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charts/chart1.xml" ContentType="application/vnd.openxmlformats-officedocument.drawingml.chart+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4555" r:id="rId2"/>
  </p:sldMasterIdLst>
  <p:notesMasterIdLst>
    <p:notesMasterId r:id="rId62"/>
  </p:notesMasterIdLst>
  <p:handoutMasterIdLst>
    <p:handoutMasterId r:id="rId63"/>
  </p:handoutMasterIdLst>
  <p:sldIdLst>
    <p:sldId id="256" r:id="rId3"/>
    <p:sldId id="1030" r:id="rId4"/>
    <p:sldId id="1111" r:id="rId5"/>
    <p:sldId id="1112" r:id="rId6"/>
    <p:sldId id="1113" r:id="rId7"/>
    <p:sldId id="1044" r:id="rId8"/>
    <p:sldId id="1045" r:id="rId9"/>
    <p:sldId id="1046" r:id="rId10"/>
    <p:sldId id="1047" r:id="rId11"/>
    <p:sldId id="1048" r:id="rId12"/>
    <p:sldId id="1049" r:id="rId13"/>
    <p:sldId id="1117" r:id="rId14"/>
    <p:sldId id="1118" r:id="rId15"/>
    <p:sldId id="1050" r:id="rId16"/>
    <p:sldId id="1052" r:id="rId17"/>
    <p:sldId id="1090" r:id="rId18"/>
    <p:sldId id="1091" r:id="rId19"/>
    <p:sldId id="1054" r:id="rId20"/>
    <p:sldId id="1122" r:id="rId21"/>
    <p:sldId id="1055" r:id="rId22"/>
    <p:sldId id="1123" r:id="rId23"/>
    <p:sldId id="1119" r:id="rId24"/>
    <p:sldId id="1120" r:id="rId25"/>
    <p:sldId id="1083" r:id="rId26"/>
    <p:sldId id="1056" r:id="rId27"/>
    <p:sldId id="1094" r:id="rId28"/>
    <p:sldId id="1093" r:id="rId29"/>
    <p:sldId id="1058" r:id="rId30"/>
    <p:sldId id="1095" r:id="rId31"/>
    <p:sldId id="1059" r:id="rId32"/>
    <p:sldId id="1062" r:id="rId33"/>
    <p:sldId id="1101" r:id="rId34"/>
    <p:sldId id="1121" r:id="rId35"/>
    <p:sldId id="1063" r:id="rId36"/>
    <p:sldId id="1064" r:id="rId37"/>
    <p:sldId id="1085" r:id="rId38"/>
    <p:sldId id="1087" r:id="rId39"/>
    <p:sldId id="1108" r:id="rId40"/>
    <p:sldId id="1070" r:id="rId41"/>
    <p:sldId id="1071" r:id="rId42"/>
    <p:sldId id="1072" r:id="rId43"/>
    <p:sldId id="1073" r:id="rId44"/>
    <p:sldId id="1074" r:id="rId45"/>
    <p:sldId id="1075" r:id="rId46"/>
    <p:sldId id="1077" r:id="rId47"/>
    <p:sldId id="1078" r:id="rId48"/>
    <p:sldId id="1079" r:id="rId49"/>
    <p:sldId id="1080" r:id="rId50"/>
    <p:sldId id="1081" r:id="rId51"/>
    <p:sldId id="1082" r:id="rId52"/>
    <p:sldId id="1103" r:id="rId53"/>
    <p:sldId id="1098" r:id="rId54"/>
    <p:sldId id="1099" r:id="rId55"/>
    <p:sldId id="1114" r:id="rId56"/>
    <p:sldId id="1110" r:id="rId57"/>
    <p:sldId id="1109" r:id="rId58"/>
    <p:sldId id="1115" r:id="rId59"/>
    <p:sldId id="723" r:id="rId60"/>
    <p:sldId id="263" r:id="rId61"/>
  </p:sldIdLst>
  <p:sldSz cx="9144000" cy="6858000" type="screen4x3"/>
  <p:notesSz cx="9296400" cy="7010400"/>
  <p:defaultTextStyle>
    <a:defPPr>
      <a:defRPr lang="en-IN"/>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CC0000"/>
    <a:srgbClr val="CFEC3E"/>
    <a:srgbClr val="DCB096"/>
    <a:srgbClr val="FFCCCC"/>
    <a:srgbClr val="FFCCFF"/>
    <a:srgbClr val="07F9BF"/>
    <a:srgbClr val="E82606"/>
    <a:srgbClr val="D7162F"/>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03" autoAdjust="0"/>
    <p:restoredTop sz="94434" autoAdjust="0"/>
  </p:normalViewPr>
  <p:slideViewPr>
    <p:cSldViewPr>
      <p:cViewPr varScale="1">
        <p:scale>
          <a:sx n="64" d="100"/>
          <a:sy n="64" d="100"/>
        </p:scale>
        <p:origin x="1566" y="72"/>
      </p:cViewPr>
      <p:guideLst>
        <p:guide orient="horz" pos="2160"/>
        <p:guide pos="2880"/>
      </p:guideLst>
    </p:cSldViewPr>
  </p:slideViewPr>
  <p:notesTextViewPr>
    <p:cViewPr>
      <p:scale>
        <a:sx n="75" d="100"/>
        <a:sy n="75" d="100"/>
      </p:scale>
      <p:origin x="0" y="0"/>
    </p:cViewPr>
  </p:notesTextViewPr>
  <p:sorterViewPr>
    <p:cViewPr>
      <p:scale>
        <a:sx n="66" d="100"/>
        <a:sy n="66" d="100"/>
      </p:scale>
      <p:origin x="0" y="-297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handoutMaster" Target="handoutMasters/handoutMaster1.xml"/><Relationship Id="rId68" Type="http://schemas.microsoft.com/office/2015/10/relationships/revisionInfo" Target="revisionInfo.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doughnutChart>
        <c:varyColors val="1"/>
        <c:ser>
          <c:idx val="0"/>
          <c:order val="0"/>
          <c:tx>
            <c:strRef>
              <c:f>Sheet1!$B$1</c:f>
              <c:strCache>
                <c:ptCount val="1"/>
                <c:pt idx="0">
                  <c:v>Sales</c:v>
                </c:pt>
              </c:strCache>
            </c:strRef>
          </c:tx>
          <c:spPr>
            <a:solidFill>
              <a:srgbClr val="FFC000"/>
            </a:solidFill>
          </c:spPr>
          <c:dPt>
            <c:idx val="0"/>
            <c:bubble3D val="0"/>
            <c:spPr>
              <a:solidFill>
                <a:srgbClr val="FFC000"/>
              </a:solidFill>
              <a:effectLst/>
            </c:spPr>
            <c:extLst>
              <c:ext xmlns:c16="http://schemas.microsoft.com/office/drawing/2014/chart" uri="{C3380CC4-5D6E-409C-BE32-E72D297353CC}">
                <c16:uniqueId val="{00000001-A323-4645-A4B5-BAD23A61773F}"/>
              </c:ext>
            </c:extLst>
          </c:dPt>
          <c:dPt>
            <c:idx val="1"/>
            <c:bubble3D val="0"/>
            <c:spPr>
              <a:solidFill>
                <a:srgbClr val="FFC000"/>
              </a:solidFill>
              <a:effectLst/>
            </c:spPr>
            <c:extLst>
              <c:ext xmlns:c16="http://schemas.microsoft.com/office/drawing/2014/chart" uri="{C3380CC4-5D6E-409C-BE32-E72D297353CC}">
                <c16:uniqueId val="{00000003-A323-4645-A4B5-BAD23A61773F}"/>
              </c:ext>
            </c:extLst>
          </c:dPt>
          <c:cat>
            <c:strRef>
              <c:f>Sheet1!$A$2:$A$3</c:f>
              <c:strCache>
                <c:ptCount val="2"/>
                <c:pt idx="0">
                  <c:v>Untapped Market</c:v>
                </c:pt>
                <c:pt idx="1">
                  <c:v>Addressed Market</c:v>
                </c:pt>
              </c:strCache>
            </c:strRef>
          </c:cat>
          <c:val>
            <c:numRef>
              <c:f>Sheet1!$B$2:$B$3</c:f>
              <c:numCache>
                <c:formatCode>0%</c:formatCode>
                <c:ptCount val="2"/>
                <c:pt idx="0">
                  <c:v>0.6</c:v>
                </c:pt>
                <c:pt idx="1">
                  <c:v>0.4</c:v>
                </c:pt>
              </c:numCache>
            </c:numRef>
          </c:val>
          <c:extLst>
            <c:ext xmlns:c16="http://schemas.microsoft.com/office/drawing/2014/chart" uri="{C3380CC4-5D6E-409C-BE32-E72D297353CC}">
              <c16:uniqueId val="{00000004-A323-4645-A4B5-BAD23A61773F}"/>
            </c:ext>
          </c:extLst>
        </c:ser>
        <c:dLbls>
          <c:showLegendKey val="0"/>
          <c:showVal val="0"/>
          <c:showCatName val="0"/>
          <c:showSerName val="0"/>
          <c:showPercent val="0"/>
          <c:showBubbleSize val="0"/>
          <c:showLeaderLines val="1"/>
        </c:dLbls>
        <c:firstSliceAng val="0"/>
        <c:holeSize val="82"/>
      </c:doughnutChart>
    </c:plotArea>
    <c:plotVisOnly val="1"/>
    <c:dispBlanksAs val="gap"/>
    <c:showDLblsOverMax val="0"/>
  </c:chart>
  <c:spPr>
    <a:effectLst/>
  </c:spPr>
  <c:txPr>
    <a:bodyPr/>
    <a:lstStyle/>
    <a:p>
      <a:pPr>
        <a:defRPr sz="1800"/>
      </a:pPr>
      <a:endParaRPr lang="en-US"/>
    </a:p>
  </c:txPr>
  <c:externalData r:id="rId1">
    <c:autoUpdate val="0"/>
  </c:externalData>
</c:chartSpace>
</file>

<file path=ppt/diagrams/_rels/data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image" Target="../media/image6.jpeg"/><Relationship Id="rId4" Type="http://schemas.openxmlformats.org/officeDocument/2006/relationships/image" Target="../media/image9.jpeg"/></Relationships>
</file>

<file path=ppt/diagrams/_rels/drawing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image" Target="../media/image6.jpeg"/><Relationship Id="rId4" Type="http://schemas.openxmlformats.org/officeDocument/2006/relationships/image" Target="../media/image9.jpeg"/></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0">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B0DF37-D391-41ED-B30B-150DE9DDEA89}" type="doc">
      <dgm:prSet loTypeId="urn:microsoft.com/office/officeart/2011/layout/HexagonRadial" loCatId="officeonline" qsTypeId="urn:microsoft.com/office/officeart/2005/8/quickstyle/simple1" qsCatId="simple" csTypeId="urn:microsoft.com/office/officeart/2005/8/colors/colorful3" csCatId="colorful" phldr="1"/>
      <dgm:spPr/>
      <dgm:t>
        <a:bodyPr/>
        <a:lstStyle/>
        <a:p>
          <a:endParaRPr lang="en-US"/>
        </a:p>
      </dgm:t>
    </dgm:pt>
    <dgm:pt modelId="{42F69B06-9775-4485-9990-40785E4884E9}">
      <dgm:prSet phldrT="[Text]" custT="1"/>
      <dgm:spPr/>
      <dgm:t>
        <a:bodyPr/>
        <a:lstStyle/>
        <a:p>
          <a:r>
            <a:rPr lang="en-IN" sz="2000" b="1" i="1" dirty="0"/>
            <a:t>150 days of GST</a:t>
          </a:r>
          <a:endParaRPr lang="en-US" sz="2000" dirty="0"/>
        </a:p>
      </dgm:t>
    </dgm:pt>
    <dgm:pt modelId="{D52DC279-A6D6-4802-A42F-13BB1F38FEC9}" type="parTrans" cxnId="{BF93FA63-2C81-4BDF-9B6E-C46CBD746544}">
      <dgm:prSet/>
      <dgm:spPr/>
      <dgm:t>
        <a:bodyPr/>
        <a:lstStyle/>
        <a:p>
          <a:endParaRPr lang="en-US" sz="2800"/>
        </a:p>
      </dgm:t>
    </dgm:pt>
    <dgm:pt modelId="{78EE6CD8-3C51-4395-B397-DC23A5048956}" type="sibTrans" cxnId="{BF93FA63-2C81-4BDF-9B6E-C46CBD746544}">
      <dgm:prSet/>
      <dgm:spPr/>
      <dgm:t>
        <a:bodyPr/>
        <a:lstStyle/>
        <a:p>
          <a:endParaRPr lang="en-US" sz="2800"/>
        </a:p>
      </dgm:t>
    </dgm:pt>
    <dgm:pt modelId="{428FA09B-849B-4FBE-A6DE-A90D0C88E7D8}">
      <dgm:prSet phldrT="[Text]" custT="1"/>
      <dgm:spPr/>
      <dgm:t>
        <a:bodyPr/>
        <a:lstStyle/>
        <a:p>
          <a:r>
            <a:rPr lang="en-US" sz="1800" b="1" dirty="0">
              <a:solidFill>
                <a:schemeClr val="bg1"/>
              </a:solidFill>
            </a:rPr>
            <a:t>150 </a:t>
          </a:r>
          <a:r>
            <a:rPr lang="en-US" sz="1800" b="1" dirty="0">
              <a:solidFill>
                <a:schemeClr val="tx1"/>
              </a:solidFill>
            </a:rPr>
            <a:t>Action pact days</a:t>
          </a:r>
        </a:p>
      </dgm:t>
    </dgm:pt>
    <dgm:pt modelId="{5768EFD3-CE32-4452-97E4-BC6F39EC9CDD}" type="parTrans" cxnId="{9EB687D8-CCF2-4CFE-8FF4-5FE81269614C}">
      <dgm:prSet/>
      <dgm:spPr/>
      <dgm:t>
        <a:bodyPr/>
        <a:lstStyle/>
        <a:p>
          <a:endParaRPr lang="en-US" sz="2800"/>
        </a:p>
      </dgm:t>
    </dgm:pt>
    <dgm:pt modelId="{A1D0D551-0084-48CD-8985-8F0906110097}" type="sibTrans" cxnId="{9EB687D8-CCF2-4CFE-8FF4-5FE81269614C}">
      <dgm:prSet/>
      <dgm:spPr/>
      <dgm:t>
        <a:bodyPr/>
        <a:lstStyle/>
        <a:p>
          <a:endParaRPr lang="en-US" sz="2800"/>
        </a:p>
      </dgm:t>
    </dgm:pt>
    <dgm:pt modelId="{817E6947-413E-410A-845B-2C9F47163D51}">
      <dgm:prSet phldrT="[Text]" custT="1"/>
      <dgm:spPr/>
      <dgm:t>
        <a:bodyPr/>
        <a:lstStyle/>
        <a:p>
          <a:r>
            <a:rPr lang="en-IN" sz="1800" b="1" dirty="0">
              <a:solidFill>
                <a:schemeClr val="bg1"/>
              </a:solidFill>
            </a:rPr>
            <a:t>150</a:t>
          </a:r>
          <a:r>
            <a:rPr lang="en-IN" sz="1800" b="1" dirty="0">
              <a:solidFill>
                <a:schemeClr val="tx1"/>
              </a:solidFill>
            </a:rPr>
            <a:t> FAQs</a:t>
          </a:r>
          <a:endParaRPr lang="en-US" sz="1800" dirty="0">
            <a:solidFill>
              <a:schemeClr val="tx1"/>
            </a:solidFill>
          </a:endParaRPr>
        </a:p>
      </dgm:t>
    </dgm:pt>
    <dgm:pt modelId="{3E689D61-1EE6-4C98-9727-C188153D93F1}" type="parTrans" cxnId="{4D51DDEB-AE4A-4B9C-A8A9-4388EA576191}">
      <dgm:prSet/>
      <dgm:spPr/>
      <dgm:t>
        <a:bodyPr/>
        <a:lstStyle/>
        <a:p>
          <a:endParaRPr lang="en-US" sz="2800"/>
        </a:p>
      </dgm:t>
    </dgm:pt>
    <dgm:pt modelId="{2664A4DE-8118-44A0-B02F-88FB5A5485F6}" type="sibTrans" cxnId="{4D51DDEB-AE4A-4B9C-A8A9-4388EA576191}">
      <dgm:prSet/>
      <dgm:spPr/>
      <dgm:t>
        <a:bodyPr/>
        <a:lstStyle/>
        <a:p>
          <a:endParaRPr lang="en-US" sz="2800"/>
        </a:p>
      </dgm:t>
    </dgm:pt>
    <dgm:pt modelId="{DDAFE132-6622-4BEA-ACC5-B4D6AA17F081}">
      <dgm:prSet phldrT="[Text]" custT="1"/>
      <dgm:spPr/>
      <dgm:t>
        <a:bodyPr/>
        <a:lstStyle/>
        <a:p>
          <a:r>
            <a:rPr lang="en-US" sz="1600" b="1" dirty="0">
              <a:solidFill>
                <a:schemeClr val="bg1"/>
              </a:solidFill>
            </a:rPr>
            <a:t>150 </a:t>
          </a:r>
          <a:r>
            <a:rPr lang="en-US" sz="1600" b="1" dirty="0">
              <a:solidFill>
                <a:schemeClr val="tx1"/>
              </a:solidFill>
            </a:rPr>
            <a:t>AARs</a:t>
          </a:r>
        </a:p>
      </dgm:t>
    </dgm:pt>
    <dgm:pt modelId="{0F0FA58F-2652-454A-B469-287A79EF1109}" type="parTrans" cxnId="{E7A2F307-DB0F-4D5B-8EB8-4CA0EDB58F0E}">
      <dgm:prSet/>
      <dgm:spPr/>
      <dgm:t>
        <a:bodyPr/>
        <a:lstStyle/>
        <a:p>
          <a:endParaRPr lang="en-US" sz="2800"/>
        </a:p>
      </dgm:t>
    </dgm:pt>
    <dgm:pt modelId="{475FA5C6-C047-4E15-AB63-AC8076694B5F}" type="sibTrans" cxnId="{E7A2F307-DB0F-4D5B-8EB8-4CA0EDB58F0E}">
      <dgm:prSet/>
      <dgm:spPr/>
      <dgm:t>
        <a:bodyPr/>
        <a:lstStyle/>
        <a:p>
          <a:endParaRPr lang="en-US" sz="2800"/>
        </a:p>
      </dgm:t>
    </dgm:pt>
    <dgm:pt modelId="{97F929BD-2F05-4CDE-A51A-1897C812F50A}">
      <dgm:prSet phldrT="[Text]" custT="1"/>
      <dgm:spPr/>
      <dgm:t>
        <a:bodyPr/>
        <a:lstStyle/>
        <a:p>
          <a:r>
            <a:rPr lang="en-IN" sz="1800" b="1" dirty="0">
              <a:solidFill>
                <a:schemeClr val="bg1"/>
              </a:solidFill>
            </a:rPr>
            <a:t>150</a:t>
          </a:r>
          <a:r>
            <a:rPr lang="en-IN" sz="1800" b="1" dirty="0">
              <a:solidFill>
                <a:schemeClr val="tx1"/>
              </a:solidFill>
            </a:rPr>
            <a:t> Writs</a:t>
          </a:r>
          <a:endParaRPr lang="en-US" sz="1800" dirty="0">
            <a:solidFill>
              <a:schemeClr val="tx1"/>
            </a:solidFill>
          </a:endParaRPr>
        </a:p>
      </dgm:t>
    </dgm:pt>
    <dgm:pt modelId="{EC400427-CE5C-47D5-BACA-4260F4500FE9}" type="parTrans" cxnId="{7F90300E-D260-4346-99C1-5C1EDA3E9CE5}">
      <dgm:prSet/>
      <dgm:spPr/>
      <dgm:t>
        <a:bodyPr/>
        <a:lstStyle/>
        <a:p>
          <a:endParaRPr lang="en-US" sz="2800"/>
        </a:p>
      </dgm:t>
    </dgm:pt>
    <dgm:pt modelId="{59151AA6-13BF-44A0-94F1-51F0FDFF5BEE}" type="sibTrans" cxnId="{7F90300E-D260-4346-99C1-5C1EDA3E9CE5}">
      <dgm:prSet/>
      <dgm:spPr/>
      <dgm:t>
        <a:bodyPr/>
        <a:lstStyle/>
        <a:p>
          <a:endParaRPr lang="en-US" sz="2800"/>
        </a:p>
      </dgm:t>
    </dgm:pt>
    <dgm:pt modelId="{EF0A885F-204C-4AAE-A6B0-683B0595D9D3}">
      <dgm:prSet phldrT="[Text]" custT="1"/>
      <dgm:spPr/>
      <dgm:t>
        <a:bodyPr/>
        <a:lstStyle/>
        <a:p>
          <a:r>
            <a:rPr lang="en-IN" sz="1800" b="1" dirty="0"/>
            <a:t>150*1000 </a:t>
          </a:r>
          <a:r>
            <a:rPr lang="en-IN" sz="1600" b="1" dirty="0" err="1">
              <a:solidFill>
                <a:schemeClr val="tx1"/>
              </a:solidFill>
            </a:rPr>
            <a:t>Whatsapp</a:t>
          </a:r>
          <a:r>
            <a:rPr lang="en-IN" sz="1600" b="1" dirty="0">
              <a:solidFill>
                <a:schemeClr val="tx1"/>
              </a:solidFill>
            </a:rPr>
            <a:t> </a:t>
          </a:r>
          <a:r>
            <a:rPr lang="en-IN" sz="1800" b="1" dirty="0" err="1">
              <a:solidFill>
                <a:schemeClr val="tx1"/>
              </a:solidFill>
            </a:rPr>
            <a:t>msgs</a:t>
          </a:r>
          <a:r>
            <a:rPr lang="en-IN" sz="1800" b="1" dirty="0">
              <a:solidFill>
                <a:schemeClr val="tx1"/>
              </a:solidFill>
            </a:rPr>
            <a:t> / Twitter </a:t>
          </a:r>
          <a:endParaRPr lang="en-US" sz="1800" dirty="0">
            <a:solidFill>
              <a:schemeClr val="tx1"/>
            </a:solidFill>
          </a:endParaRPr>
        </a:p>
      </dgm:t>
    </dgm:pt>
    <dgm:pt modelId="{E54EF964-3672-42C7-AA5A-E0202C2DDF58}" type="parTrans" cxnId="{A0CDA4DE-D2E8-441F-8707-7699BC116252}">
      <dgm:prSet/>
      <dgm:spPr/>
      <dgm:t>
        <a:bodyPr/>
        <a:lstStyle/>
        <a:p>
          <a:endParaRPr lang="en-US" sz="2800"/>
        </a:p>
      </dgm:t>
    </dgm:pt>
    <dgm:pt modelId="{9A13A31C-412D-40A6-B6A4-6F015F4BD88D}" type="sibTrans" cxnId="{A0CDA4DE-D2E8-441F-8707-7699BC116252}">
      <dgm:prSet/>
      <dgm:spPr/>
      <dgm:t>
        <a:bodyPr/>
        <a:lstStyle/>
        <a:p>
          <a:endParaRPr lang="en-US" sz="2800"/>
        </a:p>
      </dgm:t>
    </dgm:pt>
    <dgm:pt modelId="{22B3605F-59A6-446B-806E-F4D3DB081C62}">
      <dgm:prSet phldrT="[Text]" custT="1"/>
      <dgm:spPr/>
      <dgm:t>
        <a:bodyPr/>
        <a:lstStyle/>
        <a:p>
          <a:r>
            <a:rPr lang="en-IN" sz="1800" b="1" dirty="0">
              <a:solidFill>
                <a:schemeClr val="bg1"/>
              </a:solidFill>
            </a:rPr>
            <a:t>150</a:t>
          </a:r>
          <a:r>
            <a:rPr lang="en-IN" sz="1800" b="1" dirty="0">
              <a:solidFill>
                <a:schemeClr val="tx1"/>
              </a:solidFill>
            </a:rPr>
            <a:t> </a:t>
          </a:r>
          <a:r>
            <a:rPr lang="en-IN" sz="1500" b="1" dirty="0">
              <a:solidFill>
                <a:schemeClr val="tx1"/>
              </a:solidFill>
            </a:rPr>
            <a:t>Uncertainty</a:t>
          </a:r>
          <a:r>
            <a:rPr lang="en-IN" sz="1600" b="1" dirty="0">
              <a:solidFill>
                <a:schemeClr val="tx1"/>
              </a:solidFill>
            </a:rPr>
            <a:t> on core issues</a:t>
          </a:r>
          <a:endParaRPr lang="en-US" sz="1600" dirty="0">
            <a:solidFill>
              <a:schemeClr val="tx1"/>
            </a:solidFill>
          </a:endParaRPr>
        </a:p>
      </dgm:t>
    </dgm:pt>
    <dgm:pt modelId="{AFEE5E96-84C6-48F0-B396-42EBFE9AE367}" type="sibTrans" cxnId="{4127531B-A9A1-4BFC-84E3-5C3899A1C293}">
      <dgm:prSet/>
      <dgm:spPr/>
      <dgm:t>
        <a:bodyPr/>
        <a:lstStyle/>
        <a:p>
          <a:endParaRPr lang="en-US" sz="2800"/>
        </a:p>
      </dgm:t>
    </dgm:pt>
    <dgm:pt modelId="{E33BE799-00E2-4F11-A943-A698A0EC7CC0}" type="parTrans" cxnId="{4127531B-A9A1-4BFC-84E3-5C3899A1C293}">
      <dgm:prSet/>
      <dgm:spPr/>
      <dgm:t>
        <a:bodyPr/>
        <a:lstStyle/>
        <a:p>
          <a:endParaRPr lang="en-US" sz="2800"/>
        </a:p>
      </dgm:t>
    </dgm:pt>
    <dgm:pt modelId="{5E06C51B-CFF6-4FD7-A6B8-85DDB0AECABF}" type="pres">
      <dgm:prSet presAssocID="{18B0DF37-D391-41ED-B30B-150DE9DDEA89}" presName="Name0" presStyleCnt="0">
        <dgm:presLayoutVars>
          <dgm:chMax val="1"/>
          <dgm:chPref val="1"/>
          <dgm:dir/>
          <dgm:animOne val="branch"/>
          <dgm:animLvl val="lvl"/>
        </dgm:presLayoutVars>
      </dgm:prSet>
      <dgm:spPr/>
    </dgm:pt>
    <dgm:pt modelId="{06CB30FE-34ED-4FD1-BE01-92F5B198A2C6}" type="pres">
      <dgm:prSet presAssocID="{42F69B06-9775-4485-9990-40785E4884E9}" presName="Parent" presStyleLbl="node0" presStyleIdx="0" presStyleCnt="1">
        <dgm:presLayoutVars>
          <dgm:chMax val="6"/>
          <dgm:chPref val="6"/>
        </dgm:presLayoutVars>
      </dgm:prSet>
      <dgm:spPr/>
    </dgm:pt>
    <dgm:pt modelId="{41352B17-473E-4C09-84E8-C1683C648EC7}" type="pres">
      <dgm:prSet presAssocID="{428FA09B-849B-4FBE-A6DE-A90D0C88E7D8}" presName="Accent1" presStyleCnt="0"/>
      <dgm:spPr/>
    </dgm:pt>
    <dgm:pt modelId="{3AFB0FCE-87FA-4C6C-A28B-1E3DA897F1C5}" type="pres">
      <dgm:prSet presAssocID="{428FA09B-849B-4FBE-A6DE-A90D0C88E7D8}" presName="Accent" presStyleLbl="bgShp" presStyleIdx="0" presStyleCnt="6"/>
      <dgm:spPr/>
    </dgm:pt>
    <dgm:pt modelId="{106B93A8-BD50-4CA6-8B29-A7A481E34F53}" type="pres">
      <dgm:prSet presAssocID="{428FA09B-849B-4FBE-A6DE-A90D0C88E7D8}" presName="Child1" presStyleLbl="node1" presStyleIdx="0" presStyleCnt="6">
        <dgm:presLayoutVars>
          <dgm:chMax val="0"/>
          <dgm:chPref val="0"/>
          <dgm:bulletEnabled val="1"/>
        </dgm:presLayoutVars>
      </dgm:prSet>
      <dgm:spPr/>
    </dgm:pt>
    <dgm:pt modelId="{8FBF1854-8892-49FA-AD96-5E5E50F39FD8}" type="pres">
      <dgm:prSet presAssocID="{817E6947-413E-410A-845B-2C9F47163D51}" presName="Accent2" presStyleCnt="0"/>
      <dgm:spPr/>
    </dgm:pt>
    <dgm:pt modelId="{64B003BE-ED70-413A-8AC6-0AA429AF82EA}" type="pres">
      <dgm:prSet presAssocID="{817E6947-413E-410A-845B-2C9F47163D51}" presName="Accent" presStyleLbl="bgShp" presStyleIdx="1" presStyleCnt="6"/>
      <dgm:spPr/>
    </dgm:pt>
    <dgm:pt modelId="{6D649586-C4B0-4993-8A57-A35263720112}" type="pres">
      <dgm:prSet presAssocID="{817E6947-413E-410A-845B-2C9F47163D51}" presName="Child2" presStyleLbl="node1" presStyleIdx="1" presStyleCnt="6">
        <dgm:presLayoutVars>
          <dgm:chMax val="0"/>
          <dgm:chPref val="0"/>
          <dgm:bulletEnabled val="1"/>
        </dgm:presLayoutVars>
      </dgm:prSet>
      <dgm:spPr/>
    </dgm:pt>
    <dgm:pt modelId="{9AAC0C7E-4DD4-4322-B0E0-1AFA54F441CD}" type="pres">
      <dgm:prSet presAssocID="{DDAFE132-6622-4BEA-ACC5-B4D6AA17F081}" presName="Accent3" presStyleCnt="0"/>
      <dgm:spPr/>
    </dgm:pt>
    <dgm:pt modelId="{0FA4CB90-CB4C-4F41-AAF1-DDFE7DEFF951}" type="pres">
      <dgm:prSet presAssocID="{DDAFE132-6622-4BEA-ACC5-B4D6AA17F081}" presName="Accent" presStyleLbl="bgShp" presStyleIdx="2" presStyleCnt="6"/>
      <dgm:spPr/>
    </dgm:pt>
    <dgm:pt modelId="{24B94EBE-4258-4F7E-83C2-6505F2E7BB73}" type="pres">
      <dgm:prSet presAssocID="{DDAFE132-6622-4BEA-ACC5-B4D6AA17F081}" presName="Child3" presStyleLbl="node1" presStyleIdx="2" presStyleCnt="6">
        <dgm:presLayoutVars>
          <dgm:chMax val="0"/>
          <dgm:chPref val="0"/>
          <dgm:bulletEnabled val="1"/>
        </dgm:presLayoutVars>
      </dgm:prSet>
      <dgm:spPr/>
    </dgm:pt>
    <dgm:pt modelId="{ACBA05D8-6803-4FB4-9B33-CB6CF90C34A2}" type="pres">
      <dgm:prSet presAssocID="{97F929BD-2F05-4CDE-A51A-1897C812F50A}" presName="Accent4" presStyleCnt="0"/>
      <dgm:spPr/>
    </dgm:pt>
    <dgm:pt modelId="{067F0F52-D2D5-4D15-8889-AB84952738EE}" type="pres">
      <dgm:prSet presAssocID="{97F929BD-2F05-4CDE-A51A-1897C812F50A}" presName="Accent" presStyleLbl="bgShp" presStyleIdx="3" presStyleCnt="6"/>
      <dgm:spPr/>
    </dgm:pt>
    <dgm:pt modelId="{8F050419-B6A9-4145-BC53-6905A76E9FEC}" type="pres">
      <dgm:prSet presAssocID="{97F929BD-2F05-4CDE-A51A-1897C812F50A}" presName="Child4" presStyleLbl="node1" presStyleIdx="3" presStyleCnt="6" custLinFactNeighborX="-3955" custLinFactNeighborY="606">
        <dgm:presLayoutVars>
          <dgm:chMax val="0"/>
          <dgm:chPref val="0"/>
          <dgm:bulletEnabled val="1"/>
        </dgm:presLayoutVars>
      </dgm:prSet>
      <dgm:spPr/>
    </dgm:pt>
    <dgm:pt modelId="{468BAF3F-840B-413F-A27C-1D5790012A39}" type="pres">
      <dgm:prSet presAssocID="{22B3605F-59A6-446B-806E-F4D3DB081C62}" presName="Accent5" presStyleCnt="0"/>
      <dgm:spPr/>
    </dgm:pt>
    <dgm:pt modelId="{33EC0A53-4807-4FEF-B1DD-CEF2E0731E69}" type="pres">
      <dgm:prSet presAssocID="{22B3605F-59A6-446B-806E-F4D3DB081C62}" presName="Accent" presStyleLbl="bgShp" presStyleIdx="4" presStyleCnt="6"/>
      <dgm:spPr/>
    </dgm:pt>
    <dgm:pt modelId="{324F7A49-82AE-4E96-94C8-B8B7144251C7}" type="pres">
      <dgm:prSet presAssocID="{22B3605F-59A6-446B-806E-F4D3DB081C62}" presName="Child5" presStyleLbl="node1" presStyleIdx="4" presStyleCnt="6" custLinFactNeighborX="-6403" custLinFactNeighborY="2477">
        <dgm:presLayoutVars>
          <dgm:chMax val="0"/>
          <dgm:chPref val="0"/>
          <dgm:bulletEnabled val="1"/>
        </dgm:presLayoutVars>
      </dgm:prSet>
      <dgm:spPr/>
    </dgm:pt>
    <dgm:pt modelId="{854AC732-1EBC-4E01-AB84-14BC2B605C9E}" type="pres">
      <dgm:prSet presAssocID="{EF0A885F-204C-4AAE-A6B0-683B0595D9D3}" presName="Accent6" presStyleCnt="0"/>
      <dgm:spPr/>
    </dgm:pt>
    <dgm:pt modelId="{55554F35-3799-46A4-A069-E0A635466742}" type="pres">
      <dgm:prSet presAssocID="{EF0A885F-204C-4AAE-A6B0-683B0595D9D3}" presName="Accent" presStyleLbl="bgShp" presStyleIdx="5" presStyleCnt="6"/>
      <dgm:spPr/>
    </dgm:pt>
    <dgm:pt modelId="{A2CD3AE5-DAA0-45DE-AB4E-5E3C1A71980E}" type="pres">
      <dgm:prSet presAssocID="{EF0A885F-204C-4AAE-A6B0-683B0595D9D3}" presName="Child6" presStyleLbl="node1" presStyleIdx="5" presStyleCnt="6">
        <dgm:presLayoutVars>
          <dgm:chMax val="0"/>
          <dgm:chPref val="0"/>
          <dgm:bulletEnabled val="1"/>
        </dgm:presLayoutVars>
      </dgm:prSet>
      <dgm:spPr/>
    </dgm:pt>
  </dgm:ptLst>
  <dgm:cxnLst>
    <dgm:cxn modelId="{6AC7EB05-7569-49D8-B347-E0E9EECD44B4}" type="presOf" srcId="{428FA09B-849B-4FBE-A6DE-A90D0C88E7D8}" destId="{106B93A8-BD50-4CA6-8B29-A7A481E34F53}" srcOrd="0" destOrd="0" presId="urn:microsoft.com/office/officeart/2011/layout/HexagonRadial"/>
    <dgm:cxn modelId="{E7A2F307-DB0F-4D5B-8EB8-4CA0EDB58F0E}" srcId="{42F69B06-9775-4485-9990-40785E4884E9}" destId="{DDAFE132-6622-4BEA-ACC5-B4D6AA17F081}" srcOrd="2" destOrd="0" parTransId="{0F0FA58F-2652-454A-B469-287A79EF1109}" sibTransId="{475FA5C6-C047-4E15-AB63-AC8076694B5F}"/>
    <dgm:cxn modelId="{7F90300E-D260-4346-99C1-5C1EDA3E9CE5}" srcId="{42F69B06-9775-4485-9990-40785E4884E9}" destId="{97F929BD-2F05-4CDE-A51A-1897C812F50A}" srcOrd="3" destOrd="0" parTransId="{EC400427-CE5C-47D5-BACA-4260F4500FE9}" sibTransId="{59151AA6-13BF-44A0-94F1-51F0FDFF5BEE}"/>
    <dgm:cxn modelId="{C7523E1B-5352-4934-84C3-F5F6694E2741}" type="presOf" srcId="{817E6947-413E-410A-845B-2C9F47163D51}" destId="{6D649586-C4B0-4993-8A57-A35263720112}" srcOrd="0" destOrd="0" presId="urn:microsoft.com/office/officeart/2011/layout/HexagonRadial"/>
    <dgm:cxn modelId="{4127531B-A9A1-4BFC-84E3-5C3899A1C293}" srcId="{42F69B06-9775-4485-9990-40785E4884E9}" destId="{22B3605F-59A6-446B-806E-F4D3DB081C62}" srcOrd="4" destOrd="0" parTransId="{E33BE799-00E2-4F11-A943-A698A0EC7CC0}" sibTransId="{AFEE5E96-84C6-48F0-B396-42EBFE9AE367}"/>
    <dgm:cxn modelId="{AA8EE629-D4C0-4135-882C-68EF1CA3CE20}" type="presOf" srcId="{DDAFE132-6622-4BEA-ACC5-B4D6AA17F081}" destId="{24B94EBE-4258-4F7E-83C2-6505F2E7BB73}" srcOrd="0" destOrd="0" presId="urn:microsoft.com/office/officeart/2011/layout/HexagonRadial"/>
    <dgm:cxn modelId="{BF93FA63-2C81-4BDF-9B6E-C46CBD746544}" srcId="{18B0DF37-D391-41ED-B30B-150DE9DDEA89}" destId="{42F69B06-9775-4485-9990-40785E4884E9}" srcOrd="0" destOrd="0" parTransId="{D52DC279-A6D6-4802-A42F-13BB1F38FEC9}" sibTransId="{78EE6CD8-3C51-4395-B397-DC23A5048956}"/>
    <dgm:cxn modelId="{8D35F365-8745-44F6-AE13-8BFBFDCE3A26}" type="presOf" srcId="{22B3605F-59A6-446B-806E-F4D3DB081C62}" destId="{324F7A49-82AE-4E96-94C8-B8B7144251C7}" srcOrd="0" destOrd="0" presId="urn:microsoft.com/office/officeart/2011/layout/HexagonRadial"/>
    <dgm:cxn modelId="{44272159-993D-4E88-9CF8-7A19F5B22F0F}" type="presOf" srcId="{EF0A885F-204C-4AAE-A6B0-683B0595D9D3}" destId="{A2CD3AE5-DAA0-45DE-AB4E-5E3C1A71980E}" srcOrd="0" destOrd="0" presId="urn:microsoft.com/office/officeart/2011/layout/HexagonRadial"/>
    <dgm:cxn modelId="{28703CD1-4E32-4875-9406-173243734F6E}" type="presOf" srcId="{18B0DF37-D391-41ED-B30B-150DE9DDEA89}" destId="{5E06C51B-CFF6-4FD7-A6B8-85DDB0AECABF}" srcOrd="0" destOrd="0" presId="urn:microsoft.com/office/officeart/2011/layout/HexagonRadial"/>
    <dgm:cxn modelId="{7B0872D1-2DD8-4C82-B1DE-68C6487397D6}" type="presOf" srcId="{42F69B06-9775-4485-9990-40785E4884E9}" destId="{06CB30FE-34ED-4FD1-BE01-92F5B198A2C6}" srcOrd="0" destOrd="0" presId="urn:microsoft.com/office/officeart/2011/layout/HexagonRadial"/>
    <dgm:cxn modelId="{9EB687D8-CCF2-4CFE-8FF4-5FE81269614C}" srcId="{42F69B06-9775-4485-9990-40785E4884E9}" destId="{428FA09B-849B-4FBE-A6DE-A90D0C88E7D8}" srcOrd="0" destOrd="0" parTransId="{5768EFD3-CE32-4452-97E4-BC6F39EC9CDD}" sibTransId="{A1D0D551-0084-48CD-8985-8F0906110097}"/>
    <dgm:cxn modelId="{B9C401DB-CE46-40A0-95BE-E5A11A84101F}" type="presOf" srcId="{97F929BD-2F05-4CDE-A51A-1897C812F50A}" destId="{8F050419-B6A9-4145-BC53-6905A76E9FEC}" srcOrd="0" destOrd="0" presId="urn:microsoft.com/office/officeart/2011/layout/HexagonRadial"/>
    <dgm:cxn modelId="{A0CDA4DE-D2E8-441F-8707-7699BC116252}" srcId="{42F69B06-9775-4485-9990-40785E4884E9}" destId="{EF0A885F-204C-4AAE-A6B0-683B0595D9D3}" srcOrd="5" destOrd="0" parTransId="{E54EF964-3672-42C7-AA5A-E0202C2DDF58}" sibTransId="{9A13A31C-412D-40A6-B6A4-6F015F4BD88D}"/>
    <dgm:cxn modelId="{4D51DDEB-AE4A-4B9C-A8A9-4388EA576191}" srcId="{42F69B06-9775-4485-9990-40785E4884E9}" destId="{817E6947-413E-410A-845B-2C9F47163D51}" srcOrd="1" destOrd="0" parTransId="{3E689D61-1EE6-4C98-9727-C188153D93F1}" sibTransId="{2664A4DE-8118-44A0-B02F-88FB5A5485F6}"/>
    <dgm:cxn modelId="{73FEE62F-7D24-4E1A-B750-38915098547A}" type="presParOf" srcId="{5E06C51B-CFF6-4FD7-A6B8-85DDB0AECABF}" destId="{06CB30FE-34ED-4FD1-BE01-92F5B198A2C6}" srcOrd="0" destOrd="0" presId="urn:microsoft.com/office/officeart/2011/layout/HexagonRadial"/>
    <dgm:cxn modelId="{F1CDE885-9870-4745-872D-D86C74B246F5}" type="presParOf" srcId="{5E06C51B-CFF6-4FD7-A6B8-85DDB0AECABF}" destId="{41352B17-473E-4C09-84E8-C1683C648EC7}" srcOrd="1" destOrd="0" presId="urn:microsoft.com/office/officeart/2011/layout/HexagonRadial"/>
    <dgm:cxn modelId="{2B498153-C0E5-406C-9BF6-4918E818C088}" type="presParOf" srcId="{41352B17-473E-4C09-84E8-C1683C648EC7}" destId="{3AFB0FCE-87FA-4C6C-A28B-1E3DA897F1C5}" srcOrd="0" destOrd="0" presId="urn:microsoft.com/office/officeart/2011/layout/HexagonRadial"/>
    <dgm:cxn modelId="{09A943A5-9BEA-4C3C-B006-588E08E3329B}" type="presParOf" srcId="{5E06C51B-CFF6-4FD7-A6B8-85DDB0AECABF}" destId="{106B93A8-BD50-4CA6-8B29-A7A481E34F53}" srcOrd="2" destOrd="0" presId="urn:microsoft.com/office/officeart/2011/layout/HexagonRadial"/>
    <dgm:cxn modelId="{75A10C4F-3BE4-48E2-AACB-714DBA74DD36}" type="presParOf" srcId="{5E06C51B-CFF6-4FD7-A6B8-85DDB0AECABF}" destId="{8FBF1854-8892-49FA-AD96-5E5E50F39FD8}" srcOrd="3" destOrd="0" presId="urn:microsoft.com/office/officeart/2011/layout/HexagonRadial"/>
    <dgm:cxn modelId="{7C873E8B-DE43-4133-8BFA-C408B5F67A02}" type="presParOf" srcId="{8FBF1854-8892-49FA-AD96-5E5E50F39FD8}" destId="{64B003BE-ED70-413A-8AC6-0AA429AF82EA}" srcOrd="0" destOrd="0" presId="urn:microsoft.com/office/officeart/2011/layout/HexagonRadial"/>
    <dgm:cxn modelId="{5ACB49CA-9EDA-42F1-8473-B9271C60D220}" type="presParOf" srcId="{5E06C51B-CFF6-4FD7-A6B8-85DDB0AECABF}" destId="{6D649586-C4B0-4993-8A57-A35263720112}" srcOrd="4" destOrd="0" presId="urn:microsoft.com/office/officeart/2011/layout/HexagonRadial"/>
    <dgm:cxn modelId="{02A7CEF7-7B6F-4918-B75B-E970D8CDC5F8}" type="presParOf" srcId="{5E06C51B-CFF6-4FD7-A6B8-85DDB0AECABF}" destId="{9AAC0C7E-4DD4-4322-B0E0-1AFA54F441CD}" srcOrd="5" destOrd="0" presId="urn:microsoft.com/office/officeart/2011/layout/HexagonRadial"/>
    <dgm:cxn modelId="{51057552-8CAC-4108-8A03-C9BDD5AE0CCE}" type="presParOf" srcId="{9AAC0C7E-4DD4-4322-B0E0-1AFA54F441CD}" destId="{0FA4CB90-CB4C-4F41-AAF1-DDFE7DEFF951}" srcOrd="0" destOrd="0" presId="urn:microsoft.com/office/officeart/2011/layout/HexagonRadial"/>
    <dgm:cxn modelId="{3F26524B-0FC3-4552-B891-7E32E9F21B3B}" type="presParOf" srcId="{5E06C51B-CFF6-4FD7-A6B8-85DDB0AECABF}" destId="{24B94EBE-4258-4F7E-83C2-6505F2E7BB73}" srcOrd="6" destOrd="0" presId="urn:microsoft.com/office/officeart/2011/layout/HexagonRadial"/>
    <dgm:cxn modelId="{06CED2EA-E080-408A-B4AF-C48CA17CC26B}" type="presParOf" srcId="{5E06C51B-CFF6-4FD7-A6B8-85DDB0AECABF}" destId="{ACBA05D8-6803-4FB4-9B33-CB6CF90C34A2}" srcOrd="7" destOrd="0" presId="urn:microsoft.com/office/officeart/2011/layout/HexagonRadial"/>
    <dgm:cxn modelId="{B22B77F3-ECE1-4C45-942E-7F547DC01674}" type="presParOf" srcId="{ACBA05D8-6803-4FB4-9B33-CB6CF90C34A2}" destId="{067F0F52-D2D5-4D15-8889-AB84952738EE}" srcOrd="0" destOrd="0" presId="urn:microsoft.com/office/officeart/2011/layout/HexagonRadial"/>
    <dgm:cxn modelId="{F8DEB22A-1783-4078-AEB2-3983D739FEB4}" type="presParOf" srcId="{5E06C51B-CFF6-4FD7-A6B8-85DDB0AECABF}" destId="{8F050419-B6A9-4145-BC53-6905A76E9FEC}" srcOrd="8" destOrd="0" presId="urn:microsoft.com/office/officeart/2011/layout/HexagonRadial"/>
    <dgm:cxn modelId="{9B7D86CA-8E03-4A24-9B21-F6F45C44B136}" type="presParOf" srcId="{5E06C51B-CFF6-4FD7-A6B8-85DDB0AECABF}" destId="{468BAF3F-840B-413F-A27C-1D5790012A39}" srcOrd="9" destOrd="0" presId="urn:microsoft.com/office/officeart/2011/layout/HexagonRadial"/>
    <dgm:cxn modelId="{D9FD6AB2-D981-4C79-8A86-7ED07E43C896}" type="presParOf" srcId="{468BAF3F-840B-413F-A27C-1D5790012A39}" destId="{33EC0A53-4807-4FEF-B1DD-CEF2E0731E69}" srcOrd="0" destOrd="0" presId="urn:microsoft.com/office/officeart/2011/layout/HexagonRadial"/>
    <dgm:cxn modelId="{F6060716-C89C-4EEC-B7A0-A850FABE6EF1}" type="presParOf" srcId="{5E06C51B-CFF6-4FD7-A6B8-85DDB0AECABF}" destId="{324F7A49-82AE-4E96-94C8-B8B7144251C7}" srcOrd="10" destOrd="0" presId="urn:microsoft.com/office/officeart/2011/layout/HexagonRadial"/>
    <dgm:cxn modelId="{E9D474DA-9540-4447-A9DB-1CFE1AE4BE0D}" type="presParOf" srcId="{5E06C51B-CFF6-4FD7-A6B8-85DDB0AECABF}" destId="{854AC732-1EBC-4E01-AB84-14BC2B605C9E}" srcOrd="11" destOrd="0" presId="urn:microsoft.com/office/officeart/2011/layout/HexagonRadial"/>
    <dgm:cxn modelId="{519819A0-D284-4331-B7B7-9E409316805A}" type="presParOf" srcId="{854AC732-1EBC-4E01-AB84-14BC2B605C9E}" destId="{55554F35-3799-46A4-A069-E0A635466742}" srcOrd="0" destOrd="0" presId="urn:microsoft.com/office/officeart/2011/layout/HexagonRadial"/>
    <dgm:cxn modelId="{22FB8B60-F23C-4108-AF93-A87E976E063D}" type="presParOf" srcId="{5E06C51B-CFF6-4FD7-A6B8-85DDB0AECABF}" destId="{A2CD3AE5-DAA0-45DE-AB4E-5E3C1A71980E}"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E12F4F0-A1EE-4971-82B9-ADFDD190AF7B}" type="doc">
      <dgm:prSet loTypeId="urn:microsoft.com/office/officeart/2008/layout/VerticalCurvedList" loCatId="list" qsTypeId="urn:microsoft.com/office/officeart/2005/8/quickstyle/simple1" qsCatId="simple" csTypeId="urn:microsoft.com/office/officeart/2005/8/colors/colorful1" csCatId="colorful" phldr="1"/>
      <dgm:spPr/>
      <dgm:t>
        <a:bodyPr/>
        <a:lstStyle/>
        <a:p>
          <a:endParaRPr lang="en-US"/>
        </a:p>
      </dgm:t>
    </dgm:pt>
    <dgm:pt modelId="{ED69A087-8178-44CF-9CBC-3FC2303D35F2}">
      <dgm:prSet phldrT="[Text]" custT="1"/>
      <dgm:spPr/>
      <dgm:t>
        <a:bodyPr/>
        <a:lstStyle/>
        <a:p>
          <a:r>
            <a:rPr lang="en-US" sz="2000" dirty="0"/>
            <a:t>Payment to Vendor within 180 Days</a:t>
          </a:r>
        </a:p>
      </dgm:t>
    </dgm:pt>
    <dgm:pt modelId="{26C96646-94F5-425D-A31B-93FB9E7DF517}" type="parTrans" cxnId="{FFDE9956-E848-449F-9B6E-1A012E4C951A}">
      <dgm:prSet/>
      <dgm:spPr/>
      <dgm:t>
        <a:bodyPr/>
        <a:lstStyle/>
        <a:p>
          <a:endParaRPr lang="en-US" sz="2000"/>
        </a:p>
      </dgm:t>
    </dgm:pt>
    <dgm:pt modelId="{94DD4737-4E84-4535-9CDD-77503BB3F3CB}" type="sibTrans" cxnId="{FFDE9956-E848-449F-9B6E-1A012E4C951A}">
      <dgm:prSet/>
      <dgm:spPr/>
      <dgm:t>
        <a:bodyPr/>
        <a:lstStyle/>
        <a:p>
          <a:endParaRPr lang="en-US" sz="2000"/>
        </a:p>
      </dgm:t>
    </dgm:pt>
    <dgm:pt modelId="{64B0CE15-A415-43A0-A5E2-B83E037C2F6A}">
      <dgm:prSet phldrT="[Text]" custT="1"/>
      <dgm:spPr/>
      <dgm:t>
        <a:bodyPr/>
        <a:lstStyle/>
        <a:p>
          <a:r>
            <a:rPr lang="en-US" sz="2000" dirty="0">
              <a:solidFill>
                <a:sysClr val="windowText" lastClr="000000"/>
              </a:solidFill>
            </a:rPr>
            <a:t>Any adjustment in Invoice shall be only through Debit / Credit Note</a:t>
          </a:r>
        </a:p>
      </dgm:t>
    </dgm:pt>
    <dgm:pt modelId="{4B8F8323-B3AE-4A23-BECD-95ACAF5ECE97}" type="parTrans" cxnId="{9B435D06-4540-4006-A156-C054DD74DDEE}">
      <dgm:prSet/>
      <dgm:spPr/>
      <dgm:t>
        <a:bodyPr/>
        <a:lstStyle/>
        <a:p>
          <a:endParaRPr lang="en-US" sz="2000"/>
        </a:p>
      </dgm:t>
    </dgm:pt>
    <dgm:pt modelId="{A519ED45-46F0-4FD0-B45F-C73C922FACA3}" type="sibTrans" cxnId="{9B435D06-4540-4006-A156-C054DD74DDEE}">
      <dgm:prSet/>
      <dgm:spPr/>
      <dgm:t>
        <a:bodyPr/>
        <a:lstStyle/>
        <a:p>
          <a:endParaRPr lang="en-US" sz="2000"/>
        </a:p>
      </dgm:t>
    </dgm:pt>
    <dgm:pt modelId="{DC5DD4E5-24A1-4B31-A045-EC33CC221D7B}">
      <dgm:prSet phldrT="[Text]" custT="1"/>
      <dgm:spPr/>
      <dgm:t>
        <a:bodyPr/>
        <a:lstStyle/>
        <a:p>
          <a:r>
            <a:rPr lang="en-US" sz="2000" dirty="0">
              <a:solidFill>
                <a:schemeClr val="tx1"/>
              </a:solidFill>
            </a:rPr>
            <a:t>Credit shall be availed after receipt of goods or service</a:t>
          </a:r>
        </a:p>
      </dgm:t>
    </dgm:pt>
    <dgm:pt modelId="{06AB2C0E-FD44-4CA2-A83D-4B615FB31316}" type="parTrans" cxnId="{CF572535-D539-4107-9D15-F1BCF02AB78C}">
      <dgm:prSet/>
      <dgm:spPr/>
      <dgm:t>
        <a:bodyPr/>
        <a:lstStyle/>
        <a:p>
          <a:endParaRPr lang="en-US" sz="2000"/>
        </a:p>
      </dgm:t>
    </dgm:pt>
    <dgm:pt modelId="{FAA8F73D-CC59-4B0C-A87C-571848E60284}" type="sibTrans" cxnId="{CF572535-D539-4107-9D15-F1BCF02AB78C}">
      <dgm:prSet/>
      <dgm:spPr/>
      <dgm:t>
        <a:bodyPr/>
        <a:lstStyle/>
        <a:p>
          <a:endParaRPr lang="en-US" sz="2000"/>
        </a:p>
      </dgm:t>
    </dgm:pt>
    <dgm:pt modelId="{60D07D8A-F86F-48A8-9C9F-3957466376A6}">
      <dgm:prSet phldrT="[Text]" custT="1"/>
      <dgm:spPr>
        <a:ln>
          <a:solidFill>
            <a:schemeClr val="tx1"/>
          </a:solidFill>
        </a:ln>
      </dgm:spPr>
      <dgm:t>
        <a:bodyPr/>
        <a:lstStyle/>
        <a:p>
          <a:r>
            <a:rPr lang="en-US" sz="2000" dirty="0">
              <a:solidFill>
                <a:sysClr val="windowText" lastClr="000000"/>
              </a:solidFill>
            </a:rPr>
            <a:t>Documentary evidence (containing all the prescribed details) should be maintained </a:t>
          </a:r>
        </a:p>
      </dgm:t>
    </dgm:pt>
    <dgm:pt modelId="{7BDBB10C-9ED5-4E4C-8741-BBE6D57EFB4F}" type="parTrans" cxnId="{5CD4F298-B498-4B09-A00A-B147713AB88E}">
      <dgm:prSet/>
      <dgm:spPr/>
      <dgm:t>
        <a:bodyPr/>
        <a:lstStyle/>
        <a:p>
          <a:endParaRPr lang="en-US" sz="2000"/>
        </a:p>
      </dgm:t>
    </dgm:pt>
    <dgm:pt modelId="{F52E8FE9-F055-48BD-A058-BF547C0132C6}" type="sibTrans" cxnId="{5CD4F298-B498-4B09-A00A-B147713AB88E}">
      <dgm:prSet/>
      <dgm:spPr/>
      <dgm:t>
        <a:bodyPr/>
        <a:lstStyle/>
        <a:p>
          <a:endParaRPr lang="en-US" sz="2000"/>
        </a:p>
      </dgm:t>
    </dgm:pt>
    <dgm:pt modelId="{BB19B09A-E2DA-4442-B633-9EA27F6C8571}" type="pres">
      <dgm:prSet presAssocID="{5E12F4F0-A1EE-4971-82B9-ADFDD190AF7B}" presName="Name0" presStyleCnt="0">
        <dgm:presLayoutVars>
          <dgm:chMax val="7"/>
          <dgm:chPref val="7"/>
          <dgm:dir/>
        </dgm:presLayoutVars>
      </dgm:prSet>
      <dgm:spPr/>
    </dgm:pt>
    <dgm:pt modelId="{37D00CA3-922B-4D49-95AC-8971E839F868}" type="pres">
      <dgm:prSet presAssocID="{5E12F4F0-A1EE-4971-82B9-ADFDD190AF7B}" presName="Name1" presStyleCnt="0"/>
      <dgm:spPr/>
    </dgm:pt>
    <dgm:pt modelId="{638C4E0C-4589-4F12-8243-67089C92BB00}" type="pres">
      <dgm:prSet presAssocID="{5E12F4F0-A1EE-4971-82B9-ADFDD190AF7B}" presName="cycle" presStyleCnt="0"/>
      <dgm:spPr/>
    </dgm:pt>
    <dgm:pt modelId="{572EFF8A-3B1E-4512-B4C7-0C20456D763B}" type="pres">
      <dgm:prSet presAssocID="{5E12F4F0-A1EE-4971-82B9-ADFDD190AF7B}" presName="srcNode" presStyleLbl="node1" presStyleIdx="0" presStyleCnt="4"/>
      <dgm:spPr/>
    </dgm:pt>
    <dgm:pt modelId="{DEC5B1BE-58AC-4342-BAB4-6A52AA5AF397}" type="pres">
      <dgm:prSet presAssocID="{5E12F4F0-A1EE-4971-82B9-ADFDD190AF7B}" presName="conn" presStyleLbl="parChTrans1D2" presStyleIdx="0" presStyleCnt="1"/>
      <dgm:spPr/>
    </dgm:pt>
    <dgm:pt modelId="{6523AD0E-2393-4B14-B3BC-B03D8AE7BD5E}" type="pres">
      <dgm:prSet presAssocID="{5E12F4F0-A1EE-4971-82B9-ADFDD190AF7B}" presName="extraNode" presStyleLbl="node1" presStyleIdx="0" presStyleCnt="4"/>
      <dgm:spPr/>
    </dgm:pt>
    <dgm:pt modelId="{2085EDF9-753C-4207-BBE6-AB088A2D737E}" type="pres">
      <dgm:prSet presAssocID="{5E12F4F0-A1EE-4971-82B9-ADFDD190AF7B}" presName="dstNode" presStyleLbl="node1" presStyleIdx="0" presStyleCnt="4"/>
      <dgm:spPr/>
    </dgm:pt>
    <dgm:pt modelId="{7A0C36D3-45A5-489A-8B5C-432006B90DC8}" type="pres">
      <dgm:prSet presAssocID="{ED69A087-8178-44CF-9CBC-3FC2303D35F2}" presName="text_1" presStyleLbl="node1" presStyleIdx="0" presStyleCnt="4">
        <dgm:presLayoutVars>
          <dgm:bulletEnabled val="1"/>
        </dgm:presLayoutVars>
      </dgm:prSet>
      <dgm:spPr/>
    </dgm:pt>
    <dgm:pt modelId="{E225681B-FEA9-40DF-9524-776DD3D44EE6}" type="pres">
      <dgm:prSet presAssocID="{ED69A087-8178-44CF-9CBC-3FC2303D35F2}" presName="accent_1" presStyleCnt="0"/>
      <dgm:spPr/>
    </dgm:pt>
    <dgm:pt modelId="{F91810F5-4E07-4B45-944E-99252777053B}" type="pres">
      <dgm:prSet presAssocID="{ED69A087-8178-44CF-9CBC-3FC2303D35F2}" presName="accentRepeatNode" presStyleLbl="solidFgAcc1" presStyleIdx="0" presStyleCnt="4"/>
      <dgm:spPr/>
    </dgm:pt>
    <dgm:pt modelId="{D83B831A-8FA3-4896-B6EB-7CD04913C988}" type="pres">
      <dgm:prSet presAssocID="{64B0CE15-A415-43A0-A5E2-B83E037C2F6A}" presName="text_2" presStyleLbl="node1" presStyleIdx="1" presStyleCnt="4">
        <dgm:presLayoutVars>
          <dgm:bulletEnabled val="1"/>
        </dgm:presLayoutVars>
      </dgm:prSet>
      <dgm:spPr/>
    </dgm:pt>
    <dgm:pt modelId="{599F6D69-BBC6-4D46-8916-16263D199AB0}" type="pres">
      <dgm:prSet presAssocID="{64B0CE15-A415-43A0-A5E2-B83E037C2F6A}" presName="accent_2" presStyleCnt="0"/>
      <dgm:spPr/>
    </dgm:pt>
    <dgm:pt modelId="{1119BDE6-5638-46FF-8FBA-0FD04F553534}" type="pres">
      <dgm:prSet presAssocID="{64B0CE15-A415-43A0-A5E2-B83E037C2F6A}" presName="accentRepeatNode" presStyleLbl="solidFgAcc1" presStyleIdx="1" presStyleCnt="4"/>
      <dgm:spPr/>
    </dgm:pt>
    <dgm:pt modelId="{728C1126-F09F-42F7-9B35-C0C33331384C}" type="pres">
      <dgm:prSet presAssocID="{DC5DD4E5-24A1-4B31-A045-EC33CC221D7B}" presName="text_3" presStyleLbl="node1" presStyleIdx="2" presStyleCnt="4">
        <dgm:presLayoutVars>
          <dgm:bulletEnabled val="1"/>
        </dgm:presLayoutVars>
      </dgm:prSet>
      <dgm:spPr/>
    </dgm:pt>
    <dgm:pt modelId="{7B1D2806-9E87-4DCD-99AA-9755F54E6A3C}" type="pres">
      <dgm:prSet presAssocID="{DC5DD4E5-24A1-4B31-A045-EC33CC221D7B}" presName="accent_3" presStyleCnt="0"/>
      <dgm:spPr/>
    </dgm:pt>
    <dgm:pt modelId="{964E7CE7-E745-409B-9280-42ECEC5BFFA7}" type="pres">
      <dgm:prSet presAssocID="{DC5DD4E5-24A1-4B31-A045-EC33CC221D7B}" presName="accentRepeatNode" presStyleLbl="solidFgAcc1" presStyleIdx="2" presStyleCnt="4"/>
      <dgm:spPr/>
    </dgm:pt>
    <dgm:pt modelId="{B22B9866-5966-444C-8472-67DD26A0B893}" type="pres">
      <dgm:prSet presAssocID="{60D07D8A-F86F-48A8-9C9F-3957466376A6}" presName="text_4" presStyleLbl="node1" presStyleIdx="3" presStyleCnt="4">
        <dgm:presLayoutVars>
          <dgm:bulletEnabled val="1"/>
        </dgm:presLayoutVars>
      </dgm:prSet>
      <dgm:spPr/>
    </dgm:pt>
    <dgm:pt modelId="{48830E41-EE6E-4D98-A50C-D3FF77CA7354}" type="pres">
      <dgm:prSet presAssocID="{60D07D8A-F86F-48A8-9C9F-3957466376A6}" presName="accent_4" presStyleCnt="0"/>
      <dgm:spPr/>
    </dgm:pt>
    <dgm:pt modelId="{06138BEC-AF6D-44F8-9B01-786D76A7916B}" type="pres">
      <dgm:prSet presAssocID="{60D07D8A-F86F-48A8-9C9F-3957466376A6}" presName="accentRepeatNode" presStyleLbl="solidFgAcc1" presStyleIdx="3" presStyleCnt="4">
        <dgm:style>
          <a:lnRef idx="2">
            <a:schemeClr val="accent2"/>
          </a:lnRef>
          <a:fillRef idx="1">
            <a:schemeClr val="lt1"/>
          </a:fillRef>
          <a:effectRef idx="0">
            <a:schemeClr val="accent2"/>
          </a:effectRef>
          <a:fontRef idx="minor">
            <a:schemeClr val="dk1"/>
          </a:fontRef>
        </dgm:style>
      </dgm:prSet>
      <dgm:spPr/>
    </dgm:pt>
  </dgm:ptLst>
  <dgm:cxnLst>
    <dgm:cxn modelId="{7466E801-6B94-4C45-B1AF-5958297E696D}" type="presOf" srcId="{ED69A087-8178-44CF-9CBC-3FC2303D35F2}" destId="{7A0C36D3-45A5-489A-8B5C-432006B90DC8}" srcOrd="0" destOrd="0" presId="urn:microsoft.com/office/officeart/2008/layout/VerticalCurvedList"/>
    <dgm:cxn modelId="{9B435D06-4540-4006-A156-C054DD74DDEE}" srcId="{5E12F4F0-A1EE-4971-82B9-ADFDD190AF7B}" destId="{64B0CE15-A415-43A0-A5E2-B83E037C2F6A}" srcOrd="1" destOrd="0" parTransId="{4B8F8323-B3AE-4A23-BECD-95ACAF5ECE97}" sibTransId="{A519ED45-46F0-4FD0-B45F-C73C922FACA3}"/>
    <dgm:cxn modelId="{CF572535-D539-4107-9D15-F1BCF02AB78C}" srcId="{5E12F4F0-A1EE-4971-82B9-ADFDD190AF7B}" destId="{DC5DD4E5-24A1-4B31-A045-EC33CC221D7B}" srcOrd="2" destOrd="0" parTransId="{06AB2C0E-FD44-4CA2-A83D-4B615FB31316}" sibTransId="{FAA8F73D-CC59-4B0C-A87C-571848E60284}"/>
    <dgm:cxn modelId="{87DA5942-E77D-4BB3-BF5A-DAD0596CBC59}" type="presOf" srcId="{94DD4737-4E84-4535-9CDD-77503BB3F3CB}" destId="{DEC5B1BE-58AC-4342-BAB4-6A52AA5AF397}" srcOrd="0" destOrd="0" presId="urn:microsoft.com/office/officeart/2008/layout/VerticalCurvedList"/>
    <dgm:cxn modelId="{FFDE9956-E848-449F-9B6E-1A012E4C951A}" srcId="{5E12F4F0-A1EE-4971-82B9-ADFDD190AF7B}" destId="{ED69A087-8178-44CF-9CBC-3FC2303D35F2}" srcOrd="0" destOrd="0" parTransId="{26C96646-94F5-425D-A31B-93FB9E7DF517}" sibTransId="{94DD4737-4E84-4535-9CDD-77503BB3F3CB}"/>
    <dgm:cxn modelId="{D470277A-AFCC-466F-8A62-6C12BE65D015}" type="presOf" srcId="{64B0CE15-A415-43A0-A5E2-B83E037C2F6A}" destId="{D83B831A-8FA3-4896-B6EB-7CD04913C988}" srcOrd="0" destOrd="0" presId="urn:microsoft.com/office/officeart/2008/layout/VerticalCurvedList"/>
    <dgm:cxn modelId="{4FE52C90-9F8B-40A1-B1D4-9D747ABC5575}" type="presOf" srcId="{60D07D8A-F86F-48A8-9C9F-3957466376A6}" destId="{B22B9866-5966-444C-8472-67DD26A0B893}" srcOrd="0" destOrd="0" presId="urn:microsoft.com/office/officeart/2008/layout/VerticalCurvedList"/>
    <dgm:cxn modelId="{5CD4F298-B498-4B09-A00A-B147713AB88E}" srcId="{5E12F4F0-A1EE-4971-82B9-ADFDD190AF7B}" destId="{60D07D8A-F86F-48A8-9C9F-3957466376A6}" srcOrd="3" destOrd="0" parTransId="{7BDBB10C-9ED5-4E4C-8741-BBE6D57EFB4F}" sibTransId="{F52E8FE9-F055-48BD-A058-BF547C0132C6}"/>
    <dgm:cxn modelId="{23D87CA2-859E-4BC0-93C9-82DB2979D8C3}" type="presOf" srcId="{5E12F4F0-A1EE-4971-82B9-ADFDD190AF7B}" destId="{BB19B09A-E2DA-4442-B633-9EA27F6C8571}" srcOrd="0" destOrd="0" presId="urn:microsoft.com/office/officeart/2008/layout/VerticalCurvedList"/>
    <dgm:cxn modelId="{3F5555A8-1E35-439B-9EC6-79683FF51F73}" type="presOf" srcId="{DC5DD4E5-24A1-4B31-A045-EC33CC221D7B}" destId="{728C1126-F09F-42F7-9B35-C0C33331384C}" srcOrd="0" destOrd="0" presId="urn:microsoft.com/office/officeart/2008/layout/VerticalCurvedList"/>
    <dgm:cxn modelId="{3A85D642-85F6-4D90-B632-743C886E43DD}" type="presParOf" srcId="{BB19B09A-E2DA-4442-B633-9EA27F6C8571}" destId="{37D00CA3-922B-4D49-95AC-8971E839F868}" srcOrd="0" destOrd="0" presId="urn:microsoft.com/office/officeart/2008/layout/VerticalCurvedList"/>
    <dgm:cxn modelId="{CA1D5E5A-F9D8-4B29-A47F-0EBD6A48CDC0}" type="presParOf" srcId="{37D00CA3-922B-4D49-95AC-8971E839F868}" destId="{638C4E0C-4589-4F12-8243-67089C92BB00}" srcOrd="0" destOrd="0" presId="urn:microsoft.com/office/officeart/2008/layout/VerticalCurvedList"/>
    <dgm:cxn modelId="{C201CE1A-E8CB-4958-9830-7A837153E164}" type="presParOf" srcId="{638C4E0C-4589-4F12-8243-67089C92BB00}" destId="{572EFF8A-3B1E-4512-B4C7-0C20456D763B}" srcOrd="0" destOrd="0" presId="urn:microsoft.com/office/officeart/2008/layout/VerticalCurvedList"/>
    <dgm:cxn modelId="{940F79FB-6560-4AB0-A60B-B58E8B8BBF8B}" type="presParOf" srcId="{638C4E0C-4589-4F12-8243-67089C92BB00}" destId="{DEC5B1BE-58AC-4342-BAB4-6A52AA5AF397}" srcOrd="1" destOrd="0" presId="urn:microsoft.com/office/officeart/2008/layout/VerticalCurvedList"/>
    <dgm:cxn modelId="{1E471C74-4215-40E0-881D-C59ED820511F}" type="presParOf" srcId="{638C4E0C-4589-4F12-8243-67089C92BB00}" destId="{6523AD0E-2393-4B14-B3BC-B03D8AE7BD5E}" srcOrd="2" destOrd="0" presId="urn:microsoft.com/office/officeart/2008/layout/VerticalCurvedList"/>
    <dgm:cxn modelId="{FB307514-3CAB-46AC-B5E1-F5102C9B9347}" type="presParOf" srcId="{638C4E0C-4589-4F12-8243-67089C92BB00}" destId="{2085EDF9-753C-4207-BBE6-AB088A2D737E}" srcOrd="3" destOrd="0" presId="urn:microsoft.com/office/officeart/2008/layout/VerticalCurvedList"/>
    <dgm:cxn modelId="{68620522-24BE-4B7A-945F-1516BFDACBBD}" type="presParOf" srcId="{37D00CA3-922B-4D49-95AC-8971E839F868}" destId="{7A0C36D3-45A5-489A-8B5C-432006B90DC8}" srcOrd="1" destOrd="0" presId="urn:microsoft.com/office/officeart/2008/layout/VerticalCurvedList"/>
    <dgm:cxn modelId="{326FB4A5-556C-4145-9B57-319AFBA99B0B}" type="presParOf" srcId="{37D00CA3-922B-4D49-95AC-8971E839F868}" destId="{E225681B-FEA9-40DF-9524-776DD3D44EE6}" srcOrd="2" destOrd="0" presId="urn:microsoft.com/office/officeart/2008/layout/VerticalCurvedList"/>
    <dgm:cxn modelId="{42E9FCAC-4925-414E-ADC4-0AA35AA8A07E}" type="presParOf" srcId="{E225681B-FEA9-40DF-9524-776DD3D44EE6}" destId="{F91810F5-4E07-4B45-944E-99252777053B}" srcOrd="0" destOrd="0" presId="urn:microsoft.com/office/officeart/2008/layout/VerticalCurvedList"/>
    <dgm:cxn modelId="{B8BBED26-84AD-4583-8625-1AB92395F170}" type="presParOf" srcId="{37D00CA3-922B-4D49-95AC-8971E839F868}" destId="{D83B831A-8FA3-4896-B6EB-7CD04913C988}" srcOrd="3" destOrd="0" presId="urn:microsoft.com/office/officeart/2008/layout/VerticalCurvedList"/>
    <dgm:cxn modelId="{23C01A3F-423F-4782-B8CB-1C99337F134F}" type="presParOf" srcId="{37D00CA3-922B-4D49-95AC-8971E839F868}" destId="{599F6D69-BBC6-4D46-8916-16263D199AB0}" srcOrd="4" destOrd="0" presId="urn:microsoft.com/office/officeart/2008/layout/VerticalCurvedList"/>
    <dgm:cxn modelId="{A28EDF28-F0EB-4D14-AD91-B2C3B4A265E2}" type="presParOf" srcId="{599F6D69-BBC6-4D46-8916-16263D199AB0}" destId="{1119BDE6-5638-46FF-8FBA-0FD04F553534}" srcOrd="0" destOrd="0" presId="urn:microsoft.com/office/officeart/2008/layout/VerticalCurvedList"/>
    <dgm:cxn modelId="{FA3D4B5A-9837-440B-9971-78C514EDFD18}" type="presParOf" srcId="{37D00CA3-922B-4D49-95AC-8971E839F868}" destId="{728C1126-F09F-42F7-9B35-C0C33331384C}" srcOrd="5" destOrd="0" presId="urn:microsoft.com/office/officeart/2008/layout/VerticalCurvedList"/>
    <dgm:cxn modelId="{3455CEDC-B105-4E60-9483-84C435F730E0}" type="presParOf" srcId="{37D00CA3-922B-4D49-95AC-8971E839F868}" destId="{7B1D2806-9E87-4DCD-99AA-9755F54E6A3C}" srcOrd="6" destOrd="0" presId="urn:microsoft.com/office/officeart/2008/layout/VerticalCurvedList"/>
    <dgm:cxn modelId="{14BF984F-9D56-4321-AECF-00C54A070038}" type="presParOf" srcId="{7B1D2806-9E87-4DCD-99AA-9755F54E6A3C}" destId="{964E7CE7-E745-409B-9280-42ECEC5BFFA7}" srcOrd="0" destOrd="0" presId="urn:microsoft.com/office/officeart/2008/layout/VerticalCurvedList"/>
    <dgm:cxn modelId="{9FE6A84E-6AD7-487E-8A58-C40B29521112}" type="presParOf" srcId="{37D00CA3-922B-4D49-95AC-8971E839F868}" destId="{B22B9866-5966-444C-8472-67DD26A0B893}" srcOrd="7" destOrd="0" presId="urn:microsoft.com/office/officeart/2008/layout/VerticalCurvedList"/>
    <dgm:cxn modelId="{7D7EDEDE-37AB-4B80-BCFE-B17D6EF8375D}" type="presParOf" srcId="{37D00CA3-922B-4D49-95AC-8971E839F868}" destId="{48830E41-EE6E-4D98-A50C-D3FF77CA7354}" srcOrd="8" destOrd="0" presId="urn:microsoft.com/office/officeart/2008/layout/VerticalCurvedList"/>
    <dgm:cxn modelId="{15D67719-28A3-4F11-A3E5-F546E7DBFEF7}" type="presParOf" srcId="{48830E41-EE6E-4D98-A50C-D3FF77CA7354}" destId="{06138BEC-AF6D-44F8-9B01-786D76A7916B}"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7268B56-5359-48D8-8231-0B8604A1BE58}" type="doc">
      <dgm:prSet loTypeId="urn:microsoft.com/office/officeart/2005/8/layout/hierarchy5" loCatId="hierarchy" qsTypeId="urn:microsoft.com/office/officeart/2005/8/quickstyle/simple1" qsCatId="simple" csTypeId="urn:microsoft.com/office/officeart/2005/8/colors/accent1_2" csCatId="accent1" phldr="1"/>
      <dgm:spPr/>
      <dgm:t>
        <a:bodyPr/>
        <a:lstStyle/>
        <a:p>
          <a:endParaRPr lang="en-US"/>
        </a:p>
      </dgm:t>
    </dgm:pt>
    <dgm:pt modelId="{6778AB73-3647-498B-B552-982C9B713FB1}">
      <dgm:prSet phldrT="[Text]" custT="1"/>
      <dgm:spPr>
        <a:solidFill>
          <a:srgbClr val="7030A0"/>
        </a:solidFill>
      </dgm:spPr>
      <dgm:t>
        <a:bodyPr/>
        <a:lstStyle/>
        <a:p>
          <a:pPr algn="just"/>
          <a:r>
            <a:rPr lang="en-US" sz="1800" b="1" dirty="0">
              <a:solidFill>
                <a:schemeClr val="bg1"/>
              </a:solidFill>
            </a:rPr>
            <a:t>Compute final ITC for the FY before filing the return for the month of September following the FY</a:t>
          </a:r>
        </a:p>
      </dgm:t>
    </dgm:pt>
    <dgm:pt modelId="{CF8B973C-5B65-44E3-9EEF-C97D3035C582}" type="parTrans" cxnId="{9D3F49B9-4E55-4F2E-8A3F-FB0877B5A45E}">
      <dgm:prSet/>
      <dgm:spPr/>
      <dgm:t>
        <a:bodyPr/>
        <a:lstStyle/>
        <a:p>
          <a:endParaRPr lang="en-US"/>
        </a:p>
      </dgm:t>
    </dgm:pt>
    <dgm:pt modelId="{C40B0501-F152-4600-AF53-D30838C2FB6F}" type="sibTrans" cxnId="{9D3F49B9-4E55-4F2E-8A3F-FB0877B5A45E}">
      <dgm:prSet/>
      <dgm:spPr/>
      <dgm:t>
        <a:bodyPr/>
        <a:lstStyle/>
        <a:p>
          <a:endParaRPr lang="en-US"/>
        </a:p>
      </dgm:t>
    </dgm:pt>
    <dgm:pt modelId="{D78E9378-DBD7-4AA7-A6A5-02E434371734}">
      <dgm:prSet phldrT="[Text]" custT="1"/>
      <dgm:spPr>
        <a:solidFill>
          <a:srgbClr val="00B0F0"/>
        </a:solidFill>
      </dgm:spPr>
      <dgm:t>
        <a:bodyPr/>
        <a:lstStyle/>
        <a:p>
          <a:pPr algn="ctr"/>
          <a:endParaRPr lang="en-US" sz="1800" dirty="0"/>
        </a:p>
        <a:p>
          <a:pPr algn="ctr"/>
          <a:r>
            <a:rPr lang="en-US" sz="1800" dirty="0"/>
            <a:t>If final ITC reversal is more than month wise working </a:t>
          </a:r>
        </a:p>
        <a:p>
          <a:pPr algn="l"/>
          <a:endParaRPr lang="en-US" sz="1800" dirty="0"/>
        </a:p>
      </dgm:t>
    </dgm:pt>
    <dgm:pt modelId="{46C0BF2B-9694-4D11-9E98-75E8FF013972}" type="parTrans" cxnId="{3EB262E3-4A4D-4065-BFDD-70D224089F54}">
      <dgm:prSet/>
      <dgm:spPr>
        <a:ln>
          <a:solidFill>
            <a:schemeClr val="accent3"/>
          </a:solidFill>
        </a:ln>
      </dgm:spPr>
      <dgm:t>
        <a:bodyPr/>
        <a:lstStyle/>
        <a:p>
          <a:endParaRPr lang="en-US" dirty="0"/>
        </a:p>
      </dgm:t>
    </dgm:pt>
    <dgm:pt modelId="{7F584529-DCC9-4A18-A2D9-BC6174438C36}" type="sibTrans" cxnId="{3EB262E3-4A4D-4065-BFDD-70D224089F54}">
      <dgm:prSet/>
      <dgm:spPr/>
      <dgm:t>
        <a:bodyPr/>
        <a:lstStyle/>
        <a:p>
          <a:endParaRPr lang="en-US"/>
        </a:p>
      </dgm:t>
    </dgm:pt>
    <dgm:pt modelId="{ED09C2E9-FDFB-49B4-981A-31942C1929BF}">
      <dgm:prSet phldrT="[Text]" custT="1"/>
      <dgm:spPr>
        <a:solidFill>
          <a:srgbClr val="00B0F0"/>
        </a:solidFill>
      </dgm:spPr>
      <dgm:t>
        <a:bodyPr/>
        <a:lstStyle/>
        <a:p>
          <a:r>
            <a:rPr lang="en-US" sz="1800" dirty="0"/>
            <a:t>Payment of tax + Interest (Sept)</a:t>
          </a:r>
        </a:p>
      </dgm:t>
    </dgm:pt>
    <dgm:pt modelId="{127B2F17-10CA-4D1D-8262-71B53500FAD5}" type="parTrans" cxnId="{F524B325-6257-4DBB-908A-D77652F7A891}">
      <dgm:prSet/>
      <dgm:spPr>
        <a:ln>
          <a:solidFill>
            <a:schemeClr val="accent3"/>
          </a:solidFill>
        </a:ln>
      </dgm:spPr>
      <dgm:t>
        <a:bodyPr/>
        <a:lstStyle/>
        <a:p>
          <a:endParaRPr lang="en-US" dirty="0"/>
        </a:p>
      </dgm:t>
    </dgm:pt>
    <dgm:pt modelId="{2B2F19A1-664E-4655-9CC2-826014FF1B74}" type="sibTrans" cxnId="{F524B325-6257-4DBB-908A-D77652F7A891}">
      <dgm:prSet/>
      <dgm:spPr/>
      <dgm:t>
        <a:bodyPr/>
        <a:lstStyle/>
        <a:p>
          <a:endParaRPr lang="en-US"/>
        </a:p>
      </dgm:t>
    </dgm:pt>
    <dgm:pt modelId="{6D4C1FEB-D614-4277-9064-5DF5B804E14D}">
      <dgm:prSet phldrT="[Text]" custT="1"/>
      <dgm:spPr>
        <a:solidFill>
          <a:schemeClr val="tx2">
            <a:lumMod val="75000"/>
          </a:schemeClr>
        </a:solidFill>
      </dgm:spPr>
      <dgm:t>
        <a:bodyPr/>
        <a:lstStyle/>
        <a:p>
          <a:r>
            <a:rPr lang="en-US" sz="1800" dirty="0"/>
            <a:t>If final ITC reversal is less than month wise  working </a:t>
          </a:r>
        </a:p>
      </dgm:t>
    </dgm:pt>
    <dgm:pt modelId="{B68D4314-BD0F-4E80-9FC1-1811CD0E46FF}" type="parTrans" cxnId="{D96CD5F0-AAC1-4032-8AAF-F323797509A0}">
      <dgm:prSet/>
      <dgm:spPr>
        <a:ln>
          <a:solidFill>
            <a:schemeClr val="accent3"/>
          </a:solidFill>
        </a:ln>
      </dgm:spPr>
      <dgm:t>
        <a:bodyPr/>
        <a:lstStyle/>
        <a:p>
          <a:endParaRPr lang="en-US" dirty="0"/>
        </a:p>
      </dgm:t>
    </dgm:pt>
    <dgm:pt modelId="{0ED023E1-93DE-4F81-8D24-A8C53B57A8C2}" type="sibTrans" cxnId="{D96CD5F0-AAC1-4032-8AAF-F323797509A0}">
      <dgm:prSet/>
      <dgm:spPr/>
      <dgm:t>
        <a:bodyPr/>
        <a:lstStyle/>
        <a:p>
          <a:endParaRPr lang="en-US"/>
        </a:p>
      </dgm:t>
    </dgm:pt>
    <dgm:pt modelId="{EB6A610B-BB06-46F6-A4C4-221AC5A558DC}">
      <dgm:prSet phldrT="[Text]" custT="1"/>
      <dgm:spPr>
        <a:solidFill>
          <a:schemeClr val="tx2">
            <a:lumMod val="75000"/>
          </a:schemeClr>
        </a:solidFill>
      </dgm:spPr>
      <dgm:t>
        <a:bodyPr/>
        <a:lstStyle/>
        <a:p>
          <a:r>
            <a:rPr lang="en-US" sz="1800" dirty="0"/>
            <a:t>Claim excess as credit (Sept)</a:t>
          </a:r>
        </a:p>
      </dgm:t>
    </dgm:pt>
    <dgm:pt modelId="{BD967995-E208-4C13-9C73-A616FA0A92A7}" type="parTrans" cxnId="{E60EB4FE-6613-47BA-8BA9-9811EBE8778F}">
      <dgm:prSet/>
      <dgm:spPr>
        <a:ln>
          <a:solidFill>
            <a:schemeClr val="accent3"/>
          </a:solidFill>
        </a:ln>
      </dgm:spPr>
      <dgm:t>
        <a:bodyPr/>
        <a:lstStyle/>
        <a:p>
          <a:endParaRPr lang="en-US" dirty="0"/>
        </a:p>
      </dgm:t>
    </dgm:pt>
    <dgm:pt modelId="{EA3FA9AB-7EDE-4B93-B9CE-94546BB1EEA3}" type="sibTrans" cxnId="{E60EB4FE-6613-47BA-8BA9-9811EBE8778F}">
      <dgm:prSet/>
      <dgm:spPr/>
      <dgm:t>
        <a:bodyPr/>
        <a:lstStyle/>
        <a:p>
          <a:endParaRPr lang="en-US"/>
        </a:p>
      </dgm:t>
    </dgm:pt>
    <dgm:pt modelId="{5AF15F4A-1CD1-497E-8AAC-1B05E42ABA45}" type="pres">
      <dgm:prSet presAssocID="{F7268B56-5359-48D8-8231-0B8604A1BE58}" presName="mainComposite" presStyleCnt="0">
        <dgm:presLayoutVars>
          <dgm:chPref val="1"/>
          <dgm:dir/>
          <dgm:animOne val="branch"/>
          <dgm:animLvl val="lvl"/>
          <dgm:resizeHandles val="exact"/>
        </dgm:presLayoutVars>
      </dgm:prSet>
      <dgm:spPr/>
    </dgm:pt>
    <dgm:pt modelId="{407759C2-FB42-44EF-AA98-D64DAA928843}" type="pres">
      <dgm:prSet presAssocID="{F7268B56-5359-48D8-8231-0B8604A1BE58}" presName="hierFlow" presStyleCnt="0"/>
      <dgm:spPr/>
    </dgm:pt>
    <dgm:pt modelId="{CD3F883F-F0D9-4B05-A303-27BA1D426025}" type="pres">
      <dgm:prSet presAssocID="{F7268B56-5359-48D8-8231-0B8604A1BE58}" presName="hierChild1" presStyleCnt="0">
        <dgm:presLayoutVars>
          <dgm:chPref val="1"/>
          <dgm:animOne val="branch"/>
          <dgm:animLvl val="lvl"/>
        </dgm:presLayoutVars>
      </dgm:prSet>
      <dgm:spPr/>
    </dgm:pt>
    <dgm:pt modelId="{C19748B9-53AC-4508-AC2C-54F51D756E57}" type="pres">
      <dgm:prSet presAssocID="{6778AB73-3647-498B-B552-982C9B713FB1}" presName="Name17" presStyleCnt="0"/>
      <dgm:spPr/>
    </dgm:pt>
    <dgm:pt modelId="{33CB1C9E-2005-4942-B3A9-68F166DB91F5}" type="pres">
      <dgm:prSet presAssocID="{6778AB73-3647-498B-B552-982C9B713FB1}" presName="level1Shape" presStyleLbl="node0" presStyleIdx="0" presStyleCnt="1" custScaleY="315734" custLinFactNeighborX="-33000">
        <dgm:presLayoutVars>
          <dgm:chPref val="3"/>
        </dgm:presLayoutVars>
      </dgm:prSet>
      <dgm:spPr/>
    </dgm:pt>
    <dgm:pt modelId="{F1B37095-46D8-4BD3-BE75-733E4FAE900F}" type="pres">
      <dgm:prSet presAssocID="{6778AB73-3647-498B-B552-982C9B713FB1}" presName="hierChild2" presStyleCnt="0"/>
      <dgm:spPr/>
    </dgm:pt>
    <dgm:pt modelId="{305473BD-BCD0-484F-B0AA-847B51332EA5}" type="pres">
      <dgm:prSet presAssocID="{46C0BF2B-9694-4D11-9E98-75E8FF013972}" presName="Name25" presStyleLbl="parChTrans1D2" presStyleIdx="0" presStyleCnt="2"/>
      <dgm:spPr/>
    </dgm:pt>
    <dgm:pt modelId="{E6A5DB91-2F5F-4A0E-A092-4ED367A3B3A1}" type="pres">
      <dgm:prSet presAssocID="{46C0BF2B-9694-4D11-9E98-75E8FF013972}" presName="connTx" presStyleLbl="parChTrans1D2" presStyleIdx="0" presStyleCnt="2"/>
      <dgm:spPr/>
    </dgm:pt>
    <dgm:pt modelId="{BD77C506-BEAC-43D6-9EE9-D24203EB99D9}" type="pres">
      <dgm:prSet presAssocID="{D78E9378-DBD7-4AA7-A6A5-02E434371734}" presName="Name30" presStyleCnt="0"/>
      <dgm:spPr/>
    </dgm:pt>
    <dgm:pt modelId="{39B0DB9F-6383-4A08-90FD-9AB9E7939583}" type="pres">
      <dgm:prSet presAssocID="{D78E9378-DBD7-4AA7-A6A5-02E434371734}" presName="level2Shape" presStyleLbl="node2" presStyleIdx="0" presStyleCnt="2" custScaleX="124423" custScaleY="111018" custLinFactNeighborX="-22500"/>
      <dgm:spPr/>
    </dgm:pt>
    <dgm:pt modelId="{2C5E4D8D-2011-4B5B-88A5-A602DBC8B0C6}" type="pres">
      <dgm:prSet presAssocID="{D78E9378-DBD7-4AA7-A6A5-02E434371734}" presName="hierChild3" presStyleCnt="0"/>
      <dgm:spPr/>
    </dgm:pt>
    <dgm:pt modelId="{7B66E95E-5114-4D2D-8A51-152EE9ACE796}" type="pres">
      <dgm:prSet presAssocID="{127B2F17-10CA-4D1D-8262-71B53500FAD5}" presName="Name25" presStyleLbl="parChTrans1D3" presStyleIdx="0" presStyleCnt="2"/>
      <dgm:spPr/>
    </dgm:pt>
    <dgm:pt modelId="{6F366CC4-061B-4DD9-854B-84E387AA3BDA}" type="pres">
      <dgm:prSet presAssocID="{127B2F17-10CA-4D1D-8262-71B53500FAD5}" presName="connTx" presStyleLbl="parChTrans1D3" presStyleIdx="0" presStyleCnt="2"/>
      <dgm:spPr/>
    </dgm:pt>
    <dgm:pt modelId="{E9E25598-5670-49EF-AF83-F83CDDDEF5A4}" type="pres">
      <dgm:prSet presAssocID="{ED09C2E9-FDFB-49B4-981A-31942C1929BF}" presName="Name30" presStyleCnt="0"/>
      <dgm:spPr/>
    </dgm:pt>
    <dgm:pt modelId="{BCF8491A-E394-4194-BAA1-02CD1CF0185B}" type="pres">
      <dgm:prSet presAssocID="{ED09C2E9-FDFB-49B4-981A-31942C1929BF}" presName="level2Shape" presStyleLbl="node3" presStyleIdx="0" presStyleCnt="2" custScaleX="134485"/>
      <dgm:spPr/>
    </dgm:pt>
    <dgm:pt modelId="{5E4D2AEC-5C51-428D-A8E8-47686E880D44}" type="pres">
      <dgm:prSet presAssocID="{ED09C2E9-FDFB-49B4-981A-31942C1929BF}" presName="hierChild3" presStyleCnt="0"/>
      <dgm:spPr/>
    </dgm:pt>
    <dgm:pt modelId="{282711BA-CF68-4E01-9524-B305B7D1BF31}" type="pres">
      <dgm:prSet presAssocID="{B68D4314-BD0F-4E80-9FC1-1811CD0E46FF}" presName="Name25" presStyleLbl="parChTrans1D2" presStyleIdx="1" presStyleCnt="2"/>
      <dgm:spPr/>
    </dgm:pt>
    <dgm:pt modelId="{141B53A0-FB31-4595-B6AB-3BA087665F98}" type="pres">
      <dgm:prSet presAssocID="{B68D4314-BD0F-4E80-9FC1-1811CD0E46FF}" presName="connTx" presStyleLbl="parChTrans1D2" presStyleIdx="1" presStyleCnt="2"/>
      <dgm:spPr/>
    </dgm:pt>
    <dgm:pt modelId="{543D0979-9F91-45C1-A69E-57733F03A739}" type="pres">
      <dgm:prSet presAssocID="{6D4C1FEB-D614-4277-9064-5DF5B804E14D}" presName="Name30" presStyleCnt="0"/>
      <dgm:spPr/>
    </dgm:pt>
    <dgm:pt modelId="{027E95BB-695B-4007-893C-DB4ED670B4E2}" type="pres">
      <dgm:prSet presAssocID="{6D4C1FEB-D614-4277-9064-5DF5B804E14D}" presName="level2Shape" presStyleLbl="node2" presStyleIdx="1" presStyleCnt="2" custScaleX="124423" custLinFactNeighborX="-22500"/>
      <dgm:spPr/>
    </dgm:pt>
    <dgm:pt modelId="{E25C14D6-BC41-4C4B-A813-32F5C2A27704}" type="pres">
      <dgm:prSet presAssocID="{6D4C1FEB-D614-4277-9064-5DF5B804E14D}" presName="hierChild3" presStyleCnt="0"/>
      <dgm:spPr/>
    </dgm:pt>
    <dgm:pt modelId="{A675BB9A-1DAA-4348-AA98-959D35B2A704}" type="pres">
      <dgm:prSet presAssocID="{BD967995-E208-4C13-9C73-A616FA0A92A7}" presName="Name25" presStyleLbl="parChTrans1D3" presStyleIdx="1" presStyleCnt="2"/>
      <dgm:spPr/>
    </dgm:pt>
    <dgm:pt modelId="{96331EBA-D60A-4B15-8156-874E79176975}" type="pres">
      <dgm:prSet presAssocID="{BD967995-E208-4C13-9C73-A616FA0A92A7}" presName="connTx" presStyleLbl="parChTrans1D3" presStyleIdx="1" presStyleCnt="2"/>
      <dgm:spPr/>
    </dgm:pt>
    <dgm:pt modelId="{0DBD1774-CFCD-4375-93DB-199A2624B814}" type="pres">
      <dgm:prSet presAssocID="{EB6A610B-BB06-46F6-A4C4-221AC5A558DC}" presName="Name30" presStyleCnt="0"/>
      <dgm:spPr/>
    </dgm:pt>
    <dgm:pt modelId="{BD21ACD4-36FC-4FC6-9C61-1E0ACD0084E3}" type="pres">
      <dgm:prSet presAssocID="{EB6A610B-BB06-46F6-A4C4-221AC5A558DC}" presName="level2Shape" presStyleLbl="node3" presStyleIdx="1" presStyleCnt="2" custScaleX="133762"/>
      <dgm:spPr/>
    </dgm:pt>
    <dgm:pt modelId="{CE154304-46EF-46BE-8C42-5668B07B9464}" type="pres">
      <dgm:prSet presAssocID="{EB6A610B-BB06-46F6-A4C4-221AC5A558DC}" presName="hierChild3" presStyleCnt="0"/>
      <dgm:spPr/>
    </dgm:pt>
    <dgm:pt modelId="{94B4EA8F-A006-4B04-AB76-121E221B70B6}" type="pres">
      <dgm:prSet presAssocID="{F7268B56-5359-48D8-8231-0B8604A1BE58}" presName="bgShapesFlow" presStyleCnt="0"/>
      <dgm:spPr/>
    </dgm:pt>
  </dgm:ptLst>
  <dgm:cxnLst>
    <dgm:cxn modelId="{F1DDAE00-54C2-4CDE-9D66-C4FD8E98CF62}" type="presOf" srcId="{B68D4314-BD0F-4E80-9FC1-1811CD0E46FF}" destId="{141B53A0-FB31-4595-B6AB-3BA087665F98}" srcOrd="1" destOrd="0" presId="urn:microsoft.com/office/officeart/2005/8/layout/hierarchy5"/>
    <dgm:cxn modelId="{91C8390C-8CBD-47FB-A5FB-22036C8F57DF}" type="presOf" srcId="{6D4C1FEB-D614-4277-9064-5DF5B804E14D}" destId="{027E95BB-695B-4007-893C-DB4ED670B4E2}" srcOrd="0" destOrd="0" presId="urn:microsoft.com/office/officeart/2005/8/layout/hierarchy5"/>
    <dgm:cxn modelId="{F524B325-6257-4DBB-908A-D77652F7A891}" srcId="{D78E9378-DBD7-4AA7-A6A5-02E434371734}" destId="{ED09C2E9-FDFB-49B4-981A-31942C1929BF}" srcOrd="0" destOrd="0" parTransId="{127B2F17-10CA-4D1D-8262-71B53500FAD5}" sibTransId="{2B2F19A1-664E-4655-9CC2-826014FF1B74}"/>
    <dgm:cxn modelId="{0BF9E840-F6FB-4D28-A3CD-D53ED0847739}" type="presOf" srcId="{B68D4314-BD0F-4E80-9FC1-1811CD0E46FF}" destId="{282711BA-CF68-4E01-9524-B305B7D1BF31}" srcOrd="0" destOrd="0" presId="urn:microsoft.com/office/officeart/2005/8/layout/hierarchy5"/>
    <dgm:cxn modelId="{31F8B252-3673-4873-BC57-E1CB72A3E050}" type="presOf" srcId="{D78E9378-DBD7-4AA7-A6A5-02E434371734}" destId="{39B0DB9F-6383-4A08-90FD-9AB9E7939583}" srcOrd="0" destOrd="0" presId="urn:microsoft.com/office/officeart/2005/8/layout/hierarchy5"/>
    <dgm:cxn modelId="{E4B1A055-3297-4761-9604-613055114645}" type="presOf" srcId="{EB6A610B-BB06-46F6-A4C4-221AC5A558DC}" destId="{BD21ACD4-36FC-4FC6-9C61-1E0ACD0084E3}" srcOrd="0" destOrd="0" presId="urn:microsoft.com/office/officeart/2005/8/layout/hierarchy5"/>
    <dgm:cxn modelId="{F9A30056-EFB2-46EC-9245-8D960472E23E}" type="presOf" srcId="{BD967995-E208-4C13-9C73-A616FA0A92A7}" destId="{96331EBA-D60A-4B15-8156-874E79176975}" srcOrd="1" destOrd="0" presId="urn:microsoft.com/office/officeart/2005/8/layout/hierarchy5"/>
    <dgm:cxn modelId="{60012096-38F7-4E2F-8F06-7CC1C701ABA1}" type="presOf" srcId="{6778AB73-3647-498B-B552-982C9B713FB1}" destId="{33CB1C9E-2005-4942-B3A9-68F166DB91F5}" srcOrd="0" destOrd="0" presId="urn:microsoft.com/office/officeart/2005/8/layout/hierarchy5"/>
    <dgm:cxn modelId="{2CD0D89E-7A8A-49CC-85DD-3F4AD8089F2A}" type="presOf" srcId="{127B2F17-10CA-4D1D-8262-71B53500FAD5}" destId="{7B66E95E-5114-4D2D-8A51-152EE9ACE796}" srcOrd="0" destOrd="0" presId="urn:microsoft.com/office/officeart/2005/8/layout/hierarchy5"/>
    <dgm:cxn modelId="{D53FCAA4-59AC-4E05-85CE-48A9EF552777}" type="presOf" srcId="{46C0BF2B-9694-4D11-9E98-75E8FF013972}" destId="{305473BD-BCD0-484F-B0AA-847B51332EA5}" srcOrd="0" destOrd="0" presId="urn:microsoft.com/office/officeart/2005/8/layout/hierarchy5"/>
    <dgm:cxn modelId="{D67A68B4-41CB-4413-BEBA-0DAEB7A82EFD}" type="presOf" srcId="{127B2F17-10CA-4D1D-8262-71B53500FAD5}" destId="{6F366CC4-061B-4DD9-854B-84E387AA3BDA}" srcOrd="1" destOrd="0" presId="urn:microsoft.com/office/officeart/2005/8/layout/hierarchy5"/>
    <dgm:cxn modelId="{9D3F49B9-4E55-4F2E-8A3F-FB0877B5A45E}" srcId="{F7268B56-5359-48D8-8231-0B8604A1BE58}" destId="{6778AB73-3647-498B-B552-982C9B713FB1}" srcOrd="0" destOrd="0" parTransId="{CF8B973C-5B65-44E3-9EEF-C97D3035C582}" sibTransId="{C40B0501-F152-4600-AF53-D30838C2FB6F}"/>
    <dgm:cxn modelId="{4C71B5C5-07DE-4018-B050-32AFDF24526B}" type="presOf" srcId="{ED09C2E9-FDFB-49B4-981A-31942C1929BF}" destId="{BCF8491A-E394-4194-BAA1-02CD1CF0185B}" srcOrd="0" destOrd="0" presId="urn:microsoft.com/office/officeart/2005/8/layout/hierarchy5"/>
    <dgm:cxn modelId="{53E996C8-2487-4E77-AF30-8B261E294C56}" type="presOf" srcId="{F7268B56-5359-48D8-8231-0B8604A1BE58}" destId="{5AF15F4A-1CD1-497E-8AAC-1B05E42ABA45}" srcOrd="0" destOrd="0" presId="urn:microsoft.com/office/officeart/2005/8/layout/hierarchy5"/>
    <dgm:cxn modelId="{74AF89CE-CD74-4D0E-AAA8-A7BC898CE0A0}" type="presOf" srcId="{46C0BF2B-9694-4D11-9E98-75E8FF013972}" destId="{E6A5DB91-2F5F-4A0E-A092-4ED367A3B3A1}" srcOrd="1" destOrd="0" presId="urn:microsoft.com/office/officeart/2005/8/layout/hierarchy5"/>
    <dgm:cxn modelId="{D0E8F4D1-50CE-4A97-AF7A-A9C36D2D22E5}" type="presOf" srcId="{BD967995-E208-4C13-9C73-A616FA0A92A7}" destId="{A675BB9A-1DAA-4348-AA98-959D35B2A704}" srcOrd="0" destOrd="0" presId="urn:microsoft.com/office/officeart/2005/8/layout/hierarchy5"/>
    <dgm:cxn modelId="{3EB262E3-4A4D-4065-BFDD-70D224089F54}" srcId="{6778AB73-3647-498B-B552-982C9B713FB1}" destId="{D78E9378-DBD7-4AA7-A6A5-02E434371734}" srcOrd="0" destOrd="0" parTransId="{46C0BF2B-9694-4D11-9E98-75E8FF013972}" sibTransId="{7F584529-DCC9-4A18-A2D9-BC6174438C36}"/>
    <dgm:cxn modelId="{D96CD5F0-AAC1-4032-8AAF-F323797509A0}" srcId="{6778AB73-3647-498B-B552-982C9B713FB1}" destId="{6D4C1FEB-D614-4277-9064-5DF5B804E14D}" srcOrd="1" destOrd="0" parTransId="{B68D4314-BD0F-4E80-9FC1-1811CD0E46FF}" sibTransId="{0ED023E1-93DE-4F81-8D24-A8C53B57A8C2}"/>
    <dgm:cxn modelId="{E60EB4FE-6613-47BA-8BA9-9811EBE8778F}" srcId="{6D4C1FEB-D614-4277-9064-5DF5B804E14D}" destId="{EB6A610B-BB06-46F6-A4C4-221AC5A558DC}" srcOrd="0" destOrd="0" parTransId="{BD967995-E208-4C13-9C73-A616FA0A92A7}" sibTransId="{EA3FA9AB-7EDE-4B93-B9CE-94546BB1EEA3}"/>
    <dgm:cxn modelId="{DEA401A0-39E5-4792-8948-44CEC43561CE}" type="presParOf" srcId="{5AF15F4A-1CD1-497E-8AAC-1B05E42ABA45}" destId="{407759C2-FB42-44EF-AA98-D64DAA928843}" srcOrd="0" destOrd="0" presId="urn:microsoft.com/office/officeart/2005/8/layout/hierarchy5"/>
    <dgm:cxn modelId="{ECF19E2F-8206-4AAA-879C-E686FDC6199E}" type="presParOf" srcId="{407759C2-FB42-44EF-AA98-D64DAA928843}" destId="{CD3F883F-F0D9-4B05-A303-27BA1D426025}" srcOrd="0" destOrd="0" presId="urn:microsoft.com/office/officeart/2005/8/layout/hierarchy5"/>
    <dgm:cxn modelId="{5F5C7FDA-5B31-435B-B85C-639E82B8341E}" type="presParOf" srcId="{CD3F883F-F0D9-4B05-A303-27BA1D426025}" destId="{C19748B9-53AC-4508-AC2C-54F51D756E57}" srcOrd="0" destOrd="0" presId="urn:microsoft.com/office/officeart/2005/8/layout/hierarchy5"/>
    <dgm:cxn modelId="{F44FE546-CC17-46B3-A8A5-E3931C4D8319}" type="presParOf" srcId="{C19748B9-53AC-4508-AC2C-54F51D756E57}" destId="{33CB1C9E-2005-4942-B3A9-68F166DB91F5}" srcOrd="0" destOrd="0" presId="urn:microsoft.com/office/officeart/2005/8/layout/hierarchy5"/>
    <dgm:cxn modelId="{8B12B865-3D4F-495B-9C22-0701C1A57D51}" type="presParOf" srcId="{C19748B9-53AC-4508-AC2C-54F51D756E57}" destId="{F1B37095-46D8-4BD3-BE75-733E4FAE900F}" srcOrd="1" destOrd="0" presId="urn:microsoft.com/office/officeart/2005/8/layout/hierarchy5"/>
    <dgm:cxn modelId="{E71F7287-B6BA-491C-A92D-8080069D0875}" type="presParOf" srcId="{F1B37095-46D8-4BD3-BE75-733E4FAE900F}" destId="{305473BD-BCD0-484F-B0AA-847B51332EA5}" srcOrd="0" destOrd="0" presId="urn:microsoft.com/office/officeart/2005/8/layout/hierarchy5"/>
    <dgm:cxn modelId="{8271E0DB-F6CE-495F-BC6E-036F2FCC515D}" type="presParOf" srcId="{305473BD-BCD0-484F-B0AA-847B51332EA5}" destId="{E6A5DB91-2F5F-4A0E-A092-4ED367A3B3A1}" srcOrd="0" destOrd="0" presId="urn:microsoft.com/office/officeart/2005/8/layout/hierarchy5"/>
    <dgm:cxn modelId="{F705C73D-DF9D-43FC-B46B-C57540194C79}" type="presParOf" srcId="{F1B37095-46D8-4BD3-BE75-733E4FAE900F}" destId="{BD77C506-BEAC-43D6-9EE9-D24203EB99D9}" srcOrd="1" destOrd="0" presId="urn:microsoft.com/office/officeart/2005/8/layout/hierarchy5"/>
    <dgm:cxn modelId="{7020D7C4-B155-406E-AC14-D26B421AA6C5}" type="presParOf" srcId="{BD77C506-BEAC-43D6-9EE9-D24203EB99D9}" destId="{39B0DB9F-6383-4A08-90FD-9AB9E7939583}" srcOrd="0" destOrd="0" presId="urn:microsoft.com/office/officeart/2005/8/layout/hierarchy5"/>
    <dgm:cxn modelId="{2718DE33-BEE7-4C15-B0CC-B67FF593ECC6}" type="presParOf" srcId="{BD77C506-BEAC-43D6-9EE9-D24203EB99D9}" destId="{2C5E4D8D-2011-4B5B-88A5-A602DBC8B0C6}" srcOrd="1" destOrd="0" presId="urn:microsoft.com/office/officeart/2005/8/layout/hierarchy5"/>
    <dgm:cxn modelId="{B518343C-441C-4C0C-AE3D-4B94FDB1A040}" type="presParOf" srcId="{2C5E4D8D-2011-4B5B-88A5-A602DBC8B0C6}" destId="{7B66E95E-5114-4D2D-8A51-152EE9ACE796}" srcOrd="0" destOrd="0" presId="urn:microsoft.com/office/officeart/2005/8/layout/hierarchy5"/>
    <dgm:cxn modelId="{FC4E0F5D-EFCF-41EA-8865-D2F903179D3B}" type="presParOf" srcId="{7B66E95E-5114-4D2D-8A51-152EE9ACE796}" destId="{6F366CC4-061B-4DD9-854B-84E387AA3BDA}" srcOrd="0" destOrd="0" presId="urn:microsoft.com/office/officeart/2005/8/layout/hierarchy5"/>
    <dgm:cxn modelId="{B8F06541-CB36-4324-85A6-77261C9E5A9E}" type="presParOf" srcId="{2C5E4D8D-2011-4B5B-88A5-A602DBC8B0C6}" destId="{E9E25598-5670-49EF-AF83-F83CDDDEF5A4}" srcOrd="1" destOrd="0" presId="urn:microsoft.com/office/officeart/2005/8/layout/hierarchy5"/>
    <dgm:cxn modelId="{663E66AC-A7DA-4D53-9983-904F30BA87D4}" type="presParOf" srcId="{E9E25598-5670-49EF-AF83-F83CDDDEF5A4}" destId="{BCF8491A-E394-4194-BAA1-02CD1CF0185B}" srcOrd="0" destOrd="0" presId="urn:microsoft.com/office/officeart/2005/8/layout/hierarchy5"/>
    <dgm:cxn modelId="{A9355518-4EB6-4B63-95D3-30B4B9048E68}" type="presParOf" srcId="{E9E25598-5670-49EF-AF83-F83CDDDEF5A4}" destId="{5E4D2AEC-5C51-428D-A8E8-47686E880D44}" srcOrd="1" destOrd="0" presId="urn:microsoft.com/office/officeart/2005/8/layout/hierarchy5"/>
    <dgm:cxn modelId="{F4E5630B-E6CB-458A-95DC-81D58D54B18E}" type="presParOf" srcId="{F1B37095-46D8-4BD3-BE75-733E4FAE900F}" destId="{282711BA-CF68-4E01-9524-B305B7D1BF31}" srcOrd="2" destOrd="0" presId="urn:microsoft.com/office/officeart/2005/8/layout/hierarchy5"/>
    <dgm:cxn modelId="{2BE16FD3-2114-4980-981B-8CBA6AC94201}" type="presParOf" srcId="{282711BA-CF68-4E01-9524-B305B7D1BF31}" destId="{141B53A0-FB31-4595-B6AB-3BA087665F98}" srcOrd="0" destOrd="0" presId="urn:microsoft.com/office/officeart/2005/8/layout/hierarchy5"/>
    <dgm:cxn modelId="{13AE1807-8D4C-4757-B831-B0618C76C4F9}" type="presParOf" srcId="{F1B37095-46D8-4BD3-BE75-733E4FAE900F}" destId="{543D0979-9F91-45C1-A69E-57733F03A739}" srcOrd="3" destOrd="0" presId="urn:microsoft.com/office/officeart/2005/8/layout/hierarchy5"/>
    <dgm:cxn modelId="{C34A1AB0-94A6-4643-AABC-A046B229387A}" type="presParOf" srcId="{543D0979-9F91-45C1-A69E-57733F03A739}" destId="{027E95BB-695B-4007-893C-DB4ED670B4E2}" srcOrd="0" destOrd="0" presId="urn:microsoft.com/office/officeart/2005/8/layout/hierarchy5"/>
    <dgm:cxn modelId="{B8D5365F-47EC-40EE-9A57-503328DDECFE}" type="presParOf" srcId="{543D0979-9F91-45C1-A69E-57733F03A739}" destId="{E25C14D6-BC41-4C4B-A813-32F5C2A27704}" srcOrd="1" destOrd="0" presId="urn:microsoft.com/office/officeart/2005/8/layout/hierarchy5"/>
    <dgm:cxn modelId="{9B91A2B7-366E-4301-9C81-D45E875375E9}" type="presParOf" srcId="{E25C14D6-BC41-4C4B-A813-32F5C2A27704}" destId="{A675BB9A-1DAA-4348-AA98-959D35B2A704}" srcOrd="0" destOrd="0" presId="urn:microsoft.com/office/officeart/2005/8/layout/hierarchy5"/>
    <dgm:cxn modelId="{86B653BA-5D96-4879-BAB9-D36DF920A1BC}" type="presParOf" srcId="{A675BB9A-1DAA-4348-AA98-959D35B2A704}" destId="{96331EBA-D60A-4B15-8156-874E79176975}" srcOrd="0" destOrd="0" presId="urn:microsoft.com/office/officeart/2005/8/layout/hierarchy5"/>
    <dgm:cxn modelId="{92D1D184-2DAB-4285-997F-207571D0BDFA}" type="presParOf" srcId="{E25C14D6-BC41-4C4B-A813-32F5C2A27704}" destId="{0DBD1774-CFCD-4375-93DB-199A2624B814}" srcOrd="1" destOrd="0" presId="urn:microsoft.com/office/officeart/2005/8/layout/hierarchy5"/>
    <dgm:cxn modelId="{C5B21654-9203-4D48-AC00-A818504636BB}" type="presParOf" srcId="{0DBD1774-CFCD-4375-93DB-199A2624B814}" destId="{BD21ACD4-36FC-4FC6-9C61-1E0ACD0084E3}" srcOrd="0" destOrd="0" presId="urn:microsoft.com/office/officeart/2005/8/layout/hierarchy5"/>
    <dgm:cxn modelId="{EED7EB8B-75DD-48A2-AB62-D118EF30E88D}" type="presParOf" srcId="{0DBD1774-CFCD-4375-93DB-199A2624B814}" destId="{CE154304-46EF-46BE-8C42-5668B07B9464}" srcOrd="1" destOrd="0" presId="urn:microsoft.com/office/officeart/2005/8/layout/hierarchy5"/>
    <dgm:cxn modelId="{5DF99E02-11D9-46EC-84DD-9DC6DA02107F}" type="presParOf" srcId="{5AF15F4A-1CD1-497E-8AAC-1B05E42ABA45}" destId="{94B4EA8F-A006-4B04-AB76-121E221B70B6}" srcOrd="1" destOrd="0" presId="urn:microsoft.com/office/officeart/2005/8/layout/hierarchy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C5016903-055E-4F9D-993A-350C80B0D497}" type="doc">
      <dgm:prSet loTypeId="urn:microsoft.com/office/officeart/2005/8/layout/arrow6" loCatId="relationship" qsTypeId="urn:microsoft.com/office/officeart/2005/8/quickstyle/simple1" qsCatId="simple" csTypeId="urn:microsoft.com/office/officeart/2005/8/colors/accent0_3" csCatId="mainScheme" phldr="1"/>
      <dgm:spPr/>
      <dgm:t>
        <a:bodyPr/>
        <a:lstStyle/>
        <a:p>
          <a:endParaRPr lang="en-US"/>
        </a:p>
      </dgm:t>
    </dgm:pt>
    <dgm:pt modelId="{61C92D85-E515-424C-8EDC-BADA6623FE46}">
      <dgm:prSet phldrT="[Text]" custT="1"/>
      <dgm:spPr/>
      <dgm:t>
        <a:bodyPr/>
        <a:lstStyle/>
        <a:p>
          <a:r>
            <a:rPr lang="en-US" sz="1700" dirty="0"/>
            <a:t>Option A:</a:t>
          </a:r>
        </a:p>
        <a:p>
          <a:r>
            <a:rPr lang="en-US" sz="1700" dirty="0"/>
            <a:t>Avail credit and undertake reversal as per general provisions</a:t>
          </a:r>
        </a:p>
      </dgm:t>
    </dgm:pt>
    <dgm:pt modelId="{F0895736-E991-49A2-BA31-49A526C70B6F}" type="parTrans" cxnId="{EC693EC6-413A-48F5-B9F0-0247591DAB8B}">
      <dgm:prSet/>
      <dgm:spPr/>
      <dgm:t>
        <a:bodyPr/>
        <a:lstStyle/>
        <a:p>
          <a:endParaRPr lang="en-US"/>
        </a:p>
      </dgm:t>
    </dgm:pt>
    <dgm:pt modelId="{C3537929-15A8-4C92-8037-D321051C004A}" type="sibTrans" cxnId="{EC693EC6-413A-48F5-B9F0-0247591DAB8B}">
      <dgm:prSet/>
      <dgm:spPr/>
      <dgm:t>
        <a:bodyPr/>
        <a:lstStyle/>
        <a:p>
          <a:endParaRPr lang="en-US"/>
        </a:p>
      </dgm:t>
    </dgm:pt>
    <dgm:pt modelId="{5EF9080D-98CE-4646-ACBD-7641D1470EEF}">
      <dgm:prSet phldrT="[Text]" custT="1"/>
      <dgm:spPr/>
      <dgm:t>
        <a:bodyPr/>
        <a:lstStyle/>
        <a:p>
          <a:r>
            <a:rPr lang="en-US" sz="1700" dirty="0"/>
            <a:t>Option B:</a:t>
          </a:r>
        </a:p>
        <a:p>
          <a:r>
            <a:rPr lang="en-US" sz="1700" dirty="0"/>
            <a:t> Avail 50% of eligible ITC for Inputs, Input services and CG used for business purpose (excluding blocked ITC)*</a:t>
          </a:r>
        </a:p>
      </dgm:t>
    </dgm:pt>
    <dgm:pt modelId="{FA71B21A-EFD1-4205-882D-86C4CBCB0068}" type="parTrans" cxnId="{2A1BF093-E6B7-474F-B715-662E639F3836}">
      <dgm:prSet/>
      <dgm:spPr/>
      <dgm:t>
        <a:bodyPr/>
        <a:lstStyle/>
        <a:p>
          <a:endParaRPr lang="en-US"/>
        </a:p>
      </dgm:t>
    </dgm:pt>
    <dgm:pt modelId="{F0ED9FB8-37EF-4775-B292-DA3B4A018190}" type="sibTrans" cxnId="{2A1BF093-E6B7-474F-B715-662E639F3836}">
      <dgm:prSet/>
      <dgm:spPr/>
      <dgm:t>
        <a:bodyPr/>
        <a:lstStyle/>
        <a:p>
          <a:endParaRPr lang="en-US"/>
        </a:p>
      </dgm:t>
    </dgm:pt>
    <dgm:pt modelId="{EC002484-8DE2-4CBC-BAAE-CE97CB1EC2E2}" type="pres">
      <dgm:prSet presAssocID="{C5016903-055E-4F9D-993A-350C80B0D497}" presName="compositeShape" presStyleCnt="0">
        <dgm:presLayoutVars>
          <dgm:chMax val="2"/>
          <dgm:dir/>
          <dgm:resizeHandles val="exact"/>
        </dgm:presLayoutVars>
      </dgm:prSet>
      <dgm:spPr/>
    </dgm:pt>
    <dgm:pt modelId="{272B3D1F-70B3-4110-BB53-73869E9852E4}" type="pres">
      <dgm:prSet presAssocID="{C5016903-055E-4F9D-993A-350C80B0D497}" presName="ribbon" presStyleLbl="node1" presStyleIdx="0" presStyleCnt="1" custScaleX="153333"/>
      <dgm:spPr/>
    </dgm:pt>
    <dgm:pt modelId="{898791D9-C9AF-4817-8813-B4C01DE621FE}" type="pres">
      <dgm:prSet presAssocID="{C5016903-055E-4F9D-993A-350C80B0D497}" presName="leftArrowText" presStyleLbl="node1" presStyleIdx="0" presStyleCnt="1" custScaleX="166667" custLinFactNeighborX="-40404" custLinFactNeighborY="-1701">
        <dgm:presLayoutVars>
          <dgm:chMax val="0"/>
          <dgm:bulletEnabled val="1"/>
        </dgm:presLayoutVars>
      </dgm:prSet>
      <dgm:spPr/>
    </dgm:pt>
    <dgm:pt modelId="{6E0812DC-CF1C-48A8-A99C-1072C4BCCF2C}" type="pres">
      <dgm:prSet presAssocID="{C5016903-055E-4F9D-993A-350C80B0D497}" presName="rightArrowText" presStyleLbl="node1" presStyleIdx="0" presStyleCnt="1" custScaleX="170086" custLinFactNeighborX="29915" custLinFactNeighborY="-340">
        <dgm:presLayoutVars>
          <dgm:chMax val="0"/>
          <dgm:bulletEnabled val="1"/>
        </dgm:presLayoutVars>
      </dgm:prSet>
      <dgm:spPr/>
    </dgm:pt>
  </dgm:ptLst>
  <dgm:cxnLst>
    <dgm:cxn modelId="{50EA7B2F-AFBB-43CC-831B-90C0438C1C3C}" type="presOf" srcId="{5EF9080D-98CE-4646-ACBD-7641D1470EEF}" destId="{6E0812DC-CF1C-48A8-A99C-1072C4BCCF2C}" srcOrd="0" destOrd="0" presId="urn:microsoft.com/office/officeart/2005/8/layout/arrow6"/>
    <dgm:cxn modelId="{F7F4E85E-5275-4A39-A9F2-E4EC1B338043}" type="presOf" srcId="{C5016903-055E-4F9D-993A-350C80B0D497}" destId="{EC002484-8DE2-4CBC-BAAE-CE97CB1EC2E2}" srcOrd="0" destOrd="0" presId="urn:microsoft.com/office/officeart/2005/8/layout/arrow6"/>
    <dgm:cxn modelId="{F9FFCD71-7C53-4951-A732-4C1C6B470D5F}" type="presOf" srcId="{61C92D85-E515-424C-8EDC-BADA6623FE46}" destId="{898791D9-C9AF-4817-8813-B4C01DE621FE}" srcOrd="0" destOrd="0" presId="urn:microsoft.com/office/officeart/2005/8/layout/arrow6"/>
    <dgm:cxn modelId="{2A1BF093-E6B7-474F-B715-662E639F3836}" srcId="{C5016903-055E-4F9D-993A-350C80B0D497}" destId="{5EF9080D-98CE-4646-ACBD-7641D1470EEF}" srcOrd="1" destOrd="0" parTransId="{FA71B21A-EFD1-4205-882D-86C4CBCB0068}" sibTransId="{F0ED9FB8-37EF-4775-B292-DA3B4A018190}"/>
    <dgm:cxn modelId="{EC693EC6-413A-48F5-B9F0-0247591DAB8B}" srcId="{C5016903-055E-4F9D-993A-350C80B0D497}" destId="{61C92D85-E515-424C-8EDC-BADA6623FE46}" srcOrd="0" destOrd="0" parTransId="{F0895736-E991-49A2-BA31-49A526C70B6F}" sibTransId="{C3537929-15A8-4C92-8037-D321051C004A}"/>
    <dgm:cxn modelId="{3391814F-D4C3-4FC8-9063-03AE28690669}" type="presParOf" srcId="{EC002484-8DE2-4CBC-BAAE-CE97CB1EC2E2}" destId="{272B3D1F-70B3-4110-BB53-73869E9852E4}" srcOrd="0" destOrd="0" presId="urn:microsoft.com/office/officeart/2005/8/layout/arrow6"/>
    <dgm:cxn modelId="{324C2D87-7CA7-45DC-845C-C77FC5CC95A6}" type="presParOf" srcId="{EC002484-8DE2-4CBC-BAAE-CE97CB1EC2E2}" destId="{898791D9-C9AF-4817-8813-B4C01DE621FE}" srcOrd="1" destOrd="0" presId="urn:microsoft.com/office/officeart/2005/8/layout/arrow6"/>
    <dgm:cxn modelId="{EEC239F1-4819-4829-A029-BBAB7C58C442}" type="presParOf" srcId="{EC002484-8DE2-4CBC-BAAE-CE97CB1EC2E2}" destId="{6E0812DC-CF1C-48A8-A99C-1072C4BCCF2C}" srcOrd="2" destOrd="0" presId="urn:microsoft.com/office/officeart/2005/8/layout/arrow6"/>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ata13.xml><?xml version="1.0" encoding="utf-8"?>
<dgm:dataModel xmlns:dgm="http://schemas.openxmlformats.org/drawingml/2006/diagram" xmlns:a="http://schemas.openxmlformats.org/drawingml/2006/main">
  <dgm:ptLst>
    <dgm:pt modelId="{55483CCA-E27C-4074-ABD4-C98E3271B555}"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IN"/>
        </a:p>
      </dgm:t>
    </dgm:pt>
    <dgm:pt modelId="{1D8B434E-A457-432D-B520-09EB5AAD0E2C}">
      <dgm:prSet phldrT="[Text]" custT="1"/>
      <dgm:spPr/>
      <dgm:t>
        <a:bodyPr/>
        <a:lstStyle/>
        <a:p>
          <a:r>
            <a:rPr lang="en-IN" sz="1600" b="1" dirty="0"/>
            <a:t>Event enabling availing of Credit</a:t>
          </a:r>
        </a:p>
      </dgm:t>
    </dgm:pt>
    <dgm:pt modelId="{90B0730B-A975-4515-A713-9953F76B3859}" type="parTrans" cxnId="{4CA2BADB-3DF2-44A4-B0F2-974635ABCC6E}">
      <dgm:prSet/>
      <dgm:spPr/>
      <dgm:t>
        <a:bodyPr/>
        <a:lstStyle/>
        <a:p>
          <a:endParaRPr lang="en-IN" sz="1600"/>
        </a:p>
      </dgm:t>
    </dgm:pt>
    <dgm:pt modelId="{90E89145-8916-4CE3-8F94-FBC329B051B0}" type="sibTrans" cxnId="{4CA2BADB-3DF2-44A4-B0F2-974635ABCC6E}">
      <dgm:prSet/>
      <dgm:spPr/>
      <dgm:t>
        <a:bodyPr/>
        <a:lstStyle/>
        <a:p>
          <a:endParaRPr lang="en-IN" sz="1600"/>
        </a:p>
      </dgm:t>
    </dgm:pt>
    <dgm:pt modelId="{B88E721F-9EAE-4CDF-B296-6FD6CDF85C54}" type="asst">
      <dgm:prSet phldrT="[Text]" custT="1">
        <dgm:style>
          <a:lnRef idx="1">
            <a:schemeClr val="accent5"/>
          </a:lnRef>
          <a:fillRef idx="2">
            <a:schemeClr val="accent5"/>
          </a:fillRef>
          <a:effectRef idx="1">
            <a:schemeClr val="accent5"/>
          </a:effectRef>
          <a:fontRef idx="minor">
            <a:schemeClr val="dk1"/>
          </a:fontRef>
        </dgm:style>
      </dgm:prSet>
      <dgm:spPr/>
      <dgm:t>
        <a:bodyPr/>
        <a:lstStyle/>
        <a:p>
          <a:r>
            <a:rPr lang="en-IN" sz="1600" dirty="0"/>
            <a:t>Not liable for registration + Has been granted registration (Voluntary registration)</a:t>
          </a:r>
        </a:p>
      </dgm:t>
    </dgm:pt>
    <dgm:pt modelId="{6671B091-55AA-40CA-9102-8680FB7E292B}" type="parTrans" cxnId="{64F1B9BA-9F3D-4876-B045-A43775EF3C70}">
      <dgm:prSet/>
      <dgm:spPr/>
      <dgm:t>
        <a:bodyPr/>
        <a:lstStyle/>
        <a:p>
          <a:endParaRPr lang="en-IN" sz="1600"/>
        </a:p>
      </dgm:t>
    </dgm:pt>
    <dgm:pt modelId="{EA9004E8-3E2F-4A09-B962-EBD877107FF2}" type="sibTrans" cxnId="{64F1B9BA-9F3D-4876-B045-A43775EF3C70}">
      <dgm:prSet/>
      <dgm:spPr/>
      <dgm:t>
        <a:bodyPr/>
        <a:lstStyle/>
        <a:p>
          <a:endParaRPr lang="en-IN" sz="1600"/>
        </a:p>
      </dgm:t>
    </dgm:pt>
    <dgm:pt modelId="{7EA801AC-31F5-41CA-BEA1-48FB0AB88EC0}" type="asst">
      <dgm:prSet phldrT="[Text]" custT="1">
        <dgm:style>
          <a:lnRef idx="1">
            <a:schemeClr val="accent5"/>
          </a:lnRef>
          <a:fillRef idx="2">
            <a:schemeClr val="accent5"/>
          </a:fillRef>
          <a:effectRef idx="1">
            <a:schemeClr val="accent5"/>
          </a:effectRef>
          <a:fontRef idx="minor">
            <a:schemeClr val="dk1"/>
          </a:fontRef>
        </dgm:style>
      </dgm:prSet>
      <dgm:spPr/>
      <dgm:t>
        <a:bodyPr/>
        <a:lstStyle/>
        <a:p>
          <a:r>
            <a:rPr lang="en-IN" sz="1600" dirty="0"/>
            <a:t>Exempt supplies made by a registered person becomes Taxable</a:t>
          </a:r>
        </a:p>
      </dgm:t>
    </dgm:pt>
    <dgm:pt modelId="{E798432A-5D61-480E-881C-6645C8FD368C}" type="parTrans" cxnId="{65C5EDF3-15DB-483A-91C5-5FC9564E9B21}">
      <dgm:prSet/>
      <dgm:spPr/>
      <dgm:t>
        <a:bodyPr/>
        <a:lstStyle/>
        <a:p>
          <a:endParaRPr lang="en-IN" sz="1600"/>
        </a:p>
      </dgm:t>
    </dgm:pt>
    <dgm:pt modelId="{66BAAF64-0DC9-4606-8EA8-99F96A5E24E0}" type="sibTrans" cxnId="{65C5EDF3-15DB-483A-91C5-5FC9564E9B21}">
      <dgm:prSet/>
      <dgm:spPr/>
      <dgm:t>
        <a:bodyPr/>
        <a:lstStyle/>
        <a:p>
          <a:endParaRPr lang="en-IN" sz="1600"/>
        </a:p>
      </dgm:t>
    </dgm:pt>
    <dgm:pt modelId="{E0378576-C2FA-408A-81D6-3FB4A0E40A08}" type="asst">
      <dgm:prSet phldrT="[Text]" custT="1">
        <dgm:style>
          <a:lnRef idx="1">
            <a:schemeClr val="accent5"/>
          </a:lnRef>
          <a:fillRef idx="2">
            <a:schemeClr val="accent5"/>
          </a:fillRef>
          <a:effectRef idx="1">
            <a:schemeClr val="accent5"/>
          </a:effectRef>
          <a:fontRef idx="minor">
            <a:schemeClr val="dk1"/>
          </a:fontRef>
        </dgm:style>
      </dgm:prSet>
      <dgm:spPr/>
      <dgm:t>
        <a:bodyPr/>
        <a:lstStyle/>
        <a:p>
          <a:r>
            <a:rPr lang="en-IN" sz="1600" dirty="0"/>
            <a:t>Pays Tax under Composition Levy under GST;</a:t>
          </a:r>
        </a:p>
        <a:p>
          <a:r>
            <a:rPr lang="en-IN" sz="1600" dirty="0"/>
            <a:t>Subsequently, opts to pay tax u/s 9</a:t>
          </a:r>
        </a:p>
      </dgm:t>
    </dgm:pt>
    <dgm:pt modelId="{08C37183-E10A-497C-9FE5-97A77DF653BF}" type="parTrans" cxnId="{A81C4BBB-1730-4494-8CF3-0198581BFD86}">
      <dgm:prSet/>
      <dgm:spPr/>
      <dgm:t>
        <a:bodyPr/>
        <a:lstStyle/>
        <a:p>
          <a:endParaRPr lang="en-IN" sz="1600"/>
        </a:p>
      </dgm:t>
    </dgm:pt>
    <dgm:pt modelId="{78DBE02F-FC98-4470-8BA4-7AAB20B2D325}" type="sibTrans" cxnId="{A81C4BBB-1730-4494-8CF3-0198581BFD86}">
      <dgm:prSet/>
      <dgm:spPr/>
      <dgm:t>
        <a:bodyPr/>
        <a:lstStyle/>
        <a:p>
          <a:endParaRPr lang="en-IN" sz="1600"/>
        </a:p>
      </dgm:t>
    </dgm:pt>
    <dgm:pt modelId="{6854FB44-15DF-462D-A06D-B9A81C182F00}" type="asst">
      <dgm:prSet phldrT="[Text]" custT="1">
        <dgm:style>
          <a:lnRef idx="1">
            <a:schemeClr val="accent5"/>
          </a:lnRef>
          <a:fillRef idx="2">
            <a:schemeClr val="accent5"/>
          </a:fillRef>
          <a:effectRef idx="1">
            <a:schemeClr val="accent5"/>
          </a:effectRef>
          <a:fontRef idx="minor">
            <a:schemeClr val="dk1"/>
          </a:fontRef>
        </dgm:style>
      </dgm:prSet>
      <dgm:spPr/>
      <dgm:t>
        <a:bodyPr/>
        <a:lstStyle/>
        <a:p>
          <a:r>
            <a:rPr lang="en-IN" sz="1600" dirty="0"/>
            <a:t>Person is liable for registration under GST + Has applied for registration within 30 days + Has been granted registration</a:t>
          </a:r>
        </a:p>
      </dgm:t>
    </dgm:pt>
    <dgm:pt modelId="{C8C3A5B7-20F9-41C9-AB29-03EB3FB66101}" type="parTrans" cxnId="{FAE2628F-4F12-4E8C-84BF-14B427BA8EF4}">
      <dgm:prSet/>
      <dgm:spPr/>
      <dgm:t>
        <a:bodyPr/>
        <a:lstStyle/>
        <a:p>
          <a:endParaRPr lang="en-IN" sz="1600"/>
        </a:p>
      </dgm:t>
    </dgm:pt>
    <dgm:pt modelId="{AEEA1E63-4648-4881-857E-2EB7BDD21371}" type="sibTrans" cxnId="{FAE2628F-4F12-4E8C-84BF-14B427BA8EF4}">
      <dgm:prSet/>
      <dgm:spPr/>
      <dgm:t>
        <a:bodyPr/>
        <a:lstStyle/>
        <a:p>
          <a:endParaRPr lang="en-IN" sz="1600"/>
        </a:p>
      </dgm:t>
    </dgm:pt>
    <dgm:pt modelId="{CCFF708D-7044-48C7-AFD8-D59D36C1A7EF}" type="pres">
      <dgm:prSet presAssocID="{55483CCA-E27C-4074-ABD4-C98E3271B555}" presName="hierChild1" presStyleCnt="0">
        <dgm:presLayoutVars>
          <dgm:orgChart val="1"/>
          <dgm:chPref val="1"/>
          <dgm:dir/>
          <dgm:animOne val="branch"/>
          <dgm:animLvl val="lvl"/>
          <dgm:resizeHandles/>
        </dgm:presLayoutVars>
      </dgm:prSet>
      <dgm:spPr/>
    </dgm:pt>
    <dgm:pt modelId="{E75ECDCF-2C9E-41F0-9229-03D5E3021755}" type="pres">
      <dgm:prSet presAssocID="{1D8B434E-A457-432D-B520-09EB5AAD0E2C}" presName="hierRoot1" presStyleCnt="0">
        <dgm:presLayoutVars>
          <dgm:hierBranch val="init"/>
        </dgm:presLayoutVars>
      </dgm:prSet>
      <dgm:spPr/>
    </dgm:pt>
    <dgm:pt modelId="{CF82FEA4-8910-4905-9C0A-A2DAB91CC5AA}" type="pres">
      <dgm:prSet presAssocID="{1D8B434E-A457-432D-B520-09EB5AAD0E2C}" presName="rootComposite1" presStyleCnt="0"/>
      <dgm:spPr/>
    </dgm:pt>
    <dgm:pt modelId="{D3A19AD5-1228-45DB-A6F6-7D33BA1B6C1B}" type="pres">
      <dgm:prSet presAssocID="{1D8B434E-A457-432D-B520-09EB5AAD0E2C}" presName="rootText1" presStyleLbl="node0" presStyleIdx="0" presStyleCnt="1" custScaleX="396655" custScaleY="77431" custLinFactNeighborY="-2980">
        <dgm:presLayoutVars>
          <dgm:chPref val="3"/>
        </dgm:presLayoutVars>
      </dgm:prSet>
      <dgm:spPr/>
    </dgm:pt>
    <dgm:pt modelId="{F9B069E2-4A79-487E-8EBF-E2D2E1C9D7D2}" type="pres">
      <dgm:prSet presAssocID="{1D8B434E-A457-432D-B520-09EB5AAD0E2C}" presName="rootConnector1" presStyleLbl="node1" presStyleIdx="0" presStyleCnt="0"/>
      <dgm:spPr/>
    </dgm:pt>
    <dgm:pt modelId="{F83E4E94-729B-4CD8-9EE2-D57DBC8F128C}" type="pres">
      <dgm:prSet presAssocID="{1D8B434E-A457-432D-B520-09EB5AAD0E2C}" presName="hierChild2" presStyleCnt="0"/>
      <dgm:spPr/>
    </dgm:pt>
    <dgm:pt modelId="{2B8CED98-6923-449C-A8EC-4E7706540563}" type="pres">
      <dgm:prSet presAssocID="{1D8B434E-A457-432D-B520-09EB5AAD0E2C}" presName="hierChild3" presStyleCnt="0"/>
      <dgm:spPr/>
    </dgm:pt>
    <dgm:pt modelId="{369020AD-F9D6-4DC7-99AF-888FFF1C8DB9}" type="pres">
      <dgm:prSet presAssocID="{6671B091-55AA-40CA-9102-8680FB7E292B}" presName="Name111" presStyleLbl="parChTrans1D2" presStyleIdx="0" presStyleCnt="4"/>
      <dgm:spPr/>
    </dgm:pt>
    <dgm:pt modelId="{D8C4F32D-4123-4C29-925D-99AE3D134019}" type="pres">
      <dgm:prSet presAssocID="{B88E721F-9EAE-4CDF-B296-6FD6CDF85C54}" presName="hierRoot3" presStyleCnt="0">
        <dgm:presLayoutVars>
          <dgm:hierBranch val="init"/>
        </dgm:presLayoutVars>
      </dgm:prSet>
      <dgm:spPr/>
    </dgm:pt>
    <dgm:pt modelId="{68198C9A-8C4A-4495-838D-B0262A134376}" type="pres">
      <dgm:prSet presAssocID="{B88E721F-9EAE-4CDF-B296-6FD6CDF85C54}" presName="rootComposite3" presStyleCnt="0"/>
      <dgm:spPr/>
    </dgm:pt>
    <dgm:pt modelId="{B3090252-4CB7-4451-AA85-F9B0C499B6B5}" type="pres">
      <dgm:prSet presAssocID="{B88E721F-9EAE-4CDF-B296-6FD6CDF85C54}" presName="rootText3" presStyleLbl="asst1" presStyleIdx="0" presStyleCnt="4" custScaleX="186392" custScaleY="387610" custLinFactNeighborX="-11576" custLinFactNeighborY="-22902">
        <dgm:presLayoutVars>
          <dgm:chPref val="3"/>
        </dgm:presLayoutVars>
      </dgm:prSet>
      <dgm:spPr/>
    </dgm:pt>
    <dgm:pt modelId="{49A08606-4EF6-4289-9F0E-957C7A211F9E}" type="pres">
      <dgm:prSet presAssocID="{B88E721F-9EAE-4CDF-B296-6FD6CDF85C54}" presName="rootConnector3" presStyleLbl="asst1" presStyleIdx="0" presStyleCnt="4"/>
      <dgm:spPr/>
    </dgm:pt>
    <dgm:pt modelId="{6BA156E7-3379-4EE9-ACB8-874B17000D61}" type="pres">
      <dgm:prSet presAssocID="{B88E721F-9EAE-4CDF-B296-6FD6CDF85C54}" presName="hierChild6" presStyleCnt="0"/>
      <dgm:spPr/>
    </dgm:pt>
    <dgm:pt modelId="{C1FB61B2-EA07-45D9-8FAA-321614D430FE}" type="pres">
      <dgm:prSet presAssocID="{B88E721F-9EAE-4CDF-B296-6FD6CDF85C54}" presName="hierChild7" presStyleCnt="0"/>
      <dgm:spPr/>
    </dgm:pt>
    <dgm:pt modelId="{70942783-575D-4316-9CF7-B9CCE0E9F752}" type="pres">
      <dgm:prSet presAssocID="{08C37183-E10A-497C-9FE5-97A77DF653BF}" presName="Name111" presStyleLbl="parChTrans1D2" presStyleIdx="1" presStyleCnt="4"/>
      <dgm:spPr/>
    </dgm:pt>
    <dgm:pt modelId="{97B94813-57BD-434B-A0F6-0C24103F1EB5}" type="pres">
      <dgm:prSet presAssocID="{E0378576-C2FA-408A-81D6-3FB4A0E40A08}" presName="hierRoot3" presStyleCnt="0">
        <dgm:presLayoutVars>
          <dgm:hierBranch val="init"/>
        </dgm:presLayoutVars>
      </dgm:prSet>
      <dgm:spPr/>
    </dgm:pt>
    <dgm:pt modelId="{E73E05FC-637F-4671-8EC2-6FF0F65B7FA8}" type="pres">
      <dgm:prSet presAssocID="{E0378576-C2FA-408A-81D6-3FB4A0E40A08}" presName="rootComposite3" presStyleCnt="0"/>
      <dgm:spPr/>
    </dgm:pt>
    <dgm:pt modelId="{B25F91D5-56CE-4606-BB7B-B5A26C2A3A86}" type="pres">
      <dgm:prSet presAssocID="{E0378576-C2FA-408A-81D6-3FB4A0E40A08}" presName="rootText3" presStyleLbl="asst1" presStyleIdx="1" presStyleCnt="4" custScaleX="186392" custScaleY="387610" custLinFactNeighborX="10699" custLinFactNeighborY="-15663">
        <dgm:presLayoutVars>
          <dgm:chPref val="3"/>
        </dgm:presLayoutVars>
      </dgm:prSet>
      <dgm:spPr/>
    </dgm:pt>
    <dgm:pt modelId="{5D499B2D-8D30-48E3-8C6B-95088ED0D647}" type="pres">
      <dgm:prSet presAssocID="{E0378576-C2FA-408A-81D6-3FB4A0E40A08}" presName="rootConnector3" presStyleLbl="asst1" presStyleIdx="1" presStyleCnt="4"/>
      <dgm:spPr/>
    </dgm:pt>
    <dgm:pt modelId="{18131BD4-DF8B-426F-909B-72B32C14BD8D}" type="pres">
      <dgm:prSet presAssocID="{E0378576-C2FA-408A-81D6-3FB4A0E40A08}" presName="hierChild6" presStyleCnt="0"/>
      <dgm:spPr/>
    </dgm:pt>
    <dgm:pt modelId="{7F390F50-6CB3-42C0-AD6E-0A7CA28BC227}" type="pres">
      <dgm:prSet presAssocID="{E0378576-C2FA-408A-81D6-3FB4A0E40A08}" presName="hierChild7" presStyleCnt="0"/>
      <dgm:spPr/>
    </dgm:pt>
    <dgm:pt modelId="{E02B3319-926B-46E5-9549-1ECF4639B692}" type="pres">
      <dgm:prSet presAssocID="{C8C3A5B7-20F9-41C9-AB29-03EB3FB66101}" presName="Name111" presStyleLbl="parChTrans1D2" presStyleIdx="2" presStyleCnt="4"/>
      <dgm:spPr/>
    </dgm:pt>
    <dgm:pt modelId="{D17A8113-FFDC-4B80-8F2E-A97C87E2C6A7}" type="pres">
      <dgm:prSet presAssocID="{6854FB44-15DF-462D-A06D-B9A81C182F00}" presName="hierRoot3" presStyleCnt="0">
        <dgm:presLayoutVars>
          <dgm:hierBranch val="init"/>
        </dgm:presLayoutVars>
      </dgm:prSet>
      <dgm:spPr/>
    </dgm:pt>
    <dgm:pt modelId="{74BCACF5-9FEC-4134-A84A-66407450EEB9}" type="pres">
      <dgm:prSet presAssocID="{6854FB44-15DF-462D-A06D-B9A81C182F00}" presName="rootComposite3" presStyleCnt="0"/>
      <dgm:spPr/>
    </dgm:pt>
    <dgm:pt modelId="{A8872CB8-9D44-40DE-B633-EB65B6CC8828}" type="pres">
      <dgm:prSet presAssocID="{6854FB44-15DF-462D-A06D-B9A81C182F00}" presName="rootText3" presStyleLbl="asst1" presStyleIdx="2" presStyleCnt="4" custScaleX="186392" custScaleY="387610" custLinFactX="-100000" custLinFactY="-200000" custLinFactNeighborX="-116597" custLinFactNeighborY="-249508">
        <dgm:presLayoutVars>
          <dgm:chPref val="3"/>
        </dgm:presLayoutVars>
      </dgm:prSet>
      <dgm:spPr/>
    </dgm:pt>
    <dgm:pt modelId="{EA5EBB8E-CD43-4187-896E-EE10D7D3BBD7}" type="pres">
      <dgm:prSet presAssocID="{6854FB44-15DF-462D-A06D-B9A81C182F00}" presName="rootConnector3" presStyleLbl="asst1" presStyleIdx="2" presStyleCnt="4"/>
      <dgm:spPr/>
    </dgm:pt>
    <dgm:pt modelId="{1C73440D-1107-4BBC-A4F9-E3FF92D57D6B}" type="pres">
      <dgm:prSet presAssocID="{6854FB44-15DF-462D-A06D-B9A81C182F00}" presName="hierChild6" presStyleCnt="0"/>
      <dgm:spPr/>
    </dgm:pt>
    <dgm:pt modelId="{C1B88EE6-4277-480F-875E-A01BA8EE179C}" type="pres">
      <dgm:prSet presAssocID="{6854FB44-15DF-462D-A06D-B9A81C182F00}" presName="hierChild7" presStyleCnt="0"/>
      <dgm:spPr/>
    </dgm:pt>
    <dgm:pt modelId="{06F96295-46B6-4B5F-853C-BC32F9FD275D}" type="pres">
      <dgm:prSet presAssocID="{E798432A-5D61-480E-881C-6645C8FD368C}" presName="Name111" presStyleLbl="parChTrans1D2" presStyleIdx="3" presStyleCnt="4"/>
      <dgm:spPr/>
    </dgm:pt>
    <dgm:pt modelId="{73E6A2EA-A495-4659-A283-43D6B712AD6A}" type="pres">
      <dgm:prSet presAssocID="{7EA801AC-31F5-41CA-BEA1-48FB0AB88EC0}" presName="hierRoot3" presStyleCnt="0">
        <dgm:presLayoutVars>
          <dgm:hierBranch val="init"/>
        </dgm:presLayoutVars>
      </dgm:prSet>
      <dgm:spPr/>
    </dgm:pt>
    <dgm:pt modelId="{D5F6304B-4556-44CF-93FD-C81E6F620960}" type="pres">
      <dgm:prSet presAssocID="{7EA801AC-31F5-41CA-BEA1-48FB0AB88EC0}" presName="rootComposite3" presStyleCnt="0"/>
      <dgm:spPr/>
    </dgm:pt>
    <dgm:pt modelId="{A64D59B7-7198-4B3B-9F78-3635C8B9E2C0}" type="pres">
      <dgm:prSet presAssocID="{7EA801AC-31F5-41CA-BEA1-48FB0AB88EC0}" presName="rootText3" presStyleLbl="asst1" presStyleIdx="3" presStyleCnt="4" custScaleX="186392" custScaleY="387610" custLinFactX="100000" custLinFactY="-200000" custLinFactNeighborX="117943" custLinFactNeighborY="-251717">
        <dgm:presLayoutVars>
          <dgm:chPref val="3"/>
        </dgm:presLayoutVars>
      </dgm:prSet>
      <dgm:spPr/>
    </dgm:pt>
    <dgm:pt modelId="{95FD1E36-FDF6-486E-82BC-FA698BD6E47E}" type="pres">
      <dgm:prSet presAssocID="{7EA801AC-31F5-41CA-BEA1-48FB0AB88EC0}" presName="rootConnector3" presStyleLbl="asst1" presStyleIdx="3" presStyleCnt="4"/>
      <dgm:spPr/>
    </dgm:pt>
    <dgm:pt modelId="{F36BBC7E-F1F8-45EF-ABBB-64DA10606A76}" type="pres">
      <dgm:prSet presAssocID="{7EA801AC-31F5-41CA-BEA1-48FB0AB88EC0}" presName="hierChild6" presStyleCnt="0"/>
      <dgm:spPr/>
    </dgm:pt>
    <dgm:pt modelId="{B2E7CF96-C662-4340-BC25-D73807DC65A7}" type="pres">
      <dgm:prSet presAssocID="{7EA801AC-31F5-41CA-BEA1-48FB0AB88EC0}" presName="hierChild7" presStyleCnt="0"/>
      <dgm:spPr/>
    </dgm:pt>
  </dgm:ptLst>
  <dgm:cxnLst>
    <dgm:cxn modelId="{B5E08605-8E50-4282-8465-D3051EC167B6}" type="presOf" srcId="{E0378576-C2FA-408A-81D6-3FB4A0E40A08}" destId="{5D499B2D-8D30-48E3-8C6B-95088ED0D647}" srcOrd="1" destOrd="0" presId="urn:microsoft.com/office/officeart/2005/8/layout/orgChart1"/>
    <dgm:cxn modelId="{713F3D2F-F0F5-4EA9-A8F0-7CECE947879D}" type="presOf" srcId="{55483CCA-E27C-4074-ABD4-C98E3271B555}" destId="{CCFF708D-7044-48C7-AFD8-D59D36C1A7EF}" srcOrd="0" destOrd="0" presId="urn:microsoft.com/office/officeart/2005/8/layout/orgChart1"/>
    <dgm:cxn modelId="{D6C03430-0965-4FAF-A01C-5EEDECEBC3E9}" type="presOf" srcId="{7EA801AC-31F5-41CA-BEA1-48FB0AB88EC0}" destId="{95FD1E36-FDF6-486E-82BC-FA698BD6E47E}" srcOrd="1" destOrd="0" presId="urn:microsoft.com/office/officeart/2005/8/layout/orgChart1"/>
    <dgm:cxn modelId="{EDF9615C-37E4-460A-BE4E-F8757047B08E}" type="presOf" srcId="{6854FB44-15DF-462D-A06D-B9A81C182F00}" destId="{A8872CB8-9D44-40DE-B633-EB65B6CC8828}" srcOrd="0" destOrd="0" presId="urn:microsoft.com/office/officeart/2005/8/layout/orgChart1"/>
    <dgm:cxn modelId="{7EA30848-425A-4E6B-8EEB-FC6A2F35CD12}" type="presOf" srcId="{E798432A-5D61-480E-881C-6645C8FD368C}" destId="{06F96295-46B6-4B5F-853C-BC32F9FD275D}" srcOrd="0" destOrd="0" presId="urn:microsoft.com/office/officeart/2005/8/layout/orgChart1"/>
    <dgm:cxn modelId="{82A64253-8B56-46BA-B3D7-7915023D8037}" type="presOf" srcId="{C8C3A5B7-20F9-41C9-AB29-03EB3FB66101}" destId="{E02B3319-926B-46E5-9549-1ECF4639B692}" srcOrd="0" destOrd="0" presId="urn:microsoft.com/office/officeart/2005/8/layout/orgChart1"/>
    <dgm:cxn modelId="{2AE6278B-17E4-4678-8DC6-679B44D16A67}" type="presOf" srcId="{B88E721F-9EAE-4CDF-B296-6FD6CDF85C54}" destId="{B3090252-4CB7-4451-AA85-F9B0C499B6B5}" srcOrd="0" destOrd="0" presId="urn:microsoft.com/office/officeart/2005/8/layout/orgChart1"/>
    <dgm:cxn modelId="{FAE2628F-4F12-4E8C-84BF-14B427BA8EF4}" srcId="{1D8B434E-A457-432D-B520-09EB5AAD0E2C}" destId="{6854FB44-15DF-462D-A06D-B9A81C182F00}" srcOrd="2" destOrd="0" parTransId="{C8C3A5B7-20F9-41C9-AB29-03EB3FB66101}" sibTransId="{AEEA1E63-4648-4881-857E-2EB7BDD21371}"/>
    <dgm:cxn modelId="{3424F394-C645-4EF3-B98B-D33AEBAEA67D}" type="presOf" srcId="{6671B091-55AA-40CA-9102-8680FB7E292B}" destId="{369020AD-F9D6-4DC7-99AF-888FFF1C8DB9}" srcOrd="0" destOrd="0" presId="urn:microsoft.com/office/officeart/2005/8/layout/orgChart1"/>
    <dgm:cxn modelId="{7B1EA19A-222E-49C1-91BB-CFDAC21F5162}" type="presOf" srcId="{E0378576-C2FA-408A-81D6-3FB4A0E40A08}" destId="{B25F91D5-56CE-4606-BB7B-B5A26C2A3A86}" srcOrd="0" destOrd="0" presId="urn:microsoft.com/office/officeart/2005/8/layout/orgChart1"/>
    <dgm:cxn modelId="{D0C6EA9D-A788-4833-ACF3-36D3C7C1BE97}" type="presOf" srcId="{08C37183-E10A-497C-9FE5-97A77DF653BF}" destId="{70942783-575D-4316-9CF7-B9CCE0E9F752}" srcOrd="0" destOrd="0" presId="urn:microsoft.com/office/officeart/2005/8/layout/orgChart1"/>
    <dgm:cxn modelId="{2B3C77AD-1C52-4801-89C0-B45DDF988B69}" type="presOf" srcId="{7EA801AC-31F5-41CA-BEA1-48FB0AB88EC0}" destId="{A64D59B7-7198-4B3B-9F78-3635C8B9E2C0}" srcOrd="0" destOrd="0" presId="urn:microsoft.com/office/officeart/2005/8/layout/orgChart1"/>
    <dgm:cxn modelId="{1D7EFBB9-ACB4-4F99-85CE-2EFE4313DD28}" type="presOf" srcId="{1D8B434E-A457-432D-B520-09EB5AAD0E2C}" destId="{D3A19AD5-1228-45DB-A6F6-7D33BA1B6C1B}" srcOrd="0" destOrd="0" presId="urn:microsoft.com/office/officeart/2005/8/layout/orgChart1"/>
    <dgm:cxn modelId="{64F1B9BA-9F3D-4876-B045-A43775EF3C70}" srcId="{1D8B434E-A457-432D-B520-09EB5AAD0E2C}" destId="{B88E721F-9EAE-4CDF-B296-6FD6CDF85C54}" srcOrd="0" destOrd="0" parTransId="{6671B091-55AA-40CA-9102-8680FB7E292B}" sibTransId="{EA9004E8-3E2F-4A09-B962-EBD877107FF2}"/>
    <dgm:cxn modelId="{A81C4BBB-1730-4494-8CF3-0198581BFD86}" srcId="{1D8B434E-A457-432D-B520-09EB5AAD0E2C}" destId="{E0378576-C2FA-408A-81D6-3FB4A0E40A08}" srcOrd="1" destOrd="0" parTransId="{08C37183-E10A-497C-9FE5-97A77DF653BF}" sibTransId="{78DBE02F-FC98-4470-8BA4-7AAB20B2D325}"/>
    <dgm:cxn modelId="{A87BFDBE-8389-4505-A3ED-A2E5B6F33ABC}" type="presOf" srcId="{6854FB44-15DF-462D-A06D-B9A81C182F00}" destId="{EA5EBB8E-CD43-4187-896E-EE10D7D3BBD7}" srcOrd="1" destOrd="0" presId="urn:microsoft.com/office/officeart/2005/8/layout/orgChart1"/>
    <dgm:cxn modelId="{4CA2BADB-3DF2-44A4-B0F2-974635ABCC6E}" srcId="{55483CCA-E27C-4074-ABD4-C98E3271B555}" destId="{1D8B434E-A457-432D-B520-09EB5AAD0E2C}" srcOrd="0" destOrd="0" parTransId="{90B0730B-A975-4515-A713-9953F76B3859}" sibTransId="{90E89145-8916-4CE3-8F94-FBC329B051B0}"/>
    <dgm:cxn modelId="{B12023EF-D632-424E-9BBA-6CCF321E1840}" type="presOf" srcId="{B88E721F-9EAE-4CDF-B296-6FD6CDF85C54}" destId="{49A08606-4EF6-4289-9F0E-957C7A211F9E}" srcOrd="1" destOrd="0" presId="urn:microsoft.com/office/officeart/2005/8/layout/orgChart1"/>
    <dgm:cxn modelId="{65C5EDF3-15DB-483A-91C5-5FC9564E9B21}" srcId="{1D8B434E-A457-432D-B520-09EB5AAD0E2C}" destId="{7EA801AC-31F5-41CA-BEA1-48FB0AB88EC0}" srcOrd="3" destOrd="0" parTransId="{E798432A-5D61-480E-881C-6645C8FD368C}" sibTransId="{66BAAF64-0DC9-4606-8EA8-99F96A5E24E0}"/>
    <dgm:cxn modelId="{E3A916F7-5FC9-44B5-87AC-380AD3E1CEFF}" type="presOf" srcId="{1D8B434E-A457-432D-B520-09EB5AAD0E2C}" destId="{F9B069E2-4A79-487E-8EBF-E2D2E1C9D7D2}" srcOrd="1" destOrd="0" presId="urn:microsoft.com/office/officeart/2005/8/layout/orgChart1"/>
    <dgm:cxn modelId="{988EED4C-2BEE-4C67-A8CA-2354662ACDE0}" type="presParOf" srcId="{CCFF708D-7044-48C7-AFD8-D59D36C1A7EF}" destId="{E75ECDCF-2C9E-41F0-9229-03D5E3021755}" srcOrd="0" destOrd="0" presId="urn:microsoft.com/office/officeart/2005/8/layout/orgChart1"/>
    <dgm:cxn modelId="{1DCBFDDF-642A-4579-90E1-2320D4E9B12A}" type="presParOf" srcId="{E75ECDCF-2C9E-41F0-9229-03D5E3021755}" destId="{CF82FEA4-8910-4905-9C0A-A2DAB91CC5AA}" srcOrd="0" destOrd="0" presId="urn:microsoft.com/office/officeart/2005/8/layout/orgChart1"/>
    <dgm:cxn modelId="{8C123C86-F69C-4C9F-BC03-A69CAF179A4F}" type="presParOf" srcId="{CF82FEA4-8910-4905-9C0A-A2DAB91CC5AA}" destId="{D3A19AD5-1228-45DB-A6F6-7D33BA1B6C1B}" srcOrd="0" destOrd="0" presId="urn:microsoft.com/office/officeart/2005/8/layout/orgChart1"/>
    <dgm:cxn modelId="{BEC3126B-06DB-4BE4-9227-E8475BD5DEB1}" type="presParOf" srcId="{CF82FEA4-8910-4905-9C0A-A2DAB91CC5AA}" destId="{F9B069E2-4A79-487E-8EBF-E2D2E1C9D7D2}" srcOrd="1" destOrd="0" presId="urn:microsoft.com/office/officeart/2005/8/layout/orgChart1"/>
    <dgm:cxn modelId="{39644F3D-8728-46AA-A178-1EFED8629021}" type="presParOf" srcId="{E75ECDCF-2C9E-41F0-9229-03D5E3021755}" destId="{F83E4E94-729B-4CD8-9EE2-D57DBC8F128C}" srcOrd="1" destOrd="0" presId="urn:microsoft.com/office/officeart/2005/8/layout/orgChart1"/>
    <dgm:cxn modelId="{0F3DEB48-D2AC-499A-9C8F-07E7468AAA6D}" type="presParOf" srcId="{E75ECDCF-2C9E-41F0-9229-03D5E3021755}" destId="{2B8CED98-6923-449C-A8EC-4E7706540563}" srcOrd="2" destOrd="0" presId="urn:microsoft.com/office/officeart/2005/8/layout/orgChart1"/>
    <dgm:cxn modelId="{C570A73F-0A00-41A2-A386-276560A34B1B}" type="presParOf" srcId="{2B8CED98-6923-449C-A8EC-4E7706540563}" destId="{369020AD-F9D6-4DC7-99AF-888FFF1C8DB9}" srcOrd="0" destOrd="0" presId="urn:microsoft.com/office/officeart/2005/8/layout/orgChart1"/>
    <dgm:cxn modelId="{1220F983-02BA-4656-804F-69F1010BFBCA}" type="presParOf" srcId="{2B8CED98-6923-449C-A8EC-4E7706540563}" destId="{D8C4F32D-4123-4C29-925D-99AE3D134019}" srcOrd="1" destOrd="0" presId="urn:microsoft.com/office/officeart/2005/8/layout/orgChart1"/>
    <dgm:cxn modelId="{246839E9-A1C7-4752-ADDA-EFFF3274E641}" type="presParOf" srcId="{D8C4F32D-4123-4C29-925D-99AE3D134019}" destId="{68198C9A-8C4A-4495-838D-B0262A134376}" srcOrd="0" destOrd="0" presId="urn:microsoft.com/office/officeart/2005/8/layout/orgChart1"/>
    <dgm:cxn modelId="{512C2DFD-DA46-4E8F-8B64-CD07ECE55040}" type="presParOf" srcId="{68198C9A-8C4A-4495-838D-B0262A134376}" destId="{B3090252-4CB7-4451-AA85-F9B0C499B6B5}" srcOrd="0" destOrd="0" presId="urn:microsoft.com/office/officeart/2005/8/layout/orgChart1"/>
    <dgm:cxn modelId="{CA114BA8-E1E7-456B-B070-A14C8F6345F3}" type="presParOf" srcId="{68198C9A-8C4A-4495-838D-B0262A134376}" destId="{49A08606-4EF6-4289-9F0E-957C7A211F9E}" srcOrd="1" destOrd="0" presId="urn:microsoft.com/office/officeart/2005/8/layout/orgChart1"/>
    <dgm:cxn modelId="{F87D9FA8-4080-43F3-A8D0-221B2F559609}" type="presParOf" srcId="{D8C4F32D-4123-4C29-925D-99AE3D134019}" destId="{6BA156E7-3379-4EE9-ACB8-874B17000D61}" srcOrd="1" destOrd="0" presId="urn:microsoft.com/office/officeart/2005/8/layout/orgChart1"/>
    <dgm:cxn modelId="{2BF4EA6C-9E25-4512-AAC3-150739E12C7E}" type="presParOf" srcId="{D8C4F32D-4123-4C29-925D-99AE3D134019}" destId="{C1FB61B2-EA07-45D9-8FAA-321614D430FE}" srcOrd="2" destOrd="0" presId="urn:microsoft.com/office/officeart/2005/8/layout/orgChart1"/>
    <dgm:cxn modelId="{3E9EED8E-C394-4CB7-8503-8DC1E9DCD245}" type="presParOf" srcId="{2B8CED98-6923-449C-A8EC-4E7706540563}" destId="{70942783-575D-4316-9CF7-B9CCE0E9F752}" srcOrd="2" destOrd="0" presId="urn:microsoft.com/office/officeart/2005/8/layout/orgChart1"/>
    <dgm:cxn modelId="{EFEDB826-DF14-4706-BF82-CBA5DA2C856F}" type="presParOf" srcId="{2B8CED98-6923-449C-A8EC-4E7706540563}" destId="{97B94813-57BD-434B-A0F6-0C24103F1EB5}" srcOrd="3" destOrd="0" presId="urn:microsoft.com/office/officeart/2005/8/layout/orgChart1"/>
    <dgm:cxn modelId="{2573A0AB-5F3B-4A78-A9A4-350260B1F359}" type="presParOf" srcId="{97B94813-57BD-434B-A0F6-0C24103F1EB5}" destId="{E73E05FC-637F-4671-8EC2-6FF0F65B7FA8}" srcOrd="0" destOrd="0" presId="urn:microsoft.com/office/officeart/2005/8/layout/orgChart1"/>
    <dgm:cxn modelId="{6AEBA2BE-3B61-44CD-8B90-EA567A9FF6AF}" type="presParOf" srcId="{E73E05FC-637F-4671-8EC2-6FF0F65B7FA8}" destId="{B25F91D5-56CE-4606-BB7B-B5A26C2A3A86}" srcOrd="0" destOrd="0" presId="urn:microsoft.com/office/officeart/2005/8/layout/orgChart1"/>
    <dgm:cxn modelId="{556333E6-A1AE-480D-A3D5-8BD960FCA66C}" type="presParOf" srcId="{E73E05FC-637F-4671-8EC2-6FF0F65B7FA8}" destId="{5D499B2D-8D30-48E3-8C6B-95088ED0D647}" srcOrd="1" destOrd="0" presId="urn:microsoft.com/office/officeart/2005/8/layout/orgChart1"/>
    <dgm:cxn modelId="{7A4CCB26-77E8-472A-8F17-5D959054553D}" type="presParOf" srcId="{97B94813-57BD-434B-A0F6-0C24103F1EB5}" destId="{18131BD4-DF8B-426F-909B-72B32C14BD8D}" srcOrd="1" destOrd="0" presId="urn:microsoft.com/office/officeart/2005/8/layout/orgChart1"/>
    <dgm:cxn modelId="{42F6CEDA-88AE-4660-811A-15CA5C997316}" type="presParOf" srcId="{97B94813-57BD-434B-A0F6-0C24103F1EB5}" destId="{7F390F50-6CB3-42C0-AD6E-0A7CA28BC227}" srcOrd="2" destOrd="0" presId="urn:microsoft.com/office/officeart/2005/8/layout/orgChart1"/>
    <dgm:cxn modelId="{26470A19-FF27-4571-A746-63F538E59368}" type="presParOf" srcId="{2B8CED98-6923-449C-A8EC-4E7706540563}" destId="{E02B3319-926B-46E5-9549-1ECF4639B692}" srcOrd="4" destOrd="0" presId="urn:microsoft.com/office/officeart/2005/8/layout/orgChart1"/>
    <dgm:cxn modelId="{00FE9BBE-56A2-4441-962B-1A76A921A2A6}" type="presParOf" srcId="{2B8CED98-6923-449C-A8EC-4E7706540563}" destId="{D17A8113-FFDC-4B80-8F2E-A97C87E2C6A7}" srcOrd="5" destOrd="0" presId="urn:microsoft.com/office/officeart/2005/8/layout/orgChart1"/>
    <dgm:cxn modelId="{5705B8E8-279B-4D09-A586-2750852AF870}" type="presParOf" srcId="{D17A8113-FFDC-4B80-8F2E-A97C87E2C6A7}" destId="{74BCACF5-9FEC-4134-A84A-66407450EEB9}" srcOrd="0" destOrd="0" presId="urn:microsoft.com/office/officeart/2005/8/layout/orgChart1"/>
    <dgm:cxn modelId="{7B58629C-AF1B-409F-9285-03631380191E}" type="presParOf" srcId="{74BCACF5-9FEC-4134-A84A-66407450EEB9}" destId="{A8872CB8-9D44-40DE-B633-EB65B6CC8828}" srcOrd="0" destOrd="0" presId="urn:microsoft.com/office/officeart/2005/8/layout/orgChart1"/>
    <dgm:cxn modelId="{602A0E13-E94F-4169-A409-538EF6326626}" type="presParOf" srcId="{74BCACF5-9FEC-4134-A84A-66407450EEB9}" destId="{EA5EBB8E-CD43-4187-896E-EE10D7D3BBD7}" srcOrd="1" destOrd="0" presId="urn:microsoft.com/office/officeart/2005/8/layout/orgChart1"/>
    <dgm:cxn modelId="{7F3B0A1E-9CD3-4643-8811-74A25D8E150E}" type="presParOf" srcId="{D17A8113-FFDC-4B80-8F2E-A97C87E2C6A7}" destId="{1C73440D-1107-4BBC-A4F9-E3FF92D57D6B}" srcOrd="1" destOrd="0" presId="urn:microsoft.com/office/officeart/2005/8/layout/orgChart1"/>
    <dgm:cxn modelId="{0CA3E724-E2F4-4537-9FA4-E8D632535D64}" type="presParOf" srcId="{D17A8113-FFDC-4B80-8F2E-A97C87E2C6A7}" destId="{C1B88EE6-4277-480F-875E-A01BA8EE179C}" srcOrd="2" destOrd="0" presId="urn:microsoft.com/office/officeart/2005/8/layout/orgChart1"/>
    <dgm:cxn modelId="{84D86716-EC7A-466B-B243-5588F5FDF3B4}" type="presParOf" srcId="{2B8CED98-6923-449C-A8EC-4E7706540563}" destId="{06F96295-46B6-4B5F-853C-BC32F9FD275D}" srcOrd="6" destOrd="0" presId="urn:microsoft.com/office/officeart/2005/8/layout/orgChart1"/>
    <dgm:cxn modelId="{3F48D323-EEE8-4620-A27E-D9A6F21F5B85}" type="presParOf" srcId="{2B8CED98-6923-449C-A8EC-4E7706540563}" destId="{73E6A2EA-A495-4659-A283-43D6B712AD6A}" srcOrd="7" destOrd="0" presId="urn:microsoft.com/office/officeart/2005/8/layout/orgChart1"/>
    <dgm:cxn modelId="{F890F326-1E81-44EA-AB9C-A52F8E84E15D}" type="presParOf" srcId="{73E6A2EA-A495-4659-A283-43D6B712AD6A}" destId="{D5F6304B-4556-44CF-93FD-C81E6F620960}" srcOrd="0" destOrd="0" presId="urn:microsoft.com/office/officeart/2005/8/layout/orgChart1"/>
    <dgm:cxn modelId="{064D44E4-7172-477F-BE39-4CE516E1A805}" type="presParOf" srcId="{D5F6304B-4556-44CF-93FD-C81E6F620960}" destId="{A64D59B7-7198-4B3B-9F78-3635C8B9E2C0}" srcOrd="0" destOrd="0" presId="urn:microsoft.com/office/officeart/2005/8/layout/orgChart1"/>
    <dgm:cxn modelId="{B4DA24AE-75AE-411B-95BC-E31BE6D90F94}" type="presParOf" srcId="{D5F6304B-4556-44CF-93FD-C81E6F620960}" destId="{95FD1E36-FDF6-486E-82BC-FA698BD6E47E}" srcOrd="1" destOrd="0" presId="urn:microsoft.com/office/officeart/2005/8/layout/orgChart1"/>
    <dgm:cxn modelId="{3DA3AC69-630A-4F54-A4D8-C5B4F5D6DF92}" type="presParOf" srcId="{73E6A2EA-A495-4659-A283-43D6B712AD6A}" destId="{F36BBC7E-F1F8-45EF-ABBB-64DA10606A76}" srcOrd="1" destOrd="0" presId="urn:microsoft.com/office/officeart/2005/8/layout/orgChart1"/>
    <dgm:cxn modelId="{99E3893F-461D-46D8-9859-C39AB00551E3}" type="presParOf" srcId="{73E6A2EA-A495-4659-A283-43D6B712AD6A}" destId="{B2E7CF96-C662-4340-BC25-D73807DC65A7}"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FF06C37D-DA80-4639-9FC2-424850E82768}" type="doc">
      <dgm:prSet loTypeId="urn:microsoft.com/office/officeart/2005/8/layout/hProcess9" loCatId="process" qsTypeId="urn:microsoft.com/office/officeart/2005/8/quickstyle/simple1" qsCatId="simple" csTypeId="urn:microsoft.com/office/officeart/2005/8/colors/accent0_3" csCatId="mainScheme" phldr="1"/>
      <dgm:spPr/>
    </dgm:pt>
    <dgm:pt modelId="{F6555295-7D57-4F33-B9A1-E5621CA8732E}">
      <dgm:prSet phldrT="[Text]" custT="1"/>
      <dgm:spPr/>
      <dgm:t>
        <a:bodyPr/>
        <a:lstStyle/>
        <a:p>
          <a:pPr algn="l"/>
          <a:r>
            <a:rPr lang="en-IN" sz="1600" dirty="0"/>
            <a:t>Furnish details of change in constitution in FORM GSTR ITC-02</a:t>
          </a:r>
        </a:p>
      </dgm:t>
    </dgm:pt>
    <dgm:pt modelId="{BCFC3A4E-4612-4B8E-9E7C-50EC6616E7E4}" type="parTrans" cxnId="{F6554BB2-0EDD-40FD-A8EC-2EEA9A8FA3B2}">
      <dgm:prSet/>
      <dgm:spPr/>
      <dgm:t>
        <a:bodyPr/>
        <a:lstStyle/>
        <a:p>
          <a:endParaRPr lang="en-IN"/>
        </a:p>
      </dgm:t>
    </dgm:pt>
    <dgm:pt modelId="{9F02F5AA-7466-4DA4-BAA0-A59596A686DD}" type="sibTrans" cxnId="{F6554BB2-0EDD-40FD-A8EC-2EEA9A8FA3B2}">
      <dgm:prSet/>
      <dgm:spPr/>
      <dgm:t>
        <a:bodyPr/>
        <a:lstStyle/>
        <a:p>
          <a:endParaRPr lang="en-IN"/>
        </a:p>
      </dgm:t>
    </dgm:pt>
    <dgm:pt modelId="{C90C84EB-294E-41B8-940F-A93BEEED42F8}">
      <dgm:prSet phldrT="[Text]" custT="1"/>
      <dgm:spPr/>
      <dgm:t>
        <a:bodyPr/>
        <a:lstStyle/>
        <a:p>
          <a:r>
            <a:rPr lang="en-IN" sz="1400" dirty="0"/>
            <a:t>Submit a copy of certificate issued by CA </a:t>
          </a:r>
          <a:r>
            <a:rPr lang="en-IN" sz="1400" b="1" i="1" dirty="0"/>
            <a:t>or Cost Accountant</a:t>
          </a:r>
          <a:r>
            <a:rPr lang="en-IN" sz="1400" dirty="0"/>
            <a:t> certifying that the change in constitution has been done</a:t>
          </a:r>
        </a:p>
      </dgm:t>
    </dgm:pt>
    <dgm:pt modelId="{93DCF8B1-11AB-46E3-9C13-3B05E1A2CD9F}" type="parTrans" cxnId="{CC0B86EE-109D-4186-86D8-7E2EA3F06B65}">
      <dgm:prSet/>
      <dgm:spPr/>
      <dgm:t>
        <a:bodyPr/>
        <a:lstStyle/>
        <a:p>
          <a:endParaRPr lang="en-IN"/>
        </a:p>
      </dgm:t>
    </dgm:pt>
    <dgm:pt modelId="{9D816E3A-D01C-49D7-88FC-3CC87DA3EAC9}" type="sibTrans" cxnId="{CC0B86EE-109D-4186-86D8-7E2EA3F06B65}">
      <dgm:prSet/>
      <dgm:spPr/>
      <dgm:t>
        <a:bodyPr/>
        <a:lstStyle/>
        <a:p>
          <a:endParaRPr lang="en-IN"/>
        </a:p>
      </dgm:t>
    </dgm:pt>
    <dgm:pt modelId="{708D866A-7E16-49D0-8225-80FE3B3538C5}">
      <dgm:prSet phldrT="[Text]" custT="1"/>
      <dgm:spPr/>
      <dgm:t>
        <a:bodyPr/>
        <a:lstStyle/>
        <a:p>
          <a:r>
            <a:rPr lang="en-IN" sz="1600" dirty="0"/>
            <a:t>Transferee shall accept the details so furnished by the transferor on the Common Portal</a:t>
          </a:r>
        </a:p>
      </dgm:t>
    </dgm:pt>
    <dgm:pt modelId="{E3E865A5-13AB-4932-9245-8862E3F55563}" type="parTrans" cxnId="{C416AC6B-3A39-469D-88B6-37B16FE3C30B}">
      <dgm:prSet/>
      <dgm:spPr/>
      <dgm:t>
        <a:bodyPr/>
        <a:lstStyle/>
        <a:p>
          <a:endParaRPr lang="en-IN"/>
        </a:p>
      </dgm:t>
    </dgm:pt>
    <dgm:pt modelId="{D7FA118F-C6E7-46E3-8D08-047959651EF2}" type="sibTrans" cxnId="{C416AC6B-3A39-469D-88B6-37B16FE3C30B}">
      <dgm:prSet/>
      <dgm:spPr/>
      <dgm:t>
        <a:bodyPr/>
        <a:lstStyle/>
        <a:p>
          <a:endParaRPr lang="en-IN"/>
        </a:p>
      </dgm:t>
    </dgm:pt>
    <dgm:pt modelId="{9A25DAC6-1918-4672-8EDE-CDFC4DE78157}" type="pres">
      <dgm:prSet presAssocID="{FF06C37D-DA80-4639-9FC2-424850E82768}" presName="CompostProcess" presStyleCnt="0">
        <dgm:presLayoutVars>
          <dgm:dir/>
          <dgm:resizeHandles val="exact"/>
        </dgm:presLayoutVars>
      </dgm:prSet>
      <dgm:spPr/>
    </dgm:pt>
    <dgm:pt modelId="{47E5F2E0-5E22-42E0-BC19-F7F2A58BF4E0}" type="pres">
      <dgm:prSet presAssocID="{FF06C37D-DA80-4639-9FC2-424850E82768}" presName="arrow" presStyleLbl="bgShp" presStyleIdx="0" presStyleCnt="1" custLinFactNeighborY="1221"/>
      <dgm:spPr/>
    </dgm:pt>
    <dgm:pt modelId="{32D80D43-06BB-495D-9B23-9BC60B324D7F}" type="pres">
      <dgm:prSet presAssocID="{FF06C37D-DA80-4639-9FC2-424850E82768}" presName="linearProcess" presStyleCnt="0"/>
      <dgm:spPr/>
    </dgm:pt>
    <dgm:pt modelId="{09E0D73C-A344-4092-AD0D-26137987EF95}" type="pres">
      <dgm:prSet presAssocID="{F6555295-7D57-4F33-B9A1-E5621CA8732E}" presName="textNode" presStyleLbl="node1" presStyleIdx="0" presStyleCnt="3" custScaleY="106025" custLinFactNeighborX="11886" custLinFactNeighborY="1918">
        <dgm:presLayoutVars>
          <dgm:bulletEnabled val="1"/>
        </dgm:presLayoutVars>
      </dgm:prSet>
      <dgm:spPr/>
    </dgm:pt>
    <dgm:pt modelId="{C1F30C31-AEA3-4DE5-A20E-427793D04722}" type="pres">
      <dgm:prSet presAssocID="{9F02F5AA-7466-4DA4-BAA0-A59596A686DD}" presName="sibTrans" presStyleCnt="0"/>
      <dgm:spPr/>
    </dgm:pt>
    <dgm:pt modelId="{35611BF2-5B77-4A6A-AD96-0D1180B398A7}" type="pres">
      <dgm:prSet presAssocID="{C90C84EB-294E-41B8-940F-A93BEEED42F8}" presName="textNode" presStyleLbl="node1" presStyleIdx="1" presStyleCnt="3" custScaleX="110000" custScaleY="106025" custLinFactNeighborX="-28056" custLinFactNeighborY="1918">
        <dgm:presLayoutVars>
          <dgm:bulletEnabled val="1"/>
        </dgm:presLayoutVars>
      </dgm:prSet>
      <dgm:spPr/>
    </dgm:pt>
    <dgm:pt modelId="{234AF93D-D3D6-4464-BE73-809F7C9039DE}" type="pres">
      <dgm:prSet presAssocID="{9D816E3A-D01C-49D7-88FC-3CC87DA3EAC9}" presName="sibTrans" presStyleCnt="0"/>
      <dgm:spPr/>
    </dgm:pt>
    <dgm:pt modelId="{522441FC-2DA6-47FC-B01A-BB1EC39505B7}" type="pres">
      <dgm:prSet presAssocID="{708D866A-7E16-49D0-8225-80FE3B3538C5}" presName="textNode" presStyleLbl="node1" presStyleIdx="2" presStyleCnt="3" custScaleY="106025" custLinFactNeighborX="-62506" custLinFactNeighborY="1918">
        <dgm:presLayoutVars>
          <dgm:bulletEnabled val="1"/>
        </dgm:presLayoutVars>
      </dgm:prSet>
      <dgm:spPr/>
    </dgm:pt>
  </dgm:ptLst>
  <dgm:cxnLst>
    <dgm:cxn modelId="{0DAB0803-5EE7-4879-95E9-F8856C8C732F}" type="presOf" srcId="{FF06C37D-DA80-4639-9FC2-424850E82768}" destId="{9A25DAC6-1918-4672-8EDE-CDFC4DE78157}" srcOrd="0" destOrd="0" presId="urn:microsoft.com/office/officeart/2005/8/layout/hProcess9"/>
    <dgm:cxn modelId="{C25E6B2D-9F95-4979-8D86-01AC3FACCACA}" type="presOf" srcId="{708D866A-7E16-49D0-8225-80FE3B3538C5}" destId="{522441FC-2DA6-47FC-B01A-BB1EC39505B7}" srcOrd="0" destOrd="0" presId="urn:microsoft.com/office/officeart/2005/8/layout/hProcess9"/>
    <dgm:cxn modelId="{C416AC6B-3A39-469D-88B6-37B16FE3C30B}" srcId="{FF06C37D-DA80-4639-9FC2-424850E82768}" destId="{708D866A-7E16-49D0-8225-80FE3B3538C5}" srcOrd="2" destOrd="0" parTransId="{E3E865A5-13AB-4932-9245-8862E3F55563}" sibTransId="{D7FA118F-C6E7-46E3-8D08-047959651EF2}"/>
    <dgm:cxn modelId="{FFC46E9C-6750-472F-868D-DE4001B5849A}" type="presOf" srcId="{C90C84EB-294E-41B8-940F-A93BEEED42F8}" destId="{35611BF2-5B77-4A6A-AD96-0D1180B398A7}" srcOrd="0" destOrd="0" presId="urn:microsoft.com/office/officeart/2005/8/layout/hProcess9"/>
    <dgm:cxn modelId="{F6554BB2-0EDD-40FD-A8EC-2EEA9A8FA3B2}" srcId="{FF06C37D-DA80-4639-9FC2-424850E82768}" destId="{F6555295-7D57-4F33-B9A1-E5621CA8732E}" srcOrd="0" destOrd="0" parTransId="{BCFC3A4E-4612-4B8E-9E7C-50EC6616E7E4}" sibTransId="{9F02F5AA-7466-4DA4-BAA0-A59596A686DD}"/>
    <dgm:cxn modelId="{45ED79EB-A520-4B67-A96A-658A1085264E}" type="presOf" srcId="{F6555295-7D57-4F33-B9A1-E5621CA8732E}" destId="{09E0D73C-A344-4092-AD0D-26137987EF95}" srcOrd="0" destOrd="0" presId="urn:microsoft.com/office/officeart/2005/8/layout/hProcess9"/>
    <dgm:cxn modelId="{CC0B86EE-109D-4186-86D8-7E2EA3F06B65}" srcId="{FF06C37D-DA80-4639-9FC2-424850E82768}" destId="{C90C84EB-294E-41B8-940F-A93BEEED42F8}" srcOrd="1" destOrd="0" parTransId="{93DCF8B1-11AB-46E3-9C13-3B05E1A2CD9F}" sibTransId="{9D816E3A-D01C-49D7-88FC-3CC87DA3EAC9}"/>
    <dgm:cxn modelId="{A85002C5-F5AD-4C3C-82ED-6D04A82FE4F4}" type="presParOf" srcId="{9A25DAC6-1918-4672-8EDE-CDFC4DE78157}" destId="{47E5F2E0-5E22-42E0-BC19-F7F2A58BF4E0}" srcOrd="0" destOrd="0" presId="urn:microsoft.com/office/officeart/2005/8/layout/hProcess9"/>
    <dgm:cxn modelId="{4DF2DB0B-010A-4ADE-A389-C1E7A253D029}" type="presParOf" srcId="{9A25DAC6-1918-4672-8EDE-CDFC4DE78157}" destId="{32D80D43-06BB-495D-9B23-9BC60B324D7F}" srcOrd="1" destOrd="0" presId="urn:microsoft.com/office/officeart/2005/8/layout/hProcess9"/>
    <dgm:cxn modelId="{5989FB3A-D6B1-49DC-8054-A21486CA1E80}" type="presParOf" srcId="{32D80D43-06BB-495D-9B23-9BC60B324D7F}" destId="{09E0D73C-A344-4092-AD0D-26137987EF95}" srcOrd="0" destOrd="0" presId="urn:microsoft.com/office/officeart/2005/8/layout/hProcess9"/>
    <dgm:cxn modelId="{80D84969-0A13-4FE1-AF20-D615FDE69885}" type="presParOf" srcId="{32D80D43-06BB-495D-9B23-9BC60B324D7F}" destId="{C1F30C31-AEA3-4DE5-A20E-427793D04722}" srcOrd="1" destOrd="0" presId="urn:microsoft.com/office/officeart/2005/8/layout/hProcess9"/>
    <dgm:cxn modelId="{8FE108CC-BFA0-4BDA-A951-AB95D703F16F}" type="presParOf" srcId="{32D80D43-06BB-495D-9B23-9BC60B324D7F}" destId="{35611BF2-5B77-4A6A-AD96-0D1180B398A7}" srcOrd="2" destOrd="0" presId="urn:microsoft.com/office/officeart/2005/8/layout/hProcess9"/>
    <dgm:cxn modelId="{4799AE67-2200-43B6-BE7D-C86B9A03F1AE}" type="presParOf" srcId="{32D80D43-06BB-495D-9B23-9BC60B324D7F}" destId="{234AF93D-D3D6-4464-BE73-809F7C9039DE}" srcOrd="3" destOrd="0" presId="urn:microsoft.com/office/officeart/2005/8/layout/hProcess9"/>
    <dgm:cxn modelId="{6D0F28A0-1E03-47C1-A505-9BDD954DCCBC}" type="presParOf" srcId="{32D80D43-06BB-495D-9B23-9BC60B324D7F}" destId="{522441FC-2DA6-47FC-B01A-BB1EC39505B7}"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5483CCA-E27C-4074-ABD4-C98E3271B555}"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en-IN"/>
        </a:p>
      </dgm:t>
    </dgm:pt>
    <dgm:pt modelId="{1D8B434E-A457-432D-B520-09EB5AAD0E2C}">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en-IN" sz="1600" b="1" dirty="0"/>
            <a:t>Credit in hands of ISD in a month</a:t>
          </a:r>
        </a:p>
      </dgm:t>
    </dgm:pt>
    <dgm:pt modelId="{90B0730B-A975-4515-A713-9953F76B3859}" type="parTrans" cxnId="{4CA2BADB-3DF2-44A4-B0F2-974635ABCC6E}">
      <dgm:prSet/>
      <dgm:spPr/>
      <dgm:t>
        <a:bodyPr/>
        <a:lstStyle/>
        <a:p>
          <a:endParaRPr lang="en-IN" sz="1600"/>
        </a:p>
      </dgm:t>
    </dgm:pt>
    <dgm:pt modelId="{90E89145-8916-4CE3-8F94-FBC329B051B0}" type="sibTrans" cxnId="{4CA2BADB-3DF2-44A4-B0F2-974635ABCC6E}">
      <dgm:prSet/>
      <dgm:spPr/>
      <dgm:t>
        <a:bodyPr/>
        <a:lstStyle/>
        <a:p>
          <a:endParaRPr lang="en-IN" sz="1600"/>
        </a:p>
      </dgm:t>
    </dgm:pt>
    <dgm:pt modelId="{B88E721F-9EAE-4CDF-B296-6FD6CDF85C54}" type="asst">
      <dgm:prSet phldrT="[Text]" custT="1">
        <dgm:style>
          <a:lnRef idx="1">
            <a:schemeClr val="accent5"/>
          </a:lnRef>
          <a:fillRef idx="2">
            <a:schemeClr val="accent5"/>
          </a:fillRef>
          <a:effectRef idx="1">
            <a:schemeClr val="accent5"/>
          </a:effectRef>
          <a:fontRef idx="minor">
            <a:schemeClr val="dk1"/>
          </a:fontRef>
        </dgm:style>
      </dgm:prSet>
      <dgm:spPr/>
      <dgm:t>
        <a:bodyPr/>
        <a:lstStyle/>
        <a:p>
          <a:r>
            <a:rPr lang="en-IN" sz="1600" dirty="0"/>
            <a:t>Pertaining to one recipient</a:t>
          </a:r>
        </a:p>
      </dgm:t>
    </dgm:pt>
    <dgm:pt modelId="{6671B091-55AA-40CA-9102-8680FB7E292B}" type="parTrans" cxnId="{64F1B9BA-9F3D-4876-B045-A43775EF3C70}">
      <dgm:prSet>
        <dgm:style>
          <a:lnRef idx="1">
            <a:schemeClr val="dk1"/>
          </a:lnRef>
          <a:fillRef idx="0">
            <a:schemeClr val="dk1"/>
          </a:fillRef>
          <a:effectRef idx="0">
            <a:schemeClr val="dk1"/>
          </a:effectRef>
          <a:fontRef idx="minor">
            <a:schemeClr val="tx1"/>
          </a:fontRef>
        </dgm:style>
      </dgm:prSet>
      <dgm:spPr/>
      <dgm:t>
        <a:bodyPr/>
        <a:lstStyle/>
        <a:p>
          <a:endParaRPr lang="en-IN" sz="1600"/>
        </a:p>
      </dgm:t>
    </dgm:pt>
    <dgm:pt modelId="{EA9004E8-3E2F-4A09-B962-EBD877107FF2}" type="sibTrans" cxnId="{64F1B9BA-9F3D-4876-B045-A43775EF3C70}">
      <dgm:prSet/>
      <dgm:spPr/>
      <dgm:t>
        <a:bodyPr/>
        <a:lstStyle/>
        <a:p>
          <a:endParaRPr lang="en-IN" sz="1600"/>
        </a:p>
      </dgm:t>
    </dgm:pt>
    <dgm:pt modelId="{E0378576-C2FA-408A-81D6-3FB4A0E40A08}" type="asst">
      <dgm:prSet phldrT="[Text]" custT="1">
        <dgm:style>
          <a:lnRef idx="1">
            <a:schemeClr val="accent5"/>
          </a:lnRef>
          <a:fillRef idx="2">
            <a:schemeClr val="accent5"/>
          </a:fillRef>
          <a:effectRef idx="1">
            <a:schemeClr val="accent5"/>
          </a:effectRef>
          <a:fontRef idx="minor">
            <a:schemeClr val="dk1"/>
          </a:fontRef>
        </dgm:style>
      </dgm:prSet>
      <dgm:spPr/>
      <dgm:t>
        <a:bodyPr/>
        <a:lstStyle/>
        <a:p>
          <a:r>
            <a:rPr lang="en-IN" sz="1600" dirty="0"/>
            <a:t>Pertaining to more than one recipient</a:t>
          </a:r>
        </a:p>
      </dgm:t>
    </dgm:pt>
    <dgm:pt modelId="{08C37183-E10A-497C-9FE5-97A77DF653BF}" type="parTrans" cxnId="{A81C4BBB-1730-4494-8CF3-0198581BFD86}">
      <dgm:prSet/>
      <dgm:spPr/>
      <dgm:t>
        <a:bodyPr/>
        <a:lstStyle/>
        <a:p>
          <a:endParaRPr lang="en-IN" sz="1600"/>
        </a:p>
      </dgm:t>
    </dgm:pt>
    <dgm:pt modelId="{78DBE02F-FC98-4470-8BA4-7AAB20B2D325}" type="sibTrans" cxnId="{A81C4BBB-1730-4494-8CF3-0198581BFD86}">
      <dgm:prSet/>
      <dgm:spPr/>
      <dgm:t>
        <a:bodyPr/>
        <a:lstStyle/>
        <a:p>
          <a:endParaRPr lang="en-IN" sz="1600"/>
        </a:p>
      </dgm:t>
    </dgm:pt>
    <dgm:pt modelId="{6854FB44-15DF-462D-A06D-B9A81C182F00}" type="asst">
      <dgm:prSet phldrT="[Text]" custT="1">
        <dgm:style>
          <a:lnRef idx="1">
            <a:schemeClr val="accent5"/>
          </a:lnRef>
          <a:fillRef idx="2">
            <a:schemeClr val="accent5"/>
          </a:fillRef>
          <a:effectRef idx="1">
            <a:schemeClr val="accent5"/>
          </a:effectRef>
          <a:fontRef idx="minor">
            <a:schemeClr val="dk1"/>
          </a:fontRef>
        </dgm:style>
      </dgm:prSet>
      <dgm:spPr/>
      <dgm:t>
        <a:bodyPr/>
        <a:lstStyle/>
        <a:p>
          <a:r>
            <a:rPr lang="en-IN" sz="1600" dirty="0"/>
            <a:t>Pertaining to all recipients</a:t>
          </a:r>
        </a:p>
      </dgm:t>
    </dgm:pt>
    <dgm:pt modelId="{C8C3A5B7-20F9-41C9-AB29-03EB3FB66101}" type="parTrans" cxnId="{FAE2628F-4F12-4E8C-84BF-14B427BA8EF4}">
      <dgm:prSet>
        <dgm:style>
          <a:lnRef idx="1">
            <a:schemeClr val="dk1"/>
          </a:lnRef>
          <a:fillRef idx="0">
            <a:schemeClr val="dk1"/>
          </a:fillRef>
          <a:effectRef idx="0">
            <a:schemeClr val="dk1"/>
          </a:effectRef>
          <a:fontRef idx="minor">
            <a:schemeClr val="tx1"/>
          </a:fontRef>
        </dgm:style>
      </dgm:prSet>
      <dgm:spPr/>
      <dgm:t>
        <a:bodyPr/>
        <a:lstStyle/>
        <a:p>
          <a:endParaRPr lang="en-IN" sz="1600"/>
        </a:p>
      </dgm:t>
    </dgm:pt>
    <dgm:pt modelId="{AEEA1E63-4648-4881-857E-2EB7BDD21371}" type="sibTrans" cxnId="{FAE2628F-4F12-4E8C-84BF-14B427BA8EF4}">
      <dgm:prSet/>
      <dgm:spPr/>
      <dgm:t>
        <a:bodyPr/>
        <a:lstStyle/>
        <a:p>
          <a:endParaRPr lang="en-IN" sz="1600"/>
        </a:p>
      </dgm:t>
    </dgm:pt>
    <dgm:pt modelId="{E08B813E-C065-48BC-BFBF-B6D8E7D68398}" type="pres">
      <dgm:prSet presAssocID="{55483CCA-E27C-4074-ABD4-C98E3271B555}" presName="mainComposite" presStyleCnt="0">
        <dgm:presLayoutVars>
          <dgm:chPref val="1"/>
          <dgm:dir/>
          <dgm:animOne val="branch"/>
          <dgm:animLvl val="lvl"/>
          <dgm:resizeHandles val="exact"/>
        </dgm:presLayoutVars>
      </dgm:prSet>
      <dgm:spPr/>
    </dgm:pt>
    <dgm:pt modelId="{30024DBD-BD4B-4EAA-91CE-BCA5B1D1C86F}" type="pres">
      <dgm:prSet presAssocID="{55483CCA-E27C-4074-ABD4-C98E3271B555}" presName="hierFlow" presStyleCnt="0"/>
      <dgm:spPr/>
    </dgm:pt>
    <dgm:pt modelId="{D1D648CC-C032-47F0-A97E-2CDE179C1292}" type="pres">
      <dgm:prSet presAssocID="{55483CCA-E27C-4074-ABD4-C98E3271B555}" presName="hierChild1" presStyleCnt="0">
        <dgm:presLayoutVars>
          <dgm:chPref val="1"/>
          <dgm:animOne val="branch"/>
          <dgm:animLvl val="lvl"/>
        </dgm:presLayoutVars>
      </dgm:prSet>
      <dgm:spPr/>
    </dgm:pt>
    <dgm:pt modelId="{EB6E5D1D-DCF1-40A5-A023-62F97B79C97D}" type="pres">
      <dgm:prSet presAssocID="{1D8B434E-A457-432D-B520-09EB5AAD0E2C}" presName="Name14" presStyleCnt="0"/>
      <dgm:spPr/>
    </dgm:pt>
    <dgm:pt modelId="{F5D23BD6-0E4B-4188-986C-4EBD3D5A84A1}" type="pres">
      <dgm:prSet presAssocID="{1D8B434E-A457-432D-B520-09EB5AAD0E2C}" presName="level1Shape" presStyleLbl="node0" presStyleIdx="0" presStyleCnt="1" custScaleX="116985" custScaleY="36797" custLinFactNeighborY="-54451">
        <dgm:presLayoutVars>
          <dgm:chPref val="3"/>
        </dgm:presLayoutVars>
      </dgm:prSet>
      <dgm:spPr/>
    </dgm:pt>
    <dgm:pt modelId="{2EEADDCC-2012-4B77-8427-6459CED94561}" type="pres">
      <dgm:prSet presAssocID="{1D8B434E-A457-432D-B520-09EB5AAD0E2C}" presName="hierChild2" presStyleCnt="0"/>
      <dgm:spPr/>
    </dgm:pt>
    <dgm:pt modelId="{366F9D08-8450-41E8-98A7-EE2DAB3A2C70}" type="pres">
      <dgm:prSet presAssocID="{6671B091-55AA-40CA-9102-8680FB7E292B}" presName="Name19" presStyleLbl="parChTrans1D2" presStyleIdx="0" presStyleCnt="3"/>
      <dgm:spPr/>
    </dgm:pt>
    <dgm:pt modelId="{19A48DEA-39ED-44E2-8D96-5903F6078D2C}" type="pres">
      <dgm:prSet presAssocID="{B88E721F-9EAE-4CDF-B296-6FD6CDF85C54}" presName="Name21" presStyleCnt="0"/>
      <dgm:spPr/>
    </dgm:pt>
    <dgm:pt modelId="{47530DE6-F9B4-48EE-8B28-0B22AB444B2D}" type="pres">
      <dgm:prSet presAssocID="{B88E721F-9EAE-4CDF-B296-6FD6CDF85C54}" presName="level2Shape" presStyleLbl="asst1" presStyleIdx="0" presStyleCnt="3" custScaleY="51673" custLinFactNeighborY="-55423"/>
      <dgm:spPr/>
    </dgm:pt>
    <dgm:pt modelId="{892518CD-FBAF-431B-B1B6-8968815446D3}" type="pres">
      <dgm:prSet presAssocID="{B88E721F-9EAE-4CDF-B296-6FD6CDF85C54}" presName="hierChild3" presStyleCnt="0"/>
      <dgm:spPr/>
    </dgm:pt>
    <dgm:pt modelId="{0E3865DD-9252-4853-ACF8-D3A4B1E4E66D}" type="pres">
      <dgm:prSet presAssocID="{08C37183-E10A-497C-9FE5-97A77DF653BF}" presName="Name19" presStyleLbl="parChTrans1D2" presStyleIdx="1" presStyleCnt="3"/>
      <dgm:spPr/>
    </dgm:pt>
    <dgm:pt modelId="{7D189F83-2889-416A-852B-F25002ED3CBB}" type="pres">
      <dgm:prSet presAssocID="{E0378576-C2FA-408A-81D6-3FB4A0E40A08}" presName="Name21" presStyleCnt="0"/>
      <dgm:spPr/>
    </dgm:pt>
    <dgm:pt modelId="{A06E7F23-07A3-4A70-B7BA-3E6E5670E5BF}" type="pres">
      <dgm:prSet presAssocID="{E0378576-C2FA-408A-81D6-3FB4A0E40A08}" presName="level2Shape" presStyleLbl="asst1" presStyleIdx="1" presStyleCnt="3" custScaleY="51673" custLinFactNeighborY="-55423"/>
      <dgm:spPr/>
    </dgm:pt>
    <dgm:pt modelId="{27DED26E-0218-470F-BAF8-1E119A636319}" type="pres">
      <dgm:prSet presAssocID="{E0378576-C2FA-408A-81D6-3FB4A0E40A08}" presName="hierChild3" presStyleCnt="0"/>
      <dgm:spPr/>
    </dgm:pt>
    <dgm:pt modelId="{31D54C05-9927-4E26-B935-E0616D7250BB}" type="pres">
      <dgm:prSet presAssocID="{C8C3A5B7-20F9-41C9-AB29-03EB3FB66101}" presName="Name19" presStyleLbl="parChTrans1D2" presStyleIdx="2" presStyleCnt="3"/>
      <dgm:spPr/>
    </dgm:pt>
    <dgm:pt modelId="{BA66D576-93E4-476A-8FF9-574A1F6D7EEC}" type="pres">
      <dgm:prSet presAssocID="{6854FB44-15DF-462D-A06D-B9A81C182F00}" presName="Name21" presStyleCnt="0"/>
      <dgm:spPr/>
    </dgm:pt>
    <dgm:pt modelId="{FD67977F-AB89-4210-8873-65575BE9E630}" type="pres">
      <dgm:prSet presAssocID="{6854FB44-15DF-462D-A06D-B9A81C182F00}" presName="level2Shape" presStyleLbl="asst1" presStyleIdx="2" presStyleCnt="3" custScaleY="51673" custLinFactNeighborY="-55423"/>
      <dgm:spPr/>
    </dgm:pt>
    <dgm:pt modelId="{6DE4572A-C2F8-4DE8-98D0-3FE23EF9E0E5}" type="pres">
      <dgm:prSet presAssocID="{6854FB44-15DF-462D-A06D-B9A81C182F00}" presName="hierChild3" presStyleCnt="0"/>
      <dgm:spPr/>
    </dgm:pt>
    <dgm:pt modelId="{88E1851F-47E1-405E-AE38-3F43760F21D7}" type="pres">
      <dgm:prSet presAssocID="{55483CCA-E27C-4074-ABD4-C98E3271B555}" presName="bgShapesFlow" presStyleCnt="0"/>
      <dgm:spPr/>
    </dgm:pt>
  </dgm:ptLst>
  <dgm:cxnLst>
    <dgm:cxn modelId="{E73F3D0E-AB05-4383-9EEE-E7AF9B4C09B1}" type="presOf" srcId="{C8C3A5B7-20F9-41C9-AB29-03EB3FB66101}" destId="{31D54C05-9927-4E26-B935-E0616D7250BB}" srcOrd="0" destOrd="0" presId="urn:microsoft.com/office/officeart/2005/8/layout/hierarchy6"/>
    <dgm:cxn modelId="{67C1BE15-4D9D-4210-81BD-659C1C4D82FB}" type="presOf" srcId="{6671B091-55AA-40CA-9102-8680FB7E292B}" destId="{366F9D08-8450-41E8-98A7-EE2DAB3A2C70}" srcOrd="0" destOrd="0" presId="urn:microsoft.com/office/officeart/2005/8/layout/hierarchy6"/>
    <dgm:cxn modelId="{39697F21-78DB-4C6B-894B-29F4DAA8BE8E}" type="presOf" srcId="{08C37183-E10A-497C-9FE5-97A77DF653BF}" destId="{0E3865DD-9252-4853-ACF8-D3A4B1E4E66D}" srcOrd="0" destOrd="0" presId="urn:microsoft.com/office/officeart/2005/8/layout/hierarchy6"/>
    <dgm:cxn modelId="{5B96905D-C59A-4D98-AFE8-34F16F9F7F1A}" type="presOf" srcId="{6854FB44-15DF-462D-A06D-B9A81C182F00}" destId="{FD67977F-AB89-4210-8873-65575BE9E630}" srcOrd="0" destOrd="0" presId="urn:microsoft.com/office/officeart/2005/8/layout/hierarchy6"/>
    <dgm:cxn modelId="{3E975D45-9861-4F34-A5FC-E1555E3E73D3}" type="presOf" srcId="{E0378576-C2FA-408A-81D6-3FB4A0E40A08}" destId="{A06E7F23-07A3-4A70-B7BA-3E6E5670E5BF}" srcOrd="0" destOrd="0" presId="urn:microsoft.com/office/officeart/2005/8/layout/hierarchy6"/>
    <dgm:cxn modelId="{2227E97B-B3AD-4F75-A060-DD7033D23178}" type="presOf" srcId="{55483CCA-E27C-4074-ABD4-C98E3271B555}" destId="{E08B813E-C065-48BC-BFBF-B6D8E7D68398}" srcOrd="0" destOrd="0" presId="urn:microsoft.com/office/officeart/2005/8/layout/hierarchy6"/>
    <dgm:cxn modelId="{FAE2628F-4F12-4E8C-84BF-14B427BA8EF4}" srcId="{1D8B434E-A457-432D-B520-09EB5AAD0E2C}" destId="{6854FB44-15DF-462D-A06D-B9A81C182F00}" srcOrd="2" destOrd="0" parTransId="{C8C3A5B7-20F9-41C9-AB29-03EB3FB66101}" sibTransId="{AEEA1E63-4648-4881-857E-2EB7BDD21371}"/>
    <dgm:cxn modelId="{B9236D99-49B4-4E97-A1E4-AB8F442E0541}" type="presOf" srcId="{B88E721F-9EAE-4CDF-B296-6FD6CDF85C54}" destId="{47530DE6-F9B4-48EE-8B28-0B22AB444B2D}" srcOrd="0" destOrd="0" presId="urn:microsoft.com/office/officeart/2005/8/layout/hierarchy6"/>
    <dgm:cxn modelId="{64F1B9BA-9F3D-4876-B045-A43775EF3C70}" srcId="{1D8B434E-A457-432D-B520-09EB5AAD0E2C}" destId="{B88E721F-9EAE-4CDF-B296-6FD6CDF85C54}" srcOrd="0" destOrd="0" parTransId="{6671B091-55AA-40CA-9102-8680FB7E292B}" sibTransId="{EA9004E8-3E2F-4A09-B962-EBD877107FF2}"/>
    <dgm:cxn modelId="{A81C4BBB-1730-4494-8CF3-0198581BFD86}" srcId="{1D8B434E-A457-432D-B520-09EB5AAD0E2C}" destId="{E0378576-C2FA-408A-81D6-3FB4A0E40A08}" srcOrd="1" destOrd="0" parTransId="{08C37183-E10A-497C-9FE5-97A77DF653BF}" sibTransId="{78DBE02F-FC98-4470-8BA4-7AAB20B2D325}"/>
    <dgm:cxn modelId="{DAE017C1-3D5E-4E1C-BCD3-41190B5127C0}" type="presOf" srcId="{1D8B434E-A457-432D-B520-09EB5AAD0E2C}" destId="{F5D23BD6-0E4B-4188-986C-4EBD3D5A84A1}" srcOrd="0" destOrd="0" presId="urn:microsoft.com/office/officeart/2005/8/layout/hierarchy6"/>
    <dgm:cxn modelId="{4CA2BADB-3DF2-44A4-B0F2-974635ABCC6E}" srcId="{55483CCA-E27C-4074-ABD4-C98E3271B555}" destId="{1D8B434E-A457-432D-B520-09EB5AAD0E2C}" srcOrd="0" destOrd="0" parTransId="{90B0730B-A975-4515-A713-9953F76B3859}" sibTransId="{90E89145-8916-4CE3-8F94-FBC329B051B0}"/>
    <dgm:cxn modelId="{5B26D72E-560E-4B49-82C8-35DE160FAFE4}" type="presParOf" srcId="{E08B813E-C065-48BC-BFBF-B6D8E7D68398}" destId="{30024DBD-BD4B-4EAA-91CE-BCA5B1D1C86F}" srcOrd="0" destOrd="0" presId="urn:microsoft.com/office/officeart/2005/8/layout/hierarchy6"/>
    <dgm:cxn modelId="{192F51DA-836B-4AA7-BF42-270BB40F52C3}" type="presParOf" srcId="{30024DBD-BD4B-4EAA-91CE-BCA5B1D1C86F}" destId="{D1D648CC-C032-47F0-A97E-2CDE179C1292}" srcOrd="0" destOrd="0" presId="urn:microsoft.com/office/officeart/2005/8/layout/hierarchy6"/>
    <dgm:cxn modelId="{6D892717-A4A9-4F91-8752-DBE33D3F4D9D}" type="presParOf" srcId="{D1D648CC-C032-47F0-A97E-2CDE179C1292}" destId="{EB6E5D1D-DCF1-40A5-A023-62F97B79C97D}" srcOrd="0" destOrd="0" presId="urn:microsoft.com/office/officeart/2005/8/layout/hierarchy6"/>
    <dgm:cxn modelId="{9908954F-C88F-4CDF-9BFF-92A105FEADE2}" type="presParOf" srcId="{EB6E5D1D-DCF1-40A5-A023-62F97B79C97D}" destId="{F5D23BD6-0E4B-4188-986C-4EBD3D5A84A1}" srcOrd="0" destOrd="0" presId="urn:microsoft.com/office/officeart/2005/8/layout/hierarchy6"/>
    <dgm:cxn modelId="{2EEC12E6-96B1-44F7-8893-151C63651364}" type="presParOf" srcId="{EB6E5D1D-DCF1-40A5-A023-62F97B79C97D}" destId="{2EEADDCC-2012-4B77-8427-6459CED94561}" srcOrd="1" destOrd="0" presId="urn:microsoft.com/office/officeart/2005/8/layout/hierarchy6"/>
    <dgm:cxn modelId="{8E9F1BE5-1BD8-4715-A1E8-E31766A94CB2}" type="presParOf" srcId="{2EEADDCC-2012-4B77-8427-6459CED94561}" destId="{366F9D08-8450-41E8-98A7-EE2DAB3A2C70}" srcOrd="0" destOrd="0" presId="urn:microsoft.com/office/officeart/2005/8/layout/hierarchy6"/>
    <dgm:cxn modelId="{AFA1EBFC-452D-4FE2-B942-0A3A749FB094}" type="presParOf" srcId="{2EEADDCC-2012-4B77-8427-6459CED94561}" destId="{19A48DEA-39ED-44E2-8D96-5903F6078D2C}" srcOrd="1" destOrd="0" presId="urn:microsoft.com/office/officeart/2005/8/layout/hierarchy6"/>
    <dgm:cxn modelId="{2E408FB8-8491-425A-9175-45915B3B6AAF}" type="presParOf" srcId="{19A48DEA-39ED-44E2-8D96-5903F6078D2C}" destId="{47530DE6-F9B4-48EE-8B28-0B22AB444B2D}" srcOrd="0" destOrd="0" presId="urn:microsoft.com/office/officeart/2005/8/layout/hierarchy6"/>
    <dgm:cxn modelId="{F176B820-5E67-4908-8FCE-E0208208ADD4}" type="presParOf" srcId="{19A48DEA-39ED-44E2-8D96-5903F6078D2C}" destId="{892518CD-FBAF-431B-B1B6-8968815446D3}" srcOrd="1" destOrd="0" presId="urn:microsoft.com/office/officeart/2005/8/layout/hierarchy6"/>
    <dgm:cxn modelId="{59AD20EF-91B4-4658-86CE-24CC6180F91C}" type="presParOf" srcId="{2EEADDCC-2012-4B77-8427-6459CED94561}" destId="{0E3865DD-9252-4853-ACF8-D3A4B1E4E66D}" srcOrd="2" destOrd="0" presId="urn:microsoft.com/office/officeart/2005/8/layout/hierarchy6"/>
    <dgm:cxn modelId="{42C15857-6533-413D-B319-3664AB0B53E4}" type="presParOf" srcId="{2EEADDCC-2012-4B77-8427-6459CED94561}" destId="{7D189F83-2889-416A-852B-F25002ED3CBB}" srcOrd="3" destOrd="0" presId="urn:microsoft.com/office/officeart/2005/8/layout/hierarchy6"/>
    <dgm:cxn modelId="{F1D9793F-09C5-4252-BA7A-628326F84861}" type="presParOf" srcId="{7D189F83-2889-416A-852B-F25002ED3CBB}" destId="{A06E7F23-07A3-4A70-B7BA-3E6E5670E5BF}" srcOrd="0" destOrd="0" presId="urn:microsoft.com/office/officeart/2005/8/layout/hierarchy6"/>
    <dgm:cxn modelId="{F5346213-3CF4-48FA-82E6-9C9C6867EDB9}" type="presParOf" srcId="{7D189F83-2889-416A-852B-F25002ED3CBB}" destId="{27DED26E-0218-470F-BAF8-1E119A636319}" srcOrd="1" destOrd="0" presId="urn:microsoft.com/office/officeart/2005/8/layout/hierarchy6"/>
    <dgm:cxn modelId="{F0ACAFE8-2790-4484-9539-25D4BC5E94DA}" type="presParOf" srcId="{2EEADDCC-2012-4B77-8427-6459CED94561}" destId="{31D54C05-9927-4E26-B935-E0616D7250BB}" srcOrd="4" destOrd="0" presId="urn:microsoft.com/office/officeart/2005/8/layout/hierarchy6"/>
    <dgm:cxn modelId="{44AC8792-6962-4B21-81B3-D9710C435003}" type="presParOf" srcId="{2EEADDCC-2012-4B77-8427-6459CED94561}" destId="{BA66D576-93E4-476A-8FF9-574A1F6D7EEC}" srcOrd="5" destOrd="0" presId="urn:microsoft.com/office/officeart/2005/8/layout/hierarchy6"/>
    <dgm:cxn modelId="{C1A20441-4259-4035-822A-67BDF5E0D2CB}" type="presParOf" srcId="{BA66D576-93E4-476A-8FF9-574A1F6D7EEC}" destId="{FD67977F-AB89-4210-8873-65575BE9E630}" srcOrd="0" destOrd="0" presId="urn:microsoft.com/office/officeart/2005/8/layout/hierarchy6"/>
    <dgm:cxn modelId="{5C8B06EC-1776-4AA2-9A91-C7E9282E9BA2}" type="presParOf" srcId="{BA66D576-93E4-476A-8FF9-574A1F6D7EEC}" destId="{6DE4572A-C2F8-4DE8-98D0-3FE23EF9E0E5}" srcOrd="1" destOrd="0" presId="urn:microsoft.com/office/officeart/2005/8/layout/hierarchy6"/>
    <dgm:cxn modelId="{D1FB692F-21A2-499E-A9A1-F4ACAFA24113}" type="presParOf" srcId="{E08B813E-C065-48BC-BFBF-B6D8E7D68398}" destId="{88E1851F-47E1-405E-AE38-3F43760F21D7}"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3E46BC51-7D09-4330-9313-BD8BB4F78953}" type="doc">
      <dgm:prSet loTypeId="urn:microsoft.com/office/officeart/2005/8/layout/radial6" loCatId="cycle" qsTypeId="urn:microsoft.com/office/officeart/2005/8/quickstyle/simple1" qsCatId="simple" csTypeId="urn:microsoft.com/office/officeart/2005/8/colors/colorful5" csCatId="colorful" phldr="1"/>
      <dgm:spPr/>
      <dgm:t>
        <a:bodyPr/>
        <a:lstStyle/>
        <a:p>
          <a:endParaRPr lang="en-US"/>
        </a:p>
      </dgm:t>
    </dgm:pt>
    <dgm:pt modelId="{B7EA281B-61A7-4CFE-83AB-631C8EF9D654}">
      <dgm:prSet phldrT="[Text]"/>
      <dgm:spPr/>
      <dgm:t>
        <a:bodyPr/>
        <a:lstStyle/>
        <a:p>
          <a:r>
            <a:rPr lang="en-US" b="1" dirty="0">
              <a:solidFill>
                <a:schemeClr val="tx1"/>
              </a:solidFill>
            </a:rPr>
            <a:t>TRANSITIONAL ISSUES</a:t>
          </a:r>
        </a:p>
      </dgm:t>
    </dgm:pt>
    <dgm:pt modelId="{8A6636D8-C1B7-422B-88F9-CC04DB2E4574}" type="parTrans" cxnId="{4B2AE017-B173-45AE-AFF3-A5A465021845}">
      <dgm:prSet/>
      <dgm:spPr/>
      <dgm:t>
        <a:bodyPr/>
        <a:lstStyle/>
        <a:p>
          <a:endParaRPr lang="en-US" b="1">
            <a:solidFill>
              <a:schemeClr val="tx1"/>
            </a:solidFill>
          </a:endParaRPr>
        </a:p>
      </dgm:t>
    </dgm:pt>
    <dgm:pt modelId="{C1EFA7FB-A61D-4936-A039-7BE6821FA50B}" type="sibTrans" cxnId="{4B2AE017-B173-45AE-AFF3-A5A465021845}">
      <dgm:prSet/>
      <dgm:spPr/>
      <dgm:t>
        <a:bodyPr/>
        <a:lstStyle/>
        <a:p>
          <a:endParaRPr lang="en-US" b="1">
            <a:solidFill>
              <a:schemeClr val="tx1"/>
            </a:solidFill>
          </a:endParaRPr>
        </a:p>
      </dgm:t>
    </dgm:pt>
    <dgm:pt modelId="{C8233DA9-7553-4667-96B0-CDD4E307AE16}">
      <dgm:prSet phldrT="[Text]" custT="1"/>
      <dgm:spPr/>
      <dgm:t>
        <a:bodyPr/>
        <a:lstStyle/>
        <a:p>
          <a:r>
            <a:rPr lang="en-US" sz="1400" b="1" dirty="0">
              <a:solidFill>
                <a:schemeClr val="tx1"/>
              </a:solidFill>
            </a:rPr>
            <a:t>Carry forward of credit of </a:t>
          </a:r>
          <a:r>
            <a:rPr lang="en-US" sz="1400" b="1" dirty="0" err="1">
              <a:solidFill>
                <a:schemeClr val="tx1"/>
              </a:solidFill>
            </a:rPr>
            <a:t>Cess</a:t>
          </a:r>
          <a:r>
            <a:rPr lang="en-US" sz="1400" b="1" dirty="0">
              <a:solidFill>
                <a:schemeClr val="tx1"/>
              </a:solidFill>
            </a:rPr>
            <a:t>? </a:t>
          </a:r>
        </a:p>
      </dgm:t>
    </dgm:pt>
    <dgm:pt modelId="{CFE74391-CAE8-427C-8870-8346C05FC3ED}" type="parTrans" cxnId="{A50280E1-9D40-4496-A785-4A33B2ED8865}">
      <dgm:prSet/>
      <dgm:spPr/>
      <dgm:t>
        <a:bodyPr/>
        <a:lstStyle/>
        <a:p>
          <a:endParaRPr lang="en-US" b="1">
            <a:solidFill>
              <a:schemeClr val="tx1"/>
            </a:solidFill>
          </a:endParaRPr>
        </a:p>
      </dgm:t>
    </dgm:pt>
    <dgm:pt modelId="{73802BBE-D140-453F-9F78-E03073356F38}" type="sibTrans" cxnId="{A50280E1-9D40-4496-A785-4A33B2ED8865}">
      <dgm:prSet/>
      <dgm:spPr/>
      <dgm:t>
        <a:bodyPr/>
        <a:lstStyle/>
        <a:p>
          <a:endParaRPr lang="en-US" b="1">
            <a:solidFill>
              <a:schemeClr val="tx1"/>
            </a:solidFill>
          </a:endParaRPr>
        </a:p>
      </dgm:t>
    </dgm:pt>
    <dgm:pt modelId="{4BDE3E1A-C57C-47D6-8A58-D12AED37A910}">
      <dgm:prSet phldrT="[Text]" custT="1"/>
      <dgm:spPr/>
      <dgm:t>
        <a:bodyPr/>
        <a:lstStyle/>
        <a:p>
          <a:r>
            <a:rPr lang="en-US" sz="1400" b="1" dirty="0">
              <a:solidFill>
                <a:schemeClr val="tx1"/>
              </a:solidFill>
            </a:rPr>
            <a:t>Distribution of credit under erstwhile ISD</a:t>
          </a:r>
        </a:p>
      </dgm:t>
    </dgm:pt>
    <dgm:pt modelId="{B2CEF181-2637-4A9B-ABF4-436E0EAE1510}" type="parTrans" cxnId="{FD54F113-6607-4D88-A285-2C0CF82C27C3}">
      <dgm:prSet/>
      <dgm:spPr/>
      <dgm:t>
        <a:bodyPr/>
        <a:lstStyle/>
        <a:p>
          <a:endParaRPr lang="en-US" b="1">
            <a:solidFill>
              <a:schemeClr val="tx1"/>
            </a:solidFill>
          </a:endParaRPr>
        </a:p>
      </dgm:t>
    </dgm:pt>
    <dgm:pt modelId="{308125A0-9436-484A-87E4-8B506138100B}" type="sibTrans" cxnId="{FD54F113-6607-4D88-A285-2C0CF82C27C3}">
      <dgm:prSet/>
      <dgm:spPr/>
      <dgm:t>
        <a:bodyPr/>
        <a:lstStyle/>
        <a:p>
          <a:endParaRPr lang="en-US" b="1">
            <a:solidFill>
              <a:schemeClr val="tx1"/>
            </a:solidFill>
          </a:endParaRPr>
        </a:p>
      </dgm:t>
    </dgm:pt>
    <dgm:pt modelId="{0CADC11F-249E-4055-8A8F-9D9D2852BCAE}">
      <dgm:prSet phldrT="[Text]" custT="1"/>
      <dgm:spPr/>
      <dgm:t>
        <a:bodyPr/>
        <a:lstStyle/>
        <a:p>
          <a:r>
            <a:rPr lang="en-US" sz="1400" b="1" dirty="0">
              <a:solidFill>
                <a:schemeClr val="tx1"/>
              </a:solidFill>
            </a:rPr>
            <a:t>Distribution of credit under centralized registration </a:t>
          </a:r>
        </a:p>
      </dgm:t>
    </dgm:pt>
    <dgm:pt modelId="{BFD0C553-4EA5-43F4-A7C5-98A0B032D829}" type="parTrans" cxnId="{B7012C8A-383D-449B-91FF-CC9C0161A35B}">
      <dgm:prSet/>
      <dgm:spPr/>
      <dgm:t>
        <a:bodyPr/>
        <a:lstStyle/>
        <a:p>
          <a:endParaRPr lang="en-US" b="1">
            <a:solidFill>
              <a:schemeClr val="tx1"/>
            </a:solidFill>
          </a:endParaRPr>
        </a:p>
      </dgm:t>
    </dgm:pt>
    <dgm:pt modelId="{182080AC-5294-4C8E-B76A-AAB5D90BB5C1}" type="sibTrans" cxnId="{B7012C8A-383D-449B-91FF-CC9C0161A35B}">
      <dgm:prSet/>
      <dgm:spPr/>
      <dgm:t>
        <a:bodyPr/>
        <a:lstStyle/>
        <a:p>
          <a:endParaRPr lang="en-US" b="1">
            <a:solidFill>
              <a:schemeClr val="tx1"/>
            </a:solidFill>
          </a:endParaRPr>
        </a:p>
      </dgm:t>
    </dgm:pt>
    <dgm:pt modelId="{148A2B53-7CF8-4469-B074-E2E2591BB616}">
      <dgm:prSet phldrT="[Text]" custT="1"/>
      <dgm:spPr/>
      <dgm:t>
        <a:bodyPr/>
        <a:lstStyle/>
        <a:p>
          <a:r>
            <a:rPr lang="en-US" sz="1400" b="1" dirty="0">
              <a:solidFill>
                <a:schemeClr val="tx1"/>
              </a:solidFill>
            </a:rPr>
            <a:t>Credit of  goods in stock purchased prior to 1 year </a:t>
          </a:r>
        </a:p>
      </dgm:t>
    </dgm:pt>
    <dgm:pt modelId="{BFA3FF67-ACB1-4E0B-8561-87DF05011EC4}" type="parTrans" cxnId="{A3C16E61-0E94-411C-8AC1-D65347B80190}">
      <dgm:prSet/>
      <dgm:spPr/>
      <dgm:t>
        <a:bodyPr/>
        <a:lstStyle/>
        <a:p>
          <a:endParaRPr lang="en-US" b="1">
            <a:solidFill>
              <a:schemeClr val="tx1"/>
            </a:solidFill>
          </a:endParaRPr>
        </a:p>
      </dgm:t>
    </dgm:pt>
    <dgm:pt modelId="{CAFFE248-E5C4-45CB-89CD-B82996DFD94E}" type="sibTrans" cxnId="{A3C16E61-0E94-411C-8AC1-D65347B80190}">
      <dgm:prSet/>
      <dgm:spPr/>
      <dgm:t>
        <a:bodyPr/>
        <a:lstStyle/>
        <a:p>
          <a:endParaRPr lang="en-US" b="1">
            <a:solidFill>
              <a:schemeClr val="tx1"/>
            </a:solidFill>
          </a:endParaRPr>
        </a:p>
      </dgm:t>
    </dgm:pt>
    <dgm:pt modelId="{24D15157-DA0D-425E-8FD5-C2712FB962A9}" type="pres">
      <dgm:prSet presAssocID="{3E46BC51-7D09-4330-9313-BD8BB4F78953}" presName="Name0" presStyleCnt="0">
        <dgm:presLayoutVars>
          <dgm:chMax val="1"/>
          <dgm:dir/>
          <dgm:animLvl val="ctr"/>
          <dgm:resizeHandles val="exact"/>
        </dgm:presLayoutVars>
      </dgm:prSet>
      <dgm:spPr/>
    </dgm:pt>
    <dgm:pt modelId="{98C8141F-AA09-450F-953C-260606D1BD3E}" type="pres">
      <dgm:prSet presAssocID="{B7EA281B-61A7-4CFE-83AB-631C8EF9D654}" presName="centerShape" presStyleLbl="node0" presStyleIdx="0" presStyleCnt="1"/>
      <dgm:spPr/>
    </dgm:pt>
    <dgm:pt modelId="{9C212D0C-EA26-4AD2-9E2C-0DCF9913049C}" type="pres">
      <dgm:prSet presAssocID="{C8233DA9-7553-4667-96B0-CDD4E307AE16}" presName="node" presStyleLbl="node1" presStyleIdx="0" presStyleCnt="4">
        <dgm:presLayoutVars>
          <dgm:bulletEnabled val="1"/>
        </dgm:presLayoutVars>
      </dgm:prSet>
      <dgm:spPr/>
    </dgm:pt>
    <dgm:pt modelId="{388697E6-8D95-4DFC-AB73-B245B4BF8202}" type="pres">
      <dgm:prSet presAssocID="{C8233DA9-7553-4667-96B0-CDD4E307AE16}" presName="dummy" presStyleCnt="0"/>
      <dgm:spPr/>
    </dgm:pt>
    <dgm:pt modelId="{9CF3633C-1AFC-449F-AC10-DFF445F6E838}" type="pres">
      <dgm:prSet presAssocID="{73802BBE-D140-453F-9F78-E03073356F38}" presName="sibTrans" presStyleLbl="sibTrans2D1" presStyleIdx="0" presStyleCnt="4"/>
      <dgm:spPr/>
    </dgm:pt>
    <dgm:pt modelId="{DEBB6658-0B63-4ECC-B808-E0FD2345C7D0}" type="pres">
      <dgm:prSet presAssocID="{4BDE3E1A-C57C-47D6-8A58-D12AED37A910}" presName="node" presStyleLbl="node1" presStyleIdx="1" presStyleCnt="4">
        <dgm:presLayoutVars>
          <dgm:bulletEnabled val="1"/>
        </dgm:presLayoutVars>
      </dgm:prSet>
      <dgm:spPr/>
    </dgm:pt>
    <dgm:pt modelId="{8A8B2406-6153-4797-8CDF-BB9091529E6F}" type="pres">
      <dgm:prSet presAssocID="{4BDE3E1A-C57C-47D6-8A58-D12AED37A910}" presName="dummy" presStyleCnt="0"/>
      <dgm:spPr/>
    </dgm:pt>
    <dgm:pt modelId="{6960BB2B-D872-49E2-B162-C763E6A2D6A0}" type="pres">
      <dgm:prSet presAssocID="{308125A0-9436-484A-87E4-8B506138100B}" presName="sibTrans" presStyleLbl="sibTrans2D1" presStyleIdx="1" presStyleCnt="4"/>
      <dgm:spPr/>
    </dgm:pt>
    <dgm:pt modelId="{7C8794AB-6613-4E79-B4E7-A2B43D5D9782}" type="pres">
      <dgm:prSet presAssocID="{0CADC11F-249E-4055-8A8F-9D9D2852BCAE}" presName="node" presStyleLbl="node1" presStyleIdx="2" presStyleCnt="4" custScaleX="118633">
        <dgm:presLayoutVars>
          <dgm:bulletEnabled val="1"/>
        </dgm:presLayoutVars>
      </dgm:prSet>
      <dgm:spPr/>
    </dgm:pt>
    <dgm:pt modelId="{C37BA9E2-31A4-4CC1-9096-0E272458DC93}" type="pres">
      <dgm:prSet presAssocID="{0CADC11F-249E-4055-8A8F-9D9D2852BCAE}" presName="dummy" presStyleCnt="0"/>
      <dgm:spPr/>
    </dgm:pt>
    <dgm:pt modelId="{8EDAB23C-78D9-4ED8-8513-0A1F251E23CD}" type="pres">
      <dgm:prSet presAssocID="{182080AC-5294-4C8E-B76A-AAB5D90BB5C1}" presName="sibTrans" presStyleLbl="sibTrans2D1" presStyleIdx="2" presStyleCnt="4"/>
      <dgm:spPr/>
    </dgm:pt>
    <dgm:pt modelId="{727750DF-5D0B-4C89-8BBD-3F01FB497AA1}" type="pres">
      <dgm:prSet presAssocID="{148A2B53-7CF8-4469-B074-E2E2591BB616}" presName="node" presStyleLbl="node1" presStyleIdx="3" presStyleCnt="4" custScaleX="113479">
        <dgm:presLayoutVars>
          <dgm:bulletEnabled val="1"/>
        </dgm:presLayoutVars>
      </dgm:prSet>
      <dgm:spPr/>
    </dgm:pt>
    <dgm:pt modelId="{AB6E16EA-8DD8-452C-96A6-E3D61CBD3E25}" type="pres">
      <dgm:prSet presAssocID="{148A2B53-7CF8-4469-B074-E2E2591BB616}" presName="dummy" presStyleCnt="0"/>
      <dgm:spPr/>
    </dgm:pt>
    <dgm:pt modelId="{7165C0CF-C1A2-4F3A-8109-985659FFD4D7}" type="pres">
      <dgm:prSet presAssocID="{CAFFE248-E5C4-45CB-89CD-B82996DFD94E}" presName="sibTrans" presStyleLbl="sibTrans2D1" presStyleIdx="3" presStyleCnt="4"/>
      <dgm:spPr/>
    </dgm:pt>
  </dgm:ptLst>
  <dgm:cxnLst>
    <dgm:cxn modelId="{B9D32601-AEA8-4B2F-9051-AA913E59257C}" type="presOf" srcId="{CAFFE248-E5C4-45CB-89CD-B82996DFD94E}" destId="{7165C0CF-C1A2-4F3A-8109-985659FFD4D7}" srcOrd="0" destOrd="0" presId="urn:microsoft.com/office/officeart/2005/8/layout/radial6"/>
    <dgm:cxn modelId="{90CBB606-7686-4ACC-9251-3C77E1F33DBC}" type="presOf" srcId="{4BDE3E1A-C57C-47D6-8A58-D12AED37A910}" destId="{DEBB6658-0B63-4ECC-B808-E0FD2345C7D0}" srcOrd="0" destOrd="0" presId="urn:microsoft.com/office/officeart/2005/8/layout/radial6"/>
    <dgm:cxn modelId="{FD54F113-6607-4D88-A285-2C0CF82C27C3}" srcId="{B7EA281B-61A7-4CFE-83AB-631C8EF9D654}" destId="{4BDE3E1A-C57C-47D6-8A58-D12AED37A910}" srcOrd="1" destOrd="0" parTransId="{B2CEF181-2637-4A9B-ABF4-436E0EAE1510}" sibTransId="{308125A0-9436-484A-87E4-8B506138100B}"/>
    <dgm:cxn modelId="{4B2AE017-B173-45AE-AFF3-A5A465021845}" srcId="{3E46BC51-7D09-4330-9313-BD8BB4F78953}" destId="{B7EA281B-61A7-4CFE-83AB-631C8EF9D654}" srcOrd="0" destOrd="0" parTransId="{8A6636D8-C1B7-422B-88F9-CC04DB2E4574}" sibTransId="{C1EFA7FB-A61D-4936-A039-7BE6821FA50B}"/>
    <dgm:cxn modelId="{692C2022-B47F-45E1-91A1-D628FC28726C}" type="presOf" srcId="{3E46BC51-7D09-4330-9313-BD8BB4F78953}" destId="{24D15157-DA0D-425E-8FD5-C2712FB962A9}" srcOrd="0" destOrd="0" presId="urn:microsoft.com/office/officeart/2005/8/layout/radial6"/>
    <dgm:cxn modelId="{A3C16E61-0E94-411C-8AC1-D65347B80190}" srcId="{B7EA281B-61A7-4CFE-83AB-631C8EF9D654}" destId="{148A2B53-7CF8-4469-B074-E2E2591BB616}" srcOrd="3" destOrd="0" parTransId="{BFA3FF67-ACB1-4E0B-8561-87DF05011EC4}" sibTransId="{CAFFE248-E5C4-45CB-89CD-B82996DFD94E}"/>
    <dgm:cxn modelId="{758F5575-08D8-4996-AD3B-26CA38B03A88}" type="presOf" srcId="{C8233DA9-7553-4667-96B0-CDD4E307AE16}" destId="{9C212D0C-EA26-4AD2-9E2C-0DCF9913049C}" srcOrd="0" destOrd="0" presId="urn:microsoft.com/office/officeart/2005/8/layout/radial6"/>
    <dgm:cxn modelId="{6877B97F-2496-4CB3-AD2E-DEE7414A03C2}" type="presOf" srcId="{182080AC-5294-4C8E-B76A-AAB5D90BB5C1}" destId="{8EDAB23C-78D9-4ED8-8513-0A1F251E23CD}" srcOrd="0" destOrd="0" presId="urn:microsoft.com/office/officeart/2005/8/layout/radial6"/>
    <dgm:cxn modelId="{B7012C8A-383D-449B-91FF-CC9C0161A35B}" srcId="{B7EA281B-61A7-4CFE-83AB-631C8EF9D654}" destId="{0CADC11F-249E-4055-8A8F-9D9D2852BCAE}" srcOrd="2" destOrd="0" parTransId="{BFD0C553-4EA5-43F4-A7C5-98A0B032D829}" sibTransId="{182080AC-5294-4C8E-B76A-AAB5D90BB5C1}"/>
    <dgm:cxn modelId="{6BEA20B7-1A4D-4BE4-B2CA-3B3D6C4C3AC5}" type="presOf" srcId="{B7EA281B-61A7-4CFE-83AB-631C8EF9D654}" destId="{98C8141F-AA09-450F-953C-260606D1BD3E}" srcOrd="0" destOrd="0" presId="urn:microsoft.com/office/officeart/2005/8/layout/radial6"/>
    <dgm:cxn modelId="{BED40BC6-D56F-40F0-A324-10467ADA8DA8}" type="presOf" srcId="{0CADC11F-249E-4055-8A8F-9D9D2852BCAE}" destId="{7C8794AB-6613-4E79-B4E7-A2B43D5D9782}" srcOrd="0" destOrd="0" presId="urn:microsoft.com/office/officeart/2005/8/layout/radial6"/>
    <dgm:cxn modelId="{43C221C7-6059-42AA-8B66-5DB1B82CB2D1}" type="presOf" srcId="{73802BBE-D140-453F-9F78-E03073356F38}" destId="{9CF3633C-1AFC-449F-AC10-DFF445F6E838}" srcOrd="0" destOrd="0" presId="urn:microsoft.com/office/officeart/2005/8/layout/radial6"/>
    <dgm:cxn modelId="{A50280E1-9D40-4496-A785-4A33B2ED8865}" srcId="{B7EA281B-61A7-4CFE-83AB-631C8EF9D654}" destId="{C8233DA9-7553-4667-96B0-CDD4E307AE16}" srcOrd="0" destOrd="0" parTransId="{CFE74391-CAE8-427C-8870-8346C05FC3ED}" sibTransId="{73802BBE-D140-453F-9F78-E03073356F38}"/>
    <dgm:cxn modelId="{FA1B0EF6-0CF9-477D-8FCD-40B60E78AB66}" type="presOf" srcId="{148A2B53-7CF8-4469-B074-E2E2591BB616}" destId="{727750DF-5D0B-4C89-8BBD-3F01FB497AA1}" srcOrd="0" destOrd="0" presId="urn:microsoft.com/office/officeart/2005/8/layout/radial6"/>
    <dgm:cxn modelId="{094F72F8-833A-4F79-891A-0075983018F1}" type="presOf" srcId="{308125A0-9436-484A-87E4-8B506138100B}" destId="{6960BB2B-D872-49E2-B162-C763E6A2D6A0}" srcOrd="0" destOrd="0" presId="urn:microsoft.com/office/officeart/2005/8/layout/radial6"/>
    <dgm:cxn modelId="{AF5FC101-9986-4138-8880-05C5F9370124}" type="presParOf" srcId="{24D15157-DA0D-425E-8FD5-C2712FB962A9}" destId="{98C8141F-AA09-450F-953C-260606D1BD3E}" srcOrd="0" destOrd="0" presId="urn:microsoft.com/office/officeart/2005/8/layout/radial6"/>
    <dgm:cxn modelId="{D2A8F879-7CE5-467B-9C06-BD38CDF150D1}" type="presParOf" srcId="{24D15157-DA0D-425E-8FD5-C2712FB962A9}" destId="{9C212D0C-EA26-4AD2-9E2C-0DCF9913049C}" srcOrd="1" destOrd="0" presId="urn:microsoft.com/office/officeart/2005/8/layout/radial6"/>
    <dgm:cxn modelId="{A4BD983A-D2A6-47B5-BE2E-7C2A39F47F56}" type="presParOf" srcId="{24D15157-DA0D-425E-8FD5-C2712FB962A9}" destId="{388697E6-8D95-4DFC-AB73-B245B4BF8202}" srcOrd="2" destOrd="0" presId="urn:microsoft.com/office/officeart/2005/8/layout/radial6"/>
    <dgm:cxn modelId="{709234B8-F685-4D8B-BAD3-3A1893A0882E}" type="presParOf" srcId="{24D15157-DA0D-425E-8FD5-C2712FB962A9}" destId="{9CF3633C-1AFC-449F-AC10-DFF445F6E838}" srcOrd="3" destOrd="0" presId="urn:microsoft.com/office/officeart/2005/8/layout/radial6"/>
    <dgm:cxn modelId="{4AF1F73B-2225-467E-B33E-B17DBE907142}" type="presParOf" srcId="{24D15157-DA0D-425E-8FD5-C2712FB962A9}" destId="{DEBB6658-0B63-4ECC-B808-E0FD2345C7D0}" srcOrd="4" destOrd="0" presId="urn:microsoft.com/office/officeart/2005/8/layout/radial6"/>
    <dgm:cxn modelId="{2BA78CBB-7D09-4B0A-AE40-06EA6A9BB1C6}" type="presParOf" srcId="{24D15157-DA0D-425E-8FD5-C2712FB962A9}" destId="{8A8B2406-6153-4797-8CDF-BB9091529E6F}" srcOrd="5" destOrd="0" presId="urn:microsoft.com/office/officeart/2005/8/layout/radial6"/>
    <dgm:cxn modelId="{648B00E5-4516-49A9-B105-C9B424B7CF2A}" type="presParOf" srcId="{24D15157-DA0D-425E-8FD5-C2712FB962A9}" destId="{6960BB2B-D872-49E2-B162-C763E6A2D6A0}" srcOrd="6" destOrd="0" presId="urn:microsoft.com/office/officeart/2005/8/layout/radial6"/>
    <dgm:cxn modelId="{6F510AD0-10BD-48C5-9BB2-B213AD906DC7}" type="presParOf" srcId="{24D15157-DA0D-425E-8FD5-C2712FB962A9}" destId="{7C8794AB-6613-4E79-B4E7-A2B43D5D9782}" srcOrd="7" destOrd="0" presId="urn:microsoft.com/office/officeart/2005/8/layout/radial6"/>
    <dgm:cxn modelId="{3FFEB549-5C3D-44FF-B927-C5C01546E853}" type="presParOf" srcId="{24D15157-DA0D-425E-8FD5-C2712FB962A9}" destId="{C37BA9E2-31A4-4CC1-9096-0E272458DC93}" srcOrd="8" destOrd="0" presId="urn:microsoft.com/office/officeart/2005/8/layout/radial6"/>
    <dgm:cxn modelId="{B5E5ECDB-4A15-495A-9B24-97437EB30072}" type="presParOf" srcId="{24D15157-DA0D-425E-8FD5-C2712FB962A9}" destId="{8EDAB23C-78D9-4ED8-8513-0A1F251E23CD}" srcOrd="9" destOrd="0" presId="urn:microsoft.com/office/officeart/2005/8/layout/radial6"/>
    <dgm:cxn modelId="{047620AC-DF35-4FCD-826B-78AAD7BEFD52}" type="presParOf" srcId="{24D15157-DA0D-425E-8FD5-C2712FB962A9}" destId="{727750DF-5D0B-4C89-8BBD-3F01FB497AA1}" srcOrd="10" destOrd="0" presId="urn:microsoft.com/office/officeart/2005/8/layout/radial6"/>
    <dgm:cxn modelId="{785AB343-F2D0-4753-9351-302A6A3CD98E}" type="presParOf" srcId="{24D15157-DA0D-425E-8FD5-C2712FB962A9}" destId="{AB6E16EA-8DD8-452C-96A6-E3D61CBD3E25}" srcOrd="11" destOrd="0" presId="urn:microsoft.com/office/officeart/2005/8/layout/radial6"/>
    <dgm:cxn modelId="{386DD03F-9227-4F5B-83D1-C12D8F8DC209}" type="presParOf" srcId="{24D15157-DA0D-425E-8FD5-C2712FB962A9}" destId="{7165C0CF-C1A2-4F3A-8109-985659FFD4D7}"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AF4D49-2EAA-4384-9ED1-58AD71DB58F7}" type="doc">
      <dgm:prSet loTypeId="urn:microsoft.com/office/officeart/2005/8/layout/hierarchy3" loCatId="hierarchy" qsTypeId="urn:microsoft.com/office/officeart/2005/8/quickstyle/simple1" qsCatId="simple" csTypeId="urn:microsoft.com/office/officeart/2005/8/colors/accent0_3" csCatId="mainScheme" phldr="1"/>
      <dgm:spPr/>
      <dgm:t>
        <a:bodyPr/>
        <a:lstStyle/>
        <a:p>
          <a:endParaRPr lang="en-US"/>
        </a:p>
      </dgm:t>
    </dgm:pt>
    <dgm:pt modelId="{68A77EE9-80CB-4D8C-A3DC-74CFE7B3146A}">
      <dgm:prSet phldrT="[Text]"/>
      <dgm:spPr/>
      <dgm:t>
        <a:bodyPr/>
        <a:lstStyle/>
        <a:p>
          <a:r>
            <a:rPr lang="en-US" dirty="0"/>
            <a:t>Tax paid on Reverse Charge basis on goods </a:t>
          </a:r>
        </a:p>
      </dgm:t>
    </dgm:pt>
    <dgm:pt modelId="{0948BA51-E99B-475C-A849-9F617DD24100}" type="parTrans" cxnId="{7607238C-8B4C-4CD1-893F-FF585EF60358}">
      <dgm:prSet/>
      <dgm:spPr/>
      <dgm:t>
        <a:bodyPr/>
        <a:lstStyle/>
        <a:p>
          <a:endParaRPr lang="en-US"/>
        </a:p>
      </dgm:t>
    </dgm:pt>
    <dgm:pt modelId="{31997E68-AC4B-4C3E-8CBF-887F13FC48EB}" type="sibTrans" cxnId="{7607238C-8B4C-4CD1-893F-FF585EF60358}">
      <dgm:prSet/>
      <dgm:spPr/>
      <dgm:t>
        <a:bodyPr/>
        <a:lstStyle/>
        <a:p>
          <a:endParaRPr lang="en-US"/>
        </a:p>
      </dgm:t>
    </dgm:pt>
    <dgm:pt modelId="{ED0EAC6B-956A-4E82-B354-51C283DB42D2}">
      <dgm:prSet phldrT="[Text]"/>
      <dgm:spPr/>
      <dgm:t>
        <a:bodyPr/>
        <a:lstStyle/>
        <a:p>
          <a:r>
            <a:rPr lang="en-US" dirty="0"/>
            <a:t>CGST</a:t>
          </a:r>
        </a:p>
      </dgm:t>
    </dgm:pt>
    <dgm:pt modelId="{8C8172BE-5059-4B9E-A540-68A7E1AD9952}" type="parTrans" cxnId="{EB99FF12-9D8C-4691-A4C6-52148385A65D}">
      <dgm:prSet/>
      <dgm:spPr/>
      <dgm:t>
        <a:bodyPr/>
        <a:lstStyle/>
        <a:p>
          <a:endParaRPr lang="en-US"/>
        </a:p>
      </dgm:t>
    </dgm:pt>
    <dgm:pt modelId="{B63478DB-4BDF-4735-AD88-92DA2D602EC4}" type="sibTrans" cxnId="{EB99FF12-9D8C-4691-A4C6-52148385A65D}">
      <dgm:prSet/>
      <dgm:spPr/>
      <dgm:t>
        <a:bodyPr/>
        <a:lstStyle/>
        <a:p>
          <a:endParaRPr lang="en-US"/>
        </a:p>
      </dgm:t>
    </dgm:pt>
    <dgm:pt modelId="{A8495074-BDD0-41AA-9F66-F07B31EBFCA7}">
      <dgm:prSet phldrT="[Text]"/>
      <dgm:spPr/>
      <dgm:t>
        <a:bodyPr/>
        <a:lstStyle/>
        <a:p>
          <a:r>
            <a:rPr lang="en-US" dirty="0"/>
            <a:t>SGST</a:t>
          </a:r>
        </a:p>
      </dgm:t>
    </dgm:pt>
    <dgm:pt modelId="{A9A04A21-C8B7-48CB-A8E6-11AE9C95107D}" type="parTrans" cxnId="{8FA7C347-D336-4456-B912-3AFB9FB0CB44}">
      <dgm:prSet/>
      <dgm:spPr/>
      <dgm:t>
        <a:bodyPr/>
        <a:lstStyle/>
        <a:p>
          <a:endParaRPr lang="en-US"/>
        </a:p>
      </dgm:t>
    </dgm:pt>
    <dgm:pt modelId="{321BC6E9-592E-476A-B417-3037678B6CB2}" type="sibTrans" cxnId="{8FA7C347-D336-4456-B912-3AFB9FB0CB44}">
      <dgm:prSet/>
      <dgm:spPr/>
      <dgm:t>
        <a:bodyPr/>
        <a:lstStyle/>
        <a:p>
          <a:endParaRPr lang="en-US"/>
        </a:p>
      </dgm:t>
    </dgm:pt>
    <dgm:pt modelId="{6F8DBFB6-CBC1-4F44-9AC6-3E20142D5FCB}">
      <dgm:prSet phldrT="[Text]"/>
      <dgm:spPr/>
      <dgm:t>
        <a:bodyPr/>
        <a:lstStyle/>
        <a:p>
          <a:r>
            <a:rPr lang="en-US" dirty="0"/>
            <a:t>Tax paid on Reverse Charge basis on services</a:t>
          </a:r>
        </a:p>
      </dgm:t>
    </dgm:pt>
    <dgm:pt modelId="{2CC4F57F-55DA-4BBB-ABE8-83719CF76DA1}" type="parTrans" cxnId="{C32AB5DB-79C2-4A3D-949F-D6B38E5C0731}">
      <dgm:prSet/>
      <dgm:spPr/>
      <dgm:t>
        <a:bodyPr/>
        <a:lstStyle/>
        <a:p>
          <a:endParaRPr lang="en-US"/>
        </a:p>
      </dgm:t>
    </dgm:pt>
    <dgm:pt modelId="{577640C5-660E-4128-9031-BB3DBDE64134}" type="sibTrans" cxnId="{C32AB5DB-79C2-4A3D-949F-D6B38E5C0731}">
      <dgm:prSet/>
      <dgm:spPr/>
      <dgm:t>
        <a:bodyPr/>
        <a:lstStyle/>
        <a:p>
          <a:endParaRPr lang="en-US"/>
        </a:p>
      </dgm:t>
    </dgm:pt>
    <dgm:pt modelId="{15C167EB-10E5-4007-BF25-A2673FDA7522}">
      <dgm:prSet phldrT="[Text]"/>
      <dgm:spPr/>
      <dgm:t>
        <a:bodyPr/>
        <a:lstStyle/>
        <a:p>
          <a:r>
            <a:rPr lang="en-US" dirty="0"/>
            <a:t>CGST</a:t>
          </a:r>
        </a:p>
      </dgm:t>
    </dgm:pt>
    <dgm:pt modelId="{809A86C6-E50B-486B-AD0F-569ACD31EC8C}" type="parTrans" cxnId="{1FEB70EB-F05B-4441-AA45-C2F58A30BD5C}">
      <dgm:prSet/>
      <dgm:spPr/>
      <dgm:t>
        <a:bodyPr/>
        <a:lstStyle/>
        <a:p>
          <a:endParaRPr lang="en-US"/>
        </a:p>
      </dgm:t>
    </dgm:pt>
    <dgm:pt modelId="{3DAB6A8C-B6C1-492C-95A7-2081F9FC2E62}" type="sibTrans" cxnId="{1FEB70EB-F05B-4441-AA45-C2F58A30BD5C}">
      <dgm:prSet/>
      <dgm:spPr/>
      <dgm:t>
        <a:bodyPr/>
        <a:lstStyle/>
        <a:p>
          <a:endParaRPr lang="en-US"/>
        </a:p>
      </dgm:t>
    </dgm:pt>
    <dgm:pt modelId="{35E91E06-B37A-450E-84B8-C6B79B858003}">
      <dgm:prSet phldrT="[Text]"/>
      <dgm:spPr/>
      <dgm:t>
        <a:bodyPr/>
        <a:lstStyle/>
        <a:p>
          <a:r>
            <a:rPr lang="en-US" dirty="0"/>
            <a:t>SGST</a:t>
          </a:r>
        </a:p>
      </dgm:t>
    </dgm:pt>
    <dgm:pt modelId="{4A679439-26C8-4E77-BA3E-6FE8B35A6255}" type="parTrans" cxnId="{E739BFA0-D244-4F83-9DA3-59994CD4AA7E}">
      <dgm:prSet/>
      <dgm:spPr/>
      <dgm:t>
        <a:bodyPr/>
        <a:lstStyle/>
        <a:p>
          <a:endParaRPr lang="en-US"/>
        </a:p>
      </dgm:t>
    </dgm:pt>
    <dgm:pt modelId="{75563178-6EB6-4470-8CF8-C0BD460849B1}" type="sibTrans" cxnId="{E739BFA0-D244-4F83-9DA3-59994CD4AA7E}">
      <dgm:prSet/>
      <dgm:spPr/>
      <dgm:t>
        <a:bodyPr/>
        <a:lstStyle/>
        <a:p>
          <a:endParaRPr lang="en-US"/>
        </a:p>
      </dgm:t>
    </dgm:pt>
    <dgm:pt modelId="{5BC7513D-B6FB-44E5-B701-7792CA96BA6A}">
      <dgm:prSet phldrT="[Text]"/>
      <dgm:spPr/>
      <dgm:t>
        <a:bodyPr/>
        <a:lstStyle/>
        <a:p>
          <a:r>
            <a:rPr lang="en-US" dirty="0"/>
            <a:t>IGST</a:t>
          </a:r>
        </a:p>
      </dgm:t>
    </dgm:pt>
    <dgm:pt modelId="{99A7DA91-7929-4123-AE0F-053CA6204A51}" type="parTrans" cxnId="{140A9887-16F5-49D8-966C-D2D36DBA3B01}">
      <dgm:prSet/>
      <dgm:spPr/>
      <dgm:t>
        <a:bodyPr/>
        <a:lstStyle/>
        <a:p>
          <a:endParaRPr lang="en-US"/>
        </a:p>
      </dgm:t>
    </dgm:pt>
    <dgm:pt modelId="{15085FB0-B801-445F-87E9-9E8B8E86ED10}" type="sibTrans" cxnId="{140A9887-16F5-49D8-966C-D2D36DBA3B01}">
      <dgm:prSet/>
      <dgm:spPr/>
      <dgm:t>
        <a:bodyPr/>
        <a:lstStyle/>
        <a:p>
          <a:endParaRPr lang="en-US"/>
        </a:p>
      </dgm:t>
    </dgm:pt>
    <dgm:pt modelId="{ED850A49-E950-4B4B-8356-33D6A928E3E5}">
      <dgm:prSet phldrT="[Text]"/>
      <dgm:spPr/>
      <dgm:t>
        <a:bodyPr/>
        <a:lstStyle/>
        <a:p>
          <a:r>
            <a:rPr lang="en-US" dirty="0"/>
            <a:t>IGST</a:t>
          </a:r>
        </a:p>
      </dgm:t>
    </dgm:pt>
    <dgm:pt modelId="{078270FD-B54A-416C-A2F5-F209457C54A5}" type="parTrans" cxnId="{24F667B2-FAEC-4E36-BA75-ADEEAB3EED55}">
      <dgm:prSet/>
      <dgm:spPr/>
      <dgm:t>
        <a:bodyPr/>
        <a:lstStyle/>
        <a:p>
          <a:endParaRPr lang="en-US"/>
        </a:p>
      </dgm:t>
    </dgm:pt>
    <dgm:pt modelId="{E5DD776D-15B6-47D2-A832-AF72F87E28B8}" type="sibTrans" cxnId="{24F667B2-FAEC-4E36-BA75-ADEEAB3EED55}">
      <dgm:prSet/>
      <dgm:spPr/>
      <dgm:t>
        <a:bodyPr/>
        <a:lstStyle/>
        <a:p>
          <a:endParaRPr lang="en-US"/>
        </a:p>
      </dgm:t>
    </dgm:pt>
    <dgm:pt modelId="{EA742CF2-022C-4825-8A69-1C90F3B30E37}" type="pres">
      <dgm:prSet presAssocID="{AAAF4D49-2EAA-4384-9ED1-58AD71DB58F7}" presName="diagram" presStyleCnt="0">
        <dgm:presLayoutVars>
          <dgm:chPref val="1"/>
          <dgm:dir/>
          <dgm:animOne val="branch"/>
          <dgm:animLvl val="lvl"/>
          <dgm:resizeHandles/>
        </dgm:presLayoutVars>
      </dgm:prSet>
      <dgm:spPr/>
    </dgm:pt>
    <dgm:pt modelId="{F5C9EBC3-10EC-4F3C-9F82-4E999A4B4346}" type="pres">
      <dgm:prSet presAssocID="{68A77EE9-80CB-4D8C-A3DC-74CFE7B3146A}" presName="root" presStyleCnt="0"/>
      <dgm:spPr/>
    </dgm:pt>
    <dgm:pt modelId="{1BBD32CD-70C3-4DF7-AD38-3E6DCF6F9AFF}" type="pres">
      <dgm:prSet presAssocID="{68A77EE9-80CB-4D8C-A3DC-74CFE7B3146A}" presName="rootComposite" presStyleCnt="0"/>
      <dgm:spPr/>
    </dgm:pt>
    <dgm:pt modelId="{FBD21BDE-BB24-4A2C-BAE3-1B8BEBB6C6EC}" type="pres">
      <dgm:prSet presAssocID="{68A77EE9-80CB-4D8C-A3DC-74CFE7B3146A}" presName="rootText" presStyleLbl="node1" presStyleIdx="0" presStyleCnt="2" custScaleX="265221"/>
      <dgm:spPr/>
    </dgm:pt>
    <dgm:pt modelId="{716B940F-D76D-4F83-B476-9142F0C84303}" type="pres">
      <dgm:prSet presAssocID="{68A77EE9-80CB-4D8C-A3DC-74CFE7B3146A}" presName="rootConnector" presStyleLbl="node1" presStyleIdx="0" presStyleCnt="2"/>
      <dgm:spPr/>
    </dgm:pt>
    <dgm:pt modelId="{0E3EE9D8-E710-49ED-873F-CE1FCF4EA948}" type="pres">
      <dgm:prSet presAssocID="{68A77EE9-80CB-4D8C-A3DC-74CFE7B3146A}" presName="childShape" presStyleCnt="0"/>
      <dgm:spPr/>
    </dgm:pt>
    <dgm:pt modelId="{A2F32DEB-0B54-45C9-9744-9F5A5C7B9208}" type="pres">
      <dgm:prSet presAssocID="{8C8172BE-5059-4B9E-A540-68A7E1AD9952}" presName="Name13" presStyleLbl="parChTrans1D2" presStyleIdx="0" presStyleCnt="6"/>
      <dgm:spPr/>
    </dgm:pt>
    <dgm:pt modelId="{F15378E9-D291-4592-BD00-B1F8E10A58DF}" type="pres">
      <dgm:prSet presAssocID="{ED0EAC6B-956A-4E82-B354-51C283DB42D2}" presName="childText" presStyleLbl="bgAcc1" presStyleIdx="0" presStyleCnt="6" custScaleY="57668">
        <dgm:presLayoutVars>
          <dgm:bulletEnabled val="1"/>
        </dgm:presLayoutVars>
      </dgm:prSet>
      <dgm:spPr/>
    </dgm:pt>
    <dgm:pt modelId="{00983D19-606A-444A-9EC8-08732C7B2007}" type="pres">
      <dgm:prSet presAssocID="{99A7DA91-7929-4123-AE0F-053CA6204A51}" presName="Name13" presStyleLbl="parChTrans1D2" presStyleIdx="1" presStyleCnt="6"/>
      <dgm:spPr/>
    </dgm:pt>
    <dgm:pt modelId="{5530155F-BC04-455C-B098-33E86F0D9CBF}" type="pres">
      <dgm:prSet presAssocID="{5BC7513D-B6FB-44E5-B701-7792CA96BA6A}" presName="childText" presStyleLbl="bgAcc1" presStyleIdx="1" presStyleCnt="6" custScaleY="61776">
        <dgm:presLayoutVars>
          <dgm:bulletEnabled val="1"/>
        </dgm:presLayoutVars>
      </dgm:prSet>
      <dgm:spPr/>
    </dgm:pt>
    <dgm:pt modelId="{17EF53D4-463D-430F-AC23-535FCF1C5976}" type="pres">
      <dgm:prSet presAssocID="{A9A04A21-C8B7-48CB-A8E6-11AE9C95107D}" presName="Name13" presStyleLbl="parChTrans1D2" presStyleIdx="2" presStyleCnt="6"/>
      <dgm:spPr/>
    </dgm:pt>
    <dgm:pt modelId="{5D4DE050-0C58-48F3-B789-6C2B64FE2C52}" type="pres">
      <dgm:prSet presAssocID="{A8495074-BDD0-41AA-9F66-F07B31EBFCA7}" presName="childText" presStyleLbl="bgAcc1" presStyleIdx="2" presStyleCnt="6" custScaleY="55569">
        <dgm:presLayoutVars>
          <dgm:bulletEnabled val="1"/>
        </dgm:presLayoutVars>
      </dgm:prSet>
      <dgm:spPr/>
    </dgm:pt>
    <dgm:pt modelId="{2FAFAD81-CA1D-4CC1-A98B-A439674724FA}" type="pres">
      <dgm:prSet presAssocID="{6F8DBFB6-CBC1-4F44-9AC6-3E20142D5FCB}" presName="root" presStyleCnt="0"/>
      <dgm:spPr/>
    </dgm:pt>
    <dgm:pt modelId="{0792A6D0-0F0B-400F-93B5-9E3C6C440ACD}" type="pres">
      <dgm:prSet presAssocID="{6F8DBFB6-CBC1-4F44-9AC6-3E20142D5FCB}" presName="rootComposite" presStyleCnt="0"/>
      <dgm:spPr/>
    </dgm:pt>
    <dgm:pt modelId="{59840F44-406B-4A29-BC18-40850F396D49}" type="pres">
      <dgm:prSet presAssocID="{6F8DBFB6-CBC1-4F44-9AC6-3E20142D5FCB}" presName="rootText" presStyleLbl="node1" presStyleIdx="1" presStyleCnt="2" custScaleX="274828" custLinFactNeighborX="14832"/>
      <dgm:spPr/>
    </dgm:pt>
    <dgm:pt modelId="{E399C570-4029-411D-8A4F-79A4F304FF78}" type="pres">
      <dgm:prSet presAssocID="{6F8DBFB6-CBC1-4F44-9AC6-3E20142D5FCB}" presName="rootConnector" presStyleLbl="node1" presStyleIdx="1" presStyleCnt="2"/>
      <dgm:spPr/>
    </dgm:pt>
    <dgm:pt modelId="{EF1F816F-46A8-477B-8F06-9577120DDCB8}" type="pres">
      <dgm:prSet presAssocID="{6F8DBFB6-CBC1-4F44-9AC6-3E20142D5FCB}" presName="childShape" presStyleCnt="0"/>
      <dgm:spPr/>
    </dgm:pt>
    <dgm:pt modelId="{F10C6263-FCE4-4019-8854-215DAF1E785C}" type="pres">
      <dgm:prSet presAssocID="{809A86C6-E50B-486B-AD0F-569ACD31EC8C}" presName="Name13" presStyleLbl="parChTrans1D2" presStyleIdx="3" presStyleCnt="6"/>
      <dgm:spPr/>
    </dgm:pt>
    <dgm:pt modelId="{4E33D5CA-70A1-4068-8DFA-1574C9D642C9}" type="pres">
      <dgm:prSet presAssocID="{15C167EB-10E5-4007-BF25-A2673FDA7522}" presName="childText" presStyleLbl="bgAcc1" presStyleIdx="3" presStyleCnt="6" custScaleY="57668" custLinFactNeighborX="13896">
        <dgm:presLayoutVars>
          <dgm:bulletEnabled val="1"/>
        </dgm:presLayoutVars>
      </dgm:prSet>
      <dgm:spPr/>
    </dgm:pt>
    <dgm:pt modelId="{82DA3B98-7693-415C-9F77-638BA3A0318A}" type="pres">
      <dgm:prSet presAssocID="{078270FD-B54A-416C-A2F5-F209457C54A5}" presName="Name13" presStyleLbl="parChTrans1D2" presStyleIdx="4" presStyleCnt="6"/>
      <dgm:spPr/>
    </dgm:pt>
    <dgm:pt modelId="{A6327127-67B4-4BBC-B954-D27D5AC79078}" type="pres">
      <dgm:prSet presAssocID="{ED850A49-E950-4B4B-8356-33D6A928E3E5}" presName="childText" presStyleLbl="bgAcc1" presStyleIdx="4" presStyleCnt="6" custScaleY="61776" custLinFactNeighborX="14300">
        <dgm:presLayoutVars>
          <dgm:bulletEnabled val="1"/>
        </dgm:presLayoutVars>
      </dgm:prSet>
      <dgm:spPr/>
    </dgm:pt>
    <dgm:pt modelId="{3D1E7E42-2F2B-4B02-82A9-5EF0AB44DF49}" type="pres">
      <dgm:prSet presAssocID="{4A679439-26C8-4E77-BA3E-6FE8B35A6255}" presName="Name13" presStyleLbl="parChTrans1D2" presStyleIdx="5" presStyleCnt="6"/>
      <dgm:spPr/>
    </dgm:pt>
    <dgm:pt modelId="{5D14F9B0-6F45-4674-87A9-A56673F54441}" type="pres">
      <dgm:prSet presAssocID="{35E91E06-B37A-450E-84B8-C6B79B858003}" presName="childText" presStyleLbl="bgAcc1" presStyleIdx="5" presStyleCnt="6" custScaleY="60448" custLinFactNeighborX="15054" custLinFactNeighborY="-4113">
        <dgm:presLayoutVars>
          <dgm:bulletEnabled val="1"/>
        </dgm:presLayoutVars>
      </dgm:prSet>
      <dgm:spPr/>
    </dgm:pt>
  </dgm:ptLst>
  <dgm:cxnLst>
    <dgm:cxn modelId="{EB99FF12-9D8C-4691-A4C6-52148385A65D}" srcId="{68A77EE9-80CB-4D8C-A3DC-74CFE7B3146A}" destId="{ED0EAC6B-956A-4E82-B354-51C283DB42D2}" srcOrd="0" destOrd="0" parTransId="{8C8172BE-5059-4B9E-A540-68A7E1AD9952}" sibTransId="{B63478DB-4BDF-4735-AD88-92DA2D602EC4}"/>
    <dgm:cxn modelId="{02B5721B-A290-45F3-AC2D-3FE15BC2F58D}" type="presOf" srcId="{8C8172BE-5059-4B9E-A540-68A7E1AD9952}" destId="{A2F32DEB-0B54-45C9-9744-9F5A5C7B9208}" srcOrd="0" destOrd="0" presId="urn:microsoft.com/office/officeart/2005/8/layout/hierarchy3"/>
    <dgm:cxn modelId="{24AE9A21-8995-4E16-AAAB-6FC7B46D81B5}" type="presOf" srcId="{68A77EE9-80CB-4D8C-A3DC-74CFE7B3146A}" destId="{FBD21BDE-BB24-4A2C-BAE3-1B8BEBB6C6EC}" srcOrd="0" destOrd="0" presId="urn:microsoft.com/office/officeart/2005/8/layout/hierarchy3"/>
    <dgm:cxn modelId="{FF5FD136-C1B9-40D8-A53E-5F94807843DF}" type="presOf" srcId="{A9A04A21-C8B7-48CB-A8E6-11AE9C95107D}" destId="{17EF53D4-463D-430F-AC23-535FCF1C5976}" srcOrd="0" destOrd="0" presId="urn:microsoft.com/office/officeart/2005/8/layout/hierarchy3"/>
    <dgm:cxn modelId="{61B82563-9E07-42C2-BC1C-8E7B2E1819EE}" type="presOf" srcId="{A8495074-BDD0-41AA-9F66-F07B31EBFCA7}" destId="{5D4DE050-0C58-48F3-B789-6C2B64FE2C52}" srcOrd="0" destOrd="0" presId="urn:microsoft.com/office/officeart/2005/8/layout/hierarchy3"/>
    <dgm:cxn modelId="{8FA7C347-D336-4456-B912-3AFB9FB0CB44}" srcId="{68A77EE9-80CB-4D8C-A3DC-74CFE7B3146A}" destId="{A8495074-BDD0-41AA-9F66-F07B31EBFCA7}" srcOrd="2" destOrd="0" parTransId="{A9A04A21-C8B7-48CB-A8E6-11AE9C95107D}" sibTransId="{321BC6E9-592E-476A-B417-3037678B6CB2}"/>
    <dgm:cxn modelId="{A7FF0849-392A-4D00-B30C-9FCDC9B9EA49}" type="presOf" srcId="{809A86C6-E50B-486B-AD0F-569ACD31EC8C}" destId="{F10C6263-FCE4-4019-8854-215DAF1E785C}" srcOrd="0" destOrd="0" presId="urn:microsoft.com/office/officeart/2005/8/layout/hierarchy3"/>
    <dgm:cxn modelId="{CF49084B-D129-4393-B57C-6C4DF99402DE}" type="presOf" srcId="{99A7DA91-7929-4123-AE0F-053CA6204A51}" destId="{00983D19-606A-444A-9EC8-08732C7B2007}" srcOrd="0" destOrd="0" presId="urn:microsoft.com/office/officeart/2005/8/layout/hierarchy3"/>
    <dgm:cxn modelId="{140A9887-16F5-49D8-966C-D2D36DBA3B01}" srcId="{68A77EE9-80CB-4D8C-A3DC-74CFE7B3146A}" destId="{5BC7513D-B6FB-44E5-B701-7792CA96BA6A}" srcOrd="1" destOrd="0" parTransId="{99A7DA91-7929-4123-AE0F-053CA6204A51}" sibTransId="{15085FB0-B801-445F-87E9-9E8B8E86ED10}"/>
    <dgm:cxn modelId="{7607238C-8B4C-4CD1-893F-FF585EF60358}" srcId="{AAAF4D49-2EAA-4384-9ED1-58AD71DB58F7}" destId="{68A77EE9-80CB-4D8C-A3DC-74CFE7B3146A}" srcOrd="0" destOrd="0" parTransId="{0948BA51-E99B-475C-A849-9F617DD24100}" sibTransId="{31997E68-AC4B-4C3E-8CBF-887F13FC48EB}"/>
    <dgm:cxn modelId="{EEDA4A8E-7A3F-4C5C-80CC-B4C334CF6A77}" type="presOf" srcId="{AAAF4D49-2EAA-4384-9ED1-58AD71DB58F7}" destId="{EA742CF2-022C-4825-8A69-1C90F3B30E37}" srcOrd="0" destOrd="0" presId="urn:microsoft.com/office/officeart/2005/8/layout/hierarchy3"/>
    <dgm:cxn modelId="{CB230596-5487-4A9F-9942-26B6FAF0FACC}" type="presOf" srcId="{6F8DBFB6-CBC1-4F44-9AC6-3E20142D5FCB}" destId="{E399C570-4029-411D-8A4F-79A4F304FF78}" srcOrd="1" destOrd="0" presId="urn:microsoft.com/office/officeart/2005/8/layout/hierarchy3"/>
    <dgm:cxn modelId="{B7C90F97-606C-477A-9AB0-B6BAB5B35C7D}" type="presOf" srcId="{68A77EE9-80CB-4D8C-A3DC-74CFE7B3146A}" destId="{716B940F-D76D-4F83-B476-9142F0C84303}" srcOrd="1" destOrd="0" presId="urn:microsoft.com/office/officeart/2005/8/layout/hierarchy3"/>
    <dgm:cxn modelId="{7BA0DC9A-92B7-4994-A669-5CECE525F310}" type="presOf" srcId="{15C167EB-10E5-4007-BF25-A2673FDA7522}" destId="{4E33D5CA-70A1-4068-8DFA-1574C9D642C9}" srcOrd="0" destOrd="0" presId="urn:microsoft.com/office/officeart/2005/8/layout/hierarchy3"/>
    <dgm:cxn modelId="{17E24B9F-8C62-4066-B123-33125DEDF339}" type="presOf" srcId="{078270FD-B54A-416C-A2F5-F209457C54A5}" destId="{82DA3B98-7693-415C-9F77-638BA3A0318A}" srcOrd="0" destOrd="0" presId="urn:microsoft.com/office/officeart/2005/8/layout/hierarchy3"/>
    <dgm:cxn modelId="{E739BFA0-D244-4F83-9DA3-59994CD4AA7E}" srcId="{6F8DBFB6-CBC1-4F44-9AC6-3E20142D5FCB}" destId="{35E91E06-B37A-450E-84B8-C6B79B858003}" srcOrd="2" destOrd="0" parTransId="{4A679439-26C8-4E77-BA3E-6FE8B35A6255}" sibTransId="{75563178-6EB6-4470-8CF8-C0BD460849B1}"/>
    <dgm:cxn modelId="{24F667B2-FAEC-4E36-BA75-ADEEAB3EED55}" srcId="{6F8DBFB6-CBC1-4F44-9AC6-3E20142D5FCB}" destId="{ED850A49-E950-4B4B-8356-33D6A928E3E5}" srcOrd="1" destOrd="0" parTransId="{078270FD-B54A-416C-A2F5-F209457C54A5}" sibTransId="{E5DD776D-15B6-47D2-A832-AF72F87E28B8}"/>
    <dgm:cxn modelId="{05165DC4-9B66-442E-9E77-99E1B86D4644}" type="presOf" srcId="{35E91E06-B37A-450E-84B8-C6B79B858003}" destId="{5D14F9B0-6F45-4674-87A9-A56673F54441}" srcOrd="0" destOrd="0" presId="urn:microsoft.com/office/officeart/2005/8/layout/hierarchy3"/>
    <dgm:cxn modelId="{C32AB5DB-79C2-4A3D-949F-D6B38E5C0731}" srcId="{AAAF4D49-2EAA-4384-9ED1-58AD71DB58F7}" destId="{6F8DBFB6-CBC1-4F44-9AC6-3E20142D5FCB}" srcOrd="1" destOrd="0" parTransId="{2CC4F57F-55DA-4BBB-ABE8-83719CF76DA1}" sibTransId="{577640C5-660E-4128-9031-BB3DBDE64134}"/>
    <dgm:cxn modelId="{258354DF-52CF-4715-A12A-808400971A19}" type="presOf" srcId="{4A679439-26C8-4E77-BA3E-6FE8B35A6255}" destId="{3D1E7E42-2F2B-4B02-82A9-5EF0AB44DF49}" srcOrd="0" destOrd="0" presId="urn:microsoft.com/office/officeart/2005/8/layout/hierarchy3"/>
    <dgm:cxn modelId="{4738A8E3-71E1-4C7B-8D38-C7F14F900FC9}" type="presOf" srcId="{ED850A49-E950-4B4B-8356-33D6A928E3E5}" destId="{A6327127-67B4-4BBC-B954-D27D5AC79078}" srcOrd="0" destOrd="0" presId="urn:microsoft.com/office/officeart/2005/8/layout/hierarchy3"/>
    <dgm:cxn modelId="{D3BE96E7-5253-4D1D-B1E4-103A0BD8B675}" type="presOf" srcId="{5BC7513D-B6FB-44E5-B701-7792CA96BA6A}" destId="{5530155F-BC04-455C-B098-33E86F0D9CBF}" srcOrd="0" destOrd="0" presId="urn:microsoft.com/office/officeart/2005/8/layout/hierarchy3"/>
    <dgm:cxn modelId="{D2E617E8-C403-4B60-A6E4-74B053141AE5}" type="presOf" srcId="{6F8DBFB6-CBC1-4F44-9AC6-3E20142D5FCB}" destId="{59840F44-406B-4A29-BC18-40850F396D49}" srcOrd="0" destOrd="0" presId="urn:microsoft.com/office/officeart/2005/8/layout/hierarchy3"/>
    <dgm:cxn modelId="{1FEB70EB-F05B-4441-AA45-C2F58A30BD5C}" srcId="{6F8DBFB6-CBC1-4F44-9AC6-3E20142D5FCB}" destId="{15C167EB-10E5-4007-BF25-A2673FDA7522}" srcOrd="0" destOrd="0" parTransId="{809A86C6-E50B-486B-AD0F-569ACD31EC8C}" sibTransId="{3DAB6A8C-B6C1-492C-95A7-2081F9FC2E62}"/>
    <dgm:cxn modelId="{B39E18F5-1A86-40F7-BB08-10B78FD0B60E}" type="presOf" srcId="{ED0EAC6B-956A-4E82-B354-51C283DB42D2}" destId="{F15378E9-D291-4592-BD00-B1F8E10A58DF}" srcOrd="0" destOrd="0" presId="urn:microsoft.com/office/officeart/2005/8/layout/hierarchy3"/>
    <dgm:cxn modelId="{BB86DC91-87C9-4EF9-A14B-B8C477B81014}" type="presParOf" srcId="{EA742CF2-022C-4825-8A69-1C90F3B30E37}" destId="{F5C9EBC3-10EC-4F3C-9F82-4E999A4B4346}" srcOrd="0" destOrd="0" presId="urn:microsoft.com/office/officeart/2005/8/layout/hierarchy3"/>
    <dgm:cxn modelId="{D71DC9DB-DEF5-4321-8DEF-7B7F1F0EE817}" type="presParOf" srcId="{F5C9EBC3-10EC-4F3C-9F82-4E999A4B4346}" destId="{1BBD32CD-70C3-4DF7-AD38-3E6DCF6F9AFF}" srcOrd="0" destOrd="0" presId="urn:microsoft.com/office/officeart/2005/8/layout/hierarchy3"/>
    <dgm:cxn modelId="{22B2EC0B-162B-4AB9-B021-E14CA3844A4A}" type="presParOf" srcId="{1BBD32CD-70C3-4DF7-AD38-3E6DCF6F9AFF}" destId="{FBD21BDE-BB24-4A2C-BAE3-1B8BEBB6C6EC}" srcOrd="0" destOrd="0" presId="urn:microsoft.com/office/officeart/2005/8/layout/hierarchy3"/>
    <dgm:cxn modelId="{742F5374-550E-43B9-9EA7-B65304532836}" type="presParOf" srcId="{1BBD32CD-70C3-4DF7-AD38-3E6DCF6F9AFF}" destId="{716B940F-D76D-4F83-B476-9142F0C84303}" srcOrd="1" destOrd="0" presId="urn:microsoft.com/office/officeart/2005/8/layout/hierarchy3"/>
    <dgm:cxn modelId="{815419A8-3B4E-4473-91B1-0491DFEDB793}" type="presParOf" srcId="{F5C9EBC3-10EC-4F3C-9F82-4E999A4B4346}" destId="{0E3EE9D8-E710-49ED-873F-CE1FCF4EA948}" srcOrd="1" destOrd="0" presId="urn:microsoft.com/office/officeart/2005/8/layout/hierarchy3"/>
    <dgm:cxn modelId="{E09FC730-36FB-400C-A442-4D1E29B6907A}" type="presParOf" srcId="{0E3EE9D8-E710-49ED-873F-CE1FCF4EA948}" destId="{A2F32DEB-0B54-45C9-9744-9F5A5C7B9208}" srcOrd="0" destOrd="0" presId="urn:microsoft.com/office/officeart/2005/8/layout/hierarchy3"/>
    <dgm:cxn modelId="{A82E1DCF-890C-450C-8499-758F07767BD4}" type="presParOf" srcId="{0E3EE9D8-E710-49ED-873F-CE1FCF4EA948}" destId="{F15378E9-D291-4592-BD00-B1F8E10A58DF}" srcOrd="1" destOrd="0" presId="urn:microsoft.com/office/officeart/2005/8/layout/hierarchy3"/>
    <dgm:cxn modelId="{A2D58C46-A674-40E6-A46B-48B15080A037}" type="presParOf" srcId="{0E3EE9D8-E710-49ED-873F-CE1FCF4EA948}" destId="{00983D19-606A-444A-9EC8-08732C7B2007}" srcOrd="2" destOrd="0" presId="urn:microsoft.com/office/officeart/2005/8/layout/hierarchy3"/>
    <dgm:cxn modelId="{A4D90FC1-026C-4334-8FC7-6427993D7085}" type="presParOf" srcId="{0E3EE9D8-E710-49ED-873F-CE1FCF4EA948}" destId="{5530155F-BC04-455C-B098-33E86F0D9CBF}" srcOrd="3" destOrd="0" presId="urn:microsoft.com/office/officeart/2005/8/layout/hierarchy3"/>
    <dgm:cxn modelId="{0CBB0150-91C3-4396-86EE-6E7C77AA7D4E}" type="presParOf" srcId="{0E3EE9D8-E710-49ED-873F-CE1FCF4EA948}" destId="{17EF53D4-463D-430F-AC23-535FCF1C5976}" srcOrd="4" destOrd="0" presId="urn:microsoft.com/office/officeart/2005/8/layout/hierarchy3"/>
    <dgm:cxn modelId="{8E60A8C6-A51C-4218-BC96-B07169FA5CA4}" type="presParOf" srcId="{0E3EE9D8-E710-49ED-873F-CE1FCF4EA948}" destId="{5D4DE050-0C58-48F3-B789-6C2B64FE2C52}" srcOrd="5" destOrd="0" presId="urn:microsoft.com/office/officeart/2005/8/layout/hierarchy3"/>
    <dgm:cxn modelId="{B0663DB1-7767-4CA0-A8D1-5326F2D6ADC4}" type="presParOf" srcId="{EA742CF2-022C-4825-8A69-1C90F3B30E37}" destId="{2FAFAD81-CA1D-4CC1-A98B-A439674724FA}" srcOrd="1" destOrd="0" presId="urn:microsoft.com/office/officeart/2005/8/layout/hierarchy3"/>
    <dgm:cxn modelId="{31E09C6A-CA4F-4A3C-AB66-B77D86B38F3A}" type="presParOf" srcId="{2FAFAD81-CA1D-4CC1-A98B-A439674724FA}" destId="{0792A6D0-0F0B-400F-93B5-9E3C6C440ACD}" srcOrd="0" destOrd="0" presId="urn:microsoft.com/office/officeart/2005/8/layout/hierarchy3"/>
    <dgm:cxn modelId="{97C1ECDE-CC91-4A6C-8E35-9C941916AAEE}" type="presParOf" srcId="{0792A6D0-0F0B-400F-93B5-9E3C6C440ACD}" destId="{59840F44-406B-4A29-BC18-40850F396D49}" srcOrd="0" destOrd="0" presId="urn:microsoft.com/office/officeart/2005/8/layout/hierarchy3"/>
    <dgm:cxn modelId="{687C8CC9-7485-4B55-BCA9-11AF6A0D6F20}" type="presParOf" srcId="{0792A6D0-0F0B-400F-93B5-9E3C6C440ACD}" destId="{E399C570-4029-411D-8A4F-79A4F304FF78}" srcOrd="1" destOrd="0" presId="urn:microsoft.com/office/officeart/2005/8/layout/hierarchy3"/>
    <dgm:cxn modelId="{50688D15-C18E-4263-BE9D-048693FCE88C}" type="presParOf" srcId="{2FAFAD81-CA1D-4CC1-A98B-A439674724FA}" destId="{EF1F816F-46A8-477B-8F06-9577120DDCB8}" srcOrd="1" destOrd="0" presId="urn:microsoft.com/office/officeart/2005/8/layout/hierarchy3"/>
    <dgm:cxn modelId="{757B2991-92E5-45E6-B3D4-3573CCAB8AB9}" type="presParOf" srcId="{EF1F816F-46A8-477B-8F06-9577120DDCB8}" destId="{F10C6263-FCE4-4019-8854-215DAF1E785C}" srcOrd="0" destOrd="0" presId="urn:microsoft.com/office/officeart/2005/8/layout/hierarchy3"/>
    <dgm:cxn modelId="{4B1E2D87-213B-4FF4-B2C5-2B05A7FEE55E}" type="presParOf" srcId="{EF1F816F-46A8-477B-8F06-9577120DDCB8}" destId="{4E33D5CA-70A1-4068-8DFA-1574C9D642C9}" srcOrd="1" destOrd="0" presId="urn:microsoft.com/office/officeart/2005/8/layout/hierarchy3"/>
    <dgm:cxn modelId="{612D52D1-F8F7-4863-9333-5C935E773CF8}" type="presParOf" srcId="{EF1F816F-46A8-477B-8F06-9577120DDCB8}" destId="{82DA3B98-7693-415C-9F77-638BA3A0318A}" srcOrd="2" destOrd="0" presId="urn:microsoft.com/office/officeart/2005/8/layout/hierarchy3"/>
    <dgm:cxn modelId="{3C2CBF11-22D1-43E6-88EB-B3C4B059F72E}" type="presParOf" srcId="{EF1F816F-46A8-477B-8F06-9577120DDCB8}" destId="{A6327127-67B4-4BBC-B954-D27D5AC79078}" srcOrd="3" destOrd="0" presId="urn:microsoft.com/office/officeart/2005/8/layout/hierarchy3"/>
    <dgm:cxn modelId="{C20A610A-D6FC-49C7-8CCF-BC393A8C0236}" type="presParOf" srcId="{EF1F816F-46A8-477B-8F06-9577120DDCB8}" destId="{3D1E7E42-2F2B-4B02-82A9-5EF0AB44DF49}" srcOrd="4" destOrd="0" presId="urn:microsoft.com/office/officeart/2005/8/layout/hierarchy3"/>
    <dgm:cxn modelId="{5A0137C0-F088-4E03-833E-1F6C8A8FBBB6}" type="presParOf" srcId="{EF1F816F-46A8-477B-8F06-9577120DDCB8}" destId="{5D14F9B0-6F45-4674-87A9-A56673F54441}" srcOrd="5"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093BF88-BE8F-4ADF-BEDF-041757109ABD}" type="doc">
      <dgm:prSet loTypeId="urn:microsoft.com/office/officeart/2005/8/layout/hierarchy3" loCatId="hierarchy" qsTypeId="urn:microsoft.com/office/officeart/2005/8/quickstyle/simple1" qsCatId="simple" csTypeId="urn:microsoft.com/office/officeart/2005/8/colors/colorful1#10" csCatId="colorful" phldr="1"/>
      <dgm:spPr/>
      <dgm:t>
        <a:bodyPr/>
        <a:lstStyle/>
        <a:p>
          <a:endParaRPr lang="en-IN"/>
        </a:p>
      </dgm:t>
    </dgm:pt>
    <dgm:pt modelId="{9358824E-1DF8-44DD-804B-C7E2FB83C810}">
      <dgm:prSet phldrT="[Text]"/>
      <dgm:spPr/>
      <dgm:t>
        <a:bodyPr/>
        <a:lstStyle/>
        <a:p>
          <a:r>
            <a:rPr lang="en-US" dirty="0"/>
            <a:t>IGST</a:t>
          </a:r>
          <a:endParaRPr lang="en-IN" dirty="0"/>
        </a:p>
      </dgm:t>
    </dgm:pt>
    <dgm:pt modelId="{1CE70A90-8981-47BA-B02D-8B61CFE20DCF}" type="parTrans" cxnId="{8055568D-1D9C-476F-B7CA-81A991CC7646}">
      <dgm:prSet/>
      <dgm:spPr/>
      <dgm:t>
        <a:bodyPr/>
        <a:lstStyle/>
        <a:p>
          <a:endParaRPr lang="en-IN"/>
        </a:p>
      </dgm:t>
    </dgm:pt>
    <dgm:pt modelId="{CCD2E2F8-D89A-4FF0-B127-77FEBBE32D10}" type="sibTrans" cxnId="{8055568D-1D9C-476F-B7CA-81A991CC7646}">
      <dgm:prSet/>
      <dgm:spPr/>
      <dgm:t>
        <a:bodyPr/>
        <a:lstStyle/>
        <a:p>
          <a:endParaRPr lang="en-IN"/>
        </a:p>
      </dgm:t>
    </dgm:pt>
    <dgm:pt modelId="{AAE4CFDB-C4B1-4B5F-B190-04C8DE298F16}">
      <dgm:prSet phldrT="[Text]"/>
      <dgm:spPr/>
      <dgm:t>
        <a:bodyPr/>
        <a:lstStyle/>
        <a:p>
          <a:r>
            <a:rPr lang="en-US" dirty="0"/>
            <a:t>IGST</a:t>
          </a:r>
          <a:endParaRPr lang="en-IN" dirty="0"/>
        </a:p>
      </dgm:t>
    </dgm:pt>
    <dgm:pt modelId="{5DD94D88-3F6E-4EAC-BE8D-D34BCD7431FD}" type="parTrans" cxnId="{BF0294CE-9624-472B-832D-4F36FB264E71}">
      <dgm:prSet/>
      <dgm:spPr/>
      <dgm:t>
        <a:bodyPr/>
        <a:lstStyle/>
        <a:p>
          <a:endParaRPr lang="en-IN"/>
        </a:p>
      </dgm:t>
    </dgm:pt>
    <dgm:pt modelId="{D826FFC3-7ABB-4727-BDAD-CD6D742D33A6}" type="sibTrans" cxnId="{BF0294CE-9624-472B-832D-4F36FB264E71}">
      <dgm:prSet/>
      <dgm:spPr/>
      <dgm:t>
        <a:bodyPr/>
        <a:lstStyle/>
        <a:p>
          <a:endParaRPr lang="en-IN"/>
        </a:p>
      </dgm:t>
    </dgm:pt>
    <dgm:pt modelId="{2AC03CF1-BFF6-4302-8438-50F66B5699C7}">
      <dgm:prSet phldrT="[Text]"/>
      <dgm:spPr/>
      <dgm:t>
        <a:bodyPr/>
        <a:lstStyle/>
        <a:p>
          <a:r>
            <a:rPr lang="en-US" dirty="0"/>
            <a:t>SGST</a:t>
          </a:r>
          <a:endParaRPr lang="en-IN" dirty="0"/>
        </a:p>
      </dgm:t>
    </dgm:pt>
    <dgm:pt modelId="{F91BFAAD-CB7E-47AA-93DB-3721E5E26E3E}" type="parTrans" cxnId="{73098679-A6DC-4F63-93B9-901C79697BA3}">
      <dgm:prSet/>
      <dgm:spPr/>
      <dgm:t>
        <a:bodyPr/>
        <a:lstStyle/>
        <a:p>
          <a:endParaRPr lang="en-IN"/>
        </a:p>
      </dgm:t>
    </dgm:pt>
    <dgm:pt modelId="{436650E0-F874-47AF-A9B2-A313D1A4158F}" type="sibTrans" cxnId="{73098679-A6DC-4F63-93B9-901C79697BA3}">
      <dgm:prSet/>
      <dgm:spPr/>
      <dgm:t>
        <a:bodyPr/>
        <a:lstStyle/>
        <a:p>
          <a:endParaRPr lang="en-IN"/>
        </a:p>
      </dgm:t>
    </dgm:pt>
    <dgm:pt modelId="{718B2222-AE66-43ED-8421-EA294E74BD44}">
      <dgm:prSet phldrT="[Text]"/>
      <dgm:spPr>
        <a:solidFill>
          <a:srgbClr val="7030A0"/>
        </a:solidFill>
      </dgm:spPr>
      <dgm:t>
        <a:bodyPr/>
        <a:lstStyle/>
        <a:p>
          <a:r>
            <a:rPr lang="en-US" dirty="0"/>
            <a:t>CGST</a:t>
          </a:r>
          <a:endParaRPr lang="en-IN" dirty="0"/>
        </a:p>
      </dgm:t>
    </dgm:pt>
    <dgm:pt modelId="{3550F9BB-98CB-4DDB-9269-08428418642C}" type="parTrans" cxnId="{BFCD0040-A1D8-42D0-84F8-78EFBCB0EAD1}">
      <dgm:prSet/>
      <dgm:spPr/>
      <dgm:t>
        <a:bodyPr/>
        <a:lstStyle/>
        <a:p>
          <a:endParaRPr lang="en-IN"/>
        </a:p>
      </dgm:t>
    </dgm:pt>
    <dgm:pt modelId="{2D0FF2EF-A6EF-48C4-8F0E-06AE40CB3307}" type="sibTrans" cxnId="{BFCD0040-A1D8-42D0-84F8-78EFBCB0EAD1}">
      <dgm:prSet/>
      <dgm:spPr/>
      <dgm:t>
        <a:bodyPr/>
        <a:lstStyle/>
        <a:p>
          <a:endParaRPr lang="en-IN"/>
        </a:p>
      </dgm:t>
    </dgm:pt>
    <dgm:pt modelId="{5048559C-0179-4EEB-A68D-7CF2139E69EC}">
      <dgm:prSet phldrT="[Text]"/>
      <dgm:spPr/>
      <dgm:t>
        <a:bodyPr/>
        <a:lstStyle/>
        <a:p>
          <a:r>
            <a:rPr lang="en-US" dirty="0"/>
            <a:t>CGST</a:t>
          </a:r>
          <a:endParaRPr lang="en-IN" dirty="0"/>
        </a:p>
      </dgm:t>
    </dgm:pt>
    <dgm:pt modelId="{13664809-4B60-4482-915D-D3F0FC77E37B}" type="parTrans" cxnId="{A6DA9864-D763-4778-A4C2-0C7D654A3E1A}">
      <dgm:prSet/>
      <dgm:spPr/>
      <dgm:t>
        <a:bodyPr/>
        <a:lstStyle/>
        <a:p>
          <a:endParaRPr lang="en-IN"/>
        </a:p>
      </dgm:t>
    </dgm:pt>
    <dgm:pt modelId="{0FC8F59C-C520-423E-BD00-72F62492DF65}" type="sibTrans" cxnId="{A6DA9864-D763-4778-A4C2-0C7D654A3E1A}">
      <dgm:prSet/>
      <dgm:spPr/>
      <dgm:t>
        <a:bodyPr/>
        <a:lstStyle/>
        <a:p>
          <a:endParaRPr lang="en-IN"/>
        </a:p>
      </dgm:t>
    </dgm:pt>
    <dgm:pt modelId="{04AA9761-D21F-4714-AFAA-FD32BF418A29}">
      <dgm:prSet phldrT="[Text]"/>
      <dgm:spPr/>
      <dgm:t>
        <a:bodyPr/>
        <a:lstStyle/>
        <a:p>
          <a:r>
            <a:rPr lang="en-US" dirty="0"/>
            <a:t>SGST</a:t>
          </a:r>
          <a:endParaRPr lang="en-IN" dirty="0"/>
        </a:p>
      </dgm:t>
    </dgm:pt>
    <dgm:pt modelId="{757A23B8-6BCA-4FE9-A235-1A3636A28765}" type="parTrans" cxnId="{B5E59407-EB29-4E47-9151-BC3874B4F776}">
      <dgm:prSet/>
      <dgm:spPr/>
      <dgm:t>
        <a:bodyPr/>
        <a:lstStyle/>
        <a:p>
          <a:endParaRPr lang="en-IN"/>
        </a:p>
      </dgm:t>
    </dgm:pt>
    <dgm:pt modelId="{610DC613-A832-43F0-B050-3DBB8E24B185}" type="sibTrans" cxnId="{B5E59407-EB29-4E47-9151-BC3874B4F776}">
      <dgm:prSet/>
      <dgm:spPr/>
      <dgm:t>
        <a:bodyPr/>
        <a:lstStyle/>
        <a:p>
          <a:endParaRPr lang="en-IN"/>
        </a:p>
      </dgm:t>
    </dgm:pt>
    <dgm:pt modelId="{F1B3639B-7F35-4C7D-AB53-41FB2F75C76F}">
      <dgm:prSet phldrT="[Text]"/>
      <dgm:spPr/>
      <dgm:t>
        <a:bodyPr/>
        <a:lstStyle/>
        <a:p>
          <a:r>
            <a:rPr lang="en-US" dirty="0"/>
            <a:t>SGST</a:t>
          </a:r>
          <a:endParaRPr lang="en-IN" dirty="0"/>
        </a:p>
      </dgm:t>
    </dgm:pt>
    <dgm:pt modelId="{0933E9A0-722D-4A06-89F0-25C688640847}" type="parTrans" cxnId="{37418FCB-D008-4E7E-B625-12B60C026CB5}">
      <dgm:prSet/>
      <dgm:spPr/>
      <dgm:t>
        <a:bodyPr/>
        <a:lstStyle/>
        <a:p>
          <a:endParaRPr lang="en-IN"/>
        </a:p>
      </dgm:t>
    </dgm:pt>
    <dgm:pt modelId="{9A6D3E55-AD39-4713-8468-B3160279F42C}" type="sibTrans" cxnId="{37418FCB-D008-4E7E-B625-12B60C026CB5}">
      <dgm:prSet/>
      <dgm:spPr/>
      <dgm:t>
        <a:bodyPr/>
        <a:lstStyle/>
        <a:p>
          <a:endParaRPr lang="en-IN"/>
        </a:p>
      </dgm:t>
    </dgm:pt>
    <dgm:pt modelId="{1E08F833-FDF1-4D80-8976-33E074B8DB50}">
      <dgm:prSet phldrT="[Text]">
        <dgm:style>
          <a:lnRef idx="2">
            <a:schemeClr val="accent1"/>
          </a:lnRef>
          <a:fillRef idx="1">
            <a:schemeClr val="lt1"/>
          </a:fillRef>
          <a:effectRef idx="0">
            <a:schemeClr val="accent1"/>
          </a:effectRef>
          <a:fontRef idx="minor">
            <a:schemeClr val="dk1"/>
          </a:fontRef>
        </dgm:style>
      </dgm:prSet>
      <dgm:spPr/>
      <dgm:t>
        <a:bodyPr/>
        <a:lstStyle/>
        <a:p>
          <a:r>
            <a:rPr lang="en-US" dirty="0"/>
            <a:t>CGST</a:t>
          </a:r>
          <a:endParaRPr lang="en-IN" dirty="0"/>
        </a:p>
      </dgm:t>
    </dgm:pt>
    <dgm:pt modelId="{005018A4-C65F-45CF-809B-F86C144F93DD}" type="parTrans" cxnId="{A304FEF3-DD82-459B-826E-D10534E1B101}">
      <dgm:prSet/>
      <dgm:spPr/>
      <dgm:t>
        <a:bodyPr/>
        <a:lstStyle/>
        <a:p>
          <a:endParaRPr lang="en-IN"/>
        </a:p>
      </dgm:t>
    </dgm:pt>
    <dgm:pt modelId="{39965781-789D-466D-8E9C-2DAB0AFA78A6}" type="sibTrans" cxnId="{A304FEF3-DD82-459B-826E-D10534E1B101}">
      <dgm:prSet/>
      <dgm:spPr/>
      <dgm:t>
        <a:bodyPr/>
        <a:lstStyle/>
        <a:p>
          <a:endParaRPr lang="en-IN"/>
        </a:p>
      </dgm:t>
    </dgm:pt>
    <dgm:pt modelId="{C31A0F44-DBB5-4A70-AE69-EDFDE46E4C0B}">
      <dgm:prSet phldrT="[Text]">
        <dgm:style>
          <a:lnRef idx="2">
            <a:schemeClr val="accent1"/>
          </a:lnRef>
          <a:fillRef idx="1">
            <a:schemeClr val="lt1"/>
          </a:fillRef>
          <a:effectRef idx="0">
            <a:schemeClr val="accent1"/>
          </a:effectRef>
          <a:fontRef idx="minor">
            <a:schemeClr val="dk1"/>
          </a:fontRef>
        </dgm:style>
      </dgm:prSet>
      <dgm:spPr/>
      <dgm:t>
        <a:bodyPr/>
        <a:lstStyle/>
        <a:p>
          <a:r>
            <a:rPr lang="en-US" dirty="0"/>
            <a:t>IGST</a:t>
          </a:r>
          <a:endParaRPr lang="en-IN" dirty="0"/>
        </a:p>
      </dgm:t>
    </dgm:pt>
    <dgm:pt modelId="{A9507CEC-0035-4325-A067-F30D5885088D}" type="parTrans" cxnId="{52A2E6E9-F606-4595-90BB-A44D7BD676A4}">
      <dgm:prSet/>
      <dgm:spPr/>
      <dgm:t>
        <a:bodyPr/>
        <a:lstStyle/>
        <a:p>
          <a:endParaRPr lang="en-IN"/>
        </a:p>
      </dgm:t>
    </dgm:pt>
    <dgm:pt modelId="{574825FA-E4BD-4957-A4AB-F29EE203519A}" type="sibTrans" cxnId="{52A2E6E9-F606-4595-90BB-A44D7BD676A4}">
      <dgm:prSet/>
      <dgm:spPr/>
      <dgm:t>
        <a:bodyPr/>
        <a:lstStyle/>
        <a:p>
          <a:endParaRPr lang="en-IN"/>
        </a:p>
      </dgm:t>
    </dgm:pt>
    <dgm:pt modelId="{D137BA8C-68EE-4CB8-A310-6EFC8191BFBD}">
      <dgm:prSet phldrT="[Text]">
        <dgm:style>
          <a:lnRef idx="2">
            <a:schemeClr val="accent1"/>
          </a:lnRef>
          <a:fillRef idx="1">
            <a:schemeClr val="lt1"/>
          </a:fillRef>
          <a:effectRef idx="0">
            <a:schemeClr val="accent1"/>
          </a:effectRef>
          <a:fontRef idx="minor">
            <a:schemeClr val="dk1"/>
          </a:fontRef>
        </dgm:style>
      </dgm:prSet>
      <dgm:spPr/>
      <dgm:t>
        <a:bodyPr/>
        <a:lstStyle/>
        <a:p>
          <a:r>
            <a:rPr lang="en-US" dirty="0"/>
            <a:t>IGST</a:t>
          </a:r>
          <a:endParaRPr lang="en-IN" dirty="0"/>
        </a:p>
      </dgm:t>
    </dgm:pt>
    <dgm:pt modelId="{F2198858-A4BB-46D3-80C3-3412C44FD460}" type="parTrans" cxnId="{1C155A3D-7D88-448B-8D3F-30F933F407B5}">
      <dgm:prSet/>
      <dgm:spPr/>
      <dgm:t>
        <a:bodyPr/>
        <a:lstStyle/>
        <a:p>
          <a:endParaRPr lang="en-IN"/>
        </a:p>
      </dgm:t>
    </dgm:pt>
    <dgm:pt modelId="{2882C934-5F7B-412A-85B1-1D5F262CBD2E}" type="sibTrans" cxnId="{1C155A3D-7D88-448B-8D3F-30F933F407B5}">
      <dgm:prSet/>
      <dgm:spPr/>
      <dgm:t>
        <a:bodyPr/>
        <a:lstStyle/>
        <a:p>
          <a:endParaRPr lang="en-IN"/>
        </a:p>
      </dgm:t>
    </dgm:pt>
    <dgm:pt modelId="{8DCEF97F-B910-46EE-8BC8-350AF48B02AF}" type="pres">
      <dgm:prSet presAssocID="{6093BF88-BE8F-4ADF-BEDF-041757109ABD}" presName="diagram" presStyleCnt="0">
        <dgm:presLayoutVars>
          <dgm:chPref val="1"/>
          <dgm:dir/>
          <dgm:animOne val="branch"/>
          <dgm:animLvl val="lvl"/>
          <dgm:resizeHandles/>
        </dgm:presLayoutVars>
      </dgm:prSet>
      <dgm:spPr/>
    </dgm:pt>
    <dgm:pt modelId="{F3891781-11AB-4ED4-A02C-AC4FE85E271D}" type="pres">
      <dgm:prSet presAssocID="{9358824E-1DF8-44DD-804B-C7E2FB83C810}" presName="root" presStyleCnt="0"/>
      <dgm:spPr/>
    </dgm:pt>
    <dgm:pt modelId="{21955CC1-D7B0-493D-9270-4D1D83C1542A}" type="pres">
      <dgm:prSet presAssocID="{9358824E-1DF8-44DD-804B-C7E2FB83C810}" presName="rootComposite" presStyleCnt="0"/>
      <dgm:spPr/>
    </dgm:pt>
    <dgm:pt modelId="{59DF650C-C944-4EAE-8D93-78BA2CDD870B}" type="pres">
      <dgm:prSet presAssocID="{9358824E-1DF8-44DD-804B-C7E2FB83C810}" presName="rootText" presStyleLbl="node1" presStyleIdx="0" presStyleCnt="3" custLinFactNeighborX="-34868"/>
      <dgm:spPr/>
    </dgm:pt>
    <dgm:pt modelId="{9C5AEBEC-166D-495E-8C2E-7760F0ECFDB7}" type="pres">
      <dgm:prSet presAssocID="{9358824E-1DF8-44DD-804B-C7E2FB83C810}" presName="rootConnector" presStyleLbl="node1" presStyleIdx="0" presStyleCnt="3"/>
      <dgm:spPr/>
    </dgm:pt>
    <dgm:pt modelId="{BA662B72-822E-4B6E-8DE3-06B3035F92C0}" type="pres">
      <dgm:prSet presAssocID="{9358824E-1DF8-44DD-804B-C7E2FB83C810}" presName="childShape" presStyleCnt="0"/>
      <dgm:spPr/>
    </dgm:pt>
    <dgm:pt modelId="{650001A9-5DFA-422A-B873-31F4B61FEB03}" type="pres">
      <dgm:prSet presAssocID="{5DD94D88-3F6E-4EAC-BE8D-D34BCD7431FD}" presName="Name13" presStyleLbl="parChTrans1D2" presStyleIdx="0" presStyleCnt="7"/>
      <dgm:spPr/>
    </dgm:pt>
    <dgm:pt modelId="{8CF7A8B7-6985-46F8-9662-4C5B8C07AC2E}" type="pres">
      <dgm:prSet presAssocID="{AAE4CFDB-C4B1-4B5F-B190-04C8DE298F16}" presName="childText" presStyleLbl="bgAcc1" presStyleIdx="0" presStyleCnt="7" custLinFactNeighborX="-43585">
        <dgm:presLayoutVars>
          <dgm:bulletEnabled val="1"/>
        </dgm:presLayoutVars>
      </dgm:prSet>
      <dgm:spPr/>
    </dgm:pt>
    <dgm:pt modelId="{DCED5820-532B-4F36-BE76-85ADDAAFEDB9}" type="pres">
      <dgm:prSet presAssocID="{005018A4-C65F-45CF-809B-F86C144F93DD}" presName="Name13" presStyleLbl="parChTrans1D2" presStyleIdx="1" presStyleCnt="7"/>
      <dgm:spPr/>
    </dgm:pt>
    <dgm:pt modelId="{420A8C8F-E324-4CA4-8ABA-E97B6BE653E0}" type="pres">
      <dgm:prSet presAssocID="{1E08F833-FDF1-4D80-8976-33E074B8DB50}" presName="childText" presStyleLbl="bgAcc1" presStyleIdx="1" presStyleCnt="7" custLinFactNeighborX="-43585">
        <dgm:presLayoutVars>
          <dgm:bulletEnabled val="1"/>
        </dgm:presLayoutVars>
      </dgm:prSet>
      <dgm:spPr/>
    </dgm:pt>
    <dgm:pt modelId="{E71EFDCA-6AAC-4C6B-B5F6-D052626748F1}" type="pres">
      <dgm:prSet presAssocID="{F91BFAAD-CB7E-47AA-93DB-3721E5E26E3E}" presName="Name13" presStyleLbl="parChTrans1D2" presStyleIdx="2" presStyleCnt="7"/>
      <dgm:spPr/>
    </dgm:pt>
    <dgm:pt modelId="{B46CE6DB-DD03-4AED-8399-016C30F1B0AB}" type="pres">
      <dgm:prSet presAssocID="{2AC03CF1-BFF6-4302-8438-50F66B5699C7}" presName="childText" presStyleLbl="bgAcc1" presStyleIdx="2" presStyleCnt="7" custLinFactNeighborX="-43585">
        <dgm:presLayoutVars>
          <dgm:bulletEnabled val="1"/>
        </dgm:presLayoutVars>
      </dgm:prSet>
      <dgm:spPr/>
    </dgm:pt>
    <dgm:pt modelId="{F6437E9E-0014-44BF-9BAA-346AEB26260F}" type="pres">
      <dgm:prSet presAssocID="{718B2222-AE66-43ED-8421-EA294E74BD44}" presName="root" presStyleCnt="0"/>
      <dgm:spPr/>
    </dgm:pt>
    <dgm:pt modelId="{09577739-F868-4EFC-8E9C-1FD695424D7B}" type="pres">
      <dgm:prSet presAssocID="{718B2222-AE66-43ED-8421-EA294E74BD44}" presName="rootComposite" presStyleCnt="0"/>
      <dgm:spPr/>
    </dgm:pt>
    <dgm:pt modelId="{7C2C5FD3-EE37-44EA-8775-E39051BDB7C7}" type="pres">
      <dgm:prSet presAssocID="{718B2222-AE66-43ED-8421-EA294E74BD44}" presName="rootText" presStyleLbl="node1" presStyleIdx="1" presStyleCnt="3" custLinFactNeighborX="-6453"/>
      <dgm:spPr/>
    </dgm:pt>
    <dgm:pt modelId="{16241763-BA36-428E-933D-04024B591B34}" type="pres">
      <dgm:prSet presAssocID="{718B2222-AE66-43ED-8421-EA294E74BD44}" presName="rootConnector" presStyleLbl="node1" presStyleIdx="1" presStyleCnt="3"/>
      <dgm:spPr/>
    </dgm:pt>
    <dgm:pt modelId="{E2089494-7E7E-44C2-AADC-4639B4D7B1B2}" type="pres">
      <dgm:prSet presAssocID="{718B2222-AE66-43ED-8421-EA294E74BD44}" presName="childShape" presStyleCnt="0"/>
      <dgm:spPr/>
    </dgm:pt>
    <dgm:pt modelId="{A2D6FD00-F558-497F-84A7-2591D5F2D63E}" type="pres">
      <dgm:prSet presAssocID="{13664809-4B60-4482-915D-D3F0FC77E37B}" presName="Name13" presStyleLbl="parChTrans1D2" presStyleIdx="3" presStyleCnt="7"/>
      <dgm:spPr/>
    </dgm:pt>
    <dgm:pt modelId="{DF864B3B-03A5-4548-B08D-33E33005611E}" type="pres">
      <dgm:prSet presAssocID="{5048559C-0179-4EEB-A68D-7CF2139E69EC}" presName="childText" presStyleLbl="bgAcc1" presStyleIdx="3" presStyleCnt="7" custLinFactNeighborX="-8067">
        <dgm:presLayoutVars>
          <dgm:bulletEnabled val="1"/>
        </dgm:presLayoutVars>
      </dgm:prSet>
      <dgm:spPr/>
    </dgm:pt>
    <dgm:pt modelId="{E88D8945-AF41-4403-A4D6-7D9B75595D50}" type="pres">
      <dgm:prSet presAssocID="{A9507CEC-0035-4325-A067-F30D5885088D}" presName="Name13" presStyleLbl="parChTrans1D2" presStyleIdx="4" presStyleCnt="7"/>
      <dgm:spPr/>
    </dgm:pt>
    <dgm:pt modelId="{640E7BBE-611A-430D-B9C4-923E8813E118}" type="pres">
      <dgm:prSet presAssocID="{C31A0F44-DBB5-4A70-AE69-EDFDE46E4C0B}" presName="childText" presStyleLbl="bgAcc1" presStyleIdx="4" presStyleCnt="7" custLinFactNeighborX="-8067">
        <dgm:presLayoutVars>
          <dgm:bulletEnabled val="1"/>
        </dgm:presLayoutVars>
      </dgm:prSet>
      <dgm:spPr/>
    </dgm:pt>
    <dgm:pt modelId="{74BF1D47-56AF-450E-9CC8-7A799CA33D68}" type="pres">
      <dgm:prSet presAssocID="{04AA9761-D21F-4714-AFAA-FD32BF418A29}" presName="root" presStyleCnt="0"/>
      <dgm:spPr/>
    </dgm:pt>
    <dgm:pt modelId="{25201CA3-E4AD-4168-929E-D5435EA8C6C4}" type="pres">
      <dgm:prSet presAssocID="{04AA9761-D21F-4714-AFAA-FD32BF418A29}" presName="rootComposite" presStyleCnt="0"/>
      <dgm:spPr/>
    </dgm:pt>
    <dgm:pt modelId="{0BA084B6-229A-43FD-9774-A90ABC80E415}" type="pres">
      <dgm:prSet presAssocID="{04AA9761-D21F-4714-AFAA-FD32BF418A29}" presName="rootText" presStyleLbl="node1" presStyleIdx="2" presStyleCnt="3" custLinFactNeighborX="17079"/>
      <dgm:spPr/>
    </dgm:pt>
    <dgm:pt modelId="{82B125E1-3907-491C-A44D-76A71B2D7C7D}" type="pres">
      <dgm:prSet presAssocID="{04AA9761-D21F-4714-AFAA-FD32BF418A29}" presName="rootConnector" presStyleLbl="node1" presStyleIdx="2" presStyleCnt="3"/>
      <dgm:spPr/>
    </dgm:pt>
    <dgm:pt modelId="{259229C3-9A80-44B6-9A8A-13D1EC785D3F}" type="pres">
      <dgm:prSet presAssocID="{04AA9761-D21F-4714-AFAA-FD32BF418A29}" presName="childShape" presStyleCnt="0"/>
      <dgm:spPr/>
    </dgm:pt>
    <dgm:pt modelId="{CF90B5C4-7719-4522-91B8-1F2C42697711}" type="pres">
      <dgm:prSet presAssocID="{0933E9A0-722D-4A06-89F0-25C688640847}" presName="Name13" presStyleLbl="parChTrans1D2" presStyleIdx="5" presStyleCnt="7"/>
      <dgm:spPr/>
    </dgm:pt>
    <dgm:pt modelId="{0DB2CC6C-819F-4360-96E7-B5536699B025}" type="pres">
      <dgm:prSet presAssocID="{F1B3639B-7F35-4C7D-AB53-41FB2F75C76F}" presName="childText" presStyleLbl="bgAcc1" presStyleIdx="5" presStyleCnt="7" custLinFactNeighborX="21349">
        <dgm:presLayoutVars>
          <dgm:bulletEnabled val="1"/>
        </dgm:presLayoutVars>
      </dgm:prSet>
      <dgm:spPr/>
    </dgm:pt>
    <dgm:pt modelId="{ADE65FD1-A04B-4BDC-A0D4-44C50E10C9CB}" type="pres">
      <dgm:prSet presAssocID="{F2198858-A4BB-46D3-80C3-3412C44FD460}" presName="Name13" presStyleLbl="parChTrans1D2" presStyleIdx="6" presStyleCnt="7"/>
      <dgm:spPr/>
    </dgm:pt>
    <dgm:pt modelId="{D37F663D-C444-4FFD-86C0-73D038DF0C3B}" type="pres">
      <dgm:prSet presAssocID="{D137BA8C-68EE-4CB8-A310-6EFC8191BFBD}" presName="childText" presStyleLbl="bgAcc1" presStyleIdx="6" presStyleCnt="7" custLinFactNeighborX="21349">
        <dgm:presLayoutVars>
          <dgm:bulletEnabled val="1"/>
        </dgm:presLayoutVars>
      </dgm:prSet>
      <dgm:spPr/>
    </dgm:pt>
  </dgm:ptLst>
  <dgm:cxnLst>
    <dgm:cxn modelId="{A23AD900-5D0B-457D-A7D8-4C1153BC7789}" type="presOf" srcId="{005018A4-C65F-45CF-809B-F86C144F93DD}" destId="{DCED5820-532B-4F36-BE76-85ADDAAFEDB9}" srcOrd="0" destOrd="0" presId="urn:microsoft.com/office/officeart/2005/8/layout/hierarchy3"/>
    <dgm:cxn modelId="{B5E59407-EB29-4E47-9151-BC3874B4F776}" srcId="{6093BF88-BE8F-4ADF-BEDF-041757109ABD}" destId="{04AA9761-D21F-4714-AFAA-FD32BF418A29}" srcOrd="2" destOrd="0" parTransId="{757A23B8-6BCA-4FE9-A235-1A3636A28765}" sibTransId="{610DC613-A832-43F0-B050-3DBB8E24B185}"/>
    <dgm:cxn modelId="{C0E4DE1A-FB99-46A9-BEAC-F577BD2EC402}" type="presOf" srcId="{04AA9761-D21F-4714-AFAA-FD32BF418A29}" destId="{0BA084B6-229A-43FD-9774-A90ABC80E415}" srcOrd="0" destOrd="0" presId="urn:microsoft.com/office/officeart/2005/8/layout/hierarchy3"/>
    <dgm:cxn modelId="{E473A51E-242E-4205-8442-94BEA2395310}" type="presOf" srcId="{5DD94D88-3F6E-4EAC-BE8D-D34BCD7431FD}" destId="{650001A9-5DFA-422A-B873-31F4B61FEB03}" srcOrd="0" destOrd="0" presId="urn:microsoft.com/office/officeart/2005/8/layout/hierarchy3"/>
    <dgm:cxn modelId="{0C84B51E-B880-4A54-8B4A-B0F255129649}" type="presOf" srcId="{718B2222-AE66-43ED-8421-EA294E74BD44}" destId="{16241763-BA36-428E-933D-04024B591B34}" srcOrd="1" destOrd="0" presId="urn:microsoft.com/office/officeart/2005/8/layout/hierarchy3"/>
    <dgm:cxn modelId="{5C6CDE20-D08B-461C-A3D5-90DBD282E7CD}" type="presOf" srcId="{9358824E-1DF8-44DD-804B-C7E2FB83C810}" destId="{9C5AEBEC-166D-495E-8C2E-7760F0ECFDB7}" srcOrd="1" destOrd="0" presId="urn:microsoft.com/office/officeart/2005/8/layout/hierarchy3"/>
    <dgm:cxn modelId="{585F3322-B3E0-4D18-968D-9C78AAEBCE38}" type="presOf" srcId="{F2198858-A4BB-46D3-80C3-3412C44FD460}" destId="{ADE65FD1-A04B-4BDC-A0D4-44C50E10C9CB}" srcOrd="0" destOrd="0" presId="urn:microsoft.com/office/officeart/2005/8/layout/hierarchy3"/>
    <dgm:cxn modelId="{FFB07B23-A0AB-4220-A9D6-8F17F1745D2C}" type="presOf" srcId="{AAE4CFDB-C4B1-4B5F-B190-04C8DE298F16}" destId="{8CF7A8B7-6985-46F8-9662-4C5B8C07AC2E}" srcOrd="0" destOrd="0" presId="urn:microsoft.com/office/officeart/2005/8/layout/hierarchy3"/>
    <dgm:cxn modelId="{BF169C2E-6188-46F7-B9C7-BF62A6B037EE}" type="presOf" srcId="{A9507CEC-0035-4325-A067-F30D5885088D}" destId="{E88D8945-AF41-4403-A4D6-7D9B75595D50}" srcOrd="0" destOrd="0" presId="urn:microsoft.com/office/officeart/2005/8/layout/hierarchy3"/>
    <dgm:cxn modelId="{478ED333-4F00-4868-A3D8-83EE2561DB54}" type="presOf" srcId="{6093BF88-BE8F-4ADF-BEDF-041757109ABD}" destId="{8DCEF97F-B910-46EE-8BC8-350AF48B02AF}" srcOrd="0" destOrd="0" presId="urn:microsoft.com/office/officeart/2005/8/layout/hierarchy3"/>
    <dgm:cxn modelId="{1C155A3D-7D88-448B-8D3F-30F933F407B5}" srcId="{04AA9761-D21F-4714-AFAA-FD32BF418A29}" destId="{D137BA8C-68EE-4CB8-A310-6EFC8191BFBD}" srcOrd="1" destOrd="0" parTransId="{F2198858-A4BB-46D3-80C3-3412C44FD460}" sibTransId="{2882C934-5F7B-412A-85B1-1D5F262CBD2E}"/>
    <dgm:cxn modelId="{BFCD0040-A1D8-42D0-84F8-78EFBCB0EAD1}" srcId="{6093BF88-BE8F-4ADF-BEDF-041757109ABD}" destId="{718B2222-AE66-43ED-8421-EA294E74BD44}" srcOrd="1" destOrd="0" parTransId="{3550F9BB-98CB-4DDB-9269-08428418642C}" sibTransId="{2D0FF2EF-A6EF-48C4-8F0E-06AE40CB3307}"/>
    <dgm:cxn modelId="{A6DA9864-D763-4778-A4C2-0C7D654A3E1A}" srcId="{718B2222-AE66-43ED-8421-EA294E74BD44}" destId="{5048559C-0179-4EEB-A68D-7CF2139E69EC}" srcOrd="0" destOrd="0" parTransId="{13664809-4B60-4482-915D-D3F0FC77E37B}" sibTransId="{0FC8F59C-C520-423E-BD00-72F62492DF65}"/>
    <dgm:cxn modelId="{46A37865-F873-4A49-AE23-F213499DFD45}" type="presOf" srcId="{D137BA8C-68EE-4CB8-A310-6EFC8191BFBD}" destId="{D37F663D-C444-4FFD-86C0-73D038DF0C3B}" srcOrd="0" destOrd="0" presId="urn:microsoft.com/office/officeart/2005/8/layout/hierarchy3"/>
    <dgm:cxn modelId="{DDFA6A68-17C2-40E6-82E6-9391C34FF998}" type="presOf" srcId="{0933E9A0-722D-4A06-89F0-25C688640847}" destId="{CF90B5C4-7719-4522-91B8-1F2C42697711}" srcOrd="0" destOrd="0" presId="urn:microsoft.com/office/officeart/2005/8/layout/hierarchy3"/>
    <dgm:cxn modelId="{C23A6C4A-13E1-4218-BCF4-CC54DC9CD794}" type="presOf" srcId="{13664809-4B60-4482-915D-D3F0FC77E37B}" destId="{A2D6FD00-F558-497F-84A7-2591D5F2D63E}" srcOrd="0" destOrd="0" presId="urn:microsoft.com/office/officeart/2005/8/layout/hierarchy3"/>
    <dgm:cxn modelId="{73098679-A6DC-4F63-93B9-901C79697BA3}" srcId="{9358824E-1DF8-44DD-804B-C7E2FB83C810}" destId="{2AC03CF1-BFF6-4302-8438-50F66B5699C7}" srcOrd="2" destOrd="0" parTransId="{F91BFAAD-CB7E-47AA-93DB-3721E5E26E3E}" sibTransId="{436650E0-F874-47AF-A9B2-A313D1A4158F}"/>
    <dgm:cxn modelId="{8055568D-1D9C-476F-B7CA-81A991CC7646}" srcId="{6093BF88-BE8F-4ADF-BEDF-041757109ABD}" destId="{9358824E-1DF8-44DD-804B-C7E2FB83C810}" srcOrd="0" destOrd="0" parTransId="{1CE70A90-8981-47BA-B02D-8B61CFE20DCF}" sibTransId="{CCD2E2F8-D89A-4FF0-B127-77FEBBE32D10}"/>
    <dgm:cxn modelId="{810A539D-888D-480D-BC4F-BAB7D4A84F44}" type="presOf" srcId="{9358824E-1DF8-44DD-804B-C7E2FB83C810}" destId="{59DF650C-C944-4EAE-8D93-78BA2CDD870B}" srcOrd="0" destOrd="0" presId="urn:microsoft.com/office/officeart/2005/8/layout/hierarchy3"/>
    <dgm:cxn modelId="{F7F50EB2-68E5-42E8-9D0E-A2A3A393C72D}" type="presOf" srcId="{C31A0F44-DBB5-4A70-AE69-EDFDE46E4C0B}" destId="{640E7BBE-611A-430D-B9C4-923E8813E118}" srcOrd="0" destOrd="0" presId="urn:microsoft.com/office/officeart/2005/8/layout/hierarchy3"/>
    <dgm:cxn modelId="{19EBC7B2-9BCC-4435-95AD-6E86F3BB10E0}" type="presOf" srcId="{F1B3639B-7F35-4C7D-AB53-41FB2F75C76F}" destId="{0DB2CC6C-819F-4360-96E7-B5536699B025}" srcOrd="0" destOrd="0" presId="urn:microsoft.com/office/officeart/2005/8/layout/hierarchy3"/>
    <dgm:cxn modelId="{CBF562B4-4FF6-48D7-9EC8-911AA8314CC9}" type="presOf" srcId="{1E08F833-FDF1-4D80-8976-33E074B8DB50}" destId="{420A8C8F-E324-4CA4-8ABA-E97B6BE653E0}" srcOrd="0" destOrd="0" presId="urn:microsoft.com/office/officeart/2005/8/layout/hierarchy3"/>
    <dgm:cxn modelId="{9ECDE2B5-CE92-4520-AF34-B2B5B9C83FE6}" type="presOf" srcId="{04AA9761-D21F-4714-AFAA-FD32BF418A29}" destId="{82B125E1-3907-491C-A44D-76A71B2D7C7D}" srcOrd="1" destOrd="0" presId="urn:microsoft.com/office/officeart/2005/8/layout/hierarchy3"/>
    <dgm:cxn modelId="{3F01EEB8-0475-441D-A530-A14D1FA6C90D}" type="presOf" srcId="{5048559C-0179-4EEB-A68D-7CF2139E69EC}" destId="{DF864B3B-03A5-4548-B08D-33E33005611E}" srcOrd="0" destOrd="0" presId="urn:microsoft.com/office/officeart/2005/8/layout/hierarchy3"/>
    <dgm:cxn modelId="{DFBCFAC1-68B5-48CA-9FB5-36DFC5F9002B}" type="presOf" srcId="{718B2222-AE66-43ED-8421-EA294E74BD44}" destId="{7C2C5FD3-EE37-44EA-8775-E39051BDB7C7}" srcOrd="0" destOrd="0" presId="urn:microsoft.com/office/officeart/2005/8/layout/hierarchy3"/>
    <dgm:cxn modelId="{37418FCB-D008-4E7E-B625-12B60C026CB5}" srcId="{04AA9761-D21F-4714-AFAA-FD32BF418A29}" destId="{F1B3639B-7F35-4C7D-AB53-41FB2F75C76F}" srcOrd="0" destOrd="0" parTransId="{0933E9A0-722D-4A06-89F0-25C688640847}" sibTransId="{9A6D3E55-AD39-4713-8468-B3160279F42C}"/>
    <dgm:cxn modelId="{BF0294CE-9624-472B-832D-4F36FB264E71}" srcId="{9358824E-1DF8-44DD-804B-C7E2FB83C810}" destId="{AAE4CFDB-C4B1-4B5F-B190-04C8DE298F16}" srcOrd="0" destOrd="0" parTransId="{5DD94D88-3F6E-4EAC-BE8D-D34BCD7431FD}" sibTransId="{D826FFC3-7ABB-4727-BDAD-CD6D742D33A6}"/>
    <dgm:cxn modelId="{D60CC9DD-246B-4622-8C54-E729DF23FCC1}" type="presOf" srcId="{2AC03CF1-BFF6-4302-8438-50F66B5699C7}" destId="{B46CE6DB-DD03-4AED-8399-016C30F1B0AB}" srcOrd="0" destOrd="0" presId="urn:microsoft.com/office/officeart/2005/8/layout/hierarchy3"/>
    <dgm:cxn modelId="{180409E1-EC5A-4DB9-9E38-2BC2083D8241}" type="presOf" srcId="{F91BFAAD-CB7E-47AA-93DB-3721E5E26E3E}" destId="{E71EFDCA-6AAC-4C6B-B5F6-D052626748F1}" srcOrd="0" destOrd="0" presId="urn:microsoft.com/office/officeart/2005/8/layout/hierarchy3"/>
    <dgm:cxn modelId="{52A2E6E9-F606-4595-90BB-A44D7BD676A4}" srcId="{718B2222-AE66-43ED-8421-EA294E74BD44}" destId="{C31A0F44-DBB5-4A70-AE69-EDFDE46E4C0B}" srcOrd="1" destOrd="0" parTransId="{A9507CEC-0035-4325-A067-F30D5885088D}" sibTransId="{574825FA-E4BD-4957-A4AB-F29EE203519A}"/>
    <dgm:cxn modelId="{A304FEF3-DD82-459B-826E-D10534E1B101}" srcId="{9358824E-1DF8-44DD-804B-C7E2FB83C810}" destId="{1E08F833-FDF1-4D80-8976-33E074B8DB50}" srcOrd="1" destOrd="0" parTransId="{005018A4-C65F-45CF-809B-F86C144F93DD}" sibTransId="{39965781-789D-466D-8E9C-2DAB0AFA78A6}"/>
    <dgm:cxn modelId="{2810E43B-D0C4-43EE-B89E-EF82F10DE28D}" type="presParOf" srcId="{8DCEF97F-B910-46EE-8BC8-350AF48B02AF}" destId="{F3891781-11AB-4ED4-A02C-AC4FE85E271D}" srcOrd="0" destOrd="0" presId="urn:microsoft.com/office/officeart/2005/8/layout/hierarchy3"/>
    <dgm:cxn modelId="{066B05D3-BA56-48A1-B831-C4180EBAC648}" type="presParOf" srcId="{F3891781-11AB-4ED4-A02C-AC4FE85E271D}" destId="{21955CC1-D7B0-493D-9270-4D1D83C1542A}" srcOrd="0" destOrd="0" presId="urn:microsoft.com/office/officeart/2005/8/layout/hierarchy3"/>
    <dgm:cxn modelId="{DF72794A-32E5-4AC6-A14C-1FA2D15360D2}" type="presParOf" srcId="{21955CC1-D7B0-493D-9270-4D1D83C1542A}" destId="{59DF650C-C944-4EAE-8D93-78BA2CDD870B}" srcOrd="0" destOrd="0" presId="urn:microsoft.com/office/officeart/2005/8/layout/hierarchy3"/>
    <dgm:cxn modelId="{C32BD42D-C93B-4436-9A6E-45D48678876B}" type="presParOf" srcId="{21955CC1-D7B0-493D-9270-4D1D83C1542A}" destId="{9C5AEBEC-166D-495E-8C2E-7760F0ECFDB7}" srcOrd="1" destOrd="0" presId="urn:microsoft.com/office/officeart/2005/8/layout/hierarchy3"/>
    <dgm:cxn modelId="{3ECF09C5-D012-4083-BAF6-116C00D2BD85}" type="presParOf" srcId="{F3891781-11AB-4ED4-A02C-AC4FE85E271D}" destId="{BA662B72-822E-4B6E-8DE3-06B3035F92C0}" srcOrd="1" destOrd="0" presId="urn:microsoft.com/office/officeart/2005/8/layout/hierarchy3"/>
    <dgm:cxn modelId="{6139E42B-F2AC-44EA-95DD-5080A279EEEB}" type="presParOf" srcId="{BA662B72-822E-4B6E-8DE3-06B3035F92C0}" destId="{650001A9-5DFA-422A-B873-31F4B61FEB03}" srcOrd="0" destOrd="0" presId="urn:microsoft.com/office/officeart/2005/8/layout/hierarchy3"/>
    <dgm:cxn modelId="{780C5759-9A2F-41BF-ABD7-F49F92027F9F}" type="presParOf" srcId="{BA662B72-822E-4B6E-8DE3-06B3035F92C0}" destId="{8CF7A8B7-6985-46F8-9662-4C5B8C07AC2E}" srcOrd="1" destOrd="0" presId="urn:microsoft.com/office/officeart/2005/8/layout/hierarchy3"/>
    <dgm:cxn modelId="{F7CF628E-9EF4-4287-B7E0-EF6A2E5E7909}" type="presParOf" srcId="{BA662B72-822E-4B6E-8DE3-06B3035F92C0}" destId="{DCED5820-532B-4F36-BE76-85ADDAAFEDB9}" srcOrd="2" destOrd="0" presId="urn:microsoft.com/office/officeart/2005/8/layout/hierarchy3"/>
    <dgm:cxn modelId="{46E5CC1B-B891-48A9-8277-E5F7CD07EFE0}" type="presParOf" srcId="{BA662B72-822E-4B6E-8DE3-06B3035F92C0}" destId="{420A8C8F-E324-4CA4-8ABA-E97B6BE653E0}" srcOrd="3" destOrd="0" presId="urn:microsoft.com/office/officeart/2005/8/layout/hierarchy3"/>
    <dgm:cxn modelId="{12146BCF-02E4-46A6-9C7E-F2103DE98FD7}" type="presParOf" srcId="{BA662B72-822E-4B6E-8DE3-06B3035F92C0}" destId="{E71EFDCA-6AAC-4C6B-B5F6-D052626748F1}" srcOrd="4" destOrd="0" presId="urn:microsoft.com/office/officeart/2005/8/layout/hierarchy3"/>
    <dgm:cxn modelId="{3DC4940D-5230-485C-BFDE-B6AB71C9DA22}" type="presParOf" srcId="{BA662B72-822E-4B6E-8DE3-06B3035F92C0}" destId="{B46CE6DB-DD03-4AED-8399-016C30F1B0AB}" srcOrd="5" destOrd="0" presId="urn:microsoft.com/office/officeart/2005/8/layout/hierarchy3"/>
    <dgm:cxn modelId="{694BDE5D-4BE9-4304-B77B-D84E633A87EE}" type="presParOf" srcId="{8DCEF97F-B910-46EE-8BC8-350AF48B02AF}" destId="{F6437E9E-0014-44BF-9BAA-346AEB26260F}" srcOrd="1" destOrd="0" presId="urn:microsoft.com/office/officeart/2005/8/layout/hierarchy3"/>
    <dgm:cxn modelId="{308FF34A-AEE1-436B-B8DC-317F79A6B309}" type="presParOf" srcId="{F6437E9E-0014-44BF-9BAA-346AEB26260F}" destId="{09577739-F868-4EFC-8E9C-1FD695424D7B}" srcOrd="0" destOrd="0" presId="urn:microsoft.com/office/officeart/2005/8/layout/hierarchy3"/>
    <dgm:cxn modelId="{41AE28B2-A13E-43F8-8624-653C709E2818}" type="presParOf" srcId="{09577739-F868-4EFC-8E9C-1FD695424D7B}" destId="{7C2C5FD3-EE37-44EA-8775-E39051BDB7C7}" srcOrd="0" destOrd="0" presId="urn:microsoft.com/office/officeart/2005/8/layout/hierarchy3"/>
    <dgm:cxn modelId="{6F7394F6-58E1-4101-A60D-203FD651CB28}" type="presParOf" srcId="{09577739-F868-4EFC-8E9C-1FD695424D7B}" destId="{16241763-BA36-428E-933D-04024B591B34}" srcOrd="1" destOrd="0" presId="urn:microsoft.com/office/officeart/2005/8/layout/hierarchy3"/>
    <dgm:cxn modelId="{8F3D4AAF-69AB-4605-A5AE-0E4ACB790524}" type="presParOf" srcId="{F6437E9E-0014-44BF-9BAA-346AEB26260F}" destId="{E2089494-7E7E-44C2-AADC-4639B4D7B1B2}" srcOrd="1" destOrd="0" presId="urn:microsoft.com/office/officeart/2005/8/layout/hierarchy3"/>
    <dgm:cxn modelId="{0E959310-249C-4E2E-99F6-771B6152FA0F}" type="presParOf" srcId="{E2089494-7E7E-44C2-AADC-4639B4D7B1B2}" destId="{A2D6FD00-F558-497F-84A7-2591D5F2D63E}" srcOrd="0" destOrd="0" presId="urn:microsoft.com/office/officeart/2005/8/layout/hierarchy3"/>
    <dgm:cxn modelId="{1B63B946-D634-48B3-A186-B7702E76293E}" type="presParOf" srcId="{E2089494-7E7E-44C2-AADC-4639B4D7B1B2}" destId="{DF864B3B-03A5-4548-B08D-33E33005611E}" srcOrd="1" destOrd="0" presId="urn:microsoft.com/office/officeart/2005/8/layout/hierarchy3"/>
    <dgm:cxn modelId="{C11BF291-3166-4B01-970E-853E3F32891C}" type="presParOf" srcId="{E2089494-7E7E-44C2-AADC-4639B4D7B1B2}" destId="{E88D8945-AF41-4403-A4D6-7D9B75595D50}" srcOrd="2" destOrd="0" presId="urn:microsoft.com/office/officeart/2005/8/layout/hierarchy3"/>
    <dgm:cxn modelId="{634BB7F0-29F7-46CD-A2A8-9A957EB3AAE9}" type="presParOf" srcId="{E2089494-7E7E-44C2-AADC-4639B4D7B1B2}" destId="{640E7BBE-611A-430D-B9C4-923E8813E118}" srcOrd="3" destOrd="0" presId="urn:microsoft.com/office/officeart/2005/8/layout/hierarchy3"/>
    <dgm:cxn modelId="{0BFD1FE4-1B87-45F4-8C11-F834B3F602AF}" type="presParOf" srcId="{8DCEF97F-B910-46EE-8BC8-350AF48B02AF}" destId="{74BF1D47-56AF-450E-9CC8-7A799CA33D68}" srcOrd="2" destOrd="0" presId="urn:microsoft.com/office/officeart/2005/8/layout/hierarchy3"/>
    <dgm:cxn modelId="{F5ED8178-2EDD-46E0-BC46-DF18AAB01A24}" type="presParOf" srcId="{74BF1D47-56AF-450E-9CC8-7A799CA33D68}" destId="{25201CA3-E4AD-4168-929E-D5435EA8C6C4}" srcOrd="0" destOrd="0" presId="urn:microsoft.com/office/officeart/2005/8/layout/hierarchy3"/>
    <dgm:cxn modelId="{8EF51236-CEF9-4495-9493-0A631C6793D1}" type="presParOf" srcId="{25201CA3-E4AD-4168-929E-D5435EA8C6C4}" destId="{0BA084B6-229A-43FD-9774-A90ABC80E415}" srcOrd="0" destOrd="0" presId="urn:microsoft.com/office/officeart/2005/8/layout/hierarchy3"/>
    <dgm:cxn modelId="{6D8A37F8-D403-44C3-82A9-273301BC5E34}" type="presParOf" srcId="{25201CA3-E4AD-4168-929E-D5435EA8C6C4}" destId="{82B125E1-3907-491C-A44D-76A71B2D7C7D}" srcOrd="1" destOrd="0" presId="urn:microsoft.com/office/officeart/2005/8/layout/hierarchy3"/>
    <dgm:cxn modelId="{74630378-D200-464A-9BB2-9EE335C51C57}" type="presParOf" srcId="{74BF1D47-56AF-450E-9CC8-7A799CA33D68}" destId="{259229C3-9A80-44B6-9A8A-13D1EC785D3F}" srcOrd="1" destOrd="0" presId="urn:microsoft.com/office/officeart/2005/8/layout/hierarchy3"/>
    <dgm:cxn modelId="{5A6FB3FD-CA28-4479-B7F0-7D754DF2A538}" type="presParOf" srcId="{259229C3-9A80-44B6-9A8A-13D1EC785D3F}" destId="{CF90B5C4-7719-4522-91B8-1F2C42697711}" srcOrd="0" destOrd="0" presId="urn:microsoft.com/office/officeart/2005/8/layout/hierarchy3"/>
    <dgm:cxn modelId="{41637F28-012F-4DF6-9587-41D50B2C4FB6}" type="presParOf" srcId="{259229C3-9A80-44B6-9A8A-13D1EC785D3F}" destId="{0DB2CC6C-819F-4360-96E7-B5536699B025}" srcOrd="1" destOrd="0" presId="urn:microsoft.com/office/officeart/2005/8/layout/hierarchy3"/>
    <dgm:cxn modelId="{CE7864E4-B96F-4067-8D30-68F7DBB7C7BE}" type="presParOf" srcId="{259229C3-9A80-44B6-9A8A-13D1EC785D3F}" destId="{ADE65FD1-A04B-4BDC-A0D4-44C50E10C9CB}" srcOrd="2" destOrd="0" presId="urn:microsoft.com/office/officeart/2005/8/layout/hierarchy3"/>
    <dgm:cxn modelId="{8BA46764-A69B-45FA-AC15-E0E5F9F3CD16}" type="presParOf" srcId="{259229C3-9A80-44B6-9A8A-13D1EC785D3F}" destId="{D37F663D-C444-4FFD-86C0-73D038DF0C3B}"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EC43362-0294-4DB8-8E3E-79CC8F092733}" type="doc">
      <dgm:prSet loTypeId="urn:microsoft.com/office/officeart/2005/8/layout/vList3#1" loCatId="list" qsTypeId="urn:microsoft.com/office/officeart/2005/8/quickstyle/simple1" qsCatId="simple" csTypeId="urn:microsoft.com/office/officeart/2005/8/colors/colorful5" csCatId="colorful" phldr="1"/>
      <dgm:spPr/>
    </dgm:pt>
    <dgm:pt modelId="{42D94168-3FCE-4A6E-B2C8-91B73F06CED3}">
      <dgm:prSet phldrT="[Text]" custT="1"/>
      <dgm:spPr/>
      <dgm:t>
        <a:bodyPr/>
        <a:lstStyle/>
        <a:p>
          <a:r>
            <a:rPr lang="en-US" sz="1800" dirty="0">
              <a:solidFill>
                <a:schemeClr val="tx1"/>
              </a:solidFill>
            </a:rPr>
            <a:t>Possession of  appropriate documents as per </a:t>
          </a:r>
          <a:r>
            <a:rPr lang="en-US" sz="1800" b="1" dirty="0">
              <a:solidFill>
                <a:schemeClr val="tx1"/>
              </a:solidFill>
            </a:rPr>
            <a:t>Rule 36 </a:t>
          </a:r>
          <a:r>
            <a:rPr lang="en-US" sz="1800" i="1" dirty="0">
              <a:solidFill>
                <a:schemeClr val="tx1"/>
              </a:solidFill>
            </a:rPr>
            <a:t>(discussed in next slide)</a:t>
          </a:r>
          <a:endParaRPr lang="en-US" sz="1800" b="1" i="1" dirty="0">
            <a:solidFill>
              <a:schemeClr val="tx1"/>
            </a:solidFill>
          </a:endParaRPr>
        </a:p>
      </dgm:t>
    </dgm:pt>
    <dgm:pt modelId="{DE58E3BF-8584-48A7-9AF4-15D644DFFA18}" type="parTrans" cxnId="{DAAD25B7-9BDC-4C58-BF32-C86DCE430DDD}">
      <dgm:prSet/>
      <dgm:spPr/>
      <dgm:t>
        <a:bodyPr/>
        <a:lstStyle/>
        <a:p>
          <a:endParaRPr lang="en-US">
            <a:solidFill>
              <a:schemeClr val="tx1"/>
            </a:solidFill>
          </a:endParaRPr>
        </a:p>
      </dgm:t>
    </dgm:pt>
    <dgm:pt modelId="{37D28251-A06A-403A-99F8-696139C0B7F2}" type="sibTrans" cxnId="{DAAD25B7-9BDC-4C58-BF32-C86DCE430DDD}">
      <dgm:prSet/>
      <dgm:spPr/>
      <dgm:t>
        <a:bodyPr/>
        <a:lstStyle/>
        <a:p>
          <a:endParaRPr lang="en-US">
            <a:solidFill>
              <a:schemeClr val="tx1"/>
            </a:solidFill>
          </a:endParaRPr>
        </a:p>
      </dgm:t>
    </dgm:pt>
    <dgm:pt modelId="{D46EB24D-D537-4244-B6BE-0BAD85C15C2F}">
      <dgm:prSet phldrT="[Text]" custT="1"/>
      <dgm:spPr/>
      <dgm:t>
        <a:bodyPr/>
        <a:lstStyle/>
        <a:p>
          <a:r>
            <a:rPr lang="en-US" sz="1800" dirty="0">
              <a:solidFill>
                <a:schemeClr val="tx1"/>
              </a:solidFill>
            </a:rPr>
            <a:t>Receipt of goods or services or both</a:t>
          </a:r>
        </a:p>
      </dgm:t>
    </dgm:pt>
    <dgm:pt modelId="{46C54E20-6635-4589-B7AE-F8C7632A0952}" type="parTrans" cxnId="{A852CB91-5D10-41D2-A62F-932069A16599}">
      <dgm:prSet/>
      <dgm:spPr/>
      <dgm:t>
        <a:bodyPr/>
        <a:lstStyle/>
        <a:p>
          <a:endParaRPr lang="en-US">
            <a:solidFill>
              <a:schemeClr val="tx1"/>
            </a:solidFill>
          </a:endParaRPr>
        </a:p>
      </dgm:t>
    </dgm:pt>
    <dgm:pt modelId="{CB70ACF5-602F-40CB-AB02-7B6E0FB78FA7}" type="sibTrans" cxnId="{A852CB91-5D10-41D2-A62F-932069A16599}">
      <dgm:prSet/>
      <dgm:spPr/>
      <dgm:t>
        <a:bodyPr/>
        <a:lstStyle/>
        <a:p>
          <a:endParaRPr lang="en-US">
            <a:solidFill>
              <a:schemeClr val="tx1"/>
            </a:solidFill>
          </a:endParaRPr>
        </a:p>
      </dgm:t>
    </dgm:pt>
    <dgm:pt modelId="{731187BD-A943-4B5F-9F8E-393D0C3624AD}">
      <dgm:prSet phldrT="[Text]" custT="1"/>
      <dgm:spPr/>
      <dgm:t>
        <a:bodyPr/>
        <a:lstStyle/>
        <a:p>
          <a:r>
            <a:rPr lang="en-US" sz="1800" dirty="0">
              <a:solidFill>
                <a:schemeClr val="tx1"/>
              </a:solidFill>
            </a:rPr>
            <a:t>Tax has been actually paid to the Government </a:t>
          </a:r>
        </a:p>
      </dgm:t>
    </dgm:pt>
    <dgm:pt modelId="{1981C341-EE8A-40E7-90BC-04D441BE98E1}" type="parTrans" cxnId="{605CB8B7-EF98-47F6-9F40-B1D867C33F96}">
      <dgm:prSet/>
      <dgm:spPr/>
      <dgm:t>
        <a:bodyPr/>
        <a:lstStyle/>
        <a:p>
          <a:endParaRPr lang="en-US">
            <a:solidFill>
              <a:schemeClr val="tx1"/>
            </a:solidFill>
          </a:endParaRPr>
        </a:p>
      </dgm:t>
    </dgm:pt>
    <dgm:pt modelId="{2EDBFC78-9107-4DD9-9C5D-D25BA272B79A}" type="sibTrans" cxnId="{605CB8B7-EF98-47F6-9F40-B1D867C33F96}">
      <dgm:prSet/>
      <dgm:spPr/>
      <dgm:t>
        <a:bodyPr/>
        <a:lstStyle/>
        <a:p>
          <a:endParaRPr lang="en-US">
            <a:solidFill>
              <a:schemeClr val="tx1"/>
            </a:solidFill>
          </a:endParaRPr>
        </a:p>
      </dgm:t>
    </dgm:pt>
    <dgm:pt modelId="{48F628C0-81FC-4BF1-B6A7-887C37264273}">
      <dgm:prSet phldrT="[Text]" custT="1"/>
      <dgm:spPr>
        <a:solidFill>
          <a:schemeClr val="tx2">
            <a:lumMod val="60000"/>
            <a:lumOff val="40000"/>
          </a:schemeClr>
        </a:solidFill>
      </dgm:spPr>
      <dgm:t>
        <a:bodyPr/>
        <a:lstStyle/>
        <a:p>
          <a:r>
            <a:rPr lang="en-US" sz="1800" dirty="0">
              <a:solidFill>
                <a:schemeClr val="tx1"/>
              </a:solidFill>
            </a:rPr>
            <a:t>Return has been furnished</a:t>
          </a:r>
        </a:p>
      </dgm:t>
    </dgm:pt>
    <dgm:pt modelId="{E5B0F55B-CF92-4046-8BD0-C88DE93AFFE3}" type="parTrans" cxnId="{1156C232-D7CC-44D6-92B4-41641772A48F}">
      <dgm:prSet/>
      <dgm:spPr/>
      <dgm:t>
        <a:bodyPr/>
        <a:lstStyle/>
        <a:p>
          <a:endParaRPr lang="en-US">
            <a:solidFill>
              <a:schemeClr val="tx1"/>
            </a:solidFill>
          </a:endParaRPr>
        </a:p>
      </dgm:t>
    </dgm:pt>
    <dgm:pt modelId="{16C53350-48AC-42F9-870D-CA66947F60FF}" type="sibTrans" cxnId="{1156C232-D7CC-44D6-92B4-41641772A48F}">
      <dgm:prSet/>
      <dgm:spPr/>
      <dgm:t>
        <a:bodyPr/>
        <a:lstStyle/>
        <a:p>
          <a:endParaRPr lang="en-US">
            <a:solidFill>
              <a:schemeClr val="tx1"/>
            </a:solidFill>
          </a:endParaRPr>
        </a:p>
      </dgm:t>
    </dgm:pt>
    <dgm:pt modelId="{05413D0F-06CA-4070-9802-84B974CCDF1F}" type="pres">
      <dgm:prSet presAssocID="{1EC43362-0294-4DB8-8E3E-79CC8F092733}" presName="linearFlow" presStyleCnt="0">
        <dgm:presLayoutVars>
          <dgm:dir/>
          <dgm:resizeHandles val="exact"/>
        </dgm:presLayoutVars>
      </dgm:prSet>
      <dgm:spPr/>
    </dgm:pt>
    <dgm:pt modelId="{8FD90012-41D6-48C8-8327-4FBE8B782F4A}" type="pres">
      <dgm:prSet presAssocID="{42D94168-3FCE-4A6E-B2C8-91B73F06CED3}" presName="composite" presStyleCnt="0"/>
      <dgm:spPr/>
    </dgm:pt>
    <dgm:pt modelId="{3AD14306-FBBD-4637-A801-3959B9AB2B69}" type="pres">
      <dgm:prSet presAssocID="{42D94168-3FCE-4A6E-B2C8-91B73F06CED3}" presName="imgShp" presStyleLbl="fgImgPlace1" presStyleIdx="0" presStyleCnt="4" custScaleX="96470" custScaleY="100158"/>
      <dgm:spPr>
        <a:blipFill rotWithShape="0">
          <a:blip xmlns:r="http://schemas.openxmlformats.org/officeDocument/2006/relationships" r:embed="rId1"/>
          <a:stretch>
            <a:fillRect/>
          </a:stretch>
        </a:blipFill>
      </dgm:spPr>
    </dgm:pt>
    <dgm:pt modelId="{191F6044-0765-4E4C-A745-167ECB93F2E9}" type="pres">
      <dgm:prSet presAssocID="{42D94168-3FCE-4A6E-B2C8-91B73F06CED3}" presName="txShp" presStyleLbl="node1" presStyleIdx="0" presStyleCnt="4" custScaleY="61294">
        <dgm:presLayoutVars>
          <dgm:bulletEnabled val="1"/>
        </dgm:presLayoutVars>
      </dgm:prSet>
      <dgm:spPr/>
    </dgm:pt>
    <dgm:pt modelId="{E0030DB1-8520-4E3F-B0C0-F35599BC1431}" type="pres">
      <dgm:prSet presAssocID="{37D28251-A06A-403A-99F8-696139C0B7F2}" presName="spacing" presStyleCnt="0"/>
      <dgm:spPr/>
    </dgm:pt>
    <dgm:pt modelId="{5878CD65-E8F6-44F7-BE6F-39F489967C9D}" type="pres">
      <dgm:prSet presAssocID="{D46EB24D-D537-4244-B6BE-0BAD85C15C2F}" presName="composite" presStyleCnt="0"/>
      <dgm:spPr/>
    </dgm:pt>
    <dgm:pt modelId="{B66E1274-8FF4-4684-B4E4-87B17A802309}" type="pres">
      <dgm:prSet presAssocID="{D46EB24D-D537-4244-B6BE-0BAD85C15C2F}" presName="imgShp" presStyleLbl="fgImgPlace1" presStyleIdx="1" presStyleCnt="4" custScaleX="96797" custScaleY="111225" custLinFactNeighborY="-16590"/>
      <dgm:spPr>
        <a:blipFill rotWithShape="0">
          <a:blip xmlns:r="http://schemas.openxmlformats.org/officeDocument/2006/relationships" r:embed="rId2"/>
          <a:stretch>
            <a:fillRect/>
          </a:stretch>
        </a:blipFill>
      </dgm:spPr>
    </dgm:pt>
    <dgm:pt modelId="{20D8FB80-0C0C-446B-B7B1-4ED18BF47B32}" type="pres">
      <dgm:prSet presAssocID="{D46EB24D-D537-4244-B6BE-0BAD85C15C2F}" presName="txShp" presStyleLbl="node1" presStyleIdx="1" presStyleCnt="4" custScaleY="61935" custLinFactNeighborY="-14827">
        <dgm:presLayoutVars>
          <dgm:bulletEnabled val="1"/>
        </dgm:presLayoutVars>
      </dgm:prSet>
      <dgm:spPr/>
    </dgm:pt>
    <dgm:pt modelId="{11331C54-4BE0-4021-AA2B-D19EDD69A001}" type="pres">
      <dgm:prSet presAssocID="{CB70ACF5-602F-40CB-AB02-7B6E0FB78FA7}" presName="spacing" presStyleCnt="0"/>
      <dgm:spPr/>
    </dgm:pt>
    <dgm:pt modelId="{4DD41E27-5833-44DE-8F6D-21FA527D8450}" type="pres">
      <dgm:prSet presAssocID="{731187BD-A943-4B5F-9F8E-393D0C3624AD}" presName="composite" presStyleCnt="0"/>
      <dgm:spPr/>
    </dgm:pt>
    <dgm:pt modelId="{F4624417-0A98-4A82-8166-546948D795B4}" type="pres">
      <dgm:prSet presAssocID="{731187BD-A943-4B5F-9F8E-393D0C3624AD}" presName="imgShp" presStyleLbl="fgImgPlace1" presStyleIdx="2" presStyleCnt="4" custLinFactNeighborY="-28005"/>
      <dgm:spPr>
        <a:blipFill rotWithShape="0">
          <a:blip xmlns:r="http://schemas.openxmlformats.org/officeDocument/2006/relationships" r:embed="rId3"/>
          <a:stretch>
            <a:fillRect/>
          </a:stretch>
        </a:blipFill>
      </dgm:spPr>
    </dgm:pt>
    <dgm:pt modelId="{D29349EB-4CD9-49F8-9C63-39C19C05916D}" type="pres">
      <dgm:prSet presAssocID="{731187BD-A943-4B5F-9F8E-393D0C3624AD}" presName="txShp" presStyleLbl="node1" presStyleIdx="2" presStyleCnt="4" custScaleY="76797" custLinFactNeighborY="-26521">
        <dgm:presLayoutVars>
          <dgm:bulletEnabled val="1"/>
        </dgm:presLayoutVars>
      </dgm:prSet>
      <dgm:spPr/>
    </dgm:pt>
    <dgm:pt modelId="{1310198A-E36A-406F-A76D-4F7AB1747BCC}" type="pres">
      <dgm:prSet presAssocID="{2EDBFC78-9107-4DD9-9C5D-D25BA272B79A}" presName="spacing" presStyleCnt="0"/>
      <dgm:spPr/>
    </dgm:pt>
    <dgm:pt modelId="{3E207845-3BFE-4D16-A844-4583C5C97CAA}" type="pres">
      <dgm:prSet presAssocID="{48F628C0-81FC-4BF1-B6A7-887C37264273}" presName="composite" presStyleCnt="0"/>
      <dgm:spPr/>
    </dgm:pt>
    <dgm:pt modelId="{0F828833-4E35-457A-9A3C-B1EF31F67046}" type="pres">
      <dgm:prSet presAssocID="{48F628C0-81FC-4BF1-B6A7-887C37264273}" presName="imgShp" presStyleLbl="fgImgPlace1" presStyleIdx="3" presStyleCnt="4" custLinFactNeighborX="500" custLinFactNeighborY="-34575"/>
      <dgm:spPr>
        <a:blipFill rotWithShape="0">
          <a:blip xmlns:r="http://schemas.openxmlformats.org/officeDocument/2006/relationships" r:embed="rId4"/>
          <a:stretch>
            <a:fillRect/>
          </a:stretch>
        </a:blipFill>
      </dgm:spPr>
    </dgm:pt>
    <dgm:pt modelId="{3BD76386-F596-411A-B5F7-8D773533AC86}" type="pres">
      <dgm:prSet presAssocID="{48F628C0-81FC-4BF1-B6A7-887C37264273}" presName="txShp" presStyleLbl="node1" presStyleIdx="3" presStyleCnt="4" custScaleY="78150" custLinFactNeighborY="-32978">
        <dgm:presLayoutVars>
          <dgm:bulletEnabled val="1"/>
        </dgm:presLayoutVars>
      </dgm:prSet>
      <dgm:spPr/>
    </dgm:pt>
  </dgm:ptLst>
  <dgm:cxnLst>
    <dgm:cxn modelId="{5CFBC82E-9E18-4598-8019-86BEAC99210D}" type="presOf" srcId="{42D94168-3FCE-4A6E-B2C8-91B73F06CED3}" destId="{191F6044-0765-4E4C-A745-167ECB93F2E9}" srcOrd="0" destOrd="0" presId="urn:microsoft.com/office/officeart/2005/8/layout/vList3#1"/>
    <dgm:cxn modelId="{1156C232-D7CC-44D6-92B4-41641772A48F}" srcId="{1EC43362-0294-4DB8-8E3E-79CC8F092733}" destId="{48F628C0-81FC-4BF1-B6A7-887C37264273}" srcOrd="3" destOrd="0" parTransId="{E5B0F55B-CF92-4046-8BD0-C88DE93AFFE3}" sibTransId="{16C53350-48AC-42F9-870D-CA66947F60FF}"/>
    <dgm:cxn modelId="{EBFE3B48-E0DD-4F3D-B3C3-0CD58C239DFB}" type="presOf" srcId="{48F628C0-81FC-4BF1-B6A7-887C37264273}" destId="{3BD76386-F596-411A-B5F7-8D773533AC86}" srcOrd="0" destOrd="0" presId="urn:microsoft.com/office/officeart/2005/8/layout/vList3#1"/>
    <dgm:cxn modelId="{7D70DB70-8BF0-4790-A1DF-5499BEDEA3C6}" type="presOf" srcId="{D46EB24D-D537-4244-B6BE-0BAD85C15C2F}" destId="{20D8FB80-0C0C-446B-B7B1-4ED18BF47B32}" srcOrd="0" destOrd="0" presId="urn:microsoft.com/office/officeart/2005/8/layout/vList3#1"/>
    <dgm:cxn modelId="{A852CB91-5D10-41D2-A62F-932069A16599}" srcId="{1EC43362-0294-4DB8-8E3E-79CC8F092733}" destId="{D46EB24D-D537-4244-B6BE-0BAD85C15C2F}" srcOrd="1" destOrd="0" parTransId="{46C54E20-6635-4589-B7AE-F8C7632A0952}" sibTransId="{CB70ACF5-602F-40CB-AB02-7B6E0FB78FA7}"/>
    <dgm:cxn modelId="{66797695-6897-4892-805B-A655BA9A953A}" type="presOf" srcId="{731187BD-A943-4B5F-9F8E-393D0C3624AD}" destId="{D29349EB-4CD9-49F8-9C63-39C19C05916D}" srcOrd="0" destOrd="0" presId="urn:microsoft.com/office/officeart/2005/8/layout/vList3#1"/>
    <dgm:cxn modelId="{FAFBB69F-34FF-4D1B-8C98-DB25698ABBDB}" type="presOf" srcId="{1EC43362-0294-4DB8-8E3E-79CC8F092733}" destId="{05413D0F-06CA-4070-9802-84B974CCDF1F}" srcOrd="0" destOrd="0" presId="urn:microsoft.com/office/officeart/2005/8/layout/vList3#1"/>
    <dgm:cxn modelId="{DAAD25B7-9BDC-4C58-BF32-C86DCE430DDD}" srcId="{1EC43362-0294-4DB8-8E3E-79CC8F092733}" destId="{42D94168-3FCE-4A6E-B2C8-91B73F06CED3}" srcOrd="0" destOrd="0" parTransId="{DE58E3BF-8584-48A7-9AF4-15D644DFFA18}" sibTransId="{37D28251-A06A-403A-99F8-696139C0B7F2}"/>
    <dgm:cxn modelId="{605CB8B7-EF98-47F6-9F40-B1D867C33F96}" srcId="{1EC43362-0294-4DB8-8E3E-79CC8F092733}" destId="{731187BD-A943-4B5F-9F8E-393D0C3624AD}" srcOrd="2" destOrd="0" parTransId="{1981C341-EE8A-40E7-90BC-04D441BE98E1}" sibTransId="{2EDBFC78-9107-4DD9-9C5D-D25BA272B79A}"/>
    <dgm:cxn modelId="{31A6A82B-AAAF-40BF-8CCE-0C01BC1F71BC}" type="presParOf" srcId="{05413D0F-06CA-4070-9802-84B974CCDF1F}" destId="{8FD90012-41D6-48C8-8327-4FBE8B782F4A}" srcOrd="0" destOrd="0" presId="urn:microsoft.com/office/officeart/2005/8/layout/vList3#1"/>
    <dgm:cxn modelId="{DFD05F5B-8631-4010-A63C-512AE35084B0}" type="presParOf" srcId="{8FD90012-41D6-48C8-8327-4FBE8B782F4A}" destId="{3AD14306-FBBD-4637-A801-3959B9AB2B69}" srcOrd="0" destOrd="0" presId="urn:microsoft.com/office/officeart/2005/8/layout/vList3#1"/>
    <dgm:cxn modelId="{29125EF8-5AFF-41D1-A290-65E99EFD4FA9}" type="presParOf" srcId="{8FD90012-41D6-48C8-8327-4FBE8B782F4A}" destId="{191F6044-0765-4E4C-A745-167ECB93F2E9}" srcOrd="1" destOrd="0" presId="urn:microsoft.com/office/officeart/2005/8/layout/vList3#1"/>
    <dgm:cxn modelId="{F7384B6E-6B23-4A01-8A9B-6DC0C3DDF7D1}" type="presParOf" srcId="{05413D0F-06CA-4070-9802-84B974CCDF1F}" destId="{E0030DB1-8520-4E3F-B0C0-F35599BC1431}" srcOrd="1" destOrd="0" presId="urn:microsoft.com/office/officeart/2005/8/layout/vList3#1"/>
    <dgm:cxn modelId="{808D7151-C17F-4AD0-8701-E636B015AB6E}" type="presParOf" srcId="{05413D0F-06CA-4070-9802-84B974CCDF1F}" destId="{5878CD65-E8F6-44F7-BE6F-39F489967C9D}" srcOrd="2" destOrd="0" presId="urn:microsoft.com/office/officeart/2005/8/layout/vList3#1"/>
    <dgm:cxn modelId="{BB43100C-A371-47F9-8C4C-E2C2B6A4D8C6}" type="presParOf" srcId="{5878CD65-E8F6-44F7-BE6F-39F489967C9D}" destId="{B66E1274-8FF4-4684-B4E4-87B17A802309}" srcOrd="0" destOrd="0" presId="urn:microsoft.com/office/officeart/2005/8/layout/vList3#1"/>
    <dgm:cxn modelId="{4EBA5B52-256B-4C07-B103-7E04182EC568}" type="presParOf" srcId="{5878CD65-E8F6-44F7-BE6F-39F489967C9D}" destId="{20D8FB80-0C0C-446B-B7B1-4ED18BF47B32}" srcOrd="1" destOrd="0" presId="urn:microsoft.com/office/officeart/2005/8/layout/vList3#1"/>
    <dgm:cxn modelId="{AAA4F111-8BA7-42AC-B5F3-8F919870A4CB}" type="presParOf" srcId="{05413D0F-06CA-4070-9802-84B974CCDF1F}" destId="{11331C54-4BE0-4021-AA2B-D19EDD69A001}" srcOrd="3" destOrd="0" presId="urn:microsoft.com/office/officeart/2005/8/layout/vList3#1"/>
    <dgm:cxn modelId="{EAC8FE8C-3A6D-4040-8239-C9B08265F987}" type="presParOf" srcId="{05413D0F-06CA-4070-9802-84B974CCDF1F}" destId="{4DD41E27-5833-44DE-8F6D-21FA527D8450}" srcOrd="4" destOrd="0" presId="urn:microsoft.com/office/officeart/2005/8/layout/vList3#1"/>
    <dgm:cxn modelId="{2D563359-8281-4BF9-869F-9E83E2CC8B04}" type="presParOf" srcId="{4DD41E27-5833-44DE-8F6D-21FA527D8450}" destId="{F4624417-0A98-4A82-8166-546948D795B4}" srcOrd="0" destOrd="0" presId="urn:microsoft.com/office/officeart/2005/8/layout/vList3#1"/>
    <dgm:cxn modelId="{6F040018-6F61-43AD-82BF-73D45E20F3EA}" type="presParOf" srcId="{4DD41E27-5833-44DE-8F6D-21FA527D8450}" destId="{D29349EB-4CD9-49F8-9C63-39C19C05916D}" srcOrd="1" destOrd="0" presId="urn:microsoft.com/office/officeart/2005/8/layout/vList3#1"/>
    <dgm:cxn modelId="{497DF1BD-A9FE-42EB-90CB-8C500DAA67EB}" type="presParOf" srcId="{05413D0F-06CA-4070-9802-84B974CCDF1F}" destId="{1310198A-E36A-406F-A76D-4F7AB1747BCC}" srcOrd="5" destOrd="0" presId="urn:microsoft.com/office/officeart/2005/8/layout/vList3#1"/>
    <dgm:cxn modelId="{D49A135F-4949-43E0-92C2-7AD2E6A827E4}" type="presParOf" srcId="{05413D0F-06CA-4070-9802-84B974CCDF1F}" destId="{3E207845-3BFE-4D16-A844-4583C5C97CAA}" srcOrd="6" destOrd="0" presId="urn:microsoft.com/office/officeart/2005/8/layout/vList3#1"/>
    <dgm:cxn modelId="{16A8DE8E-2FB9-4600-B5DB-03B47403AEAC}" type="presParOf" srcId="{3E207845-3BFE-4D16-A844-4583C5C97CAA}" destId="{0F828833-4E35-457A-9A3C-B1EF31F67046}" srcOrd="0" destOrd="0" presId="urn:microsoft.com/office/officeart/2005/8/layout/vList3#1"/>
    <dgm:cxn modelId="{1C5567B3-C83E-46BB-8B41-A3B2776BC0A0}" type="presParOf" srcId="{3E207845-3BFE-4D16-A844-4583C5C97CAA}" destId="{3BD76386-F596-411A-B5F7-8D773533AC86}" srcOrd="1" destOrd="0" presId="urn:microsoft.com/office/officeart/2005/8/layout/vList3#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B41FBF8-399F-4F65-A4D2-A91793DD6A79}" type="doc">
      <dgm:prSet loTypeId="urn:microsoft.com/office/officeart/2005/8/layout/radial1" loCatId="relationship" qsTypeId="urn:microsoft.com/office/officeart/2005/8/quickstyle/simple1" qsCatId="simple" csTypeId="urn:microsoft.com/office/officeart/2005/8/colors/colorful5" csCatId="colorful" phldr="1"/>
      <dgm:spPr/>
      <dgm:t>
        <a:bodyPr/>
        <a:lstStyle/>
        <a:p>
          <a:endParaRPr lang="en-US"/>
        </a:p>
      </dgm:t>
    </dgm:pt>
    <dgm:pt modelId="{D2DF4D9A-2B70-43F0-8414-3F70204CF4FD}">
      <dgm:prSet phldrT="[Text]" custT="1"/>
      <dgm:spPr/>
      <dgm:t>
        <a:bodyPr/>
        <a:lstStyle/>
        <a:p>
          <a:pPr algn="ctr"/>
          <a:r>
            <a:rPr lang="en-US" sz="1600" b="1" dirty="0">
              <a:solidFill>
                <a:schemeClr val="tx1"/>
              </a:solidFill>
            </a:rPr>
            <a:t>Documentary Evidence </a:t>
          </a:r>
        </a:p>
      </dgm:t>
    </dgm:pt>
    <dgm:pt modelId="{0841A734-E8DE-422D-BF40-CA35196C19CE}" type="parTrans" cxnId="{C75B92CE-2A9A-4DF9-90E1-9C6509CE83CD}">
      <dgm:prSet/>
      <dgm:spPr/>
      <dgm:t>
        <a:bodyPr/>
        <a:lstStyle/>
        <a:p>
          <a:endParaRPr lang="en-US">
            <a:solidFill>
              <a:schemeClr val="tx1"/>
            </a:solidFill>
          </a:endParaRPr>
        </a:p>
      </dgm:t>
    </dgm:pt>
    <dgm:pt modelId="{F7143C29-4DFE-420B-BD46-F45EFB983052}" type="sibTrans" cxnId="{C75B92CE-2A9A-4DF9-90E1-9C6509CE83CD}">
      <dgm:prSet/>
      <dgm:spPr/>
      <dgm:t>
        <a:bodyPr/>
        <a:lstStyle/>
        <a:p>
          <a:endParaRPr lang="en-US">
            <a:solidFill>
              <a:schemeClr val="tx1"/>
            </a:solidFill>
          </a:endParaRPr>
        </a:p>
      </dgm:t>
    </dgm:pt>
    <dgm:pt modelId="{45A1A0E5-9457-4A92-9DB9-3A77E9DDBBF9}">
      <dgm:prSet phldrT="[Text]" custT="1"/>
      <dgm:spPr/>
      <dgm:t>
        <a:bodyPr/>
        <a:lstStyle/>
        <a:p>
          <a:pPr algn="ctr"/>
          <a:r>
            <a:rPr lang="en-US" sz="2000" dirty="0">
              <a:solidFill>
                <a:schemeClr val="tx1"/>
              </a:solidFill>
            </a:rPr>
            <a:t>Tax Invoice</a:t>
          </a:r>
        </a:p>
      </dgm:t>
    </dgm:pt>
    <dgm:pt modelId="{A80CD3B6-E5D9-41E4-A536-632D3DF0C867}" type="parTrans" cxnId="{AF2344C8-286D-427A-A864-3E392DB452F7}">
      <dgm:prSet/>
      <dgm:spPr/>
      <dgm:t>
        <a:bodyPr/>
        <a:lstStyle/>
        <a:p>
          <a:endParaRPr lang="en-US">
            <a:solidFill>
              <a:schemeClr val="tx1"/>
            </a:solidFill>
          </a:endParaRPr>
        </a:p>
      </dgm:t>
    </dgm:pt>
    <dgm:pt modelId="{F066C17E-981C-4468-AA2C-90BCEFD449DC}" type="sibTrans" cxnId="{AF2344C8-286D-427A-A864-3E392DB452F7}">
      <dgm:prSet/>
      <dgm:spPr/>
      <dgm:t>
        <a:bodyPr/>
        <a:lstStyle/>
        <a:p>
          <a:endParaRPr lang="en-US">
            <a:solidFill>
              <a:schemeClr val="tx1"/>
            </a:solidFill>
          </a:endParaRPr>
        </a:p>
      </dgm:t>
    </dgm:pt>
    <dgm:pt modelId="{47D70757-EE7B-4608-816D-A1273AE74AB6}">
      <dgm:prSet phldrT="[Text]" custT="1"/>
      <dgm:spPr/>
      <dgm:t>
        <a:bodyPr/>
        <a:lstStyle/>
        <a:p>
          <a:pPr algn="ctr"/>
          <a:r>
            <a:rPr lang="en-US" sz="2000" dirty="0">
              <a:solidFill>
                <a:schemeClr val="tx1"/>
              </a:solidFill>
            </a:rPr>
            <a:t>Debit Note</a:t>
          </a:r>
        </a:p>
      </dgm:t>
    </dgm:pt>
    <dgm:pt modelId="{A2A95930-94B4-4699-A785-F07757DAD7E0}" type="parTrans" cxnId="{46DA221D-0EBB-4917-BD7C-55B61886A8B5}">
      <dgm:prSet/>
      <dgm:spPr/>
      <dgm:t>
        <a:bodyPr/>
        <a:lstStyle/>
        <a:p>
          <a:endParaRPr lang="en-US">
            <a:solidFill>
              <a:schemeClr val="tx1"/>
            </a:solidFill>
          </a:endParaRPr>
        </a:p>
      </dgm:t>
    </dgm:pt>
    <dgm:pt modelId="{924AD367-CC17-4960-B1F8-5BFB32C28291}" type="sibTrans" cxnId="{46DA221D-0EBB-4917-BD7C-55B61886A8B5}">
      <dgm:prSet/>
      <dgm:spPr/>
      <dgm:t>
        <a:bodyPr/>
        <a:lstStyle/>
        <a:p>
          <a:endParaRPr lang="en-US">
            <a:solidFill>
              <a:schemeClr val="tx1"/>
            </a:solidFill>
          </a:endParaRPr>
        </a:p>
      </dgm:t>
    </dgm:pt>
    <dgm:pt modelId="{AF14A04B-893F-42CD-BD3B-B5E7F10FF992}">
      <dgm:prSet phldrT="[Text]" custT="1"/>
      <dgm:spPr/>
      <dgm:t>
        <a:bodyPr/>
        <a:lstStyle/>
        <a:p>
          <a:pPr algn="ctr"/>
          <a:r>
            <a:rPr lang="en-US" sz="2000" dirty="0">
              <a:solidFill>
                <a:schemeClr val="tx1"/>
              </a:solidFill>
            </a:rPr>
            <a:t>Bill of Entry </a:t>
          </a:r>
        </a:p>
      </dgm:t>
    </dgm:pt>
    <dgm:pt modelId="{6348C9CC-5229-4626-A05C-4362EE0001DE}" type="parTrans" cxnId="{D8F8A588-E302-47B5-99CE-05AA88C904B9}">
      <dgm:prSet/>
      <dgm:spPr/>
      <dgm:t>
        <a:bodyPr/>
        <a:lstStyle/>
        <a:p>
          <a:endParaRPr lang="en-US">
            <a:solidFill>
              <a:schemeClr val="tx1"/>
            </a:solidFill>
          </a:endParaRPr>
        </a:p>
      </dgm:t>
    </dgm:pt>
    <dgm:pt modelId="{EB877676-700F-42FD-B27F-6681E69A153A}" type="sibTrans" cxnId="{D8F8A588-E302-47B5-99CE-05AA88C904B9}">
      <dgm:prSet/>
      <dgm:spPr/>
      <dgm:t>
        <a:bodyPr/>
        <a:lstStyle/>
        <a:p>
          <a:endParaRPr lang="en-US">
            <a:solidFill>
              <a:schemeClr val="tx1"/>
            </a:solidFill>
          </a:endParaRPr>
        </a:p>
      </dgm:t>
    </dgm:pt>
    <dgm:pt modelId="{4713D6C4-386B-4F0F-A1C5-18D1D1CA28B1}">
      <dgm:prSet phldrT="[Text]" custT="1"/>
      <dgm:spPr>
        <a:solidFill>
          <a:schemeClr val="accent3"/>
        </a:solidFill>
      </dgm:spPr>
      <dgm:t>
        <a:bodyPr/>
        <a:lstStyle/>
        <a:p>
          <a:pPr algn="ctr"/>
          <a:r>
            <a:rPr lang="en-US" sz="1800" dirty="0">
              <a:solidFill>
                <a:schemeClr val="tx1"/>
              </a:solidFill>
            </a:rPr>
            <a:t>ISD invoice or ISD credit note</a:t>
          </a:r>
        </a:p>
      </dgm:t>
    </dgm:pt>
    <dgm:pt modelId="{1ED4FD09-E985-4F0F-9382-07806E9D3202}" type="parTrans" cxnId="{37EBD952-0D25-4C81-8145-6C8406ADBF4E}">
      <dgm:prSet/>
      <dgm:spPr/>
      <dgm:t>
        <a:bodyPr/>
        <a:lstStyle/>
        <a:p>
          <a:endParaRPr lang="en-US">
            <a:solidFill>
              <a:schemeClr val="tx1"/>
            </a:solidFill>
          </a:endParaRPr>
        </a:p>
      </dgm:t>
    </dgm:pt>
    <dgm:pt modelId="{AD714CA1-19B5-43D2-A6A3-50BF27C7BA66}" type="sibTrans" cxnId="{37EBD952-0D25-4C81-8145-6C8406ADBF4E}">
      <dgm:prSet/>
      <dgm:spPr/>
      <dgm:t>
        <a:bodyPr/>
        <a:lstStyle/>
        <a:p>
          <a:endParaRPr lang="en-US">
            <a:solidFill>
              <a:schemeClr val="tx1"/>
            </a:solidFill>
          </a:endParaRPr>
        </a:p>
      </dgm:t>
    </dgm:pt>
    <dgm:pt modelId="{93CAB7B6-354C-4559-8BAE-B6CA842C9152}" type="pres">
      <dgm:prSet presAssocID="{5B41FBF8-399F-4F65-A4D2-A91793DD6A79}" presName="cycle" presStyleCnt="0">
        <dgm:presLayoutVars>
          <dgm:chMax val="1"/>
          <dgm:dir/>
          <dgm:animLvl val="ctr"/>
          <dgm:resizeHandles val="exact"/>
        </dgm:presLayoutVars>
      </dgm:prSet>
      <dgm:spPr/>
    </dgm:pt>
    <dgm:pt modelId="{75AE39C8-23A2-49CD-BB8C-05BB21F3B422}" type="pres">
      <dgm:prSet presAssocID="{D2DF4D9A-2B70-43F0-8414-3F70204CF4FD}" presName="centerShape" presStyleLbl="node0" presStyleIdx="0" presStyleCnt="1" custScaleX="121575"/>
      <dgm:spPr/>
    </dgm:pt>
    <dgm:pt modelId="{902E438D-205C-42DE-8CF0-3576221C5DDA}" type="pres">
      <dgm:prSet presAssocID="{A80CD3B6-E5D9-41E4-A536-632D3DF0C867}" presName="Name9" presStyleLbl="parChTrans1D2" presStyleIdx="0" presStyleCnt="4"/>
      <dgm:spPr/>
    </dgm:pt>
    <dgm:pt modelId="{80975641-78BA-47C0-ADF0-1CAC4CB313B7}" type="pres">
      <dgm:prSet presAssocID="{A80CD3B6-E5D9-41E4-A536-632D3DF0C867}" presName="connTx" presStyleLbl="parChTrans1D2" presStyleIdx="0" presStyleCnt="4"/>
      <dgm:spPr/>
    </dgm:pt>
    <dgm:pt modelId="{C772685A-4EB5-4087-A28C-56DEA50FB525}" type="pres">
      <dgm:prSet presAssocID="{45A1A0E5-9457-4A92-9DB9-3A77E9DDBBF9}" presName="node" presStyleLbl="node1" presStyleIdx="0" presStyleCnt="4">
        <dgm:presLayoutVars>
          <dgm:bulletEnabled val="1"/>
        </dgm:presLayoutVars>
      </dgm:prSet>
      <dgm:spPr/>
    </dgm:pt>
    <dgm:pt modelId="{4A9B743F-AC86-4BCF-9592-987336597A33}" type="pres">
      <dgm:prSet presAssocID="{A2A95930-94B4-4699-A785-F07757DAD7E0}" presName="Name9" presStyleLbl="parChTrans1D2" presStyleIdx="1" presStyleCnt="4"/>
      <dgm:spPr/>
    </dgm:pt>
    <dgm:pt modelId="{E95931EE-7A3C-4A0C-95EB-B24317E107B3}" type="pres">
      <dgm:prSet presAssocID="{A2A95930-94B4-4699-A785-F07757DAD7E0}" presName="connTx" presStyleLbl="parChTrans1D2" presStyleIdx="1" presStyleCnt="4"/>
      <dgm:spPr/>
    </dgm:pt>
    <dgm:pt modelId="{2A3BDC6B-A6C4-4652-89E2-724F08305922}" type="pres">
      <dgm:prSet presAssocID="{47D70757-EE7B-4608-816D-A1273AE74AB6}" presName="node" presStyleLbl="node1" presStyleIdx="1" presStyleCnt="4">
        <dgm:presLayoutVars>
          <dgm:bulletEnabled val="1"/>
        </dgm:presLayoutVars>
      </dgm:prSet>
      <dgm:spPr/>
    </dgm:pt>
    <dgm:pt modelId="{6FB16A17-CCA3-4CA5-87DB-5B12B55DB4EE}" type="pres">
      <dgm:prSet presAssocID="{6348C9CC-5229-4626-A05C-4362EE0001DE}" presName="Name9" presStyleLbl="parChTrans1D2" presStyleIdx="2" presStyleCnt="4"/>
      <dgm:spPr/>
    </dgm:pt>
    <dgm:pt modelId="{A162B013-9803-411B-81CA-C34F561A822B}" type="pres">
      <dgm:prSet presAssocID="{6348C9CC-5229-4626-A05C-4362EE0001DE}" presName="connTx" presStyleLbl="parChTrans1D2" presStyleIdx="2" presStyleCnt="4"/>
      <dgm:spPr/>
    </dgm:pt>
    <dgm:pt modelId="{2B2DC2FD-13B9-45F6-9C73-E6CECAE2EDFF}" type="pres">
      <dgm:prSet presAssocID="{AF14A04B-893F-42CD-BD3B-B5E7F10FF992}" presName="node" presStyleLbl="node1" presStyleIdx="2" presStyleCnt="4">
        <dgm:presLayoutVars>
          <dgm:bulletEnabled val="1"/>
        </dgm:presLayoutVars>
      </dgm:prSet>
      <dgm:spPr/>
    </dgm:pt>
    <dgm:pt modelId="{A91CD6EC-D2A6-4801-9224-90166A4A5C26}" type="pres">
      <dgm:prSet presAssocID="{1ED4FD09-E985-4F0F-9382-07806E9D3202}" presName="Name9" presStyleLbl="parChTrans1D2" presStyleIdx="3" presStyleCnt="4"/>
      <dgm:spPr/>
    </dgm:pt>
    <dgm:pt modelId="{244D3806-45F5-4581-8399-A36BECA65C86}" type="pres">
      <dgm:prSet presAssocID="{1ED4FD09-E985-4F0F-9382-07806E9D3202}" presName="connTx" presStyleLbl="parChTrans1D2" presStyleIdx="3" presStyleCnt="4"/>
      <dgm:spPr/>
    </dgm:pt>
    <dgm:pt modelId="{BA6A23F1-8337-4AD8-94EA-7B00CAA7A9D7}" type="pres">
      <dgm:prSet presAssocID="{4713D6C4-386B-4F0F-A1C5-18D1D1CA28B1}" presName="node" presStyleLbl="node1" presStyleIdx="3" presStyleCnt="4">
        <dgm:presLayoutVars>
          <dgm:bulletEnabled val="1"/>
        </dgm:presLayoutVars>
      </dgm:prSet>
      <dgm:spPr/>
    </dgm:pt>
  </dgm:ptLst>
  <dgm:cxnLst>
    <dgm:cxn modelId="{9D10E911-6A18-4670-B958-06B93F298263}" type="presOf" srcId="{1ED4FD09-E985-4F0F-9382-07806E9D3202}" destId="{244D3806-45F5-4581-8399-A36BECA65C86}" srcOrd="1" destOrd="0" presId="urn:microsoft.com/office/officeart/2005/8/layout/radial1"/>
    <dgm:cxn modelId="{46DA221D-0EBB-4917-BD7C-55B61886A8B5}" srcId="{D2DF4D9A-2B70-43F0-8414-3F70204CF4FD}" destId="{47D70757-EE7B-4608-816D-A1273AE74AB6}" srcOrd="1" destOrd="0" parTransId="{A2A95930-94B4-4699-A785-F07757DAD7E0}" sibTransId="{924AD367-CC17-4960-B1F8-5BFB32C28291}"/>
    <dgm:cxn modelId="{BB779B2A-A21D-4E8F-94F3-E7000EC80B13}" type="presOf" srcId="{A2A95930-94B4-4699-A785-F07757DAD7E0}" destId="{E95931EE-7A3C-4A0C-95EB-B24317E107B3}" srcOrd="1" destOrd="0" presId="urn:microsoft.com/office/officeart/2005/8/layout/radial1"/>
    <dgm:cxn modelId="{4D4F142C-5FA0-4955-9A2B-52A85722340C}" type="presOf" srcId="{AF14A04B-893F-42CD-BD3B-B5E7F10FF992}" destId="{2B2DC2FD-13B9-45F6-9C73-E6CECAE2EDFF}" srcOrd="0" destOrd="0" presId="urn:microsoft.com/office/officeart/2005/8/layout/radial1"/>
    <dgm:cxn modelId="{8F5B4B4E-F322-49B0-816A-CA99005AEF4D}" type="presOf" srcId="{A80CD3B6-E5D9-41E4-A536-632D3DF0C867}" destId="{902E438D-205C-42DE-8CF0-3576221C5DDA}" srcOrd="0" destOrd="0" presId="urn:microsoft.com/office/officeart/2005/8/layout/radial1"/>
    <dgm:cxn modelId="{37EBD952-0D25-4C81-8145-6C8406ADBF4E}" srcId="{D2DF4D9A-2B70-43F0-8414-3F70204CF4FD}" destId="{4713D6C4-386B-4F0F-A1C5-18D1D1CA28B1}" srcOrd="3" destOrd="0" parTransId="{1ED4FD09-E985-4F0F-9382-07806E9D3202}" sibTransId="{AD714CA1-19B5-43D2-A6A3-50BF27C7BA66}"/>
    <dgm:cxn modelId="{464D0A59-4F8F-4A62-B434-3A7EEFDA089D}" type="presOf" srcId="{1ED4FD09-E985-4F0F-9382-07806E9D3202}" destId="{A91CD6EC-D2A6-4801-9224-90166A4A5C26}" srcOrd="0" destOrd="0" presId="urn:microsoft.com/office/officeart/2005/8/layout/radial1"/>
    <dgm:cxn modelId="{40AA5D81-9A86-4310-913E-F9576E637DBF}" type="presOf" srcId="{D2DF4D9A-2B70-43F0-8414-3F70204CF4FD}" destId="{75AE39C8-23A2-49CD-BB8C-05BB21F3B422}" srcOrd="0" destOrd="0" presId="urn:microsoft.com/office/officeart/2005/8/layout/radial1"/>
    <dgm:cxn modelId="{73E5C182-28CB-4C0F-85C6-22B8C99ED5B8}" type="presOf" srcId="{45A1A0E5-9457-4A92-9DB9-3A77E9DDBBF9}" destId="{C772685A-4EB5-4087-A28C-56DEA50FB525}" srcOrd="0" destOrd="0" presId="urn:microsoft.com/office/officeart/2005/8/layout/radial1"/>
    <dgm:cxn modelId="{D8F8A588-E302-47B5-99CE-05AA88C904B9}" srcId="{D2DF4D9A-2B70-43F0-8414-3F70204CF4FD}" destId="{AF14A04B-893F-42CD-BD3B-B5E7F10FF992}" srcOrd="2" destOrd="0" parTransId="{6348C9CC-5229-4626-A05C-4362EE0001DE}" sibTransId="{EB877676-700F-42FD-B27F-6681E69A153A}"/>
    <dgm:cxn modelId="{4B24D0A7-CBCC-44AA-9C88-9E4CFAEA0B5B}" type="presOf" srcId="{47D70757-EE7B-4608-816D-A1273AE74AB6}" destId="{2A3BDC6B-A6C4-4652-89E2-724F08305922}" srcOrd="0" destOrd="0" presId="urn:microsoft.com/office/officeart/2005/8/layout/radial1"/>
    <dgm:cxn modelId="{823707A9-3BBE-4F67-A9AC-EFA3E16803EB}" type="presOf" srcId="{4713D6C4-386B-4F0F-A1C5-18D1D1CA28B1}" destId="{BA6A23F1-8337-4AD8-94EA-7B00CAA7A9D7}" srcOrd="0" destOrd="0" presId="urn:microsoft.com/office/officeart/2005/8/layout/radial1"/>
    <dgm:cxn modelId="{88A011B2-BFCA-4C57-915B-558F9FF4C5DA}" type="presOf" srcId="{5B41FBF8-399F-4F65-A4D2-A91793DD6A79}" destId="{93CAB7B6-354C-4559-8BAE-B6CA842C9152}" srcOrd="0" destOrd="0" presId="urn:microsoft.com/office/officeart/2005/8/layout/radial1"/>
    <dgm:cxn modelId="{FCEFDCBA-8FFF-4BC2-91AE-487992E35775}" type="presOf" srcId="{A80CD3B6-E5D9-41E4-A536-632D3DF0C867}" destId="{80975641-78BA-47C0-ADF0-1CAC4CB313B7}" srcOrd="1" destOrd="0" presId="urn:microsoft.com/office/officeart/2005/8/layout/radial1"/>
    <dgm:cxn modelId="{AF2344C8-286D-427A-A864-3E392DB452F7}" srcId="{D2DF4D9A-2B70-43F0-8414-3F70204CF4FD}" destId="{45A1A0E5-9457-4A92-9DB9-3A77E9DDBBF9}" srcOrd="0" destOrd="0" parTransId="{A80CD3B6-E5D9-41E4-A536-632D3DF0C867}" sibTransId="{F066C17E-981C-4468-AA2C-90BCEFD449DC}"/>
    <dgm:cxn modelId="{C75B92CE-2A9A-4DF9-90E1-9C6509CE83CD}" srcId="{5B41FBF8-399F-4F65-A4D2-A91793DD6A79}" destId="{D2DF4D9A-2B70-43F0-8414-3F70204CF4FD}" srcOrd="0" destOrd="0" parTransId="{0841A734-E8DE-422D-BF40-CA35196C19CE}" sibTransId="{F7143C29-4DFE-420B-BD46-F45EFB983052}"/>
    <dgm:cxn modelId="{F245D3CE-6197-4A4E-8927-AD962E8AE539}" type="presOf" srcId="{6348C9CC-5229-4626-A05C-4362EE0001DE}" destId="{A162B013-9803-411B-81CA-C34F561A822B}" srcOrd="1" destOrd="0" presId="urn:microsoft.com/office/officeart/2005/8/layout/radial1"/>
    <dgm:cxn modelId="{222B79EE-9FE6-4DCF-A0A6-565FDB52D740}" type="presOf" srcId="{A2A95930-94B4-4699-A785-F07757DAD7E0}" destId="{4A9B743F-AC86-4BCF-9592-987336597A33}" srcOrd="0" destOrd="0" presId="urn:microsoft.com/office/officeart/2005/8/layout/radial1"/>
    <dgm:cxn modelId="{85161EF9-64E7-4EF3-870E-CF5B0F5FE9D2}" type="presOf" srcId="{6348C9CC-5229-4626-A05C-4362EE0001DE}" destId="{6FB16A17-CCA3-4CA5-87DB-5B12B55DB4EE}" srcOrd="0" destOrd="0" presId="urn:microsoft.com/office/officeart/2005/8/layout/radial1"/>
    <dgm:cxn modelId="{3AD95FEF-932F-49AB-9443-DE32A004CBF6}" type="presParOf" srcId="{93CAB7B6-354C-4559-8BAE-B6CA842C9152}" destId="{75AE39C8-23A2-49CD-BB8C-05BB21F3B422}" srcOrd="0" destOrd="0" presId="urn:microsoft.com/office/officeart/2005/8/layout/radial1"/>
    <dgm:cxn modelId="{1B053957-8301-4BF1-80DB-6B7194C5159D}" type="presParOf" srcId="{93CAB7B6-354C-4559-8BAE-B6CA842C9152}" destId="{902E438D-205C-42DE-8CF0-3576221C5DDA}" srcOrd="1" destOrd="0" presId="urn:microsoft.com/office/officeart/2005/8/layout/radial1"/>
    <dgm:cxn modelId="{661FC062-EE1D-4928-B8C6-9E997697AE71}" type="presParOf" srcId="{902E438D-205C-42DE-8CF0-3576221C5DDA}" destId="{80975641-78BA-47C0-ADF0-1CAC4CB313B7}" srcOrd="0" destOrd="0" presId="urn:microsoft.com/office/officeart/2005/8/layout/radial1"/>
    <dgm:cxn modelId="{F027ECF5-AFD7-43C5-9140-4F6EE0B17173}" type="presParOf" srcId="{93CAB7B6-354C-4559-8BAE-B6CA842C9152}" destId="{C772685A-4EB5-4087-A28C-56DEA50FB525}" srcOrd="2" destOrd="0" presId="urn:microsoft.com/office/officeart/2005/8/layout/radial1"/>
    <dgm:cxn modelId="{D6FA185F-0DEF-4A57-9595-FB0A6F4A1DF1}" type="presParOf" srcId="{93CAB7B6-354C-4559-8BAE-B6CA842C9152}" destId="{4A9B743F-AC86-4BCF-9592-987336597A33}" srcOrd="3" destOrd="0" presId="urn:microsoft.com/office/officeart/2005/8/layout/radial1"/>
    <dgm:cxn modelId="{4B81C676-A810-46E4-92D2-4739526297EC}" type="presParOf" srcId="{4A9B743F-AC86-4BCF-9592-987336597A33}" destId="{E95931EE-7A3C-4A0C-95EB-B24317E107B3}" srcOrd="0" destOrd="0" presId="urn:microsoft.com/office/officeart/2005/8/layout/radial1"/>
    <dgm:cxn modelId="{0D077E36-A8E7-46EF-8961-E646E0F4E61B}" type="presParOf" srcId="{93CAB7B6-354C-4559-8BAE-B6CA842C9152}" destId="{2A3BDC6B-A6C4-4652-89E2-724F08305922}" srcOrd="4" destOrd="0" presId="urn:microsoft.com/office/officeart/2005/8/layout/radial1"/>
    <dgm:cxn modelId="{FE7B4B14-2164-4FC4-8EF7-6F3BC942404F}" type="presParOf" srcId="{93CAB7B6-354C-4559-8BAE-B6CA842C9152}" destId="{6FB16A17-CCA3-4CA5-87DB-5B12B55DB4EE}" srcOrd="5" destOrd="0" presId="urn:microsoft.com/office/officeart/2005/8/layout/radial1"/>
    <dgm:cxn modelId="{F9F4867D-661A-4F98-B0DD-B44E4FB44077}" type="presParOf" srcId="{6FB16A17-CCA3-4CA5-87DB-5B12B55DB4EE}" destId="{A162B013-9803-411B-81CA-C34F561A822B}" srcOrd="0" destOrd="0" presId="urn:microsoft.com/office/officeart/2005/8/layout/radial1"/>
    <dgm:cxn modelId="{3A95CCF1-BB40-46DA-BD9C-AF1B5DF4028F}" type="presParOf" srcId="{93CAB7B6-354C-4559-8BAE-B6CA842C9152}" destId="{2B2DC2FD-13B9-45F6-9C73-E6CECAE2EDFF}" srcOrd="6" destOrd="0" presId="urn:microsoft.com/office/officeart/2005/8/layout/radial1"/>
    <dgm:cxn modelId="{7910AEE1-0707-434A-9639-39B9DF69C881}" type="presParOf" srcId="{93CAB7B6-354C-4559-8BAE-B6CA842C9152}" destId="{A91CD6EC-D2A6-4801-9224-90166A4A5C26}" srcOrd="7" destOrd="0" presId="urn:microsoft.com/office/officeart/2005/8/layout/radial1"/>
    <dgm:cxn modelId="{11AA031A-44BE-4736-A54D-F1D0AD2E4A46}" type="presParOf" srcId="{A91CD6EC-D2A6-4801-9224-90166A4A5C26}" destId="{244D3806-45F5-4581-8399-A36BECA65C86}" srcOrd="0" destOrd="0" presId="urn:microsoft.com/office/officeart/2005/8/layout/radial1"/>
    <dgm:cxn modelId="{675AF424-FA24-409C-B3DF-12A4E3FD4AFE}" type="presParOf" srcId="{93CAB7B6-354C-4559-8BAE-B6CA842C9152}" destId="{BA6A23F1-8337-4AD8-94EA-7B00CAA7A9D7}"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587CB4E-23D5-4EB4-B49B-49D3A23E3765}" type="doc">
      <dgm:prSet loTypeId="urn:microsoft.com/office/officeart/2005/8/layout/process4" loCatId="list" qsTypeId="urn:microsoft.com/office/officeart/2005/8/quickstyle/simple5" qsCatId="simple" csTypeId="urn:microsoft.com/office/officeart/2005/8/colors/colorful3" csCatId="colorful" phldr="1"/>
      <dgm:spPr/>
      <dgm:t>
        <a:bodyPr/>
        <a:lstStyle/>
        <a:p>
          <a:endParaRPr lang="en-US"/>
        </a:p>
      </dgm:t>
    </dgm:pt>
    <dgm:pt modelId="{37AC5CAC-1378-4092-8183-1B75943AAE20}">
      <dgm:prSet phldrT="[Text]" custT="1"/>
      <dgm:spPr/>
      <dgm:t>
        <a:bodyPr/>
        <a:lstStyle/>
        <a:p>
          <a:r>
            <a:rPr lang="en-US" sz="2000" dirty="0"/>
            <a:t>GSTIN of Supplier</a:t>
          </a:r>
        </a:p>
      </dgm:t>
    </dgm:pt>
    <dgm:pt modelId="{32C25641-0A1B-4B77-9D24-802F3AE839CC}" type="parTrans" cxnId="{563652CB-7112-4A07-A19E-A47DE00FF18A}">
      <dgm:prSet/>
      <dgm:spPr/>
      <dgm:t>
        <a:bodyPr/>
        <a:lstStyle/>
        <a:p>
          <a:endParaRPr lang="en-US"/>
        </a:p>
      </dgm:t>
    </dgm:pt>
    <dgm:pt modelId="{E093C5B2-71CF-48A4-BB60-AE46B7589617}" type="sibTrans" cxnId="{563652CB-7112-4A07-A19E-A47DE00FF18A}">
      <dgm:prSet/>
      <dgm:spPr/>
      <dgm:t>
        <a:bodyPr/>
        <a:lstStyle/>
        <a:p>
          <a:endParaRPr lang="en-US"/>
        </a:p>
      </dgm:t>
    </dgm:pt>
    <dgm:pt modelId="{6E112323-B7D7-4378-A0A4-533F80AD7AF5}">
      <dgm:prSet phldrT="[Text]" custT="1"/>
      <dgm:spPr/>
      <dgm:t>
        <a:bodyPr/>
        <a:lstStyle/>
        <a:p>
          <a:r>
            <a:rPr lang="en-US" sz="2000" dirty="0"/>
            <a:t>Invoice Date</a:t>
          </a:r>
        </a:p>
      </dgm:t>
    </dgm:pt>
    <dgm:pt modelId="{5838C4C6-7D5D-41CB-B9FA-945C6D7B54F1}" type="parTrans" cxnId="{54379306-8887-427C-89FD-D53EBB4FB80E}">
      <dgm:prSet/>
      <dgm:spPr/>
      <dgm:t>
        <a:bodyPr/>
        <a:lstStyle/>
        <a:p>
          <a:endParaRPr lang="en-US"/>
        </a:p>
      </dgm:t>
    </dgm:pt>
    <dgm:pt modelId="{57860878-096C-4FDC-8832-554A7246D57F}" type="sibTrans" cxnId="{54379306-8887-427C-89FD-D53EBB4FB80E}">
      <dgm:prSet/>
      <dgm:spPr/>
      <dgm:t>
        <a:bodyPr/>
        <a:lstStyle/>
        <a:p>
          <a:endParaRPr lang="en-US"/>
        </a:p>
      </dgm:t>
    </dgm:pt>
    <dgm:pt modelId="{B08995F6-2978-42CB-998A-96386176985E}">
      <dgm:prSet phldrT="[Text]" custT="1"/>
      <dgm:spPr/>
      <dgm:t>
        <a:bodyPr/>
        <a:lstStyle/>
        <a:p>
          <a:r>
            <a:rPr lang="en-US" sz="2000" dirty="0"/>
            <a:t>Amount of GST</a:t>
          </a:r>
        </a:p>
      </dgm:t>
    </dgm:pt>
    <dgm:pt modelId="{FD4953A1-08EA-4014-AE81-111D419E86A8}" type="parTrans" cxnId="{487C1F80-0A42-4533-85D8-714639C8CC09}">
      <dgm:prSet/>
      <dgm:spPr/>
      <dgm:t>
        <a:bodyPr/>
        <a:lstStyle/>
        <a:p>
          <a:endParaRPr lang="en-US"/>
        </a:p>
      </dgm:t>
    </dgm:pt>
    <dgm:pt modelId="{3FAB8F27-C81A-40B7-8656-CDFE0B0E7791}" type="sibTrans" cxnId="{487C1F80-0A42-4533-85D8-714639C8CC09}">
      <dgm:prSet/>
      <dgm:spPr/>
      <dgm:t>
        <a:bodyPr/>
        <a:lstStyle/>
        <a:p>
          <a:endParaRPr lang="en-US"/>
        </a:p>
      </dgm:t>
    </dgm:pt>
    <dgm:pt modelId="{3357F093-7D77-4255-93B9-C83B400D0471}">
      <dgm:prSet phldrT="[Text]" custT="1"/>
      <dgm:spPr/>
      <dgm:t>
        <a:bodyPr/>
        <a:lstStyle/>
        <a:p>
          <a:r>
            <a:rPr lang="en-US" sz="2000" dirty="0"/>
            <a:t>GSTIN of Recipient</a:t>
          </a:r>
        </a:p>
      </dgm:t>
    </dgm:pt>
    <dgm:pt modelId="{0270B508-7B4C-4044-AEC3-9C97425FD94E}" type="parTrans" cxnId="{DC8678DB-23A4-4C37-BDDD-89CE200CC685}">
      <dgm:prSet/>
      <dgm:spPr/>
      <dgm:t>
        <a:bodyPr/>
        <a:lstStyle/>
        <a:p>
          <a:endParaRPr lang="en-US"/>
        </a:p>
      </dgm:t>
    </dgm:pt>
    <dgm:pt modelId="{D20AC6C4-8107-4DD6-ADB0-59C7C540C258}" type="sibTrans" cxnId="{DC8678DB-23A4-4C37-BDDD-89CE200CC685}">
      <dgm:prSet/>
      <dgm:spPr/>
      <dgm:t>
        <a:bodyPr/>
        <a:lstStyle/>
        <a:p>
          <a:endParaRPr lang="en-US"/>
        </a:p>
      </dgm:t>
    </dgm:pt>
    <dgm:pt modelId="{A3D03DB1-8599-4320-8481-DDEA7E2D414E}">
      <dgm:prSet phldrT="[Text]" custT="1"/>
      <dgm:spPr/>
      <dgm:t>
        <a:bodyPr/>
        <a:lstStyle/>
        <a:p>
          <a:r>
            <a:rPr lang="en-US" sz="2000" dirty="0"/>
            <a:t>Invoice Number</a:t>
          </a:r>
        </a:p>
      </dgm:t>
    </dgm:pt>
    <dgm:pt modelId="{D2B96B61-B173-432A-B590-D11A95D3EA32}" type="parTrans" cxnId="{2C9E40AF-7D46-4865-ACAE-899E4017AE84}">
      <dgm:prSet/>
      <dgm:spPr/>
      <dgm:t>
        <a:bodyPr/>
        <a:lstStyle/>
        <a:p>
          <a:endParaRPr lang="en-US"/>
        </a:p>
      </dgm:t>
    </dgm:pt>
    <dgm:pt modelId="{B320AA10-A480-4805-9918-0DA5151E871E}" type="sibTrans" cxnId="{2C9E40AF-7D46-4865-ACAE-899E4017AE84}">
      <dgm:prSet/>
      <dgm:spPr/>
      <dgm:t>
        <a:bodyPr/>
        <a:lstStyle/>
        <a:p>
          <a:endParaRPr lang="en-US"/>
        </a:p>
      </dgm:t>
    </dgm:pt>
    <dgm:pt modelId="{A0E209B6-DBFE-414A-A355-4EB90E8F02DE}">
      <dgm:prSet phldrT="[Text]" custT="1"/>
      <dgm:spPr/>
      <dgm:t>
        <a:bodyPr anchor="t"/>
        <a:lstStyle/>
        <a:p>
          <a:r>
            <a:rPr lang="en-US" sz="2000" b="1" dirty="0">
              <a:solidFill>
                <a:schemeClr val="tx1"/>
              </a:solidFill>
            </a:rPr>
            <a:t>Input Tax Credit shall be allowed only if following details in GSTR-1 match with the GSTR-2 of the recipient-</a:t>
          </a:r>
        </a:p>
      </dgm:t>
    </dgm:pt>
    <dgm:pt modelId="{F0518DF5-92A3-458F-9EC2-237F4397823E}" type="sibTrans" cxnId="{D0893892-BB14-4724-B45B-A856D455B188}">
      <dgm:prSet/>
      <dgm:spPr/>
      <dgm:t>
        <a:bodyPr/>
        <a:lstStyle/>
        <a:p>
          <a:endParaRPr lang="en-US"/>
        </a:p>
      </dgm:t>
    </dgm:pt>
    <dgm:pt modelId="{B87404A0-8DFE-414A-936E-079DFB866A3E}" type="parTrans" cxnId="{D0893892-BB14-4724-B45B-A856D455B188}">
      <dgm:prSet/>
      <dgm:spPr/>
      <dgm:t>
        <a:bodyPr/>
        <a:lstStyle/>
        <a:p>
          <a:endParaRPr lang="en-US"/>
        </a:p>
      </dgm:t>
    </dgm:pt>
    <dgm:pt modelId="{F3AE21F2-8A71-4B80-AB83-B87D0CD28FD8}" type="pres">
      <dgm:prSet presAssocID="{5587CB4E-23D5-4EB4-B49B-49D3A23E3765}" presName="Name0" presStyleCnt="0">
        <dgm:presLayoutVars>
          <dgm:dir/>
          <dgm:animLvl val="lvl"/>
          <dgm:resizeHandles val="exact"/>
        </dgm:presLayoutVars>
      </dgm:prSet>
      <dgm:spPr/>
    </dgm:pt>
    <dgm:pt modelId="{511AB534-CF39-4511-861D-5B62D5015610}" type="pres">
      <dgm:prSet presAssocID="{A0E209B6-DBFE-414A-A355-4EB90E8F02DE}" presName="boxAndChildren" presStyleCnt="0"/>
      <dgm:spPr/>
    </dgm:pt>
    <dgm:pt modelId="{F14808AB-C3C8-47F9-B3C1-00FFA7D14C27}" type="pres">
      <dgm:prSet presAssocID="{A0E209B6-DBFE-414A-A355-4EB90E8F02DE}" presName="parentTextBox" presStyleLbl="node1" presStyleIdx="0" presStyleCnt="1"/>
      <dgm:spPr/>
    </dgm:pt>
    <dgm:pt modelId="{B30DA6FB-3F45-4CE9-A129-87EEDC27BCFB}" type="pres">
      <dgm:prSet presAssocID="{A0E209B6-DBFE-414A-A355-4EB90E8F02DE}" presName="entireBox" presStyleLbl="node1" presStyleIdx="0" presStyleCnt="1" custScaleY="87712" custLinFactNeighborX="-1079" custLinFactNeighborY="-1871"/>
      <dgm:spPr/>
    </dgm:pt>
    <dgm:pt modelId="{F90F3603-556D-46B1-9776-1507587BF943}" type="pres">
      <dgm:prSet presAssocID="{A0E209B6-DBFE-414A-A355-4EB90E8F02DE}" presName="descendantBox" presStyleCnt="0"/>
      <dgm:spPr/>
    </dgm:pt>
    <dgm:pt modelId="{04DD2277-C104-43F0-AF3D-34EF79FB9C6F}" type="pres">
      <dgm:prSet presAssocID="{37AC5CAC-1378-4092-8183-1B75943AAE20}" presName="childTextBox" presStyleLbl="fgAccFollowNode1" presStyleIdx="0" presStyleCnt="5" custScaleY="127557" custLinFactNeighborY="-26537">
        <dgm:presLayoutVars>
          <dgm:bulletEnabled val="1"/>
        </dgm:presLayoutVars>
      </dgm:prSet>
      <dgm:spPr/>
    </dgm:pt>
    <dgm:pt modelId="{DD63F96F-DD1A-4C63-A1BC-99C57AF7BAB9}" type="pres">
      <dgm:prSet presAssocID="{3357F093-7D77-4255-93B9-C83B400D0471}" presName="childTextBox" presStyleLbl="fgAccFollowNode1" presStyleIdx="1" presStyleCnt="5" custScaleY="127557" custLinFactNeighborY="-26537">
        <dgm:presLayoutVars>
          <dgm:bulletEnabled val="1"/>
        </dgm:presLayoutVars>
      </dgm:prSet>
      <dgm:spPr/>
    </dgm:pt>
    <dgm:pt modelId="{0D4AED88-1E64-4719-85A0-3898F169B381}" type="pres">
      <dgm:prSet presAssocID="{A3D03DB1-8599-4320-8481-DDEA7E2D414E}" presName="childTextBox" presStyleLbl="fgAccFollowNode1" presStyleIdx="2" presStyleCnt="5" custScaleY="127557" custLinFactNeighborY="-26537">
        <dgm:presLayoutVars>
          <dgm:bulletEnabled val="1"/>
        </dgm:presLayoutVars>
      </dgm:prSet>
      <dgm:spPr/>
    </dgm:pt>
    <dgm:pt modelId="{6CF4194A-1D66-4E12-985A-ACB996C987B9}" type="pres">
      <dgm:prSet presAssocID="{6E112323-B7D7-4378-A0A4-533F80AD7AF5}" presName="childTextBox" presStyleLbl="fgAccFollowNode1" presStyleIdx="3" presStyleCnt="5" custScaleY="127557" custLinFactNeighborY="-26537">
        <dgm:presLayoutVars>
          <dgm:bulletEnabled val="1"/>
        </dgm:presLayoutVars>
      </dgm:prSet>
      <dgm:spPr/>
    </dgm:pt>
    <dgm:pt modelId="{DCDC719C-3B77-48B9-BF77-2AB6F117CF26}" type="pres">
      <dgm:prSet presAssocID="{B08995F6-2978-42CB-998A-96386176985E}" presName="childTextBox" presStyleLbl="fgAccFollowNode1" presStyleIdx="4" presStyleCnt="5" custScaleY="127557" custLinFactNeighborY="-26537">
        <dgm:presLayoutVars>
          <dgm:bulletEnabled val="1"/>
        </dgm:presLayoutVars>
      </dgm:prSet>
      <dgm:spPr/>
    </dgm:pt>
  </dgm:ptLst>
  <dgm:cxnLst>
    <dgm:cxn modelId="{54379306-8887-427C-89FD-D53EBB4FB80E}" srcId="{A0E209B6-DBFE-414A-A355-4EB90E8F02DE}" destId="{6E112323-B7D7-4378-A0A4-533F80AD7AF5}" srcOrd="3" destOrd="0" parTransId="{5838C4C6-7D5D-41CB-B9FA-945C6D7B54F1}" sibTransId="{57860878-096C-4FDC-8832-554A7246D57F}"/>
    <dgm:cxn modelId="{F33C4D13-1432-42FD-B2AA-B6B867267CEE}" type="presOf" srcId="{A0E209B6-DBFE-414A-A355-4EB90E8F02DE}" destId="{F14808AB-C3C8-47F9-B3C1-00FFA7D14C27}" srcOrd="0" destOrd="0" presId="urn:microsoft.com/office/officeart/2005/8/layout/process4"/>
    <dgm:cxn modelId="{8691843B-E3AB-49C2-97CB-C020E30B7E13}" type="presOf" srcId="{3357F093-7D77-4255-93B9-C83B400D0471}" destId="{DD63F96F-DD1A-4C63-A1BC-99C57AF7BAB9}" srcOrd="0" destOrd="0" presId="urn:microsoft.com/office/officeart/2005/8/layout/process4"/>
    <dgm:cxn modelId="{E6B3705B-7938-453D-BCF0-330431055EF2}" type="presOf" srcId="{37AC5CAC-1378-4092-8183-1B75943AAE20}" destId="{04DD2277-C104-43F0-AF3D-34EF79FB9C6F}" srcOrd="0" destOrd="0" presId="urn:microsoft.com/office/officeart/2005/8/layout/process4"/>
    <dgm:cxn modelId="{10A7845B-76E3-451F-8D57-FC68902DF6B4}" type="presOf" srcId="{B08995F6-2978-42CB-998A-96386176985E}" destId="{DCDC719C-3B77-48B9-BF77-2AB6F117CF26}" srcOrd="0" destOrd="0" presId="urn:microsoft.com/office/officeart/2005/8/layout/process4"/>
    <dgm:cxn modelId="{4EFD8165-BBE8-4A52-BAB2-A5686322DAB9}" type="presOf" srcId="{A3D03DB1-8599-4320-8481-DDEA7E2D414E}" destId="{0D4AED88-1E64-4719-85A0-3898F169B381}" srcOrd="0" destOrd="0" presId="urn:microsoft.com/office/officeart/2005/8/layout/process4"/>
    <dgm:cxn modelId="{487C1F80-0A42-4533-85D8-714639C8CC09}" srcId="{A0E209B6-DBFE-414A-A355-4EB90E8F02DE}" destId="{B08995F6-2978-42CB-998A-96386176985E}" srcOrd="4" destOrd="0" parTransId="{FD4953A1-08EA-4014-AE81-111D419E86A8}" sibTransId="{3FAB8F27-C81A-40B7-8656-CDFE0B0E7791}"/>
    <dgm:cxn modelId="{BA45B584-B0D8-4B54-B207-2009C0A78881}" type="presOf" srcId="{A0E209B6-DBFE-414A-A355-4EB90E8F02DE}" destId="{B30DA6FB-3F45-4CE9-A129-87EEDC27BCFB}" srcOrd="1" destOrd="0" presId="urn:microsoft.com/office/officeart/2005/8/layout/process4"/>
    <dgm:cxn modelId="{D0893892-BB14-4724-B45B-A856D455B188}" srcId="{5587CB4E-23D5-4EB4-B49B-49D3A23E3765}" destId="{A0E209B6-DBFE-414A-A355-4EB90E8F02DE}" srcOrd="0" destOrd="0" parTransId="{B87404A0-8DFE-414A-936E-079DFB866A3E}" sibTransId="{F0518DF5-92A3-458F-9EC2-237F4397823E}"/>
    <dgm:cxn modelId="{BBF0D9A4-E6D8-455D-BCF9-9E2566CCCA37}" type="presOf" srcId="{5587CB4E-23D5-4EB4-B49B-49D3A23E3765}" destId="{F3AE21F2-8A71-4B80-AB83-B87D0CD28FD8}" srcOrd="0" destOrd="0" presId="urn:microsoft.com/office/officeart/2005/8/layout/process4"/>
    <dgm:cxn modelId="{3B50BDA9-A01F-4954-A333-400D8060C134}" type="presOf" srcId="{6E112323-B7D7-4378-A0A4-533F80AD7AF5}" destId="{6CF4194A-1D66-4E12-985A-ACB996C987B9}" srcOrd="0" destOrd="0" presId="urn:microsoft.com/office/officeart/2005/8/layout/process4"/>
    <dgm:cxn modelId="{2C9E40AF-7D46-4865-ACAE-899E4017AE84}" srcId="{A0E209B6-DBFE-414A-A355-4EB90E8F02DE}" destId="{A3D03DB1-8599-4320-8481-DDEA7E2D414E}" srcOrd="2" destOrd="0" parTransId="{D2B96B61-B173-432A-B590-D11A95D3EA32}" sibTransId="{B320AA10-A480-4805-9918-0DA5151E871E}"/>
    <dgm:cxn modelId="{563652CB-7112-4A07-A19E-A47DE00FF18A}" srcId="{A0E209B6-DBFE-414A-A355-4EB90E8F02DE}" destId="{37AC5CAC-1378-4092-8183-1B75943AAE20}" srcOrd="0" destOrd="0" parTransId="{32C25641-0A1B-4B77-9D24-802F3AE839CC}" sibTransId="{E093C5B2-71CF-48A4-BB60-AE46B7589617}"/>
    <dgm:cxn modelId="{DC8678DB-23A4-4C37-BDDD-89CE200CC685}" srcId="{A0E209B6-DBFE-414A-A355-4EB90E8F02DE}" destId="{3357F093-7D77-4255-93B9-C83B400D0471}" srcOrd="1" destOrd="0" parTransId="{0270B508-7B4C-4044-AEC3-9C97425FD94E}" sibTransId="{D20AC6C4-8107-4DD6-ADB0-59C7C540C258}"/>
    <dgm:cxn modelId="{DEC91B62-751A-4BB6-9896-5DB18A560BC8}" type="presParOf" srcId="{F3AE21F2-8A71-4B80-AB83-B87D0CD28FD8}" destId="{511AB534-CF39-4511-861D-5B62D5015610}" srcOrd="0" destOrd="0" presId="urn:microsoft.com/office/officeart/2005/8/layout/process4"/>
    <dgm:cxn modelId="{8A31744F-81A4-4C86-8561-CE697489A5A5}" type="presParOf" srcId="{511AB534-CF39-4511-861D-5B62D5015610}" destId="{F14808AB-C3C8-47F9-B3C1-00FFA7D14C27}" srcOrd="0" destOrd="0" presId="urn:microsoft.com/office/officeart/2005/8/layout/process4"/>
    <dgm:cxn modelId="{51E38D81-6E47-4DA6-895A-A527F9F4CA1C}" type="presParOf" srcId="{511AB534-CF39-4511-861D-5B62D5015610}" destId="{B30DA6FB-3F45-4CE9-A129-87EEDC27BCFB}" srcOrd="1" destOrd="0" presId="urn:microsoft.com/office/officeart/2005/8/layout/process4"/>
    <dgm:cxn modelId="{9DD71A95-DC9E-4BD0-ACAC-874FFEBC889F}" type="presParOf" srcId="{511AB534-CF39-4511-861D-5B62D5015610}" destId="{F90F3603-556D-46B1-9776-1507587BF943}" srcOrd="2" destOrd="0" presId="urn:microsoft.com/office/officeart/2005/8/layout/process4"/>
    <dgm:cxn modelId="{1F684F3B-9792-4BD9-BCE7-57D6F0270FDF}" type="presParOf" srcId="{F90F3603-556D-46B1-9776-1507587BF943}" destId="{04DD2277-C104-43F0-AF3D-34EF79FB9C6F}" srcOrd="0" destOrd="0" presId="urn:microsoft.com/office/officeart/2005/8/layout/process4"/>
    <dgm:cxn modelId="{B12EADB7-B254-449E-B4C1-01CD12AF970D}" type="presParOf" srcId="{F90F3603-556D-46B1-9776-1507587BF943}" destId="{DD63F96F-DD1A-4C63-A1BC-99C57AF7BAB9}" srcOrd="1" destOrd="0" presId="urn:microsoft.com/office/officeart/2005/8/layout/process4"/>
    <dgm:cxn modelId="{8C07FAEB-D21F-4465-82D3-F75D9AC87FD5}" type="presParOf" srcId="{F90F3603-556D-46B1-9776-1507587BF943}" destId="{0D4AED88-1E64-4719-85A0-3898F169B381}" srcOrd="2" destOrd="0" presId="urn:microsoft.com/office/officeart/2005/8/layout/process4"/>
    <dgm:cxn modelId="{A139D2F2-0651-496E-8320-7748CEAB2DFA}" type="presParOf" srcId="{F90F3603-556D-46B1-9776-1507587BF943}" destId="{6CF4194A-1D66-4E12-985A-ACB996C987B9}" srcOrd="3" destOrd="0" presId="urn:microsoft.com/office/officeart/2005/8/layout/process4"/>
    <dgm:cxn modelId="{5EAC9AD5-AF89-494C-A3B5-CD48FB20C16A}" type="presParOf" srcId="{F90F3603-556D-46B1-9776-1507587BF943}" destId="{DCDC719C-3B77-48B9-BF77-2AB6F117CF26}" srcOrd="4"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49B5AA9-50D8-4907-A937-EC66CA49949D}" type="doc">
      <dgm:prSet loTypeId="urn:microsoft.com/office/officeart/2005/8/layout/vProcess5" loCatId="process" qsTypeId="urn:microsoft.com/office/officeart/2005/8/quickstyle/simple1" qsCatId="simple" csTypeId="urn:microsoft.com/office/officeart/2005/8/colors/colorful5" csCatId="colorful" phldr="1"/>
      <dgm:spPr/>
      <dgm:t>
        <a:bodyPr/>
        <a:lstStyle/>
        <a:p>
          <a:endParaRPr lang="en-US"/>
        </a:p>
      </dgm:t>
    </dgm:pt>
    <dgm:pt modelId="{D2F6C457-E353-4CDB-98BE-EC2BEEEF6E8C}">
      <dgm:prSet phldrT="[Text]" custT="1">
        <dgm:style>
          <a:lnRef idx="2">
            <a:schemeClr val="accent5"/>
          </a:lnRef>
          <a:fillRef idx="1">
            <a:schemeClr val="lt1"/>
          </a:fillRef>
          <a:effectRef idx="0">
            <a:schemeClr val="accent5"/>
          </a:effectRef>
          <a:fontRef idx="minor">
            <a:schemeClr val="dk1"/>
          </a:fontRef>
        </dgm:style>
      </dgm:prSet>
      <dgm:spPr/>
      <dgm:t>
        <a:bodyPr/>
        <a:lstStyle/>
        <a:p>
          <a:r>
            <a:rPr lang="en-US" sz="1800" dirty="0"/>
            <a:t>Raise self-invoice for the goods/services on which GST is payable under RCM</a:t>
          </a:r>
        </a:p>
      </dgm:t>
    </dgm:pt>
    <dgm:pt modelId="{E89E9B52-5F1C-4FB4-90EB-4F88C488E6B6}" type="parTrans" cxnId="{5F12C225-6B83-4B11-8BBB-C7DC351E7D0F}">
      <dgm:prSet/>
      <dgm:spPr/>
      <dgm:t>
        <a:bodyPr/>
        <a:lstStyle/>
        <a:p>
          <a:endParaRPr lang="en-US" sz="1800"/>
        </a:p>
      </dgm:t>
    </dgm:pt>
    <dgm:pt modelId="{40D4CDC4-E2D5-46E5-987B-3F1938139541}" type="sibTrans" cxnId="{5F12C225-6B83-4B11-8BBB-C7DC351E7D0F}">
      <dgm:prSet custT="1">
        <dgm:style>
          <a:lnRef idx="1">
            <a:schemeClr val="accent5"/>
          </a:lnRef>
          <a:fillRef idx="3">
            <a:schemeClr val="accent5"/>
          </a:fillRef>
          <a:effectRef idx="2">
            <a:schemeClr val="accent5"/>
          </a:effectRef>
          <a:fontRef idx="minor">
            <a:schemeClr val="lt1"/>
          </a:fontRef>
        </dgm:style>
      </dgm:prSet>
      <dgm:spPr/>
      <dgm:t>
        <a:bodyPr/>
        <a:lstStyle/>
        <a:p>
          <a:endParaRPr lang="en-US" sz="1800"/>
        </a:p>
      </dgm:t>
    </dgm:pt>
    <dgm:pt modelId="{C70FE11B-AA67-4A89-8ED4-CB4BCCE31856}">
      <dgm:prSet phldrT="[Text]" custT="1">
        <dgm:style>
          <a:lnRef idx="2">
            <a:schemeClr val="accent1"/>
          </a:lnRef>
          <a:fillRef idx="1">
            <a:schemeClr val="lt1"/>
          </a:fillRef>
          <a:effectRef idx="0">
            <a:schemeClr val="accent1"/>
          </a:effectRef>
          <a:fontRef idx="minor">
            <a:schemeClr val="dk1"/>
          </a:fontRef>
        </dgm:style>
      </dgm:prSet>
      <dgm:spPr/>
      <dgm:t>
        <a:bodyPr/>
        <a:lstStyle/>
        <a:p>
          <a:r>
            <a:rPr lang="en-US" sz="1800" dirty="0"/>
            <a:t>Pay GST under RCM </a:t>
          </a:r>
          <a:r>
            <a:rPr lang="en-US" sz="1800" b="1" dirty="0"/>
            <a:t>through Cash </a:t>
          </a:r>
          <a:r>
            <a:rPr lang="en-US" sz="1800" dirty="0"/>
            <a:t>before filing of GSTR-3</a:t>
          </a:r>
        </a:p>
      </dgm:t>
    </dgm:pt>
    <dgm:pt modelId="{F6E0863A-78DC-4FCB-A52E-C716758D2E0E}" type="parTrans" cxnId="{30EE4BBB-DCDA-4D30-9AC4-9F047160DECD}">
      <dgm:prSet/>
      <dgm:spPr/>
      <dgm:t>
        <a:bodyPr/>
        <a:lstStyle/>
        <a:p>
          <a:endParaRPr lang="en-US" sz="1800"/>
        </a:p>
      </dgm:t>
    </dgm:pt>
    <dgm:pt modelId="{F2E845BD-8EE7-4861-A29C-0A2DEB8A175E}" type="sibTrans" cxnId="{30EE4BBB-DCDA-4D30-9AC4-9F047160DECD}">
      <dgm:prSet custT="1">
        <dgm:style>
          <a:lnRef idx="1">
            <a:schemeClr val="accent1"/>
          </a:lnRef>
          <a:fillRef idx="3">
            <a:schemeClr val="accent1"/>
          </a:fillRef>
          <a:effectRef idx="2">
            <a:schemeClr val="accent1"/>
          </a:effectRef>
          <a:fontRef idx="minor">
            <a:schemeClr val="lt1"/>
          </a:fontRef>
        </dgm:style>
      </dgm:prSet>
      <dgm:spPr/>
      <dgm:t>
        <a:bodyPr/>
        <a:lstStyle/>
        <a:p>
          <a:endParaRPr lang="en-US" sz="1800"/>
        </a:p>
      </dgm:t>
    </dgm:pt>
    <dgm:pt modelId="{BC028B94-5316-4B60-8EA4-687534F9F399}">
      <dgm:prSet phldrT="[Text]" custT="1">
        <dgm:style>
          <a:lnRef idx="2">
            <a:schemeClr val="accent3"/>
          </a:lnRef>
          <a:fillRef idx="1">
            <a:schemeClr val="lt1"/>
          </a:fillRef>
          <a:effectRef idx="0">
            <a:schemeClr val="accent3"/>
          </a:effectRef>
          <a:fontRef idx="minor">
            <a:schemeClr val="dk1"/>
          </a:fontRef>
        </dgm:style>
      </dgm:prSet>
      <dgm:spPr/>
      <dgm:t>
        <a:bodyPr/>
        <a:lstStyle/>
        <a:p>
          <a:r>
            <a:rPr lang="en-US" sz="1800" dirty="0"/>
            <a:t>ITC of GST paid under RCM can be utilized against the GST liability of the same month or next month?</a:t>
          </a:r>
        </a:p>
      </dgm:t>
    </dgm:pt>
    <dgm:pt modelId="{E58E116C-A1DE-4693-923C-453AF2495B03}" type="parTrans" cxnId="{B3CFFD9A-E1CF-4E3B-A8BD-BADDDA2A8740}">
      <dgm:prSet/>
      <dgm:spPr/>
      <dgm:t>
        <a:bodyPr/>
        <a:lstStyle/>
        <a:p>
          <a:endParaRPr lang="en-US" sz="1800"/>
        </a:p>
      </dgm:t>
    </dgm:pt>
    <dgm:pt modelId="{D8BF3179-EA91-475F-A544-577AB066EC29}" type="sibTrans" cxnId="{B3CFFD9A-E1CF-4E3B-A8BD-BADDDA2A8740}">
      <dgm:prSet/>
      <dgm:spPr/>
      <dgm:t>
        <a:bodyPr/>
        <a:lstStyle/>
        <a:p>
          <a:endParaRPr lang="en-US" sz="1800"/>
        </a:p>
      </dgm:t>
    </dgm:pt>
    <dgm:pt modelId="{181669DA-F275-44D1-AC6B-6219792E352E}" type="pres">
      <dgm:prSet presAssocID="{F49B5AA9-50D8-4907-A937-EC66CA49949D}" presName="outerComposite" presStyleCnt="0">
        <dgm:presLayoutVars>
          <dgm:chMax val="5"/>
          <dgm:dir/>
          <dgm:resizeHandles val="exact"/>
        </dgm:presLayoutVars>
      </dgm:prSet>
      <dgm:spPr/>
    </dgm:pt>
    <dgm:pt modelId="{74BB7542-0136-4917-82AE-13E45B08426A}" type="pres">
      <dgm:prSet presAssocID="{F49B5AA9-50D8-4907-A937-EC66CA49949D}" presName="dummyMaxCanvas" presStyleCnt="0">
        <dgm:presLayoutVars/>
      </dgm:prSet>
      <dgm:spPr/>
    </dgm:pt>
    <dgm:pt modelId="{10A9621A-0C64-4751-8D76-63C5E8318176}" type="pres">
      <dgm:prSet presAssocID="{F49B5AA9-50D8-4907-A937-EC66CA49949D}" presName="ThreeNodes_1" presStyleLbl="node1" presStyleIdx="0" presStyleCnt="3">
        <dgm:presLayoutVars>
          <dgm:bulletEnabled val="1"/>
        </dgm:presLayoutVars>
      </dgm:prSet>
      <dgm:spPr/>
    </dgm:pt>
    <dgm:pt modelId="{ECC86BF7-0D4C-4F34-B4D4-674E7EF26941}" type="pres">
      <dgm:prSet presAssocID="{F49B5AA9-50D8-4907-A937-EC66CA49949D}" presName="ThreeNodes_2" presStyleLbl="node1" presStyleIdx="1" presStyleCnt="3">
        <dgm:presLayoutVars>
          <dgm:bulletEnabled val="1"/>
        </dgm:presLayoutVars>
      </dgm:prSet>
      <dgm:spPr/>
    </dgm:pt>
    <dgm:pt modelId="{1A13F9E5-AD36-4CA7-9918-E8796A4ECF67}" type="pres">
      <dgm:prSet presAssocID="{F49B5AA9-50D8-4907-A937-EC66CA49949D}" presName="ThreeNodes_3" presStyleLbl="node1" presStyleIdx="2" presStyleCnt="3">
        <dgm:presLayoutVars>
          <dgm:bulletEnabled val="1"/>
        </dgm:presLayoutVars>
      </dgm:prSet>
      <dgm:spPr/>
    </dgm:pt>
    <dgm:pt modelId="{BDD31719-89A2-40E6-B89A-06B0DE9D61EC}" type="pres">
      <dgm:prSet presAssocID="{F49B5AA9-50D8-4907-A937-EC66CA49949D}" presName="ThreeConn_1-2" presStyleLbl="fgAccFollowNode1" presStyleIdx="0" presStyleCnt="2">
        <dgm:presLayoutVars>
          <dgm:bulletEnabled val="1"/>
        </dgm:presLayoutVars>
      </dgm:prSet>
      <dgm:spPr/>
    </dgm:pt>
    <dgm:pt modelId="{440CE5B5-0155-4D83-B7BE-A149D177B913}" type="pres">
      <dgm:prSet presAssocID="{F49B5AA9-50D8-4907-A937-EC66CA49949D}" presName="ThreeConn_2-3" presStyleLbl="fgAccFollowNode1" presStyleIdx="1" presStyleCnt="2">
        <dgm:presLayoutVars>
          <dgm:bulletEnabled val="1"/>
        </dgm:presLayoutVars>
      </dgm:prSet>
      <dgm:spPr/>
    </dgm:pt>
    <dgm:pt modelId="{BF173981-B649-444E-B510-E0C6CAB750FC}" type="pres">
      <dgm:prSet presAssocID="{F49B5AA9-50D8-4907-A937-EC66CA49949D}" presName="ThreeNodes_1_text" presStyleLbl="node1" presStyleIdx="2" presStyleCnt="3">
        <dgm:presLayoutVars>
          <dgm:bulletEnabled val="1"/>
        </dgm:presLayoutVars>
      </dgm:prSet>
      <dgm:spPr/>
    </dgm:pt>
    <dgm:pt modelId="{6D998689-C4ED-43EA-835C-92C3CBD48168}" type="pres">
      <dgm:prSet presAssocID="{F49B5AA9-50D8-4907-A937-EC66CA49949D}" presName="ThreeNodes_2_text" presStyleLbl="node1" presStyleIdx="2" presStyleCnt="3">
        <dgm:presLayoutVars>
          <dgm:bulletEnabled val="1"/>
        </dgm:presLayoutVars>
      </dgm:prSet>
      <dgm:spPr/>
    </dgm:pt>
    <dgm:pt modelId="{E12A8D65-FEA4-4A71-B9CE-F19B7A20CE2A}" type="pres">
      <dgm:prSet presAssocID="{F49B5AA9-50D8-4907-A937-EC66CA49949D}" presName="ThreeNodes_3_text" presStyleLbl="node1" presStyleIdx="2" presStyleCnt="3">
        <dgm:presLayoutVars>
          <dgm:bulletEnabled val="1"/>
        </dgm:presLayoutVars>
      </dgm:prSet>
      <dgm:spPr/>
    </dgm:pt>
  </dgm:ptLst>
  <dgm:cxnLst>
    <dgm:cxn modelId="{C5D8940A-17D4-402F-B77C-1BC83063B122}" type="presOf" srcId="{C70FE11B-AA67-4A89-8ED4-CB4BCCE31856}" destId="{6D998689-C4ED-43EA-835C-92C3CBD48168}" srcOrd="1" destOrd="0" presId="urn:microsoft.com/office/officeart/2005/8/layout/vProcess5"/>
    <dgm:cxn modelId="{20487620-781C-417D-9FC3-0F88D4CC2389}" type="presOf" srcId="{D2F6C457-E353-4CDB-98BE-EC2BEEEF6E8C}" destId="{10A9621A-0C64-4751-8D76-63C5E8318176}" srcOrd="0" destOrd="0" presId="urn:microsoft.com/office/officeart/2005/8/layout/vProcess5"/>
    <dgm:cxn modelId="{5F12C225-6B83-4B11-8BBB-C7DC351E7D0F}" srcId="{F49B5AA9-50D8-4907-A937-EC66CA49949D}" destId="{D2F6C457-E353-4CDB-98BE-EC2BEEEF6E8C}" srcOrd="0" destOrd="0" parTransId="{E89E9B52-5F1C-4FB4-90EB-4F88C488E6B6}" sibTransId="{40D4CDC4-E2D5-46E5-987B-3F1938139541}"/>
    <dgm:cxn modelId="{90D5AA5D-9164-4E83-B68B-33D5534E9347}" type="presOf" srcId="{BC028B94-5316-4B60-8EA4-687534F9F399}" destId="{1A13F9E5-AD36-4CA7-9918-E8796A4ECF67}" srcOrd="0" destOrd="0" presId="urn:microsoft.com/office/officeart/2005/8/layout/vProcess5"/>
    <dgm:cxn modelId="{6F4D7744-82F4-4DFE-9497-03ECD3E31750}" type="presOf" srcId="{F49B5AA9-50D8-4907-A937-EC66CA49949D}" destId="{181669DA-F275-44D1-AC6B-6219792E352E}" srcOrd="0" destOrd="0" presId="urn:microsoft.com/office/officeart/2005/8/layout/vProcess5"/>
    <dgm:cxn modelId="{9C13BC51-D5AC-478F-AA04-04B13A246E42}" type="presOf" srcId="{40D4CDC4-E2D5-46E5-987B-3F1938139541}" destId="{BDD31719-89A2-40E6-B89A-06B0DE9D61EC}" srcOrd="0" destOrd="0" presId="urn:microsoft.com/office/officeart/2005/8/layout/vProcess5"/>
    <dgm:cxn modelId="{B3CFFD9A-E1CF-4E3B-A8BD-BADDDA2A8740}" srcId="{F49B5AA9-50D8-4907-A937-EC66CA49949D}" destId="{BC028B94-5316-4B60-8EA4-687534F9F399}" srcOrd="2" destOrd="0" parTransId="{E58E116C-A1DE-4693-923C-453AF2495B03}" sibTransId="{D8BF3179-EA91-475F-A544-577AB066EC29}"/>
    <dgm:cxn modelId="{30EE4BBB-DCDA-4D30-9AC4-9F047160DECD}" srcId="{F49B5AA9-50D8-4907-A937-EC66CA49949D}" destId="{C70FE11B-AA67-4A89-8ED4-CB4BCCE31856}" srcOrd="1" destOrd="0" parTransId="{F6E0863A-78DC-4FCB-A52E-C716758D2E0E}" sibTransId="{F2E845BD-8EE7-4861-A29C-0A2DEB8A175E}"/>
    <dgm:cxn modelId="{6895C1C2-258A-4395-B976-454509D852D6}" type="presOf" srcId="{F2E845BD-8EE7-4861-A29C-0A2DEB8A175E}" destId="{440CE5B5-0155-4D83-B7BE-A149D177B913}" srcOrd="0" destOrd="0" presId="urn:microsoft.com/office/officeart/2005/8/layout/vProcess5"/>
    <dgm:cxn modelId="{452004C3-A51D-41DD-8B09-BAC423D25AE0}" type="presOf" srcId="{C70FE11B-AA67-4A89-8ED4-CB4BCCE31856}" destId="{ECC86BF7-0D4C-4F34-B4D4-674E7EF26941}" srcOrd="0" destOrd="0" presId="urn:microsoft.com/office/officeart/2005/8/layout/vProcess5"/>
    <dgm:cxn modelId="{5C5B99DE-45E6-415F-977B-7FE6DD935D7C}" type="presOf" srcId="{BC028B94-5316-4B60-8EA4-687534F9F399}" destId="{E12A8D65-FEA4-4A71-B9CE-F19B7A20CE2A}" srcOrd="1" destOrd="0" presId="urn:microsoft.com/office/officeart/2005/8/layout/vProcess5"/>
    <dgm:cxn modelId="{24F55DFD-FE9E-4F42-8F7B-DBC92A8B0712}" type="presOf" srcId="{D2F6C457-E353-4CDB-98BE-EC2BEEEF6E8C}" destId="{BF173981-B649-444E-B510-E0C6CAB750FC}" srcOrd="1" destOrd="0" presId="urn:microsoft.com/office/officeart/2005/8/layout/vProcess5"/>
    <dgm:cxn modelId="{6928F683-00F8-4E94-B929-1C4D90B30A70}" type="presParOf" srcId="{181669DA-F275-44D1-AC6B-6219792E352E}" destId="{74BB7542-0136-4917-82AE-13E45B08426A}" srcOrd="0" destOrd="0" presId="urn:microsoft.com/office/officeart/2005/8/layout/vProcess5"/>
    <dgm:cxn modelId="{AB4FAA20-3725-463B-B7BF-B88965F68418}" type="presParOf" srcId="{181669DA-F275-44D1-AC6B-6219792E352E}" destId="{10A9621A-0C64-4751-8D76-63C5E8318176}" srcOrd="1" destOrd="0" presId="urn:microsoft.com/office/officeart/2005/8/layout/vProcess5"/>
    <dgm:cxn modelId="{FFF35925-801F-4B8A-8F6B-703D12A19E85}" type="presParOf" srcId="{181669DA-F275-44D1-AC6B-6219792E352E}" destId="{ECC86BF7-0D4C-4F34-B4D4-674E7EF26941}" srcOrd="2" destOrd="0" presId="urn:microsoft.com/office/officeart/2005/8/layout/vProcess5"/>
    <dgm:cxn modelId="{11F2B471-8C2A-4D4A-ADE4-EC3BABB8E336}" type="presParOf" srcId="{181669DA-F275-44D1-AC6B-6219792E352E}" destId="{1A13F9E5-AD36-4CA7-9918-E8796A4ECF67}" srcOrd="3" destOrd="0" presId="urn:microsoft.com/office/officeart/2005/8/layout/vProcess5"/>
    <dgm:cxn modelId="{6AFDFF2B-E540-40C7-85BA-5A886539CB70}" type="presParOf" srcId="{181669DA-F275-44D1-AC6B-6219792E352E}" destId="{BDD31719-89A2-40E6-B89A-06B0DE9D61EC}" srcOrd="4" destOrd="0" presId="urn:microsoft.com/office/officeart/2005/8/layout/vProcess5"/>
    <dgm:cxn modelId="{0905E82B-370A-41EB-BE57-CE87ABE1C2EE}" type="presParOf" srcId="{181669DA-F275-44D1-AC6B-6219792E352E}" destId="{440CE5B5-0155-4D83-B7BE-A149D177B913}" srcOrd="5" destOrd="0" presId="urn:microsoft.com/office/officeart/2005/8/layout/vProcess5"/>
    <dgm:cxn modelId="{72C0BB1D-3AC6-454A-8D2C-5066A3EFC4B9}" type="presParOf" srcId="{181669DA-F275-44D1-AC6B-6219792E352E}" destId="{BF173981-B649-444E-B510-E0C6CAB750FC}" srcOrd="6" destOrd="0" presId="urn:microsoft.com/office/officeart/2005/8/layout/vProcess5"/>
    <dgm:cxn modelId="{E8A0E862-D3E4-4D37-AF76-5BFBA19D476C}" type="presParOf" srcId="{181669DA-F275-44D1-AC6B-6219792E352E}" destId="{6D998689-C4ED-43EA-835C-92C3CBD48168}" srcOrd="7" destOrd="0" presId="urn:microsoft.com/office/officeart/2005/8/layout/vProcess5"/>
    <dgm:cxn modelId="{8A7CD867-6025-43DE-8E00-981A4F4B4451}" type="presParOf" srcId="{181669DA-F275-44D1-AC6B-6219792E352E}" destId="{E12A8D65-FEA4-4A71-B9CE-F19B7A20CE2A}"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B9EBBDA-0E31-4313-91DF-8EB0A131CBD1}" type="doc">
      <dgm:prSet loTypeId="urn:microsoft.com/office/officeart/2005/8/layout/list1" loCatId="list" qsTypeId="urn:microsoft.com/office/officeart/2005/8/quickstyle/3d1" qsCatId="3D" csTypeId="urn:microsoft.com/office/officeart/2005/8/colors/accent4_5" csCatId="accent4" phldr="1"/>
      <dgm:spPr/>
      <dgm:t>
        <a:bodyPr/>
        <a:lstStyle/>
        <a:p>
          <a:endParaRPr lang="en-US"/>
        </a:p>
      </dgm:t>
    </dgm:pt>
    <dgm:pt modelId="{36220FC9-B350-45D6-B0BF-B098E7E2DFB1}">
      <dgm:prSet phldrT="[Text]" custT="1"/>
      <dgm:spPr/>
      <dgm:t>
        <a:bodyPr/>
        <a:lstStyle/>
        <a:p>
          <a:pPr>
            <a:lnSpc>
              <a:spcPct val="100000"/>
            </a:lnSpc>
          </a:pPr>
          <a:r>
            <a:rPr lang="en-US" sz="1600" dirty="0">
              <a:solidFill>
                <a:schemeClr val="tx1"/>
              </a:solidFill>
            </a:rPr>
            <a:t>Credit not eligible for amount claimed as depreciation</a:t>
          </a:r>
        </a:p>
      </dgm:t>
    </dgm:pt>
    <dgm:pt modelId="{540FDCE8-128B-4BBB-9365-CB98D5CB6CB9}" type="parTrans" cxnId="{BB11EA12-10C2-4D3A-9659-2C085147F16A}">
      <dgm:prSet/>
      <dgm:spPr/>
      <dgm:t>
        <a:bodyPr/>
        <a:lstStyle/>
        <a:p>
          <a:endParaRPr lang="en-US" sz="1600">
            <a:solidFill>
              <a:schemeClr val="tx1"/>
            </a:solidFill>
          </a:endParaRPr>
        </a:p>
      </dgm:t>
    </dgm:pt>
    <dgm:pt modelId="{A143AE6E-036E-4938-ABEF-84250CC81A76}" type="sibTrans" cxnId="{BB11EA12-10C2-4D3A-9659-2C085147F16A}">
      <dgm:prSet/>
      <dgm:spPr/>
      <dgm:t>
        <a:bodyPr/>
        <a:lstStyle/>
        <a:p>
          <a:endParaRPr lang="en-US" sz="1600">
            <a:solidFill>
              <a:schemeClr val="tx1"/>
            </a:solidFill>
          </a:endParaRPr>
        </a:p>
      </dgm:t>
    </dgm:pt>
    <dgm:pt modelId="{1FD210A3-7EB6-47FE-97E8-83D07BCB092D}">
      <dgm:prSet phldrT="[Text]" custT="1"/>
      <dgm:spPr/>
      <dgm:t>
        <a:bodyPr/>
        <a:lstStyle/>
        <a:p>
          <a:r>
            <a:rPr lang="en-US" sz="1600" b="1" i="0" dirty="0">
              <a:solidFill>
                <a:schemeClr val="tx1"/>
              </a:solidFill>
            </a:rPr>
            <a:t>Credit to be reversed with interest if value + tax of goods / services not paid within 180 </a:t>
          </a:r>
          <a:r>
            <a:rPr lang="en-US" sz="1600" b="1" i="0">
              <a:solidFill>
                <a:schemeClr val="tx1"/>
              </a:solidFill>
            </a:rPr>
            <a:t>days Re-availment </a:t>
          </a:r>
          <a:r>
            <a:rPr lang="en-US" sz="1600" b="1" i="0" dirty="0">
              <a:solidFill>
                <a:schemeClr val="tx1"/>
              </a:solidFill>
            </a:rPr>
            <a:t>of credit after payment - no time limit </a:t>
          </a:r>
        </a:p>
      </dgm:t>
    </dgm:pt>
    <dgm:pt modelId="{4CB48201-843B-4036-AA37-EDCE962FE137}" type="parTrans" cxnId="{04421AC9-0FCA-43DA-B2AD-9142FD848AAC}">
      <dgm:prSet/>
      <dgm:spPr/>
      <dgm:t>
        <a:bodyPr/>
        <a:lstStyle/>
        <a:p>
          <a:endParaRPr lang="en-US" sz="1600">
            <a:solidFill>
              <a:schemeClr val="tx1"/>
            </a:solidFill>
          </a:endParaRPr>
        </a:p>
      </dgm:t>
    </dgm:pt>
    <dgm:pt modelId="{D8AD2568-B554-4F66-AE94-38D8D24FE7E7}" type="sibTrans" cxnId="{04421AC9-0FCA-43DA-B2AD-9142FD848AAC}">
      <dgm:prSet/>
      <dgm:spPr/>
      <dgm:t>
        <a:bodyPr/>
        <a:lstStyle/>
        <a:p>
          <a:endParaRPr lang="en-US" sz="1600">
            <a:solidFill>
              <a:schemeClr val="tx1"/>
            </a:solidFill>
          </a:endParaRPr>
        </a:p>
      </dgm:t>
    </dgm:pt>
    <dgm:pt modelId="{DEB9C146-C37B-4AFC-B925-0420C7E209EA}">
      <dgm:prSet phldrT="[Text]" custT="1"/>
      <dgm:spPr/>
      <dgm:t>
        <a:bodyPr/>
        <a:lstStyle/>
        <a:p>
          <a:r>
            <a:rPr lang="en-US" sz="1500" dirty="0">
              <a:solidFill>
                <a:schemeClr val="tx1"/>
              </a:solidFill>
            </a:rPr>
            <a:t>Credit of a particular FY can be availed by 20 October of next FY or filing of annual return, whichever is earlier</a:t>
          </a:r>
        </a:p>
      </dgm:t>
    </dgm:pt>
    <dgm:pt modelId="{C3D1833D-796C-4CD9-A513-2EE92330A0DE}" type="parTrans" cxnId="{DE8613A1-27E6-4D00-B5EF-5177C6B631A1}">
      <dgm:prSet/>
      <dgm:spPr/>
      <dgm:t>
        <a:bodyPr/>
        <a:lstStyle/>
        <a:p>
          <a:endParaRPr lang="en-IN" sz="1600">
            <a:solidFill>
              <a:schemeClr val="tx1"/>
            </a:solidFill>
          </a:endParaRPr>
        </a:p>
      </dgm:t>
    </dgm:pt>
    <dgm:pt modelId="{8A7CA328-FC43-4750-93DF-FE9410AF60A8}" type="sibTrans" cxnId="{DE8613A1-27E6-4D00-B5EF-5177C6B631A1}">
      <dgm:prSet/>
      <dgm:spPr/>
      <dgm:t>
        <a:bodyPr/>
        <a:lstStyle/>
        <a:p>
          <a:endParaRPr lang="en-IN" sz="1600">
            <a:solidFill>
              <a:schemeClr val="tx1"/>
            </a:solidFill>
          </a:endParaRPr>
        </a:p>
      </dgm:t>
    </dgm:pt>
    <dgm:pt modelId="{95F1FA95-38BA-4D18-854A-89FBF131A34F}" type="pres">
      <dgm:prSet presAssocID="{0B9EBBDA-0E31-4313-91DF-8EB0A131CBD1}" presName="linear" presStyleCnt="0">
        <dgm:presLayoutVars>
          <dgm:dir/>
          <dgm:animLvl val="lvl"/>
          <dgm:resizeHandles val="exact"/>
        </dgm:presLayoutVars>
      </dgm:prSet>
      <dgm:spPr/>
    </dgm:pt>
    <dgm:pt modelId="{A5E1C298-1C96-4DB8-ADFC-74266839167A}" type="pres">
      <dgm:prSet presAssocID="{36220FC9-B350-45D6-B0BF-B098E7E2DFB1}" presName="parentLin" presStyleCnt="0"/>
      <dgm:spPr/>
    </dgm:pt>
    <dgm:pt modelId="{EE28416D-D865-47E7-B322-466B47A29B92}" type="pres">
      <dgm:prSet presAssocID="{36220FC9-B350-45D6-B0BF-B098E7E2DFB1}" presName="parentLeftMargin" presStyleLbl="node1" presStyleIdx="0" presStyleCnt="3"/>
      <dgm:spPr/>
    </dgm:pt>
    <dgm:pt modelId="{3471E18F-9966-4FD9-B9EC-9B87037DD09F}" type="pres">
      <dgm:prSet presAssocID="{36220FC9-B350-45D6-B0BF-B098E7E2DFB1}" presName="parentText" presStyleLbl="node1" presStyleIdx="0" presStyleCnt="3" custScaleX="142857" custScaleY="112460">
        <dgm:presLayoutVars>
          <dgm:chMax val="0"/>
          <dgm:bulletEnabled val="1"/>
        </dgm:presLayoutVars>
      </dgm:prSet>
      <dgm:spPr/>
    </dgm:pt>
    <dgm:pt modelId="{14125953-3D1D-4C6B-81A1-24C66AB3655E}" type="pres">
      <dgm:prSet presAssocID="{36220FC9-B350-45D6-B0BF-B098E7E2DFB1}" presName="negativeSpace" presStyleCnt="0"/>
      <dgm:spPr/>
    </dgm:pt>
    <dgm:pt modelId="{2C8470C3-8778-4FCE-85ED-BC8B5A40EBEF}" type="pres">
      <dgm:prSet presAssocID="{36220FC9-B350-45D6-B0BF-B098E7E2DFB1}" presName="childText" presStyleLbl="conFgAcc1" presStyleIdx="0" presStyleCnt="3" custLinFactNeighborY="-19128">
        <dgm:presLayoutVars>
          <dgm:bulletEnabled val="1"/>
        </dgm:presLayoutVars>
      </dgm:prSet>
      <dgm:spPr/>
    </dgm:pt>
    <dgm:pt modelId="{CD19F9D6-C4DF-43F0-85BA-4706CC6C1090}" type="pres">
      <dgm:prSet presAssocID="{A143AE6E-036E-4938-ABEF-84250CC81A76}" presName="spaceBetweenRectangles" presStyleCnt="0"/>
      <dgm:spPr/>
    </dgm:pt>
    <dgm:pt modelId="{4251B201-0B68-418E-A722-BA2211641152}" type="pres">
      <dgm:prSet presAssocID="{1FD210A3-7EB6-47FE-97E8-83D07BCB092D}" presName="parentLin" presStyleCnt="0"/>
      <dgm:spPr/>
    </dgm:pt>
    <dgm:pt modelId="{D78047D7-ED09-46EC-AE89-089A71CE41E6}" type="pres">
      <dgm:prSet presAssocID="{1FD210A3-7EB6-47FE-97E8-83D07BCB092D}" presName="parentLeftMargin" presStyleLbl="node1" presStyleIdx="0" presStyleCnt="3" custScaleX="119255" custScaleY="112460"/>
      <dgm:spPr/>
    </dgm:pt>
    <dgm:pt modelId="{4D756655-5046-4F41-B31E-553A4850568D}" type="pres">
      <dgm:prSet presAssocID="{1FD210A3-7EB6-47FE-97E8-83D07BCB092D}" presName="parentText" presStyleLbl="node1" presStyleIdx="1" presStyleCnt="3" custScaleX="142857" custScaleY="144586" custLinFactNeighborX="-5323">
        <dgm:presLayoutVars>
          <dgm:chMax val="0"/>
          <dgm:bulletEnabled val="1"/>
        </dgm:presLayoutVars>
      </dgm:prSet>
      <dgm:spPr/>
    </dgm:pt>
    <dgm:pt modelId="{497189CC-B259-4462-9F3E-A49F79D609D5}" type="pres">
      <dgm:prSet presAssocID="{1FD210A3-7EB6-47FE-97E8-83D07BCB092D}" presName="negativeSpace" presStyleCnt="0"/>
      <dgm:spPr/>
    </dgm:pt>
    <dgm:pt modelId="{DEF5FF09-3652-423A-A7E2-12CD502A8A52}" type="pres">
      <dgm:prSet presAssocID="{1FD210A3-7EB6-47FE-97E8-83D07BCB092D}" presName="childText" presStyleLbl="conFgAcc1" presStyleIdx="1" presStyleCnt="3" custLinFactNeighborY="-32361">
        <dgm:presLayoutVars>
          <dgm:bulletEnabled val="1"/>
        </dgm:presLayoutVars>
      </dgm:prSet>
      <dgm:spPr/>
    </dgm:pt>
    <dgm:pt modelId="{FD99517A-0277-499C-A311-F11E6127226D}" type="pres">
      <dgm:prSet presAssocID="{D8AD2568-B554-4F66-AE94-38D8D24FE7E7}" presName="spaceBetweenRectangles" presStyleCnt="0"/>
      <dgm:spPr/>
    </dgm:pt>
    <dgm:pt modelId="{9CABEBFF-F94B-4F3B-B45B-E3C7D5BA75A6}" type="pres">
      <dgm:prSet presAssocID="{DEB9C146-C37B-4AFC-B925-0420C7E209EA}" presName="parentLin" presStyleCnt="0"/>
      <dgm:spPr/>
    </dgm:pt>
    <dgm:pt modelId="{B161C515-83A8-4202-AEA9-69A0F016A86C}" type="pres">
      <dgm:prSet presAssocID="{DEB9C146-C37B-4AFC-B925-0420C7E209EA}" presName="parentLeftMargin" presStyleLbl="node1" presStyleIdx="1" presStyleCnt="3"/>
      <dgm:spPr/>
    </dgm:pt>
    <dgm:pt modelId="{AE642F27-7519-4100-ADD7-710FA9F479C6}" type="pres">
      <dgm:prSet presAssocID="{DEB9C146-C37B-4AFC-B925-0420C7E209EA}" presName="parentText" presStyleLbl="node1" presStyleIdx="2" presStyleCnt="3" custScaleX="142857">
        <dgm:presLayoutVars>
          <dgm:chMax val="0"/>
          <dgm:bulletEnabled val="1"/>
        </dgm:presLayoutVars>
      </dgm:prSet>
      <dgm:spPr/>
    </dgm:pt>
    <dgm:pt modelId="{A0570722-E91D-4CE5-83AE-C95642BCEC60}" type="pres">
      <dgm:prSet presAssocID="{DEB9C146-C37B-4AFC-B925-0420C7E209EA}" presName="negativeSpace" presStyleCnt="0"/>
      <dgm:spPr/>
    </dgm:pt>
    <dgm:pt modelId="{4FCD1207-877A-46A9-8A3F-F380247EB2B8}" type="pres">
      <dgm:prSet presAssocID="{DEB9C146-C37B-4AFC-B925-0420C7E209EA}" presName="childText" presStyleLbl="conFgAcc1" presStyleIdx="2" presStyleCnt="3">
        <dgm:presLayoutVars>
          <dgm:bulletEnabled val="1"/>
        </dgm:presLayoutVars>
      </dgm:prSet>
      <dgm:spPr/>
    </dgm:pt>
  </dgm:ptLst>
  <dgm:cxnLst>
    <dgm:cxn modelId="{4DF64E02-831B-44DE-A758-6DF83C9150B7}" type="presOf" srcId="{DEB9C146-C37B-4AFC-B925-0420C7E209EA}" destId="{B161C515-83A8-4202-AEA9-69A0F016A86C}" srcOrd="0" destOrd="0" presId="urn:microsoft.com/office/officeart/2005/8/layout/list1"/>
    <dgm:cxn modelId="{18F3120D-3D17-420B-BBC9-DAA18784C5AC}" type="presOf" srcId="{36220FC9-B350-45D6-B0BF-B098E7E2DFB1}" destId="{EE28416D-D865-47E7-B322-466B47A29B92}" srcOrd="0" destOrd="0" presId="urn:microsoft.com/office/officeart/2005/8/layout/list1"/>
    <dgm:cxn modelId="{5E6BC011-6FC8-44CA-8CDD-D848EAFC779E}" type="presOf" srcId="{36220FC9-B350-45D6-B0BF-B098E7E2DFB1}" destId="{3471E18F-9966-4FD9-B9EC-9B87037DD09F}" srcOrd="1" destOrd="0" presId="urn:microsoft.com/office/officeart/2005/8/layout/list1"/>
    <dgm:cxn modelId="{BB11EA12-10C2-4D3A-9659-2C085147F16A}" srcId="{0B9EBBDA-0E31-4313-91DF-8EB0A131CBD1}" destId="{36220FC9-B350-45D6-B0BF-B098E7E2DFB1}" srcOrd="0" destOrd="0" parTransId="{540FDCE8-128B-4BBB-9365-CB98D5CB6CB9}" sibTransId="{A143AE6E-036E-4938-ABEF-84250CC81A76}"/>
    <dgm:cxn modelId="{9BF98853-A48E-4907-8683-94E6004B4645}" type="presOf" srcId="{0B9EBBDA-0E31-4313-91DF-8EB0A131CBD1}" destId="{95F1FA95-38BA-4D18-854A-89FBF131A34F}" srcOrd="0" destOrd="0" presId="urn:microsoft.com/office/officeart/2005/8/layout/list1"/>
    <dgm:cxn modelId="{AF00208D-86E2-4742-B214-A2D85F0CE949}" type="presOf" srcId="{1FD210A3-7EB6-47FE-97E8-83D07BCB092D}" destId="{4D756655-5046-4F41-B31E-553A4850568D}" srcOrd="1" destOrd="0" presId="urn:microsoft.com/office/officeart/2005/8/layout/list1"/>
    <dgm:cxn modelId="{DE8613A1-27E6-4D00-B5EF-5177C6B631A1}" srcId="{0B9EBBDA-0E31-4313-91DF-8EB0A131CBD1}" destId="{DEB9C146-C37B-4AFC-B925-0420C7E209EA}" srcOrd="2" destOrd="0" parTransId="{C3D1833D-796C-4CD9-A513-2EE92330A0DE}" sibTransId="{8A7CA328-FC43-4750-93DF-FE9410AF60A8}"/>
    <dgm:cxn modelId="{0AA202BF-C89F-4293-8EE7-D9A28568E105}" type="presOf" srcId="{1FD210A3-7EB6-47FE-97E8-83D07BCB092D}" destId="{D78047D7-ED09-46EC-AE89-089A71CE41E6}" srcOrd="0" destOrd="0" presId="urn:microsoft.com/office/officeart/2005/8/layout/list1"/>
    <dgm:cxn modelId="{04421AC9-0FCA-43DA-B2AD-9142FD848AAC}" srcId="{0B9EBBDA-0E31-4313-91DF-8EB0A131CBD1}" destId="{1FD210A3-7EB6-47FE-97E8-83D07BCB092D}" srcOrd="1" destOrd="0" parTransId="{4CB48201-843B-4036-AA37-EDCE962FE137}" sibTransId="{D8AD2568-B554-4F66-AE94-38D8D24FE7E7}"/>
    <dgm:cxn modelId="{418C98C9-0D63-464B-8ECC-CD508E803448}" type="presOf" srcId="{DEB9C146-C37B-4AFC-B925-0420C7E209EA}" destId="{AE642F27-7519-4100-ADD7-710FA9F479C6}" srcOrd="1" destOrd="0" presId="urn:microsoft.com/office/officeart/2005/8/layout/list1"/>
    <dgm:cxn modelId="{7C488112-6D62-49E8-83BA-9B8CE77CB444}" type="presParOf" srcId="{95F1FA95-38BA-4D18-854A-89FBF131A34F}" destId="{A5E1C298-1C96-4DB8-ADFC-74266839167A}" srcOrd="0" destOrd="0" presId="urn:microsoft.com/office/officeart/2005/8/layout/list1"/>
    <dgm:cxn modelId="{FB94824E-E107-4790-AB29-23DC3C6A9C1E}" type="presParOf" srcId="{A5E1C298-1C96-4DB8-ADFC-74266839167A}" destId="{EE28416D-D865-47E7-B322-466B47A29B92}" srcOrd="0" destOrd="0" presId="urn:microsoft.com/office/officeart/2005/8/layout/list1"/>
    <dgm:cxn modelId="{5A37BFA5-D82D-4BC9-B966-9028088BF577}" type="presParOf" srcId="{A5E1C298-1C96-4DB8-ADFC-74266839167A}" destId="{3471E18F-9966-4FD9-B9EC-9B87037DD09F}" srcOrd="1" destOrd="0" presId="urn:microsoft.com/office/officeart/2005/8/layout/list1"/>
    <dgm:cxn modelId="{A61EB75A-8D45-4FE9-A3D4-0FD792F2E1EC}" type="presParOf" srcId="{95F1FA95-38BA-4D18-854A-89FBF131A34F}" destId="{14125953-3D1D-4C6B-81A1-24C66AB3655E}" srcOrd="1" destOrd="0" presId="urn:microsoft.com/office/officeart/2005/8/layout/list1"/>
    <dgm:cxn modelId="{0969E88F-ABA9-49D8-B250-027661056007}" type="presParOf" srcId="{95F1FA95-38BA-4D18-854A-89FBF131A34F}" destId="{2C8470C3-8778-4FCE-85ED-BC8B5A40EBEF}" srcOrd="2" destOrd="0" presId="urn:microsoft.com/office/officeart/2005/8/layout/list1"/>
    <dgm:cxn modelId="{E767C66D-A0C5-494E-9FBD-4B91DE8A4FFA}" type="presParOf" srcId="{95F1FA95-38BA-4D18-854A-89FBF131A34F}" destId="{CD19F9D6-C4DF-43F0-85BA-4706CC6C1090}" srcOrd="3" destOrd="0" presId="urn:microsoft.com/office/officeart/2005/8/layout/list1"/>
    <dgm:cxn modelId="{DB48A9FE-1D58-4F07-A31D-677A299CF8D5}" type="presParOf" srcId="{95F1FA95-38BA-4D18-854A-89FBF131A34F}" destId="{4251B201-0B68-418E-A722-BA2211641152}" srcOrd="4" destOrd="0" presId="urn:microsoft.com/office/officeart/2005/8/layout/list1"/>
    <dgm:cxn modelId="{7DAE89D3-7D24-42D7-9F8C-016C78D299F0}" type="presParOf" srcId="{4251B201-0B68-418E-A722-BA2211641152}" destId="{D78047D7-ED09-46EC-AE89-089A71CE41E6}" srcOrd="0" destOrd="0" presId="urn:microsoft.com/office/officeart/2005/8/layout/list1"/>
    <dgm:cxn modelId="{1A09AD52-F7AD-4EB2-8190-663889AC3B3A}" type="presParOf" srcId="{4251B201-0B68-418E-A722-BA2211641152}" destId="{4D756655-5046-4F41-B31E-553A4850568D}" srcOrd="1" destOrd="0" presId="urn:microsoft.com/office/officeart/2005/8/layout/list1"/>
    <dgm:cxn modelId="{3DE99D5A-7C6E-4140-80A9-A6B3615D9310}" type="presParOf" srcId="{95F1FA95-38BA-4D18-854A-89FBF131A34F}" destId="{497189CC-B259-4462-9F3E-A49F79D609D5}" srcOrd="5" destOrd="0" presId="urn:microsoft.com/office/officeart/2005/8/layout/list1"/>
    <dgm:cxn modelId="{E9DF693C-99DA-423C-A6B0-F01E6319F7C3}" type="presParOf" srcId="{95F1FA95-38BA-4D18-854A-89FBF131A34F}" destId="{DEF5FF09-3652-423A-A7E2-12CD502A8A52}" srcOrd="6" destOrd="0" presId="urn:microsoft.com/office/officeart/2005/8/layout/list1"/>
    <dgm:cxn modelId="{A069C190-0FB8-4D76-BC49-F362CC226976}" type="presParOf" srcId="{95F1FA95-38BA-4D18-854A-89FBF131A34F}" destId="{FD99517A-0277-499C-A311-F11E6127226D}" srcOrd="7" destOrd="0" presId="urn:microsoft.com/office/officeart/2005/8/layout/list1"/>
    <dgm:cxn modelId="{11785DE6-FEB4-4152-B42A-6E9DDC980D0D}" type="presParOf" srcId="{95F1FA95-38BA-4D18-854A-89FBF131A34F}" destId="{9CABEBFF-F94B-4F3B-B45B-E3C7D5BA75A6}" srcOrd="8" destOrd="0" presId="urn:microsoft.com/office/officeart/2005/8/layout/list1"/>
    <dgm:cxn modelId="{2365954A-2192-4774-BB5A-F73A7C64CEC7}" type="presParOf" srcId="{9CABEBFF-F94B-4F3B-B45B-E3C7D5BA75A6}" destId="{B161C515-83A8-4202-AEA9-69A0F016A86C}" srcOrd="0" destOrd="0" presId="urn:microsoft.com/office/officeart/2005/8/layout/list1"/>
    <dgm:cxn modelId="{06CAE0DE-8BC8-423E-8551-B2167910E542}" type="presParOf" srcId="{9CABEBFF-F94B-4F3B-B45B-E3C7D5BA75A6}" destId="{AE642F27-7519-4100-ADD7-710FA9F479C6}" srcOrd="1" destOrd="0" presId="urn:microsoft.com/office/officeart/2005/8/layout/list1"/>
    <dgm:cxn modelId="{FA45166A-22A5-4BF9-BC33-1969D51747FB}" type="presParOf" srcId="{95F1FA95-38BA-4D18-854A-89FBF131A34F}" destId="{A0570722-E91D-4CE5-83AE-C95642BCEC60}" srcOrd="9" destOrd="0" presId="urn:microsoft.com/office/officeart/2005/8/layout/list1"/>
    <dgm:cxn modelId="{58C34961-1A0B-4CA4-90C1-E98E5E92975F}" type="presParOf" srcId="{95F1FA95-38BA-4D18-854A-89FBF131A34F}" destId="{4FCD1207-877A-46A9-8A3F-F380247EB2B8}"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63CC848-78E1-4A02-B90D-E93EF3AAA379}" type="doc">
      <dgm:prSet loTypeId="urn:microsoft.com/office/officeart/2005/8/layout/hList9" loCatId="list" qsTypeId="urn:microsoft.com/office/officeart/2005/8/quickstyle/simple1" qsCatId="simple" csTypeId="urn:microsoft.com/office/officeart/2005/8/colors/colorful5" csCatId="colorful" phldr="1"/>
      <dgm:spPr/>
      <dgm:t>
        <a:bodyPr/>
        <a:lstStyle/>
        <a:p>
          <a:endParaRPr lang="en-IN"/>
        </a:p>
      </dgm:t>
    </dgm:pt>
    <dgm:pt modelId="{3D3EB5B8-286E-407B-9A3A-D7803C7A8BAC}">
      <dgm:prSet phldrT="[Text]"/>
      <dgm:spPr/>
      <dgm:t>
        <a:bodyPr/>
        <a:lstStyle/>
        <a:p>
          <a:r>
            <a:rPr lang="en-IN" dirty="0">
              <a:solidFill>
                <a:schemeClr val="tx1"/>
              </a:solidFill>
            </a:rPr>
            <a:t>Erstwhile Regime </a:t>
          </a:r>
        </a:p>
      </dgm:t>
    </dgm:pt>
    <dgm:pt modelId="{D05DD4F6-0679-46B2-AF46-FA61878285D2}" type="parTrans" cxnId="{65CA8428-1D8E-4217-8638-0BA8458AF35D}">
      <dgm:prSet/>
      <dgm:spPr/>
      <dgm:t>
        <a:bodyPr/>
        <a:lstStyle/>
        <a:p>
          <a:endParaRPr lang="en-IN"/>
        </a:p>
      </dgm:t>
    </dgm:pt>
    <dgm:pt modelId="{8A7DBB07-9EFA-4520-92CA-34CE0E309065}" type="sibTrans" cxnId="{65CA8428-1D8E-4217-8638-0BA8458AF35D}">
      <dgm:prSet/>
      <dgm:spPr/>
      <dgm:t>
        <a:bodyPr/>
        <a:lstStyle/>
        <a:p>
          <a:endParaRPr lang="en-IN"/>
        </a:p>
      </dgm:t>
    </dgm:pt>
    <dgm:pt modelId="{E56C590F-F7E4-4437-808F-74DC93FBD14E}">
      <dgm:prSet phldrT="[Text]" custT="1"/>
      <dgm:spPr/>
      <dgm:t>
        <a:bodyPr/>
        <a:lstStyle/>
        <a:p>
          <a:r>
            <a:rPr lang="en-IN" sz="2000" dirty="0"/>
            <a:t>Wrong </a:t>
          </a:r>
          <a:r>
            <a:rPr lang="en-IN" sz="2000" dirty="0" err="1"/>
            <a:t>availment</a:t>
          </a:r>
          <a:r>
            <a:rPr lang="en-IN" sz="2000" dirty="0"/>
            <a:t> of credit but not utilized </a:t>
          </a:r>
        </a:p>
      </dgm:t>
    </dgm:pt>
    <dgm:pt modelId="{EBEDD907-4299-4F26-8E98-21D8248101A6}" type="parTrans" cxnId="{24D09031-178E-470A-8D60-95840B80DA9C}">
      <dgm:prSet/>
      <dgm:spPr/>
      <dgm:t>
        <a:bodyPr/>
        <a:lstStyle/>
        <a:p>
          <a:endParaRPr lang="en-IN"/>
        </a:p>
      </dgm:t>
    </dgm:pt>
    <dgm:pt modelId="{EABC0CA3-48B1-4875-B2BF-EDDD267F8122}" type="sibTrans" cxnId="{24D09031-178E-470A-8D60-95840B80DA9C}">
      <dgm:prSet/>
      <dgm:spPr/>
      <dgm:t>
        <a:bodyPr/>
        <a:lstStyle/>
        <a:p>
          <a:endParaRPr lang="en-IN"/>
        </a:p>
      </dgm:t>
    </dgm:pt>
    <dgm:pt modelId="{C7C8C4B4-1B15-40CB-9747-941B777C9029}">
      <dgm:prSet phldrT="[Text]"/>
      <dgm:spPr/>
      <dgm:t>
        <a:bodyPr/>
        <a:lstStyle/>
        <a:p>
          <a:r>
            <a:rPr lang="en-IN" dirty="0">
              <a:solidFill>
                <a:schemeClr val="tx1"/>
              </a:solidFill>
            </a:rPr>
            <a:t>GST Regime </a:t>
          </a:r>
        </a:p>
      </dgm:t>
    </dgm:pt>
    <dgm:pt modelId="{DF3A1AFC-4DFF-4DB0-8D1A-C1CE24003E66}" type="parTrans" cxnId="{E4D5FAAB-3A73-4F10-8B0C-79EA713B54B6}">
      <dgm:prSet/>
      <dgm:spPr/>
      <dgm:t>
        <a:bodyPr/>
        <a:lstStyle/>
        <a:p>
          <a:endParaRPr lang="en-IN"/>
        </a:p>
      </dgm:t>
    </dgm:pt>
    <dgm:pt modelId="{B407EF50-E6C3-45BC-9E06-7085F28A48CD}" type="sibTrans" cxnId="{E4D5FAAB-3A73-4F10-8B0C-79EA713B54B6}">
      <dgm:prSet/>
      <dgm:spPr/>
      <dgm:t>
        <a:bodyPr/>
        <a:lstStyle/>
        <a:p>
          <a:endParaRPr lang="en-IN"/>
        </a:p>
      </dgm:t>
    </dgm:pt>
    <dgm:pt modelId="{8C90A0A8-B7C5-4A0C-BFB9-30E67A3F8FDB}">
      <dgm:prSet phldrT="[Text]" custT="1"/>
      <dgm:spPr/>
      <dgm:t>
        <a:bodyPr/>
        <a:lstStyle/>
        <a:p>
          <a:r>
            <a:rPr lang="en-IN" sz="2000" dirty="0"/>
            <a:t>Wrong </a:t>
          </a:r>
          <a:r>
            <a:rPr lang="en-IN" sz="2000" dirty="0" err="1"/>
            <a:t>availment</a:t>
          </a:r>
          <a:r>
            <a:rPr lang="en-IN" sz="2000" dirty="0"/>
            <a:t> of credit but not utilized </a:t>
          </a:r>
        </a:p>
      </dgm:t>
    </dgm:pt>
    <dgm:pt modelId="{29D43AF3-C57C-43BF-A495-F3F4D39F16A9}" type="parTrans" cxnId="{ED07086A-E8D7-44FD-AFD7-61CE6E5B4B62}">
      <dgm:prSet/>
      <dgm:spPr/>
      <dgm:t>
        <a:bodyPr/>
        <a:lstStyle/>
        <a:p>
          <a:endParaRPr lang="en-IN"/>
        </a:p>
      </dgm:t>
    </dgm:pt>
    <dgm:pt modelId="{18E299C4-035E-4420-B768-C9BCDB2F207F}" type="sibTrans" cxnId="{ED07086A-E8D7-44FD-AFD7-61CE6E5B4B62}">
      <dgm:prSet/>
      <dgm:spPr/>
      <dgm:t>
        <a:bodyPr/>
        <a:lstStyle/>
        <a:p>
          <a:endParaRPr lang="en-IN"/>
        </a:p>
      </dgm:t>
    </dgm:pt>
    <dgm:pt modelId="{283EC052-51CC-402E-8716-442DCAEB833E}" type="pres">
      <dgm:prSet presAssocID="{C63CC848-78E1-4A02-B90D-E93EF3AAA379}" presName="list" presStyleCnt="0">
        <dgm:presLayoutVars>
          <dgm:dir/>
          <dgm:animLvl val="lvl"/>
        </dgm:presLayoutVars>
      </dgm:prSet>
      <dgm:spPr/>
    </dgm:pt>
    <dgm:pt modelId="{39FB70C4-393F-45AD-B04A-5BB4F2DA2C18}" type="pres">
      <dgm:prSet presAssocID="{3D3EB5B8-286E-407B-9A3A-D7803C7A8BAC}" presName="posSpace" presStyleCnt="0"/>
      <dgm:spPr/>
    </dgm:pt>
    <dgm:pt modelId="{A627F530-FAC3-4E31-8797-7E20F9851C63}" type="pres">
      <dgm:prSet presAssocID="{3D3EB5B8-286E-407B-9A3A-D7803C7A8BAC}" presName="vertFlow" presStyleCnt="0"/>
      <dgm:spPr/>
    </dgm:pt>
    <dgm:pt modelId="{902CF332-8DCC-4E9F-A63F-FAB80D4D9299}" type="pres">
      <dgm:prSet presAssocID="{3D3EB5B8-286E-407B-9A3A-D7803C7A8BAC}" presName="topSpace" presStyleCnt="0"/>
      <dgm:spPr/>
    </dgm:pt>
    <dgm:pt modelId="{F6C01FC7-29DD-4D47-93A0-9D1467BB4283}" type="pres">
      <dgm:prSet presAssocID="{3D3EB5B8-286E-407B-9A3A-D7803C7A8BAC}" presName="firstComp" presStyleCnt="0"/>
      <dgm:spPr/>
    </dgm:pt>
    <dgm:pt modelId="{4D5FCEB0-D51A-43DC-9780-D9A001AC930C}" type="pres">
      <dgm:prSet presAssocID="{3D3EB5B8-286E-407B-9A3A-D7803C7A8BAC}" presName="firstChild" presStyleLbl="bgAccFollowNode1" presStyleIdx="0" presStyleCnt="2"/>
      <dgm:spPr/>
    </dgm:pt>
    <dgm:pt modelId="{6802A5ED-7F4D-4AF8-85BD-A87047489DD1}" type="pres">
      <dgm:prSet presAssocID="{3D3EB5B8-286E-407B-9A3A-D7803C7A8BAC}" presName="firstChildTx" presStyleLbl="bgAccFollowNode1" presStyleIdx="0" presStyleCnt="2">
        <dgm:presLayoutVars>
          <dgm:bulletEnabled val="1"/>
        </dgm:presLayoutVars>
      </dgm:prSet>
      <dgm:spPr/>
    </dgm:pt>
    <dgm:pt modelId="{F18637DD-B5AB-47C1-AC7A-AF0FCF0428ED}" type="pres">
      <dgm:prSet presAssocID="{3D3EB5B8-286E-407B-9A3A-D7803C7A8BAC}" presName="negSpace" presStyleCnt="0"/>
      <dgm:spPr/>
    </dgm:pt>
    <dgm:pt modelId="{07B5789E-D60D-4BAC-A354-32297F5FFF71}" type="pres">
      <dgm:prSet presAssocID="{3D3EB5B8-286E-407B-9A3A-D7803C7A8BAC}" presName="circle" presStyleLbl="node1" presStyleIdx="0" presStyleCnt="2"/>
      <dgm:spPr/>
    </dgm:pt>
    <dgm:pt modelId="{8C82BD23-F73B-4FA9-8CE6-D2D7135C1F40}" type="pres">
      <dgm:prSet presAssocID="{8A7DBB07-9EFA-4520-92CA-34CE0E309065}" presName="transSpace" presStyleCnt="0"/>
      <dgm:spPr/>
    </dgm:pt>
    <dgm:pt modelId="{1B0AB212-633B-4C74-8840-A0E483C18248}" type="pres">
      <dgm:prSet presAssocID="{C7C8C4B4-1B15-40CB-9747-941B777C9029}" presName="posSpace" presStyleCnt="0"/>
      <dgm:spPr/>
    </dgm:pt>
    <dgm:pt modelId="{4556AA51-6715-4DED-9C5C-E1C00740E90C}" type="pres">
      <dgm:prSet presAssocID="{C7C8C4B4-1B15-40CB-9747-941B777C9029}" presName="vertFlow" presStyleCnt="0"/>
      <dgm:spPr/>
    </dgm:pt>
    <dgm:pt modelId="{F542D094-DF31-4568-BAF5-01E9620112A8}" type="pres">
      <dgm:prSet presAssocID="{C7C8C4B4-1B15-40CB-9747-941B777C9029}" presName="topSpace" presStyleCnt="0"/>
      <dgm:spPr/>
    </dgm:pt>
    <dgm:pt modelId="{A90B38B3-7B37-4EB3-B1AE-EE0E5B837A50}" type="pres">
      <dgm:prSet presAssocID="{C7C8C4B4-1B15-40CB-9747-941B777C9029}" presName="firstComp" presStyleCnt="0"/>
      <dgm:spPr/>
    </dgm:pt>
    <dgm:pt modelId="{8F64B9FA-9B0E-4288-996C-BE292D22EA99}" type="pres">
      <dgm:prSet presAssocID="{C7C8C4B4-1B15-40CB-9747-941B777C9029}" presName="firstChild" presStyleLbl="bgAccFollowNode1" presStyleIdx="1" presStyleCnt="2"/>
      <dgm:spPr/>
    </dgm:pt>
    <dgm:pt modelId="{2A566F33-AA81-4837-A2AB-1EBB8AF3F323}" type="pres">
      <dgm:prSet presAssocID="{C7C8C4B4-1B15-40CB-9747-941B777C9029}" presName="firstChildTx" presStyleLbl="bgAccFollowNode1" presStyleIdx="1" presStyleCnt="2">
        <dgm:presLayoutVars>
          <dgm:bulletEnabled val="1"/>
        </dgm:presLayoutVars>
      </dgm:prSet>
      <dgm:spPr/>
    </dgm:pt>
    <dgm:pt modelId="{B13F0E12-FFAB-4994-8937-03258DADC05F}" type="pres">
      <dgm:prSet presAssocID="{C7C8C4B4-1B15-40CB-9747-941B777C9029}" presName="negSpace" presStyleCnt="0"/>
      <dgm:spPr/>
    </dgm:pt>
    <dgm:pt modelId="{41FF5643-8C22-4858-A1BD-593889EC423E}" type="pres">
      <dgm:prSet presAssocID="{C7C8C4B4-1B15-40CB-9747-941B777C9029}" presName="circle" presStyleLbl="node1" presStyleIdx="1" presStyleCnt="2"/>
      <dgm:spPr/>
    </dgm:pt>
  </dgm:ptLst>
  <dgm:cxnLst>
    <dgm:cxn modelId="{C048CE25-434A-457F-81A2-FBD4571C21ED}" type="presOf" srcId="{E56C590F-F7E4-4437-808F-74DC93FBD14E}" destId="{6802A5ED-7F4D-4AF8-85BD-A87047489DD1}" srcOrd="1" destOrd="0" presId="urn:microsoft.com/office/officeart/2005/8/layout/hList9"/>
    <dgm:cxn modelId="{65CA8428-1D8E-4217-8638-0BA8458AF35D}" srcId="{C63CC848-78E1-4A02-B90D-E93EF3AAA379}" destId="{3D3EB5B8-286E-407B-9A3A-D7803C7A8BAC}" srcOrd="0" destOrd="0" parTransId="{D05DD4F6-0679-46B2-AF46-FA61878285D2}" sibTransId="{8A7DBB07-9EFA-4520-92CA-34CE0E309065}"/>
    <dgm:cxn modelId="{24D09031-178E-470A-8D60-95840B80DA9C}" srcId="{3D3EB5B8-286E-407B-9A3A-D7803C7A8BAC}" destId="{E56C590F-F7E4-4437-808F-74DC93FBD14E}" srcOrd="0" destOrd="0" parTransId="{EBEDD907-4299-4F26-8E98-21D8248101A6}" sibTransId="{EABC0CA3-48B1-4875-B2BF-EDDD267F8122}"/>
    <dgm:cxn modelId="{10F56C5F-BEDC-40DB-9B24-B0ABD3E8FA77}" type="presOf" srcId="{8C90A0A8-B7C5-4A0C-BFB9-30E67A3F8FDB}" destId="{8F64B9FA-9B0E-4288-996C-BE292D22EA99}" srcOrd="0" destOrd="0" presId="urn:microsoft.com/office/officeart/2005/8/layout/hList9"/>
    <dgm:cxn modelId="{3EFA5C43-0102-433D-9A73-D6368196262E}" type="presOf" srcId="{8C90A0A8-B7C5-4A0C-BFB9-30E67A3F8FDB}" destId="{2A566F33-AA81-4837-A2AB-1EBB8AF3F323}" srcOrd="1" destOrd="0" presId="urn:microsoft.com/office/officeart/2005/8/layout/hList9"/>
    <dgm:cxn modelId="{ED07086A-E8D7-44FD-AFD7-61CE6E5B4B62}" srcId="{C7C8C4B4-1B15-40CB-9747-941B777C9029}" destId="{8C90A0A8-B7C5-4A0C-BFB9-30E67A3F8FDB}" srcOrd="0" destOrd="0" parTransId="{29D43AF3-C57C-43BF-A495-F3F4D39F16A9}" sibTransId="{18E299C4-035E-4420-B768-C9BCDB2F207F}"/>
    <dgm:cxn modelId="{2DB5168B-098F-40AB-A7FE-296C974BF685}" type="presOf" srcId="{C7C8C4B4-1B15-40CB-9747-941B777C9029}" destId="{41FF5643-8C22-4858-A1BD-593889EC423E}" srcOrd="0" destOrd="0" presId="urn:microsoft.com/office/officeart/2005/8/layout/hList9"/>
    <dgm:cxn modelId="{92658290-C2AB-4FDA-B0A5-77912313BF98}" type="presOf" srcId="{C63CC848-78E1-4A02-B90D-E93EF3AAA379}" destId="{283EC052-51CC-402E-8716-442DCAEB833E}" srcOrd="0" destOrd="0" presId="urn:microsoft.com/office/officeart/2005/8/layout/hList9"/>
    <dgm:cxn modelId="{E4D5FAAB-3A73-4F10-8B0C-79EA713B54B6}" srcId="{C63CC848-78E1-4A02-B90D-E93EF3AAA379}" destId="{C7C8C4B4-1B15-40CB-9747-941B777C9029}" srcOrd="1" destOrd="0" parTransId="{DF3A1AFC-4DFF-4DB0-8D1A-C1CE24003E66}" sibTransId="{B407EF50-E6C3-45BC-9E06-7085F28A48CD}"/>
    <dgm:cxn modelId="{F5A61DB5-689E-41D3-8D36-83DBF40B7C08}" type="presOf" srcId="{3D3EB5B8-286E-407B-9A3A-D7803C7A8BAC}" destId="{07B5789E-D60D-4BAC-A354-32297F5FFF71}" srcOrd="0" destOrd="0" presId="urn:microsoft.com/office/officeart/2005/8/layout/hList9"/>
    <dgm:cxn modelId="{B8A344F4-26C2-448A-8A7F-831AC0086E09}" type="presOf" srcId="{E56C590F-F7E4-4437-808F-74DC93FBD14E}" destId="{4D5FCEB0-D51A-43DC-9780-D9A001AC930C}" srcOrd="0" destOrd="0" presId="urn:microsoft.com/office/officeart/2005/8/layout/hList9"/>
    <dgm:cxn modelId="{808D2E8D-DD8A-4E73-AC5B-15FCD0FCDD9B}" type="presParOf" srcId="{283EC052-51CC-402E-8716-442DCAEB833E}" destId="{39FB70C4-393F-45AD-B04A-5BB4F2DA2C18}" srcOrd="0" destOrd="0" presId="urn:microsoft.com/office/officeart/2005/8/layout/hList9"/>
    <dgm:cxn modelId="{A6606A81-671C-438C-91B4-F2B79A968B5F}" type="presParOf" srcId="{283EC052-51CC-402E-8716-442DCAEB833E}" destId="{A627F530-FAC3-4E31-8797-7E20F9851C63}" srcOrd="1" destOrd="0" presId="urn:microsoft.com/office/officeart/2005/8/layout/hList9"/>
    <dgm:cxn modelId="{601BDE05-D1A2-4A2D-94A0-978F2D2CF67E}" type="presParOf" srcId="{A627F530-FAC3-4E31-8797-7E20F9851C63}" destId="{902CF332-8DCC-4E9F-A63F-FAB80D4D9299}" srcOrd="0" destOrd="0" presId="urn:microsoft.com/office/officeart/2005/8/layout/hList9"/>
    <dgm:cxn modelId="{3A0784A4-9C83-4C3D-99B0-91DD5D1FBE8A}" type="presParOf" srcId="{A627F530-FAC3-4E31-8797-7E20F9851C63}" destId="{F6C01FC7-29DD-4D47-93A0-9D1467BB4283}" srcOrd="1" destOrd="0" presId="urn:microsoft.com/office/officeart/2005/8/layout/hList9"/>
    <dgm:cxn modelId="{6734B471-4E2D-4764-A581-ECCB3AA42A88}" type="presParOf" srcId="{F6C01FC7-29DD-4D47-93A0-9D1467BB4283}" destId="{4D5FCEB0-D51A-43DC-9780-D9A001AC930C}" srcOrd="0" destOrd="0" presId="urn:microsoft.com/office/officeart/2005/8/layout/hList9"/>
    <dgm:cxn modelId="{2145FF0D-8CA9-423E-9BBB-6F6BF05AC4A9}" type="presParOf" srcId="{F6C01FC7-29DD-4D47-93A0-9D1467BB4283}" destId="{6802A5ED-7F4D-4AF8-85BD-A87047489DD1}" srcOrd="1" destOrd="0" presId="urn:microsoft.com/office/officeart/2005/8/layout/hList9"/>
    <dgm:cxn modelId="{0412A130-5E34-478B-A4A7-D5063185E1E2}" type="presParOf" srcId="{283EC052-51CC-402E-8716-442DCAEB833E}" destId="{F18637DD-B5AB-47C1-AC7A-AF0FCF0428ED}" srcOrd="2" destOrd="0" presId="urn:microsoft.com/office/officeart/2005/8/layout/hList9"/>
    <dgm:cxn modelId="{17677C1C-2097-466B-8BFF-81C2FE924036}" type="presParOf" srcId="{283EC052-51CC-402E-8716-442DCAEB833E}" destId="{07B5789E-D60D-4BAC-A354-32297F5FFF71}" srcOrd="3" destOrd="0" presId="urn:microsoft.com/office/officeart/2005/8/layout/hList9"/>
    <dgm:cxn modelId="{044E7348-4BCD-4205-BBAC-B85B92AF068F}" type="presParOf" srcId="{283EC052-51CC-402E-8716-442DCAEB833E}" destId="{8C82BD23-F73B-4FA9-8CE6-D2D7135C1F40}" srcOrd="4" destOrd="0" presId="urn:microsoft.com/office/officeart/2005/8/layout/hList9"/>
    <dgm:cxn modelId="{554CD521-4734-43FF-B93C-4457654A169A}" type="presParOf" srcId="{283EC052-51CC-402E-8716-442DCAEB833E}" destId="{1B0AB212-633B-4C74-8840-A0E483C18248}" srcOrd="5" destOrd="0" presId="urn:microsoft.com/office/officeart/2005/8/layout/hList9"/>
    <dgm:cxn modelId="{CB5FD742-57DD-474B-B101-EC2E06E3B9E4}" type="presParOf" srcId="{283EC052-51CC-402E-8716-442DCAEB833E}" destId="{4556AA51-6715-4DED-9C5C-E1C00740E90C}" srcOrd="6" destOrd="0" presId="urn:microsoft.com/office/officeart/2005/8/layout/hList9"/>
    <dgm:cxn modelId="{2B601001-EF77-4E20-959A-AFE99999D690}" type="presParOf" srcId="{4556AA51-6715-4DED-9C5C-E1C00740E90C}" destId="{F542D094-DF31-4568-BAF5-01E9620112A8}" srcOrd="0" destOrd="0" presId="urn:microsoft.com/office/officeart/2005/8/layout/hList9"/>
    <dgm:cxn modelId="{71C278E1-1E4B-4D06-872B-6F73718C30C4}" type="presParOf" srcId="{4556AA51-6715-4DED-9C5C-E1C00740E90C}" destId="{A90B38B3-7B37-4EB3-B1AE-EE0E5B837A50}" srcOrd="1" destOrd="0" presId="urn:microsoft.com/office/officeart/2005/8/layout/hList9"/>
    <dgm:cxn modelId="{6B4931FA-BFDB-4CDB-8790-A09BE0C3AC07}" type="presParOf" srcId="{A90B38B3-7B37-4EB3-B1AE-EE0E5B837A50}" destId="{8F64B9FA-9B0E-4288-996C-BE292D22EA99}" srcOrd="0" destOrd="0" presId="urn:microsoft.com/office/officeart/2005/8/layout/hList9"/>
    <dgm:cxn modelId="{45602C83-4080-44B6-A2D2-516358CCC164}" type="presParOf" srcId="{A90B38B3-7B37-4EB3-B1AE-EE0E5B837A50}" destId="{2A566F33-AA81-4837-A2AB-1EBB8AF3F323}" srcOrd="1" destOrd="0" presId="urn:microsoft.com/office/officeart/2005/8/layout/hList9"/>
    <dgm:cxn modelId="{5EC25E2E-1D1B-488D-AD26-84A651D45461}" type="presParOf" srcId="{283EC052-51CC-402E-8716-442DCAEB833E}" destId="{B13F0E12-FFAB-4994-8937-03258DADC05F}" srcOrd="7" destOrd="0" presId="urn:microsoft.com/office/officeart/2005/8/layout/hList9"/>
    <dgm:cxn modelId="{A854263E-E838-4522-8887-96C80ACBD940}" type="presParOf" srcId="{283EC052-51CC-402E-8716-442DCAEB833E}" destId="{41FF5643-8C22-4858-A1BD-593889EC423E}"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CB30FE-34ED-4FD1-BE01-92F5B198A2C6}">
      <dsp:nvSpPr>
        <dsp:cNvPr id="0" name=""/>
        <dsp:cNvSpPr/>
      </dsp:nvSpPr>
      <dsp:spPr>
        <a:xfrm>
          <a:off x="2321477" y="1622419"/>
          <a:ext cx="2062166" cy="1783857"/>
        </a:xfrm>
        <a:prstGeom prst="hexagon">
          <a:avLst>
            <a:gd name="adj" fmla="val 28570"/>
            <a:gd name="vf" fmla="val 11547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IN" sz="2000" b="1" i="1" kern="1200" dirty="0"/>
            <a:t>150 days of GST</a:t>
          </a:r>
          <a:endParaRPr lang="en-US" sz="2000" kern="1200" dirty="0"/>
        </a:p>
      </dsp:txBody>
      <dsp:txXfrm>
        <a:off x="2663207" y="1918029"/>
        <a:ext cx="1378706" cy="1192637"/>
      </dsp:txXfrm>
    </dsp:sp>
    <dsp:sp modelId="{64B003BE-ED70-413A-8AC6-0AA429AF82EA}">
      <dsp:nvSpPr>
        <dsp:cNvPr id="0" name=""/>
        <dsp:cNvSpPr/>
      </dsp:nvSpPr>
      <dsp:spPr>
        <a:xfrm>
          <a:off x="3612789" y="768964"/>
          <a:ext cx="778049" cy="670392"/>
        </a:xfrm>
        <a:prstGeom prst="hexagon">
          <a:avLst>
            <a:gd name="adj" fmla="val 28900"/>
            <a:gd name="vf" fmla="val 11547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06B93A8-BD50-4CA6-8B29-A7A481E34F53}">
      <dsp:nvSpPr>
        <dsp:cNvPr id="0" name=""/>
        <dsp:cNvSpPr/>
      </dsp:nvSpPr>
      <dsp:spPr>
        <a:xfrm>
          <a:off x="2511432" y="0"/>
          <a:ext cx="1689930" cy="1461988"/>
        </a:xfrm>
        <a:prstGeom prst="hexagon">
          <a:avLst>
            <a:gd name="adj" fmla="val 28570"/>
            <a:gd name="vf" fmla="val 11547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bg1"/>
              </a:solidFill>
            </a:rPr>
            <a:t>150 </a:t>
          </a:r>
          <a:r>
            <a:rPr lang="en-US" sz="1800" b="1" kern="1200" dirty="0">
              <a:solidFill>
                <a:schemeClr val="tx1"/>
              </a:solidFill>
            </a:rPr>
            <a:t>Action pact days</a:t>
          </a:r>
        </a:p>
      </dsp:txBody>
      <dsp:txXfrm>
        <a:off x="2791489" y="242283"/>
        <a:ext cx="1129816" cy="977422"/>
      </dsp:txXfrm>
    </dsp:sp>
    <dsp:sp modelId="{0FA4CB90-CB4C-4F41-AAF1-DDFE7DEFF951}">
      <dsp:nvSpPr>
        <dsp:cNvPr id="0" name=""/>
        <dsp:cNvSpPr/>
      </dsp:nvSpPr>
      <dsp:spPr>
        <a:xfrm>
          <a:off x="4520833" y="2022241"/>
          <a:ext cx="778049" cy="670392"/>
        </a:xfrm>
        <a:prstGeom prst="hexagon">
          <a:avLst>
            <a:gd name="adj" fmla="val 28900"/>
            <a:gd name="vf" fmla="val 11547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D649586-C4B0-4993-8A57-A35263720112}">
      <dsp:nvSpPr>
        <dsp:cNvPr id="0" name=""/>
        <dsp:cNvSpPr/>
      </dsp:nvSpPr>
      <dsp:spPr>
        <a:xfrm>
          <a:off x="4061294" y="899220"/>
          <a:ext cx="1689930" cy="1461988"/>
        </a:xfrm>
        <a:prstGeom prst="hexagon">
          <a:avLst>
            <a:gd name="adj" fmla="val 28570"/>
            <a:gd name="vf" fmla="val 115470"/>
          </a:avLst>
        </a:prstGeom>
        <a:solidFill>
          <a:schemeClr val="accent3">
            <a:hueOff val="240001"/>
            <a:satOff val="20000"/>
            <a:lumOff val="-98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IN" sz="1800" b="1" kern="1200" dirty="0">
              <a:solidFill>
                <a:schemeClr val="bg1"/>
              </a:solidFill>
            </a:rPr>
            <a:t>150</a:t>
          </a:r>
          <a:r>
            <a:rPr lang="en-IN" sz="1800" b="1" kern="1200" dirty="0">
              <a:solidFill>
                <a:schemeClr val="tx1"/>
              </a:solidFill>
            </a:rPr>
            <a:t> FAQs</a:t>
          </a:r>
          <a:endParaRPr lang="en-US" sz="1800" kern="1200" dirty="0">
            <a:solidFill>
              <a:schemeClr val="tx1"/>
            </a:solidFill>
          </a:endParaRPr>
        </a:p>
      </dsp:txBody>
      <dsp:txXfrm>
        <a:off x="4341351" y="1141503"/>
        <a:ext cx="1129816" cy="977422"/>
      </dsp:txXfrm>
    </dsp:sp>
    <dsp:sp modelId="{067F0F52-D2D5-4D15-8889-AB84952738EE}">
      <dsp:nvSpPr>
        <dsp:cNvPr id="0" name=""/>
        <dsp:cNvSpPr/>
      </dsp:nvSpPr>
      <dsp:spPr>
        <a:xfrm>
          <a:off x="3890047" y="3436955"/>
          <a:ext cx="778049" cy="670392"/>
        </a:xfrm>
        <a:prstGeom prst="hexagon">
          <a:avLst>
            <a:gd name="adj" fmla="val 28900"/>
            <a:gd name="vf" fmla="val 11547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4B94EBE-4258-4F7E-83C2-6505F2E7BB73}">
      <dsp:nvSpPr>
        <dsp:cNvPr id="0" name=""/>
        <dsp:cNvSpPr/>
      </dsp:nvSpPr>
      <dsp:spPr>
        <a:xfrm>
          <a:off x="4061294" y="2666984"/>
          <a:ext cx="1689930" cy="1461988"/>
        </a:xfrm>
        <a:prstGeom prst="hexagon">
          <a:avLst>
            <a:gd name="adj" fmla="val 28570"/>
            <a:gd name="vf" fmla="val 115470"/>
          </a:avLst>
        </a:prstGeom>
        <a:solidFill>
          <a:schemeClr val="accent3">
            <a:hueOff val="480003"/>
            <a:satOff val="40000"/>
            <a:lumOff val="-196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bg1"/>
              </a:solidFill>
            </a:rPr>
            <a:t>150 </a:t>
          </a:r>
          <a:r>
            <a:rPr lang="en-US" sz="1600" b="1" kern="1200" dirty="0">
              <a:solidFill>
                <a:schemeClr val="tx1"/>
              </a:solidFill>
            </a:rPr>
            <a:t>AARs</a:t>
          </a:r>
        </a:p>
      </dsp:txBody>
      <dsp:txXfrm>
        <a:off x="4341351" y="2909267"/>
        <a:ext cx="1129816" cy="977422"/>
      </dsp:txXfrm>
    </dsp:sp>
    <dsp:sp modelId="{33EC0A53-4807-4FEF-B1DD-CEF2E0731E69}">
      <dsp:nvSpPr>
        <dsp:cNvPr id="0" name=""/>
        <dsp:cNvSpPr/>
      </dsp:nvSpPr>
      <dsp:spPr>
        <a:xfrm>
          <a:off x="2325314" y="3583807"/>
          <a:ext cx="778049" cy="670392"/>
        </a:xfrm>
        <a:prstGeom prst="hexagon">
          <a:avLst>
            <a:gd name="adj" fmla="val 28900"/>
            <a:gd name="vf" fmla="val 11547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F050419-B6A9-4145-BC53-6905A76E9FEC}">
      <dsp:nvSpPr>
        <dsp:cNvPr id="0" name=""/>
        <dsp:cNvSpPr/>
      </dsp:nvSpPr>
      <dsp:spPr>
        <a:xfrm>
          <a:off x="2444595" y="3567211"/>
          <a:ext cx="1689930" cy="1461988"/>
        </a:xfrm>
        <a:prstGeom prst="hexagon">
          <a:avLst>
            <a:gd name="adj" fmla="val 28570"/>
            <a:gd name="vf" fmla="val 115470"/>
          </a:avLst>
        </a:prstGeom>
        <a:solidFill>
          <a:schemeClr val="accent3">
            <a:hueOff val="720004"/>
            <a:satOff val="60000"/>
            <a:lumOff val="-294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IN" sz="1800" b="1" kern="1200" dirty="0">
              <a:solidFill>
                <a:schemeClr val="bg1"/>
              </a:solidFill>
            </a:rPr>
            <a:t>150</a:t>
          </a:r>
          <a:r>
            <a:rPr lang="en-IN" sz="1800" b="1" kern="1200" dirty="0">
              <a:solidFill>
                <a:schemeClr val="tx1"/>
              </a:solidFill>
            </a:rPr>
            <a:t> Writs</a:t>
          </a:r>
          <a:endParaRPr lang="en-US" sz="1800" kern="1200" dirty="0">
            <a:solidFill>
              <a:schemeClr val="tx1"/>
            </a:solidFill>
          </a:endParaRPr>
        </a:p>
      </dsp:txBody>
      <dsp:txXfrm>
        <a:off x="2724652" y="3809494"/>
        <a:ext cx="1129816" cy="977422"/>
      </dsp:txXfrm>
    </dsp:sp>
    <dsp:sp modelId="{55554F35-3799-46A4-A069-E0A635466742}">
      <dsp:nvSpPr>
        <dsp:cNvPr id="0" name=""/>
        <dsp:cNvSpPr/>
      </dsp:nvSpPr>
      <dsp:spPr>
        <a:xfrm>
          <a:off x="1402400" y="2331034"/>
          <a:ext cx="778049" cy="670392"/>
        </a:xfrm>
        <a:prstGeom prst="hexagon">
          <a:avLst>
            <a:gd name="adj" fmla="val 28900"/>
            <a:gd name="vf" fmla="val 11547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24F7A49-82AE-4E96-94C8-B8B7144251C7}">
      <dsp:nvSpPr>
        <dsp:cNvPr id="0" name=""/>
        <dsp:cNvSpPr/>
      </dsp:nvSpPr>
      <dsp:spPr>
        <a:xfrm>
          <a:off x="846168" y="2704204"/>
          <a:ext cx="1689930" cy="1461988"/>
        </a:xfrm>
        <a:prstGeom prst="hexagon">
          <a:avLst>
            <a:gd name="adj" fmla="val 28570"/>
            <a:gd name="vf" fmla="val 115470"/>
          </a:avLst>
        </a:prstGeom>
        <a:solidFill>
          <a:schemeClr val="accent3">
            <a:hueOff val="960006"/>
            <a:satOff val="80000"/>
            <a:lumOff val="-392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IN" sz="1800" b="1" kern="1200" dirty="0">
              <a:solidFill>
                <a:schemeClr val="bg1"/>
              </a:solidFill>
            </a:rPr>
            <a:t>150</a:t>
          </a:r>
          <a:r>
            <a:rPr lang="en-IN" sz="1800" b="1" kern="1200" dirty="0">
              <a:solidFill>
                <a:schemeClr val="tx1"/>
              </a:solidFill>
            </a:rPr>
            <a:t> </a:t>
          </a:r>
          <a:r>
            <a:rPr lang="en-IN" sz="1500" b="1" kern="1200" dirty="0">
              <a:solidFill>
                <a:schemeClr val="tx1"/>
              </a:solidFill>
            </a:rPr>
            <a:t>Uncertainty</a:t>
          </a:r>
          <a:r>
            <a:rPr lang="en-IN" sz="1600" b="1" kern="1200" dirty="0">
              <a:solidFill>
                <a:schemeClr val="tx1"/>
              </a:solidFill>
            </a:rPr>
            <a:t> on core issues</a:t>
          </a:r>
          <a:endParaRPr lang="en-US" sz="1600" kern="1200" dirty="0">
            <a:solidFill>
              <a:schemeClr val="tx1"/>
            </a:solidFill>
          </a:endParaRPr>
        </a:p>
      </dsp:txBody>
      <dsp:txXfrm>
        <a:off x="1126225" y="2946487"/>
        <a:ext cx="1129816" cy="977422"/>
      </dsp:txXfrm>
    </dsp:sp>
    <dsp:sp modelId="{A2CD3AE5-DAA0-45DE-AB4E-5E3C1A71980E}">
      <dsp:nvSpPr>
        <dsp:cNvPr id="0" name=""/>
        <dsp:cNvSpPr/>
      </dsp:nvSpPr>
      <dsp:spPr>
        <a:xfrm>
          <a:off x="954374" y="897209"/>
          <a:ext cx="1689930" cy="1461988"/>
        </a:xfrm>
        <a:prstGeom prst="hexagon">
          <a:avLst>
            <a:gd name="adj" fmla="val 28570"/>
            <a:gd name="vf" fmla="val 115470"/>
          </a:avLst>
        </a:prstGeom>
        <a:solidFill>
          <a:schemeClr val="accent3">
            <a:hueOff val="1200007"/>
            <a:satOff val="100000"/>
            <a:lumOff val="-490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IN" sz="1800" b="1" kern="1200" dirty="0"/>
            <a:t>150*1000 </a:t>
          </a:r>
          <a:r>
            <a:rPr lang="en-IN" sz="1600" b="1" kern="1200" dirty="0" err="1">
              <a:solidFill>
                <a:schemeClr val="tx1"/>
              </a:solidFill>
            </a:rPr>
            <a:t>Whatsapp</a:t>
          </a:r>
          <a:r>
            <a:rPr lang="en-IN" sz="1600" b="1" kern="1200" dirty="0">
              <a:solidFill>
                <a:schemeClr val="tx1"/>
              </a:solidFill>
            </a:rPr>
            <a:t> </a:t>
          </a:r>
          <a:r>
            <a:rPr lang="en-IN" sz="1800" b="1" kern="1200" dirty="0" err="1">
              <a:solidFill>
                <a:schemeClr val="tx1"/>
              </a:solidFill>
            </a:rPr>
            <a:t>msgs</a:t>
          </a:r>
          <a:r>
            <a:rPr lang="en-IN" sz="1800" b="1" kern="1200" dirty="0">
              <a:solidFill>
                <a:schemeClr val="tx1"/>
              </a:solidFill>
            </a:rPr>
            <a:t> / Twitter </a:t>
          </a:r>
          <a:endParaRPr lang="en-US" sz="1800" kern="1200" dirty="0">
            <a:solidFill>
              <a:schemeClr val="tx1"/>
            </a:solidFill>
          </a:endParaRPr>
        </a:p>
      </dsp:txBody>
      <dsp:txXfrm>
        <a:off x="1234431" y="1139492"/>
        <a:ext cx="1129816" cy="97742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C5B1BE-58AC-4342-BAB4-6A52AA5AF397}">
      <dsp:nvSpPr>
        <dsp:cNvPr id="0" name=""/>
        <dsp:cNvSpPr/>
      </dsp:nvSpPr>
      <dsp:spPr>
        <a:xfrm>
          <a:off x="-6031190" y="-922847"/>
          <a:ext cx="7179696" cy="7179696"/>
        </a:xfrm>
        <a:prstGeom prst="blockArc">
          <a:avLst>
            <a:gd name="adj1" fmla="val 18900000"/>
            <a:gd name="adj2" fmla="val 2700000"/>
            <a:gd name="adj3" fmla="val 301"/>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0C36D3-45A5-489A-8B5C-432006B90DC8}">
      <dsp:nvSpPr>
        <dsp:cNvPr id="0" name=""/>
        <dsp:cNvSpPr/>
      </dsp:nvSpPr>
      <dsp:spPr>
        <a:xfrm>
          <a:off x="601106" y="410077"/>
          <a:ext cx="7172248" cy="82058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51337"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a:t>Payment to Vendor within 180 Days</a:t>
          </a:r>
        </a:p>
      </dsp:txBody>
      <dsp:txXfrm>
        <a:off x="601106" y="410077"/>
        <a:ext cx="7172248" cy="820582"/>
      </dsp:txXfrm>
    </dsp:sp>
    <dsp:sp modelId="{F91810F5-4E07-4B45-944E-99252777053B}">
      <dsp:nvSpPr>
        <dsp:cNvPr id="0" name=""/>
        <dsp:cNvSpPr/>
      </dsp:nvSpPr>
      <dsp:spPr>
        <a:xfrm>
          <a:off x="88242" y="307505"/>
          <a:ext cx="1025728" cy="1025728"/>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83B831A-8FA3-4896-B6EB-7CD04913C988}">
      <dsp:nvSpPr>
        <dsp:cNvPr id="0" name=""/>
        <dsp:cNvSpPr/>
      </dsp:nvSpPr>
      <dsp:spPr>
        <a:xfrm>
          <a:off x="1071565" y="1641165"/>
          <a:ext cx="6701790" cy="820582"/>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51337"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a:solidFill>
                <a:sysClr val="windowText" lastClr="000000"/>
              </a:solidFill>
            </a:rPr>
            <a:t>Any adjustment in Invoice shall be only through Debit / Credit Note</a:t>
          </a:r>
        </a:p>
      </dsp:txBody>
      <dsp:txXfrm>
        <a:off x="1071565" y="1641165"/>
        <a:ext cx="6701790" cy="820582"/>
      </dsp:txXfrm>
    </dsp:sp>
    <dsp:sp modelId="{1119BDE6-5638-46FF-8FBA-0FD04F553534}">
      <dsp:nvSpPr>
        <dsp:cNvPr id="0" name=""/>
        <dsp:cNvSpPr/>
      </dsp:nvSpPr>
      <dsp:spPr>
        <a:xfrm>
          <a:off x="558701" y="1538592"/>
          <a:ext cx="1025728" cy="1025728"/>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28C1126-F09F-42F7-9B35-C0C33331384C}">
      <dsp:nvSpPr>
        <dsp:cNvPr id="0" name=""/>
        <dsp:cNvSpPr/>
      </dsp:nvSpPr>
      <dsp:spPr>
        <a:xfrm>
          <a:off x="1071565" y="2872252"/>
          <a:ext cx="6701790" cy="820582"/>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51337"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a:solidFill>
                <a:schemeClr val="tx1"/>
              </a:solidFill>
            </a:rPr>
            <a:t>Credit shall be availed after receipt of goods or service</a:t>
          </a:r>
        </a:p>
      </dsp:txBody>
      <dsp:txXfrm>
        <a:off x="1071565" y="2872252"/>
        <a:ext cx="6701790" cy="820582"/>
      </dsp:txXfrm>
    </dsp:sp>
    <dsp:sp modelId="{964E7CE7-E745-409B-9280-42ECEC5BFFA7}">
      <dsp:nvSpPr>
        <dsp:cNvPr id="0" name=""/>
        <dsp:cNvSpPr/>
      </dsp:nvSpPr>
      <dsp:spPr>
        <a:xfrm>
          <a:off x="558701" y="2769679"/>
          <a:ext cx="1025728" cy="1025728"/>
        </a:xfrm>
        <a:prstGeom prst="ellipse">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22B9866-5966-444C-8472-67DD26A0B893}">
      <dsp:nvSpPr>
        <dsp:cNvPr id="0" name=""/>
        <dsp:cNvSpPr/>
      </dsp:nvSpPr>
      <dsp:spPr>
        <a:xfrm>
          <a:off x="601106" y="4103339"/>
          <a:ext cx="7172248" cy="820582"/>
        </a:xfrm>
        <a:prstGeom prst="rect">
          <a:avLst/>
        </a:prstGeom>
        <a:solidFill>
          <a:schemeClr val="accent5">
            <a:hueOff val="0"/>
            <a:satOff val="0"/>
            <a:lumOff val="0"/>
            <a:alphaOff val="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51337"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a:solidFill>
                <a:sysClr val="windowText" lastClr="000000"/>
              </a:solidFill>
            </a:rPr>
            <a:t>Documentary evidence (containing all the prescribed details) should be maintained </a:t>
          </a:r>
        </a:p>
      </dsp:txBody>
      <dsp:txXfrm>
        <a:off x="601106" y="4103339"/>
        <a:ext cx="7172248" cy="820582"/>
      </dsp:txXfrm>
    </dsp:sp>
    <dsp:sp modelId="{06138BEC-AF6D-44F8-9B01-786D76A7916B}">
      <dsp:nvSpPr>
        <dsp:cNvPr id="0" name=""/>
        <dsp:cNvSpPr/>
      </dsp:nvSpPr>
      <dsp:spPr>
        <a:xfrm>
          <a:off x="88242" y="4000766"/>
          <a:ext cx="1025728" cy="1025728"/>
        </a:xfrm>
        <a:prstGeom prst="ellipse">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CB1C9E-2005-4942-B3A9-68F166DB91F5}">
      <dsp:nvSpPr>
        <dsp:cNvPr id="0" name=""/>
        <dsp:cNvSpPr/>
      </dsp:nvSpPr>
      <dsp:spPr>
        <a:xfrm>
          <a:off x="155774" y="1334"/>
          <a:ext cx="1692736" cy="2672272"/>
        </a:xfrm>
        <a:prstGeom prst="roundRect">
          <a:avLst>
            <a:gd name="adj" fmla="val 10000"/>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just" defTabSz="800100">
            <a:lnSpc>
              <a:spcPct val="90000"/>
            </a:lnSpc>
            <a:spcBef>
              <a:spcPct val="0"/>
            </a:spcBef>
            <a:spcAft>
              <a:spcPct val="35000"/>
            </a:spcAft>
            <a:buNone/>
          </a:pPr>
          <a:r>
            <a:rPr lang="en-US" sz="1800" b="1" kern="1200" dirty="0">
              <a:solidFill>
                <a:schemeClr val="bg1"/>
              </a:solidFill>
            </a:rPr>
            <a:t>Compute final ITC for the FY before filing the return for the month of September following the FY</a:t>
          </a:r>
        </a:p>
      </dsp:txBody>
      <dsp:txXfrm>
        <a:off x="205353" y="50913"/>
        <a:ext cx="1593578" cy="2573114"/>
      </dsp:txXfrm>
    </dsp:sp>
    <dsp:sp modelId="{305473BD-BCD0-484F-B0AA-847B51332EA5}">
      <dsp:nvSpPr>
        <dsp:cNvPr id="0" name=""/>
        <dsp:cNvSpPr/>
      </dsp:nvSpPr>
      <dsp:spPr>
        <a:xfrm rot="19820810">
          <a:off x="1784099" y="1065663"/>
          <a:ext cx="983655" cy="56953"/>
        </a:xfrm>
        <a:custGeom>
          <a:avLst/>
          <a:gdLst/>
          <a:ahLst/>
          <a:cxnLst/>
          <a:rect l="0" t="0" r="0" b="0"/>
          <a:pathLst>
            <a:path>
              <a:moveTo>
                <a:pt x="0" y="28476"/>
              </a:moveTo>
              <a:lnTo>
                <a:pt x="983655" y="28476"/>
              </a:lnTo>
            </a:path>
          </a:pathLst>
        </a:custGeom>
        <a:noFill/>
        <a:ln w="25400" cap="flat" cmpd="sng" algn="ctr">
          <a:solidFill>
            <a:schemeClr val="accent3"/>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2251335" y="1069548"/>
        <a:ext cx="49182" cy="49182"/>
      </dsp:txXfrm>
    </dsp:sp>
    <dsp:sp modelId="{39B0DB9F-6383-4A08-90FD-9AB9E7939583}">
      <dsp:nvSpPr>
        <dsp:cNvPr id="0" name=""/>
        <dsp:cNvSpPr/>
      </dsp:nvSpPr>
      <dsp:spPr>
        <a:xfrm>
          <a:off x="2703343" y="380998"/>
          <a:ext cx="2106153" cy="939621"/>
        </a:xfrm>
        <a:prstGeom prst="roundRect">
          <a:avLst>
            <a:gd name="adj" fmla="val 1000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endParaRPr lang="en-US" sz="1800" kern="1200" dirty="0"/>
        </a:p>
        <a:p>
          <a:pPr marL="0" lvl="0" indent="0" algn="ctr" defTabSz="800100">
            <a:lnSpc>
              <a:spcPct val="90000"/>
            </a:lnSpc>
            <a:spcBef>
              <a:spcPct val="0"/>
            </a:spcBef>
            <a:spcAft>
              <a:spcPct val="35000"/>
            </a:spcAft>
            <a:buNone/>
          </a:pPr>
          <a:r>
            <a:rPr lang="en-US" sz="1800" kern="1200" dirty="0"/>
            <a:t>If final ITC reversal is more than month wise working </a:t>
          </a:r>
        </a:p>
        <a:p>
          <a:pPr marL="0" lvl="0" indent="0" algn="l" defTabSz="800100">
            <a:lnSpc>
              <a:spcPct val="90000"/>
            </a:lnSpc>
            <a:spcBef>
              <a:spcPct val="0"/>
            </a:spcBef>
            <a:spcAft>
              <a:spcPct val="35000"/>
            </a:spcAft>
            <a:buNone/>
          </a:pPr>
          <a:endParaRPr lang="en-US" sz="1800" kern="1200" dirty="0"/>
        </a:p>
      </dsp:txBody>
      <dsp:txXfrm>
        <a:off x="2730864" y="408519"/>
        <a:ext cx="2051111" cy="884579"/>
      </dsp:txXfrm>
    </dsp:sp>
    <dsp:sp modelId="{7B66E95E-5114-4D2D-8A51-152EE9ACE796}">
      <dsp:nvSpPr>
        <dsp:cNvPr id="0" name=""/>
        <dsp:cNvSpPr/>
      </dsp:nvSpPr>
      <dsp:spPr>
        <a:xfrm>
          <a:off x="4809497" y="822332"/>
          <a:ext cx="1057960" cy="56953"/>
        </a:xfrm>
        <a:custGeom>
          <a:avLst/>
          <a:gdLst/>
          <a:ahLst/>
          <a:cxnLst/>
          <a:rect l="0" t="0" r="0" b="0"/>
          <a:pathLst>
            <a:path>
              <a:moveTo>
                <a:pt x="0" y="28476"/>
              </a:moveTo>
              <a:lnTo>
                <a:pt x="1057960" y="28476"/>
              </a:lnTo>
            </a:path>
          </a:pathLst>
        </a:custGeom>
        <a:noFill/>
        <a:ln w="25400" cap="flat" cmpd="sng" algn="ctr">
          <a:solidFill>
            <a:schemeClr val="accent3"/>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5312028" y="824360"/>
        <a:ext cx="52898" cy="52898"/>
      </dsp:txXfrm>
    </dsp:sp>
    <dsp:sp modelId="{BCF8491A-E394-4194-BAA1-02CD1CF0185B}">
      <dsp:nvSpPr>
        <dsp:cNvPr id="0" name=""/>
        <dsp:cNvSpPr/>
      </dsp:nvSpPr>
      <dsp:spPr>
        <a:xfrm>
          <a:off x="5867457" y="427625"/>
          <a:ext cx="2276476" cy="846368"/>
        </a:xfrm>
        <a:prstGeom prst="roundRect">
          <a:avLst>
            <a:gd name="adj" fmla="val 1000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Payment of tax + Interest (Sept)</a:t>
          </a:r>
        </a:p>
      </dsp:txBody>
      <dsp:txXfrm>
        <a:off x="5892246" y="452414"/>
        <a:ext cx="2226898" cy="796790"/>
      </dsp:txXfrm>
    </dsp:sp>
    <dsp:sp modelId="{282711BA-CF68-4E01-9524-B305B7D1BF31}">
      <dsp:nvSpPr>
        <dsp:cNvPr id="0" name=""/>
        <dsp:cNvSpPr/>
      </dsp:nvSpPr>
      <dsp:spPr>
        <a:xfrm rot="1917482">
          <a:off x="1772157" y="1575638"/>
          <a:ext cx="1007538" cy="56953"/>
        </a:xfrm>
        <a:custGeom>
          <a:avLst/>
          <a:gdLst/>
          <a:ahLst/>
          <a:cxnLst/>
          <a:rect l="0" t="0" r="0" b="0"/>
          <a:pathLst>
            <a:path>
              <a:moveTo>
                <a:pt x="0" y="28476"/>
              </a:moveTo>
              <a:lnTo>
                <a:pt x="1007538" y="28476"/>
              </a:lnTo>
            </a:path>
          </a:pathLst>
        </a:custGeom>
        <a:noFill/>
        <a:ln w="25400" cap="flat" cmpd="sng" algn="ctr">
          <a:solidFill>
            <a:schemeClr val="accent3"/>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2250738" y="1578926"/>
        <a:ext cx="50376" cy="50376"/>
      </dsp:txXfrm>
    </dsp:sp>
    <dsp:sp modelId="{027E95BB-695B-4007-893C-DB4ED670B4E2}">
      <dsp:nvSpPr>
        <dsp:cNvPr id="0" name=""/>
        <dsp:cNvSpPr/>
      </dsp:nvSpPr>
      <dsp:spPr>
        <a:xfrm>
          <a:off x="2703343" y="1447575"/>
          <a:ext cx="2106153" cy="846368"/>
        </a:xfrm>
        <a:prstGeom prst="roundRect">
          <a:avLst>
            <a:gd name="adj" fmla="val 10000"/>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If final ITC reversal is less than month wise  working </a:t>
          </a:r>
        </a:p>
      </dsp:txBody>
      <dsp:txXfrm>
        <a:off x="2728132" y="1472364"/>
        <a:ext cx="2056575" cy="796790"/>
      </dsp:txXfrm>
    </dsp:sp>
    <dsp:sp modelId="{A675BB9A-1DAA-4348-AA98-959D35B2A704}">
      <dsp:nvSpPr>
        <dsp:cNvPr id="0" name=""/>
        <dsp:cNvSpPr/>
      </dsp:nvSpPr>
      <dsp:spPr>
        <a:xfrm>
          <a:off x="4809497" y="1842282"/>
          <a:ext cx="1057960" cy="56953"/>
        </a:xfrm>
        <a:custGeom>
          <a:avLst/>
          <a:gdLst/>
          <a:ahLst/>
          <a:cxnLst/>
          <a:rect l="0" t="0" r="0" b="0"/>
          <a:pathLst>
            <a:path>
              <a:moveTo>
                <a:pt x="0" y="28476"/>
              </a:moveTo>
              <a:lnTo>
                <a:pt x="1057960" y="28476"/>
              </a:lnTo>
            </a:path>
          </a:pathLst>
        </a:custGeom>
        <a:noFill/>
        <a:ln w="25400" cap="flat" cmpd="sng" algn="ctr">
          <a:solidFill>
            <a:schemeClr val="accent3"/>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5312028" y="1844310"/>
        <a:ext cx="52898" cy="52898"/>
      </dsp:txXfrm>
    </dsp:sp>
    <dsp:sp modelId="{BD21ACD4-36FC-4FC6-9C61-1E0ACD0084E3}">
      <dsp:nvSpPr>
        <dsp:cNvPr id="0" name=""/>
        <dsp:cNvSpPr/>
      </dsp:nvSpPr>
      <dsp:spPr>
        <a:xfrm>
          <a:off x="5867457" y="1447575"/>
          <a:ext cx="2264238" cy="846368"/>
        </a:xfrm>
        <a:prstGeom prst="roundRect">
          <a:avLst>
            <a:gd name="adj" fmla="val 10000"/>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Claim excess as credit (Sept)</a:t>
          </a:r>
        </a:p>
      </dsp:txBody>
      <dsp:txXfrm>
        <a:off x="5892246" y="1472364"/>
        <a:ext cx="2214660" cy="79679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2B3D1F-70B3-4110-BB53-73869E9852E4}">
      <dsp:nvSpPr>
        <dsp:cNvPr id="0" name=""/>
        <dsp:cNvSpPr/>
      </dsp:nvSpPr>
      <dsp:spPr>
        <a:xfrm>
          <a:off x="71446" y="0"/>
          <a:ext cx="8215352" cy="2143140"/>
        </a:xfrm>
        <a:prstGeom prst="leftRightRibbon">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8791D9-C9AF-4817-8813-B4C01DE621FE}">
      <dsp:nvSpPr>
        <dsp:cNvPr id="0" name=""/>
        <dsp:cNvSpPr/>
      </dsp:nvSpPr>
      <dsp:spPr>
        <a:xfrm>
          <a:off x="839394" y="357186"/>
          <a:ext cx="2946823" cy="1050138"/>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0452" rIns="0" bIns="64770" numCol="1" spcCol="1270" anchor="ctr" anchorCtr="0">
          <a:noAutofit/>
        </a:bodyPr>
        <a:lstStyle/>
        <a:p>
          <a:pPr marL="0" lvl="0" indent="0" algn="ctr" defTabSz="755650">
            <a:lnSpc>
              <a:spcPct val="90000"/>
            </a:lnSpc>
            <a:spcBef>
              <a:spcPct val="0"/>
            </a:spcBef>
            <a:spcAft>
              <a:spcPct val="35000"/>
            </a:spcAft>
            <a:buNone/>
          </a:pPr>
          <a:r>
            <a:rPr lang="en-US" sz="1700" kern="1200" dirty="0"/>
            <a:t>Option A:</a:t>
          </a:r>
        </a:p>
        <a:p>
          <a:pPr marL="0" lvl="0" indent="0" algn="ctr" defTabSz="755650">
            <a:lnSpc>
              <a:spcPct val="90000"/>
            </a:lnSpc>
            <a:spcBef>
              <a:spcPct val="0"/>
            </a:spcBef>
            <a:spcAft>
              <a:spcPct val="35000"/>
            </a:spcAft>
            <a:buNone/>
          </a:pPr>
          <a:r>
            <a:rPr lang="en-US" sz="1700" kern="1200" dirty="0"/>
            <a:t>Avail credit and undertake reversal as per general provisions</a:t>
          </a:r>
        </a:p>
      </dsp:txBody>
      <dsp:txXfrm>
        <a:off x="839394" y="357186"/>
        <a:ext cx="2946823" cy="1050138"/>
      </dsp:txXfrm>
    </dsp:sp>
    <dsp:sp modelId="{6E0812DC-CF1C-48A8-A99C-1072C4BCCF2C}">
      <dsp:nvSpPr>
        <dsp:cNvPr id="0" name=""/>
        <dsp:cNvSpPr/>
      </dsp:nvSpPr>
      <dsp:spPr>
        <a:xfrm>
          <a:off x="4071970" y="714381"/>
          <a:ext cx="3554051" cy="1050138"/>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0452" rIns="0" bIns="64770" numCol="1" spcCol="1270" anchor="ctr" anchorCtr="0">
          <a:noAutofit/>
        </a:bodyPr>
        <a:lstStyle/>
        <a:p>
          <a:pPr marL="0" lvl="0" indent="0" algn="ctr" defTabSz="755650">
            <a:lnSpc>
              <a:spcPct val="90000"/>
            </a:lnSpc>
            <a:spcBef>
              <a:spcPct val="0"/>
            </a:spcBef>
            <a:spcAft>
              <a:spcPct val="35000"/>
            </a:spcAft>
            <a:buNone/>
          </a:pPr>
          <a:r>
            <a:rPr lang="en-US" sz="1700" kern="1200" dirty="0"/>
            <a:t>Option B:</a:t>
          </a:r>
        </a:p>
        <a:p>
          <a:pPr marL="0" lvl="0" indent="0" algn="ctr" defTabSz="755650">
            <a:lnSpc>
              <a:spcPct val="90000"/>
            </a:lnSpc>
            <a:spcBef>
              <a:spcPct val="0"/>
            </a:spcBef>
            <a:spcAft>
              <a:spcPct val="35000"/>
            </a:spcAft>
            <a:buNone/>
          </a:pPr>
          <a:r>
            <a:rPr lang="en-US" sz="1700" kern="1200" dirty="0"/>
            <a:t> Avail 50% of eligible ITC for Inputs, Input services and CG used for business purpose (excluding blocked ITC)*</a:t>
          </a:r>
        </a:p>
      </dsp:txBody>
      <dsp:txXfrm>
        <a:off x="4071970" y="714381"/>
        <a:ext cx="3554051" cy="1050138"/>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F96295-46B6-4B5F-853C-BC32F9FD275D}">
      <dsp:nvSpPr>
        <dsp:cNvPr id="0" name=""/>
        <dsp:cNvSpPr/>
      </dsp:nvSpPr>
      <dsp:spPr>
        <a:xfrm>
          <a:off x="4191000" y="331267"/>
          <a:ext cx="1954662" cy="914267"/>
        </a:xfrm>
        <a:custGeom>
          <a:avLst/>
          <a:gdLst/>
          <a:ahLst/>
          <a:cxnLst/>
          <a:rect l="0" t="0" r="0" b="0"/>
          <a:pathLst>
            <a:path>
              <a:moveTo>
                <a:pt x="0" y="0"/>
              </a:moveTo>
              <a:lnTo>
                <a:pt x="0" y="914267"/>
              </a:lnTo>
              <a:lnTo>
                <a:pt x="1954662" y="91426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02B3319-926B-46E5-9549-1ECF4639B692}">
      <dsp:nvSpPr>
        <dsp:cNvPr id="0" name=""/>
        <dsp:cNvSpPr/>
      </dsp:nvSpPr>
      <dsp:spPr>
        <a:xfrm>
          <a:off x="2247854" y="331267"/>
          <a:ext cx="1943145" cy="923717"/>
        </a:xfrm>
        <a:custGeom>
          <a:avLst/>
          <a:gdLst/>
          <a:ahLst/>
          <a:cxnLst/>
          <a:rect l="0" t="0" r="0" b="0"/>
          <a:pathLst>
            <a:path>
              <a:moveTo>
                <a:pt x="1943145" y="0"/>
              </a:moveTo>
              <a:lnTo>
                <a:pt x="1943145" y="923717"/>
              </a:lnTo>
              <a:lnTo>
                <a:pt x="0" y="92371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0942783-575D-4316-9CF7-B9CCE0E9F752}">
      <dsp:nvSpPr>
        <dsp:cNvPr id="0" name=""/>
        <dsp:cNvSpPr/>
      </dsp:nvSpPr>
      <dsp:spPr>
        <a:xfrm>
          <a:off x="4191000" y="331267"/>
          <a:ext cx="181388" cy="941836"/>
        </a:xfrm>
        <a:custGeom>
          <a:avLst/>
          <a:gdLst/>
          <a:ahLst/>
          <a:cxnLst/>
          <a:rect l="0" t="0" r="0" b="0"/>
          <a:pathLst>
            <a:path>
              <a:moveTo>
                <a:pt x="0" y="0"/>
              </a:moveTo>
              <a:lnTo>
                <a:pt x="0" y="941836"/>
              </a:lnTo>
              <a:lnTo>
                <a:pt x="181388" y="94183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9020AD-F9D6-4DC7-99AF-888FFF1C8DB9}">
      <dsp:nvSpPr>
        <dsp:cNvPr id="0" name=""/>
        <dsp:cNvSpPr/>
      </dsp:nvSpPr>
      <dsp:spPr>
        <a:xfrm>
          <a:off x="4002107" y="331267"/>
          <a:ext cx="188892" cy="910866"/>
        </a:xfrm>
        <a:custGeom>
          <a:avLst/>
          <a:gdLst/>
          <a:ahLst/>
          <a:cxnLst/>
          <a:rect l="0" t="0" r="0" b="0"/>
          <a:pathLst>
            <a:path>
              <a:moveTo>
                <a:pt x="188892" y="0"/>
              </a:moveTo>
              <a:lnTo>
                <a:pt x="188892" y="910866"/>
              </a:lnTo>
              <a:lnTo>
                <a:pt x="0" y="91086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A19AD5-1228-45DB-A6F6-7D33BA1B6C1B}">
      <dsp:nvSpPr>
        <dsp:cNvPr id="0" name=""/>
        <dsp:cNvSpPr/>
      </dsp:nvSpPr>
      <dsp:spPr>
        <a:xfrm>
          <a:off x="2494019" y="0"/>
          <a:ext cx="3393960" cy="33126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IN" sz="1600" b="1" kern="1200" dirty="0"/>
            <a:t>Event enabling availing of Credit</a:t>
          </a:r>
        </a:p>
      </dsp:txBody>
      <dsp:txXfrm>
        <a:off x="2494019" y="0"/>
        <a:ext cx="3393960" cy="331267"/>
      </dsp:txXfrm>
    </dsp:sp>
    <dsp:sp modelId="{B3090252-4CB7-4451-AA85-F9B0C499B6B5}">
      <dsp:nvSpPr>
        <dsp:cNvPr id="0" name=""/>
        <dsp:cNvSpPr/>
      </dsp:nvSpPr>
      <dsp:spPr>
        <a:xfrm>
          <a:off x="2407253" y="412991"/>
          <a:ext cx="1594854" cy="1658283"/>
        </a:xfrm>
        <a:prstGeom prst="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IN" sz="1600" kern="1200" dirty="0"/>
            <a:t>Not liable for registration + Has been granted registration (Voluntary registration)</a:t>
          </a:r>
        </a:p>
      </dsp:txBody>
      <dsp:txXfrm>
        <a:off x="2407253" y="412991"/>
        <a:ext cx="1594854" cy="1658283"/>
      </dsp:txXfrm>
    </dsp:sp>
    <dsp:sp modelId="{B25F91D5-56CE-4606-BB7B-B5A26C2A3A86}">
      <dsp:nvSpPr>
        <dsp:cNvPr id="0" name=""/>
        <dsp:cNvSpPr/>
      </dsp:nvSpPr>
      <dsp:spPr>
        <a:xfrm>
          <a:off x="4372388" y="443961"/>
          <a:ext cx="1594854" cy="1658283"/>
        </a:xfrm>
        <a:prstGeom prst="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IN" sz="1600" kern="1200" dirty="0"/>
            <a:t>Pays Tax under Composition Levy under GST;</a:t>
          </a:r>
        </a:p>
        <a:p>
          <a:pPr marL="0" lvl="0" indent="0" algn="ctr" defTabSz="711200">
            <a:lnSpc>
              <a:spcPct val="90000"/>
            </a:lnSpc>
            <a:spcBef>
              <a:spcPct val="0"/>
            </a:spcBef>
            <a:spcAft>
              <a:spcPct val="35000"/>
            </a:spcAft>
            <a:buNone/>
          </a:pPr>
          <a:r>
            <a:rPr lang="en-IN" sz="1600" kern="1200" dirty="0"/>
            <a:t>Subsequently, opts to pay tax u/s 9</a:t>
          </a:r>
        </a:p>
      </dsp:txBody>
      <dsp:txXfrm>
        <a:off x="4372388" y="443961"/>
        <a:ext cx="1594854" cy="1658283"/>
      </dsp:txXfrm>
    </dsp:sp>
    <dsp:sp modelId="{A8872CB8-9D44-40DE-B633-EB65B6CC8828}">
      <dsp:nvSpPr>
        <dsp:cNvPr id="0" name=""/>
        <dsp:cNvSpPr/>
      </dsp:nvSpPr>
      <dsp:spPr>
        <a:xfrm>
          <a:off x="653000" y="425843"/>
          <a:ext cx="1594854" cy="1658283"/>
        </a:xfrm>
        <a:prstGeom prst="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IN" sz="1600" kern="1200" dirty="0"/>
            <a:t>Person is liable for registration under GST + Has applied for registration within 30 days + Has been granted registration</a:t>
          </a:r>
        </a:p>
      </dsp:txBody>
      <dsp:txXfrm>
        <a:off x="653000" y="425843"/>
        <a:ext cx="1594854" cy="1658283"/>
      </dsp:txXfrm>
    </dsp:sp>
    <dsp:sp modelId="{A64D59B7-7198-4B3B-9F78-3635C8B9E2C0}">
      <dsp:nvSpPr>
        <dsp:cNvPr id="0" name=""/>
        <dsp:cNvSpPr/>
      </dsp:nvSpPr>
      <dsp:spPr>
        <a:xfrm>
          <a:off x="6145662" y="416392"/>
          <a:ext cx="1594854" cy="1658283"/>
        </a:xfrm>
        <a:prstGeom prst="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IN" sz="1600" kern="1200" dirty="0"/>
            <a:t>Exempt supplies made by a registered person becomes Taxable</a:t>
          </a:r>
        </a:p>
      </dsp:txBody>
      <dsp:txXfrm>
        <a:off x="6145662" y="416392"/>
        <a:ext cx="1594854" cy="1658283"/>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E5F2E0-5E22-42E0-BC19-F7F2A58BF4E0}">
      <dsp:nvSpPr>
        <dsp:cNvPr id="0" name=""/>
        <dsp:cNvSpPr/>
      </dsp:nvSpPr>
      <dsp:spPr>
        <a:xfrm>
          <a:off x="653927" y="0"/>
          <a:ext cx="7411182" cy="3312368"/>
        </a:xfrm>
        <a:prstGeom prst="rightArrow">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9E0D73C-A344-4092-AD0D-26137987EF95}">
      <dsp:nvSpPr>
        <dsp:cNvPr id="0" name=""/>
        <dsp:cNvSpPr/>
      </dsp:nvSpPr>
      <dsp:spPr>
        <a:xfrm>
          <a:off x="51065" y="979208"/>
          <a:ext cx="2539079" cy="1404775"/>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IN" sz="1600" kern="1200" dirty="0"/>
            <a:t>Furnish details of change in constitution in FORM GSTR ITC-02</a:t>
          </a:r>
        </a:p>
      </dsp:txBody>
      <dsp:txXfrm>
        <a:off x="119640" y="1047783"/>
        <a:ext cx="2401929" cy="1267625"/>
      </dsp:txXfrm>
    </dsp:sp>
    <dsp:sp modelId="{35611BF2-5B77-4A6A-AD96-0D1180B398A7}">
      <dsp:nvSpPr>
        <dsp:cNvPr id="0" name=""/>
        <dsp:cNvSpPr/>
      </dsp:nvSpPr>
      <dsp:spPr>
        <a:xfrm>
          <a:off x="2844298" y="979208"/>
          <a:ext cx="2792987" cy="1404775"/>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IN" sz="1400" kern="1200" dirty="0"/>
            <a:t>Submit a copy of certificate issued by CA </a:t>
          </a:r>
          <a:r>
            <a:rPr lang="en-IN" sz="1400" b="1" i="1" kern="1200" dirty="0"/>
            <a:t>or Cost Accountant</a:t>
          </a:r>
          <a:r>
            <a:rPr lang="en-IN" sz="1400" kern="1200" dirty="0"/>
            <a:t> certifying that the change in constitution has been done</a:t>
          </a:r>
        </a:p>
      </dsp:txBody>
      <dsp:txXfrm>
        <a:off x="2912873" y="1047783"/>
        <a:ext cx="2655837" cy="1267625"/>
      </dsp:txXfrm>
    </dsp:sp>
    <dsp:sp modelId="{522441FC-2DA6-47FC-B01A-BB1EC39505B7}">
      <dsp:nvSpPr>
        <dsp:cNvPr id="0" name=""/>
        <dsp:cNvSpPr/>
      </dsp:nvSpPr>
      <dsp:spPr>
        <a:xfrm>
          <a:off x="5914679" y="979208"/>
          <a:ext cx="2539079" cy="1404775"/>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N" sz="1600" kern="1200" dirty="0"/>
            <a:t>Transferee shall accept the details so furnished by the transferor on the Common Portal</a:t>
          </a:r>
        </a:p>
      </dsp:txBody>
      <dsp:txXfrm>
        <a:off x="5983254" y="1047783"/>
        <a:ext cx="2401929" cy="1267625"/>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D23BD6-0E4B-4188-986C-4EBD3D5A84A1}">
      <dsp:nvSpPr>
        <dsp:cNvPr id="0" name=""/>
        <dsp:cNvSpPr/>
      </dsp:nvSpPr>
      <dsp:spPr>
        <a:xfrm>
          <a:off x="2831227" y="0"/>
          <a:ext cx="2719544" cy="570278"/>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N" sz="1600" b="1" kern="1200" dirty="0"/>
            <a:t>Credit in hands of ISD in a month</a:t>
          </a:r>
        </a:p>
      </dsp:txBody>
      <dsp:txXfrm>
        <a:off x="2847930" y="16703"/>
        <a:ext cx="2686138" cy="536872"/>
      </dsp:txXfrm>
    </dsp:sp>
    <dsp:sp modelId="{366F9D08-8450-41E8-98A7-EE2DAB3A2C70}">
      <dsp:nvSpPr>
        <dsp:cNvPr id="0" name=""/>
        <dsp:cNvSpPr/>
      </dsp:nvSpPr>
      <dsp:spPr>
        <a:xfrm>
          <a:off x="1168896" y="570278"/>
          <a:ext cx="3022103" cy="265028"/>
        </a:xfrm>
        <a:custGeom>
          <a:avLst/>
          <a:gdLst/>
          <a:ahLst/>
          <a:cxnLst/>
          <a:rect l="0" t="0" r="0" b="0"/>
          <a:pathLst>
            <a:path>
              <a:moveTo>
                <a:pt x="3022103" y="0"/>
              </a:moveTo>
              <a:lnTo>
                <a:pt x="3022103" y="132514"/>
              </a:lnTo>
              <a:lnTo>
                <a:pt x="0" y="132514"/>
              </a:lnTo>
              <a:lnTo>
                <a:pt x="0" y="265028"/>
              </a:lnTo>
            </a:path>
          </a:pathLst>
        </a:custGeom>
        <a:noFill/>
        <a:ln w="9525" cap="flat" cmpd="sng" algn="ctr">
          <a:solidFill>
            <a:schemeClr val="dk1">
              <a:shade val="95000"/>
              <a:satMod val="105000"/>
            </a:schemeClr>
          </a:solidFill>
          <a:prstDash val="solid"/>
        </a:ln>
        <a:effectLst/>
      </dsp:spPr>
      <dsp:style>
        <a:lnRef idx="1">
          <a:schemeClr val="dk1"/>
        </a:lnRef>
        <a:fillRef idx="0">
          <a:schemeClr val="dk1"/>
        </a:fillRef>
        <a:effectRef idx="0">
          <a:schemeClr val="dk1"/>
        </a:effectRef>
        <a:fontRef idx="minor">
          <a:schemeClr val="tx1"/>
        </a:fontRef>
      </dsp:style>
    </dsp:sp>
    <dsp:sp modelId="{47530DE6-F9B4-48EE-8B28-0B22AB444B2D}">
      <dsp:nvSpPr>
        <dsp:cNvPr id="0" name=""/>
        <dsp:cNvSpPr/>
      </dsp:nvSpPr>
      <dsp:spPr>
        <a:xfrm>
          <a:off x="6548" y="835307"/>
          <a:ext cx="2324695" cy="800826"/>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N" sz="1600" kern="1200" dirty="0"/>
            <a:t>Pertaining to one recipient</a:t>
          </a:r>
        </a:p>
      </dsp:txBody>
      <dsp:txXfrm>
        <a:off x="30003" y="858762"/>
        <a:ext cx="2277785" cy="753916"/>
      </dsp:txXfrm>
    </dsp:sp>
    <dsp:sp modelId="{0E3865DD-9252-4853-ACF8-D3A4B1E4E66D}">
      <dsp:nvSpPr>
        <dsp:cNvPr id="0" name=""/>
        <dsp:cNvSpPr/>
      </dsp:nvSpPr>
      <dsp:spPr>
        <a:xfrm>
          <a:off x="4145280" y="570278"/>
          <a:ext cx="91440" cy="265028"/>
        </a:xfrm>
        <a:custGeom>
          <a:avLst/>
          <a:gdLst/>
          <a:ahLst/>
          <a:cxnLst/>
          <a:rect l="0" t="0" r="0" b="0"/>
          <a:pathLst>
            <a:path>
              <a:moveTo>
                <a:pt x="45720" y="0"/>
              </a:moveTo>
              <a:lnTo>
                <a:pt x="45720" y="26502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6E7F23-07A3-4A70-B7BA-3E6E5670E5BF}">
      <dsp:nvSpPr>
        <dsp:cNvPr id="0" name=""/>
        <dsp:cNvSpPr/>
      </dsp:nvSpPr>
      <dsp:spPr>
        <a:xfrm>
          <a:off x="3028652" y="835307"/>
          <a:ext cx="2324695" cy="800826"/>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N" sz="1600" kern="1200" dirty="0"/>
            <a:t>Pertaining to more than one recipient</a:t>
          </a:r>
        </a:p>
      </dsp:txBody>
      <dsp:txXfrm>
        <a:off x="3052107" y="858762"/>
        <a:ext cx="2277785" cy="753916"/>
      </dsp:txXfrm>
    </dsp:sp>
    <dsp:sp modelId="{31D54C05-9927-4E26-B935-E0616D7250BB}">
      <dsp:nvSpPr>
        <dsp:cNvPr id="0" name=""/>
        <dsp:cNvSpPr/>
      </dsp:nvSpPr>
      <dsp:spPr>
        <a:xfrm>
          <a:off x="4191000" y="570278"/>
          <a:ext cx="3022103" cy="265028"/>
        </a:xfrm>
        <a:custGeom>
          <a:avLst/>
          <a:gdLst/>
          <a:ahLst/>
          <a:cxnLst/>
          <a:rect l="0" t="0" r="0" b="0"/>
          <a:pathLst>
            <a:path>
              <a:moveTo>
                <a:pt x="0" y="0"/>
              </a:moveTo>
              <a:lnTo>
                <a:pt x="0" y="132514"/>
              </a:lnTo>
              <a:lnTo>
                <a:pt x="3022103" y="132514"/>
              </a:lnTo>
              <a:lnTo>
                <a:pt x="3022103" y="265028"/>
              </a:lnTo>
            </a:path>
          </a:pathLst>
        </a:custGeom>
        <a:noFill/>
        <a:ln w="9525" cap="flat" cmpd="sng" algn="ctr">
          <a:solidFill>
            <a:schemeClr val="dk1">
              <a:shade val="95000"/>
              <a:satMod val="105000"/>
            </a:schemeClr>
          </a:solidFill>
          <a:prstDash val="solid"/>
        </a:ln>
        <a:effectLst/>
      </dsp:spPr>
      <dsp:style>
        <a:lnRef idx="1">
          <a:schemeClr val="dk1"/>
        </a:lnRef>
        <a:fillRef idx="0">
          <a:schemeClr val="dk1"/>
        </a:fillRef>
        <a:effectRef idx="0">
          <a:schemeClr val="dk1"/>
        </a:effectRef>
        <a:fontRef idx="minor">
          <a:schemeClr val="tx1"/>
        </a:fontRef>
      </dsp:style>
    </dsp:sp>
    <dsp:sp modelId="{FD67977F-AB89-4210-8873-65575BE9E630}">
      <dsp:nvSpPr>
        <dsp:cNvPr id="0" name=""/>
        <dsp:cNvSpPr/>
      </dsp:nvSpPr>
      <dsp:spPr>
        <a:xfrm>
          <a:off x="6050756" y="835307"/>
          <a:ext cx="2324695" cy="800826"/>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N" sz="1600" kern="1200" dirty="0"/>
            <a:t>Pertaining to all recipients</a:t>
          </a:r>
        </a:p>
      </dsp:txBody>
      <dsp:txXfrm>
        <a:off x="6074211" y="858762"/>
        <a:ext cx="2277785" cy="753916"/>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65C0CF-C1A2-4F3A-8109-985659FFD4D7}">
      <dsp:nvSpPr>
        <dsp:cNvPr id="0" name=""/>
        <dsp:cNvSpPr/>
      </dsp:nvSpPr>
      <dsp:spPr>
        <a:xfrm>
          <a:off x="2544744" y="596454"/>
          <a:ext cx="3988690" cy="3988690"/>
        </a:xfrm>
        <a:prstGeom prst="blockArc">
          <a:avLst>
            <a:gd name="adj1" fmla="val 10800000"/>
            <a:gd name="adj2" fmla="val 16200000"/>
            <a:gd name="adj3" fmla="val 4638"/>
          </a:avLst>
        </a:prstGeom>
        <a:solidFill>
          <a:schemeClr val="accent5">
            <a:hueOff val="-2710599"/>
            <a:satOff val="-100000"/>
            <a:lumOff val="4490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EDAB23C-78D9-4ED8-8513-0A1F251E23CD}">
      <dsp:nvSpPr>
        <dsp:cNvPr id="0" name=""/>
        <dsp:cNvSpPr/>
      </dsp:nvSpPr>
      <dsp:spPr>
        <a:xfrm>
          <a:off x="2544744" y="596454"/>
          <a:ext cx="3988690" cy="3988690"/>
        </a:xfrm>
        <a:prstGeom prst="blockArc">
          <a:avLst>
            <a:gd name="adj1" fmla="val 5400000"/>
            <a:gd name="adj2" fmla="val 10800000"/>
            <a:gd name="adj3" fmla="val 4638"/>
          </a:avLst>
        </a:prstGeom>
        <a:solidFill>
          <a:schemeClr val="accent5">
            <a:hueOff val="-1807066"/>
            <a:satOff val="-66667"/>
            <a:lumOff val="2993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960BB2B-D872-49E2-B162-C763E6A2D6A0}">
      <dsp:nvSpPr>
        <dsp:cNvPr id="0" name=""/>
        <dsp:cNvSpPr/>
      </dsp:nvSpPr>
      <dsp:spPr>
        <a:xfrm>
          <a:off x="2544744" y="596454"/>
          <a:ext cx="3988690" cy="3988690"/>
        </a:xfrm>
        <a:prstGeom prst="blockArc">
          <a:avLst>
            <a:gd name="adj1" fmla="val 0"/>
            <a:gd name="adj2" fmla="val 5400000"/>
            <a:gd name="adj3" fmla="val 4638"/>
          </a:avLst>
        </a:prstGeom>
        <a:solidFill>
          <a:schemeClr val="accent5">
            <a:hueOff val="-903533"/>
            <a:satOff val="-33333"/>
            <a:lumOff val="1496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CF3633C-1AFC-449F-AC10-DFF445F6E838}">
      <dsp:nvSpPr>
        <dsp:cNvPr id="0" name=""/>
        <dsp:cNvSpPr/>
      </dsp:nvSpPr>
      <dsp:spPr>
        <a:xfrm>
          <a:off x="2544744" y="596454"/>
          <a:ext cx="3988690" cy="3988690"/>
        </a:xfrm>
        <a:prstGeom prst="blockArc">
          <a:avLst>
            <a:gd name="adj1" fmla="val 16200000"/>
            <a:gd name="adj2" fmla="val 0"/>
            <a:gd name="adj3" fmla="val 4638"/>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8C8141F-AA09-450F-953C-260606D1BD3E}">
      <dsp:nvSpPr>
        <dsp:cNvPr id="0" name=""/>
        <dsp:cNvSpPr/>
      </dsp:nvSpPr>
      <dsp:spPr>
        <a:xfrm>
          <a:off x="3621489" y="1673200"/>
          <a:ext cx="1835199" cy="1835199"/>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b="1" kern="1200" dirty="0">
              <a:solidFill>
                <a:schemeClr val="tx1"/>
              </a:solidFill>
            </a:rPr>
            <a:t>TRANSITIONAL ISSUES</a:t>
          </a:r>
        </a:p>
      </dsp:txBody>
      <dsp:txXfrm>
        <a:off x="3890248" y="1941959"/>
        <a:ext cx="1297681" cy="1297681"/>
      </dsp:txXfrm>
    </dsp:sp>
    <dsp:sp modelId="{9C212D0C-EA26-4AD2-9E2C-0DCF9913049C}">
      <dsp:nvSpPr>
        <dsp:cNvPr id="0" name=""/>
        <dsp:cNvSpPr/>
      </dsp:nvSpPr>
      <dsp:spPr>
        <a:xfrm>
          <a:off x="3896769" y="382"/>
          <a:ext cx="1284639" cy="1284639"/>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Carry forward of credit of </a:t>
          </a:r>
          <a:r>
            <a:rPr lang="en-US" sz="1400" b="1" kern="1200" dirty="0" err="1">
              <a:solidFill>
                <a:schemeClr val="tx1"/>
              </a:solidFill>
            </a:rPr>
            <a:t>Cess</a:t>
          </a:r>
          <a:r>
            <a:rPr lang="en-US" sz="1400" b="1" kern="1200" dirty="0">
              <a:solidFill>
                <a:schemeClr val="tx1"/>
              </a:solidFill>
            </a:rPr>
            <a:t>? </a:t>
          </a:r>
        </a:p>
      </dsp:txBody>
      <dsp:txXfrm>
        <a:off x="4084900" y="188513"/>
        <a:ext cx="908377" cy="908377"/>
      </dsp:txXfrm>
    </dsp:sp>
    <dsp:sp modelId="{DEBB6658-0B63-4ECC-B808-E0FD2345C7D0}">
      <dsp:nvSpPr>
        <dsp:cNvPr id="0" name=""/>
        <dsp:cNvSpPr/>
      </dsp:nvSpPr>
      <dsp:spPr>
        <a:xfrm>
          <a:off x="5844867" y="1948480"/>
          <a:ext cx="1284639" cy="1284639"/>
        </a:xfrm>
        <a:prstGeom prst="ellipse">
          <a:avLst/>
        </a:prstGeom>
        <a:solidFill>
          <a:schemeClr val="accent5">
            <a:hueOff val="-903533"/>
            <a:satOff val="-33333"/>
            <a:lumOff val="1496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Distribution of credit under erstwhile ISD</a:t>
          </a:r>
        </a:p>
      </dsp:txBody>
      <dsp:txXfrm>
        <a:off x="6032998" y="2136611"/>
        <a:ext cx="908377" cy="908377"/>
      </dsp:txXfrm>
    </dsp:sp>
    <dsp:sp modelId="{7C8794AB-6613-4E79-B4E7-A2B43D5D9782}">
      <dsp:nvSpPr>
        <dsp:cNvPr id="0" name=""/>
        <dsp:cNvSpPr/>
      </dsp:nvSpPr>
      <dsp:spPr>
        <a:xfrm>
          <a:off x="3777085" y="3896578"/>
          <a:ext cx="1524006" cy="1284639"/>
        </a:xfrm>
        <a:prstGeom prst="ellipse">
          <a:avLst/>
        </a:prstGeom>
        <a:solidFill>
          <a:schemeClr val="accent5">
            <a:hueOff val="-1807066"/>
            <a:satOff val="-66667"/>
            <a:lumOff val="2993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Distribution of credit under centralized registration </a:t>
          </a:r>
        </a:p>
      </dsp:txBody>
      <dsp:txXfrm>
        <a:off x="4000271" y="4084709"/>
        <a:ext cx="1077634" cy="908377"/>
      </dsp:txXfrm>
    </dsp:sp>
    <dsp:sp modelId="{727750DF-5D0B-4C89-8BBD-3F01FB497AA1}">
      <dsp:nvSpPr>
        <dsp:cNvPr id="0" name=""/>
        <dsp:cNvSpPr/>
      </dsp:nvSpPr>
      <dsp:spPr>
        <a:xfrm>
          <a:off x="1862092" y="1948480"/>
          <a:ext cx="1457796" cy="1284639"/>
        </a:xfrm>
        <a:prstGeom prst="ellipse">
          <a:avLst/>
        </a:prstGeom>
        <a:solidFill>
          <a:schemeClr val="accent5">
            <a:hueOff val="-2710599"/>
            <a:satOff val="-100000"/>
            <a:lumOff val="4490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rPr>
            <a:t>Credit of  goods in stock purchased prior to 1 year </a:t>
          </a:r>
        </a:p>
      </dsp:txBody>
      <dsp:txXfrm>
        <a:off x="2075581" y="2136611"/>
        <a:ext cx="1030818" cy="9083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D21BDE-BB24-4A2C-BAE3-1B8BEBB6C6EC}">
      <dsp:nvSpPr>
        <dsp:cNvPr id="0" name=""/>
        <dsp:cNvSpPr/>
      </dsp:nvSpPr>
      <dsp:spPr>
        <a:xfrm>
          <a:off x="4643" y="267868"/>
          <a:ext cx="3534303" cy="666294"/>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Tax paid on Reverse Charge basis on goods </a:t>
          </a:r>
        </a:p>
      </dsp:txBody>
      <dsp:txXfrm>
        <a:off x="24158" y="287383"/>
        <a:ext cx="3495273" cy="627264"/>
      </dsp:txXfrm>
    </dsp:sp>
    <dsp:sp modelId="{A2F32DEB-0B54-45C9-9744-9F5A5C7B9208}">
      <dsp:nvSpPr>
        <dsp:cNvPr id="0" name=""/>
        <dsp:cNvSpPr/>
      </dsp:nvSpPr>
      <dsp:spPr>
        <a:xfrm>
          <a:off x="358073" y="934162"/>
          <a:ext cx="353430" cy="358692"/>
        </a:xfrm>
        <a:custGeom>
          <a:avLst/>
          <a:gdLst/>
          <a:ahLst/>
          <a:cxnLst/>
          <a:rect l="0" t="0" r="0" b="0"/>
          <a:pathLst>
            <a:path>
              <a:moveTo>
                <a:pt x="0" y="0"/>
              </a:moveTo>
              <a:lnTo>
                <a:pt x="0" y="358692"/>
              </a:lnTo>
              <a:lnTo>
                <a:pt x="353430" y="358692"/>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15378E9-D291-4592-BD00-B1F8E10A58DF}">
      <dsp:nvSpPr>
        <dsp:cNvPr id="0" name=""/>
        <dsp:cNvSpPr/>
      </dsp:nvSpPr>
      <dsp:spPr>
        <a:xfrm>
          <a:off x="711503" y="1100736"/>
          <a:ext cx="1066070" cy="384238"/>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None/>
          </a:pPr>
          <a:r>
            <a:rPr lang="en-US" sz="2100" kern="1200" dirty="0"/>
            <a:t>CGST</a:t>
          </a:r>
        </a:p>
      </dsp:txBody>
      <dsp:txXfrm>
        <a:off x="722757" y="1111990"/>
        <a:ext cx="1043562" cy="361730"/>
      </dsp:txXfrm>
    </dsp:sp>
    <dsp:sp modelId="{00983D19-606A-444A-9EC8-08732C7B2007}">
      <dsp:nvSpPr>
        <dsp:cNvPr id="0" name=""/>
        <dsp:cNvSpPr/>
      </dsp:nvSpPr>
      <dsp:spPr>
        <a:xfrm>
          <a:off x="358073" y="934162"/>
          <a:ext cx="353430" cy="923190"/>
        </a:xfrm>
        <a:custGeom>
          <a:avLst/>
          <a:gdLst/>
          <a:ahLst/>
          <a:cxnLst/>
          <a:rect l="0" t="0" r="0" b="0"/>
          <a:pathLst>
            <a:path>
              <a:moveTo>
                <a:pt x="0" y="0"/>
              </a:moveTo>
              <a:lnTo>
                <a:pt x="0" y="923190"/>
              </a:lnTo>
              <a:lnTo>
                <a:pt x="353430" y="923190"/>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30155F-BC04-455C-B098-33E86F0D9CBF}">
      <dsp:nvSpPr>
        <dsp:cNvPr id="0" name=""/>
        <dsp:cNvSpPr/>
      </dsp:nvSpPr>
      <dsp:spPr>
        <a:xfrm>
          <a:off x="711503" y="1651548"/>
          <a:ext cx="1066070" cy="411609"/>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None/>
          </a:pPr>
          <a:r>
            <a:rPr lang="en-US" sz="2100" kern="1200" dirty="0"/>
            <a:t>IGST</a:t>
          </a:r>
        </a:p>
      </dsp:txBody>
      <dsp:txXfrm>
        <a:off x="723559" y="1663604"/>
        <a:ext cx="1041958" cy="387497"/>
      </dsp:txXfrm>
    </dsp:sp>
    <dsp:sp modelId="{17EF53D4-463D-430F-AC23-535FCF1C5976}">
      <dsp:nvSpPr>
        <dsp:cNvPr id="0" name=""/>
        <dsp:cNvSpPr/>
      </dsp:nvSpPr>
      <dsp:spPr>
        <a:xfrm>
          <a:off x="358073" y="934162"/>
          <a:ext cx="353430" cy="1480695"/>
        </a:xfrm>
        <a:custGeom>
          <a:avLst/>
          <a:gdLst/>
          <a:ahLst/>
          <a:cxnLst/>
          <a:rect l="0" t="0" r="0" b="0"/>
          <a:pathLst>
            <a:path>
              <a:moveTo>
                <a:pt x="0" y="0"/>
              </a:moveTo>
              <a:lnTo>
                <a:pt x="0" y="1480695"/>
              </a:lnTo>
              <a:lnTo>
                <a:pt x="353430" y="1480695"/>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4DE050-0C58-48F3-B789-6C2B64FE2C52}">
      <dsp:nvSpPr>
        <dsp:cNvPr id="0" name=""/>
        <dsp:cNvSpPr/>
      </dsp:nvSpPr>
      <dsp:spPr>
        <a:xfrm>
          <a:off x="711503" y="2229731"/>
          <a:ext cx="1066070" cy="370252"/>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None/>
          </a:pPr>
          <a:r>
            <a:rPr lang="en-US" sz="2100" kern="1200" dirty="0"/>
            <a:t>SGST</a:t>
          </a:r>
        </a:p>
      </dsp:txBody>
      <dsp:txXfrm>
        <a:off x="722347" y="2240575"/>
        <a:ext cx="1044382" cy="348564"/>
      </dsp:txXfrm>
    </dsp:sp>
    <dsp:sp modelId="{59840F44-406B-4A29-BC18-40850F396D49}">
      <dsp:nvSpPr>
        <dsp:cNvPr id="0" name=""/>
        <dsp:cNvSpPr/>
      </dsp:nvSpPr>
      <dsp:spPr>
        <a:xfrm>
          <a:off x="3876736" y="267868"/>
          <a:ext cx="3662325" cy="666294"/>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Tax paid on Reverse Charge basis on services</a:t>
          </a:r>
        </a:p>
      </dsp:txBody>
      <dsp:txXfrm>
        <a:off x="3896251" y="287383"/>
        <a:ext cx="3623295" cy="627264"/>
      </dsp:txXfrm>
    </dsp:sp>
    <dsp:sp modelId="{F10C6263-FCE4-4019-8854-215DAF1E785C}">
      <dsp:nvSpPr>
        <dsp:cNvPr id="0" name=""/>
        <dsp:cNvSpPr/>
      </dsp:nvSpPr>
      <dsp:spPr>
        <a:xfrm>
          <a:off x="4242969" y="934162"/>
          <a:ext cx="509730" cy="358692"/>
        </a:xfrm>
        <a:custGeom>
          <a:avLst/>
          <a:gdLst/>
          <a:ahLst/>
          <a:cxnLst/>
          <a:rect l="0" t="0" r="0" b="0"/>
          <a:pathLst>
            <a:path>
              <a:moveTo>
                <a:pt x="0" y="0"/>
              </a:moveTo>
              <a:lnTo>
                <a:pt x="0" y="358692"/>
              </a:lnTo>
              <a:lnTo>
                <a:pt x="509730" y="358692"/>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33D5CA-70A1-4068-8DFA-1574C9D642C9}">
      <dsp:nvSpPr>
        <dsp:cNvPr id="0" name=""/>
        <dsp:cNvSpPr/>
      </dsp:nvSpPr>
      <dsp:spPr>
        <a:xfrm>
          <a:off x="4752699" y="1100736"/>
          <a:ext cx="1066070" cy="384238"/>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None/>
          </a:pPr>
          <a:r>
            <a:rPr lang="en-US" sz="2100" kern="1200" dirty="0"/>
            <a:t>CGST</a:t>
          </a:r>
        </a:p>
      </dsp:txBody>
      <dsp:txXfrm>
        <a:off x="4763953" y="1111990"/>
        <a:ext cx="1043562" cy="361730"/>
      </dsp:txXfrm>
    </dsp:sp>
    <dsp:sp modelId="{82DA3B98-7693-415C-9F77-638BA3A0318A}">
      <dsp:nvSpPr>
        <dsp:cNvPr id="0" name=""/>
        <dsp:cNvSpPr/>
      </dsp:nvSpPr>
      <dsp:spPr>
        <a:xfrm>
          <a:off x="4242969" y="934162"/>
          <a:ext cx="514037" cy="923190"/>
        </a:xfrm>
        <a:custGeom>
          <a:avLst/>
          <a:gdLst/>
          <a:ahLst/>
          <a:cxnLst/>
          <a:rect l="0" t="0" r="0" b="0"/>
          <a:pathLst>
            <a:path>
              <a:moveTo>
                <a:pt x="0" y="0"/>
              </a:moveTo>
              <a:lnTo>
                <a:pt x="0" y="923190"/>
              </a:lnTo>
              <a:lnTo>
                <a:pt x="514037" y="923190"/>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6327127-67B4-4BBC-B954-D27D5AC79078}">
      <dsp:nvSpPr>
        <dsp:cNvPr id="0" name=""/>
        <dsp:cNvSpPr/>
      </dsp:nvSpPr>
      <dsp:spPr>
        <a:xfrm>
          <a:off x="4757006" y="1651548"/>
          <a:ext cx="1066070" cy="411609"/>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None/>
          </a:pPr>
          <a:r>
            <a:rPr lang="en-US" sz="2100" kern="1200" dirty="0"/>
            <a:t>IGST</a:t>
          </a:r>
        </a:p>
      </dsp:txBody>
      <dsp:txXfrm>
        <a:off x="4769062" y="1663604"/>
        <a:ext cx="1041958" cy="387497"/>
      </dsp:txXfrm>
    </dsp:sp>
    <dsp:sp modelId="{3D1E7E42-2F2B-4B02-82A9-5EF0AB44DF49}">
      <dsp:nvSpPr>
        <dsp:cNvPr id="0" name=""/>
        <dsp:cNvSpPr/>
      </dsp:nvSpPr>
      <dsp:spPr>
        <a:xfrm>
          <a:off x="4242969" y="934162"/>
          <a:ext cx="522075" cy="1469544"/>
        </a:xfrm>
        <a:custGeom>
          <a:avLst/>
          <a:gdLst/>
          <a:ahLst/>
          <a:cxnLst/>
          <a:rect l="0" t="0" r="0" b="0"/>
          <a:pathLst>
            <a:path>
              <a:moveTo>
                <a:pt x="0" y="0"/>
              </a:moveTo>
              <a:lnTo>
                <a:pt x="0" y="1469544"/>
              </a:lnTo>
              <a:lnTo>
                <a:pt x="522075" y="1469544"/>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14F9B0-6F45-4674-87A9-A56673F54441}">
      <dsp:nvSpPr>
        <dsp:cNvPr id="0" name=""/>
        <dsp:cNvSpPr/>
      </dsp:nvSpPr>
      <dsp:spPr>
        <a:xfrm>
          <a:off x="4765044" y="2202327"/>
          <a:ext cx="1066070" cy="402761"/>
        </a:xfrm>
        <a:prstGeom prst="roundRect">
          <a:avLst>
            <a:gd name="adj" fmla="val 10000"/>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None/>
          </a:pPr>
          <a:r>
            <a:rPr lang="en-US" sz="2100" kern="1200" dirty="0"/>
            <a:t>SGST</a:t>
          </a:r>
        </a:p>
      </dsp:txBody>
      <dsp:txXfrm>
        <a:off x="4776840" y="2214123"/>
        <a:ext cx="1042478" cy="37916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DF650C-C944-4EAE-8D93-78BA2CDD870B}">
      <dsp:nvSpPr>
        <dsp:cNvPr id="0" name=""/>
        <dsp:cNvSpPr/>
      </dsp:nvSpPr>
      <dsp:spPr>
        <a:xfrm>
          <a:off x="1625523" y="806"/>
          <a:ext cx="1154352" cy="577176"/>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marL="0" lvl="0" indent="0" algn="ctr" defTabSz="1422400">
            <a:lnSpc>
              <a:spcPct val="90000"/>
            </a:lnSpc>
            <a:spcBef>
              <a:spcPct val="0"/>
            </a:spcBef>
            <a:spcAft>
              <a:spcPct val="35000"/>
            </a:spcAft>
            <a:buNone/>
          </a:pPr>
          <a:r>
            <a:rPr lang="en-US" sz="3200" kern="1200" dirty="0"/>
            <a:t>IGST</a:t>
          </a:r>
          <a:endParaRPr lang="en-IN" sz="3200" kern="1200" dirty="0"/>
        </a:p>
      </dsp:txBody>
      <dsp:txXfrm>
        <a:off x="1642428" y="17711"/>
        <a:ext cx="1120542" cy="543366"/>
      </dsp:txXfrm>
    </dsp:sp>
    <dsp:sp modelId="{650001A9-5DFA-422A-B873-31F4B61FEB03}">
      <dsp:nvSpPr>
        <dsp:cNvPr id="0" name=""/>
        <dsp:cNvSpPr/>
      </dsp:nvSpPr>
      <dsp:spPr>
        <a:xfrm>
          <a:off x="1740958" y="577982"/>
          <a:ext cx="115435" cy="432882"/>
        </a:xfrm>
        <a:custGeom>
          <a:avLst/>
          <a:gdLst/>
          <a:ahLst/>
          <a:cxnLst/>
          <a:rect l="0" t="0" r="0" b="0"/>
          <a:pathLst>
            <a:path>
              <a:moveTo>
                <a:pt x="0" y="0"/>
              </a:moveTo>
              <a:lnTo>
                <a:pt x="0" y="432882"/>
              </a:lnTo>
              <a:lnTo>
                <a:pt x="115435" y="432882"/>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CF7A8B7-6985-46F8-9662-4C5B8C07AC2E}">
      <dsp:nvSpPr>
        <dsp:cNvPr id="0" name=""/>
        <dsp:cNvSpPr/>
      </dsp:nvSpPr>
      <dsp:spPr>
        <a:xfrm>
          <a:off x="1856394" y="722276"/>
          <a:ext cx="923481" cy="577176"/>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245" tIns="36830" rIns="55245" bIns="36830" numCol="1" spcCol="1270" anchor="ctr" anchorCtr="0">
          <a:noAutofit/>
        </a:bodyPr>
        <a:lstStyle/>
        <a:p>
          <a:pPr marL="0" lvl="0" indent="0" algn="ctr" defTabSz="1289050">
            <a:lnSpc>
              <a:spcPct val="90000"/>
            </a:lnSpc>
            <a:spcBef>
              <a:spcPct val="0"/>
            </a:spcBef>
            <a:spcAft>
              <a:spcPct val="35000"/>
            </a:spcAft>
            <a:buNone/>
          </a:pPr>
          <a:r>
            <a:rPr lang="en-US" sz="2900" kern="1200" dirty="0"/>
            <a:t>IGST</a:t>
          </a:r>
          <a:endParaRPr lang="en-IN" sz="2900" kern="1200" dirty="0"/>
        </a:p>
      </dsp:txBody>
      <dsp:txXfrm>
        <a:off x="1873299" y="739181"/>
        <a:ext cx="889671" cy="543366"/>
      </dsp:txXfrm>
    </dsp:sp>
    <dsp:sp modelId="{DCED5820-532B-4F36-BE76-85ADDAAFEDB9}">
      <dsp:nvSpPr>
        <dsp:cNvPr id="0" name=""/>
        <dsp:cNvSpPr/>
      </dsp:nvSpPr>
      <dsp:spPr>
        <a:xfrm>
          <a:off x="1740958" y="577982"/>
          <a:ext cx="115435" cy="1154352"/>
        </a:xfrm>
        <a:custGeom>
          <a:avLst/>
          <a:gdLst/>
          <a:ahLst/>
          <a:cxnLst/>
          <a:rect l="0" t="0" r="0" b="0"/>
          <a:pathLst>
            <a:path>
              <a:moveTo>
                <a:pt x="0" y="0"/>
              </a:moveTo>
              <a:lnTo>
                <a:pt x="0" y="1154352"/>
              </a:lnTo>
              <a:lnTo>
                <a:pt x="115435" y="1154352"/>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20A8C8F-E324-4CA4-8ABA-E97B6BE653E0}">
      <dsp:nvSpPr>
        <dsp:cNvPr id="0" name=""/>
        <dsp:cNvSpPr/>
      </dsp:nvSpPr>
      <dsp:spPr>
        <a:xfrm>
          <a:off x="1856394" y="1443747"/>
          <a:ext cx="923481" cy="577176"/>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55245" tIns="36830" rIns="55245" bIns="36830" numCol="1" spcCol="1270" anchor="ctr" anchorCtr="0">
          <a:noAutofit/>
        </a:bodyPr>
        <a:lstStyle/>
        <a:p>
          <a:pPr marL="0" lvl="0" indent="0" algn="ctr" defTabSz="1289050">
            <a:lnSpc>
              <a:spcPct val="90000"/>
            </a:lnSpc>
            <a:spcBef>
              <a:spcPct val="0"/>
            </a:spcBef>
            <a:spcAft>
              <a:spcPct val="35000"/>
            </a:spcAft>
            <a:buNone/>
          </a:pPr>
          <a:r>
            <a:rPr lang="en-US" sz="2900" kern="1200" dirty="0"/>
            <a:t>CGST</a:t>
          </a:r>
          <a:endParaRPr lang="en-IN" sz="2900" kern="1200" dirty="0"/>
        </a:p>
      </dsp:txBody>
      <dsp:txXfrm>
        <a:off x="1873299" y="1460652"/>
        <a:ext cx="889671" cy="543366"/>
      </dsp:txXfrm>
    </dsp:sp>
    <dsp:sp modelId="{E71EFDCA-6AAC-4C6B-B5F6-D052626748F1}">
      <dsp:nvSpPr>
        <dsp:cNvPr id="0" name=""/>
        <dsp:cNvSpPr/>
      </dsp:nvSpPr>
      <dsp:spPr>
        <a:xfrm>
          <a:off x="1740958" y="577982"/>
          <a:ext cx="115435" cy="1875822"/>
        </a:xfrm>
        <a:custGeom>
          <a:avLst/>
          <a:gdLst/>
          <a:ahLst/>
          <a:cxnLst/>
          <a:rect l="0" t="0" r="0" b="0"/>
          <a:pathLst>
            <a:path>
              <a:moveTo>
                <a:pt x="0" y="0"/>
              </a:moveTo>
              <a:lnTo>
                <a:pt x="0" y="1875822"/>
              </a:lnTo>
              <a:lnTo>
                <a:pt x="115435" y="1875822"/>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46CE6DB-DD03-4AED-8399-016C30F1B0AB}">
      <dsp:nvSpPr>
        <dsp:cNvPr id="0" name=""/>
        <dsp:cNvSpPr/>
      </dsp:nvSpPr>
      <dsp:spPr>
        <a:xfrm>
          <a:off x="1856394" y="2165217"/>
          <a:ext cx="923481" cy="577176"/>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245" tIns="36830" rIns="55245" bIns="36830" numCol="1" spcCol="1270" anchor="ctr" anchorCtr="0">
          <a:noAutofit/>
        </a:bodyPr>
        <a:lstStyle/>
        <a:p>
          <a:pPr marL="0" lvl="0" indent="0" algn="ctr" defTabSz="1289050">
            <a:lnSpc>
              <a:spcPct val="90000"/>
            </a:lnSpc>
            <a:spcBef>
              <a:spcPct val="0"/>
            </a:spcBef>
            <a:spcAft>
              <a:spcPct val="35000"/>
            </a:spcAft>
            <a:buNone/>
          </a:pPr>
          <a:r>
            <a:rPr lang="en-US" sz="2900" kern="1200" dirty="0"/>
            <a:t>SGST</a:t>
          </a:r>
          <a:endParaRPr lang="en-IN" sz="2900" kern="1200" dirty="0"/>
        </a:p>
      </dsp:txBody>
      <dsp:txXfrm>
        <a:off x="1873299" y="2182122"/>
        <a:ext cx="889671" cy="543366"/>
      </dsp:txXfrm>
    </dsp:sp>
    <dsp:sp modelId="{7C2C5FD3-EE37-44EA-8775-E39051BDB7C7}">
      <dsp:nvSpPr>
        <dsp:cNvPr id="0" name=""/>
        <dsp:cNvSpPr/>
      </dsp:nvSpPr>
      <dsp:spPr>
        <a:xfrm>
          <a:off x="3396473" y="806"/>
          <a:ext cx="1154352" cy="577176"/>
        </a:xfrm>
        <a:prstGeom prst="roundRect">
          <a:avLst>
            <a:gd name="adj" fmla="val 10000"/>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marL="0" lvl="0" indent="0" algn="ctr" defTabSz="1422400">
            <a:lnSpc>
              <a:spcPct val="90000"/>
            </a:lnSpc>
            <a:spcBef>
              <a:spcPct val="0"/>
            </a:spcBef>
            <a:spcAft>
              <a:spcPct val="35000"/>
            </a:spcAft>
            <a:buNone/>
          </a:pPr>
          <a:r>
            <a:rPr lang="en-US" sz="3200" kern="1200" dirty="0"/>
            <a:t>CGST</a:t>
          </a:r>
          <a:endParaRPr lang="en-IN" sz="3200" kern="1200" dirty="0"/>
        </a:p>
      </dsp:txBody>
      <dsp:txXfrm>
        <a:off x="3413378" y="17711"/>
        <a:ext cx="1120542" cy="543366"/>
      </dsp:txXfrm>
    </dsp:sp>
    <dsp:sp modelId="{A2D6FD00-F558-497F-84A7-2591D5F2D63E}">
      <dsp:nvSpPr>
        <dsp:cNvPr id="0" name=""/>
        <dsp:cNvSpPr/>
      </dsp:nvSpPr>
      <dsp:spPr>
        <a:xfrm>
          <a:off x="3511908" y="577982"/>
          <a:ext cx="115428" cy="432882"/>
        </a:xfrm>
        <a:custGeom>
          <a:avLst/>
          <a:gdLst/>
          <a:ahLst/>
          <a:cxnLst/>
          <a:rect l="0" t="0" r="0" b="0"/>
          <a:pathLst>
            <a:path>
              <a:moveTo>
                <a:pt x="0" y="0"/>
              </a:moveTo>
              <a:lnTo>
                <a:pt x="0" y="432882"/>
              </a:lnTo>
              <a:lnTo>
                <a:pt x="115428" y="432882"/>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F864B3B-03A5-4548-B08D-33E33005611E}">
      <dsp:nvSpPr>
        <dsp:cNvPr id="0" name=""/>
        <dsp:cNvSpPr/>
      </dsp:nvSpPr>
      <dsp:spPr>
        <a:xfrm>
          <a:off x="3627336" y="722276"/>
          <a:ext cx="923481" cy="577176"/>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245" tIns="36830" rIns="55245" bIns="36830" numCol="1" spcCol="1270" anchor="ctr" anchorCtr="0">
          <a:noAutofit/>
        </a:bodyPr>
        <a:lstStyle/>
        <a:p>
          <a:pPr marL="0" lvl="0" indent="0" algn="ctr" defTabSz="1289050">
            <a:lnSpc>
              <a:spcPct val="90000"/>
            </a:lnSpc>
            <a:spcBef>
              <a:spcPct val="0"/>
            </a:spcBef>
            <a:spcAft>
              <a:spcPct val="35000"/>
            </a:spcAft>
            <a:buNone/>
          </a:pPr>
          <a:r>
            <a:rPr lang="en-US" sz="2900" kern="1200" dirty="0"/>
            <a:t>CGST</a:t>
          </a:r>
          <a:endParaRPr lang="en-IN" sz="2900" kern="1200" dirty="0"/>
        </a:p>
      </dsp:txBody>
      <dsp:txXfrm>
        <a:off x="3644241" y="739181"/>
        <a:ext cx="889671" cy="543366"/>
      </dsp:txXfrm>
    </dsp:sp>
    <dsp:sp modelId="{E88D8945-AF41-4403-A4D6-7D9B75595D50}">
      <dsp:nvSpPr>
        <dsp:cNvPr id="0" name=""/>
        <dsp:cNvSpPr/>
      </dsp:nvSpPr>
      <dsp:spPr>
        <a:xfrm>
          <a:off x="3511908" y="577982"/>
          <a:ext cx="115428" cy="1154352"/>
        </a:xfrm>
        <a:custGeom>
          <a:avLst/>
          <a:gdLst/>
          <a:ahLst/>
          <a:cxnLst/>
          <a:rect l="0" t="0" r="0" b="0"/>
          <a:pathLst>
            <a:path>
              <a:moveTo>
                <a:pt x="0" y="0"/>
              </a:moveTo>
              <a:lnTo>
                <a:pt x="0" y="1154352"/>
              </a:lnTo>
              <a:lnTo>
                <a:pt x="115428" y="1154352"/>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40E7BBE-611A-430D-B9C4-923E8813E118}">
      <dsp:nvSpPr>
        <dsp:cNvPr id="0" name=""/>
        <dsp:cNvSpPr/>
      </dsp:nvSpPr>
      <dsp:spPr>
        <a:xfrm>
          <a:off x="3627336" y="1443747"/>
          <a:ext cx="923481" cy="577176"/>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55245" tIns="36830" rIns="55245" bIns="36830" numCol="1" spcCol="1270" anchor="ctr" anchorCtr="0">
          <a:noAutofit/>
        </a:bodyPr>
        <a:lstStyle/>
        <a:p>
          <a:pPr marL="0" lvl="0" indent="0" algn="ctr" defTabSz="1289050">
            <a:lnSpc>
              <a:spcPct val="90000"/>
            </a:lnSpc>
            <a:spcBef>
              <a:spcPct val="0"/>
            </a:spcBef>
            <a:spcAft>
              <a:spcPct val="35000"/>
            </a:spcAft>
            <a:buNone/>
          </a:pPr>
          <a:r>
            <a:rPr lang="en-US" sz="2900" kern="1200" dirty="0"/>
            <a:t>IGST</a:t>
          </a:r>
          <a:endParaRPr lang="en-IN" sz="2900" kern="1200" dirty="0"/>
        </a:p>
      </dsp:txBody>
      <dsp:txXfrm>
        <a:off x="3644241" y="1460652"/>
        <a:ext cx="889671" cy="543366"/>
      </dsp:txXfrm>
    </dsp:sp>
    <dsp:sp modelId="{0BA084B6-229A-43FD-9774-A90ABC80E415}">
      <dsp:nvSpPr>
        <dsp:cNvPr id="0" name=""/>
        <dsp:cNvSpPr/>
      </dsp:nvSpPr>
      <dsp:spPr>
        <a:xfrm>
          <a:off x="5111056" y="806"/>
          <a:ext cx="1154352" cy="577176"/>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marL="0" lvl="0" indent="0" algn="ctr" defTabSz="1422400">
            <a:lnSpc>
              <a:spcPct val="90000"/>
            </a:lnSpc>
            <a:spcBef>
              <a:spcPct val="0"/>
            </a:spcBef>
            <a:spcAft>
              <a:spcPct val="35000"/>
            </a:spcAft>
            <a:buNone/>
          </a:pPr>
          <a:r>
            <a:rPr lang="en-US" sz="3200" kern="1200" dirty="0"/>
            <a:t>SGST</a:t>
          </a:r>
          <a:endParaRPr lang="en-IN" sz="3200" kern="1200" dirty="0"/>
        </a:p>
      </dsp:txBody>
      <dsp:txXfrm>
        <a:off x="5127961" y="17711"/>
        <a:ext cx="1120542" cy="543366"/>
      </dsp:txXfrm>
    </dsp:sp>
    <dsp:sp modelId="{CF90B5C4-7719-4522-91B8-1F2C42697711}">
      <dsp:nvSpPr>
        <dsp:cNvPr id="0" name=""/>
        <dsp:cNvSpPr/>
      </dsp:nvSpPr>
      <dsp:spPr>
        <a:xfrm>
          <a:off x="5226491" y="577982"/>
          <a:ext cx="115437" cy="432882"/>
        </a:xfrm>
        <a:custGeom>
          <a:avLst/>
          <a:gdLst/>
          <a:ahLst/>
          <a:cxnLst/>
          <a:rect l="0" t="0" r="0" b="0"/>
          <a:pathLst>
            <a:path>
              <a:moveTo>
                <a:pt x="0" y="0"/>
              </a:moveTo>
              <a:lnTo>
                <a:pt x="0" y="432882"/>
              </a:lnTo>
              <a:lnTo>
                <a:pt x="115437" y="432882"/>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B2CC6C-819F-4360-96E7-B5536699B025}">
      <dsp:nvSpPr>
        <dsp:cNvPr id="0" name=""/>
        <dsp:cNvSpPr/>
      </dsp:nvSpPr>
      <dsp:spPr>
        <a:xfrm>
          <a:off x="5341928" y="722276"/>
          <a:ext cx="923481" cy="577176"/>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245" tIns="36830" rIns="55245" bIns="36830" numCol="1" spcCol="1270" anchor="ctr" anchorCtr="0">
          <a:noAutofit/>
        </a:bodyPr>
        <a:lstStyle/>
        <a:p>
          <a:pPr marL="0" lvl="0" indent="0" algn="ctr" defTabSz="1289050">
            <a:lnSpc>
              <a:spcPct val="90000"/>
            </a:lnSpc>
            <a:spcBef>
              <a:spcPct val="0"/>
            </a:spcBef>
            <a:spcAft>
              <a:spcPct val="35000"/>
            </a:spcAft>
            <a:buNone/>
          </a:pPr>
          <a:r>
            <a:rPr lang="en-US" sz="2900" kern="1200" dirty="0"/>
            <a:t>SGST</a:t>
          </a:r>
          <a:endParaRPr lang="en-IN" sz="2900" kern="1200" dirty="0"/>
        </a:p>
      </dsp:txBody>
      <dsp:txXfrm>
        <a:off x="5358833" y="739181"/>
        <a:ext cx="889671" cy="543366"/>
      </dsp:txXfrm>
    </dsp:sp>
    <dsp:sp modelId="{ADE65FD1-A04B-4BDC-A0D4-44C50E10C9CB}">
      <dsp:nvSpPr>
        <dsp:cNvPr id="0" name=""/>
        <dsp:cNvSpPr/>
      </dsp:nvSpPr>
      <dsp:spPr>
        <a:xfrm>
          <a:off x="5226491" y="577982"/>
          <a:ext cx="115437" cy="1154352"/>
        </a:xfrm>
        <a:custGeom>
          <a:avLst/>
          <a:gdLst/>
          <a:ahLst/>
          <a:cxnLst/>
          <a:rect l="0" t="0" r="0" b="0"/>
          <a:pathLst>
            <a:path>
              <a:moveTo>
                <a:pt x="0" y="0"/>
              </a:moveTo>
              <a:lnTo>
                <a:pt x="0" y="1154352"/>
              </a:lnTo>
              <a:lnTo>
                <a:pt x="115437" y="1154352"/>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7F663D-C444-4FFD-86C0-73D038DF0C3B}">
      <dsp:nvSpPr>
        <dsp:cNvPr id="0" name=""/>
        <dsp:cNvSpPr/>
      </dsp:nvSpPr>
      <dsp:spPr>
        <a:xfrm>
          <a:off x="5341928" y="1443747"/>
          <a:ext cx="923481" cy="577176"/>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55245" tIns="36830" rIns="55245" bIns="36830" numCol="1" spcCol="1270" anchor="ctr" anchorCtr="0">
          <a:noAutofit/>
        </a:bodyPr>
        <a:lstStyle/>
        <a:p>
          <a:pPr marL="0" lvl="0" indent="0" algn="ctr" defTabSz="1289050">
            <a:lnSpc>
              <a:spcPct val="90000"/>
            </a:lnSpc>
            <a:spcBef>
              <a:spcPct val="0"/>
            </a:spcBef>
            <a:spcAft>
              <a:spcPct val="35000"/>
            </a:spcAft>
            <a:buNone/>
          </a:pPr>
          <a:r>
            <a:rPr lang="en-US" sz="2900" kern="1200" dirty="0"/>
            <a:t>IGST</a:t>
          </a:r>
          <a:endParaRPr lang="en-IN" sz="2900" kern="1200" dirty="0"/>
        </a:p>
      </dsp:txBody>
      <dsp:txXfrm>
        <a:off x="5358833" y="1460652"/>
        <a:ext cx="889671" cy="5433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1F6044-0765-4E4C-A745-167ECB93F2E9}">
      <dsp:nvSpPr>
        <dsp:cNvPr id="0" name=""/>
        <dsp:cNvSpPr/>
      </dsp:nvSpPr>
      <dsp:spPr>
        <a:xfrm rot="10800000">
          <a:off x="2083544" y="214316"/>
          <a:ext cx="7220953" cy="672812"/>
        </a:xfrm>
        <a:prstGeom prst="homePlat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4047" tIns="68580" rIns="128016"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Possession of  appropriate documents as per </a:t>
          </a:r>
          <a:r>
            <a:rPr lang="en-US" sz="1800" b="1" kern="1200" dirty="0">
              <a:solidFill>
                <a:schemeClr val="tx1"/>
              </a:solidFill>
            </a:rPr>
            <a:t>Rule 36 </a:t>
          </a:r>
          <a:r>
            <a:rPr lang="en-US" sz="1800" i="1" kern="1200" dirty="0">
              <a:solidFill>
                <a:schemeClr val="tx1"/>
              </a:solidFill>
            </a:rPr>
            <a:t>(discussed in next slide)</a:t>
          </a:r>
          <a:endParaRPr lang="en-US" sz="1800" b="1" i="1" kern="1200" dirty="0">
            <a:solidFill>
              <a:schemeClr val="tx1"/>
            </a:solidFill>
          </a:endParaRPr>
        </a:p>
      </dsp:txBody>
      <dsp:txXfrm rot="10800000">
        <a:off x="2251747" y="214316"/>
        <a:ext cx="7052750" cy="672812"/>
      </dsp:txXfrm>
    </dsp:sp>
    <dsp:sp modelId="{3AD14306-FBBD-4637-A801-3959B9AB2B69}">
      <dsp:nvSpPr>
        <dsp:cNvPr id="0" name=""/>
        <dsp:cNvSpPr/>
      </dsp:nvSpPr>
      <dsp:spPr>
        <a:xfrm>
          <a:off x="1554078" y="1015"/>
          <a:ext cx="1058933" cy="1099415"/>
        </a:xfrm>
        <a:prstGeom prst="ellipse">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0D8FB80-0C0C-446B-B7B1-4ED18BF47B32}">
      <dsp:nvSpPr>
        <dsp:cNvPr id="0" name=""/>
        <dsp:cNvSpPr/>
      </dsp:nvSpPr>
      <dsp:spPr>
        <a:xfrm rot="10800000">
          <a:off x="2084442" y="1535866"/>
          <a:ext cx="7220953" cy="679848"/>
        </a:xfrm>
        <a:prstGeom prst="homePlate">
          <a:avLst/>
        </a:prstGeom>
        <a:solidFill>
          <a:schemeClr val="accent5">
            <a:hueOff val="-903533"/>
            <a:satOff val="-33333"/>
            <a:lumOff val="1496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4047" tIns="68580" rIns="128016"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Receipt of goods or services or both</a:t>
          </a:r>
        </a:p>
      </dsp:txBody>
      <dsp:txXfrm rot="10800000">
        <a:off x="2254404" y="1535866"/>
        <a:ext cx="7050991" cy="679848"/>
      </dsp:txXfrm>
    </dsp:sp>
    <dsp:sp modelId="{B66E1274-8FF4-4684-B4E4-87B17A802309}">
      <dsp:nvSpPr>
        <dsp:cNvPr id="0" name=""/>
        <dsp:cNvSpPr/>
      </dsp:nvSpPr>
      <dsp:spPr>
        <a:xfrm>
          <a:off x="1553180" y="1245991"/>
          <a:ext cx="1062522" cy="1220895"/>
        </a:xfrm>
        <a:prstGeom prst="ellipse">
          <a:avLst/>
        </a:prstGeom>
        <a:blipFill rotWithShape="0">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29349EB-4CD9-49F8-9C63-39C19C05916D}">
      <dsp:nvSpPr>
        <dsp:cNvPr id="0" name=""/>
        <dsp:cNvSpPr/>
      </dsp:nvSpPr>
      <dsp:spPr>
        <a:xfrm rot="10800000">
          <a:off x="2093231" y="2812889"/>
          <a:ext cx="7220953" cy="842986"/>
        </a:xfrm>
        <a:prstGeom prst="homePlate">
          <a:avLst/>
        </a:prstGeom>
        <a:solidFill>
          <a:schemeClr val="accent5">
            <a:hueOff val="-1807066"/>
            <a:satOff val="-66667"/>
            <a:lumOff val="2993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4047" tIns="68580" rIns="128016"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Tax has been actually paid to the Government </a:t>
          </a:r>
        </a:p>
      </dsp:txBody>
      <dsp:txXfrm rot="10800000">
        <a:off x="2303977" y="2812889"/>
        <a:ext cx="7010207" cy="842986"/>
      </dsp:txXfrm>
    </dsp:sp>
    <dsp:sp modelId="{F4624417-0A98-4A82-8166-546948D795B4}">
      <dsp:nvSpPr>
        <dsp:cNvPr id="0" name=""/>
        <dsp:cNvSpPr/>
      </dsp:nvSpPr>
      <dsp:spPr>
        <a:xfrm>
          <a:off x="1544391" y="2669252"/>
          <a:ext cx="1097681" cy="1097681"/>
        </a:xfrm>
        <a:prstGeom prst="ellipse">
          <a:avLst/>
        </a:prstGeom>
        <a:blipFill rotWithShape="0">
          <a:blip xmlns:r="http://schemas.openxmlformats.org/officeDocument/2006/relationships" r:embed="rId3"/>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BD76386-F596-411A-B5F7-8D773533AC86}">
      <dsp:nvSpPr>
        <dsp:cNvPr id="0" name=""/>
        <dsp:cNvSpPr/>
      </dsp:nvSpPr>
      <dsp:spPr>
        <a:xfrm rot="10800000">
          <a:off x="2093231" y="4159934"/>
          <a:ext cx="7220953" cy="857837"/>
        </a:xfrm>
        <a:prstGeom prst="homePlate">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4047" tIns="68580" rIns="128016"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Return has been furnished</a:t>
          </a:r>
        </a:p>
      </dsp:txBody>
      <dsp:txXfrm rot="10800000">
        <a:off x="2307690" y="4159934"/>
        <a:ext cx="7006494" cy="857837"/>
      </dsp:txXfrm>
    </dsp:sp>
    <dsp:sp modelId="{0F828833-4E35-457A-9A3C-B1EF31F67046}">
      <dsp:nvSpPr>
        <dsp:cNvPr id="0" name=""/>
        <dsp:cNvSpPr/>
      </dsp:nvSpPr>
      <dsp:spPr>
        <a:xfrm>
          <a:off x="1549879" y="4022482"/>
          <a:ext cx="1097681" cy="1097681"/>
        </a:xfrm>
        <a:prstGeom prst="ellipse">
          <a:avLst/>
        </a:prstGeom>
        <a:blipFill rotWithShape="0">
          <a:blip xmlns:r="http://schemas.openxmlformats.org/officeDocument/2006/relationships" r:embed="rId4"/>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AE39C8-23A2-49CD-BB8C-05BB21F3B422}">
      <dsp:nvSpPr>
        <dsp:cNvPr id="0" name=""/>
        <dsp:cNvSpPr/>
      </dsp:nvSpPr>
      <dsp:spPr>
        <a:xfrm>
          <a:off x="2667001" y="1812450"/>
          <a:ext cx="1676397" cy="1378899"/>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tx1"/>
              </a:solidFill>
            </a:rPr>
            <a:t>Documentary Evidence </a:t>
          </a:r>
        </a:p>
      </dsp:txBody>
      <dsp:txXfrm>
        <a:off x="2912504" y="2014385"/>
        <a:ext cx="1185391" cy="975029"/>
      </dsp:txXfrm>
    </dsp:sp>
    <dsp:sp modelId="{902E438D-205C-42DE-8CF0-3576221C5DDA}">
      <dsp:nvSpPr>
        <dsp:cNvPr id="0" name=""/>
        <dsp:cNvSpPr/>
      </dsp:nvSpPr>
      <dsp:spPr>
        <a:xfrm rot="16200000">
          <a:off x="3297336" y="1586884"/>
          <a:ext cx="415727" cy="35404"/>
        </a:xfrm>
        <a:custGeom>
          <a:avLst/>
          <a:gdLst/>
          <a:ahLst/>
          <a:cxnLst/>
          <a:rect l="0" t="0" r="0" b="0"/>
          <a:pathLst>
            <a:path>
              <a:moveTo>
                <a:pt x="0" y="17702"/>
              </a:moveTo>
              <a:lnTo>
                <a:pt x="415727" y="17702"/>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chemeClr val="tx1"/>
            </a:solidFill>
          </a:endParaRPr>
        </a:p>
      </dsp:txBody>
      <dsp:txXfrm>
        <a:off x="3494806" y="1594193"/>
        <a:ext cx="20786" cy="20786"/>
      </dsp:txXfrm>
    </dsp:sp>
    <dsp:sp modelId="{C772685A-4EB5-4087-A28C-56DEA50FB525}">
      <dsp:nvSpPr>
        <dsp:cNvPr id="0" name=""/>
        <dsp:cNvSpPr/>
      </dsp:nvSpPr>
      <dsp:spPr>
        <a:xfrm>
          <a:off x="2815750" y="17823"/>
          <a:ext cx="1378899" cy="1378899"/>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Tax Invoice</a:t>
          </a:r>
        </a:p>
      </dsp:txBody>
      <dsp:txXfrm>
        <a:off x="3017685" y="219758"/>
        <a:ext cx="975029" cy="975029"/>
      </dsp:txXfrm>
    </dsp:sp>
    <dsp:sp modelId="{4A9B743F-AC86-4BCF-9592-987336597A33}">
      <dsp:nvSpPr>
        <dsp:cNvPr id="0" name=""/>
        <dsp:cNvSpPr/>
      </dsp:nvSpPr>
      <dsp:spPr>
        <a:xfrm>
          <a:off x="4343398" y="2484197"/>
          <a:ext cx="266978" cy="35404"/>
        </a:xfrm>
        <a:custGeom>
          <a:avLst/>
          <a:gdLst/>
          <a:ahLst/>
          <a:cxnLst/>
          <a:rect l="0" t="0" r="0" b="0"/>
          <a:pathLst>
            <a:path>
              <a:moveTo>
                <a:pt x="0" y="17702"/>
              </a:moveTo>
              <a:lnTo>
                <a:pt x="266978" y="17702"/>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chemeClr val="tx1"/>
            </a:solidFill>
          </a:endParaRPr>
        </a:p>
      </dsp:txBody>
      <dsp:txXfrm>
        <a:off x="4470213" y="2495225"/>
        <a:ext cx="13348" cy="13348"/>
      </dsp:txXfrm>
    </dsp:sp>
    <dsp:sp modelId="{2A3BDC6B-A6C4-4652-89E2-724F08305922}">
      <dsp:nvSpPr>
        <dsp:cNvPr id="0" name=""/>
        <dsp:cNvSpPr/>
      </dsp:nvSpPr>
      <dsp:spPr>
        <a:xfrm>
          <a:off x="4610377" y="1812450"/>
          <a:ext cx="1378899" cy="1378899"/>
        </a:xfrm>
        <a:prstGeom prst="ellipse">
          <a:avLst/>
        </a:prstGeom>
        <a:solidFill>
          <a:schemeClr val="accent5">
            <a:hueOff val="-903533"/>
            <a:satOff val="-33333"/>
            <a:lumOff val="1496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Debit Note</a:t>
          </a:r>
        </a:p>
      </dsp:txBody>
      <dsp:txXfrm>
        <a:off x="4812312" y="2014385"/>
        <a:ext cx="975029" cy="975029"/>
      </dsp:txXfrm>
    </dsp:sp>
    <dsp:sp modelId="{6FB16A17-CCA3-4CA5-87DB-5B12B55DB4EE}">
      <dsp:nvSpPr>
        <dsp:cNvPr id="0" name=""/>
        <dsp:cNvSpPr/>
      </dsp:nvSpPr>
      <dsp:spPr>
        <a:xfrm rot="5400000">
          <a:off x="3297336" y="3381511"/>
          <a:ext cx="415727" cy="35404"/>
        </a:xfrm>
        <a:custGeom>
          <a:avLst/>
          <a:gdLst/>
          <a:ahLst/>
          <a:cxnLst/>
          <a:rect l="0" t="0" r="0" b="0"/>
          <a:pathLst>
            <a:path>
              <a:moveTo>
                <a:pt x="0" y="17702"/>
              </a:moveTo>
              <a:lnTo>
                <a:pt x="415727" y="17702"/>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chemeClr val="tx1"/>
            </a:solidFill>
          </a:endParaRPr>
        </a:p>
      </dsp:txBody>
      <dsp:txXfrm>
        <a:off x="3494806" y="3388820"/>
        <a:ext cx="20786" cy="20786"/>
      </dsp:txXfrm>
    </dsp:sp>
    <dsp:sp modelId="{2B2DC2FD-13B9-45F6-9C73-E6CECAE2EDFF}">
      <dsp:nvSpPr>
        <dsp:cNvPr id="0" name=""/>
        <dsp:cNvSpPr/>
      </dsp:nvSpPr>
      <dsp:spPr>
        <a:xfrm>
          <a:off x="2815750" y="3607077"/>
          <a:ext cx="1378899" cy="1378899"/>
        </a:xfrm>
        <a:prstGeom prst="ellipse">
          <a:avLst/>
        </a:prstGeom>
        <a:solidFill>
          <a:schemeClr val="accent5">
            <a:hueOff val="-1807066"/>
            <a:satOff val="-66667"/>
            <a:lumOff val="2993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Bill of Entry </a:t>
          </a:r>
        </a:p>
      </dsp:txBody>
      <dsp:txXfrm>
        <a:off x="3017685" y="3809012"/>
        <a:ext cx="975029" cy="975029"/>
      </dsp:txXfrm>
    </dsp:sp>
    <dsp:sp modelId="{A91CD6EC-D2A6-4801-9224-90166A4A5C26}">
      <dsp:nvSpPr>
        <dsp:cNvPr id="0" name=""/>
        <dsp:cNvSpPr/>
      </dsp:nvSpPr>
      <dsp:spPr>
        <a:xfrm rot="10800000">
          <a:off x="2400022" y="2484197"/>
          <a:ext cx="266978" cy="35404"/>
        </a:xfrm>
        <a:custGeom>
          <a:avLst/>
          <a:gdLst/>
          <a:ahLst/>
          <a:cxnLst/>
          <a:rect l="0" t="0" r="0" b="0"/>
          <a:pathLst>
            <a:path>
              <a:moveTo>
                <a:pt x="0" y="17702"/>
              </a:moveTo>
              <a:lnTo>
                <a:pt x="266978" y="17702"/>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chemeClr val="tx1"/>
            </a:solidFill>
          </a:endParaRPr>
        </a:p>
      </dsp:txBody>
      <dsp:txXfrm rot="10800000">
        <a:off x="2526837" y="2495225"/>
        <a:ext cx="13348" cy="13348"/>
      </dsp:txXfrm>
    </dsp:sp>
    <dsp:sp modelId="{BA6A23F1-8337-4AD8-94EA-7B00CAA7A9D7}">
      <dsp:nvSpPr>
        <dsp:cNvPr id="0" name=""/>
        <dsp:cNvSpPr/>
      </dsp:nvSpPr>
      <dsp:spPr>
        <a:xfrm>
          <a:off x="1021123" y="1812450"/>
          <a:ext cx="1378899" cy="1378899"/>
        </a:xfrm>
        <a:prstGeom prst="ellipse">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ISD invoice or ISD credit note</a:t>
          </a:r>
        </a:p>
      </dsp:txBody>
      <dsp:txXfrm>
        <a:off x="1223058" y="2014385"/>
        <a:ext cx="975029" cy="97502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0DA6FB-3F45-4CE9-A129-87EEDC27BCFB}">
      <dsp:nvSpPr>
        <dsp:cNvPr id="0" name=""/>
        <dsp:cNvSpPr/>
      </dsp:nvSpPr>
      <dsp:spPr>
        <a:xfrm>
          <a:off x="0" y="0"/>
          <a:ext cx="8610600" cy="2606625"/>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t" anchorCtr="0">
          <a:noAutofit/>
        </a:bodyPr>
        <a:lstStyle/>
        <a:p>
          <a:pPr marL="0" lvl="0" indent="0" algn="ctr" defTabSz="889000">
            <a:lnSpc>
              <a:spcPct val="90000"/>
            </a:lnSpc>
            <a:spcBef>
              <a:spcPct val="0"/>
            </a:spcBef>
            <a:spcAft>
              <a:spcPct val="35000"/>
            </a:spcAft>
            <a:buNone/>
          </a:pPr>
          <a:r>
            <a:rPr lang="en-US" sz="2000" b="1" kern="1200" dirty="0">
              <a:solidFill>
                <a:schemeClr val="tx1"/>
              </a:solidFill>
            </a:rPr>
            <a:t>Input Tax Credit shall be allowed only if following details in GSTR-1 match with the GSTR-2 of the recipient-</a:t>
          </a:r>
        </a:p>
      </dsp:txBody>
      <dsp:txXfrm>
        <a:off x="0" y="0"/>
        <a:ext cx="8610600" cy="1407577"/>
      </dsp:txXfrm>
    </dsp:sp>
    <dsp:sp modelId="{04DD2277-C104-43F0-AF3D-34EF79FB9C6F}">
      <dsp:nvSpPr>
        <dsp:cNvPr id="0" name=""/>
        <dsp:cNvSpPr/>
      </dsp:nvSpPr>
      <dsp:spPr>
        <a:xfrm>
          <a:off x="1051" y="838458"/>
          <a:ext cx="1721699" cy="1743739"/>
        </a:xfrm>
        <a:prstGeom prst="rect">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US" sz="2000" kern="1200" dirty="0"/>
            <a:t>GSTIN of Supplier</a:t>
          </a:r>
        </a:p>
      </dsp:txBody>
      <dsp:txXfrm>
        <a:off x="1051" y="838458"/>
        <a:ext cx="1721699" cy="1743739"/>
      </dsp:txXfrm>
    </dsp:sp>
    <dsp:sp modelId="{DD63F96F-DD1A-4C63-A1BC-99C57AF7BAB9}">
      <dsp:nvSpPr>
        <dsp:cNvPr id="0" name=""/>
        <dsp:cNvSpPr/>
      </dsp:nvSpPr>
      <dsp:spPr>
        <a:xfrm>
          <a:off x="1722750" y="838458"/>
          <a:ext cx="1721699" cy="1743739"/>
        </a:xfrm>
        <a:prstGeom prst="rect">
          <a:avLst/>
        </a:prstGeom>
        <a:solidFill>
          <a:schemeClr val="accent3">
            <a:tint val="40000"/>
            <a:alpha val="90000"/>
            <a:hueOff val="212697"/>
            <a:satOff val="25000"/>
            <a:lumOff val="92"/>
            <a:alphaOff val="0"/>
          </a:schemeClr>
        </a:solidFill>
        <a:ln w="9525" cap="flat" cmpd="sng" algn="ctr">
          <a:solidFill>
            <a:schemeClr val="accent3">
              <a:tint val="40000"/>
              <a:alpha val="90000"/>
              <a:hueOff val="212697"/>
              <a:satOff val="25000"/>
              <a:lumOff val="92"/>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US" sz="2000" kern="1200" dirty="0"/>
            <a:t>GSTIN of Recipient</a:t>
          </a:r>
        </a:p>
      </dsp:txBody>
      <dsp:txXfrm>
        <a:off x="1722750" y="838458"/>
        <a:ext cx="1721699" cy="1743739"/>
      </dsp:txXfrm>
    </dsp:sp>
    <dsp:sp modelId="{0D4AED88-1E64-4719-85A0-3898F169B381}">
      <dsp:nvSpPr>
        <dsp:cNvPr id="0" name=""/>
        <dsp:cNvSpPr/>
      </dsp:nvSpPr>
      <dsp:spPr>
        <a:xfrm>
          <a:off x="3444450" y="838458"/>
          <a:ext cx="1721699" cy="1743739"/>
        </a:xfrm>
        <a:prstGeom prst="rect">
          <a:avLst/>
        </a:prstGeom>
        <a:solidFill>
          <a:schemeClr val="accent3">
            <a:tint val="40000"/>
            <a:alpha val="90000"/>
            <a:hueOff val="425394"/>
            <a:satOff val="50000"/>
            <a:lumOff val="185"/>
            <a:alphaOff val="0"/>
          </a:schemeClr>
        </a:solidFill>
        <a:ln w="9525" cap="flat" cmpd="sng" algn="ctr">
          <a:solidFill>
            <a:schemeClr val="accent3">
              <a:tint val="40000"/>
              <a:alpha val="90000"/>
              <a:hueOff val="425394"/>
              <a:satOff val="50000"/>
              <a:lumOff val="185"/>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US" sz="2000" kern="1200" dirty="0"/>
            <a:t>Invoice Number</a:t>
          </a:r>
        </a:p>
      </dsp:txBody>
      <dsp:txXfrm>
        <a:off x="3444450" y="838458"/>
        <a:ext cx="1721699" cy="1743739"/>
      </dsp:txXfrm>
    </dsp:sp>
    <dsp:sp modelId="{6CF4194A-1D66-4E12-985A-ACB996C987B9}">
      <dsp:nvSpPr>
        <dsp:cNvPr id="0" name=""/>
        <dsp:cNvSpPr/>
      </dsp:nvSpPr>
      <dsp:spPr>
        <a:xfrm>
          <a:off x="5166149" y="838458"/>
          <a:ext cx="1721699" cy="1743739"/>
        </a:xfrm>
        <a:prstGeom prst="rect">
          <a:avLst/>
        </a:prstGeom>
        <a:solidFill>
          <a:schemeClr val="accent3">
            <a:tint val="40000"/>
            <a:alpha val="90000"/>
            <a:hueOff val="638091"/>
            <a:satOff val="75000"/>
            <a:lumOff val="277"/>
            <a:alphaOff val="0"/>
          </a:schemeClr>
        </a:solidFill>
        <a:ln w="9525" cap="flat" cmpd="sng" algn="ctr">
          <a:solidFill>
            <a:schemeClr val="accent3">
              <a:tint val="40000"/>
              <a:alpha val="90000"/>
              <a:hueOff val="638091"/>
              <a:satOff val="75000"/>
              <a:lumOff val="277"/>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US" sz="2000" kern="1200" dirty="0"/>
            <a:t>Invoice Date</a:t>
          </a:r>
        </a:p>
      </dsp:txBody>
      <dsp:txXfrm>
        <a:off x="5166149" y="838458"/>
        <a:ext cx="1721699" cy="1743739"/>
      </dsp:txXfrm>
    </dsp:sp>
    <dsp:sp modelId="{DCDC719C-3B77-48B9-BF77-2AB6F117CF26}">
      <dsp:nvSpPr>
        <dsp:cNvPr id="0" name=""/>
        <dsp:cNvSpPr/>
      </dsp:nvSpPr>
      <dsp:spPr>
        <a:xfrm>
          <a:off x="6887849" y="838458"/>
          <a:ext cx="1721699" cy="1743739"/>
        </a:xfrm>
        <a:prstGeom prst="rect">
          <a:avLst/>
        </a:prstGeom>
        <a:solidFill>
          <a:schemeClr val="accent3">
            <a:tint val="40000"/>
            <a:alpha val="90000"/>
            <a:hueOff val="850788"/>
            <a:satOff val="100000"/>
            <a:lumOff val="370"/>
            <a:alphaOff val="0"/>
          </a:schemeClr>
        </a:solidFill>
        <a:ln w="9525" cap="flat" cmpd="sng" algn="ctr">
          <a:solidFill>
            <a:schemeClr val="accent3">
              <a:tint val="40000"/>
              <a:alpha val="90000"/>
              <a:hueOff val="850788"/>
              <a:satOff val="100000"/>
              <a:lumOff val="37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42240" tIns="25400" rIns="142240" bIns="25400" numCol="1" spcCol="1270" anchor="ctr" anchorCtr="0">
          <a:noAutofit/>
        </a:bodyPr>
        <a:lstStyle/>
        <a:p>
          <a:pPr marL="0" lvl="0" indent="0" algn="ctr" defTabSz="889000">
            <a:lnSpc>
              <a:spcPct val="90000"/>
            </a:lnSpc>
            <a:spcBef>
              <a:spcPct val="0"/>
            </a:spcBef>
            <a:spcAft>
              <a:spcPct val="35000"/>
            </a:spcAft>
            <a:buNone/>
          </a:pPr>
          <a:r>
            <a:rPr lang="en-US" sz="2000" kern="1200" dirty="0"/>
            <a:t>Amount of GST</a:t>
          </a:r>
        </a:p>
      </dsp:txBody>
      <dsp:txXfrm>
        <a:off x="6887849" y="838458"/>
        <a:ext cx="1721699" cy="174373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A9621A-0C64-4751-8D76-63C5E8318176}">
      <dsp:nvSpPr>
        <dsp:cNvPr id="0" name=""/>
        <dsp:cNvSpPr/>
      </dsp:nvSpPr>
      <dsp:spPr>
        <a:xfrm>
          <a:off x="0" y="0"/>
          <a:ext cx="6925828" cy="817271"/>
        </a:xfrm>
        <a:prstGeom prst="roundRect">
          <a:avLst>
            <a:gd name="adj" fmla="val 10000"/>
          </a:avLst>
        </a:prstGeom>
        <a:solidFill>
          <a:schemeClr val="lt1"/>
        </a:solidFill>
        <a:ln w="25400" cap="flat"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Raise self-invoice for the goods/services on which GST is payable under RCM</a:t>
          </a:r>
        </a:p>
      </dsp:txBody>
      <dsp:txXfrm>
        <a:off x="23937" y="23937"/>
        <a:ext cx="6043928" cy="769397"/>
      </dsp:txXfrm>
    </dsp:sp>
    <dsp:sp modelId="{ECC86BF7-0D4C-4F34-B4D4-674E7EF26941}">
      <dsp:nvSpPr>
        <dsp:cNvPr id="0" name=""/>
        <dsp:cNvSpPr/>
      </dsp:nvSpPr>
      <dsp:spPr>
        <a:xfrm>
          <a:off x="611102" y="953483"/>
          <a:ext cx="6925828" cy="817271"/>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Pay GST under RCM </a:t>
          </a:r>
          <a:r>
            <a:rPr lang="en-US" sz="1800" b="1" kern="1200" dirty="0"/>
            <a:t>through Cash </a:t>
          </a:r>
          <a:r>
            <a:rPr lang="en-US" sz="1800" kern="1200" dirty="0"/>
            <a:t>before filing of GSTR-3</a:t>
          </a:r>
        </a:p>
      </dsp:txBody>
      <dsp:txXfrm>
        <a:off x="635039" y="977420"/>
        <a:ext cx="5735624" cy="769397"/>
      </dsp:txXfrm>
    </dsp:sp>
    <dsp:sp modelId="{1A13F9E5-AD36-4CA7-9918-E8796A4ECF67}">
      <dsp:nvSpPr>
        <dsp:cNvPr id="0" name=""/>
        <dsp:cNvSpPr/>
      </dsp:nvSpPr>
      <dsp:spPr>
        <a:xfrm>
          <a:off x="1222204" y="1906967"/>
          <a:ext cx="6925828" cy="817271"/>
        </a:xfrm>
        <a:prstGeom prst="roundRect">
          <a:avLst>
            <a:gd name="adj" fmla="val 10000"/>
          </a:avLst>
        </a:prstGeom>
        <a:solidFill>
          <a:schemeClr val="lt1"/>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ITC of GST paid under RCM can be utilized against the GST liability of the same month or next month?</a:t>
          </a:r>
        </a:p>
      </dsp:txBody>
      <dsp:txXfrm>
        <a:off x="1246141" y="1930904"/>
        <a:ext cx="5735624" cy="769397"/>
      </dsp:txXfrm>
    </dsp:sp>
    <dsp:sp modelId="{BDD31719-89A2-40E6-B89A-06B0DE9D61EC}">
      <dsp:nvSpPr>
        <dsp:cNvPr id="0" name=""/>
        <dsp:cNvSpPr/>
      </dsp:nvSpPr>
      <dsp:spPr>
        <a:xfrm>
          <a:off x="6394601" y="619764"/>
          <a:ext cx="531226" cy="531226"/>
        </a:xfrm>
        <a:prstGeom prst="downArrow">
          <a:avLst>
            <a:gd name="adj1" fmla="val 55000"/>
            <a:gd name="adj2" fmla="val 45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6514127" y="619764"/>
        <a:ext cx="292174" cy="399748"/>
      </dsp:txXfrm>
    </dsp:sp>
    <dsp:sp modelId="{440CE5B5-0155-4D83-B7BE-A149D177B913}">
      <dsp:nvSpPr>
        <dsp:cNvPr id="0" name=""/>
        <dsp:cNvSpPr/>
      </dsp:nvSpPr>
      <dsp:spPr>
        <a:xfrm>
          <a:off x="7005703" y="1567799"/>
          <a:ext cx="531226" cy="531226"/>
        </a:xfrm>
        <a:prstGeom prst="downArrow">
          <a:avLst>
            <a:gd name="adj1" fmla="val 55000"/>
            <a:gd name="adj2" fmla="val 45000"/>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w="9525" cap="flat" cmpd="sng" algn="ctr">
          <a:solidFill>
            <a:schemeClr val="accent1">
              <a:shade val="95000"/>
              <a:satMod val="105000"/>
            </a:schemeClr>
          </a:solidFill>
          <a:prstDash val="solid"/>
        </a:ln>
        <a:effectLst>
          <a:outerShdw blurRad="40000" dist="230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7125229" y="1567799"/>
        <a:ext cx="292174" cy="39974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8470C3-8778-4FCE-85ED-BC8B5A40EBEF}">
      <dsp:nvSpPr>
        <dsp:cNvPr id="0" name=""/>
        <dsp:cNvSpPr/>
      </dsp:nvSpPr>
      <dsp:spPr>
        <a:xfrm>
          <a:off x="0" y="438186"/>
          <a:ext cx="8215370" cy="604800"/>
        </a:xfrm>
        <a:prstGeom prst="rect">
          <a:avLst/>
        </a:prstGeom>
        <a:solidFill>
          <a:schemeClr val="lt1">
            <a:alpha val="90000"/>
            <a:hueOff val="0"/>
            <a:satOff val="0"/>
            <a:lumOff val="0"/>
            <a:alphaOff val="0"/>
          </a:schemeClr>
        </a:solidFill>
        <a:ln w="9525" cap="flat" cmpd="sng" algn="ctr">
          <a:solidFill>
            <a:schemeClr val="accent4">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3471E18F-9966-4FD9-B9EC-9B87037DD09F}">
      <dsp:nvSpPr>
        <dsp:cNvPr id="0" name=""/>
        <dsp:cNvSpPr/>
      </dsp:nvSpPr>
      <dsp:spPr>
        <a:xfrm>
          <a:off x="391112" y="20460"/>
          <a:ext cx="7822243" cy="796756"/>
        </a:xfrm>
        <a:prstGeom prst="roundRect">
          <a:avLst/>
        </a:prstGeom>
        <a:gradFill rotWithShape="0">
          <a:gsLst>
            <a:gs pos="0">
              <a:schemeClr val="accent4">
                <a:alpha val="90000"/>
                <a:hueOff val="0"/>
                <a:satOff val="0"/>
                <a:lumOff val="0"/>
                <a:alphaOff val="0"/>
                <a:shade val="51000"/>
                <a:satMod val="130000"/>
              </a:schemeClr>
            </a:gs>
            <a:gs pos="80000">
              <a:schemeClr val="accent4">
                <a:alpha val="90000"/>
                <a:hueOff val="0"/>
                <a:satOff val="0"/>
                <a:lumOff val="0"/>
                <a:alphaOff val="0"/>
                <a:shade val="93000"/>
                <a:satMod val="130000"/>
              </a:schemeClr>
            </a:gs>
            <a:gs pos="100000">
              <a:schemeClr val="accent4">
                <a:alpha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7365" tIns="0" rIns="217365" bIns="0" numCol="1" spcCol="1270" anchor="ctr" anchorCtr="0">
          <a:noAutofit/>
        </a:bodyPr>
        <a:lstStyle/>
        <a:p>
          <a:pPr marL="0" lvl="0" indent="0" algn="l" defTabSz="711200">
            <a:lnSpc>
              <a:spcPct val="100000"/>
            </a:lnSpc>
            <a:spcBef>
              <a:spcPct val="0"/>
            </a:spcBef>
            <a:spcAft>
              <a:spcPct val="35000"/>
            </a:spcAft>
            <a:buNone/>
          </a:pPr>
          <a:r>
            <a:rPr lang="en-US" sz="1600" kern="1200" dirty="0">
              <a:solidFill>
                <a:schemeClr val="tx1"/>
              </a:solidFill>
            </a:rPr>
            <a:t>Credit not eligible for amount claimed as depreciation</a:t>
          </a:r>
        </a:p>
      </dsp:txBody>
      <dsp:txXfrm>
        <a:off x="430006" y="59354"/>
        <a:ext cx="7744455" cy="718968"/>
      </dsp:txXfrm>
    </dsp:sp>
    <dsp:sp modelId="{DEF5FF09-3652-423A-A7E2-12CD502A8A52}">
      <dsp:nvSpPr>
        <dsp:cNvPr id="0" name=""/>
        <dsp:cNvSpPr/>
      </dsp:nvSpPr>
      <dsp:spPr>
        <a:xfrm>
          <a:off x="0" y="1825559"/>
          <a:ext cx="8215370" cy="604800"/>
        </a:xfrm>
        <a:prstGeom prst="rect">
          <a:avLst/>
        </a:prstGeom>
        <a:solidFill>
          <a:schemeClr val="lt1">
            <a:alpha val="90000"/>
            <a:hueOff val="0"/>
            <a:satOff val="0"/>
            <a:lumOff val="0"/>
            <a:alphaOff val="0"/>
          </a:schemeClr>
        </a:solidFill>
        <a:ln w="9525" cap="flat" cmpd="sng" algn="ctr">
          <a:solidFill>
            <a:schemeClr val="accent4">
              <a:alpha val="90000"/>
              <a:hueOff val="0"/>
              <a:satOff val="0"/>
              <a:lumOff val="0"/>
              <a:alphaOff val="-2000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4D756655-5046-4F41-B31E-553A4850568D}">
      <dsp:nvSpPr>
        <dsp:cNvPr id="0" name=""/>
        <dsp:cNvSpPr/>
      </dsp:nvSpPr>
      <dsp:spPr>
        <a:xfrm>
          <a:off x="441489" y="1197376"/>
          <a:ext cx="7750038" cy="1024362"/>
        </a:xfrm>
        <a:prstGeom prst="roundRect">
          <a:avLst/>
        </a:prstGeom>
        <a:gradFill rotWithShape="0">
          <a:gsLst>
            <a:gs pos="0">
              <a:schemeClr val="accent4">
                <a:alpha val="90000"/>
                <a:hueOff val="0"/>
                <a:satOff val="0"/>
                <a:lumOff val="0"/>
                <a:alphaOff val="-20000"/>
                <a:shade val="51000"/>
                <a:satMod val="130000"/>
              </a:schemeClr>
            </a:gs>
            <a:gs pos="80000">
              <a:schemeClr val="accent4">
                <a:alpha val="90000"/>
                <a:hueOff val="0"/>
                <a:satOff val="0"/>
                <a:lumOff val="0"/>
                <a:alphaOff val="-20000"/>
                <a:shade val="93000"/>
                <a:satMod val="130000"/>
              </a:schemeClr>
            </a:gs>
            <a:gs pos="100000">
              <a:schemeClr val="accent4">
                <a:alpha val="90000"/>
                <a:hueOff val="0"/>
                <a:satOff val="0"/>
                <a:lumOff val="0"/>
                <a:alphaOff val="-2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7365" tIns="0" rIns="217365" bIns="0" numCol="1" spcCol="1270" anchor="ctr" anchorCtr="0">
          <a:noAutofit/>
        </a:bodyPr>
        <a:lstStyle/>
        <a:p>
          <a:pPr marL="0" lvl="0" indent="0" algn="l" defTabSz="711200">
            <a:lnSpc>
              <a:spcPct val="90000"/>
            </a:lnSpc>
            <a:spcBef>
              <a:spcPct val="0"/>
            </a:spcBef>
            <a:spcAft>
              <a:spcPct val="35000"/>
            </a:spcAft>
            <a:buNone/>
          </a:pPr>
          <a:r>
            <a:rPr lang="en-US" sz="1600" b="1" i="0" kern="1200" dirty="0">
              <a:solidFill>
                <a:schemeClr val="tx1"/>
              </a:solidFill>
            </a:rPr>
            <a:t>Credit to be reversed with interest if value + tax of goods / services not paid within 180 </a:t>
          </a:r>
          <a:r>
            <a:rPr lang="en-US" sz="1600" b="1" i="0" kern="1200">
              <a:solidFill>
                <a:schemeClr val="tx1"/>
              </a:solidFill>
            </a:rPr>
            <a:t>days Re-availment </a:t>
          </a:r>
          <a:r>
            <a:rPr lang="en-US" sz="1600" b="1" i="0" kern="1200" dirty="0">
              <a:solidFill>
                <a:schemeClr val="tx1"/>
              </a:solidFill>
            </a:rPr>
            <a:t>of credit after payment - no time limit </a:t>
          </a:r>
        </a:p>
      </dsp:txBody>
      <dsp:txXfrm>
        <a:off x="491494" y="1247381"/>
        <a:ext cx="7650028" cy="924352"/>
      </dsp:txXfrm>
    </dsp:sp>
    <dsp:sp modelId="{4FCD1207-877A-46A9-8A3F-F380247EB2B8}">
      <dsp:nvSpPr>
        <dsp:cNvPr id="0" name=""/>
        <dsp:cNvSpPr/>
      </dsp:nvSpPr>
      <dsp:spPr>
        <a:xfrm>
          <a:off x="0" y="2956139"/>
          <a:ext cx="8215370" cy="604800"/>
        </a:xfrm>
        <a:prstGeom prst="rect">
          <a:avLst/>
        </a:prstGeom>
        <a:solidFill>
          <a:schemeClr val="lt1">
            <a:alpha val="90000"/>
            <a:hueOff val="0"/>
            <a:satOff val="0"/>
            <a:lumOff val="0"/>
            <a:alphaOff val="0"/>
          </a:schemeClr>
        </a:solidFill>
        <a:ln w="9525" cap="flat" cmpd="sng" algn="ctr">
          <a:solidFill>
            <a:schemeClr val="accent4">
              <a:alpha val="90000"/>
              <a:hueOff val="0"/>
              <a:satOff val="0"/>
              <a:lumOff val="0"/>
              <a:alphaOff val="-4000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AE642F27-7519-4100-ADD7-710FA9F479C6}">
      <dsp:nvSpPr>
        <dsp:cNvPr id="0" name=""/>
        <dsp:cNvSpPr/>
      </dsp:nvSpPr>
      <dsp:spPr>
        <a:xfrm>
          <a:off x="391112" y="2601899"/>
          <a:ext cx="7822243" cy="708480"/>
        </a:xfrm>
        <a:prstGeom prst="roundRect">
          <a:avLst/>
        </a:prstGeom>
        <a:gradFill rotWithShape="0">
          <a:gsLst>
            <a:gs pos="0">
              <a:schemeClr val="accent4">
                <a:alpha val="90000"/>
                <a:hueOff val="0"/>
                <a:satOff val="0"/>
                <a:lumOff val="0"/>
                <a:alphaOff val="-40000"/>
                <a:shade val="51000"/>
                <a:satMod val="130000"/>
              </a:schemeClr>
            </a:gs>
            <a:gs pos="80000">
              <a:schemeClr val="accent4">
                <a:alpha val="90000"/>
                <a:hueOff val="0"/>
                <a:satOff val="0"/>
                <a:lumOff val="0"/>
                <a:alphaOff val="-40000"/>
                <a:shade val="93000"/>
                <a:satMod val="130000"/>
              </a:schemeClr>
            </a:gs>
            <a:gs pos="100000">
              <a:schemeClr val="accent4">
                <a:alpha val="90000"/>
                <a:hueOff val="0"/>
                <a:satOff val="0"/>
                <a:lumOff val="0"/>
                <a:alphaOff val="-4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7365" tIns="0" rIns="217365" bIns="0" numCol="1" spcCol="1270" anchor="ctr" anchorCtr="0">
          <a:noAutofit/>
        </a:bodyPr>
        <a:lstStyle/>
        <a:p>
          <a:pPr marL="0" lvl="0" indent="0" algn="l" defTabSz="666750">
            <a:lnSpc>
              <a:spcPct val="90000"/>
            </a:lnSpc>
            <a:spcBef>
              <a:spcPct val="0"/>
            </a:spcBef>
            <a:spcAft>
              <a:spcPct val="35000"/>
            </a:spcAft>
            <a:buNone/>
          </a:pPr>
          <a:r>
            <a:rPr lang="en-US" sz="1500" kern="1200" dirty="0">
              <a:solidFill>
                <a:schemeClr val="tx1"/>
              </a:solidFill>
            </a:rPr>
            <a:t>Credit of a particular FY can be availed by 20 October of next FY or filing of annual return, whichever is earlier</a:t>
          </a:r>
        </a:p>
      </dsp:txBody>
      <dsp:txXfrm>
        <a:off x="425697" y="2636484"/>
        <a:ext cx="7753073" cy="63931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5FCEB0-D51A-43DC-9780-D9A001AC930C}">
      <dsp:nvSpPr>
        <dsp:cNvPr id="0" name=""/>
        <dsp:cNvSpPr/>
      </dsp:nvSpPr>
      <dsp:spPr>
        <a:xfrm>
          <a:off x="1334541" y="1290416"/>
          <a:ext cx="2499335" cy="1667056"/>
        </a:xfrm>
        <a:prstGeom prst="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42240" rIns="142240" bIns="142240" numCol="1" spcCol="1270" anchor="ctr" anchorCtr="0">
          <a:noAutofit/>
        </a:bodyPr>
        <a:lstStyle/>
        <a:p>
          <a:pPr marL="0" lvl="0" indent="0" algn="l" defTabSz="889000">
            <a:lnSpc>
              <a:spcPct val="90000"/>
            </a:lnSpc>
            <a:spcBef>
              <a:spcPct val="0"/>
            </a:spcBef>
            <a:spcAft>
              <a:spcPct val="35000"/>
            </a:spcAft>
            <a:buNone/>
          </a:pPr>
          <a:r>
            <a:rPr lang="en-IN" sz="2000" kern="1200" dirty="0"/>
            <a:t>Wrong </a:t>
          </a:r>
          <a:r>
            <a:rPr lang="en-IN" sz="2000" kern="1200" dirty="0" err="1"/>
            <a:t>availment</a:t>
          </a:r>
          <a:r>
            <a:rPr lang="en-IN" sz="2000" kern="1200" dirty="0"/>
            <a:t> of credit but not utilized </a:t>
          </a:r>
        </a:p>
      </dsp:txBody>
      <dsp:txXfrm>
        <a:off x="1734435" y="1290416"/>
        <a:ext cx="2099442" cy="1667056"/>
      </dsp:txXfrm>
    </dsp:sp>
    <dsp:sp modelId="{07B5789E-D60D-4BAC-A354-32297F5FFF71}">
      <dsp:nvSpPr>
        <dsp:cNvPr id="0" name=""/>
        <dsp:cNvSpPr/>
      </dsp:nvSpPr>
      <dsp:spPr>
        <a:xfrm>
          <a:off x="1562" y="623926"/>
          <a:ext cx="1666223" cy="1666223"/>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IN" sz="2400" kern="1200" dirty="0">
              <a:solidFill>
                <a:schemeClr val="tx1"/>
              </a:solidFill>
            </a:rPr>
            <a:t>Erstwhile Regime </a:t>
          </a:r>
        </a:p>
      </dsp:txBody>
      <dsp:txXfrm>
        <a:off x="245575" y="867939"/>
        <a:ext cx="1178197" cy="1178197"/>
      </dsp:txXfrm>
    </dsp:sp>
    <dsp:sp modelId="{8F64B9FA-9B0E-4288-996C-BE292D22EA99}">
      <dsp:nvSpPr>
        <dsp:cNvPr id="0" name=""/>
        <dsp:cNvSpPr/>
      </dsp:nvSpPr>
      <dsp:spPr>
        <a:xfrm>
          <a:off x="5500101" y="1290416"/>
          <a:ext cx="2499335" cy="1667056"/>
        </a:xfrm>
        <a:prstGeom prst="rect">
          <a:avLst/>
        </a:prstGeom>
        <a:solidFill>
          <a:schemeClr val="accent5">
            <a:tint val="40000"/>
            <a:alpha val="90000"/>
            <a:hueOff val="-2029141"/>
            <a:satOff val="-100000"/>
            <a:lumOff val="8116"/>
            <a:alphaOff val="0"/>
          </a:schemeClr>
        </a:solidFill>
        <a:ln w="25400" cap="flat" cmpd="sng" algn="ctr">
          <a:solidFill>
            <a:schemeClr val="accent5">
              <a:tint val="40000"/>
              <a:alpha val="90000"/>
              <a:hueOff val="-2029141"/>
              <a:satOff val="-100000"/>
              <a:lumOff val="811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42240" rIns="142240" bIns="142240" numCol="1" spcCol="1270" anchor="ctr" anchorCtr="0">
          <a:noAutofit/>
        </a:bodyPr>
        <a:lstStyle/>
        <a:p>
          <a:pPr marL="0" lvl="0" indent="0" algn="l" defTabSz="889000">
            <a:lnSpc>
              <a:spcPct val="90000"/>
            </a:lnSpc>
            <a:spcBef>
              <a:spcPct val="0"/>
            </a:spcBef>
            <a:spcAft>
              <a:spcPct val="35000"/>
            </a:spcAft>
            <a:buNone/>
          </a:pPr>
          <a:r>
            <a:rPr lang="en-IN" sz="2000" kern="1200" dirty="0"/>
            <a:t>Wrong </a:t>
          </a:r>
          <a:r>
            <a:rPr lang="en-IN" sz="2000" kern="1200" dirty="0" err="1"/>
            <a:t>availment</a:t>
          </a:r>
          <a:r>
            <a:rPr lang="en-IN" sz="2000" kern="1200" dirty="0"/>
            <a:t> of credit but not utilized </a:t>
          </a:r>
        </a:p>
      </dsp:txBody>
      <dsp:txXfrm>
        <a:off x="5899995" y="1290416"/>
        <a:ext cx="2099442" cy="1667056"/>
      </dsp:txXfrm>
    </dsp:sp>
    <dsp:sp modelId="{41FF5643-8C22-4858-A1BD-593889EC423E}">
      <dsp:nvSpPr>
        <dsp:cNvPr id="0" name=""/>
        <dsp:cNvSpPr/>
      </dsp:nvSpPr>
      <dsp:spPr>
        <a:xfrm>
          <a:off x="4167122" y="623926"/>
          <a:ext cx="1666223" cy="1666223"/>
        </a:xfrm>
        <a:prstGeom prst="ellipse">
          <a:avLst/>
        </a:prstGeom>
        <a:solidFill>
          <a:schemeClr val="accent5">
            <a:hueOff val="-2710599"/>
            <a:satOff val="-100000"/>
            <a:lumOff val="4490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IN" sz="2400" kern="1200" dirty="0">
              <a:solidFill>
                <a:schemeClr val="tx1"/>
              </a:solidFill>
            </a:rPr>
            <a:t>GST Regime </a:t>
          </a:r>
        </a:p>
      </dsp:txBody>
      <dsp:txXfrm>
        <a:off x="4411135" y="867939"/>
        <a:ext cx="1178197" cy="1178197"/>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1.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12.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1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5.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16.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029686" cy="350272"/>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IN"/>
          </a:p>
        </p:txBody>
      </p:sp>
      <p:sp>
        <p:nvSpPr>
          <p:cNvPr id="3" name="Date Placeholder 2"/>
          <p:cNvSpPr>
            <a:spLocks noGrp="1"/>
          </p:cNvSpPr>
          <p:nvPr>
            <p:ph type="dt" sz="quarter" idx="1"/>
          </p:nvPr>
        </p:nvSpPr>
        <p:spPr>
          <a:xfrm>
            <a:off x="5265218" y="0"/>
            <a:ext cx="4029686" cy="350272"/>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E8281893-A10D-4919-99C2-79DAED457DBC}" type="datetimeFigureOut">
              <a:rPr lang="en-US"/>
              <a:pPr>
                <a:defRPr/>
              </a:pPr>
              <a:t>12/29/2017</a:t>
            </a:fld>
            <a:endParaRPr lang="en-IN"/>
          </a:p>
        </p:txBody>
      </p:sp>
      <p:sp>
        <p:nvSpPr>
          <p:cNvPr id="4" name="Footer Placeholder 3"/>
          <p:cNvSpPr>
            <a:spLocks noGrp="1"/>
          </p:cNvSpPr>
          <p:nvPr>
            <p:ph type="ftr" sz="quarter" idx="2"/>
          </p:nvPr>
        </p:nvSpPr>
        <p:spPr>
          <a:xfrm>
            <a:off x="2" y="6658475"/>
            <a:ext cx="4029686" cy="350272"/>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IN"/>
          </a:p>
        </p:txBody>
      </p:sp>
      <p:sp>
        <p:nvSpPr>
          <p:cNvPr id="5" name="Slide Number Placeholder 4"/>
          <p:cNvSpPr>
            <a:spLocks noGrp="1"/>
          </p:cNvSpPr>
          <p:nvPr>
            <p:ph type="sldNum" sz="quarter" idx="3"/>
          </p:nvPr>
        </p:nvSpPr>
        <p:spPr>
          <a:xfrm>
            <a:off x="5265218" y="6658475"/>
            <a:ext cx="4029686" cy="35027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FDA95988-BC69-46E7-B505-9996A4A0F21B}" type="slidenum">
              <a:rPr lang="en-IN" altLang="en-US"/>
              <a:pPr/>
              <a:t>‹#›</a:t>
            </a:fld>
            <a:endParaRPr lang="en-IN" altLang="en-US"/>
          </a:p>
        </p:txBody>
      </p:sp>
    </p:spTree>
    <p:extLst>
      <p:ext uri="{BB962C8B-B14F-4D97-AF65-F5344CB8AC3E}">
        <p14:creationId xmlns:p14="http://schemas.microsoft.com/office/powerpoint/2010/main" val="12990820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8191" cy="350272"/>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IN"/>
          </a:p>
        </p:txBody>
      </p:sp>
      <p:sp>
        <p:nvSpPr>
          <p:cNvPr id="3" name="Date Placeholder 2"/>
          <p:cNvSpPr>
            <a:spLocks noGrp="1"/>
          </p:cNvSpPr>
          <p:nvPr>
            <p:ph type="dt" idx="1"/>
          </p:nvPr>
        </p:nvSpPr>
        <p:spPr>
          <a:xfrm>
            <a:off x="5265218" y="0"/>
            <a:ext cx="4029686" cy="350272"/>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1BC9F716-ADD5-4C4A-BCC0-8B7E47D54CAB}" type="datetimeFigureOut">
              <a:rPr lang="en-US"/>
              <a:pPr>
                <a:defRPr/>
              </a:pPr>
              <a:t>12/29/2017</a:t>
            </a:fld>
            <a:endParaRPr lang="en-IN"/>
          </a:p>
        </p:txBody>
      </p:sp>
      <p:sp>
        <p:nvSpPr>
          <p:cNvPr id="4" name="Slide Image Placeholder 3"/>
          <p:cNvSpPr>
            <a:spLocks noGrp="1" noRot="1" noChangeAspect="1"/>
          </p:cNvSpPr>
          <p:nvPr>
            <p:ph type="sldImg" idx="2"/>
          </p:nvPr>
        </p:nvSpPr>
        <p:spPr>
          <a:xfrm>
            <a:off x="2895600" y="525463"/>
            <a:ext cx="3505200" cy="2630487"/>
          </a:xfrm>
          <a:prstGeom prst="rect">
            <a:avLst/>
          </a:prstGeom>
          <a:noFill/>
          <a:ln w="12700">
            <a:solidFill>
              <a:prstClr val="black"/>
            </a:solidFill>
          </a:ln>
        </p:spPr>
        <p:txBody>
          <a:bodyPr vert="horz" lIns="91440" tIns="45720" rIns="91440" bIns="45720" rtlCol="0" anchor="ctr"/>
          <a:lstStyle/>
          <a:p>
            <a:pPr lvl="0"/>
            <a:endParaRPr lang="en-IN" noProof="0"/>
          </a:p>
        </p:txBody>
      </p:sp>
      <p:sp>
        <p:nvSpPr>
          <p:cNvPr id="5" name="Notes Placeholder 4"/>
          <p:cNvSpPr>
            <a:spLocks noGrp="1"/>
          </p:cNvSpPr>
          <p:nvPr>
            <p:ph type="body" sz="quarter" idx="3"/>
          </p:nvPr>
        </p:nvSpPr>
        <p:spPr>
          <a:xfrm>
            <a:off x="930388" y="3329239"/>
            <a:ext cx="7437120" cy="3155754"/>
          </a:xfrm>
          <a:prstGeom prst="rect">
            <a:avLst/>
          </a:prstGeom>
        </p:spPr>
        <p:txBody>
          <a:bodyPr vert="horz" wrap="square" lIns="91440" tIns="45720" rIns="91440" bIns="45720" numCol="1" anchor="t" anchorCtr="0" compatLnSpc="1">
            <a:prstTxWarp prst="textNoShape">
              <a:avLst/>
            </a:prstTxWarp>
            <a:normAutofit/>
          </a:bodyPr>
          <a:lstStyle/>
          <a:p>
            <a:pPr lvl="0"/>
            <a:r>
              <a:rPr lang="en-IN" noProof="0"/>
              <a:t>Click to edit Master text styles</a:t>
            </a:r>
          </a:p>
          <a:p>
            <a:pPr lvl="1"/>
            <a:r>
              <a:rPr lang="en-IN" noProof="0"/>
              <a:t>Second level</a:t>
            </a:r>
          </a:p>
          <a:p>
            <a:pPr lvl="2"/>
            <a:r>
              <a:rPr lang="en-IN" noProof="0"/>
              <a:t>Third level</a:t>
            </a:r>
          </a:p>
          <a:p>
            <a:pPr lvl="3"/>
            <a:r>
              <a:rPr lang="en-IN" noProof="0"/>
              <a:t>Fourth level</a:t>
            </a:r>
          </a:p>
          <a:p>
            <a:pPr lvl="4"/>
            <a:r>
              <a:rPr lang="en-IN" noProof="0"/>
              <a:t>Fifth level</a:t>
            </a:r>
          </a:p>
        </p:txBody>
      </p:sp>
      <p:sp>
        <p:nvSpPr>
          <p:cNvPr id="6" name="Footer Placeholder 5"/>
          <p:cNvSpPr>
            <a:spLocks noGrp="1"/>
          </p:cNvSpPr>
          <p:nvPr>
            <p:ph type="ftr" sz="quarter" idx="4"/>
          </p:nvPr>
        </p:nvSpPr>
        <p:spPr>
          <a:xfrm>
            <a:off x="1" y="6658475"/>
            <a:ext cx="4028191" cy="35027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IN"/>
          </a:p>
        </p:txBody>
      </p:sp>
      <p:sp>
        <p:nvSpPr>
          <p:cNvPr id="7" name="Slide Number Placeholder 6"/>
          <p:cNvSpPr>
            <a:spLocks noGrp="1"/>
          </p:cNvSpPr>
          <p:nvPr>
            <p:ph type="sldNum" sz="quarter" idx="5"/>
          </p:nvPr>
        </p:nvSpPr>
        <p:spPr>
          <a:xfrm>
            <a:off x="5265218" y="6658475"/>
            <a:ext cx="4029686" cy="35027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fld id="{E9C2C192-E6E7-4F3A-AA71-EFBD949DC285}" type="slidenum">
              <a:rPr lang="en-IN" altLang="en-US"/>
              <a:pPr/>
              <a:t>‹#›</a:t>
            </a:fld>
            <a:endParaRPr lang="en-IN" altLang="en-US"/>
          </a:p>
        </p:txBody>
      </p:sp>
    </p:spTree>
    <p:extLst>
      <p:ext uri="{BB962C8B-B14F-4D97-AF65-F5344CB8AC3E}">
        <p14:creationId xmlns:p14="http://schemas.microsoft.com/office/powerpoint/2010/main" val="22768046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F4D35BCA-DC49-474C-88CD-DF4B97AFAEFE}" type="slidenum">
              <a:rPr lang="en-US">
                <a:solidFill>
                  <a:prstClr val="black"/>
                </a:solidFill>
              </a:rPr>
              <a:pPr>
                <a:defRPr/>
              </a:pPr>
              <a:t>3</a:t>
            </a:fld>
            <a:endParaRPr lang="en-US">
              <a:solidFill>
                <a:prstClr val="black"/>
              </a:solidFill>
            </a:endParaRPr>
          </a:p>
        </p:txBody>
      </p:sp>
      <p:sp>
        <p:nvSpPr>
          <p:cNvPr id="460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6084" name="Rectangle 3"/>
          <p:cNvSpPr>
            <a:spLocks noGrp="1" noChangeArrowheads="1"/>
          </p:cNvSpPr>
          <p:nvPr>
            <p:ph type="body" idx="1"/>
          </p:nvPr>
        </p:nvSpPr>
        <p:spPr bwMode="auto">
          <a:noFill/>
        </p:spPr>
        <p:txBody>
          <a:bodyPr/>
          <a:lstStyle/>
          <a:p>
            <a:pPr eaLnBrk="1" hangingPunct="1">
              <a:spcBef>
                <a:spcPct val="0"/>
              </a:spcBef>
            </a:pPr>
            <a:endParaRPr lang="en-US"/>
          </a:p>
        </p:txBody>
      </p:sp>
    </p:spTree>
    <p:extLst>
      <p:ext uri="{BB962C8B-B14F-4D97-AF65-F5344CB8AC3E}">
        <p14:creationId xmlns:p14="http://schemas.microsoft.com/office/powerpoint/2010/main" val="13660806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706625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a:lstStyle/>
          <a:p>
            <a:endParaRPr lang="en-US" altLang="en-US"/>
          </a:p>
        </p:txBody>
      </p:sp>
      <p:sp>
        <p:nvSpPr>
          <p:cNvPr id="57348" name="Slide Number Placeholder 3"/>
          <p:cNvSpPr>
            <a:spLocks noGrp="1"/>
          </p:cNvSpPr>
          <p:nvPr>
            <p:ph type="sldNum" sz="quarter" idx="5"/>
          </p:nvPr>
        </p:nvSpPr>
        <p:spPr bwMode="auto">
          <a:noFill/>
          <a:ln>
            <a:miter lim="800000"/>
            <a:headEnd/>
            <a:tailEnd/>
          </a:ln>
        </p:spPr>
        <p:txBody>
          <a:bodyPr/>
          <a:lstStyle/>
          <a:p>
            <a:fld id="{D2313056-F9EC-40A2-A055-4D5CDE25C5DA}" type="slidenum">
              <a:rPr lang="en-IN" altLang="en-US" smtClean="0"/>
              <a:pPr/>
              <a:t>23</a:t>
            </a:fld>
            <a:endParaRPr lang="en-IN" altLang="en-US"/>
          </a:p>
        </p:txBody>
      </p:sp>
    </p:spTree>
    <p:extLst>
      <p:ext uri="{BB962C8B-B14F-4D97-AF65-F5344CB8AC3E}">
        <p14:creationId xmlns:p14="http://schemas.microsoft.com/office/powerpoint/2010/main" val="2652478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5811322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a:lstStyle/>
          <a:p>
            <a:pPr eaLnBrk="1" hangingPunct="1">
              <a:spcBef>
                <a:spcPct val="0"/>
              </a:spcBef>
            </a:pPr>
            <a:endParaRPr lang="en-US" altLang="en-US" dirty="0"/>
          </a:p>
        </p:txBody>
      </p:sp>
      <p:sp>
        <p:nvSpPr>
          <p:cNvPr id="129028" name="Slide Number Placeholder 3"/>
          <p:cNvSpPr>
            <a:spLocks noGrp="1"/>
          </p:cNvSpPr>
          <p:nvPr>
            <p:ph type="sldNum" sz="quarter" idx="5"/>
          </p:nvPr>
        </p:nvSpPr>
        <p:spPr bwMode="auto">
          <a:ln>
            <a:miter lim="800000"/>
            <a:headEnd/>
            <a:tailEnd/>
          </a:ln>
        </p:spPr>
        <p:txBody>
          <a:bodyPr/>
          <a:lstStyle/>
          <a:p>
            <a:pPr>
              <a:defRPr/>
            </a:pPr>
            <a:fld id="{91D66550-ECE4-4B51-9ABE-40F51554F4C3}" type="slidenum">
              <a:rPr lang="en-IN" altLang="en-US" smtClean="0"/>
              <a:pPr>
                <a:defRPr/>
              </a:pPr>
              <a:t>58</a:t>
            </a:fld>
            <a:endParaRPr lang="en-IN" altLang="en-US" dirty="0"/>
          </a:p>
        </p:txBody>
      </p:sp>
    </p:spTree>
    <p:extLst>
      <p:ext uri="{BB962C8B-B14F-4D97-AF65-F5344CB8AC3E}">
        <p14:creationId xmlns:p14="http://schemas.microsoft.com/office/powerpoint/2010/main" val="6096511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2D709C97-9637-480A-B6C7-A31FB6893A5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8208295B-9491-49DF-BEF8-C7A9EE0552A2}" type="slidenum">
              <a:rPr lang="en-US" altLang="en-US">
                <a:latin typeface="Arial" panose="020B0604020202020204" pitchFamily="34" charset="0"/>
              </a:rPr>
              <a:pPr/>
              <a:t>4</a:t>
            </a:fld>
            <a:endParaRPr lang="en-US" altLang="en-US">
              <a:latin typeface="Arial" panose="020B0604020202020204" pitchFamily="34" charset="0"/>
            </a:endParaRPr>
          </a:p>
        </p:txBody>
      </p:sp>
      <p:sp>
        <p:nvSpPr>
          <p:cNvPr id="63491" name="Rectangle 2">
            <a:extLst>
              <a:ext uri="{FF2B5EF4-FFF2-40B4-BE49-F238E27FC236}">
                <a16:creationId xmlns:a16="http://schemas.microsoft.com/office/drawing/2014/main" id="{8B1E36E3-DA09-4D78-AC44-41476999833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2" name="Rectangle 3">
            <a:extLst>
              <a:ext uri="{FF2B5EF4-FFF2-40B4-BE49-F238E27FC236}">
                <a16:creationId xmlns:a16="http://schemas.microsoft.com/office/drawing/2014/main" id="{8E5C8B73-F81F-4611-A902-0F17BC88D4E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Tree>
    <p:extLst>
      <p:ext uri="{BB962C8B-B14F-4D97-AF65-F5344CB8AC3E}">
        <p14:creationId xmlns:p14="http://schemas.microsoft.com/office/powerpoint/2010/main" val="39949232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bwMode="auto">
          <a:noFill/>
          <a:ln>
            <a:solidFill>
              <a:srgbClr val="000000"/>
            </a:solidFill>
            <a:miter lim="800000"/>
            <a:headEnd/>
            <a:tailEnd/>
          </a:ln>
        </p:spPr>
      </p:sp>
      <p:sp>
        <p:nvSpPr>
          <p:cNvPr id="123907" name="Notes Placeholder 2"/>
          <p:cNvSpPr>
            <a:spLocks noGrp="1"/>
          </p:cNvSpPr>
          <p:nvPr>
            <p:ph type="body" idx="1"/>
          </p:nvPr>
        </p:nvSpPr>
        <p:spPr>
          <a:noFill/>
          <a:ln/>
        </p:spPr>
        <p:txBody>
          <a:bodyPr/>
          <a:lstStyle/>
          <a:p>
            <a:pPr eaLnBrk="1" hangingPunct="1">
              <a:spcBef>
                <a:spcPct val="0"/>
              </a:spcBef>
            </a:pPr>
            <a:endParaRPr lang="en-US" dirty="0"/>
          </a:p>
        </p:txBody>
      </p:sp>
    </p:spTree>
    <p:extLst>
      <p:ext uri="{BB962C8B-B14F-4D97-AF65-F5344CB8AC3E}">
        <p14:creationId xmlns:p14="http://schemas.microsoft.com/office/powerpoint/2010/main" val="2202549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bwMode="auto">
          <a:noFill/>
          <a:ln>
            <a:solidFill>
              <a:srgbClr val="000000"/>
            </a:solidFill>
            <a:miter lim="800000"/>
            <a:headEnd/>
            <a:tailEnd/>
          </a:ln>
        </p:spPr>
      </p:sp>
      <p:sp>
        <p:nvSpPr>
          <p:cNvPr id="123907" name="Notes Placeholder 2"/>
          <p:cNvSpPr>
            <a:spLocks noGrp="1"/>
          </p:cNvSpPr>
          <p:nvPr>
            <p:ph type="body" idx="1"/>
          </p:nvPr>
        </p:nvSpPr>
        <p:spPr>
          <a:noFill/>
          <a:ln/>
        </p:spPr>
        <p:txBody>
          <a:bodyPr/>
          <a:lstStyle/>
          <a:p>
            <a:pPr eaLnBrk="1" hangingPunct="1">
              <a:spcBef>
                <a:spcPct val="0"/>
              </a:spcBef>
            </a:pPr>
            <a:endParaRPr lang="en-US" dirty="0"/>
          </a:p>
        </p:txBody>
      </p:sp>
    </p:spTree>
    <p:extLst>
      <p:ext uri="{BB962C8B-B14F-4D97-AF65-F5344CB8AC3E}">
        <p14:creationId xmlns:p14="http://schemas.microsoft.com/office/powerpoint/2010/main" val="1529075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bwMode="auto">
          <a:noFill/>
          <a:ln>
            <a:solidFill>
              <a:srgbClr val="000000"/>
            </a:solidFill>
            <a:miter lim="800000"/>
            <a:headEnd/>
            <a:tailEnd/>
          </a:ln>
        </p:spPr>
      </p:sp>
      <p:sp>
        <p:nvSpPr>
          <p:cNvPr id="123907" name="Notes Placeholder 2"/>
          <p:cNvSpPr>
            <a:spLocks noGrp="1"/>
          </p:cNvSpPr>
          <p:nvPr>
            <p:ph type="body" idx="1"/>
          </p:nvPr>
        </p:nvSpPr>
        <p:spPr>
          <a:noFill/>
          <a:ln/>
        </p:spPr>
        <p:txBody>
          <a:bodyPr/>
          <a:lstStyle/>
          <a:p>
            <a:pPr eaLnBrk="1" hangingPunct="1">
              <a:spcBef>
                <a:spcPct val="0"/>
              </a:spcBef>
            </a:pPr>
            <a:endParaRPr lang="en-US" dirty="0"/>
          </a:p>
        </p:txBody>
      </p:sp>
    </p:spTree>
    <p:extLst>
      <p:ext uri="{BB962C8B-B14F-4D97-AF65-F5344CB8AC3E}">
        <p14:creationId xmlns:p14="http://schemas.microsoft.com/office/powerpoint/2010/main" val="28593997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bwMode="auto">
          <a:noFill/>
          <a:ln>
            <a:solidFill>
              <a:srgbClr val="000000"/>
            </a:solidFill>
            <a:miter lim="800000"/>
            <a:headEnd/>
            <a:tailEnd/>
          </a:ln>
        </p:spPr>
      </p:sp>
      <p:sp>
        <p:nvSpPr>
          <p:cNvPr id="123907" name="Notes Placeholder 2"/>
          <p:cNvSpPr>
            <a:spLocks noGrp="1"/>
          </p:cNvSpPr>
          <p:nvPr>
            <p:ph type="body" idx="1"/>
          </p:nvPr>
        </p:nvSpPr>
        <p:spPr>
          <a:noFill/>
          <a:ln/>
        </p:spPr>
        <p:txBody>
          <a:bodyPr/>
          <a:lstStyle/>
          <a:p>
            <a:pPr eaLnBrk="1" hangingPunct="1">
              <a:spcBef>
                <a:spcPct val="0"/>
              </a:spcBef>
            </a:pPr>
            <a:endParaRPr lang="en-US" dirty="0"/>
          </a:p>
        </p:txBody>
      </p:sp>
    </p:spTree>
    <p:extLst>
      <p:ext uri="{BB962C8B-B14F-4D97-AF65-F5344CB8AC3E}">
        <p14:creationId xmlns:p14="http://schemas.microsoft.com/office/powerpoint/2010/main" val="976675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2712530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927809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688448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8" Type="http://schemas.openxmlformats.org/officeDocument/2006/relationships/hyperlink" Target="mailto:chennai@elp-in.com" TargetMode="External"/><Relationship Id="rId3" Type="http://schemas.openxmlformats.org/officeDocument/2006/relationships/hyperlink" Target="mailto:mumbai@elp-in.com" TargetMode="External"/><Relationship Id="rId7" Type="http://schemas.openxmlformats.org/officeDocument/2006/relationships/hyperlink" Target="mailto:bengaluru@elp-in.com" TargetMode="External"/><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hyperlink" Target="mailto:pune@elp-in.com" TargetMode="External"/><Relationship Id="rId5" Type="http://schemas.openxmlformats.org/officeDocument/2006/relationships/hyperlink" Target="mailto:ahmedabad@elp-in.com" TargetMode="External"/><Relationship Id="rId4" Type="http://schemas.openxmlformats.org/officeDocument/2006/relationships/hyperlink" Target="mailto:delhi@elp-in.com" TargetMode="External"/><Relationship Id="rId9"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8" Type="http://schemas.openxmlformats.org/officeDocument/2006/relationships/hyperlink" Target="mailto:chennai@elp-in.com" TargetMode="External"/><Relationship Id="rId3" Type="http://schemas.openxmlformats.org/officeDocument/2006/relationships/hyperlink" Target="mailto:mumbai@elp-in.com" TargetMode="External"/><Relationship Id="rId7" Type="http://schemas.openxmlformats.org/officeDocument/2006/relationships/hyperlink" Target="mailto:bengaluru@elp-in.com" TargetMode="External"/><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hyperlink" Target="mailto:pune@elp-in.com" TargetMode="External"/><Relationship Id="rId5" Type="http://schemas.openxmlformats.org/officeDocument/2006/relationships/hyperlink" Target="mailto:ahmedabad@elp-in.com" TargetMode="External"/><Relationship Id="rId4" Type="http://schemas.openxmlformats.org/officeDocument/2006/relationships/hyperlink" Target="mailto:delhi@elp-in.com" TargetMode="External"/><Relationship Id="rId9"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solidFill>
        <a:effectLst/>
      </p:bgPr>
    </p:bg>
    <p:spTree>
      <p:nvGrpSpPr>
        <p:cNvPr id="1" name=""/>
        <p:cNvGrpSpPr/>
        <p:nvPr/>
      </p:nvGrpSpPr>
      <p:grpSpPr>
        <a:xfrm>
          <a:off x="0" y="0"/>
          <a:ext cx="0" cy="0"/>
          <a:chOff x="0" y="0"/>
          <a:chExt cx="0" cy="0"/>
        </a:xfrm>
      </p:grpSpPr>
      <p:pic>
        <p:nvPicPr>
          <p:cNvPr id="4" name="Picture 4" descr="C:\Users\artimashru\Desktop\For Budget 2014\Location Panel.png"/>
          <p:cNvPicPr>
            <a:picLocks noChangeAspect="1" noChangeArrowheads="1"/>
          </p:cNvPicPr>
          <p:nvPr/>
        </p:nvPicPr>
        <p:blipFill>
          <a:blip r:embed="rId2" cstate="print"/>
          <a:srcRect/>
          <a:stretch>
            <a:fillRect/>
          </a:stretch>
        </p:blipFill>
        <p:spPr bwMode="auto">
          <a:xfrm>
            <a:off x="685800" y="6324600"/>
            <a:ext cx="8027988" cy="323850"/>
          </a:xfrm>
          <a:prstGeom prst="rect">
            <a:avLst/>
          </a:prstGeom>
          <a:noFill/>
          <a:ln w="9525">
            <a:noFill/>
            <a:miter lim="800000"/>
            <a:headEnd/>
            <a:tailEnd/>
          </a:ln>
        </p:spPr>
      </p:pic>
      <p:cxnSp>
        <p:nvCxnSpPr>
          <p:cNvPr id="5" name="Straight Connector 4"/>
          <p:cNvCxnSpPr/>
          <p:nvPr/>
        </p:nvCxnSpPr>
        <p:spPr>
          <a:xfrm>
            <a:off x="838200" y="3886200"/>
            <a:ext cx="7883525" cy="1588"/>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6" name="Picture 3" descr="C:\Users\artimashru\Desktop\For Budget 2014\Red Panel Title.png"/>
          <p:cNvPicPr>
            <a:picLocks noChangeAspect="1" noChangeArrowheads="1"/>
          </p:cNvPicPr>
          <p:nvPr/>
        </p:nvPicPr>
        <p:blipFill>
          <a:blip r:embed="rId3" cstate="print"/>
          <a:srcRect/>
          <a:stretch>
            <a:fillRect/>
          </a:stretch>
        </p:blipFill>
        <p:spPr bwMode="auto">
          <a:xfrm>
            <a:off x="-36513" y="-17463"/>
            <a:ext cx="493713" cy="6894513"/>
          </a:xfrm>
          <a:prstGeom prst="rect">
            <a:avLst/>
          </a:prstGeom>
          <a:noFill/>
          <a:ln w="9525">
            <a:noFill/>
            <a:miter lim="800000"/>
            <a:headEnd/>
            <a:tailEnd/>
          </a:ln>
        </p:spPr>
      </p:pic>
      <p:pic>
        <p:nvPicPr>
          <p:cNvPr id="7" name="Picture 2" descr="C:\Users\artimashru\Desktop\Official\Branding\Approved Logo\ELP Logo White.png"/>
          <p:cNvPicPr>
            <a:picLocks noChangeAspect="1" noChangeArrowheads="1"/>
          </p:cNvPicPr>
          <p:nvPr/>
        </p:nvPicPr>
        <p:blipFill>
          <a:blip r:embed="rId4" cstate="print"/>
          <a:srcRect/>
          <a:stretch>
            <a:fillRect/>
          </a:stretch>
        </p:blipFill>
        <p:spPr bwMode="auto">
          <a:xfrm>
            <a:off x="615950" y="328613"/>
            <a:ext cx="3805238" cy="1271587"/>
          </a:xfrm>
          <a:prstGeom prst="rect">
            <a:avLst/>
          </a:prstGeom>
          <a:noFill/>
          <a:ln w="9525">
            <a:noFill/>
            <a:miter lim="800000"/>
            <a:headEnd/>
            <a:tailEnd/>
          </a:ln>
        </p:spPr>
      </p:pic>
      <p:sp>
        <p:nvSpPr>
          <p:cNvPr id="8" name="Rectangle 7"/>
          <p:cNvSpPr/>
          <p:nvPr/>
        </p:nvSpPr>
        <p:spPr>
          <a:xfrm>
            <a:off x="-36513" y="0"/>
            <a:ext cx="9180513" cy="6858000"/>
          </a:xfrm>
          <a:prstGeom prst="rect">
            <a:avLst/>
          </a:prstGeom>
          <a:noFill/>
          <a:ln w="57150">
            <a:solidFill>
              <a:srgbClr val="D7162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dirty="0"/>
          </a:p>
        </p:txBody>
      </p:sp>
      <p:sp>
        <p:nvSpPr>
          <p:cNvPr id="2" name="Title 1"/>
          <p:cNvSpPr>
            <a:spLocks noGrp="1"/>
          </p:cNvSpPr>
          <p:nvPr>
            <p:ph type="ctrTitle"/>
          </p:nvPr>
        </p:nvSpPr>
        <p:spPr>
          <a:xfrm>
            <a:off x="838200" y="2362200"/>
            <a:ext cx="7848600" cy="1470025"/>
          </a:xfrm>
        </p:spPr>
        <p:txBody>
          <a:bodyPr anchor="b" anchorCtr="0"/>
          <a:lstStyle>
            <a:lvl1pPr algn="just">
              <a:defRPr b="1" cap="all" baseline="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838200" y="3962400"/>
            <a:ext cx="7848600" cy="1752600"/>
          </a:xfrm>
        </p:spPr>
        <p:txBody>
          <a:bodyPr/>
          <a:lstStyle>
            <a:lvl1pPr marL="0" indent="0" algn="just">
              <a:buNone/>
              <a:defRPr>
                <a:solidFill>
                  <a:schemeClr val="bg1">
                    <a:lumMod val="9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losing Slide">
    <p:bg>
      <p:bgPr>
        <a:solidFill>
          <a:schemeClr val="tx1"/>
        </a:solidFill>
        <a:effectLst/>
      </p:bgPr>
    </p:bg>
    <p:spTree>
      <p:nvGrpSpPr>
        <p:cNvPr id="1" name=""/>
        <p:cNvGrpSpPr/>
        <p:nvPr/>
      </p:nvGrpSpPr>
      <p:grpSpPr>
        <a:xfrm>
          <a:off x="0" y="0"/>
          <a:ext cx="0" cy="0"/>
          <a:chOff x="0" y="0"/>
          <a:chExt cx="0" cy="0"/>
        </a:xfrm>
      </p:grpSpPr>
      <p:pic>
        <p:nvPicPr>
          <p:cNvPr id="2" name="Picture 3" descr="C:\Users\artimashru\Desktop\For Budget 2014\Red Panel Title.png"/>
          <p:cNvPicPr>
            <a:picLocks noChangeAspect="1" noChangeArrowheads="1"/>
          </p:cNvPicPr>
          <p:nvPr/>
        </p:nvPicPr>
        <p:blipFill>
          <a:blip r:embed="rId2" cstate="print"/>
          <a:srcRect/>
          <a:stretch>
            <a:fillRect/>
          </a:stretch>
        </p:blipFill>
        <p:spPr bwMode="auto">
          <a:xfrm>
            <a:off x="-36513" y="-17463"/>
            <a:ext cx="493713" cy="6894513"/>
          </a:xfrm>
          <a:prstGeom prst="rect">
            <a:avLst/>
          </a:prstGeom>
          <a:noFill/>
          <a:ln w="9525">
            <a:noFill/>
            <a:miter lim="800000"/>
            <a:headEnd/>
            <a:tailEnd/>
          </a:ln>
        </p:spPr>
      </p:pic>
      <p:cxnSp>
        <p:nvCxnSpPr>
          <p:cNvPr id="3" name="Straight Connector 2"/>
          <p:cNvCxnSpPr/>
          <p:nvPr/>
        </p:nvCxnSpPr>
        <p:spPr>
          <a:xfrm rot="5400000">
            <a:off x="4294982" y="4661694"/>
            <a:ext cx="3600450" cy="1587"/>
          </a:xfrm>
          <a:prstGeom prst="line">
            <a:avLst/>
          </a:prstGeom>
          <a:ln w="12700">
            <a:solidFill>
              <a:srgbClr val="D7162F"/>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rot="5400000">
            <a:off x="1551782" y="4661694"/>
            <a:ext cx="3600450" cy="1587"/>
          </a:xfrm>
          <a:prstGeom prst="line">
            <a:avLst/>
          </a:prstGeom>
          <a:ln w="12700">
            <a:solidFill>
              <a:srgbClr val="D7162F"/>
            </a:solidFill>
          </a:ln>
        </p:spPr>
        <p:style>
          <a:lnRef idx="1">
            <a:schemeClr val="accent1"/>
          </a:lnRef>
          <a:fillRef idx="0">
            <a:schemeClr val="accent1"/>
          </a:fillRef>
          <a:effectRef idx="0">
            <a:schemeClr val="accent1"/>
          </a:effectRef>
          <a:fontRef idx="minor">
            <a:schemeClr val="tx1"/>
          </a:fontRef>
        </p:style>
      </p:cxnSp>
      <p:graphicFrame>
        <p:nvGraphicFramePr>
          <p:cNvPr id="5" name="Table 4"/>
          <p:cNvGraphicFramePr>
            <a:graphicFrameLocks noGrp="1"/>
          </p:cNvGraphicFramePr>
          <p:nvPr/>
        </p:nvGraphicFramePr>
        <p:xfrm>
          <a:off x="685800" y="2786063"/>
          <a:ext cx="8229600" cy="3749675"/>
        </p:xfrm>
        <a:graphic>
          <a:graphicData uri="http://schemas.openxmlformats.org/drawingml/2006/table">
            <a:tbl>
              <a:tblPr firstRow="1" bandRow="1"/>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227114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300" b="1" spc="150" baseline="0" dirty="0">
                          <a:solidFill>
                            <a:srgbClr val="D7162F"/>
                          </a:solidFill>
                          <a:latin typeface="Baskerville Old Face" pitchFamily="18" charset="0"/>
                        </a:rPr>
                        <a:t>MUMBAI</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1502 A, 15th Floor</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Dalamal Towers</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Free Press Journal Road</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Nariman Point</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Mumbai 400 021</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b="1" dirty="0">
                          <a:solidFill>
                            <a:schemeClr val="bg1"/>
                          </a:solidFill>
                        </a:rPr>
                        <a:t>T: </a:t>
                      </a:r>
                      <a:r>
                        <a:rPr lang="en-IN" sz="1300" dirty="0">
                          <a:solidFill>
                            <a:schemeClr val="bg1"/>
                          </a:solidFill>
                        </a:rPr>
                        <a:t>+91 22 6636 7000</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b="1" dirty="0">
                          <a:solidFill>
                            <a:schemeClr val="bg1"/>
                          </a:solidFill>
                        </a:rPr>
                        <a:t>F:</a:t>
                      </a:r>
                      <a:r>
                        <a:rPr lang="en-IN" sz="1300" dirty="0">
                          <a:solidFill>
                            <a:schemeClr val="bg1"/>
                          </a:solidFill>
                        </a:rPr>
                        <a:t> +91 22 6636 7172</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b="1" dirty="0">
                          <a:solidFill>
                            <a:schemeClr val="bg1"/>
                          </a:solidFill>
                        </a:rPr>
                        <a:t>E: </a:t>
                      </a:r>
                      <a:r>
                        <a:rPr lang="en-IN" sz="1300" b="1" dirty="0">
                          <a:solidFill>
                            <a:schemeClr val="bg1"/>
                          </a:solidFill>
                          <a:hlinkClick r:id="rId3"/>
                        </a:rPr>
                        <a:t>mumbai@elp-in.com</a:t>
                      </a:r>
                      <a:endParaRPr lang="en-IN" sz="1300" b="1" dirty="0">
                        <a:solidFill>
                          <a:schemeClr val="bg1"/>
                        </a:solidFill>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n-IN" sz="1300" dirty="0">
                        <a:solidFill>
                          <a:schemeClr val="bg1"/>
                        </a:solidFill>
                      </a:endParaRPr>
                    </a:p>
                  </a:txBody>
                  <a:tcPr marT="45728" marB="45728">
                    <a:lnL w="12700" cmpd="sng">
                      <a:noFill/>
                      <a:prstDash val="solid"/>
                    </a:lnL>
                    <a:lnR w="12700" cap="flat" cmpd="sng" algn="ctr">
                      <a:noFill/>
                      <a:prstDash val="solid"/>
                      <a:round/>
                      <a:headEnd type="none" w="med" len="med"/>
                      <a:tailEnd type="none" w="med" len="me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300" b="1" kern="1200" spc="150" baseline="0" dirty="0">
                          <a:solidFill>
                            <a:srgbClr val="D7162F"/>
                          </a:solidFill>
                          <a:latin typeface="Baskerville Old Face" pitchFamily="18" charset="0"/>
                          <a:ea typeface="+mn-ea"/>
                          <a:cs typeface="+mn-cs"/>
                        </a:rPr>
                        <a:t>NEW DELHI</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801 A, 8th Floor</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Konnectus Tower</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Bhavbhuti Marg</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Opp. Ajmeri Gate Railway Station</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Nr. Minto Bridge</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New Delhi 110 002</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b="1" dirty="0">
                          <a:solidFill>
                            <a:schemeClr val="bg1"/>
                          </a:solidFill>
                        </a:rPr>
                        <a:t>T: </a:t>
                      </a:r>
                      <a:r>
                        <a:rPr lang="en-IN" sz="1300" dirty="0">
                          <a:solidFill>
                            <a:schemeClr val="bg1"/>
                          </a:solidFill>
                        </a:rPr>
                        <a:t>+91 11 4354 8400</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b="1" dirty="0">
                          <a:solidFill>
                            <a:schemeClr val="bg1"/>
                          </a:solidFill>
                        </a:rPr>
                        <a:t>F: </a:t>
                      </a:r>
                      <a:r>
                        <a:rPr lang="en-IN" sz="1300" dirty="0">
                          <a:solidFill>
                            <a:schemeClr val="bg1"/>
                          </a:solidFill>
                        </a:rPr>
                        <a:t>+91 11 4353 8436</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b="1" dirty="0">
                          <a:solidFill>
                            <a:schemeClr val="bg1"/>
                          </a:solidFill>
                        </a:rPr>
                        <a:t>E: </a:t>
                      </a:r>
                      <a:r>
                        <a:rPr lang="en-IN" sz="1300" b="1" dirty="0">
                          <a:solidFill>
                            <a:schemeClr val="bg1"/>
                          </a:solidFill>
                          <a:hlinkClick r:id="rId4"/>
                        </a:rPr>
                        <a:t>delhi@elp-in.com</a:t>
                      </a:r>
                      <a:endParaRPr lang="en-IN" sz="1300" b="1" dirty="0">
                        <a:solidFill>
                          <a:schemeClr val="bg1"/>
                        </a:solidFill>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n-IN" sz="1300" dirty="0">
                        <a:solidFill>
                          <a:schemeClr val="bg1"/>
                        </a:solidFill>
                      </a:endParaRPr>
                    </a:p>
                  </a:txBody>
                  <a:tcPr marT="45728" marB="4572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de-DE" sz="1300" b="1" kern="1200" spc="150" baseline="0" dirty="0">
                          <a:solidFill>
                            <a:srgbClr val="D7162F"/>
                          </a:solidFill>
                          <a:latin typeface="Baskerville Old Face" pitchFamily="18" charset="0"/>
                          <a:ea typeface="+mn-ea"/>
                          <a:cs typeface="+mn-cs"/>
                        </a:rPr>
                        <a:t>AHMEDABAD</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801, 8th Floor</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err="1">
                          <a:solidFill>
                            <a:schemeClr val="bg1"/>
                          </a:solidFill>
                        </a:rPr>
                        <a:t>Abhijeet</a:t>
                      </a:r>
                      <a:r>
                        <a:rPr lang="en-IN" sz="1300" dirty="0">
                          <a:solidFill>
                            <a:schemeClr val="bg1"/>
                          </a:solidFill>
                        </a:rPr>
                        <a:t> III</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err="1">
                          <a:solidFill>
                            <a:schemeClr val="bg1"/>
                          </a:solidFill>
                        </a:rPr>
                        <a:t>Mithakali</a:t>
                      </a:r>
                      <a:r>
                        <a:rPr lang="en-IN" sz="1300" dirty="0">
                          <a:solidFill>
                            <a:schemeClr val="bg1"/>
                          </a:solidFill>
                        </a:rPr>
                        <a:t> Six Road</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err="1">
                          <a:solidFill>
                            <a:schemeClr val="bg1"/>
                          </a:solidFill>
                        </a:rPr>
                        <a:t>Ellisbridge</a:t>
                      </a:r>
                      <a:endParaRPr lang="de-DE" sz="1300" dirty="0">
                        <a:solidFill>
                          <a:schemeClr val="bg1"/>
                        </a:solidFill>
                      </a:endParaRPr>
                    </a:p>
                    <a:p>
                      <a:pPr marL="0" marR="0" indent="0" algn="just" defTabSz="914400" rtl="0" eaLnBrk="1" fontAlgn="auto" latinLnBrk="0" hangingPunct="1">
                        <a:lnSpc>
                          <a:spcPct val="100000"/>
                        </a:lnSpc>
                        <a:spcBef>
                          <a:spcPts val="0"/>
                        </a:spcBef>
                        <a:spcAft>
                          <a:spcPts val="0"/>
                        </a:spcAft>
                        <a:buClrTx/>
                        <a:buSzTx/>
                        <a:buFontTx/>
                        <a:buNone/>
                        <a:tabLst/>
                        <a:defRPr/>
                      </a:pPr>
                      <a:r>
                        <a:rPr lang="de-DE" sz="1300" dirty="0">
                          <a:solidFill>
                            <a:schemeClr val="bg1"/>
                          </a:solidFill>
                        </a:rPr>
                        <a:t>Ahmedabad 380 006</a:t>
                      </a:r>
                    </a:p>
                    <a:p>
                      <a:pPr marL="0" marR="0" indent="0" algn="just" defTabSz="914400" rtl="0" eaLnBrk="1" fontAlgn="auto" latinLnBrk="0" hangingPunct="1">
                        <a:lnSpc>
                          <a:spcPct val="100000"/>
                        </a:lnSpc>
                        <a:spcBef>
                          <a:spcPts val="0"/>
                        </a:spcBef>
                        <a:spcAft>
                          <a:spcPts val="0"/>
                        </a:spcAft>
                        <a:buClrTx/>
                        <a:buSzTx/>
                        <a:buFontTx/>
                        <a:buNone/>
                        <a:tabLst/>
                        <a:defRPr/>
                      </a:pPr>
                      <a:r>
                        <a:rPr lang="de-DE" sz="1300" b="1" dirty="0">
                          <a:solidFill>
                            <a:schemeClr val="bg1"/>
                          </a:solidFill>
                        </a:rPr>
                        <a:t>T: </a:t>
                      </a:r>
                      <a:r>
                        <a:rPr lang="de-DE" sz="1300" dirty="0">
                          <a:solidFill>
                            <a:schemeClr val="bg1"/>
                          </a:solidFill>
                        </a:rPr>
                        <a:t>+91 79 6605 4480/1</a:t>
                      </a:r>
                    </a:p>
                    <a:p>
                      <a:pPr marL="0" marR="0" indent="0" algn="just" defTabSz="914400" rtl="0" eaLnBrk="1" fontAlgn="auto" latinLnBrk="0" hangingPunct="1">
                        <a:lnSpc>
                          <a:spcPct val="100000"/>
                        </a:lnSpc>
                        <a:spcBef>
                          <a:spcPts val="0"/>
                        </a:spcBef>
                        <a:spcAft>
                          <a:spcPts val="0"/>
                        </a:spcAft>
                        <a:buClrTx/>
                        <a:buSzTx/>
                        <a:buFontTx/>
                        <a:buNone/>
                        <a:tabLst/>
                        <a:defRPr/>
                      </a:pPr>
                      <a:r>
                        <a:rPr lang="de-DE" sz="1300" b="1" dirty="0">
                          <a:solidFill>
                            <a:schemeClr val="bg1"/>
                          </a:solidFill>
                        </a:rPr>
                        <a:t>F: </a:t>
                      </a:r>
                      <a:r>
                        <a:rPr lang="de-DE" sz="1300" dirty="0">
                          <a:solidFill>
                            <a:schemeClr val="bg1"/>
                          </a:solidFill>
                        </a:rPr>
                        <a:t>+91 79 6605 4482</a:t>
                      </a:r>
                    </a:p>
                    <a:p>
                      <a:pPr marL="0" marR="0" indent="0" algn="just" defTabSz="914400" rtl="0" eaLnBrk="1" fontAlgn="auto" latinLnBrk="0" hangingPunct="1">
                        <a:lnSpc>
                          <a:spcPct val="100000"/>
                        </a:lnSpc>
                        <a:spcBef>
                          <a:spcPts val="0"/>
                        </a:spcBef>
                        <a:spcAft>
                          <a:spcPts val="0"/>
                        </a:spcAft>
                        <a:buClrTx/>
                        <a:buSzTx/>
                        <a:buFontTx/>
                        <a:buNone/>
                        <a:tabLst/>
                        <a:defRPr/>
                      </a:pPr>
                      <a:r>
                        <a:rPr lang="de-DE" sz="1300" b="1" dirty="0">
                          <a:solidFill>
                            <a:schemeClr val="bg1"/>
                          </a:solidFill>
                        </a:rPr>
                        <a:t>E: </a:t>
                      </a:r>
                      <a:r>
                        <a:rPr lang="de-DE" sz="1300" b="1" dirty="0">
                          <a:solidFill>
                            <a:schemeClr val="bg1"/>
                          </a:solidFill>
                          <a:hlinkClick r:id="rId5"/>
                        </a:rPr>
                        <a:t>ahmedabad@elp-in.com</a:t>
                      </a:r>
                      <a:endParaRPr lang="en-IN" sz="1300" b="1" dirty="0">
                        <a:solidFill>
                          <a:schemeClr val="bg1"/>
                        </a:solidFill>
                      </a:endParaRPr>
                    </a:p>
                  </a:txBody>
                  <a:tcPr marT="45728" marB="45728">
                    <a:lnL w="12700" cap="flat" cmpd="sng" algn="ctr">
                      <a:noFill/>
                      <a:prstDash val="solid"/>
                      <a:round/>
                      <a:headEnd type="none" w="med" len="med"/>
                      <a:tailEnd type="none" w="med" len="me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47853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300" b="1" kern="1200" spc="150" baseline="0" dirty="0">
                          <a:solidFill>
                            <a:srgbClr val="D7162F"/>
                          </a:solidFill>
                          <a:latin typeface="Baskerville Old Face" pitchFamily="18" charset="0"/>
                          <a:ea typeface="+mn-ea"/>
                          <a:cs typeface="+mn-cs"/>
                        </a:rPr>
                        <a:t>PUNE</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a:solidFill>
                            <a:schemeClr val="bg1"/>
                          </a:solidFill>
                        </a:rPr>
                        <a:t>202, </a:t>
                      </a:r>
                      <a:r>
                        <a:rPr lang="en-IN" sz="1300" dirty="0">
                          <a:solidFill>
                            <a:schemeClr val="bg1"/>
                          </a:solidFill>
                        </a:rPr>
                        <a:t>2nd Floor</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err="1">
                          <a:solidFill>
                            <a:schemeClr val="bg1"/>
                          </a:solidFill>
                        </a:rPr>
                        <a:t>Vascon</a:t>
                      </a:r>
                      <a:r>
                        <a:rPr lang="en-IN" sz="1300" dirty="0">
                          <a:solidFill>
                            <a:schemeClr val="bg1"/>
                          </a:solidFill>
                        </a:rPr>
                        <a:t> Eco Tower</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err="1">
                          <a:solidFill>
                            <a:schemeClr val="bg1"/>
                          </a:solidFill>
                        </a:rPr>
                        <a:t>Baner</a:t>
                      </a:r>
                      <a:r>
                        <a:rPr lang="en-IN" sz="1300" dirty="0">
                          <a:solidFill>
                            <a:schemeClr val="bg1"/>
                          </a:solidFill>
                        </a:rPr>
                        <a:t> </a:t>
                      </a:r>
                      <a:r>
                        <a:rPr lang="en-IN" sz="1300" dirty="0" err="1">
                          <a:solidFill>
                            <a:schemeClr val="bg1"/>
                          </a:solidFill>
                        </a:rPr>
                        <a:t>Pashan</a:t>
                      </a:r>
                      <a:r>
                        <a:rPr lang="en-IN" sz="1300" dirty="0">
                          <a:solidFill>
                            <a:schemeClr val="bg1"/>
                          </a:solidFill>
                        </a:rPr>
                        <a:t> Road </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err="1">
                          <a:solidFill>
                            <a:schemeClr val="bg1"/>
                          </a:solidFill>
                        </a:rPr>
                        <a:t>Pune</a:t>
                      </a:r>
                      <a:r>
                        <a:rPr lang="en-IN" sz="1300" dirty="0">
                          <a:solidFill>
                            <a:schemeClr val="bg1"/>
                          </a:solidFill>
                        </a:rPr>
                        <a:t> 411 045</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T: +91 20 49127400</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b="1" dirty="0">
                          <a:solidFill>
                            <a:schemeClr val="bg1"/>
                          </a:solidFill>
                        </a:rPr>
                        <a:t>E: </a:t>
                      </a:r>
                      <a:r>
                        <a:rPr lang="en-IN" sz="1300" b="1" dirty="0">
                          <a:solidFill>
                            <a:schemeClr val="bg1"/>
                          </a:solidFill>
                          <a:hlinkClick r:id="rId6"/>
                        </a:rPr>
                        <a:t>pune@elp-in.com</a:t>
                      </a:r>
                      <a:endParaRPr lang="en-IN" sz="1300" b="1" dirty="0">
                        <a:solidFill>
                          <a:schemeClr val="bg1"/>
                        </a:solidFill>
                      </a:endParaRPr>
                    </a:p>
                  </a:txBody>
                  <a:tcPr marT="45728" marB="45728">
                    <a:lnL w="12700" cmpd="sng">
                      <a:noFill/>
                      <a:prstDash val="soli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300" b="1" kern="1200" spc="150" baseline="0" dirty="0">
                          <a:solidFill>
                            <a:srgbClr val="D7162F"/>
                          </a:solidFill>
                          <a:latin typeface="Baskerville Old Face" pitchFamily="18" charset="0"/>
                          <a:ea typeface="+mn-ea"/>
                          <a:cs typeface="+mn-cs"/>
                        </a:rPr>
                        <a:t>BENGALURU</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6th Floor</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err="1">
                          <a:solidFill>
                            <a:schemeClr val="bg1"/>
                          </a:solidFill>
                        </a:rPr>
                        <a:t>Rockline</a:t>
                      </a:r>
                      <a:r>
                        <a:rPr lang="en-IN" sz="1300" dirty="0">
                          <a:solidFill>
                            <a:schemeClr val="bg1"/>
                          </a:solidFill>
                        </a:rPr>
                        <a:t> Centre</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54, Richmond Road</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Bangalore 560 025</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b="1" dirty="0">
                          <a:solidFill>
                            <a:schemeClr val="bg1"/>
                          </a:solidFill>
                        </a:rPr>
                        <a:t>T: </a:t>
                      </a:r>
                      <a:r>
                        <a:rPr lang="en-IN" sz="1300" dirty="0">
                          <a:solidFill>
                            <a:schemeClr val="bg1"/>
                          </a:solidFill>
                        </a:rPr>
                        <a:t>+91 80 4168 5530/1</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b="1" dirty="0">
                          <a:solidFill>
                            <a:schemeClr val="bg1"/>
                          </a:solidFill>
                        </a:rPr>
                        <a:t>E: </a:t>
                      </a:r>
                      <a:r>
                        <a:rPr lang="en-IN" sz="1300" b="1" dirty="0">
                          <a:solidFill>
                            <a:schemeClr val="bg1"/>
                          </a:solidFill>
                          <a:hlinkClick r:id="rId7"/>
                        </a:rPr>
                        <a:t>bengaluru@elp-in.com</a:t>
                      </a:r>
                      <a:endParaRPr lang="en-IN" sz="1300" b="1" dirty="0">
                        <a:solidFill>
                          <a:schemeClr val="bg1"/>
                        </a:solidFill>
                      </a:endParaRPr>
                    </a:p>
                  </a:txBody>
                  <a:tcPr marT="45728" marB="4572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300" b="1" kern="1200" spc="150" baseline="0" dirty="0">
                          <a:solidFill>
                            <a:srgbClr val="D7162F"/>
                          </a:solidFill>
                          <a:latin typeface="Baskerville Old Face" pitchFamily="18" charset="0"/>
                          <a:ea typeface="+mn-ea"/>
                          <a:cs typeface="+mn-cs"/>
                        </a:rPr>
                        <a:t>CHENNAI</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No. 6, 4th Lane</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err="1">
                          <a:solidFill>
                            <a:schemeClr val="bg1"/>
                          </a:solidFill>
                        </a:rPr>
                        <a:t>Nungambakkam</a:t>
                      </a:r>
                      <a:r>
                        <a:rPr lang="en-IN" sz="1300" dirty="0">
                          <a:solidFill>
                            <a:schemeClr val="bg1"/>
                          </a:solidFill>
                        </a:rPr>
                        <a:t> High Road</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Chennai 600 034</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b="1" dirty="0">
                          <a:solidFill>
                            <a:schemeClr val="bg1"/>
                          </a:solidFill>
                        </a:rPr>
                        <a:t>T: </a:t>
                      </a:r>
                      <a:r>
                        <a:rPr lang="en-IN" sz="1300" dirty="0">
                          <a:solidFill>
                            <a:schemeClr val="bg1"/>
                          </a:solidFill>
                        </a:rPr>
                        <a:t>+91 44 4210 4863</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b="1" dirty="0">
                          <a:solidFill>
                            <a:schemeClr val="bg1"/>
                          </a:solidFill>
                        </a:rPr>
                        <a:t>E:</a:t>
                      </a:r>
                      <a:r>
                        <a:rPr lang="en-IN" sz="1300" b="0" dirty="0">
                          <a:solidFill>
                            <a:schemeClr val="bg1"/>
                          </a:solidFill>
                        </a:rPr>
                        <a:t> </a:t>
                      </a:r>
                      <a:r>
                        <a:rPr lang="en-IN" sz="1300" b="1" dirty="0">
                          <a:solidFill>
                            <a:schemeClr val="bg1"/>
                          </a:solidFill>
                          <a:hlinkClick r:id="rId8"/>
                        </a:rPr>
                        <a:t>chennai@elp-in.com</a:t>
                      </a:r>
                      <a:endParaRPr lang="en-IN" sz="1300" b="1" dirty="0">
                        <a:solidFill>
                          <a:schemeClr val="bg1"/>
                        </a:solidFill>
                      </a:endParaRPr>
                    </a:p>
                  </a:txBody>
                  <a:tcPr marT="45728" marB="45728">
                    <a:lnL w="12700" cap="flat" cmpd="sng" algn="ctr">
                      <a:noFill/>
                      <a:prstDash val="solid"/>
                      <a:round/>
                      <a:headEnd type="none" w="med" len="med"/>
                      <a:tailEnd type="none" w="med" len="me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pic>
        <p:nvPicPr>
          <p:cNvPr id="6" name="Picture 3" descr="C:\Users\artimashru\Desktop\Official\Branding\Approved Logo\ELP Symbol.png"/>
          <p:cNvPicPr>
            <a:picLocks noChangeAspect="1" noChangeArrowheads="1"/>
          </p:cNvPicPr>
          <p:nvPr/>
        </p:nvPicPr>
        <p:blipFill>
          <a:blip r:embed="rId9" cstate="print"/>
          <a:srcRect/>
          <a:stretch>
            <a:fillRect/>
          </a:stretch>
        </p:blipFill>
        <p:spPr bwMode="auto">
          <a:xfrm>
            <a:off x="604838" y="1465263"/>
            <a:ext cx="1300162" cy="1320800"/>
          </a:xfrm>
          <a:prstGeom prst="rect">
            <a:avLst/>
          </a:prstGeom>
          <a:noFill/>
          <a:ln w="9525">
            <a:noFill/>
            <a:miter lim="800000"/>
            <a:headEnd/>
            <a:tailEnd/>
          </a:ln>
        </p:spPr>
      </p:pic>
      <p:sp>
        <p:nvSpPr>
          <p:cNvPr id="7" name="Rectangle 9"/>
          <p:cNvSpPr/>
          <p:nvPr/>
        </p:nvSpPr>
        <p:spPr>
          <a:xfrm>
            <a:off x="-36513" y="0"/>
            <a:ext cx="9180513" cy="6858000"/>
          </a:xfrm>
          <a:prstGeom prst="rect">
            <a:avLst/>
          </a:prstGeom>
          <a:noFill/>
          <a:ln w="57150">
            <a:solidFill>
              <a:srgbClr val="D7162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cxnSp>
        <p:nvCxnSpPr>
          <p:cNvPr id="5" name="Straight Connector 4"/>
          <p:cNvCxnSpPr/>
          <p:nvPr/>
        </p:nvCxnSpPr>
        <p:spPr>
          <a:xfrm>
            <a:off x="533400" y="1219200"/>
            <a:ext cx="7391400"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6" name="Picture 3" descr="C:\Users\artimashru\Desktop\Official\Branding\Approved Logo\ELP Symbo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43838" y="0"/>
            <a:ext cx="1300162"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descr="C:\Users\artimashru\Desktop\For Budget 2014\Red&amp;Black Panel.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 y="-17463"/>
            <a:ext cx="457200" cy="689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36513" y="0"/>
            <a:ext cx="9180513" cy="6858000"/>
          </a:xfrm>
          <a:prstGeom prst="rect">
            <a:avLst/>
          </a:prstGeom>
          <a:noFill/>
          <a:ln w="57150">
            <a:solidFill>
              <a:srgbClr val="D7162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dirty="0">
              <a:solidFill>
                <a:prstClr val="white"/>
              </a:solidFill>
            </a:endParaRPr>
          </a:p>
        </p:txBody>
      </p:sp>
      <p:sp>
        <p:nvSpPr>
          <p:cNvPr id="2" name="Title 1"/>
          <p:cNvSpPr>
            <a:spLocks noGrp="1"/>
          </p:cNvSpPr>
          <p:nvPr>
            <p:ph type="title"/>
          </p:nvPr>
        </p:nvSpPr>
        <p:spPr>
          <a:xfrm>
            <a:off x="533400" y="274638"/>
            <a:ext cx="7391400" cy="868362"/>
          </a:xfrm>
        </p:spPr>
        <p:txBody>
          <a:bodyPr anchor="b"/>
          <a:lstStyle>
            <a:lvl1pPr algn="l">
              <a:defRPr/>
            </a:lvl1pPr>
          </a:lstStyle>
          <a:p>
            <a:r>
              <a:rPr lang="en-US"/>
              <a:t>Click to edit Master title style</a:t>
            </a:r>
            <a:endParaRPr lang="en-US" dirty="0"/>
          </a:p>
        </p:txBody>
      </p:sp>
      <p:sp>
        <p:nvSpPr>
          <p:cNvPr id="3" name="Content Placeholder 2"/>
          <p:cNvSpPr>
            <a:spLocks noGrp="1"/>
          </p:cNvSpPr>
          <p:nvPr>
            <p:ph sz="half" idx="1"/>
          </p:nvPr>
        </p:nvSpPr>
        <p:spPr>
          <a:xfrm>
            <a:off x="533400" y="1295400"/>
            <a:ext cx="41148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00600" y="1295400"/>
            <a:ext cx="41148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6"/>
          <p:cNvSpPr>
            <a:spLocks noGrp="1"/>
          </p:cNvSpPr>
          <p:nvPr>
            <p:ph type="sldNum" sz="quarter" idx="10"/>
          </p:nvPr>
        </p:nvSpPr>
        <p:spPr>
          <a:xfrm>
            <a:off x="6858000" y="6492875"/>
            <a:ext cx="2133600" cy="365125"/>
          </a:xfrm>
        </p:spPr>
        <p:txBody>
          <a:bodyPr/>
          <a:lstStyle>
            <a:lvl1pPr>
              <a:defRPr/>
            </a:lvl1pPr>
          </a:lstStyle>
          <a:p>
            <a:fld id="{820FAF43-BBAB-466A-A161-6E4F1383DB95}" type="slidenum">
              <a:rPr lang="en-US" altLang="en-US"/>
              <a:pPr/>
              <a:t>‹#›</a:t>
            </a:fld>
            <a:endParaRPr lang="en-US" altLang="en-US" dirty="0"/>
          </a:p>
        </p:txBody>
      </p:sp>
    </p:spTree>
    <p:extLst>
      <p:ext uri="{BB962C8B-B14F-4D97-AF65-F5344CB8AC3E}">
        <p14:creationId xmlns:p14="http://schemas.microsoft.com/office/powerpoint/2010/main" val="11542002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solidFill>
        <a:effectLst/>
      </p:bgPr>
    </p:bg>
    <p:spTree>
      <p:nvGrpSpPr>
        <p:cNvPr id="1" name=""/>
        <p:cNvGrpSpPr/>
        <p:nvPr/>
      </p:nvGrpSpPr>
      <p:grpSpPr>
        <a:xfrm>
          <a:off x="0" y="0"/>
          <a:ext cx="0" cy="0"/>
          <a:chOff x="0" y="0"/>
          <a:chExt cx="0" cy="0"/>
        </a:xfrm>
      </p:grpSpPr>
      <p:pic>
        <p:nvPicPr>
          <p:cNvPr id="4" name="Picture 4" descr="C:\Users\artimashru\Desktop\For Budget 2014\Location Panel.png"/>
          <p:cNvPicPr>
            <a:picLocks noChangeAspect="1" noChangeArrowheads="1"/>
          </p:cNvPicPr>
          <p:nvPr/>
        </p:nvPicPr>
        <p:blipFill>
          <a:blip r:embed="rId2" cstate="print"/>
          <a:srcRect/>
          <a:stretch>
            <a:fillRect/>
          </a:stretch>
        </p:blipFill>
        <p:spPr bwMode="auto">
          <a:xfrm>
            <a:off x="685800" y="6324600"/>
            <a:ext cx="8027988" cy="323850"/>
          </a:xfrm>
          <a:prstGeom prst="rect">
            <a:avLst/>
          </a:prstGeom>
          <a:noFill/>
          <a:ln w="9525">
            <a:noFill/>
            <a:miter lim="800000"/>
            <a:headEnd/>
            <a:tailEnd/>
          </a:ln>
        </p:spPr>
      </p:pic>
      <p:cxnSp>
        <p:nvCxnSpPr>
          <p:cNvPr id="5" name="Straight Connector 4"/>
          <p:cNvCxnSpPr/>
          <p:nvPr/>
        </p:nvCxnSpPr>
        <p:spPr>
          <a:xfrm>
            <a:off x="838200" y="3886200"/>
            <a:ext cx="7883525" cy="1588"/>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6" name="Picture 3" descr="C:\Users\artimashru\Desktop\For Budget 2014\Red Panel Title.png"/>
          <p:cNvPicPr>
            <a:picLocks noChangeAspect="1" noChangeArrowheads="1"/>
          </p:cNvPicPr>
          <p:nvPr/>
        </p:nvPicPr>
        <p:blipFill>
          <a:blip r:embed="rId3" cstate="print"/>
          <a:srcRect/>
          <a:stretch>
            <a:fillRect/>
          </a:stretch>
        </p:blipFill>
        <p:spPr bwMode="auto">
          <a:xfrm>
            <a:off x="-36513" y="-17463"/>
            <a:ext cx="493713" cy="6894513"/>
          </a:xfrm>
          <a:prstGeom prst="rect">
            <a:avLst/>
          </a:prstGeom>
          <a:noFill/>
          <a:ln w="9525">
            <a:noFill/>
            <a:miter lim="800000"/>
            <a:headEnd/>
            <a:tailEnd/>
          </a:ln>
        </p:spPr>
      </p:pic>
      <p:pic>
        <p:nvPicPr>
          <p:cNvPr id="7" name="Picture 2" descr="C:\Users\artimashru\Desktop\Official\Branding\Approved Logo\ELP Logo White.png"/>
          <p:cNvPicPr>
            <a:picLocks noChangeAspect="1" noChangeArrowheads="1"/>
          </p:cNvPicPr>
          <p:nvPr/>
        </p:nvPicPr>
        <p:blipFill>
          <a:blip r:embed="rId4" cstate="print"/>
          <a:srcRect/>
          <a:stretch>
            <a:fillRect/>
          </a:stretch>
        </p:blipFill>
        <p:spPr bwMode="auto">
          <a:xfrm>
            <a:off x="615950" y="328613"/>
            <a:ext cx="3805238" cy="1271587"/>
          </a:xfrm>
          <a:prstGeom prst="rect">
            <a:avLst/>
          </a:prstGeom>
          <a:noFill/>
          <a:ln w="9525">
            <a:noFill/>
            <a:miter lim="800000"/>
            <a:headEnd/>
            <a:tailEnd/>
          </a:ln>
        </p:spPr>
      </p:pic>
      <p:sp>
        <p:nvSpPr>
          <p:cNvPr id="8" name="Rectangle 7"/>
          <p:cNvSpPr/>
          <p:nvPr/>
        </p:nvSpPr>
        <p:spPr>
          <a:xfrm>
            <a:off x="-36513" y="0"/>
            <a:ext cx="9180513" cy="6858000"/>
          </a:xfrm>
          <a:prstGeom prst="rect">
            <a:avLst/>
          </a:prstGeom>
          <a:noFill/>
          <a:ln w="57150">
            <a:solidFill>
              <a:srgbClr val="D7162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dirty="0">
              <a:solidFill>
                <a:prstClr val="white"/>
              </a:solidFill>
            </a:endParaRPr>
          </a:p>
        </p:txBody>
      </p:sp>
      <p:sp>
        <p:nvSpPr>
          <p:cNvPr id="2" name="Title 1"/>
          <p:cNvSpPr>
            <a:spLocks noGrp="1"/>
          </p:cNvSpPr>
          <p:nvPr>
            <p:ph type="ctrTitle"/>
          </p:nvPr>
        </p:nvSpPr>
        <p:spPr>
          <a:xfrm>
            <a:off x="838200" y="2362200"/>
            <a:ext cx="7848600" cy="1470025"/>
          </a:xfrm>
        </p:spPr>
        <p:txBody>
          <a:bodyPr anchor="b" anchorCtr="0"/>
          <a:lstStyle>
            <a:lvl1pPr algn="just">
              <a:defRPr b="1" cap="all" baseline="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838200" y="3962400"/>
            <a:ext cx="7848600" cy="1752600"/>
          </a:xfrm>
        </p:spPr>
        <p:txBody>
          <a:bodyPr/>
          <a:lstStyle>
            <a:lvl1pPr marL="0" indent="0" algn="just">
              <a:buNone/>
              <a:defRPr>
                <a:solidFill>
                  <a:schemeClr val="bg1">
                    <a:lumMod val="9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41864266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4" descr="C:\Users\artimashru\Desktop\Official\Branding\Approved Logo\ELP Symbol.png"/>
          <p:cNvPicPr>
            <a:picLocks noChangeAspect="1" noChangeArrowheads="1"/>
          </p:cNvPicPr>
          <p:nvPr/>
        </p:nvPicPr>
        <p:blipFill>
          <a:blip r:embed="rId2" cstate="print"/>
          <a:srcRect/>
          <a:stretch>
            <a:fillRect/>
          </a:stretch>
        </p:blipFill>
        <p:spPr bwMode="auto">
          <a:xfrm>
            <a:off x="608013" y="152400"/>
            <a:ext cx="1549400" cy="1573213"/>
          </a:xfrm>
          <a:prstGeom prst="rect">
            <a:avLst/>
          </a:prstGeom>
          <a:noFill/>
          <a:ln w="9525">
            <a:noFill/>
            <a:miter lim="800000"/>
            <a:headEnd/>
            <a:tailEnd/>
          </a:ln>
        </p:spPr>
      </p:pic>
      <p:pic>
        <p:nvPicPr>
          <p:cNvPr id="5" name="Picture 2" descr="C:\Users\artimashru\Desktop\For Budget 2014\Red&amp;Black Panel.png"/>
          <p:cNvPicPr>
            <a:picLocks noChangeAspect="1" noChangeArrowheads="1"/>
          </p:cNvPicPr>
          <p:nvPr/>
        </p:nvPicPr>
        <p:blipFill>
          <a:blip r:embed="rId3" cstate="print"/>
          <a:srcRect/>
          <a:stretch>
            <a:fillRect/>
          </a:stretch>
        </p:blipFill>
        <p:spPr bwMode="auto">
          <a:xfrm>
            <a:off x="-76200" y="-17463"/>
            <a:ext cx="457200" cy="6894513"/>
          </a:xfrm>
          <a:prstGeom prst="rect">
            <a:avLst/>
          </a:prstGeom>
          <a:noFill/>
          <a:ln w="9525">
            <a:noFill/>
            <a:miter lim="800000"/>
            <a:headEnd/>
            <a:tailEnd/>
          </a:ln>
        </p:spPr>
      </p:pic>
      <p:cxnSp>
        <p:nvCxnSpPr>
          <p:cNvPr id="6" name="Straight Connector 5"/>
          <p:cNvCxnSpPr/>
          <p:nvPr/>
        </p:nvCxnSpPr>
        <p:spPr>
          <a:xfrm>
            <a:off x="838200" y="4343400"/>
            <a:ext cx="7883525" cy="1588"/>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36513" y="0"/>
            <a:ext cx="9180513" cy="6858000"/>
          </a:xfrm>
          <a:prstGeom prst="rect">
            <a:avLst/>
          </a:prstGeom>
          <a:noFill/>
          <a:ln w="57150">
            <a:solidFill>
              <a:srgbClr val="D7162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dirty="0">
              <a:solidFill>
                <a:prstClr val="white"/>
              </a:solidFill>
            </a:endParaRPr>
          </a:p>
        </p:txBody>
      </p:sp>
      <p:sp>
        <p:nvSpPr>
          <p:cNvPr id="2" name="Title 1"/>
          <p:cNvSpPr>
            <a:spLocks noGrp="1"/>
          </p:cNvSpPr>
          <p:nvPr>
            <p:ph type="title"/>
          </p:nvPr>
        </p:nvSpPr>
        <p:spPr>
          <a:xfrm>
            <a:off x="798513" y="2895600"/>
            <a:ext cx="8040687" cy="1362075"/>
          </a:xfrm>
        </p:spPr>
        <p:txBody>
          <a:bodyPr anchor="b" anchorCtr="0"/>
          <a:lstStyle>
            <a:lvl1pPr algn="l">
              <a:defRPr sz="4000" b="1" cap="all" baseline="0">
                <a:solidFill>
                  <a:srgbClr val="D7162F"/>
                </a:solidFill>
              </a:defRPr>
            </a:lvl1pPr>
          </a:lstStyle>
          <a:p>
            <a:r>
              <a:rPr lang="en-US"/>
              <a:t>Click to edit Master title style</a:t>
            </a:r>
            <a:endParaRPr lang="en-US" dirty="0"/>
          </a:p>
        </p:txBody>
      </p:sp>
      <p:sp>
        <p:nvSpPr>
          <p:cNvPr id="3" name="Text Placeholder 2"/>
          <p:cNvSpPr>
            <a:spLocks noGrp="1"/>
          </p:cNvSpPr>
          <p:nvPr>
            <p:ph type="body" idx="1"/>
          </p:nvPr>
        </p:nvSpPr>
        <p:spPr>
          <a:xfrm>
            <a:off x="798513" y="4419600"/>
            <a:ext cx="8040687" cy="1500187"/>
          </a:xfrm>
        </p:spPr>
        <p:txBody>
          <a:bodyPr anchor="t" anchorCtr="0"/>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2175359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533400" y="1219200"/>
            <a:ext cx="7391400"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5" name="Picture 2" descr="C:\Users\artimashru\Desktop\For Budget 2014\Red&amp;Black Panel.png"/>
          <p:cNvPicPr>
            <a:picLocks noChangeAspect="1" noChangeArrowheads="1"/>
          </p:cNvPicPr>
          <p:nvPr/>
        </p:nvPicPr>
        <p:blipFill>
          <a:blip r:embed="rId2" cstate="print"/>
          <a:srcRect/>
          <a:stretch>
            <a:fillRect/>
          </a:stretch>
        </p:blipFill>
        <p:spPr bwMode="auto">
          <a:xfrm>
            <a:off x="-76200" y="-17463"/>
            <a:ext cx="457200" cy="6894513"/>
          </a:xfrm>
          <a:prstGeom prst="rect">
            <a:avLst/>
          </a:prstGeom>
          <a:noFill/>
          <a:ln w="9525">
            <a:noFill/>
            <a:miter lim="800000"/>
            <a:headEnd/>
            <a:tailEnd/>
          </a:ln>
        </p:spPr>
      </p:pic>
      <p:pic>
        <p:nvPicPr>
          <p:cNvPr id="6" name="Picture 3" descr="C:\Users\artimashru\Desktop\Official\Branding\Approved Logo\ELP Symbol.png"/>
          <p:cNvPicPr>
            <a:picLocks noChangeAspect="1" noChangeArrowheads="1"/>
          </p:cNvPicPr>
          <p:nvPr/>
        </p:nvPicPr>
        <p:blipFill>
          <a:blip r:embed="rId3" cstate="print"/>
          <a:srcRect/>
          <a:stretch>
            <a:fillRect/>
          </a:stretch>
        </p:blipFill>
        <p:spPr bwMode="auto">
          <a:xfrm>
            <a:off x="7843838" y="0"/>
            <a:ext cx="1300162" cy="1320800"/>
          </a:xfrm>
          <a:prstGeom prst="rect">
            <a:avLst/>
          </a:prstGeom>
          <a:noFill/>
          <a:ln w="9525">
            <a:noFill/>
            <a:miter lim="800000"/>
            <a:headEnd/>
            <a:tailEnd/>
          </a:ln>
        </p:spPr>
      </p:pic>
      <p:sp>
        <p:nvSpPr>
          <p:cNvPr id="7" name="Rectangle 6"/>
          <p:cNvSpPr/>
          <p:nvPr/>
        </p:nvSpPr>
        <p:spPr>
          <a:xfrm>
            <a:off x="-36513" y="0"/>
            <a:ext cx="9180513" cy="6858000"/>
          </a:xfrm>
          <a:prstGeom prst="rect">
            <a:avLst/>
          </a:prstGeom>
          <a:noFill/>
          <a:ln w="57150">
            <a:solidFill>
              <a:srgbClr val="D7162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dirty="0">
              <a:solidFill>
                <a:prstClr val="white"/>
              </a:solidFill>
            </a:endParaRPr>
          </a:p>
        </p:txBody>
      </p:sp>
      <p:sp>
        <p:nvSpPr>
          <p:cNvPr id="2" name="Title 1"/>
          <p:cNvSpPr>
            <a:spLocks noGrp="1"/>
          </p:cNvSpPr>
          <p:nvPr>
            <p:ph type="title"/>
          </p:nvPr>
        </p:nvSpPr>
        <p:spPr>
          <a:xfrm>
            <a:off x="533400" y="274638"/>
            <a:ext cx="7391400" cy="868362"/>
          </a:xfrm>
        </p:spPr>
        <p:txBody>
          <a:bodyPr anchor="b"/>
          <a:lstStyle>
            <a:lvl1pPr algn="l">
              <a:defRPr sz="4000" b="1"/>
            </a:lvl1pPr>
          </a:lstStyle>
          <a:p>
            <a:r>
              <a:rPr lang="en-US"/>
              <a:t>Click to edit Master title style</a:t>
            </a:r>
            <a:endParaRPr lang="en-US" dirty="0"/>
          </a:p>
        </p:txBody>
      </p:sp>
      <p:sp>
        <p:nvSpPr>
          <p:cNvPr id="3" name="Content Placeholder 2"/>
          <p:cNvSpPr>
            <a:spLocks noGrp="1"/>
          </p:cNvSpPr>
          <p:nvPr>
            <p:ph idx="1"/>
          </p:nvPr>
        </p:nvSpPr>
        <p:spPr>
          <a:xfrm>
            <a:off x="533400" y="1295400"/>
            <a:ext cx="8382000" cy="5105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473945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533400" y="1219200"/>
            <a:ext cx="7391400"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8" name="Picture 3" descr="C:\Users\artimashru\Desktop\Official\Branding\Approved Logo\ELP Symbol.png"/>
          <p:cNvPicPr>
            <a:picLocks noChangeAspect="1" noChangeArrowheads="1"/>
          </p:cNvPicPr>
          <p:nvPr/>
        </p:nvPicPr>
        <p:blipFill>
          <a:blip r:embed="rId2" cstate="print"/>
          <a:srcRect/>
          <a:stretch>
            <a:fillRect/>
          </a:stretch>
        </p:blipFill>
        <p:spPr bwMode="auto">
          <a:xfrm>
            <a:off x="7843838" y="0"/>
            <a:ext cx="1300162" cy="1320800"/>
          </a:xfrm>
          <a:prstGeom prst="rect">
            <a:avLst/>
          </a:prstGeom>
          <a:noFill/>
          <a:ln w="9525">
            <a:noFill/>
            <a:miter lim="800000"/>
            <a:headEnd/>
            <a:tailEnd/>
          </a:ln>
        </p:spPr>
      </p:pic>
      <p:pic>
        <p:nvPicPr>
          <p:cNvPr id="9" name="Picture 2" descr="C:\Users\artimashru\Desktop\For Budget 2014\Red&amp;Black Panel.png"/>
          <p:cNvPicPr>
            <a:picLocks noChangeAspect="1" noChangeArrowheads="1"/>
          </p:cNvPicPr>
          <p:nvPr/>
        </p:nvPicPr>
        <p:blipFill>
          <a:blip r:embed="rId3" cstate="print"/>
          <a:srcRect/>
          <a:stretch>
            <a:fillRect/>
          </a:stretch>
        </p:blipFill>
        <p:spPr bwMode="auto">
          <a:xfrm>
            <a:off x="-76200" y="-17463"/>
            <a:ext cx="457200" cy="6894513"/>
          </a:xfrm>
          <a:prstGeom prst="rect">
            <a:avLst/>
          </a:prstGeom>
          <a:noFill/>
          <a:ln w="9525">
            <a:noFill/>
            <a:miter lim="800000"/>
            <a:headEnd/>
            <a:tailEnd/>
          </a:ln>
        </p:spPr>
      </p:pic>
      <p:sp>
        <p:nvSpPr>
          <p:cNvPr id="10" name="Rectangle 9"/>
          <p:cNvSpPr/>
          <p:nvPr/>
        </p:nvSpPr>
        <p:spPr>
          <a:xfrm>
            <a:off x="-36513" y="0"/>
            <a:ext cx="9180513" cy="6858000"/>
          </a:xfrm>
          <a:prstGeom prst="rect">
            <a:avLst/>
          </a:prstGeom>
          <a:noFill/>
          <a:ln w="57150">
            <a:solidFill>
              <a:srgbClr val="D7162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dirty="0">
              <a:solidFill>
                <a:prstClr val="white"/>
              </a:solidFill>
            </a:endParaRPr>
          </a:p>
        </p:txBody>
      </p:sp>
      <p:sp>
        <p:nvSpPr>
          <p:cNvPr id="2" name="Title 1"/>
          <p:cNvSpPr>
            <a:spLocks noGrp="1"/>
          </p:cNvSpPr>
          <p:nvPr>
            <p:ph type="title"/>
          </p:nvPr>
        </p:nvSpPr>
        <p:spPr>
          <a:xfrm>
            <a:off x="533400" y="274638"/>
            <a:ext cx="7391400" cy="868362"/>
          </a:xfrm>
        </p:spPr>
        <p:txBody>
          <a:bodyPr anchor="b"/>
          <a:lstStyle>
            <a:lvl1pPr algn="l">
              <a:defRPr/>
            </a:lvl1pPr>
          </a:lstStyle>
          <a:p>
            <a:r>
              <a:rPr lang="en-US"/>
              <a:t>Click to edit Master title style</a:t>
            </a:r>
            <a:endParaRPr lang="en-US" dirty="0"/>
          </a:p>
        </p:txBody>
      </p:sp>
      <p:sp>
        <p:nvSpPr>
          <p:cNvPr id="3" name="Text Placeholder 2"/>
          <p:cNvSpPr>
            <a:spLocks noGrp="1"/>
          </p:cNvSpPr>
          <p:nvPr>
            <p:ph type="body" idx="1"/>
          </p:nvPr>
        </p:nvSpPr>
        <p:spPr>
          <a:xfrm>
            <a:off x="533400" y="1276350"/>
            <a:ext cx="4114800"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3400" y="1916112"/>
            <a:ext cx="4114800" cy="44846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00600" y="1276350"/>
            <a:ext cx="4114800"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00600" y="1916112"/>
            <a:ext cx="4114800" cy="44846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286693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4" descr="C:\Users\artimashru\Desktop\For Budget 2014\Red&amp;Black Panel.png"/>
          <p:cNvPicPr>
            <a:picLocks noChangeAspect="1" noChangeArrowheads="1"/>
          </p:cNvPicPr>
          <p:nvPr/>
        </p:nvPicPr>
        <p:blipFill>
          <a:blip r:embed="rId2" cstate="print"/>
          <a:srcRect/>
          <a:stretch>
            <a:fillRect/>
          </a:stretch>
        </p:blipFill>
        <p:spPr bwMode="auto">
          <a:xfrm>
            <a:off x="-76200" y="-17463"/>
            <a:ext cx="457200" cy="6894513"/>
          </a:xfrm>
          <a:prstGeom prst="rect">
            <a:avLst/>
          </a:prstGeom>
          <a:noFill/>
          <a:ln w="9525">
            <a:noFill/>
            <a:miter lim="800000"/>
            <a:headEnd/>
            <a:tailEnd/>
          </a:ln>
        </p:spPr>
      </p:pic>
      <p:pic>
        <p:nvPicPr>
          <p:cNvPr id="4" name="Picture 6" descr="C:\Users\artimashru\Desktop\Official\Branding\Approved Logo\ELP Symbol.png"/>
          <p:cNvPicPr>
            <a:picLocks noChangeAspect="1" noChangeArrowheads="1"/>
          </p:cNvPicPr>
          <p:nvPr/>
        </p:nvPicPr>
        <p:blipFill>
          <a:blip r:embed="rId3" cstate="print"/>
          <a:srcRect/>
          <a:stretch>
            <a:fillRect/>
          </a:stretch>
        </p:blipFill>
        <p:spPr bwMode="auto">
          <a:xfrm>
            <a:off x="7843838" y="0"/>
            <a:ext cx="1300162" cy="1320800"/>
          </a:xfrm>
          <a:prstGeom prst="rect">
            <a:avLst/>
          </a:prstGeom>
          <a:noFill/>
          <a:ln w="9525">
            <a:noFill/>
            <a:miter lim="800000"/>
            <a:headEnd/>
            <a:tailEnd/>
          </a:ln>
        </p:spPr>
      </p:pic>
      <p:cxnSp>
        <p:nvCxnSpPr>
          <p:cNvPr id="5" name="Straight Connector 4"/>
          <p:cNvCxnSpPr/>
          <p:nvPr/>
        </p:nvCxnSpPr>
        <p:spPr>
          <a:xfrm>
            <a:off x="533400" y="1219200"/>
            <a:ext cx="7391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36513" y="0"/>
            <a:ext cx="9180513" cy="6858000"/>
          </a:xfrm>
          <a:prstGeom prst="rect">
            <a:avLst/>
          </a:prstGeom>
          <a:noFill/>
          <a:ln w="57150">
            <a:solidFill>
              <a:srgbClr val="D7162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dirty="0">
              <a:solidFill>
                <a:prstClr val="white"/>
              </a:solidFill>
            </a:endParaRPr>
          </a:p>
        </p:txBody>
      </p:sp>
      <p:sp>
        <p:nvSpPr>
          <p:cNvPr id="2" name="Title 1"/>
          <p:cNvSpPr>
            <a:spLocks noGrp="1"/>
          </p:cNvSpPr>
          <p:nvPr>
            <p:ph type="title"/>
          </p:nvPr>
        </p:nvSpPr>
        <p:spPr>
          <a:xfrm>
            <a:off x="533400" y="274638"/>
            <a:ext cx="7391400" cy="868362"/>
          </a:xfrm>
        </p:spPr>
        <p:txBody>
          <a:bodyPr anchor="b"/>
          <a:lstStyle>
            <a:lvl1pPr algn="l">
              <a:defRPr/>
            </a:lvl1pPr>
          </a:lstStyle>
          <a:p>
            <a:r>
              <a:rPr lang="en-US"/>
              <a:t>Click to edit Master title style</a:t>
            </a:r>
            <a:endParaRPr lang="en-US" dirty="0"/>
          </a:p>
        </p:txBody>
      </p:sp>
    </p:spTree>
    <p:extLst>
      <p:ext uri="{BB962C8B-B14F-4D97-AF65-F5344CB8AC3E}">
        <p14:creationId xmlns:p14="http://schemas.microsoft.com/office/powerpoint/2010/main" val="31868256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3" descr="C:\Users\artimashru\Desktop\Official\Branding\Approved Logo\ELP Symbol.png"/>
          <p:cNvPicPr>
            <a:picLocks noChangeAspect="1" noChangeArrowheads="1"/>
          </p:cNvPicPr>
          <p:nvPr/>
        </p:nvPicPr>
        <p:blipFill>
          <a:blip r:embed="rId2" cstate="print"/>
          <a:srcRect/>
          <a:stretch>
            <a:fillRect/>
          </a:stretch>
        </p:blipFill>
        <p:spPr bwMode="auto">
          <a:xfrm>
            <a:off x="7843838" y="0"/>
            <a:ext cx="1300162" cy="1320800"/>
          </a:xfrm>
          <a:prstGeom prst="rect">
            <a:avLst/>
          </a:prstGeom>
          <a:noFill/>
          <a:ln w="9525">
            <a:noFill/>
            <a:miter lim="800000"/>
            <a:headEnd/>
            <a:tailEnd/>
          </a:ln>
        </p:spPr>
      </p:pic>
      <p:pic>
        <p:nvPicPr>
          <p:cNvPr id="3" name="Picture 6" descr="C:\Users\artimashru\Desktop\For Budget 2014\Red&amp;Black Panel.png"/>
          <p:cNvPicPr>
            <a:picLocks noChangeAspect="1" noChangeArrowheads="1"/>
          </p:cNvPicPr>
          <p:nvPr/>
        </p:nvPicPr>
        <p:blipFill>
          <a:blip r:embed="rId3" cstate="print"/>
          <a:srcRect/>
          <a:stretch>
            <a:fillRect/>
          </a:stretch>
        </p:blipFill>
        <p:spPr bwMode="auto">
          <a:xfrm>
            <a:off x="-76200" y="-17463"/>
            <a:ext cx="457200" cy="6894513"/>
          </a:xfrm>
          <a:prstGeom prst="rect">
            <a:avLst/>
          </a:prstGeom>
          <a:noFill/>
          <a:ln w="9525">
            <a:noFill/>
            <a:miter lim="800000"/>
            <a:headEnd/>
            <a:tailEnd/>
          </a:ln>
        </p:spPr>
      </p:pic>
      <p:sp>
        <p:nvSpPr>
          <p:cNvPr id="4" name="Rectangle 9"/>
          <p:cNvSpPr/>
          <p:nvPr/>
        </p:nvSpPr>
        <p:spPr>
          <a:xfrm>
            <a:off x="-36513" y="0"/>
            <a:ext cx="9180513" cy="6858000"/>
          </a:xfrm>
          <a:prstGeom prst="rect">
            <a:avLst/>
          </a:prstGeom>
          <a:noFill/>
          <a:ln w="57150">
            <a:solidFill>
              <a:srgbClr val="D7162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dirty="0">
              <a:solidFill>
                <a:prstClr val="white"/>
              </a:solidFill>
            </a:endParaRPr>
          </a:p>
        </p:txBody>
      </p:sp>
    </p:spTree>
    <p:extLst>
      <p:ext uri="{BB962C8B-B14F-4D97-AF65-F5344CB8AC3E}">
        <p14:creationId xmlns:p14="http://schemas.microsoft.com/office/powerpoint/2010/main" val="32530855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3" descr="C:\Users\artimashru\Desktop\Official\Branding\Approved Logo\ELP Symbol.png"/>
          <p:cNvPicPr>
            <a:picLocks noChangeAspect="1" noChangeArrowheads="1"/>
          </p:cNvPicPr>
          <p:nvPr/>
        </p:nvPicPr>
        <p:blipFill>
          <a:blip r:embed="rId2" cstate="print"/>
          <a:srcRect/>
          <a:stretch>
            <a:fillRect/>
          </a:stretch>
        </p:blipFill>
        <p:spPr bwMode="auto">
          <a:xfrm>
            <a:off x="7843838" y="0"/>
            <a:ext cx="1300162" cy="1320800"/>
          </a:xfrm>
          <a:prstGeom prst="rect">
            <a:avLst/>
          </a:prstGeom>
          <a:noFill/>
          <a:ln w="9525">
            <a:noFill/>
            <a:miter lim="800000"/>
            <a:headEnd/>
            <a:tailEnd/>
          </a:ln>
        </p:spPr>
      </p:pic>
      <p:cxnSp>
        <p:nvCxnSpPr>
          <p:cNvPr id="6" name="Straight Connector 5"/>
          <p:cNvCxnSpPr/>
          <p:nvPr/>
        </p:nvCxnSpPr>
        <p:spPr>
          <a:xfrm rot="5400000">
            <a:off x="311944" y="3345656"/>
            <a:ext cx="6083300"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7" name="Picture 2" descr="C:\Users\artimashru\Desktop\For Budget 2014\Red&amp;Black Panel.png"/>
          <p:cNvPicPr>
            <a:picLocks noChangeAspect="1" noChangeArrowheads="1"/>
          </p:cNvPicPr>
          <p:nvPr/>
        </p:nvPicPr>
        <p:blipFill>
          <a:blip r:embed="rId3" cstate="print"/>
          <a:srcRect/>
          <a:stretch>
            <a:fillRect/>
          </a:stretch>
        </p:blipFill>
        <p:spPr bwMode="auto">
          <a:xfrm>
            <a:off x="-76200" y="-17463"/>
            <a:ext cx="457200" cy="6894513"/>
          </a:xfrm>
          <a:prstGeom prst="rect">
            <a:avLst/>
          </a:prstGeom>
          <a:noFill/>
          <a:ln w="9525">
            <a:noFill/>
            <a:miter lim="800000"/>
            <a:headEnd/>
            <a:tailEnd/>
          </a:ln>
        </p:spPr>
      </p:pic>
      <p:sp>
        <p:nvSpPr>
          <p:cNvPr id="8" name="Rectangle 7"/>
          <p:cNvSpPr/>
          <p:nvPr/>
        </p:nvSpPr>
        <p:spPr>
          <a:xfrm>
            <a:off x="-36513" y="0"/>
            <a:ext cx="9180513" cy="6858000"/>
          </a:xfrm>
          <a:prstGeom prst="rect">
            <a:avLst/>
          </a:prstGeom>
          <a:noFill/>
          <a:ln w="57150">
            <a:solidFill>
              <a:srgbClr val="D7162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dirty="0">
              <a:solidFill>
                <a:prstClr val="white"/>
              </a:solidFill>
            </a:endParaRPr>
          </a:p>
        </p:txBody>
      </p:sp>
      <p:sp>
        <p:nvSpPr>
          <p:cNvPr id="2" name="Title 1"/>
          <p:cNvSpPr>
            <a:spLocks noGrp="1"/>
          </p:cNvSpPr>
          <p:nvPr>
            <p:ph type="title"/>
          </p:nvPr>
        </p:nvSpPr>
        <p:spPr>
          <a:xfrm>
            <a:off x="533400" y="273050"/>
            <a:ext cx="2743200"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429000" y="273050"/>
            <a:ext cx="5486400" cy="6100706"/>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3400" y="1435100"/>
            <a:ext cx="2743200" cy="4965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803556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pic>
        <p:nvPicPr>
          <p:cNvPr id="5" name="Picture 3" descr="C:\Users\artimashru\Desktop\Official\Branding\Approved Logo\ELP Symbol.png"/>
          <p:cNvPicPr>
            <a:picLocks noChangeAspect="1" noChangeArrowheads="1"/>
          </p:cNvPicPr>
          <p:nvPr/>
        </p:nvPicPr>
        <p:blipFill>
          <a:blip r:embed="rId2" cstate="print"/>
          <a:srcRect/>
          <a:stretch>
            <a:fillRect/>
          </a:stretch>
        </p:blipFill>
        <p:spPr bwMode="auto">
          <a:xfrm>
            <a:off x="7843838" y="0"/>
            <a:ext cx="1300162" cy="1320800"/>
          </a:xfrm>
          <a:prstGeom prst="rect">
            <a:avLst/>
          </a:prstGeom>
          <a:noFill/>
          <a:ln w="9525">
            <a:noFill/>
            <a:miter lim="800000"/>
            <a:headEnd/>
            <a:tailEnd/>
          </a:ln>
        </p:spPr>
      </p:pic>
      <p:cxnSp>
        <p:nvCxnSpPr>
          <p:cNvPr id="6" name="Straight Connector 5"/>
          <p:cNvCxnSpPr/>
          <p:nvPr/>
        </p:nvCxnSpPr>
        <p:spPr>
          <a:xfrm rot="5400000">
            <a:off x="815975" y="3832225"/>
            <a:ext cx="507523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33400" y="1219200"/>
            <a:ext cx="7391400"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8" name="Picture 2" descr="C:\Users\artimashru\Desktop\For Budget 2014\Red&amp;Black Panel.png"/>
          <p:cNvPicPr>
            <a:picLocks noChangeAspect="1" noChangeArrowheads="1"/>
          </p:cNvPicPr>
          <p:nvPr/>
        </p:nvPicPr>
        <p:blipFill>
          <a:blip r:embed="rId3" cstate="print"/>
          <a:srcRect/>
          <a:stretch>
            <a:fillRect/>
          </a:stretch>
        </p:blipFill>
        <p:spPr bwMode="auto">
          <a:xfrm>
            <a:off x="-76200" y="-17463"/>
            <a:ext cx="457200" cy="6894513"/>
          </a:xfrm>
          <a:prstGeom prst="rect">
            <a:avLst/>
          </a:prstGeom>
          <a:noFill/>
          <a:ln w="9525">
            <a:noFill/>
            <a:miter lim="800000"/>
            <a:headEnd/>
            <a:tailEnd/>
          </a:ln>
        </p:spPr>
      </p:pic>
      <p:sp>
        <p:nvSpPr>
          <p:cNvPr id="9" name="Rectangle 8"/>
          <p:cNvSpPr/>
          <p:nvPr/>
        </p:nvSpPr>
        <p:spPr>
          <a:xfrm>
            <a:off x="-36513" y="0"/>
            <a:ext cx="9180513" cy="6858000"/>
          </a:xfrm>
          <a:prstGeom prst="rect">
            <a:avLst/>
          </a:prstGeom>
          <a:noFill/>
          <a:ln w="57150">
            <a:solidFill>
              <a:srgbClr val="D7162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dirty="0">
              <a:solidFill>
                <a:prstClr val="white"/>
              </a:solidFill>
            </a:endParaRPr>
          </a:p>
        </p:txBody>
      </p:sp>
      <p:sp>
        <p:nvSpPr>
          <p:cNvPr id="3" name="Content Placeholder 2"/>
          <p:cNvSpPr>
            <a:spLocks noGrp="1"/>
          </p:cNvSpPr>
          <p:nvPr>
            <p:ph idx="1"/>
          </p:nvPr>
        </p:nvSpPr>
        <p:spPr>
          <a:xfrm>
            <a:off x="3429000" y="1308478"/>
            <a:ext cx="5486400" cy="5091578"/>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3401" y="1295400"/>
            <a:ext cx="2743199" cy="5105400"/>
          </a:xfrm>
        </p:spPr>
        <p:txBody>
          <a:bodyPr/>
          <a:lstStyle>
            <a:lvl1pPr marL="0" indent="0">
              <a:buNone/>
              <a:defRPr sz="1400" b="1"/>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itle 1"/>
          <p:cNvSpPr>
            <a:spLocks noGrp="1"/>
          </p:cNvSpPr>
          <p:nvPr>
            <p:ph type="title"/>
          </p:nvPr>
        </p:nvSpPr>
        <p:spPr>
          <a:xfrm>
            <a:off x="533400" y="274638"/>
            <a:ext cx="7391400" cy="868362"/>
          </a:xfrm>
        </p:spPr>
        <p:txBody>
          <a:bodyPr anchor="b"/>
          <a:lstStyle>
            <a:lvl1pPr algn="l">
              <a:defRPr/>
            </a:lvl1pPr>
          </a:lstStyle>
          <a:p>
            <a:r>
              <a:rPr lang="en-US"/>
              <a:t>Click to edit Master title style</a:t>
            </a:r>
            <a:endParaRPr lang="en-US" dirty="0"/>
          </a:p>
        </p:txBody>
      </p:sp>
    </p:spTree>
    <p:extLst>
      <p:ext uri="{BB962C8B-B14F-4D97-AF65-F5344CB8AC3E}">
        <p14:creationId xmlns:p14="http://schemas.microsoft.com/office/powerpoint/2010/main" val="2728423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4" descr="C:\Users\artimashru\Desktop\Official\Branding\Approved Logo\ELP Symbol.png"/>
          <p:cNvPicPr>
            <a:picLocks noChangeAspect="1" noChangeArrowheads="1"/>
          </p:cNvPicPr>
          <p:nvPr/>
        </p:nvPicPr>
        <p:blipFill>
          <a:blip r:embed="rId2" cstate="print"/>
          <a:srcRect/>
          <a:stretch>
            <a:fillRect/>
          </a:stretch>
        </p:blipFill>
        <p:spPr bwMode="auto">
          <a:xfrm>
            <a:off x="608013" y="152400"/>
            <a:ext cx="1549400" cy="1573213"/>
          </a:xfrm>
          <a:prstGeom prst="rect">
            <a:avLst/>
          </a:prstGeom>
          <a:noFill/>
          <a:ln w="9525">
            <a:noFill/>
            <a:miter lim="800000"/>
            <a:headEnd/>
            <a:tailEnd/>
          </a:ln>
        </p:spPr>
      </p:pic>
      <p:pic>
        <p:nvPicPr>
          <p:cNvPr id="5" name="Picture 2" descr="C:\Users\artimashru\Desktop\For Budget 2014\Red&amp;Black Panel.png"/>
          <p:cNvPicPr>
            <a:picLocks noChangeAspect="1" noChangeArrowheads="1"/>
          </p:cNvPicPr>
          <p:nvPr/>
        </p:nvPicPr>
        <p:blipFill>
          <a:blip r:embed="rId3" cstate="print"/>
          <a:srcRect/>
          <a:stretch>
            <a:fillRect/>
          </a:stretch>
        </p:blipFill>
        <p:spPr bwMode="auto">
          <a:xfrm>
            <a:off x="-76200" y="-17463"/>
            <a:ext cx="457200" cy="6894513"/>
          </a:xfrm>
          <a:prstGeom prst="rect">
            <a:avLst/>
          </a:prstGeom>
          <a:noFill/>
          <a:ln w="9525">
            <a:noFill/>
            <a:miter lim="800000"/>
            <a:headEnd/>
            <a:tailEnd/>
          </a:ln>
        </p:spPr>
      </p:pic>
      <p:cxnSp>
        <p:nvCxnSpPr>
          <p:cNvPr id="6" name="Straight Connector 5"/>
          <p:cNvCxnSpPr/>
          <p:nvPr userDrawn="1"/>
        </p:nvCxnSpPr>
        <p:spPr>
          <a:xfrm>
            <a:off x="838200" y="4343400"/>
            <a:ext cx="7883525" cy="1588"/>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36513" y="0"/>
            <a:ext cx="9180513" cy="6858000"/>
          </a:xfrm>
          <a:prstGeom prst="rect">
            <a:avLst/>
          </a:prstGeom>
          <a:noFill/>
          <a:ln w="57150">
            <a:solidFill>
              <a:srgbClr val="D7162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dirty="0"/>
          </a:p>
        </p:txBody>
      </p:sp>
      <p:sp>
        <p:nvSpPr>
          <p:cNvPr id="2" name="Title 1"/>
          <p:cNvSpPr>
            <a:spLocks noGrp="1"/>
          </p:cNvSpPr>
          <p:nvPr>
            <p:ph type="title"/>
          </p:nvPr>
        </p:nvSpPr>
        <p:spPr>
          <a:xfrm>
            <a:off x="798513" y="2895600"/>
            <a:ext cx="8040687" cy="1362075"/>
          </a:xfrm>
        </p:spPr>
        <p:txBody>
          <a:bodyPr anchor="b" anchorCtr="0"/>
          <a:lstStyle>
            <a:lvl1pPr algn="l">
              <a:defRPr sz="4000" b="1" cap="all" baseline="0">
                <a:solidFill>
                  <a:srgbClr val="D7162F"/>
                </a:solidFill>
              </a:defRPr>
            </a:lvl1pPr>
          </a:lstStyle>
          <a:p>
            <a:r>
              <a:rPr lang="en-US"/>
              <a:t>Click to edit Master title style</a:t>
            </a:r>
            <a:endParaRPr lang="en-US" dirty="0"/>
          </a:p>
        </p:txBody>
      </p:sp>
      <p:sp>
        <p:nvSpPr>
          <p:cNvPr id="3" name="Text Placeholder 2"/>
          <p:cNvSpPr>
            <a:spLocks noGrp="1"/>
          </p:cNvSpPr>
          <p:nvPr>
            <p:ph type="body" idx="1"/>
          </p:nvPr>
        </p:nvSpPr>
        <p:spPr>
          <a:xfrm>
            <a:off x="798513" y="4419600"/>
            <a:ext cx="8040687" cy="1500187"/>
          </a:xfrm>
        </p:spPr>
        <p:txBody>
          <a:bodyPr anchor="t" anchorCtr="0"/>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3" descr="C:\Users\artimashru\Desktop\Official\Branding\Approved Logo\ELP Symbol.png"/>
          <p:cNvPicPr>
            <a:picLocks noChangeAspect="1" noChangeArrowheads="1"/>
          </p:cNvPicPr>
          <p:nvPr/>
        </p:nvPicPr>
        <p:blipFill>
          <a:blip r:embed="rId2" cstate="print"/>
          <a:srcRect/>
          <a:stretch>
            <a:fillRect/>
          </a:stretch>
        </p:blipFill>
        <p:spPr bwMode="auto">
          <a:xfrm>
            <a:off x="7843838" y="0"/>
            <a:ext cx="1300162" cy="1320800"/>
          </a:xfrm>
          <a:prstGeom prst="rect">
            <a:avLst/>
          </a:prstGeom>
          <a:noFill/>
          <a:ln w="9525">
            <a:noFill/>
            <a:miter lim="800000"/>
            <a:headEnd/>
            <a:tailEnd/>
          </a:ln>
        </p:spPr>
      </p:pic>
      <p:cxnSp>
        <p:nvCxnSpPr>
          <p:cNvPr id="6" name="Straight Connector 5"/>
          <p:cNvCxnSpPr/>
          <p:nvPr/>
        </p:nvCxnSpPr>
        <p:spPr>
          <a:xfrm>
            <a:off x="1811338" y="4799013"/>
            <a:ext cx="5543550" cy="1587"/>
          </a:xfrm>
          <a:prstGeom prst="line">
            <a:avLst/>
          </a:prstGeom>
        </p:spPr>
        <p:style>
          <a:lnRef idx="1">
            <a:schemeClr val="accent1"/>
          </a:lnRef>
          <a:fillRef idx="0">
            <a:schemeClr val="accent1"/>
          </a:fillRef>
          <a:effectRef idx="0">
            <a:schemeClr val="accent1"/>
          </a:effectRef>
          <a:fontRef idx="minor">
            <a:schemeClr val="tx1"/>
          </a:fontRef>
        </p:style>
      </p:cxnSp>
      <p:pic>
        <p:nvPicPr>
          <p:cNvPr id="7" name="Picture 2" descr="C:\Users\artimashru\Desktop\For Budget 2014\Red&amp;Black Panel.png"/>
          <p:cNvPicPr>
            <a:picLocks noChangeAspect="1" noChangeArrowheads="1"/>
          </p:cNvPicPr>
          <p:nvPr/>
        </p:nvPicPr>
        <p:blipFill>
          <a:blip r:embed="rId3" cstate="print"/>
          <a:srcRect/>
          <a:stretch>
            <a:fillRect/>
          </a:stretch>
        </p:blipFill>
        <p:spPr bwMode="auto">
          <a:xfrm>
            <a:off x="-76200" y="-17463"/>
            <a:ext cx="457200" cy="6894513"/>
          </a:xfrm>
          <a:prstGeom prst="rect">
            <a:avLst/>
          </a:prstGeom>
          <a:noFill/>
          <a:ln w="9525">
            <a:noFill/>
            <a:miter lim="800000"/>
            <a:headEnd/>
            <a:tailEnd/>
          </a:ln>
        </p:spPr>
      </p:pic>
      <p:sp>
        <p:nvSpPr>
          <p:cNvPr id="8" name="Rectangle 7"/>
          <p:cNvSpPr/>
          <p:nvPr userDrawn="1"/>
        </p:nvSpPr>
        <p:spPr>
          <a:xfrm>
            <a:off x="-36513" y="0"/>
            <a:ext cx="9180513" cy="6858000"/>
          </a:xfrm>
          <a:prstGeom prst="rect">
            <a:avLst/>
          </a:prstGeom>
          <a:noFill/>
          <a:ln w="57150">
            <a:solidFill>
              <a:srgbClr val="D7162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dirty="0">
              <a:solidFill>
                <a:prstClr val="white"/>
              </a:solidFill>
            </a:endParaRPr>
          </a:p>
        </p:txBody>
      </p:sp>
      <p:sp>
        <p:nvSpPr>
          <p:cNvPr id="2" name="Title 1"/>
          <p:cNvSpPr>
            <a:spLocks noGrp="1"/>
          </p:cNvSpPr>
          <p:nvPr>
            <p:ph type="title"/>
          </p:nvPr>
        </p:nvSpPr>
        <p:spPr>
          <a:xfrm>
            <a:off x="1828800" y="48768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828800"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828800" y="54435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697390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losing Slide">
    <p:bg>
      <p:bgPr>
        <a:solidFill>
          <a:schemeClr val="tx1"/>
        </a:solidFill>
        <a:effectLst/>
      </p:bgPr>
    </p:bg>
    <p:spTree>
      <p:nvGrpSpPr>
        <p:cNvPr id="1" name=""/>
        <p:cNvGrpSpPr/>
        <p:nvPr/>
      </p:nvGrpSpPr>
      <p:grpSpPr>
        <a:xfrm>
          <a:off x="0" y="0"/>
          <a:ext cx="0" cy="0"/>
          <a:chOff x="0" y="0"/>
          <a:chExt cx="0" cy="0"/>
        </a:xfrm>
      </p:grpSpPr>
      <p:pic>
        <p:nvPicPr>
          <p:cNvPr id="2" name="Picture 3" descr="C:\Users\artimashru\Desktop\For Budget 2014\Red Panel Title.png"/>
          <p:cNvPicPr>
            <a:picLocks noChangeAspect="1" noChangeArrowheads="1"/>
          </p:cNvPicPr>
          <p:nvPr/>
        </p:nvPicPr>
        <p:blipFill>
          <a:blip r:embed="rId2" cstate="print"/>
          <a:srcRect/>
          <a:stretch>
            <a:fillRect/>
          </a:stretch>
        </p:blipFill>
        <p:spPr bwMode="auto">
          <a:xfrm>
            <a:off x="-36513" y="-17463"/>
            <a:ext cx="493713" cy="6894513"/>
          </a:xfrm>
          <a:prstGeom prst="rect">
            <a:avLst/>
          </a:prstGeom>
          <a:noFill/>
          <a:ln w="9525">
            <a:noFill/>
            <a:miter lim="800000"/>
            <a:headEnd/>
            <a:tailEnd/>
          </a:ln>
        </p:spPr>
      </p:pic>
      <p:cxnSp>
        <p:nvCxnSpPr>
          <p:cNvPr id="3" name="Straight Connector 2"/>
          <p:cNvCxnSpPr/>
          <p:nvPr/>
        </p:nvCxnSpPr>
        <p:spPr>
          <a:xfrm rot="5400000">
            <a:off x="4294982" y="4661694"/>
            <a:ext cx="3600450" cy="1587"/>
          </a:xfrm>
          <a:prstGeom prst="line">
            <a:avLst/>
          </a:prstGeom>
          <a:ln w="12700">
            <a:solidFill>
              <a:srgbClr val="D7162F"/>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rot="5400000">
            <a:off x="1551782" y="4661694"/>
            <a:ext cx="3600450" cy="1587"/>
          </a:xfrm>
          <a:prstGeom prst="line">
            <a:avLst/>
          </a:prstGeom>
          <a:ln w="12700">
            <a:solidFill>
              <a:srgbClr val="D7162F"/>
            </a:solidFill>
          </a:ln>
        </p:spPr>
        <p:style>
          <a:lnRef idx="1">
            <a:schemeClr val="accent1"/>
          </a:lnRef>
          <a:fillRef idx="0">
            <a:schemeClr val="accent1"/>
          </a:fillRef>
          <a:effectRef idx="0">
            <a:schemeClr val="accent1"/>
          </a:effectRef>
          <a:fontRef idx="minor">
            <a:schemeClr val="tx1"/>
          </a:fontRef>
        </p:style>
      </p:cxnSp>
      <p:graphicFrame>
        <p:nvGraphicFramePr>
          <p:cNvPr id="5" name="Table 4"/>
          <p:cNvGraphicFramePr>
            <a:graphicFrameLocks noGrp="1"/>
          </p:cNvGraphicFramePr>
          <p:nvPr/>
        </p:nvGraphicFramePr>
        <p:xfrm>
          <a:off x="685800" y="2786063"/>
          <a:ext cx="8229600" cy="3749675"/>
        </p:xfrm>
        <a:graphic>
          <a:graphicData uri="http://schemas.openxmlformats.org/drawingml/2006/table">
            <a:tbl>
              <a:tblPr firstRow="1" bandRow="1"/>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227114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300" b="1" spc="150" baseline="0" dirty="0">
                          <a:solidFill>
                            <a:srgbClr val="D7162F"/>
                          </a:solidFill>
                          <a:latin typeface="Baskerville Old Face" pitchFamily="18" charset="0"/>
                        </a:rPr>
                        <a:t>MUMBAI</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1502 A, 15th Floor</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Dalamal Towers</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Free Press Journal Road</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Nariman Point</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Mumbai 400 021</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b="1" dirty="0">
                          <a:solidFill>
                            <a:schemeClr val="bg1"/>
                          </a:solidFill>
                        </a:rPr>
                        <a:t>T: </a:t>
                      </a:r>
                      <a:r>
                        <a:rPr lang="en-IN" sz="1300" dirty="0">
                          <a:solidFill>
                            <a:schemeClr val="bg1"/>
                          </a:solidFill>
                        </a:rPr>
                        <a:t>+91 22 6636 7000</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b="1" dirty="0">
                          <a:solidFill>
                            <a:schemeClr val="bg1"/>
                          </a:solidFill>
                        </a:rPr>
                        <a:t>F:</a:t>
                      </a:r>
                      <a:r>
                        <a:rPr lang="en-IN" sz="1300" dirty="0">
                          <a:solidFill>
                            <a:schemeClr val="bg1"/>
                          </a:solidFill>
                        </a:rPr>
                        <a:t> +91 22 6636 7172</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b="1" dirty="0">
                          <a:solidFill>
                            <a:schemeClr val="bg1"/>
                          </a:solidFill>
                        </a:rPr>
                        <a:t>E: </a:t>
                      </a:r>
                      <a:r>
                        <a:rPr lang="en-IN" sz="1300" b="1" dirty="0">
                          <a:solidFill>
                            <a:schemeClr val="bg1"/>
                          </a:solidFill>
                          <a:hlinkClick r:id="rId3"/>
                        </a:rPr>
                        <a:t>mumbai@elp-in.com</a:t>
                      </a:r>
                      <a:endParaRPr lang="en-IN" sz="1300" b="1" dirty="0">
                        <a:solidFill>
                          <a:schemeClr val="bg1"/>
                        </a:solidFill>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n-IN" sz="1300" dirty="0">
                        <a:solidFill>
                          <a:schemeClr val="bg1"/>
                        </a:solidFill>
                      </a:endParaRPr>
                    </a:p>
                  </a:txBody>
                  <a:tcPr marT="45728" marB="45728">
                    <a:lnL w="12700" cmpd="sng">
                      <a:noFill/>
                      <a:prstDash val="solid"/>
                    </a:lnL>
                    <a:lnR w="12700" cap="flat" cmpd="sng" algn="ctr">
                      <a:noFill/>
                      <a:prstDash val="solid"/>
                      <a:round/>
                      <a:headEnd type="none" w="med" len="med"/>
                      <a:tailEnd type="none" w="med" len="me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300" b="1" kern="1200" spc="150" baseline="0" dirty="0">
                          <a:solidFill>
                            <a:srgbClr val="D7162F"/>
                          </a:solidFill>
                          <a:latin typeface="Baskerville Old Face" pitchFamily="18" charset="0"/>
                          <a:ea typeface="+mn-ea"/>
                          <a:cs typeface="+mn-cs"/>
                        </a:rPr>
                        <a:t>NEW DELHI</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801 A, 8th Floor</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Konnectus Tower</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Bhavbhuti Marg</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Opp. Ajmeri Gate Railway Station</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Nr. Minto Bridge</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New Delhi 110 002</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b="1" dirty="0">
                          <a:solidFill>
                            <a:schemeClr val="bg1"/>
                          </a:solidFill>
                        </a:rPr>
                        <a:t>T: </a:t>
                      </a:r>
                      <a:r>
                        <a:rPr lang="en-IN" sz="1300" dirty="0">
                          <a:solidFill>
                            <a:schemeClr val="bg1"/>
                          </a:solidFill>
                        </a:rPr>
                        <a:t>+91 11 4354 8400</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b="1" dirty="0">
                          <a:solidFill>
                            <a:schemeClr val="bg1"/>
                          </a:solidFill>
                        </a:rPr>
                        <a:t>F: </a:t>
                      </a:r>
                      <a:r>
                        <a:rPr lang="en-IN" sz="1300" dirty="0">
                          <a:solidFill>
                            <a:schemeClr val="bg1"/>
                          </a:solidFill>
                        </a:rPr>
                        <a:t>+91 11 4353 8436</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b="1" dirty="0">
                          <a:solidFill>
                            <a:schemeClr val="bg1"/>
                          </a:solidFill>
                        </a:rPr>
                        <a:t>E: </a:t>
                      </a:r>
                      <a:r>
                        <a:rPr lang="en-IN" sz="1300" b="1" dirty="0">
                          <a:solidFill>
                            <a:schemeClr val="bg1"/>
                          </a:solidFill>
                          <a:hlinkClick r:id="rId4"/>
                        </a:rPr>
                        <a:t>delhi@elp-in.com</a:t>
                      </a:r>
                      <a:endParaRPr lang="en-IN" sz="1300" b="1" dirty="0">
                        <a:solidFill>
                          <a:schemeClr val="bg1"/>
                        </a:solidFill>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n-IN" sz="1300" dirty="0">
                        <a:solidFill>
                          <a:schemeClr val="bg1"/>
                        </a:solidFill>
                      </a:endParaRPr>
                    </a:p>
                  </a:txBody>
                  <a:tcPr marT="45728" marB="4572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de-DE" sz="1300" b="1" kern="1200" spc="150" baseline="0" dirty="0">
                          <a:solidFill>
                            <a:srgbClr val="D7162F"/>
                          </a:solidFill>
                          <a:latin typeface="Baskerville Old Face" pitchFamily="18" charset="0"/>
                          <a:ea typeface="+mn-ea"/>
                          <a:cs typeface="+mn-cs"/>
                        </a:rPr>
                        <a:t>AHMEDABAD</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801, 8th Floor</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Abhijeet III</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Mithakali Six Road</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Ellisbridge</a:t>
                      </a:r>
                      <a:endParaRPr lang="de-DE" sz="1300" dirty="0">
                        <a:solidFill>
                          <a:schemeClr val="bg1"/>
                        </a:solidFill>
                      </a:endParaRPr>
                    </a:p>
                    <a:p>
                      <a:pPr marL="0" marR="0" indent="0" algn="just" defTabSz="914400" rtl="0" eaLnBrk="1" fontAlgn="auto" latinLnBrk="0" hangingPunct="1">
                        <a:lnSpc>
                          <a:spcPct val="100000"/>
                        </a:lnSpc>
                        <a:spcBef>
                          <a:spcPts val="0"/>
                        </a:spcBef>
                        <a:spcAft>
                          <a:spcPts val="0"/>
                        </a:spcAft>
                        <a:buClrTx/>
                        <a:buSzTx/>
                        <a:buFontTx/>
                        <a:buNone/>
                        <a:tabLst/>
                        <a:defRPr/>
                      </a:pPr>
                      <a:r>
                        <a:rPr lang="de-DE" sz="1300" dirty="0">
                          <a:solidFill>
                            <a:schemeClr val="bg1"/>
                          </a:solidFill>
                        </a:rPr>
                        <a:t>Ahmedabad 380 006</a:t>
                      </a:r>
                    </a:p>
                    <a:p>
                      <a:pPr marL="0" marR="0" indent="0" algn="just" defTabSz="914400" rtl="0" eaLnBrk="1" fontAlgn="auto" latinLnBrk="0" hangingPunct="1">
                        <a:lnSpc>
                          <a:spcPct val="100000"/>
                        </a:lnSpc>
                        <a:spcBef>
                          <a:spcPts val="0"/>
                        </a:spcBef>
                        <a:spcAft>
                          <a:spcPts val="0"/>
                        </a:spcAft>
                        <a:buClrTx/>
                        <a:buSzTx/>
                        <a:buFontTx/>
                        <a:buNone/>
                        <a:tabLst/>
                        <a:defRPr/>
                      </a:pPr>
                      <a:r>
                        <a:rPr lang="de-DE" sz="1300" b="1" dirty="0">
                          <a:solidFill>
                            <a:schemeClr val="bg1"/>
                          </a:solidFill>
                        </a:rPr>
                        <a:t>T: </a:t>
                      </a:r>
                      <a:r>
                        <a:rPr lang="de-DE" sz="1300" dirty="0">
                          <a:solidFill>
                            <a:schemeClr val="bg1"/>
                          </a:solidFill>
                        </a:rPr>
                        <a:t>+91 79 6605 4480/1</a:t>
                      </a:r>
                    </a:p>
                    <a:p>
                      <a:pPr marL="0" marR="0" indent="0" algn="just" defTabSz="914400" rtl="0" eaLnBrk="1" fontAlgn="auto" latinLnBrk="0" hangingPunct="1">
                        <a:lnSpc>
                          <a:spcPct val="100000"/>
                        </a:lnSpc>
                        <a:spcBef>
                          <a:spcPts val="0"/>
                        </a:spcBef>
                        <a:spcAft>
                          <a:spcPts val="0"/>
                        </a:spcAft>
                        <a:buClrTx/>
                        <a:buSzTx/>
                        <a:buFontTx/>
                        <a:buNone/>
                        <a:tabLst/>
                        <a:defRPr/>
                      </a:pPr>
                      <a:r>
                        <a:rPr lang="de-DE" sz="1300" b="1" dirty="0">
                          <a:solidFill>
                            <a:schemeClr val="bg1"/>
                          </a:solidFill>
                        </a:rPr>
                        <a:t>F: </a:t>
                      </a:r>
                      <a:r>
                        <a:rPr lang="de-DE" sz="1300" dirty="0">
                          <a:solidFill>
                            <a:schemeClr val="bg1"/>
                          </a:solidFill>
                        </a:rPr>
                        <a:t>+91 79 6605 4482</a:t>
                      </a:r>
                    </a:p>
                    <a:p>
                      <a:pPr marL="0" marR="0" indent="0" algn="just" defTabSz="914400" rtl="0" eaLnBrk="1" fontAlgn="auto" latinLnBrk="0" hangingPunct="1">
                        <a:lnSpc>
                          <a:spcPct val="100000"/>
                        </a:lnSpc>
                        <a:spcBef>
                          <a:spcPts val="0"/>
                        </a:spcBef>
                        <a:spcAft>
                          <a:spcPts val="0"/>
                        </a:spcAft>
                        <a:buClrTx/>
                        <a:buSzTx/>
                        <a:buFontTx/>
                        <a:buNone/>
                        <a:tabLst/>
                        <a:defRPr/>
                      </a:pPr>
                      <a:r>
                        <a:rPr lang="de-DE" sz="1300" b="1" dirty="0">
                          <a:solidFill>
                            <a:schemeClr val="bg1"/>
                          </a:solidFill>
                        </a:rPr>
                        <a:t>E: </a:t>
                      </a:r>
                      <a:r>
                        <a:rPr lang="de-DE" sz="1300" b="1" dirty="0">
                          <a:solidFill>
                            <a:schemeClr val="bg1"/>
                          </a:solidFill>
                          <a:hlinkClick r:id="rId5"/>
                        </a:rPr>
                        <a:t>ahmedabad@elp-in.com</a:t>
                      </a:r>
                      <a:endParaRPr lang="en-IN" sz="1300" b="1" dirty="0">
                        <a:solidFill>
                          <a:schemeClr val="bg1"/>
                        </a:solidFill>
                      </a:endParaRPr>
                    </a:p>
                  </a:txBody>
                  <a:tcPr marT="45728" marB="45728">
                    <a:lnL w="12700" cap="flat" cmpd="sng" algn="ctr">
                      <a:noFill/>
                      <a:prstDash val="solid"/>
                      <a:round/>
                      <a:headEnd type="none" w="med" len="med"/>
                      <a:tailEnd type="none" w="med" len="med"/>
                    </a:lnL>
                    <a:lnR w="12700" cmpd="sng">
                      <a:noFill/>
                      <a:prstDash val="solid"/>
                    </a:lnR>
                    <a:lnT w="12700" cmpd="sng">
                      <a:noFill/>
                      <a:prstDash val="soli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47853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300" b="1" kern="1200" spc="150" baseline="0" dirty="0">
                          <a:solidFill>
                            <a:srgbClr val="D7162F"/>
                          </a:solidFill>
                          <a:latin typeface="Baskerville Old Face" pitchFamily="18" charset="0"/>
                          <a:ea typeface="+mn-ea"/>
                          <a:cs typeface="+mn-cs"/>
                        </a:rPr>
                        <a:t>PUNE</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202, 2nd Floor</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Vascon Eco Tower</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Baner Pashan Road </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Pune 411 045</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T: +91 20 49127400</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b="1" dirty="0">
                          <a:solidFill>
                            <a:schemeClr val="bg1"/>
                          </a:solidFill>
                        </a:rPr>
                        <a:t>E: </a:t>
                      </a:r>
                      <a:r>
                        <a:rPr lang="en-IN" sz="1300" b="1" dirty="0">
                          <a:solidFill>
                            <a:schemeClr val="bg1"/>
                          </a:solidFill>
                          <a:hlinkClick r:id="rId6"/>
                        </a:rPr>
                        <a:t>pune@elp-in.com</a:t>
                      </a:r>
                      <a:endParaRPr lang="en-IN" sz="1300" b="1" dirty="0">
                        <a:solidFill>
                          <a:schemeClr val="bg1"/>
                        </a:solidFill>
                      </a:endParaRPr>
                    </a:p>
                  </a:txBody>
                  <a:tcPr marT="45728" marB="45728">
                    <a:lnL w="12700" cmpd="sng">
                      <a:noFill/>
                      <a:prstDash val="soli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300" b="1" kern="1200" spc="150" baseline="0" dirty="0">
                          <a:solidFill>
                            <a:srgbClr val="D7162F"/>
                          </a:solidFill>
                          <a:latin typeface="Baskerville Old Face" pitchFamily="18" charset="0"/>
                          <a:ea typeface="+mn-ea"/>
                          <a:cs typeface="+mn-cs"/>
                        </a:rPr>
                        <a:t>BENGALURU</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6th Floor</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Rockline Centre</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54, Richmond Road</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Bangalore 560 025</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b="1" dirty="0">
                          <a:solidFill>
                            <a:schemeClr val="bg1"/>
                          </a:solidFill>
                        </a:rPr>
                        <a:t>T: </a:t>
                      </a:r>
                      <a:r>
                        <a:rPr lang="en-IN" sz="1300" dirty="0">
                          <a:solidFill>
                            <a:schemeClr val="bg1"/>
                          </a:solidFill>
                        </a:rPr>
                        <a:t>+91 80 4168 5530/1</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b="1" dirty="0">
                          <a:solidFill>
                            <a:schemeClr val="bg1"/>
                          </a:solidFill>
                        </a:rPr>
                        <a:t>E: </a:t>
                      </a:r>
                      <a:r>
                        <a:rPr lang="en-IN" sz="1300" b="1" dirty="0">
                          <a:solidFill>
                            <a:schemeClr val="bg1"/>
                          </a:solidFill>
                          <a:hlinkClick r:id="rId7"/>
                        </a:rPr>
                        <a:t>bengaluru@elp-in.com</a:t>
                      </a:r>
                      <a:endParaRPr lang="en-IN" sz="1300" b="1" dirty="0">
                        <a:solidFill>
                          <a:schemeClr val="bg1"/>
                        </a:solidFill>
                      </a:endParaRPr>
                    </a:p>
                  </a:txBody>
                  <a:tcPr marT="45728" marB="4572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300" b="1" kern="1200" spc="150" baseline="0" dirty="0">
                          <a:solidFill>
                            <a:srgbClr val="D7162F"/>
                          </a:solidFill>
                          <a:latin typeface="Baskerville Old Face" pitchFamily="18" charset="0"/>
                          <a:ea typeface="+mn-ea"/>
                          <a:cs typeface="+mn-cs"/>
                        </a:rPr>
                        <a:t>CHENNAI</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No. 6, 4th Lane</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Nungambakkam High Road</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dirty="0">
                          <a:solidFill>
                            <a:schemeClr val="bg1"/>
                          </a:solidFill>
                        </a:rPr>
                        <a:t>Chennai 600 034</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b="1" dirty="0">
                          <a:solidFill>
                            <a:schemeClr val="bg1"/>
                          </a:solidFill>
                        </a:rPr>
                        <a:t>T: </a:t>
                      </a:r>
                      <a:r>
                        <a:rPr lang="en-IN" sz="1300" dirty="0">
                          <a:solidFill>
                            <a:schemeClr val="bg1"/>
                          </a:solidFill>
                        </a:rPr>
                        <a:t>+91 44 4210 4863</a:t>
                      </a:r>
                    </a:p>
                    <a:p>
                      <a:pPr marL="0" marR="0" indent="0" algn="just" defTabSz="914400" rtl="0" eaLnBrk="1" fontAlgn="auto" latinLnBrk="0" hangingPunct="1">
                        <a:lnSpc>
                          <a:spcPct val="100000"/>
                        </a:lnSpc>
                        <a:spcBef>
                          <a:spcPts val="0"/>
                        </a:spcBef>
                        <a:spcAft>
                          <a:spcPts val="0"/>
                        </a:spcAft>
                        <a:buClrTx/>
                        <a:buSzTx/>
                        <a:buFontTx/>
                        <a:buNone/>
                        <a:tabLst/>
                        <a:defRPr/>
                      </a:pPr>
                      <a:r>
                        <a:rPr lang="en-IN" sz="1300" b="1" dirty="0">
                          <a:solidFill>
                            <a:schemeClr val="bg1"/>
                          </a:solidFill>
                        </a:rPr>
                        <a:t>E:</a:t>
                      </a:r>
                      <a:r>
                        <a:rPr lang="en-IN" sz="1300" b="0" dirty="0">
                          <a:solidFill>
                            <a:schemeClr val="bg1"/>
                          </a:solidFill>
                        </a:rPr>
                        <a:t> </a:t>
                      </a:r>
                      <a:r>
                        <a:rPr lang="en-IN" sz="1300" b="1" dirty="0">
                          <a:solidFill>
                            <a:schemeClr val="bg1"/>
                          </a:solidFill>
                          <a:hlinkClick r:id="rId8"/>
                        </a:rPr>
                        <a:t>chennai@elp-in.com</a:t>
                      </a:r>
                      <a:endParaRPr lang="en-IN" sz="1300" b="1" dirty="0">
                        <a:solidFill>
                          <a:schemeClr val="bg1"/>
                        </a:solidFill>
                      </a:endParaRPr>
                    </a:p>
                  </a:txBody>
                  <a:tcPr marT="45728" marB="45728">
                    <a:lnL w="12700" cap="flat" cmpd="sng" algn="ctr">
                      <a:noFill/>
                      <a:prstDash val="solid"/>
                      <a:round/>
                      <a:headEnd type="none" w="med" len="med"/>
                      <a:tailEnd type="none" w="med" len="med"/>
                    </a:lnL>
                    <a:lnR w="12700" cmpd="sng">
                      <a:noFill/>
                      <a:prstDash val="solid"/>
                    </a:lnR>
                    <a:lnT w="127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pic>
        <p:nvPicPr>
          <p:cNvPr id="6" name="Picture 3" descr="C:\Users\artimashru\Desktop\Official\Branding\Approved Logo\ELP Symbol.png"/>
          <p:cNvPicPr>
            <a:picLocks noChangeAspect="1" noChangeArrowheads="1"/>
          </p:cNvPicPr>
          <p:nvPr/>
        </p:nvPicPr>
        <p:blipFill>
          <a:blip r:embed="rId9" cstate="print"/>
          <a:srcRect/>
          <a:stretch>
            <a:fillRect/>
          </a:stretch>
        </p:blipFill>
        <p:spPr bwMode="auto">
          <a:xfrm>
            <a:off x="604838" y="1465263"/>
            <a:ext cx="1300162" cy="1320800"/>
          </a:xfrm>
          <a:prstGeom prst="rect">
            <a:avLst/>
          </a:prstGeom>
          <a:noFill/>
          <a:ln w="9525">
            <a:noFill/>
            <a:miter lim="800000"/>
            <a:headEnd/>
            <a:tailEnd/>
          </a:ln>
        </p:spPr>
      </p:pic>
      <p:sp>
        <p:nvSpPr>
          <p:cNvPr id="7" name="Rectangle 9"/>
          <p:cNvSpPr/>
          <p:nvPr/>
        </p:nvSpPr>
        <p:spPr>
          <a:xfrm>
            <a:off x="-36513" y="0"/>
            <a:ext cx="9180513" cy="6858000"/>
          </a:xfrm>
          <a:prstGeom prst="rect">
            <a:avLst/>
          </a:prstGeom>
          <a:noFill/>
          <a:ln w="57150">
            <a:solidFill>
              <a:srgbClr val="D7162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dirty="0">
              <a:solidFill>
                <a:prstClr val="white"/>
              </a:solidFill>
            </a:endParaRPr>
          </a:p>
        </p:txBody>
      </p:sp>
    </p:spTree>
    <p:extLst>
      <p:ext uri="{BB962C8B-B14F-4D97-AF65-F5344CB8AC3E}">
        <p14:creationId xmlns:p14="http://schemas.microsoft.com/office/powerpoint/2010/main" val="670888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533400" y="1219200"/>
            <a:ext cx="7391400"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5" name="Picture 2" descr="C:\Users\artimashru\Desktop\For Budget 2014\Red&amp;Black Panel.png"/>
          <p:cNvPicPr>
            <a:picLocks noChangeAspect="1" noChangeArrowheads="1"/>
          </p:cNvPicPr>
          <p:nvPr/>
        </p:nvPicPr>
        <p:blipFill>
          <a:blip r:embed="rId2" cstate="print"/>
          <a:srcRect/>
          <a:stretch>
            <a:fillRect/>
          </a:stretch>
        </p:blipFill>
        <p:spPr bwMode="auto">
          <a:xfrm>
            <a:off x="-76200" y="-17463"/>
            <a:ext cx="457200" cy="6894513"/>
          </a:xfrm>
          <a:prstGeom prst="rect">
            <a:avLst/>
          </a:prstGeom>
          <a:noFill/>
          <a:ln w="9525">
            <a:noFill/>
            <a:miter lim="800000"/>
            <a:headEnd/>
            <a:tailEnd/>
          </a:ln>
        </p:spPr>
      </p:pic>
      <p:pic>
        <p:nvPicPr>
          <p:cNvPr id="6" name="Picture 3" descr="C:\Users\artimashru\Desktop\Official\Branding\Approved Logo\ELP Symbol.png"/>
          <p:cNvPicPr>
            <a:picLocks noChangeAspect="1" noChangeArrowheads="1"/>
          </p:cNvPicPr>
          <p:nvPr/>
        </p:nvPicPr>
        <p:blipFill>
          <a:blip r:embed="rId3" cstate="print"/>
          <a:srcRect/>
          <a:stretch>
            <a:fillRect/>
          </a:stretch>
        </p:blipFill>
        <p:spPr bwMode="auto">
          <a:xfrm>
            <a:off x="7843838" y="0"/>
            <a:ext cx="1300162" cy="1320800"/>
          </a:xfrm>
          <a:prstGeom prst="rect">
            <a:avLst/>
          </a:prstGeom>
          <a:noFill/>
          <a:ln w="9525">
            <a:noFill/>
            <a:miter lim="800000"/>
            <a:headEnd/>
            <a:tailEnd/>
          </a:ln>
        </p:spPr>
      </p:pic>
      <p:sp>
        <p:nvSpPr>
          <p:cNvPr id="7" name="Rectangle 6"/>
          <p:cNvSpPr/>
          <p:nvPr/>
        </p:nvSpPr>
        <p:spPr>
          <a:xfrm>
            <a:off x="-36513" y="0"/>
            <a:ext cx="9180513" cy="6858000"/>
          </a:xfrm>
          <a:prstGeom prst="rect">
            <a:avLst/>
          </a:prstGeom>
          <a:noFill/>
          <a:ln w="57150">
            <a:solidFill>
              <a:srgbClr val="D7162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dirty="0"/>
          </a:p>
        </p:txBody>
      </p:sp>
      <p:sp>
        <p:nvSpPr>
          <p:cNvPr id="2" name="Title 1"/>
          <p:cNvSpPr>
            <a:spLocks noGrp="1"/>
          </p:cNvSpPr>
          <p:nvPr>
            <p:ph type="title"/>
          </p:nvPr>
        </p:nvSpPr>
        <p:spPr>
          <a:xfrm>
            <a:off x="533400" y="274638"/>
            <a:ext cx="7391400" cy="868362"/>
          </a:xfrm>
        </p:spPr>
        <p:txBody>
          <a:bodyPr anchor="b"/>
          <a:lstStyle>
            <a:lvl1pPr algn="l">
              <a:defRPr sz="4000" b="1"/>
            </a:lvl1pPr>
          </a:lstStyle>
          <a:p>
            <a:r>
              <a:rPr lang="en-US"/>
              <a:t>Click to edit Master title style</a:t>
            </a:r>
            <a:endParaRPr lang="en-US" dirty="0"/>
          </a:p>
        </p:txBody>
      </p:sp>
      <p:sp>
        <p:nvSpPr>
          <p:cNvPr id="3" name="Content Placeholder 2"/>
          <p:cNvSpPr>
            <a:spLocks noGrp="1"/>
          </p:cNvSpPr>
          <p:nvPr>
            <p:ph idx="1"/>
          </p:nvPr>
        </p:nvSpPr>
        <p:spPr>
          <a:xfrm>
            <a:off x="533400" y="1295400"/>
            <a:ext cx="8382000" cy="5105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533400" y="1219200"/>
            <a:ext cx="7391400"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8" name="Picture 3" descr="C:\Users\artimashru\Desktop\Official\Branding\Approved Logo\ELP Symbol.png"/>
          <p:cNvPicPr>
            <a:picLocks noChangeAspect="1" noChangeArrowheads="1"/>
          </p:cNvPicPr>
          <p:nvPr/>
        </p:nvPicPr>
        <p:blipFill>
          <a:blip r:embed="rId2" cstate="print"/>
          <a:srcRect/>
          <a:stretch>
            <a:fillRect/>
          </a:stretch>
        </p:blipFill>
        <p:spPr bwMode="auto">
          <a:xfrm>
            <a:off x="7843838" y="0"/>
            <a:ext cx="1300162" cy="1320800"/>
          </a:xfrm>
          <a:prstGeom prst="rect">
            <a:avLst/>
          </a:prstGeom>
          <a:noFill/>
          <a:ln w="9525">
            <a:noFill/>
            <a:miter lim="800000"/>
            <a:headEnd/>
            <a:tailEnd/>
          </a:ln>
        </p:spPr>
      </p:pic>
      <p:pic>
        <p:nvPicPr>
          <p:cNvPr id="9" name="Picture 2" descr="C:\Users\artimashru\Desktop\For Budget 2014\Red&amp;Black Panel.png"/>
          <p:cNvPicPr>
            <a:picLocks noChangeAspect="1" noChangeArrowheads="1"/>
          </p:cNvPicPr>
          <p:nvPr/>
        </p:nvPicPr>
        <p:blipFill>
          <a:blip r:embed="rId3" cstate="print"/>
          <a:srcRect/>
          <a:stretch>
            <a:fillRect/>
          </a:stretch>
        </p:blipFill>
        <p:spPr bwMode="auto">
          <a:xfrm>
            <a:off x="-76200" y="-17463"/>
            <a:ext cx="457200" cy="6894513"/>
          </a:xfrm>
          <a:prstGeom prst="rect">
            <a:avLst/>
          </a:prstGeom>
          <a:noFill/>
          <a:ln w="9525">
            <a:noFill/>
            <a:miter lim="800000"/>
            <a:headEnd/>
            <a:tailEnd/>
          </a:ln>
        </p:spPr>
      </p:pic>
      <p:sp>
        <p:nvSpPr>
          <p:cNvPr id="10" name="Rectangle 9"/>
          <p:cNvSpPr/>
          <p:nvPr/>
        </p:nvSpPr>
        <p:spPr>
          <a:xfrm>
            <a:off x="-36513" y="0"/>
            <a:ext cx="9180513" cy="6858000"/>
          </a:xfrm>
          <a:prstGeom prst="rect">
            <a:avLst/>
          </a:prstGeom>
          <a:noFill/>
          <a:ln w="57150">
            <a:solidFill>
              <a:srgbClr val="D7162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dirty="0"/>
          </a:p>
        </p:txBody>
      </p:sp>
      <p:sp>
        <p:nvSpPr>
          <p:cNvPr id="2" name="Title 1"/>
          <p:cNvSpPr>
            <a:spLocks noGrp="1"/>
          </p:cNvSpPr>
          <p:nvPr>
            <p:ph type="title"/>
          </p:nvPr>
        </p:nvSpPr>
        <p:spPr>
          <a:xfrm>
            <a:off x="533400" y="274638"/>
            <a:ext cx="7391400" cy="868362"/>
          </a:xfrm>
        </p:spPr>
        <p:txBody>
          <a:bodyPr anchor="b"/>
          <a:lstStyle>
            <a:lvl1pPr algn="l">
              <a:defRPr/>
            </a:lvl1pPr>
          </a:lstStyle>
          <a:p>
            <a:r>
              <a:rPr lang="en-US"/>
              <a:t>Click to edit Master title style</a:t>
            </a:r>
            <a:endParaRPr lang="en-US" dirty="0"/>
          </a:p>
        </p:txBody>
      </p:sp>
      <p:sp>
        <p:nvSpPr>
          <p:cNvPr id="3" name="Text Placeholder 2"/>
          <p:cNvSpPr>
            <a:spLocks noGrp="1"/>
          </p:cNvSpPr>
          <p:nvPr>
            <p:ph type="body" idx="1"/>
          </p:nvPr>
        </p:nvSpPr>
        <p:spPr>
          <a:xfrm>
            <a:off x="533400" y="1276350"/>
            <a:ext cx="4114800"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3400" y="1916112"/>
            <a:ext cx="4114800" cy="44846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00600" y="1276350"/>
            <a:ext cx="4114800"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00600" y="1916112"/>
            <a:ext cx="4114800" cy="44846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4" descr="C:\Users\artimashru\Desktop\For Budget 2014\Red&amp;Black Panel.png"/>
          <p:cNvPicPr>
            <a:picLocks noChangeAspect="1" noChangeArrowheads="1"/>
          </p:cNvPicPr>
          <p:nvPr/>
        </p:nvPicPr>
        <p:blipFill>
          <a:blip r:embed="rId2" cstate="print"/>
          <a:srcRect/>
          <a:stretch>
            <a:fillRect/>
          </a:stretch>
        </p:blipFill>
        <p:spPr bwMode="auto">
          <a:xfrm>
            <a:off x="-76200" y="-17463"/>
            <a:ext cx="457200" cy="6894513"/>
          </a:xfrm>
          <a:prstGeom prst="rect">
            <a:avLst/>
          </a:prstGeom>
          <a:noFill/>
          <a:ln w="9525">
            <a:noFill/>
            <a:miter lim="800000"/>
            <a:headEnd/>
            <a:tailEnd/>
          </a:ln>
        </p:spPr>
      </p:pic>
      <p:pic>
        <p:nvPicPr>
          <p:cNvPr id="4" name="Picture 6" descr="C:\Users\artimashru\Desktop\Official\Branding\Approved Logo\ELP Symbol.png"/>
          <p:cNvPicPr>
            <a:picLocks noChangeAspect="1" noChangeArrowheads="1"/>
          </p:cNvPicPr>
          <p:nvPr/>
        </p:nvPicPr>
        <p:blipFill>
          <a:blip r:embed="rId3" cstate="print"/>
          <a:srcRect/>
          <a:stretch>
            <a:fillRect/>
          </a:stretch>
        </p:blipFill>
        <p:spPr bwMode="auto">
          <a:xfrm>
            <a:off x="7843838" y="0"/>
            <a:ext cx="1300162" cy="1320800"/>
          </a:xfrm>
          <a:prstGeom prst="rect">
            <a:avLst/>
          </a:prstGeom>
          <a:noFill/>
          <a:ln w="9525">
            <a:noFill/>
            <a:miter lim="800000"/>
            <a:headEnd/>
            <a:tailEnd/>
          </a:ln>
        </p:spPr>
      </p:pic>
      <p:cxnSp>
        <p:nvCxnSpPr>
          <p:cNvPr id="5" name="Straight Connector 4"/>
          <p:cNvCxnSpPr/>
          <p:nvPr/>
        </p:nvCxnSpPr>
        <p:spPr>
          <a:xfrm>
            <a:off x="533400" y="1219200"/>
            <a:ext cx="7391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36513" y="0"/>
            <a:ext cx="9180513" cy="6858000"/>
          </a:xfrm>
          <a:prstGeom prst="rect">
            <a:avLst/>
          </a:prstGeom>
          <a:noFill/>
          <a:ln w="57150">
            <a:solidFill>
              <a:srgbClr val="D7162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dirty="0"/>
          </a:p>
        </p:txBody>
      </p:sp>
      <p:sp>
        <p:nvSpPr>
          <p:cNvPr id="2" name="Title 1"/>
          <p:cNvSpPr>
            <a:spLocks noGrp="1"/>
          </p:cNvSpPr>
          <p:nvPr>
            <p:ph type="title"/>
          </p:nvPr>
        </p:nvSpPr>
        <p:spPr>
          <a:xfrm>
            <a:off x="533400" y="274638"/>
            <a:ext cx="7391400" cy="868362"/>
          </a:xfrm>
        </p:spPr>
        <p:txBody>
          <a:bodyPr anchor="b"/>
          <a:lstStyle>
            <a:lvl1pPr algn="l">
              <a:defRPr/>
            </a:lvl1p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3" descr="C:\Users\artimashru\Desktop\Official\Branding\Approved Logo\ELP Symbol.png"/>
          <p:cNvPicPr>
            <a:picLocks noChangeAspect="1" noChangeArrowheads="1"/>
          </p:cNvPicPr>
          <p:nvPr/>
        </p:nvPicPr>
        <p:blipFill>
          <a:blip r:embed="rId2" cstate="print"/>
          <a:srcRect/>
          <a:stretch>
            <a:fillRect/>
          </a:stretch>
        </p:blipFill>
        <p:spPr bwMode="auto">
          <a:xfrm>
            <a:off x="7843838" y="0"/>
            <a:ext cx="1300162" cy="1320800"/>
          </a:xfrm>
          <a:prstGeom prst="rect">
            <a:avLst/>
          </a:prstGeom>
          <a:noFill/>
          <a:ln w="9525">
            <a:noFill/>
            <a:miter lim="800000"/>
            <a:headEnd/>
            <a:tailEnd/>
          </a:ln>
        </p:spPr>
      </p:pic>
      <p:pic>
        <p:nvPicPr>
          <p:cNvPr id="3" name="Picture 6" descr="C:\Users\artimashru\Desktop\For Budget 2014\Red&amp;Black Panel.png"/>
          <p:cNvPicPr>
            <a:picLocks noChangeAspect="1" noChangeArrowheads="1"/>
          </p:cNvPicPr>
          <p:nvPr/>
        </p:nvPicPr>
        <p:blipFill>
          <a:blip r:embed="rId3" cstate="print"/>
          <a:srcRect/>
          <a:stretch>
            <a:fillRect/>
          </a:stretch>
        </p:blipFill>
        <p:spPr bwMode="auto">
          <a:xfrm>
            <a:off x="-76200" y="-17463"/>
            <a:ext cx="457200" cy="6894513"/>
          </a:xfrm>
          <a:prstGeom prst="rect">
            <a:avLst/>
          </a:prstGeom>
          <a:noFill/>
          <a:ln w="9525">
            <a:noFill/>
            <a:miter lim="800000"/>
            <a:headEnd/>
            <a:tailEnd/>
          </a:ln>
        </p:spPr>
      </p:pic>
      <p:sp>
        <p:nvSpPr>
          <p:cNvPr id="4" name="Rectangle 9"/>
          <p:cNvSpPr/>
          <p:nvPr/>
        </p:nvSpPr>
        <p:spPr>
          <a:xfrm>
            <a:off x="-36513" y="0"/>
            <a:ext cx="9180513" cy="6858000"/>
          </a:xfrm>
          <a:prstGeom prst="rect">
            <a:avLst/>
          </a:prstGeom>
          <a:noFill/>
          <a:ln w="57150">
            <a:solidFill>
              <a:srgbClr val="D7162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3" descr="C:\Users\artimashru\Desktop\Official\Branding\Approved Logo\ELP Symbol.png"/>
          <p:cNvPicPr>
            <a:picLocks noChangeAspect="1" noChangeArrowheads="1"/>
          </p:cNvPicPr>
          <p:nvPr/>
        </p:nvPicPr>
        <p:blipFill>
          <a:blip r:embed="rId2" cstate="print"/>
          <a:srcRect/>
          <a:stretch>
            <a:fillRect/>
          </a:stretch>
        </p:blipFill>
        <p:spPr bwMode="auto">
          <a:xfrm>
            <a:off x="7843838" y="0"/>
            <a:ext cx="1300162" cy="1320800"/>
          </a:xfrm>
          <a:prstGeom prst="rect">
            <a:avLst/>
          </a:prstGeom>
          <a:noFill/>
          <a:ln w="9525">
            <a:noFill/>
            <a:miter lim="800000"/>
            <a:headEnd/>
            <a:tailEnd/>
          </a:ln>
        </p:spPr>
      </p:pic>
      <p:cxnSp>
        <p:nvCxnSpPr>
          <p:cNvPr id="6" name="Straight Connector 5"/>
          <p:cNvCxnSpPr/>
          <p:nvPr/>
        </p:nvCxnSpPr>
        <p:spPr>
          <a:xfrm rot="5400000">
            <a:off x="311944" y="3345656"/>
            <a:ext cx="6083300"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7" name="Picture 2" descr="C:\Users\artimashru\Desktop\For Budget 2014\Red&amp;Black Panel.png"/>
          <p:cNvPicPr>
            <a:picLocks noChangeAspect="1" noChangeArrowheads="1"/>
          </p:cNvPicPr>
          <p:nvPr/>
        </p:nvPicPr>
        <p:blipFill>
          <a:blip r:embed="rId3" cstate="print"/>
          <a:srcRect/>
          <a:stretch>
            <a:fillRect/>
          </a:stretch>
        </p:blipFill>
        <p:spPr bwMode="auto">
          <a:xfrm>
            <a:off x="-76200" y="-17463"/>
            <a:ext cx="457200" cy="6894513"/>
          </a:xfrm>
          <a:prstGeom prst="rect">
            <a:avLst/>
          </a:prstGeom>
          <a:noFill/>
          <a:ln w="9525">
            <a:noFill/>
            <a:miter lim="800000"/>
            <a:headEnd/>
            <a:tailEnd/>
          </a:ln>
        </p:spPr>
      </p:pic>
      <p:sp>
        <p:nvSpPr>
          <p:cNvPr id="8" name="Rectangle 7"/>
          <p:cNvSpPr/>
          <p:nvPr/>
        </p:nvSpPr>
        <p:spPr>
          <a:xfrm>
            <a:off x="-36513" y="0"/>
            <a:ext cx="9180513" cy="6858000"/>
          </a:xfrm>
          <a:prstGeom prst="rect">
            <a:avLst/>
          </a:prstGeom>
          <a:noFill/>
          <a:ln w="57150">
            <a:solidFill>
              <a:srgbClr val="D7162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dirty="0"/>
          </a:p>
        </p:txBody>
      </p:sp>
      <p:sp>
        <p:nvSpPr>
          <p:cNvPr id="2" name="Title 1"/>
          <p:cNvSpPr>
            <a:spLocks noGrp="1"/>
          </p:cNvSpPr>
          <p:nvPr>
            <p:ph type="title"/>
          </p:nvPr>
        </p:nvSpPr>
        <p:spPr>
          <a:xfrm>
            <a:off x="533400" y="273050"/>
            <a:ext cx="2743200"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429000" y="273050"/>
            <a:ext cx="5486400" cy="6100706"/>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3400" y="1435100"/>
            <a:ext cx="2743200" cy="4965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pic>
        <p:nvPicPr>
          <p:cNvPr id="5" name="Picture 3" descr="C:\Users\artimashru\Desktop\Official\Branding\Approved Logo\ELP Symbol.png"/>
          <p:cNvPicPr>
            <a:picLocks noChangeAspect="1" noChangeArrowheads="1"/>
          </p:cNvPicPr>
          <p:nvPr/>
        </p:nvPicPr>
        <p:blipFill>
          <a:blip r:embed="rId2" cstate="print"/>
          <a:srcRect/>
          <a:stretch>
            <a:fillRect/>
          </a:stretch>
        </p:blipFill>
        <p:spPr bwMode="auto">
          <a:xfrm>
            <a:off x="7843838" y="0"/>
            <a:ext cx="1300162" cy="1320800"/>
          </a:xfrm>
          <a:prstGeom prst="rect">
            <a:avLst/>
          </a:prstGeom>
          <a:noFill/>
          <a:ln w="9525">
            <a:noFill/>
            <a:miter lim="800000"/>
            <a:headEnd/>
            <a:tailEnd/>
          </a:ln>
        </p:spPr>
      </p:pic>
      <p:cxnSp>
        <p:nvCxnSpPr>
          <p:cNvPr id="6" name="Straight Connector 5"/>
          <p:cNvCxnSpPr/>
          <p:nvPr/>
        </p:nvCxnSpPr>
        <p:spPr>
          <a:xfrm rot="5400000">
            <a:off x="815975" y="3832225"/>
            <a:ext cx="507523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33400" y="1219200"/>
            <a:ext cx="7391400"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8" name="Picture 2" descr="C:\Users\artimashru\Desktop\For Budget 2014\Red&amp;Black Panel.png"/>
          <p:cNvPicPr>
            <a:picLocks noChangeAspect="1" noChangeArrowheads="1"/>
          </p:cNvPicPr>
          <p:nvPr/>
        </p:nvPicPr>
        <p:blipFill>
          <a:blip r:embed="rId3" cstate="print"/>
          <a:srcRect/>
          <a:stretch>
            <a:fillRect/>
          </a:stretch>
        </p:blipFill>
        <p:spPr bwMode="auto">
          <a:xfrm>
            <a:off x="-76200" y="-17463"/>
            <a:ext cx="457200" cy="6894513"/>
          </a:xfrm>
          <a:prstGeom prst="rect">
            <a:avLst/>
          </a:prstGeom>
          <a:noFill/>
          <a:ln w="9525">
            <a:noFill/>
            <a:miter lim="800000"/>
            <a:headEnd/>
            <a:tailEnd/>
          </a:ln>
        </p:spPr>
      </p:pic>
      <p:sp>
        <p:nvSpPr>
          <p:cNvPr id="9" name="Rectangle 8"/>
          <p:cNvSpPr/>
          <p:nvPr/>
        </p:nvSpPr>
        <p:spPr>
          <a:xfrm>
            <a:off x="-36513" y="0"/>
            <a:ext cx="9180513" cy="6858000"/>
          </a:xfrm>
          <a:prstGeom prst="rect">
            <a:avLst/>
          </a:prstGeom>
          <a:noFill/>
          <a:ln w="57150">
            <a:solidFill>
              <a:srgbClr val="D7162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dirty="0"/>
          </a:p>
        </p:txBody>
      </p:sp>
      <p:sp>
        <p:nvSpPr>
          <p:cNvPr id="3" name="Content Placeholder 2"/>
          <p:cNvSpPr>
            <a:spLocks noGrp="1"/>
          </p:cNvSpPr>
          <p:nvPr>
            <p:ph idx="1"/>
          </p:nvPr>
        </p:nvSpPr>
        <p:spPr>
          <a:xfrm>
            <a:off x="3429000" y="1308478"/>
            <a:ext cx="5486400" cy="5091578"/>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3401" y="1295400"/>
            <a:ext cx="2743199" cy="5105400"/>
          </a:xfrm>
        </p:spPr>
        <p:txBody>
          <a:bodyPr/>
          <a:lstStyle>
            <a:lvl1pPr marL="0" indent="0">
              <a:buNone/>
              <a:defRPr sz="1400" b="1"/>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itle 1"/>
          <p:cNvSpPr>
            <a:spLocks noGrp="1"/>
          </p:cNvSpPr>
          <p:nvPr>
            <p:ph type="title"/>
          </p:nvPr>
        </p:nvSpPr>
        <p:spPr>
          <a:xfrm>
            <a:off x="533400" y="274638"/>
            <a:ext cx="7391400" cy="868362"/>
          </a:xfrm>
        </p:spPr>
        <p:txBody>
          <a:bodyPr anchor="b"/>
          <a:lstStyle>
            <a:lvl1pPr algn="l">
              <a:defRPr/>
            </a:lvl1pPr>
          </a:lstStyle>
          <a:p>
            <a:r>
              <a:rPr lang="en-US"/>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3" descr="C:\Users\artimashru\Desktop\Official\Branding\Approved Logo\ELP Symbol.png"/>
          <p:cNvPicPr>
            <a:picLocks noChangeAspect="1" noChangeArrowheads="1"/>
          </p:cNvPicPr>
          <p:nvPr/>
        </p:nvPicPr>
        <p:blipFill>
          <a:blip r:embed="rId2" cstate="print"/>
          <a:srcRect/>
          <a:stretch>
            <a:fillRect/>
          </a:stretch>
        </p:blipFill>
        <p:spPr bwMode="auto">
          <a:xfrm>
            <a:off x="7843838" y="0"/>
            <a:ext cx="1300162" cy="1320800"/>
          </a:xfrm>
          <a:prstGeom prst="rect">
            <a:avLst/>
          </a:prstGeom>
          <a:noFill/>
          <a:ln w="9525">
            <a:noFill/>
            <a:miter lim="800000"/>
            <a:headEnd/>
            <a:tailEnd/>
          </a:ln>
        </p:spPr>
      </p:pic>
      <p:cxnSp>
        <p:nvCxnSpPr>
          <p:cNvPr id="6" name="Straight Connector 5"/>
          <p:cNvCxnSpPr/>
          <p:nvPr/>
        </p:nvCxnSpPr>
        <p:spPr>
          <a:xfrm>
            <a:off x="1811338" y="4799013"/>
            <a:ext cx="5543550" cy="1587"/>
          </a:xfrm>
          <a:prstGeom prst="line">
            <a:avLst/>
          </a:prstGeom>
        </p:spPr>
        <p:style>
          <a:lnRef idx="1">
            <a:schemeClr val="accent1"/>
          </a:lnRef>
          <a:fillRef idx="0">
            <a:schemeClr val="accent1"/>
          </a:fillRef>
          <a:effectRef idx="0">
            <a:schemeClr val="accent1"/>
          </a:effectRef>
          <a:fontRef idx="minor">
            <a:schemeClr val="tx1"/>
          </a:fontRef>
        </p:style>
      </p:cxnSp>
      <p:pic>
        <p:nvPicPr>
          <p:cNvPr id="7" name="Picture 2" descr="C:\Users\artimashru\Desktop\For Budget 2014\Red&amp;Black Panel.png"/>
          <p:cNvPicPr>
            <a:picLocks noChangeAspect="1" noChangeArrowheads="1"/>
          </p:cNvPicPr>
          <p:nvPr/>
        </p:nvPicPr>
        <p:blipFill>
          <a:blip r:embed="rId3" cstate="print"/>
          <a:srcRect/>
          <a:stretch>
            <a:fillRect/>
          </a:stretch>
        </p:blipFill>
        <p:spPr bwMode="auto">
          <a:xfrm>
            <a:off x="-76200" y="-17463"/>
            <a:ext cx="457200" cy="6894513"/>
          </a:xfrm>
          <a:prstGeom prst="rect">
            <a:avLst/>
          </a:prstGeom>
          <a:noFill/>
          <a:ln w="9525">
            <a:noFill/>
            <a:miter lim="800000"/>
            <a:headEnd/>
            <a:tailEnd/>
          </a:ln>
        </p:spPr>
      </p:pic>
      <p:sp>
        <p:nvSpPr>
          <p:cNvPr id="8" name="Rectangle 7"/>
          <p:cNvSpPr/>
          <p:nvPr userDrawn="1"/>
        </p:nvSpPr>
        <p:spPr>
          <a:xfrm>
            <a:off x="-36513" y="0"/>
            <a:ext cx="9180513" cy="6858000"/>
          </a:xfrm>
          <a:prstGeom prst="rect">
            <a:avLst/>
          </a:prstGeom>
          <a:noFill/>
          <a:ln w="57150">
            <a:solidFill>
              <a:srgbClr val="D7162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N" dirty="0"/>
          </a:p>
        </p:txBody>
      </p:sp>
      <p:sp>
        <p:nvSpPr>
          <p:cNvPr id="2" name="Title 1"/>
          <p:cNvSpPr>
            <a:spLocks noGrp="1"/>
          </p:cNvSpPr>
          <p:nvPr>
            <p:ph type="title"/>
          </p:nvPr>
        </p:nvSpPr>
        <p:spPr>
          <a:xfrm>
            <a:off x="1828800" y="48768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828800"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828800" y="54435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6553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b="1">
                <a:solidFill>
                  <a:srgbClr val="898989"/>
                </a:solidFill>
                <a:latin typeface="Calibri" pitchFamily="34" charset="0"/>
              </a:defRPr>
            </a:lvl1pPr>
          </a:lstStyle>
          <a:p>
            <a:fld id="{87C6C4C2-5276-4E91-8375-C047388A347C}" type="slidenum">
              <a:rPr lang="en-US" altLang="en-US"/>
              <a:pPr/>
              <a:t>‹#›</a:t>
            </a:fld>
            <a:endParaRPr lang="en-US" altLang="en-US" dirty="0"/>
          </a:p>
        </p:txBody>
      </p:sp>
    </p:spTree>
  </p:cSld>
  <p:clrMap bg1="lt1" tx1="dk1" bg2="lt2" tx2="dk2" accent1="accent1" accent2="accent2" accent3="accent3" accent4="accent4" accent5="accent5" accent6="accent6" hlink="hlink" folHlink="folHlink"/>
  <p:sldLayoutIdLst>
    <p:sldLayoutId id="2147484492" r:id="rId1"/>
    <p:sldLayoutId id="2147484493" r:id="rId2"/>
    <p:sldLayoutId id="2147484494" r:id="rId3"/>
    <p:sldLayoutId id="2147484495" r:id="rId4"/>
    <p:sldLayoutId id="2147484496" r:id="rId5"/>
    <p:sldLayoutId id="2147484497" r:id="rId6"/>
    <p:sldLayoutId id="2147484498" r:id="rId7"/>
    <p:sldLayoutId id="2147484499" r:id="rId8"/>
    <p:sldLayoutId id="2147484500" r:id="rId9"/>
    <p:sldLayoutId id="2147484501" r:id="rId10"/>
    <p:sldLayoutId id="2147484554" r:id="rId11"/>
  </p:sldLayoutIdLst>
  <p:hf hdr="0" dt="0"/>
  <p:txStyles>
    <p:titleStyle>
      <a:lvl1pPr algn="l" rtl="0" eaLnBrk="0" fontAlgn="base" hangingPunct="0">
        <a:spcBef>
          <a:spcPct val="0"/>
        </a:spcBef>
        <a:spcAft>
          <a:spcPct val="0"/>
        </a:spcAft>
        <a:defRPr sz="4000" b="1" kern="1200" spc="150">
          <a:solidFill>
            <a:srgbClr val="D7162F"/>
          </a:solidFill>
          <a:latin typeface="Baskerville Old Face" pitchFamily="18" charset="0"/>
          <a:ea typeface="+mj-ea"/>
          <a:cs typeface="+mj-cs"/>
        </a:defRPr>
      </a:lvl1pPr>
      <a:lvl2pPr algn="l" rtl="0" eaLnBrk="0" fontAlgn="base" hangingPunct="0">
        <a:spcBef>
          <a:spcPct val="0"/>
        </a:spcBef>
        <a:spcAft>
          <a:spcPct val="0"/>
        </a:spcAft>
        <a:defRPr sz="4000" b="1">
          <a:solidFill>
            <a:srgbClr val="D7162F"/>
          </a:solidFill>
          <a:latin typeface="Baskerville Old Face" pitchFamily="18" charset="0"/>
        </a:defRPr>
      </a:lvl2pPr>
      <a:lvl3pPr algn="l" rtl="0" eaLnBrk="0" fontAlgn="base" hangingPunct="0">
        <a:spcBef>
          <a:spcPct val="0"/>
        </a:spcBef>
        <a:spcAft>
          <a:spcPct val="0"/>
        </a:spcAft>
        <a:defRPr sz="4000" b="1">
          <a:solidFill>
            <a:srgbClr val="D7162F"/>
          </a:solidFill>
          <a:latin typeface="Baskerville Old Face" pitchFamily="18" charset="0"/>
        </a:defRPr>
      </a:lvl3pPr>
      <a:lvl4pPr algn="l" rtl="0" eaLnBrk="0" fontAlgn="base" hangingPunct="0">
        <a:spcBef>
          <a:spcPct val="0"/>
        </a:spcBef>
        <a:spcAft>
          <a:spcPct val="0"/>
        </a:spcAft>
        <a:defRPr sz="4000" b="1">
          <a:solidFill>
            <a:srgbClr val="D7162F"/>
          </a:solidFill>
          <a:latin typeface="Baskerville Old Face" pitchFamily="18" charset="0"/>
        </a:defRPr>
      </a:lvl4pPr>
      <a:lvl5pPr algn="l" rtl="0" eaLnBrk="0" fontAlgn="base" hangingPunct="0">
        <a:spcBef>
          <a:spcPct val="0"/>
        </a:spcBef>
        <a:spcAft>
          <a:spcPct val="0"/>
        </a:spcAft>
        <a:defRPr sz="4000" b="1">
          <a:solidFill>
            <a:srgbClr val="D7162F"/>
          </a:solidFill>
          <a:latin typeface="Baskerville Old Face" pitchFamily="18" charset="0"/>
        </a:defRPr>
      </a:lvl5pPr>
      <a:lvl6pPr marL="457200" algn="l" rtl="0" eaLnBrk="1" fontAlgn="base" hangingPunct="1">
        <a:spcBef>
          <a:spcPct val="0"/>
        </a:spcBef>
        <a:spcAft>
          <a:spcPct val="0"/>
        </a:spcAft>
        <a:defRPr sz="4000" b="1">
          <a:solidFill>
            <a:srgbClr val="D7162F"/>
          </a:solidFill>
          <a:latin typeface="Baskerville Old Face" pitchFamily="18" charset="0"/>
        </a:defRPr>
      </a:lvl6pPr>
      <a:lvl7pPr marL="914400" algn="l" rtl="0" eaLnBrk="1" fontAlgn="base" hangingPunct="1">
        <a:spcBef>
          <a:spcPct val="0"/>
        </a:spcBef>
        <a:spcAft>
          <a:spcPct val="0"/>
        </a:spcAft>
        <a:defRPr sz="4000" b="1">
          <a:solidFill>
            <a:srgbClr val="D7162F"/>
          </a:solidFill>
          <a:latin typeface="Baskerville Old Face" pitchFamily="18" charset="0"/>
        </a:defRPr>
      </a:lvl7pPr>
      <a:lvl8pPr marL="1371600" algn="l" rtl="0" eaLnBrk="1" fontAlgn="base" hangingPunct="1">
        <a:spcBef>
          <a:spcPct val="0"/>
        </a:spcBef>
        <a:spcAft>
          <a:spcPct val="0"/>
        </a:spcAft>
        <a:defRPr sz="4000" b="1">
          <a:solidFill>
            <a:srgbClr val="D7162F"/>
          </a:solidFill>
          <a:latin typeface="Baskerville Old Face" pitchFamily="18" charset="0"/>
        </a:defRPr>
      </a:lvl8pPr>
      <a:lvl9pPr marL="1828800" algn="l" rtl="0" eaLnBrk="1" fontAlgn="base" hangingPunct="1">
        <a:spcBef>
          <a:spcPct val="0"/>
        </a:spcBef>
        <a:spcAft>
          <a:spcPct val="0"/>
        </a:spcAft>
        <a:defRPr sz="4000" b="1">
          <a:solidFill>
            <a:srgbClr val="D7162F"/>
          </a:solidFill>
          <a:latin typeface="Baskerville Old Face" pitchFamily="18" charset="0"/>
        </a:defRPr>
      </a:lvl9pPr>
    </p:titleStyle>
    <p:bodyStyle>
      <a:lvl1pPr marL="342900" indent="-342900" algn="just" rtl="0" eaLnBrk="0" fontAlgn="base" hangingPunct="0">
        <a:spcBef>
          <a:spcPct val="20000"/>
        </a:spcBef>
        <a:spcAft>
          <a:spcPct val="0"/>
        </a:spcAft>
        <a:buClr>
          <a:srgbClr val="D7162F"/>
        </a:buClr>
        <a:buSzPct val="80000"/>
        <a:buFont typeface="Wingdings" pitchFamily="2" charset="2"/>
        <a:buChar char="§"/>
        <a:defRPr sz="2400" kern="1200" spc="100">
          <a:solidFill>
            <a:schemeClr val="tx1"/>
          </a:solidFill>
          <a:latin typeface="+mn-lt"/>
          <a:ea typeface="+mn-ea"/>
          <a:cs typeface="+mn-cs"/>
        </a:defRPr>
      </a:lvl1pPr>
      <a:lvl2pPr marL="742950" indent="-285750" algn="just" rtl="0" eaLnBrk="0" fontAlgn="base" hangingPunct="0">
        <a:spcBef>
          <a:spcPct val="20000"/>
        </a:spcBef>
        <a:spcAft>
          <a:spcPct val="0"/>
        </a:spcAft>
        <a:buClr>
          <a:srgbClr val="D7162F"/>
        </a:buClr>
        <a:buSzPct val="80000"/>
        <a:buFont typeface="Wingdings" pitchFamily="2" charset="2"/>
        <a:buChar char="Ø"/>
        <a:defRPr sz="2000" kern="1200" spc="100">
          <a:solidFill>
            <a:schemeClr val="tx1"/>
          </a:solidFill>
          <a:latin typeface="+mn-lt"/>
          <a:ea typeface="+mn-ea"/>
          <a:cs typeface="+mn-cs"/>
        </a:defRPr>
      </a:lvl2pPr>
      <a:lvl3pPr marL="1143000" indent="-228600" algn="just" rtl="0" eaLnBrk="0" fontAlgn="base" hangingPunct="0">
        <a:spcBef>
          <a:spcPct val="20000"/>
        </a:spcBef>
        <a:spcAft>
          <a:spcPct val="0"/>
        </a:spcAft>
        <a:buClr>
          <a:srgbClr val="D7162F"/>
        </a:buClr>
        <a:buSzPct val="80000"/>
        <a:buFont typeface="Symbol" pitchFamily="18" charset="2"/>
        <a:buChar char=""/>
        <a:defRPr sz="2400" kern="1200" spc="100">
          <a:solidFill>
            <a:schemeClr val="tx1"/>
          </a:solidFill>
          <a:latin typeface="+mn-lt"/>
          <a:ea typeface="+mn-ea"/>
          <a:cs typeface="+mn-cs"/>
        </a:defRPr>
      </a:lvl3pPr>
      <a:lvl4pPr marL="1600200" indent="-228600" algn="just" rtl="0" eaLnBrk="0" fontAlgn="base" hangingPunct="0">
        <a:spcBef>
          <a:spcPct val="20000"/>
        </a:spcBef>
        <a:spcAft>
          <a:spcPct val="0"/>
        </a:spcAft>
        <a:buClr>
          <a:srgbClr val="D7162F"/>
        </a:buClr>
        <a:buSzPct val="80000"/>
        <a:buFont typeface="Arial" charset="0"/>
        <a:buChar char="–"/>
        <a:defRPr sz="1600" kern="1200" spc="100">
          <a:solidFill>
            <a:schemeClr val="tx1"/>
          </a:solidFill>
          <a:latin typeface="+mn-lt"/>
          <a:ea typeface="+mn-ea"/>
          <a:cs typeface="+mn-cs"/>
        </a:defRPr>
      </a:lvl4pPr>
      <a:lvl5pPr marL="2057400" indent="-228600" algn="just" rtl="0" eaLnBrk="0" fontAlgn="base" hangingPunct="0">
        <a:spcBef>
          <a:spcPct val="20000"/>
        </a:spcBef>
        <a:spcAft>
          <a:spcPct val="0"/>
        </a:spcAft>
        <a:buClr>
          <a:srgbClr val="D7162F"/>
        </a:buClr>
        <a:buSzPct val="80000"/>
        <a:buFont typeface="Courier New" pitchFamily="49" charset="0"/>
        <a:buChar char="o"/>
        <a:defRPr sz="1600" kern="1200" spc="1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6553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b="1">
                <a:solidFill>
                  <a:srgbClr val="898989"/>
                </a:solidFill>
                <a:latin typeface="Calibri" pitchFamily="34" charset="0"/>
              </a:defRPr>
            </a:lvl1pPr>
          </a:lstStyle>
          <a:p>
            <a:pPr fontAlgn="base">
              <a:spcBef>
                <a:spcPct val="0"/>
              </a:spcBef>
              <a:spcAft>
                <a:spcPct val="0"/>
              </a:spcAft>
            </a:pPr>
            <a:fld id="{87C6C4C2-5276-4E91-8375-C047388A347C}" type="slidenum">
              <a:rPr lang="en-US" altLang="en-US">
                <a:cs typeface="Arial" charset="0"/>
              </a:rPr>
              <a:pPr fontAlgn="base">
                <a:spcBef>
                  <a:spcPct val="0"/>
                </a:spcBef>
                <a:spcAft>
                  <a:spcPct val="0"/>
                </a:spcAft>
              </a:pPr>
              <a:t>‹#›</a:t>
            </a:fld>
            <a:endParaRPr lang="en-US" altLang="en-US" dirty="0">
              <a:cs typeface="Arial" charset="0"/>
            </a:endParaRPr>
          </a:p>
        </p:txBody>
      </p:sp>
    </p:spTree>
    <p:extLst>
      <p:ext uri="{BB962C8B-B14F-4D97-AF65-F5344CB8AC3E}">
        <p14:creationId xmlns:p14="http://schemas.microsoft.com/office/powerpoint/2010/main" val="262334156"/>
      </p:ext>
    </p:extLst>
  </p:cSld>
  <p:clrMap bg1="lt1" tx1="dk1" bg2="lt2" tx2="dk2" accent1="accent1" accent2="accent2" accent3="accent3" accent4="accent4" accent5="accent5" accent6="accent6" hlink="hlink" folHlink="folHlink"/>
  <p:sldLayoutIdLst>
    <p:sldLayoutId id="2147484556" r:id="rId1"/>
    <p:sldLayoutId id="2147484557" r:id="rId2"/>
    <p:sldLayoutId id="2147484558" r:id="rId3"/>
    <p:sldLayoutId id="2147484559" r:id="rId4"/>
    <p:sldLayoutId id="2147484560" r:id="rId5"/>
    <p:sldLayoutId id="2147484561" r:id="rId6"/>
    <p:sldLayoutId id="2147484562" r:id="rId7"/>
    <p:sldLayoutId id="2147484563" r:id="rId8"/>
    <p:sldLayoutId id="2147484564" r:id="rId9"/>
    <p:sldLayoutId id="2147484565" r:id="rId10"/>
  </p:sldLayoutIdLst>
  <p:hf hdr="0" dt="0"/>
  <p:txStyles>
    <p:titleStyle>
      <a:lvl1pPr algn="l" rtl="0" eaLnBrk="0" fontAlgn="base" hangingPunct="0">
        <a:spcBef>
          <a:spcPct val="0"/>
        </a:spcBef>
        <a:spcAft>
          <a:spcPct val="0"/>
        </a:spcAft>
        <a:defRPr sz="4000" b="1" kern="1200" spc="150">
          <a:solidFill>
            <a:srgbClr val="D7162F"/>
          </a:solidFill>
          <a:latin typeface="Baskerville Old Face" pitchFamily="18" charset="0"/>
          <a:ea typeface="+mj-ea"/>
          <a:cs typeface="+mj-cs"/>
        </a:defRPr>
      </a:lvl1pPr>
      <a:lvl2pPr algn="l" rtl="0" eaLnBrk="0" fontAlgn="base" hangingPunct="0">
        <a:spcBef>
          <a:spcPct val="0"/>
        </a:spcBef>
        <a:spcAft>
          <a:spcPct val="0"/>
        </a:spcAft>
        <a:defRPr sz="4000" b="1">
          <a:solidFill>
            <a:srgbClr val="D7162F"/>
          </a:solidFill>
          <a:latin typeface="Baskerville Old Face" pitchFamily="18" charset="0"/>
        </a:defRPr>
      </a:lvl2pPr>
      <a:lvl3pPr algn="l" rtl="0" eaLnBrk="0" fontAlgn="base" hangingPunct="0">
        <a:spcBef>
          <a:spcPct val="0"/>
        </a:spcBef>
        <a:spcAft>
          <a:spcPct val="0"/>
        </a:spcAft>
        <a:defRPr sz="4000" b="1">
          <a:solidFill>
            <a:srgbClr val="D7162F"/>
          </a:solidFill>
          <a:latin typeface="Baskerville Old Face" pitchFamily="18" charset="0"/>
        </a:defRPr>
      </a:lvl3pPr>
      <a:lvl4pPr algn="l" rtl="0" eaLnBrk="0" fontAlgn="base" hangingPunct="0">
        <a:spcBef>
          <a:spcPct val="0"/>
        </a:spcBef>
        <a:spcAft>
          <a:spcPct val="0"/>
        </a:spcAft>
        <a:defRPr sz="4000" b="1">
          <a:solidFill>
            <a:srgbClr val="D7162F"/>
          </a:solidFill>
          <a:latin typeface="Baskerville Old Face" pitchFamily="18" charset="0"/>
        </a:defRPr>
      </a:lvl4pPr>
      <a:lvl5pPr algn="l" rtl="0" eaLnBrk="0" fontAlgn="base" hangingPunct="0">
        <a:spcBef>
          <a:spcPct val="0"/>
        </a:spcBef>
        <a:spcAft>
          <a:spcPct val="0"/>
        </a:spcAft>
        <a:defRPr sz="4000" b="1">
          <a:solidFill>
            <a:srgbClr val="D7162F"/>
          </a:solidFill>
          <a:latin typeface="Baskerville Old Face" pitchFamily="18" charset="0"/>
        </a:defRPr>
      </a:lvl5pPr>
      <a:lvl6pPr marL="457200" algn="l" rtl="0" eaLnBrk="1" fontAlgn="base" hangingPunct="1">
        <a:spcBef>
          <a:spcPct val="0"/>
        </a:spcBef>
        <a:spcAft>
          <a:spcPct val="0"/>
        </a:spcAft>
        <a:defRPr sz="4000" b="1">
          <a:solidFill>
            <a:srgbClr val="D7162F"/>
          </a:solidFill>
          <a:latin typeface="Baskerville Old Face" pitchFamily="18" charset="0"/>
        </a:defRPr>
      </a:lvl6pPr>
      <a:lvl7pPr marL="914400" algn="l" rtl="0" eaLnBrk="1" fontAlgn="base" hangingPunct="1">
        <a:spcBef>
          <a:spcPct val="0"/>
        </a:spcBef>
        <a:spcAft>
          <a:spcPct val="0"/>
        </a:spcAft>
        <a:defRPr sz="4000" b="1">
          <a:solidFill>
            <a:srgbClr val="D7162F"/>
          </a:solidFill>
          <a:latin typeface="Baskerville Old Face" pitchFamily="18" charset="0"/>
        </a:defRPr>
      </a:lvl7pPr>
      <a:lvl8pPr marL="1371600" algn="l" rtl="0" eaLnBrk="1" fontAlgn="base" hangingPunct="1">
        <a:spcBef>
          <a:spcPct val="0"/>
        </a:spcBef>
        <a:spcAft>
          <a:spcPct val="0"/>
        </a:spcAft>
        <a:defRPr sz="4000" b="1">
          <a:solidFill>
            <a:srgbClr val="D7162F"/>
          </a:solidFill>
          <a:latin typeface="Baskerville Old Face" pitchFamily="18" charset="0"/>
        </a:defRPr>
      </a:lvl8pPr>
      <a:lvl9pPr marL="1828800" algn="l" rtl="0" eaLnBrk="1" fontAlgn="base" hangingPunct="1">
        <a:spcBef>
          <a:spcPct val="0"/>
        </a:spcBef>
        <a:spcAft>
          <a:spcPct val="0"/>
        </a:spcAft>
        <a:defRPr sz="4000" b="1">
          <a:solidFill>
            <a:srgbClr val="D7162F"/>
          </a:solidFill>
          <a:latin typeface="Baskerville Old Face" pitchFamily="18" charset="0"/>
        </a:defRPr>
      </a:lvl9pPr>
    </p:titleStyle>
    <p:bodyStyle>
      <a:lvl1pPr marL="342900" indent="-342900" algn="just" rtl="0" eaLnBrk="0" fontAlgn="base" hangingPunct="0">
        <a:spcBef>
          <a:spcPct val="20000"/>
        </a:spcBef>
        <a:spcAft>
          <a:spcPct val="0"/>
        </a:spcAft>
        <a:buClr>
          <a:srgbClr val="D7162F"/>
        </a:buClr>
        <a:buSzPct val="80000"/>
        <a:buFont typeface="Wingdings" pitchFamily="2" charset="2"/>
        <a:buChar char="§"/>
        <a:defRPr sz="2400" kern="1200" spc="100">
          <a:solidFill>
            <a:schemeClr val="tx1"/>
          </a:solidFill>
          <a:latin typeface="+mn-lt"/>
          <a:ea typeface="+mn-ea"/>
          <a:cs typeface="+mn-cs"/>
        </a:defRPr>
      </a:lvl1pPr>
      <a:lvl2pPr marL="742950" indent="-285750" algn="just" rtl="0" eaLnBrk="0" fontAlgn="base" hangingPunct="0">
        <a:spcBef>
          <a:spcPct val="20000"/>
        </a:spcBef>
        <a:spcAft>
          <a:spcPct val="0"/>
        </a:spcAft>
        <a:buClr>
          <a:srgbClr val="D7162F"/>
        </a:buClr>
        <a:buSzPct val="80000"/>
        <a:buFont typeface="Wingdings" pitchFamily="2" charset="2"/>
        <a:buChar char="Ø"/>
        <a:defRPr sz="2000" kern="1200" spc="100">
          <a:solidFill>
            <a:schemeClr val="tx1"/>
          </a:solidFill>
          <a:latin typeface="+mn-lt"/>
          <a:ea typeface="+mn-ea"/>
          <a:cs typeface="+mn-cs"/>
        </a:defRPr>
      </a:lvl2pPr>
      <a:lvl3pPr marL="1143000" indent="-228600" algn="just" rtl="0" eaLnBrk="0" fontAlgn="base" hangingPunct="0">
        <a:spcBef>
          <a:spcPct val="20000"/>
        </a:spcBef>
        <a:spcAft>
          <a:spcPct val="0"/>
        </a:spcAft>
        <a:buClr>
          <a:srgbClr val="D7162F"/>
        </a:buClr>
        <a:buSzPct val="80000"/>
        <a:buFont typeface="Symbol" pitchFamily="18" charset="2"/>
        <a:buChar char=""/>
        <a:defRPr sz="2400" kern="1200" spc="100">
          <a:solidFill>
            <a:schemeClr val="tx1"/>
          </a:solidFill>
          <a:latin typeface="+mn-lt"/>
          <a:ea typeface="+mn-ea"/>
          <a:cs typeface="+mn-cs"/>
        </a:defRPr>
      </a:lvl3pPr>
      <a:lvl4pPr marL="1600200" indent="-228600" algn="just" rtl="0" eaLnBrk="0" fontAlgn="base" hangingPunct="0">
        <a:spcBef>
          <a:spcPct val="20000"/>
        </a:spcBef>
        <a:spcAft>
          <a:spcPct val="0"/>
        </a:spcAft>
        <a:buClr>
          <a:srgbClr val="D7162F"/>
        </a:buClr>
        <a:buSzPct val="80000"/>
        <a:buFont typeface="Arial" charset="0"/>
        <a:buChar char="–"/>
        <a:defRPr sz="1600" kern="1200" spc="100">
          <a:solidFill>
            <a:schemeClr val="tx1"/>
          </a:solidFill>
          <a:latin typeface="+mn-lt"/>
          <a:ea typeface="+mn-ea"/>
          <a:cs typeface="+mn-cs"/>
        </a:defRPr>
      </a:lvl4pPr>
      <a:lvl5pPr marL="2057400" indent="-228600" algn="just" rtl="0" eaLnBrk="0" fontAlgn="base" hangingPunct="0">
        <a:spcBef>
          <a:spcPct val="20000"/>
        </a:spcBef>
        <a:spcAft>
          <a:spcPct val="0"/>
        </a:spcAft>
        <a:buClr>
          <a:srgbClr val="D7162F"/>
        </a:buClr>
        <a:buSzPct val="80000"/>
        <a:buFont typeface="Courier New" pitchFamily="49" charset="0"/>
        <a:buChar char="o"/>
        <a:defRPr sz="1600" kern="1200" spc="1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5.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3.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3.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3.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8" Type="http://schemas.microsoft.com/office/2007/relationships/diagramDrawing" Target="../diagrams/drawing12.xml"/><Relationship Id="rId3" Type="http://schemas.openxmlformats.org/officeDocument/2006/relationships/image" Target="../media/image11.jpeg"/><Relationship Id="rId7" Type="http://schemas.openxmlformats.org/officeDocument/2006/relationships/diagramColors" Target="../diagrams/colors12.xml"/><Relationship Id="rId2" Type="http://schemas.openxmlformats.org/officeDocument/2006/relationships/image" Target="../media/image10.jpeg"/><Relationship Id="rId1" Type="http://schemas.openxmlformats.org/officeDocument/2006/relationships/slideLayout" Target="../slideLayouts/slideLayout3.xml"/><Relationship Id="rId6" Type="http://schemas.openxmlformats.org/officeDocument/2006/relationships/diagramQuickStyle" Target="../diagrams/quickStyle12.xml"/><Relationship Id="rId5" Type="http://schemas.openxmlformats.org/officeDocument/2006/relationships/diagramLayout" Target="../diagrams/layout12.xml"/><Relationship Id="rId4" Type="http://schemas.openxmlformats.org/officeDocument/2006/relationships/diagramData" Target="../diagrams/data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3.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3.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3.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Layout" Target="../slideLayouts/slideLayout1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16.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838200" y="3025775"/>
            <a:ext cx="7848600" cy="1927225"/>
          </a:xfrm>
          <a:prstGeom prst="rect">
            <a:avLst/>
          </a:prstGeom>
        </p:spPr>
        <p:txBody>
          <a:bodyPr anchor="b">
            <a:normAutofit/>
          </a:bodyPr>
          <a:lstStyle/>
          <a:p>
            <a:pPr eaLnBrk="1" fontAlgn="auto" hangingPunct="1">
              <a:spcAft>
                <a:spcPts val="0"/>
              </a:spcAft>
              <a:defRPr/>
            </a:pPr>
            <a:endParaRPr lang="en-IN" sz="2800" b="1" cap="all" spc="150" dirty="0">
              <a:solidFill>
                <a:schemeClr val="bg1"/>
              </a:solidFill>
              <a:latin typeface="Baskerville Old Face" pitchFamily="18" charset="0"/>
              <a:ea typeface="+mj-ea"/>
              <a:cs typeface="+mj-cs"/>
            </a:endParaRPr>
          </a:p>
          <a:p>
            <a:pPr eaLnBrk="1" fontAlgn="auto" hangingPunct="1">
              <a:spcAft>
                <a:spcPts val="0"/>
              </a:spcAft>
              <a:defRPr/>
            </a:pPr>
            <a:r>
              <a:rPr lang="en-IN" sz="2800" b="1" cap="all" spc="150" dirty="0" err="1">
                <a:solidFill>
                  <a:schemeClr val="bg1"/>
                </a:solidFill>
                <a:latin typeface="Baskerville Old Face" pitchFamily="18" charset="0"/>
                <a:ea typeface="+mj-ea"/>
                <a:cs typeface="+mj-cs"/>
              </a:rPr>
              <a:t>december</a:t>
            </a:r>
            <a:r>
              <a:rPr lang="en-IN" sz="2800" b="1" cap="all" spc="150" dirty="0">
                <a:solidFill>
                  <a:schemeClr val="bg1"/>
                </a:solidFill>
                <a:latin typeface="Baskerville Old Face" pitchFamily="18" charset="0"/>
                <a:ea typeface="+mj-ea"/>
                <a:cs typeface="+mj-cs"/>
              </a:rPr>
              <a:t> 29, 2017</a:t>
            </a:r>
          </a:p>
        </p:txBody>
      </p:sp>
      <p:sp>
        <p:nvSpPr>
          <p:cNvPr id="4" name="Rectangle 3"/>
          <p:cNvSpPr/>
          <p:nvPr/>
        </p:nvSpPr>
        <p:spPr>
          <a:xfrm>
            <a:off x="762000" y="2895600"/>
            <a:ext cx="7772400"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b="1" cap="all" spc="150" dirty="0">
                <a:solidFill>
                  <a:schemeClr val="bg1"/>
                </a:solidFill>
                <a:latin typeface="Baskerville Old Face" pitchFamily="18" charset="0"/>
                <a:ea typeface="+mj-ea"/>
                <a:cs typeface="+mj-cs"/>
              </a:rPr>
              <a:t>Input tax credit- issues and precautions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Eligibility and conditions </a:t>
            </a:r>
          </a:p>
        </p:txBody>
      </p:sp>
      <p:sp>
        <p:nvSpPr>
          <p:cNvPr id="3" name="Text Placeholder 2"/>
          <p:cNvSpPr>
            <a:spLocks noGrp="1"/>
          </p:cNvSpPr>
          <p:nvPr>
            <p:ph type="body" idx="1"/>
          </p:nvPr>
        </p:nvSpPr>
        <p:spPr/>
        <p:txBody>
          <a:bodyPr/>
          <a:lstStyle/>
          <a:p>
            <a:r>
              <a:rPr lang="en-IN" b="1" i="1" dirty="0"/>
              <a:t>Section 16 read with Rule 36,37</a:t>
            </a:r>
          </a:p>
        </p:txBody>
      </p:sp>
    </p:spTree>
    <p:extLst>
      <p:ext uri="{BB962C8B-B14F-4D97-AF65-F5344CB8AC3E}">
        <p14:creationId xmlns:p14="http://schemas.microsoft.com/office/powerpoint/2010/main" val="2638297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50838"/>
            <a:ext cx="7391400" cy="868362"/>
          </a:xfrm>
        </p:spPr>
        <p:txBody>
          <a:bodyPr>
            <a:noAutofit/>
          </a:bodyPr>
          <a:lstStyle/>
          <a:p>
            <a:pPr eaLnBrk="1" hangingPunct="1">
              <a:defRPr/>
            </a:pPr>
            <a:r>
              <a:rPr lang="en-IN" sz="3600" b="0" spc="300" dirty="0"/>
              <a:t>Eligibility - Input Tax Credit </a:t>
            </a:r>
            <a:r>
              <a:rPr lang="en-IN" sz="1800" b="0" spc="300" dirty="0"/>
              <a:t>[S. 16(1)]</a:t>
            </a:r>
            <a:r>
              <a:rPr lang="en-IN" sz="3600" b="0" spc="300" dirty="0"/>
              <a:t> </a:t>
            </a:r>
          </a:p>
        </p:txBody>
      </p:sp>
      <p:sp>
        <p:nvSpPr>
          <p:cNvPr id="3" name="Content Placeholder 2"/>
          <p:cNvSpPr>
            <a:spLocks noGrp="1"/>
          </p:cNvSpPr>
          <p:nvPr>
            <p:ph idx="4294967295"/>
          </p:nvPr>
        </p:nvSpPr>
        <p:spPr>
          <a:xfrm>
            <a:off x="762000" y="1295400"/>
            <a:ext cx="8382000" cy="5105400"/>
          </a:xfrm>
        </p:spPr>
        <p:txBody>
          <a:bodyPr/>
          <a:lstStyle/>
          <a:p>
            <a:pPr>
              <a:buNone/>
            </a:pPr>
            <a:endParaRPr lang="en-IN" dirty="0"/>
          </a:p>
          <a:p>
            <a:pPr>
              <a:buNone/>
            </a:pPr>
            <a:endParaRPr lang="en-IN" dirty="0"/>
          </a:p>
          <a:p>
            <a:pPr>
              <a:buNone/>
            </a:pPr>
            <a:endParaRPr lang="en-IN" dirty="0"/>
          </a:p>
        </p:txBody>
      </p:sp>
      <p:sp>
        <p:nvSpPr>
          <p:cNvPr id="5" name="Horizontal Scroll 4"/>
          <p:cNvSpPr/>
          <p:nvPr/>
        </p:nvSpPr>
        <p:spPr>
          <a:xfrm>
            <a:off x="533400" y="1371600"/>
            <a:ext cx="8382000" cy="2286000"/>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just"/>
            <a:r>
              <a:rPr lang="en-US" b="1" dirty="0">
                <a:solidFill>
                  <a:schemeClr val="tx1"/>
                </a:solidFill>
              </a:rPr>
              <a:t>Eligibility Conditions </a:t>
            </a:r>
          </a:p>
          <a:p>
            <a:pPr marL="285750" indent="-285750" algn="just">
              <a:buFont typeface="Arial" panose="020B0604020202020204" pitchFamily="34" charset="0"/>
              <a:buChar char="•"/>
            </a:pPr>
            <a:r>
              <a:rPr lang="en-US" b="1" dirty="0">
                <a:solidFill>
                  <a:schemeClr val="tx1"/>
                </a:solidFill>
              </a:rPr>
              <a:t>Registration</a:t>
            </a:r>
            <a:r>
              <a:rPr lang="en-US" dirty="0">
                <a:solidFill>
                  <a:schemeClr val="tx1"/>
                </a:solidFill>
              </a:rPr>
              <a:t> a pre-requisite for availment of credit</a:t>
            </a:r>
          </a:p>
          <a:p>
            <a:pPr marL="285750" indent="-285750" algn="just">
              <a:buFont typeface="Arial" panose="020B0604020202020204" pitchFamily="34" charset="0"/>
              <a:buChar char="•"/>
            </a:pPr>
            <a:r>
              <a:rPr lang="en-US" dirty="0">
                <a:solidFill>
                  <a:schemeClr val="tx1"/>
                </a:solidFill>
              </a:rPr>
              <a:t>Credit of input tax charged on </a:t>
            </a:r>
            <a:r>
              <a:rPr lang="en-US" b="1" i="1" dirty="0">
                <a:solidFill>
                  <a:srgbClr val="000000"/>
                </a:solidFill>
              </a:rPr>
              <a:t>any supply of goods or services or both</a:t>
            </a:r>
          </a:p>
          <a:p>
            <a:pPr marL="285750" indent="-285750" algn="just">
              <a:buFont typeface="Arial" panose="020B0604020202020204" pitchFamily="34" charset="0"/>
              <a:buChar char="•"/>
            </a:pPr>
            <a:r>
              <a:rPr lang="en-US" dirty="0">
                <a:solidFill>
                  <a:srgbClr val="000000"/>
                </a:solidFill>
              </a:rPr>
              <a:t>Used or </a:t>
            </a:r>
            <a:r>
              <a:rPr lang="en-US" b="1" i="1" dirty="0">
                <a:solidFill>
                  <a:srgbClr val="000000"/>
                </a:solidFill>
              </a:rPr>
              <a:t>intended to be used in the course or furtherance of his business</a:t>
            </a:r>
          </a:p>
          <a:p>
            <a:pPr marL="285750" indent="-285750" algn="just">
              <a:buFont typeface="Arial" panose="020B0604020202020204" pitchFamily="34" charset="0"/>
              <a:buChar char="•"/>
            </a:pPr>
            <a:r>
              <a:rPr lang="en-US" dirty="0">
                <a:solidFill>
                  <a:schemeClr val="tx1"/>
                </a:solidFill>
              </a:rPr>
              <a:t>Credit availment through </a:t>
            </a:r>
            <a:r>
              <a:rPr lang="en-US" b="1" dirty="0">
                <a:solidFill>
                  <a:schemeClr val="tx1"/>
                </a:solidFill>
              </a:rPr>
              <a:t>electronic credit ledger</a:t>
            </a:r>
          </a:p>
        </p:txBody>
      </p:sp>
      <p:graphicFrame>
        <p:nvGraphicFramePr>
          <p:cNvPr id="6" name="Table 5">
            <a:extLst>
              <a:ext uri="{FF2B5EF4-FFF2-40B4-BE49-F238E27FC236}">
                <a16:creationId xmlns:a16="http://schemas.microsoft.com/office/drawing/2014/main" id="{D19BC73B-17A2-4DE0-A035-FC9ECFD7FF18}"/>
              </a:ext>
            </a:extLst>
          </p:cNvPr>
          <p:cNvGraphicFramePr>
            <a:graphicFrameLocks noGrp="1"/>
          </p:cNvGraphicFramePr>
          <p:nvPr>
            <p:extLst>
              <p:ext uri="{D42A27DB-BD31-4B8C-83A1-F6EECF244321}">
                <p14:modId xmlns:p14="http://schemas.microsoft.com/office/powerpoint/2010/main" val="1916400637"/>
              </p:ext>
            </p:extLst>
          </p:nvPr>
        </p:nvGraphicFramePr>
        <p:xfrm>
          <a:off x="609599" y="4273505"/>
          <a:ext cx="8077201" cy="2432095"/>
        </p:xfrm>
        <a:graphic>
          <a:graphicData uri="http://schemas.openxmlformats.org/drawingml/2006/table">
            <a:tbl>
              <a:tblPr firstRow="1" bandRow="1">
                <a:tableStyleId>{FABFCF23-3B69-468F-B69F-88F6DE6A72F2}</a:tableStyleId>
              </a:tblPr>
              <a:tblGrid>
                <a:gridCol w="685801">
                  <a:extLst>
                    <a:ext uri="{9D8B030D-6E8A-4147-A177-3AD203B41FA5}">
                      <a16:colId xmlns:a16="http://schemas.microsoft.com/office/drawing/2014/main" val="20000"/>
                    </a:ext>
                  </a:extLst>
                </a:gridCol>
                <a:gridCol w="7391400">
                  <a:extLst>
                    <a:ext uri="{9D8B030D-6E8A-4147-A177-3AD203B41FA5}">
                      <a16:colId xmlns:a16="http://schemas.microsoft.com/office/drawing/2014/main" val="20001"/>
                    </a:ext>
                  </a:extLst>
                </a:gridCol>
              </a:tblGrid>
              <a:tr h="591382">
                <a:tc>
                  <a:txBody>
                    <a:bodyPr/>
                    <a:lstStyle/>
                    <a:p>
                      <a:pPr algn="ctr"/>
                      <a:r>
                        <a:rPr lang="en-US" dirty="0"/>
                        <a:t>Sr.</a:t>
                      </a:r>
                    </a:p>
                    <a:p>
                      <a:pPr algn="ctr"/>
                      <a:r>
                        <a:rPr lang="en-US" dirty="0"/>
                        <a:t>No.</a:t>
                      </a:r>
                    </a:p>
                  </a:txBody>
                  <a:tcPr/>
                </a:tc>
                <a:tc>
                  <a:txBody>
                    <a:bodyPr/>
                    <a:lstStyle/>
                    <a:p>
                      <a:pPr algn="ctr"/>
                      <a:r>
                        <a:rPr lang="en-US" dirty="0"/>
                        <a:t>Examples</a:t>
                      </a:r>
                    </a:p>
                  </a:txBody>
                  <a:tcPr/>
                </a:tc>
                <a:extLst>
                  <a:ext uri="{0D108BD9-81ED-4DB2-BD59-A6C34878D82A}">
                    <a16:rowId xmlns:a16="http://schemas.microsoft.com/office/drawing/2014/main" val="10000"/>
                  </a:ext>
                </a:extLst>
              </a:tr>
              <a:tr h="844831">
                <a:tc>
                  <a:txBody>
                    <a:bodyPr/>
                    <a:lstStyle/>
                    <a:p>
                      <a:pPr algn="ctr"/>
                      <a:r>
                        <a:rPr lang="en-US" dirty="0"/>
                        <a:t>1</a:t>
                      </a:r>
                    </a:p>
                  </a:txBody>
                  <a:tcPr/>
                </a:tc>
                <a:tc>
                  <a:txBody>
                    <a:bodyPr/>
                    <a:lstStyle/>
                    <a:p>
                      <a:r>
                        <a:rPr lang="en-US" dirty="0"/>
                        <a:t>Builder has started construction activity and agreement to sale the flat has not been sold  - Whether credit would be available? </a:t>
                      </a:r>
                    </a:p>
                    <a:p>
                      <a:r>
                        <a:rPr lang="en-US" dirty="0"/>
                        <a:t>Yes – It is intended to be used in the business  </a:t>
                      </a:r>
                    </a:p>
                  </a:txBody>
                  <a:tcPr/>
                </a:tc>
                <a:extLst>
                  <a:ext uri="{0D108BD9-81ED-4DB2-BD59-A6C34878D82A}">
                    <a16:rowId xmlns:a16="http://schemas.microsoft.com/office/drawing/2014/main" val="10001"/>
                  </a:ext>
                </a:extLst>
              </a:tr>
              <a:tr h="337932">
                <a:tc>
                  <a:txBody>
                    <a:bodyPr/>
                    <a:lstStyle/>
                    <a:p>
                      <a:pPr algn="ctr"/>
                      <a:r>
                        <a:rPr lang="en-US" dirty="0"/>
                        <a:t>2</a:t>
                      </a:r>
                    </a:p>
                  </a:txBody>
                  <a:tcPr/>
                </a:tc>
                <a:tc>
                  <a:txBody>
                    <a:bodyPr/>
                    <a:lstStyle/>
                    <a:p>
                      <a:r>
                        <a:rPr lang="en-US" dirty="0"/>
                        <a:t>Goods and services</a:t>
                      </a:r>
                      <a:r>
                        <a:rPr lang="en-US" baseline="0" dirty="0"/>
                        <a:t> </a:t>
                      </a:r>
                      <a:r>
                        <a:rPr lang="en-US" dirty="0"/>
                        <a:t>used in setting up of new venture </a:t>
                      </a:r>
                    </a:p>
                  </a:txBody>
                  <a:tcPr/>
                </a:tc>
                <a:extLst>
                  <a:ext uri="{0D108BD9-81ED-4DB2-BD59-A6C34878D82A}">
                    <a16:rowId xmlns:a16="http://schemas.microsoft.com/office/drawing/2014/main" val="10002"/>
                  </a:ext>
                </a:extLst>
              </a:tr>
              <a:tr h="511855">
                <a:tc>
                  <a:txBody>
                    <a:bodyPr/>
                    <a:lstStyle/>
                    <a:p>
                      <a:pPr algn="ctr"/>
                      <a:r>
                        <a:rPr lang="en-US" dirty="0"/>
                        <a:t>3</a:t>
                      </a:r>
                    </a:p>
                  </a:txBody>
                  <a:tcPr/>
                </a:tc>
                <a:tc>
                  <a:txBody>
                    <a:bodyPr/>
                    <a:lstStyle/>
                    <a:p>
                      <a:r>
                        <a:rPr lang="en-US" dirty="0"/>
                        <a:t>Goods and services</a:t>
                      </a:r>
                      <a:r>
                        <a:rPr lang="en-US" baseline="0" dirty="0"/>
                        <a:t> used in CSR activity – in furtherance of business </a:t>
                      </a:r>
                      <a:endParaRPr lang="en-US" dirty="0"/>
                    </a:p>
                  </a:txBody>
                  <a:tcPr/>
                </a:tc>
                <a:extLst>
                  <a:ext uri="{0D108BD9-81ED-4DB2-BD59-A6C34878D82A}">
                    <a16:rowId xmlns:a16="http://schemas.microsoft.com/office/drawing/2014/main" val="10003"/>
                  </a:ext>
                </a:extLst>
              </a:tr>
            </a:tbl>
          </a:graphicData>
        </a:graphic>
      </p:graphicFrame>
      <p:sp>
        <p:nvSpPr>
          <p:cNvPr id="4" name="TextBox 3">
            <a:extLst>
              <a:ext uri="{FF2B5EF4-FFF2-40B4-BE49-F238E27FC236}">
                <a16:creationId xmlns:a16="http://schemas.microsoft.com/office/drawing/2014/main" id="{21DDC724-EC40-4EFE-B8A4-09E0FABBFA0F}"/>
              </a:ext>
            </a:extLst>
          </p:cNvPr>
          <p:cNvSpPr txBox="1"/>
          <p:nvPr/>
        </p:nvSpPr>
        <p:spPr>
          <a:xfrm>
            <a:off x="533400" y="3790890"/>
            <a:ext cx="6629400" cy="400110"/>
          </a:xfrm>
          <a:prstGeom prst="rect">
            <a:avLst/>
          </a:prstGeom>
          <a:noFill/>
        </p:spPr>
        <p:txBody>
          <a:bodyPr wrap="square" rtlCol="0">
            <a:spAutoFit/>
          </a:bodyPr>
          <a:lstStyle/>
          <a:p>
            <a:r>
              <a:rPr lang="en-IN" sz="2000" b="1" i="1" dirty="0">
                <a:latin typeface="+mj-lt"/>
              </a:rPr>
              <a:t>Intended to be used – Example  </a:t>
            </a:r>
            <a:endParaRPr lang="en-IN" b="1" i="1" dirty="0">
              <a:latin typeface="+mj-lt"/>
            </a:endParaRPr>
          </a:p>
        </p:txBody>
      </p:sp>
    </p:spTree>
    <p:extLst>
      <p:ext uri="{BB962C8B-B14F-4D97-AF65-F5344CB8AC3E}">
        <p14:creationId xmlns:p14="http://schemas.microsoft.com/office/powerpoint/2010/main" val="3179935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4"/>
          <p:cNvSpPr>
            <a:spLocks noGrp="1"/>
          </p:cNvSpPr>
          <p:nvPr>
            <p:ph type="title"/>
          </p:nvPr>
        </p:nvSpPr>
        <p:spPr>
          <a:xfrm>
            <a:off x="428596" y="381000"/>
            <a:ext cx="8001056" cy="1071570"/>
          </a:xfrm>
        </p:spPr>
        <p:txBody>
          <a:bodyPr anchor="t" anchorCtr="0">
            <a:noAutofit/>
          </a:bodyPr>
          <a:lstStyle/>
          <a:p>
            <a:pPr>
              <a:defRPr/>
            </a:pPr>
            <a:r>
              <a:rPr lang="en-US" altLang="en-GB" sz="3600" b="0" dirty="0"/>
              <a:t>Input Tax Credit- Utilization</a:t>
            </a:r>
            <a:endParaRPr lang="en-IN" altLang="en-GB" sz="3600" dirty="0"/>
          </a:p>
        </p:txBody>
      </p:sp>
      <p:sp>
        <p:nvSpPr>
          <p:cNvPr id="57" name="Rectangle 56"/>
          <p:cNvSpPr/>
          <p:nvPr/>
        </p:nvSpPr>
        <p:spPr>
          <a:xfrm>
            <a:off x="1362060" y="2362200"/>
            <a:ext cx="781048" cy="2071702"/>
          </a:xfrm>
          <a:prstGeom prst="rect">
            <a:avLst/>
          </a:prstGeom>
          <a:ln>
            <a:solidFill>
              <a:srgbClr val="FFC000"/>
            </a:solidFill>
            <a:prstDash val="dash"/>
          </a:ln>
        </p:spPr>
        <p:style>
          <a:lnRef idx="2">
            <a:schemeClr val="accent1"/>
          </a:lnRef>
          <a:fillRef idx="1">
            <a:schemeClr val="lt1"/>
          </a:fillRef>
          <a:effectRef idx="0">
            <a:schemeClr val="accent1"/>
          </a:effectRef>
          <a:fontRef idx="minor">
            <a:schemeClr val="dk1"/>
          </a:fontRef>
        </p:style>
        <p:txBody>
          <a:bodyPr vert="vert270" anchor="ctr"/>
          <a:lstStyle/>
          <a:p>
            <a:pPr algn="ctr">
              <a:defRPr/>
            </a:pPr>
            <a:r>
              <a:rPr lang="en-US" b="1" dirty="0">
                <a:solidFill>
                  <a:schemeClr val="tx1"/>
                </a:solidFill>
              </a:rPr>
              <a:t>Utilization of Credit</a:t>
            </a:r>
          </a:p>
        </p:txBody>
      </p:sp>
      <p:graphicFrame>
        <p:nvGraphicFramePr>
          <p:cNvPr id="58" name="Content Placeholder 27"/>
          <p:cNvGraphicFramePr>
            <a:graphicFrameLocks noGrp="1"/>
          </p:cNvGraphicFramePr>
          <p:nvPr>
            <p:ph idx="1"/>
            <p:extLst/>
          </p:nvPr>
        </p:nvGraphicFramePr>
        <p:xfrm>
          <a:off x="762000" y="2330970"/>
          <a:ext cx="8096280" cy="274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3" name="Group 12">
            <a:extLst>
              <a:ext uri="{FF2B5EF4-FFF2-40B4-BE49-F238E27FC236}">
                <a16:creationId xmlns:a16="http://schemas.microsoft.com/office/drawing/2014/main" id="{C5BE94C5-1F11-46D5-AB6D-276A9BFA3AF7}"/>
              </a:ext>
            </a:extLst>
          </p:cNvPr>
          <p:cNvGrpSpPr/>
          <p:nvPr/>
        </p:nvGrpSpPr>
        <p:grpSpPr>
          <a:xfrm>
            <a:off x="4410519" y="4495800"/>
            <a:ext cx="923481" cy="577176"/>
            <a:chOff x="1856394" y="2165217"/>
            <a:chExt cx="923481" cy="577176"/>
          </a:xfrm>
        </p:grpSpPr>
        <p:sp>
          <p:nvSpPr>
            <p:cNvPr id="14" name="Rectangle: Rounded Corners 13">
              <a:extLst>
                <a:ext uri="{FF2B5EF4-FFF2-40B4-BE49-F238E27FC236}">
                  <a16:creationId xmlns:a16="http://schemas.microsoft.com/office/drawing/2014/main" id="{F723D11C-1B5B-4C5B-84A2-0E5EA71FCA14}"/>
                </a:ext>
              </a:extLst>
            </p:cNvPr>
            <p:cNvSpPr/>
            <p:nvPr/>
          </p:nvSpPr>
          <p:spPr>
            <a:xfrm>
              <a:off x="1856394" y="2165217"/>
              <a:ext cx="923481" cy="577176"/>
            </a:xfrm>
            <a:prstGeom prst="roundRect">
              <a:avLst>
                <a:gd name="adj" fmla="val 10000"/>
              </a:avLst>
            </a:prstGeom>
          </p:spPr>
          <p:style>
            <a:lnRef idx="2">
              <a:schemeClr val="accent4">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5" name="Rectangle: Rounded Corners 4">
              <a:extLst>
                <a:ext uri="{FF2B5EF4-FFF2-40B4-BE49-F238E27FC236}">
                  <a16:creationId xmlns:a16="http://schemas.microsoft.com/office/drawing/2014/main" id="{FBA3C8F0-170B-491B-B015-8147251E1D90}"/>
                </a:ext>
              </a:extLst>
            </p:cNvPr>
            <p:cNvSpPr txBox="1"/>
            <p:nvPr/>
          </p:nvSpPr>
          <p:spPr>
            <a:xfrm>
              <a:off x="1873299" y="2182122"/>
              <a:ext cx="889671" cy="54336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en-US" sz="2800" kern="1200" dirty="0"/>
                <a:t>SGST</a:t>
              </a:r>
              <a:endParaRPr lang="en-IN" sz="2800" kern="1200" dirty="0"/>
            </a:p>
          </p:txBody>
        </p:sp>
      </p:grpSp>
      <p:grpSp>
        <p:nvGrpSpPr>
          <p:cNvPr id="16" name="Group 15">
            <a:extLst>
              <a:ext uri="{FF2B5EF4-FFF2-40B4-BE49-F238E27FC236}">
                <a16:creationId xmlns:a16="http://schemas.microsoft.com/office/drawing/2014/main" id="{DED6ED4B-17A0-47E5-A3B7-13F3E292BABB}"/>
              </a:ext>
            </a:extLst>
          </p:cNvPr>
          <p:cNvGrpSpPr/>
          <p:nvPr/>
        </p:nvGrpSpPr>
        <p:grpSpPr>
          <a:xfrm>
            <a:off x="6163119" y="4495800"/>
            <a:ext cx="923481" cy="577176"/>
            <a:chOff x="1856394" y="2165217"/>
            <a:chExt cx="923481" cy="577176"/>
          </a:xfrm>
        </p:grpSpPr>
        <p:sp>
          <p:nvSpPr>
            <p:cNvPr id="17" name="Rectangle: Rounded Corners 16">
              <a:extLst>
                <a:ext uri="{FF2B5EF4-FFF2-40B4-BE49-F238E27FC236}">
                  <a16:creationId xmlns:a16="http://schemas.microsoft.com/office/drawing/2014/main" id="{25C2E6E3-3C86-40CE-A686-206F35A04AFB}"/>
                </a:ext>
              </a:extLst>
            </p:cNvPr>
            <p:cNvSpPr/>
            <p:nvPr/>
          </p:nvSpPr>
          <p:spPr>
            <a:xfrm>
              <a:off x="1856394" y="2165217"/>
              <a:ext cx="923481" cy="577176"/>
            </a:xfrm>
            <a:prstGeom prst="roundRect">
              <a:avLst>
                <a:gd name="adj" fmla="val 10000"/>
              </a:avLst>
            </a:prstGeom>
          </p:spPr>
          <p:style>
            <a:lnRef idx="2">
              <a:schemeClr val="accent4">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8" name="Rectangle: Rounded Corners 4">
              <a:extLst>
                <a:ext uri="{FF2B5EF4-FFF2-40B4-BE49-F238E27FC236}">
                  <a16:creationId xmlns:a16="http://schemas.microsoft.com/office/drawing/2014/main" id="{D64D4C1F-859D-4AA8-A7D5-BF5F0791E900}"/>
                </a:ext>
              </a:extLst>
            </p:cNvPr>
            <p:cNvSpPr txBox="1"/>
            <p:nvPr/>
          </p:nvSpPr>
          <p:spPr>
            <a:xfrm>
              <a:off x="1873299" y="2182122"/>
              <a:ext cx="889671" cy="54336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en-US" sz="2800" kern="1200" dirty="0"/>
                <a:t>CGST</a:t>
              </a:r>
              <a:endParaRPr lang="en-IN" sz="2800" kern="1200" dirty="0"/>
            </a:p>
          </p:txBody>
        </p:sp>
      </p:grpSp>
      <p:sp>
        <p:nvSpPr>
          <p:cNvPr id="65" name="Rectangle 64"/>
          <p:cNvSpPr/>
          <p:nvPr/>
        </p:nvSpPr>
        <p:spPr>
          <a:xfrm>
            <a:off x="4572000" y="4350603"/>
            <a:ext cx="548613" cy="830997"/>
          </a:xfrm>
          <a:prstGeom prst="rect">
            <a:avLst/>
          </a:prstGeom>
        </p:spPr>
        <p:txBody>
          <a:bodyPr wrap="square">
            <a:spAutoFit/>
          </a:bodyPr>
          <a:lstStyle/>
          <a:p>
            <a:r>
              <a:rPr lang="en-US" sz="4800" dirty="0">
                <a:solidFill>
                  <a:srgbClr val="C00000"/>
                </a:solidFill>
                <a:latin typeface="+mn-lt"/>
              </a:rPr>
              <a:t>X</a:t>
            </a:r>
            <a:endParaRPr lang="en-IN" sz="4400" dirty="0">
              <a:latin typeface="+mn-lt"/>
            </a:endParaRPr>
          </a:p>
        </p:txBody>
      </p:sp>
      <p:sp>
        <p:nvSpPr>
          <p:cNvPr id="66" name="Rectangle 65"/>
          <p:cNvSpPr/>
          <p:nvPr/>
        </p:nvSpPr>
        <p:spPr>
          <a:xfrm>
            <a:off x="6385587" y="4350603"/>
            <a:ext cx="548613" cy="830997"/>
          </a:xfrm>
          <a:prstGeom prst="rect">
            <a:avLst/>
          </a:prstGeom>
        </p:spPr>
        <p:txBody>
          <a:bodyPr wrap="square">
            <a:spAutoFit/>
          </a:bodyPr>
          <a:lstStyle/>
          <a:p>
            <a:r>
              <a:rPr lang="en-US" sz="4800" dirty="0">
                <a:solidFill>
                  <a:srgbClr val="C00000"/>
                </a:solidFill>
                <a:latin typeface="+mn-lt"/>
              </a:rPr>
              <a:t>X</a:t>
            </a:r>
            <a:endParaRPr lang="en-IN" sz="4400" dirty="0">
              <a:latin typeface="+mn-lt"/>
            </a:endParaRPr>
          </a:p>
        </p:txBody>
      </p:sp>
    </p:spTree>
    <p:extLst>
      <p:ext uri="{BB962C8B-B14F-4D97-AF65-F5344CB8AC3E}">
        <p14:creationId xmlns:p14="http://schemas.microsoft.com/office/powerpoint/2010/main" val="13973039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en-IN" b="0" dirty="0"/>
              <a:t>Separate ITC Pools</a:t>
            </a:r>
          </a:p>
        </p:txBody>
      </p:sp>
      <p:grpSp>
        <p:nvGrpSpPr>
          <p:cNvPr id="51" name="Group 50"/>
          <p:cNvGrpSpPr/>
          <p:nvPr/>
        </p:nvGrpSpPr>
        <p:grpSpPr>
          <a:xfrm>
            <a:off x="454124" y="1295400"/>
            <a:ext cx="8577534" cy="3922241"/>
            <a:chOff x="428366" y="1630514"/>
            <a:chExt cx="8577534" cy="4203813"/>
          </a:xfrm>
        </p:grpSpPr>
        <p:grpSp>
          <p:nvGrpSpPr>
            <p:cNvPr id="4" name="Group 3"/>
            <p:cNvGrpSpPr/>
            <p:nvPr/>
          </p:nvGrpSpPr>
          <p:grpSpPr>
            <a:xfrm>
              <a:off x="428366" y="1630514"/>
              <a:ext cx="8577534" cy="4203813"/>
              <a:chOff x="260940" y="2055518"/>
              <a:chExt cx="8577534" cy="4203813"/>
            </a:xfrm>
          </p:grpSpPr>
          <p:sp>
            <p:nvSpPr>
              <p:cNvPr id="5" name="Rectangle 4"/>
              <p:cNvSpPr/>
              <p:nvPr/>
            </p:nvSpPr>
            <p:spPr>
              <a:xfrm>
                <a:off x="3678348" y="2055518"/>
                <a:ext cx="1742718" cy="367285"/>
              </a:xfrm>
              <a:prstGeom prst="rect">
                <a:avLst/>
              </a:prstGeom>
              <a:ln/>
            </p:spPr>
            <p:style>
              <a:lnRef idx="0">
                <a:schemeClr val="accent2"/>
              </a:lnRef>
              <a:fillRef idx="3">
                <a:schemeClr val="accent2"/>
              </a:fillRef>
              <a:effectRef idx="3">
                <a:schemeClr val="accent2"/>
              </a:effectRef>
              <a:fontRef idx="minor">
                <a:schemeClr val="lt1"/>
              </a:fontRef>
            </p:style>
            <p:txBody>
              <a:bodyPr spcFirstLastPara="0" vert="horz" wrap="square" lIns="7620" tIns="7620" rIns="7620" bIns="7620" numCol="1" spcCol="1270" anchor="ctr" anchorCtr="0">
                <a:noAutofit/>
              </a:bodyPr>
              <a:lstStyle/>
              <a:p>
                <a:pPr algn="ctr" defTabSz="533387">
                  <a:lnSpc>
                    <a:spcPct val="90000"/>
                  </a:lnSpc>
                  <a:spcBef>
                    <a:spcPct val="0"/>
                  </a:spcBef>
                  <a:spcAft>
                    <a:spcPct val="35000"/>
                  </a:spcAft>
                </a:pPr>
                <a:r>
                  <a:rPr lang="en-US" sz="2400" dirty="0">
                    <a:solidFill>
                      <a:schemeClr val="bg1"/>
                    </a:solidFill>
                  </a:rPr>
                  <a:t>Company</a:t>
                </a:r>
              </a:p>
            </p:txBody>
          </p:sp>
          <p:sp>
            <p:nvSpPr>
              <p:cNvPr id="6" name="Rectangle 5"/>
              <p:cNvSpPr/>
              <p:nvPr/>
            </p:nvSpPr>
            <p:spPr>
              <a:xfrm>
                <a:off x="372526" y="4587321"/>
                <a:ext cx="1164924" cy="434857"/>
              </a:xfrm>
              <a:prstGeom prst="rect">
                <a:avLst/>
              </a:prstGeom>
              <a:solidFill>
                <a:srgbClr val="0070C0"/>
              </a:solidFill>
              <a:ln>
                <a:solidFill>
                  <a:srgbClr val="0070C0"/>
                </a:solid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620" tIns="7620" rIns="7620" bIns="7620" numCol="1" spcCol="1270" anchor="ctr" anchorCtr="0">
                <a:noAutofit/>
              </a:bodyPr>
              <a:lstStyle/>
              <a:p>
                <a:pPr algn="ctr" defTabSz="533387">
                  <a:lnSpc>
                    <a:spcPct val="90000"/>
                  </a:lnSpc>
                  <a:spcBef>
                    <a:spcPct val="0"/>
                  </a:spcBef>
                  <a:spcAft>
                    <a:spcPct val="35000"/>
                  </a:spcAft>
                </a:pPr>
                <a:r>
                  <a:rPr lang="en-US" sz="1600" dirty="0">
                    <a:solidFill>
                      <a:srgbClr val="FFFFFF"/>
                    </a:solidFill>
                  </a:rPr>
                  <a:t>IGST</a:t>
                </a:r>
              </a:p>
            </p:txBody>
          </p:sp>
          <p:sp>
            <p:nvSpPr>
              <p:cNvPr id="7" name="Rectangle 6"/>
              <p:cNvSpPr/>
              <p:nvPr/>
            </p:nvSpPr>
            <p:spPr>
              <a:xfrm>
                <a:off x="2833359" y="4587321"/>
                <a:ext cx="1164924" cy="434857"/>
              </a:xfrm>
              <a:prstGeom prst="rect">
                <a:avLst/>
              </a:prstGeom>
              <a:solidFill>
                <a:srgbClr val="92D050"/>
              </a:solid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620" tIns="7620" rIns="7620" bIns="7620" numCol="1" spcCol="1270" anchor="ctr" anchorCtr="0">
                <a:noAutofit/>
              </a:bodyPr>
              <a:lstStyle/>
              <a:p>
                <a:pPr algn="ctr" defTabSz="533387">
                  <a:lnSpc>
                    <a:spcPct val="90000"/>
                  </a:lnSpc>
                  <a:spcBef>
                    <a:spcPct val="0"/>
                  </a:spcBef>
                  <a:spcAft>
                    <a:spcPct val="35000"/>
                  </a:spcAft>
                </a:pPr>
                <a:r>
                  <a:rPr lang="en-US" sz="1600" dirty="0">
                    <a:solidFill>
                      <a:schemeClr val="tx1"/>
                    </a:solidFill>
                  </a:rPr>
                  <a:t>IGST</a:t>
                </a:r>
              </a:p>
            </p:txBody>
          </p:sp>
          <p:sp>
            <p:nvSpPr>
              <p:cNvPr id="9" name="Rectangle 8"/>
              <p:cNvSpPr/>
              <p:nvPr/>
            </p:nvSpPr>
            <p:spPr>
              <a:xfrm>
                <a:off x="1223628" y="3177190"/>
                <a:ext cx="1742718" cy="434857"/>
              </a:xfrm>
              <a:prstGeom prst="rect">
                <a:avLst/>
              </a:prstGeom>
              <a:ln/>
            </p:spPr>
            <p:style>
              <a:lnRef idx="0">
                <a:schemeClr val="accent1"/>
              </a:lnRef>
              <a:fillRef idx="3">
                <a:schemeClr val="accent1"/>
              </a:fillRef>
              <a:effectRef idx="3">
                <a:schemeClr val="accent1"/>
              </a:effectRef>
              <a:fontRef idx="minor">
                <a:schemeClr val="lt1"/>
              </a:fontRef>
            </p:style>
            <p:txBody>
              <a:bodyPr spcFirstLastPara="0" vert="horz" wrap="square" lIns="7620" tIns="7620" rIns="7620" bIns="7620" numCol="1" spcCol="1270" anchor="ctr" anchorCtr="0">
                <a:noAutofit/>
              </a:bodyPr>
              <a:lstStyle/>
              <a:p>
                <a:pPr algn="ctr" defTabSz="533387">
                  <a:lnSpc>
                    <a:spcPct val="90000"/>
                  </a:lnSpc>
                  <a:spcBef>
                    <a:spcPct val="0"/>
                  </a:spcBef>
                  <a:spcAft>
                    <a:spcPct val="35000"/>
                  </a:spcAft>
                </a:pPr>
                <a:r>
                  <a:rPr lang="en-US" sz="1600" dirty="0">
                    <a:solidFill>
                      <a:srgbClr val="FFFFFF"/>
                    </a:solidFill>
                  </a:rPr>
                  <a:t>Maharashtra</a:t>
                </a:r>
              </a:p>
            </p:txBody>
          </p:sp>
          <p:sp>
            <p:nvSpPr>
              <p:cNvPr id="10" name="Rectangle 9"/>
              <p:cNvSpPr/>
              <p:nvPr/>
            </p:nvSpPr>
            <p:spPr>
              <a:xfrm>
                <a:off x="5895490" y="3177190"/>
                <a:ext cx="1742718" cy="434857"/>
              </a:xfrm>
              <a:prstGeom prst="rect">
                <a:avLst/>
              </a:prstGeom>
              <a:ln/>
            </p:spPr>
            <p:style>
              <a:lnRef idx="0">
                <a:schemeClr val="accent5"/>
              </a:lnRef>
              <a:fillRef idx="3">
                <a:schemeClr val="accent5"/>
              </a:fillRef>
              <a:effectRef idx="3">
                <a:schemeClr val="accent5"/>
              </a:effectRef>
              <a:fontRef idx="minor">
                <a:schemeClr val="lt1"/>
              </a:fontRef>
            </p:style>
            <p:txBody>
              <a:bodyPr spcFirstLastPara="0" vert="horz" wrap="square" lIns="7620" tIns="7620" rIns="7620" bIns="7620" numCol="1" spcCol="1270" anchor="ctr" anchorCtr="0">
                <a:noAutofit/>
              </a:bodyPr>
              <a:lstStyle/>
              <a:p>
                <a:pPr algn="ctr" defTabSz="533387">
                  <a:lnSpc>
                    <a:spcPct val="90000"/>
                  </a:lnSpc>
                  <a:spcBef>
                    <a:spcPct val="0"/>
                  </a:spcBef>
                  <a:spcAft>
                    <a:spcPct val="35000"/>
                  </a:spcAft>
                </a:pPr>
                <a:r>
                  <a:rPr lang="en-US" sz="1600" dirty="0">
                    <a:solidFill>
                      <a:schemeClr val="tx1"/>
                    </a:solidFill>
                  </a:rPr>
                  <a:t>Karnataka</a:t>
                </a:r>
              </a:p>
            </p:txBody>
          </p:sp>
          <p:cxnSp>
            <p:nvCxnSpPr>
              <p:cNvPr id="13" name="Straight Arrow Connector 12"/>
              <p:cNvCxnSpPr/>
              <p:nvPr/>
            </p:nvCxnSpPr>
            <p:spPr>
              <a:xfrm>
                <a:off x="4549707" y="2463869"/>
                <a:ext cx="2582" cy="248318"/>
              </a:xfrm>
              <a:prstGeom prst="straightConnector1">
                <a:avLst/>
              </a:prstGeom>
              <a:ln>
                <a:tailEnd type="none" w="lg" len="lg"/>
              </a:ln>
            </p:spPr>
            <p:style>
              <a:lnRef idx="1">
                <a:schemeClr val="accent3"/>
              </a:lnRef>
              <a:fillRef idx="0">
                <a:schemeClr val="accent3"/>
              </a:fillRef>
              <a:effectRef idx="0">
                <a:schemeClr val="accent3"/>
              </a:effectRef>
              <a:fontRef idx="minor">
                <a:schemeClr val="tx1"/>
              </a:fontRef>
            </p:style>
          </p:cxnSp>
          <p:cxnSp>
            <p:nvCxnSpPr>
              <p:cNvPr id="14" name="Straight Arrow Connector 13"/>
              <p:cNvCxnSpPr/>
              <p:nvPr/>
            </p:nvCxnSpPr>
            <p:spPr>
              <a:xfrm>
                <a:off x="6766849" y="2708880"/>
                <a:ext cx="0" cy="269189"/>
              </a:xfrm>
              <a:prstGeom prst="straightConnector1">
                <a:avLst/>
              </a:prstGeom>
              <a:ln>
                <a:tailEnd type="triangle" w="lg" len="lg"/>
              </a:ln>
            </p:spPr>
            <p:style>
              <a:lnRef idx="1">
                <a:schemeClr val="accent3"/>
              </a:lnRef>
              <a:fillRef idx="0">
                <a:schemeClr val="accent3"/>
              </a:fillRef>
              <a:effectRef idx="0">
                <a:schemeClr val="accent3"/>
              </a:effectRef>
              <a:fontRef idx="minor">
                <a:schemeClr val="tx1"/>
              </a:fontRef>
            </p:style>
          </p:cxnSp>
          <p:cxnSp>
            <p:nvCxnSpPr>
              <p:cNvPr id="15" name="Straight Arrow Connector 14"/>
              <p:cNvCxnSpPr/>
              <p:nvPr/>
            </p:nvCxnSpPr>
            <p:spPr>
              <a:xfrm>
                <a:off x="2094987" y="2711369"/>
                <a:ext cx="0" cy="266700"/>
              </a:xfrm>
              <a:prstGeom prst="straightConnector1">
                <a:avLst/>
              </a:prstGeom>
              <a:ln>
                <a:tailEnd type="triangle" w="lg" len="lg"/>
              </a:ln>
            </p:spPr>
            <p:style>
              <a:lnRef idx="1">
                <a:schemeClr val="accent3"/>
              </a:lnRef>
              <a:fillRef idx="0">
                <a:schemeClr val="accent3"/>
              </a:fillRef>
              <a:effectRef idx="0">
                <a:schemeClr val="accent3"/>
              </a:effectRef>
              <a:fontRef idx="minor">
                <a:schemeClr val="tx1"/>
              </a:fontRef>
            </p:style>
          </p:cxnSp>
          <p:cxnSp>
            <p:nvCxnSpPr>
              <p:cNvPr id="16" name="Elbow Connector 15"/>
              <p:cNvCxnSpPr>
                <a:stCxn id="9" idx="2"/>
                <a:endCxn id="17" idx="0"/>
              </p:cNvCxnSpPr>
              <p:nvPr/>
            </p:nvCxnSpPr>
            <p:spPr>
              <a:xfrm rot="5400000">
                <a:off x="1364512" y="3199458"/>
                <a:ext cx="317886" cy="1143065"/>
              </a:xfrm>
              <a:prstGeom prst="bentConnector3">
                <a:avLst>
                  <a:gd name="adj1" fmla="val 50000"/>
                </a:avLst>
              </a:prstGeom>
              <a:ln w="6350">
                <a:solidFill>
                  <a:schemeClr val="bg1">
                    <a:lumMod val="50000"/>
                    <a:alpha val="75000"/>
                  </a:schemeClr>
                </a:solidFill>
                <a:tailEnd type="none" w="lg" len="lg"/>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260940" y="3929933"/>
                <a:ext cx="1381964" cy="336469"/>
              </a:xfrm>
              <a:prstGeom prst="rect">
                <a:avLst/>
              </a:prstGeom>
              <a:ln/>
            </p:spPr>
            <p:style>
              <a:lnRef idx="1">
                <a:schemeClr val="accent3"/>
              </a:lnRef>
              <a:fillRef idx="2">
                <a:schemeClr val="accent3"/>
              </a:fillRef>
              <a:effectRef idx="1">
                <a:schemeClr val="accent3"/>
              </a:effectRef>
              <a:fontRef idx="minor">
                <a:schemeClr val="dk1"/>
              </a:fontRef>
            </p:style>
            <p:txBody>
              <a:bodyPr spcFirstLastPara="0" vert="horz" wrap="square" lIns="45720" tIns="45720" rIns="45720" bIns="45720" numCol="1" spcCol="1270" anchor="ctr" anchorCtr="0">
                <a:spAutoFit/>
              </a:bodyPr>
              <a:lstStyle/>
              <a:p>
                <a:pPr algn="ctr" defTabSz="533387">
                  <a:lnSpc>
                    <a:spcPct val="90000"/>
                  </a:lnSpc>
                  <a:spcBef>
                    <a:spcPct val="0"/>
                  </a:spcBef>
                  <a:spcAft>
                    <a:spcPct val="35000"/>
                  </a:spcAft>
                </a:pPr>
                <a:r>
                  <a:rPr lang="en-US" sz="1600" dirty="0">
                    <a:solidFill>
                      <a:schemeClr val="tx1"/>
                    </a:solidFill>
                  </a:rPr>
                  <a:t>Registration 1</a:t>
                </a:r>
              </a:p>
            </p:txBody>
          </p:sp>
          <p:cxnSp>
            <p:nvCxnSpPr>
              <p:cNvPr id="18" name="Straight Arrow Connector 17"/>
              <p:cNvCxnSpPr>
                <a:stCxn id="17" idx="2"/>
                <a:endCxn id="6" idx="0"/>
              </p:cNvCxnSpPr>
              <p:nvPr/>
            </p:nvCxnSpPr>
            <p:spPr>
              <a:xfrm>
                <a:off x="951922" y="4266401"/>
                <a:ext cx="3066" cy="320919"/>
              </a:xfrm>
              <a:prstGeom prst="straightConnector1">
                <a:avLst/>
              </a:prstGeom>
              <a:ln w="6350">
                <a:solidFill>
                  <a:schemeClr val="bg1">
                    <a:lumMod val="50000"/>
                    <a:alpha val="75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2721984" y="3929933"/>
                <a:ext cx="1381964" cy="336469"/>
              </a:xfrm>
              <a:prstGeom prst="rect">
                <a:avLst/>
              </a:prstGeom>
              <a:ln/>
            </p:spPr>
            <p:style>
              <a:lnRef idx="1">
                <a:schemeClr val="accent3"/>
              </a:lnRef>
              <a:fillRef idx="2">
                <a:schemeClr val="accent3"/>
              </a:fillRef>
              <a:effectRef idx="1">
                <a:schemeClr val="accent3"/>
              </a:effectRef>
              <a:fontRef idx="minor">
                <a:schemeClr val="dk1"/>
              </a:fontRef>
            </p:style>
            <p:txBody>
              <a:bodyPr spcFirstLastPara="0" vert="horz" wrap="square" lIns="45720" tIns="45720" rIns="45720" bIns="45720" numCol="1" spcCol="1270" anchor="ctr" anchorCtr="0">
                <a:spAutoFit/>
              </a:bodyPr>
              <a:lstStyle/>
              <a:p>
                <a:pPr algn="ctr" defTabSz="533387">
                  <a:lnSpc>
                    <a:spcPct val="90000"/>
                  </a:lnSpc>
                  <a:spcBef>
                    <a:spcPct val="0"/>
                  </a:spcBef>
                  <a:spcAft>
                    <a:spcPct val="35000"/>
                  </a:spcAft>
                </a:pPr>
                <a:r>
                  <a:rPr lang="en-US" sz="1600" dirty="0">
                    <a:solidFill>
                      <a:schemeClr val="tx1"/>
                    </a:solidFill>
                  </a:rPr>
                  <a:t>Registration 2</a:t>
                </a:r>
              </a:p>
            </p:txBody>
          </p:sp>
          <p:cxnSp>
            <p:nvCxnSpPr>
              <p:cNvPr id="20" name="Elbow Connector 19"/>
              <p:cNvCxnSpPr>
                <a:stCxn id="9" idx="2"/>
                <a:endCxn id="19" idx="0"/>
              </p:cNvCxnSpPr>
              <p:nvPr/>
            </p:nvCxnSpPr>
            <p:spPr>
              <a:xfrm rot="16200000" flipH="1">
                <a:off x="2595033" y="3111999"/>
                <a:ext cx="317886" cy="1317979"/>
              </a:xfrm>
              <a:prstGeom prst="bentConnector3">
                <a:avLst>
                  <a:gd name="adj1" fmla="val 50000"/>
                </a:avLst>
              </a:prstGeom>
              <a:ln w="6350">
                <a:solidFill>
                  <a:schemeClr val="bg1">
                    <a:lumMod val="50000"/>
                    <a:alpha val="75000"/>
                  </a:schemeClr>
                </a:solidFill>
                <a:tailEnd type="none" w="lg" len="lg"/>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endCxn id="7" idx="0"/>
              </p:cNvCxnSpPr>
              <p:nvPr/>
            </p:nvCxnSpPr>
            <p:spPr>
              <a:xfrm>
                <a:off x="3415313" y="4227432"/>
                <a:ext cx="508" cy="359889"/>
              </a:xfrm>
              <a:prstGeom prst="straightConnector1">
                <a:avLst/>
              </a:prstGeom>
              <a:ln w="6350">
                <a:solidFill>
                  <a:schemeClr val="bg1">
                    <a:lumMod val="50000"/>
                    <a:alpha val="75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4761027" y="4587321"/>
                <a:ext cx="1164924" cy="434857"/>
              </a:xfrm>
              <a:prstGeom prst="rect">
                <a:avLst/>
              </a:prstGeom>
              <a:solidFill>
                <a:schemeClr val="accent5"/>
              </a:solid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620" tIns="7620" rIns="7620" bIns="7620" numCol="1" spcCol="1270" anchor="ctr" anchorCtr="0">
                <a:noAutofit/>
              </a:bodyPr>
              <a:lstStyle/>
              <a:p>
                <a:pPr algn="ctr" defTabSz="533387">
                  <a:lnSpc>
                    <a:spcPct val="90000"/>
                  </a:lnSpc>
                  <a:spcBef>
                    <a:spcPct val="0"/>
                  </a:spcBef>
                  <a:spcAft>
                    <a:spcPct val="35000"/>
                  </a:spcAft>
                </a:pPr>
                <a:r>
                  <a:rPr lang="en-US" sz="1600" dirty="0">
                    <a:solidFill>
                      <a:schemeClr val="tx1"/>
                    </a:solidFill>
                  </a:rPr>
                  <a:t>IGST</a:t>
                </a:r>
              </a:p>
            </p:txBody>
          </p:sp>
          <p:sp>
            <p:nvSpPr>
              <p:cNvPr id="23" name="Rectangle 22"/>
              <p:cNvSpPr/>
              <p:nvPr/>
            </p:nvSpPr>
            <p:spPr>
              <a:xfrm>
                <a:off x="7565030" y="4587321"/>
                <a:ext cx="1164924" cy="434857"/>
              </a:xfrm>
              <a:prstGeom prst="rect">
                <a:avLst/>
              </a:prstGeom>
              <a:solidFill>
                <a:schemeClr val="accent3">
                  <a:lumMod val="75000"/>
                </a:schemeClr>
              </a:solid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620" tIns="7620" rIns="7620" bIns="7620" numCol="1" spcCol="1270" anchor="ctr" anchorCtr="0">
                <a:noAutofit/>
              </a:bodyPr>
              <a:lstStyle/>
              <a:p>
                <a:pPr algn="ctr" defTabSz="533387">
                  <a:lnSpc>
                    <a:spcPct val="90000"/>
                  </a:lnSpc>
                  <a:spcBef>
                    <a:spcPct val="0"/>
                  </a:spcBef>
                  <a:spcAft>
                    <a:spcPct val="35000"/>
                  </a:spcAft>
                </a:pPr>
                <a:r>
                  <a:rPr lang="en-US" sz="1600" dirty="0">
                    <a:solidFill>
                      <a:srgbClr val="FFFFFF"/>
                    </a:solidFill>
                  </a:rPr>
                  <a:t>IGST</a:t>
                </a:r>
              </a:p>
            </p:txBody>
          </p:sp>
          <p:cxnSp>
            <p:nvCxnSpPr>
              <p:cNvPr id="24" name="Elbow Connector 23"/>
              <p:cNvCxnSpPr/>
              <p:nvPr/>
            </p:nvCxnSpPr>
            <p:spPr>
              <a:xfrm rot="10800000" flipV="1">
                <a:off x="5340425" y="3785180"/>
                <a:ext cx="1490821" cy="143140"/>
              </a:xfrm>
              <a:prstGeom prst="bentConnector3">
                <a:avLst>
                  <a:gd name="adj1" fmla="val 100105"/>
                </a:avLst>
              </a:prstGeom>
              <a:ln w="6350">
                <a:solidFill>
                  <a:schemeClr val="bg1">
                    <a:lumMod val="50000"/>
                    <a:alpha val="75000"/>
                  </a:schemeClr>
                </a:solidFill>
                <a:tailEnd type="none" w="lg" len="lg"/>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4649442" y="3941200"/>
                <a:ext cx="1381964" cy="313932"/>
              </a:xfrm>
              <a:prstGeom prst="rect">
                <a:avLst/>
              </a:prstGeom>
              <a:ln/>
            </p:spPr>
            <p:style>
              <a:lnRef idx="1">
                <a:schemeClr val="accent3"/>
              </a:lnRef>
              <a:fillRef idx="2">
                <a:schemeClr val="accent3"/>
              </a:fillRef>
              <a:effectRef idx="1">
                <a:schemeClr val="accent3"/>
              </a:effectRef>
              <a:fontRef idx="minor">
                <a:schemeClr val="dk1"/>
              </a:fontRef>
            </p:style>
            <p:txBody>
              <a:bodyPr spcFirstLastPara="0" vert="horz" wrap="square" lIns="45720" tIns="45720" rIns="45720" bIns="45720" numCol="1" spcCol="1270" anchor="ctr" anchorCtr="0">
                <a:spAutoFit/>
              </a:bodyPr>
              <a:lstStyle/>
              <a:p>
                <a:pPr algn="ctr" defTabSz="533387">
                  <a:lnSpc>
                    <a:spcPct val="90000"/>
                  </a:lnSpc>
                  <a:spcBef>
                    <a:spcPct val="0"/>
                  </a:spcBef>
                  <a:spcAft>
                    <a:spcPct val="35000"/>
                  </a:spcAft>
                </a:pPr>
                <a:r>
                  <a:rPr lang="en-US" sz="1600" dirty="0">
                    <a:solidFill>
                      <a:schemeClr val="tx1"/>
                    </a:solidFill>
                  </a:rPr>
                  <a:t>Vertical 1</a:t>
                </a:r>
              </a:p>
            </p:txBody>
          </p:sp>
          <p:cxnSp>
            <p:nvCxnSpPr>
              <p:cNvPr id="26" name="Straight Arrow Connector 25"/>
              <p:cNvCxnSpPr>
                <a:stCxn id="25" idx="2"/>
                <a:endCxn id="22" idx="0"/>
              </p:cNvCxnSpPr>
              <p:nvPr/>
            </p:nvCxnSpPr>
            <p:spPr>
              <a:xfrm>
                <a:off x="5340424" y="4255132"/>
                <a:ext cx="3065" cy="332189"/>
              </a:xfrm>
              <a:prstGeom prst="straightConnector1">
                <a:avLst/>
              </a:prstGeom>
              <a:ln w="6350">
                <a:solidFill>
                  <a:schemeClr val="bg1">
                    <a:lumMod val="50000"/>
                    <a:alpha val="75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7456510" y="3941200"/>
                <a:ext cx="1381964" cy="313932"/>
              </a:xfrm>
              <a:prstGeom prst="rect">
                <a:avLst/>
              </a:prstGeom>
              <a:ln/>
            </p:spPr>
            <p:style>
              <a:lnRef idx="1">
                <a:schemeClr val="accent3"/>
              </a:lnRef>
              <a:fillRef idx="2">
                <a:schemeClr val="accent3"/>
              </a:fillRef>
              <a:effectRef idx="1">
                <a:schemeClr val="accent3"/>
              </a:effectRef>
              <a:fontRef idx="minor">
                <a:schemeClr val="dk1"/>
              </a:fontRef>
            </p:style>
            <p:txBody>
              <a:bodyPr spcFirstLastPara="0" vert="horz" wrap="square" lIns="45720" tIns="45720" rIns="45720" bIns="45720" numCol="1" spcCol="1270" anchor="ctr" anchorCtr="0">
                <a:spAutoFit/>
              </a:bodyPr>
              <a:lstStyle/>
              <a:p>
                <a:pPr algn="ctr" defTabSz="533387">
                  <a:lnSpc>
                    <a:spcPct val="90000"/>
                  </a:lnSpc>
                  <a:spcBef>
                    <a:spcPct val="0"/>
                  </a:spcBef>
                  <a:spcAft>
                    <a:spcPct val="35000"/>
                  </a:spcAft>
                </a:pPr>
                <a:r>
                  <a:rPr lang="en-US" sz="1600" dirty="0">
                    <a:solidFill>
                      <a:schemeClr val="tx1"/>
                    </a:solidFill>
                  </a:rPr>
                  <a:t>Vertical 2</a:t>
                </a:r>
              </a:p>
            </p:txBody>
          </p:sp>
          <p:cxnSp>
            <p:nvCxnSpPr>
              <p:cNvPr id="28" name="Elbow Connector 27"/>
              <p:cNvCxnSpPr>
                <a:stCxn id="10" idx="2"/>
                <a:endCxn id="27" idx="0"/>
              </p:cNvCxnSpPr>
              <p:nvPr/>
            </p:nvCxnSpPr>
            <p:spPr>
              <a:xfrm rot="16200000" flipH="1">
                <a:off x="7292594" y="3086301"/>
                <a:ext cx="329153" cy="1380643"/>
              </a:xfrm>
              <a:prstGeom prst="bentConnector3">
                <a:avLst>
                  <a:gd name="adj1" fmla="val 50000"/>
                </a:avLst>
              </a:prstGeom>
              <a:ln w="6350">
                <a:solidFill>
                  <a:schemeClr val="bg1">
                    <a:lumMod val="50000"/>
                    <a:alpha val="75000"/>
                  </a:schemeClr>
                </a:solidFill>
                <a:tailEnd type="none" w="lg" len="lg"/>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27" idx="2"/>
                <a:endCxn id="23" idx="0"/>
              </p:cNvCxnSpPr>
              <p:nvPr/>
            </p:nvCxnSpPr>
            <p:spPr>
              <a:xfrm>
                <a:off x="8147492" y="4255132"/>
                <a:ext cx="0" cy="332189"/>
              </a:xfrm>
              <a:prstGeom prst="straightConnector1">
                <a:avLst/>
              </a:prstGeom>
              <a:ln w="6350">
                <a:solidFill>
                  <a:schemeClr val="bg1">
                    <a:lumMod val="50000"/>
                    <a:alpha val="75000"/>
                  </a:schemeClr>
                </a:solidFill>
                <a:tailEnd type="triangle" w="lg" len="lg"/>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372526" y="5205821"/>
                <a:ext cx="1164924" cy="434857"/>
              </a:xfrm>
              <a:prstGeom prst="rect">
                <a:avLst/>
              </a:prstGeom>
              <a:solidFill>
                <a:srgbClr val="0070C0"/>
              </a:solidFill>
              <a:ln>
                <a:solidFill>
                  <a:srgbClr val="0070C0"/>
                </a:solid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620" tIns="7620" rIns="7620" bIns="7620" numCol="1" spcCol="1270" anchor="ctr" anchorCtr="0">
                <a:noAutofit/>
              </a:bodyPr>
              <a:lstStyle/>
              <a:p>
                <a:pPr algn="ctr" defTabSz="533387">
                  <a:lnSpc>
                    <a:spcPct val="90000"/>
                  </a:lnSpc>
                  <a:spcBef>
                    <a:spcPct val="0"/>
                  </a:spcBef>
                  <a:spcAft>
                    <a:spcPct val="35000"/>
                  </a:spcAft>
                </a:pPr>
                <a:r>
                  <a:rPr lang="en-US" sz="1600" dirty="0">
                    <a:solidFill>
                      <a:srgbClr val="FFFFFF"/>
                    </a:solidFill>
                  </a:rPr>
                  <a:t>CGST</a:t>
                </a:r>
              </a:p>
            </p:txBody>
          </p:sp>
          <p:sp>
            <p:nvSpPr>
              <p:cNvPr id="31" name="Rectangle 30"/>
              <p:cNvSpPr/>
              <p:nvPr/>
            </p:nvSpPr>
            <p:spPr>
              <a:xfrm>
                <a:off x="376332" y="5824474"/>
                <a:ext cx="1164924" cy="434857"/>
              </a:xfrm>
              <a:prstGeom prst="rect">
                <a:avLst/>
              </a:prstGeom>
              <a:solidFill>
                <a:srgbClr val="0070C0"/>
              </a:solidFill>
              <a:ln>
                <a:solidFill>
                  <a:srgbClr val="0070C0"/>
                </a:solid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620" tIns="7620" rIns="7620" bIns="7620" numCol="1" spcCol="1270" anchor="ctr" anchorCtr="0">
                <a:noAutofit/>
              </a:bodyPr>
              <a:lstStyle/>
              <a:p>
                <a:pPr algn="ctr" defTabSz="533387">
                  <a:lnSpc>
                    <a:spcPct val="90000"/>
                  </a:lnSpc>
                  <a:spcBef>
                    <a:spcPct val="0"/>
                  </a:spcBef>
                  <a:spcAft>
                    <a:spcPct val="35000"/>
                  </a:spcAft>
                </a:pPr>
                <a:r>
                  <a:rPr lang="en-US" sz="1600" dirty="0">
                    <a:solidFill>
                      <a:srgbClr val="FFFFFF"/>
                    </a:solidFill>
                  </a:rPr>
                  <a:t>SGST</a:t>
                </a:r>
              </a:p>
            </p:txBody>
          </p:sp>
          <p:sp>
            <p:nvSpPr>
              <p:cNvPr id="32" name="Rectangle 31"/>
              <p:cNvSpPr/>
              <p:nvPr/>
            </p:nvSpPr>
            <p:spPr>
              <a:xfrm>
                <a:off x="2833359" y="5205821"/>
                <a:ext cx="1164924" cy="434857"/>
              </a:xfrm>
              <a:prstGeom prst="rect">
                <a:avLst/>
              </a:prstGeom>
              <a:solidFill>
                <a:srgbClr val="92D050"/>
              </a:solid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620" tIns="7620" rIns="7620" bIns="7620" numCol="1" spcCol="1270" anchor="ctr" anchorCtr="0">
                <a:noAutofit/>
              </a:bodyPr>
              <a:lstStyle/>
              <a:p>
                <a:pPr algn="ctr" defTabSz="533387">
                  <a:lnSpc>
                    <a:spcPct val="90000"/>
                  </a:lnSpc>
                  <a:spcBef>
                    <a:spcPct val="0"/>
                  </a:spcBef>
                  <a:spcAft>
                    <a:spcPct val="35000"/>
                  </a:spcAft>
                </a:pPr>
                <a:r>
                  <a:rPr lang="en-US" sz="1600" dirty="0">
                    <a:solidFill>
                      <a:schemeClr val="tx1"/>
                    </a:solidFill>
                  </a:rPr>
                  <a:t>CGST</a:t>
                </a:r>
              </a:p>
            </p:txBody>
          </p:sp>
          <p:sp>
            <p:nvSpPr>
              <p:cNvPr id="33" name="Rectangle 32"/>
              <p:cNvSpPr/>
              <p:nvPr/>
            </p:nvSpPr>
            <p:spPr>
              <a:xfrm>
                <a:off x="2833359" y="5824321"/>
                <a:ext cx="1164924" cy="434857"/>
              </a:xfrm>
              <a:prstGeom prst="rect">
                <a:avLst/>
              </a:prstGeom>
              <a:solidFill>
                <a:srgbClr val="92D050"/>
              </a:solid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620" tIns="7620" rIns="7620" bIns="7620" numCol="1" spcCol="1270" anchor="ctr" anchorCtr="0">
                <a:noAutofit/>
              </a:bodyPr>
              <a:lstStyle/>
              <a:p>
                <a:pPr algn="ctr" defTabSz="533387">
                  <a:lnSpc>
                    <a:spcPct val="90000"/>
                  </a:lnSpc>
                  <a:spcBef>
                    <a:spcPct val="0"/>
                  </a:spcBef>
                  <a:spcAft>
                    <a:spcPct val="35000"/>
                  </a:spcAft>
                </a:pPr>
                <a:r>
                  <a:rPr lang="en-US" sz="1600" dirty="0">
                    <a:solidFill>
                      <a:schemeClr val="tx1"/>
                    </a:solidFill>
                  </a:rPr>
                  <a:t>SGST</a:t>
                </a:r>
              </a:p>
            </p:txBody>
          </p:sp>
          <p:sp>
            <p:nvSpPr>
              <p:cNvPr id="34" name="Rectangle 33"/>
              <p:cNvSpPr/>
              <p:nvPr/>
            </p:nvSpPr>
            <p:spPr>
              <a:xfrm>
                <a:off x="4757961" y="5205820"/>
                <a:ext cx="1164924" cy="434857"/>
              </a:xfrm>
              <a:prstGeom prst="rect">
                <a:avLst/>
              </a:prstGeom>
              <a:solidFill>
                <a:schemeClr val="accent5"/>
              </a:solid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620" tIns="7620" rIns="7620" bIns="7620" numCol="1" spcCol="1270" anchor="ctr" anchorCtr="0">
                <a:noAutofit/>
              </a:bodyPr>
              <a:lstStyle/>
              <a:p>
                <a:pPr algn="ctr" defTabSz="533387">
                  <a:lnSpc>
                    <a:spcPct val="90000"/>
                  </a:lnSpc>
                  <a:spcBef>
                    <a:spcPct val="0"/>
                  </a:spcBef>
                  <a:spcAft>
                    <a:spcPct val="35000"/>
                  </a:spcAft>
                </a:pPr>
                <a:r>
                  <a:rPr lang="en-US" sz="1600" dirty="0">
                    <a:solidFill>
                      <a:schemeClr val="tx1"/>
                    </a:solidFill>
                  </a:rPr>
                  <a:t>CGST</a:t>
                </a:r>
              </a:p>
            </p:txBody>
          </p:sp>
          <p:sp>
            <p:nvSpPr>
              <p:cNvPr id="35" name="Rectangle 34"/>
              <p:cNvSpPr/>
              <p:nvPr/>
            </p:nvSpPr>
            <p:spPr>
              <a:xfrm>
                <a:off x="4761027" y="5824319"/>
                <a:ext cx="1164924" cy="434857"/>
              </a:xfrm>
              <a:prstGeom prst="rect">
                <a:avLst/>
              </a:prstGeom>
              <a:solidFill>
                <a:schemeClr val="accent5"/>
              </a:solid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620" tIns="7620" rIns="7620" bIns="7620" numCol="1" spcCol="1270" anchor="ctr" anchorCtr="0">
                <a:noAutofit/>
              </a:bodyPr>
              <a:lstStyle/>
              <a:p>
                <a:pPr algn="ctr" defTabSz="533387">
                  <a:lnSpc>
                    <a:spcPct val="90000"/>
                  </a:lnSpc>
                  <a:spcBef>
                    <a:spcPct val="0"/>
                  </a:spcBef>
                  <a:spcAft>
                    <a:spcPct val="35000"/>
                  </a:spcAft>
                </a:pPr>
                <a:r>
                  <a:rPr lang="en-US" sz="1600" dirty="0">
                    <a:solidFill>
                      <a:schemeClr val="tx1"/>
                    </a:solidFill>
                  </a:rPr>
                  <a:t>SGST</a:t>
                </a:r>
              </a:p>
            </p:txBody>
          </p:sp>
          <p:sp>
            <p:nvSpPr>
              <p:cNvPr id="36" name="Rectangle 35"/>
              <p:cNvSpPr/>
              <p:nvPr/>
            </p:nvSpPr>
            <p:spPr>
              <a:xfrm>
                <a:off x="7565031" y="5205819"/>
                <a:ext cx="1164924" cy="434857"/>
              </a:xfrm>
              <a:prstGeom prst="rect">
                <a:avLst/>
              </a:prstGeom>
              <a:solidFill>
                <a:schemeClr val="accent3">
                  <a:lumMod val="75000"/>
                </a:schemeClr>
              </a:solid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620" tIns="7620" rIns="7620" bIns="7620" numCol="1" spcCol="1270" anchor="ctr" anchorCtr="0">
                <a:noAutofit/>
              </a:bodyPr>
              <a:lstStyle/>
              <a:p>
                <a:pPr algn="ctr" defTabSz="533387">
                  <a:lnSpc>
                    <a:spcPct val="90000"/>
                  </a:lnSpc>
                  <a:spcBef>
                    <a:spcPct val="0"/>
                  </a:spcBef>
                  <a:spcAft>
                    <a:spcPct val="35000"/>
                  </a:spcAft>
                </a:pPr>
                <a:r>
                  <a:rPr lang="en-US" sz="1600" dirty="0">
                    <a:solidFill>
                      <a:srgbClr val="FFFFFF"/>
                    </a:solidFill>
                  </a:rPr>
                  <a:t>CGST</a:t>
                </a:r>
              </a:p>
            </p:txBody>
          </p:sp>
          <p:sp>
            <p:nvSpPr>
              <p:cNvPr id="37" name="Rectangle 36"/>
              <p:cNvSpPr/>
              <p:nvPr/>
            </p:nvSpPr>
            <p:spPr>
              <a:xfrm>
                <a:off x="7565031" y="5824317"/>
                <a:ext cx="1164924" cy="434857"/>
              </a:xfrm>
              <a:prstGeom prst="rect">
                <a:avLst/>
              </a:prstGeom>
              <a:solidFill>
                <a:schemeClr val="accent3">
                  <a:lumMod val="75000"/>
                </a:schemeClr>
              </a:solidFill>
              <a:ln>
                <a:noFill/>
              </a:ln>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620" tIns="7620" rIns="7620" bIns="7620" numCol="1" spcCol="1270" anchor="ctr" anchorCtr="0">
                <a:noAutofit/>
              </a:bodyPr>
              <a:lstStyle/>
              <a:p>
                <a:pPr algn="ctr" defTabSz="533387">
                  <a:lnSpc>
                    <a:spcPct val="90000"/>
                  </a:lnSpc>
                  <a:spcBef>
                    <a:spcPct val="0"/>
                  </a:spcBef>
                  <a:spcAft>
                    <a:spcPct val="35000"/>
                  </a:spcAft>
                </a:pPr>
                <a:r>
                  <a:rPr lang="en-US" sz="1600" dirty="0">
                    <a:solidFill>
                      <a:srgbClr val="FFFFFF"/>
                    </a:solidFill>
                  </a:rPr>
                  <a:t>SGST</a:t>
                </a:r>
              </a:p>
            </p:txBody>
          </p:sp>
        </p:grpSp>
        <p:cxnSp>
          <p:nvCxnSpPr>
            <p:cNvPr id="44" name="Straight Connector 43"/>
            <p:cNvCxnSpPr/>
            <p:nvPr/>
          </p:nvCxnSpPr>
          <p:spPr>
            <a:xfrm>
              <a:off x="2262413" y="2283876"/>
              <a:ext cx="4671862" cy="0"/>
            </a:xfrm>
            <a:prstGeom prst="line">
              <a:avLst/>
            </a:prstGeom>
          </p:spPr>
          <p:style>
            <a:lnRef idx="1">
              <a:schemeClr val="accent3"/>
            </a:lnRef>
            <a:fillRef idx="0">
              <a:schemeClr val="accent3"/>
            </a:fillRef>
            <a:effectRef idx="0">
              <a:schemeClr val="accent3"/>
            </a:effectRef>
            <a:fontRef idx="minor">
              <a:schemeClr val="tx1"/>
            </a:fontRef>
          </p:style>
        </p:cxnSp>
      </p:grpSp>
      <p:sp>
        <p:nvSpPr>
          <p:cNvPr id="50" name="Right Brace 49"/>
          <p:cNvSpPr/>
          <p:nvPr/>
        </p:nvSpPr>
        <p:spPr>
          <a:xfrm rot="5400000">
            <a:off x="4355651" y="1376113"/>
            <a:ext cx="665960" cy="8469013"/>
          </a:xfrm>
          <a:prstGeom prst="rightBrace">
            <a:avLst>
              <a:gd name="adj1" fmla="val 35993"/>
              <a:gd name="adj2" fmla="val 49700"/>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
        <p:nvSpPr>
          <p:cNvPr id="55" name="Round Same Side Corner Rectangle 54"/>
          <p:cNvSpPr/>
          <p:nvPr/>
        </p:nvSpPr>
        <p:spPr>
          <a:xfrm>
            <a:off x="533400" y="6088959"/>
            <a:ext cx="8389737" cy="464241"/>
          </a:xfrm>
          <a:prstGeom prst="round2Same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Cross utilization of the ITC pools across the different verticals and states is not possible</a:t>
            </a:r>
          </a:p>
        </p:txBody>
      </p:sp>
    </p:spTree>
    <p:extLst>
      <p:ext uri="{BB962C8B-B14F-4D97-AF65-F5344CB8AC3E}">
        <p14:creationId xmlns:p14="http://schemas.microsoft.com/office/powerpoint/2010/main" val="24439901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0" dirty="0"/>
              <a:t>Conditions for Availing Credit </a:t>
            </a:r>
            <a:r>
              <a:rPr lang="en-IN" sz="2000" b="0" dirty="0"/>
              <a:t>[S. 16(2)]</a:t>
            </a:r>
          </a:p>
        </p:txBody>
      </p:sp>
      <p:graphicFrame>
        <p:nvGraphicFramePr>
          <p:cNvPr id="16" name="Content Placeholder 15"/>
          <p:cNvGraphicFramePr>
            <a:graphicFrameLocks noGrp="1"/>
          </p:cNvGraphicFramePr>
          <p:nvPr>
            <p:ph sz="half" idx="2"/>
            <p:extLst>
              <p:ext uri="{D42A27DB-BD31-4B8C-83A1-F6EECF244321}">
                <p14:modId xmlns:p14="http://schemas.microsoft.com/office/powerpoint/2010/main" val="998797419"/>
              </p:ext>
            </p:extLst>
          </p:nvPr>
        </p:nvGraphicFramePr>
        <p:xfrm>
          <a:off x="-785850" y="1295400"/>
          <a:ext cx="10858576" cy="55007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000045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400" b="0" dirty="0"/>
              <a:t>Documentary Requirements for claiming ITC </a:t>
            </a:r>
            <a:r>
              <a:rPr lang="en-US" sz="1800" b="0" dirty="0"/>
              <a:t>[Rule 36]</a:t>
            </a:r>
          </a:p>
        </p:txBody>
      </p:sp>
      <p:sp>
        <p:nvSpPr>
          <p:cNvPr id="3" name="Content Placeholder 2"/>
          <p:cNvSpPr>
            <a:spLocks noGrp="1"/>
          </p:cNvSpPr>
          <p:nvPr>
            <p:ph idx="1"/>
          </p:nvPr>
        </p:nvSpPr>
        <p:spPr/>
        <p:txBody>
          <a:bodyPr/>
          <a:lstStyle/>
          <a:p>
            <a:pPr marL="0" indent="0">
              <a:buNone/>
            </a:pPr>
            <a:r>
              <a:rPr lang="en-US" dirty="0"/>
              <a:t> </a:t>
            </a:r>
          </a:p>
        </p:txBody>
      </p:sp>
      <p:graphicFrame>
        <p:nvGraphicFramePr>
          <p:cNvPr id="4" name="Diagram 3"/>
          <p:cNvGraphicFramePr/>
          <p:nvPr>
            <p:extLst>
              <p:ext uri="{D42A27DB-BD31-4B8C-83A1-F6EECF244321}">
                <p14:modId xmlns:p14="http://schemas.microsoft.com/office/powerpoint/2010/main" val="664698114"/>
              </p:ext>
            </p:extLst>
          </p:nvPr>
        </p:nvGraphicFramePr>
        <p:xfrm>
          <a:off x="-381000" y="1397000"/>
          <a:ext cx="7010400" cy="5003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Vertical Scroll 4"/>
          <p:cNvSpPr/>
          <p:nvPr/>
        </p:nvSpPr>
        <p:spPr>
          <a:xfrm>
            <a:off x="6096000" y="1676400"/>
            <a:ext cx="2667000" cy="4572000"/>
          </a:xfrm>
          <a:prstGeom prst="verticalScroll">
            <a:avLst/>
          </a:prstGeom>
          <a:ln>
            <a:solidFill>
              <a:srgbClr val="7030A0"/>
            </a:solidFill>
          </a:ln>
        </p:spPr>
        <p:style>
          <a:lnRef idx="2">
            <a:schemeClr val="accent5"/>
          </a:lnRef>
          <a:fillRef idx="1">
            <a:schemeClr val="lt1"/>
          </a:fillRef>
          <a:effectRef idx="0">
            <a:schemeClr val="accent5"/>
          </a:effectRef>
          <a:fontRef idx="minor">
            <a:schemeClr val="dk1"/>
          </a:fontRef>
        </p:style>
        <p:txBody>
          <a:bodyPr rtlCol="0" anchor="ctr"/>
          <a:lstStyle/>
          <a:p>
            <a:pPr algn="just"/>
            <a:r>
              <a:rPr lang="en-US" dirty="0"/>
              <a:t>Information pertaining to the mentioned documents shall be appropriately furnished in GSTR 2</a:t>
            </a:r>
          </a:p>
        </p:txBody>
      </p:sp>
    </p:spTree>
    <p:extLst>
      <p:ext uri="{BB962C8B-B14F-4D97-AF65-F5344CB8AC3E}">
        <p14:creationId xmlns:p14="http://schemas.microsoft.com/office/powerpoint/2010/main" val="11970333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b="0" dirty="0"/>
              <a:t>Matching of Input Tax Credit</a:t>
            </a:r>
            <a:endParaRPr lang="en-IN" dirty="0"/>
          </a:p>
        </p:txBody>
      </p:sp>
      <p:sp>
        <p:nvSpPr>
          <p:cNvPr id="3" name="Flowchart: Alternate Process 2"/>
          <p:cNvSpPr/>
          <p:nvPr/>
        </p:nvSpPr>
        <p:spPr>
          <a:xfrm>
            <a:off x="900113" y="1700213"/>
            <a:ext cx="1943100" cy="720725"/>
          </a:xfrm>
          <a:prstGeom prst="flowChartAlternateProcess">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dirty="0"/>
              <a:t>Supplier</a:t>
            </a:r>
            <a:endParaRPr lang="en-IN" dirty="0"/>
          </a:p>
        </p:txBody>
      </p:sp>
      <p:sp>
        <p:nvSpPr>
          <p:cNvPr id="4" name="Flowchart: Alternate Process 3"/>
          <p:cNvSpPr/>
          <p:nvPr/>
        </p:nvSpPr>
        <p:spPr>
          <a:xfrm>
            <a:off x="6875463" y="1700213"/>
            <a:ext cx="1944687" cy="720725"/>
          </a:xfrm>
          <a:prstGeom prst="flowChartAlternateProcess">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dirty="0" err="1"/>
              <a:t>Assessee</a:t>
            </a:r>
            <a:endParaRPr lang="en-IN" dirty="0"/>
          </a:p>
        </p:txBody>
      </p:sp>
      <p:sp>
        <p:nvSpPr>
          <p:cNvPr id="5" name="Flowchart: Alternate Process 4"/>
          <p:cNvSpPr/>
          <p:nvPr/>
        </p:nvSpPr>
        <p:spPr>
          <a:xfrm>
            <a:off x="755650" y="3860800"/>
            <a:ext cx="2160588" cy="1152525"/>
          </a:xfrm>
          <a:prstGeom prst="flowChartAlternateProcess">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600" dirty="0"/>
              <a:t>Furnishes outward supplies details - </a:t>
            </a:r>
          </a:p>
          <a:p>
            <a:pPr algn="ctr">
              <a:defRPr/>
            </a:pPr>
            <a:r>
              <a:rPr lang="en-US" sz="1600" dirty="0"/>
              <a:t>Value – INR 500</a:t>
            </a:r>
          </a:p>
          <a:p>
            <a:pPr algn="ctr">
              <a:defRPr/>
            </a:pPr>
            <a:r>
              <a:rPr lang="en-US" sz="1600" dirty="0"/>
              <a:t>GST – INR 100</a:t>
            </a:r>
            <a:endParaRPr lang="en-IN" sz="1600" dirty="0"/>
          </a:p>
        </p:txBody>
      </p:sp>
      <p:sp>
        <p:nvSpPr>
          <p:cNvPr id="6" name="Flowchart: Alternate Process 5"/>
          <p:cNvSpPr/>
          <p:nvPr/>
        </p:nvSpPr>
        <p:spPr>
          <a:xfrm>
            <a:off x="6875463" y="3933825"/>
            <a:ext cx="2089150" cy="1079500"/>
          </a:xfrm>
          <a:prstGeom prst="flowChartAlternateProcess">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600" dirty="0"/>
              <a:t>Furnishes inward supplies details – </a:t>
            </a:r>
          </a:p>
          <a:p>
            <a:pPr algn="ctr">
              <a:defRPr/>
            </a:pPr>
            <a:r>
              <a:rPr lang="en-US" sz="1600" dirty="0"/>
              <a:t>Value – INR 1,000</a:t>
            </a:r>
          </a:p>
          <a:p>
            <a:pPr algn="ctr">
              <a:defRPr/>
            </a:pPr>
            <a:r>
              <a:rPr lang="en-US" sz="1600" dirty="0"/>
              <a:t>GST – INR 200</a:t>
            </a:r>
            <a:endParaRPr lang="en-IN" sz="1600" dirty="0"/>
          </a:p>
        </p:txBody>
      </p:sp>
      <p:cxnSp>
        <p:nvCxnSpPr>
          <p:cNvPr id="8" name="Straight Arrow Connector 7"/>
          <p:cNvCxnSpPr>
            <a:endCxn id="4" idx="1"/>
          </p:cNvCxnSpPr>
          <p:nvPr/>
        </p:nvCxnSpPr>
        <p:spPr>
          <a:xfrm>
            <a:off x="2916238" y="2060575"/>
            <a:ext cx="395922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a:off x="1908175" y="2492375"/>
            <a:ext cx="0" cy="136842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a:stCxn id="5" idx="3"/>
          </p:cNvCxnSpPr>
          <p:nvPr/>
        </p:nvCxnSpPr>
        <p:spPr>
          <a:xfrm flipV="1">
            <a:off x="2916238" y="2133600"/>
            <a:ext cx="3887787" cy="2303463"/>
          </a:xfrm>
          <a:prstGeom prst="straightConnector1">
            <a:avLst/>
          </a:prstGeom>
          <a:ln>
            <a:prstDash val="dashDot"/>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6" idx="1"/>
          </p:cNvCxnSpPr>
          <p:nvPr/>
        </p:nvCxnSpPr>
        <p:spPr>
          <a:xfrm flipH="1" flipV="1">
            <a:off x="2916238" y="2205038"/>
            <a:ext cx="3959225" cy="2268537"/>
          </a:xfrm>
          <a:prstGeom prst="straightConnector1">
            <a:avLst/>
          </a:prstGeom>
          <a:ln>
            <a:prstDash val="dashDot"/>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995738" y="1628775"/>
            <a:ext cx="1871662" cy="338138"/>
          </a:xfrm>
          <a:prstGeom prst="rect">
            <a:avLst/>
          </a:prstGeom>
          <a:noFill/>
        </p:spPr>
        <p:txBody>
          <a:bodyPr>
            <a:spAutoFit/>
          </a:bodyPr>
          <a:lstStyle/>
          <a:p>
            <a:pPr>
              <a:defRPr/>
            </a:pPr>
            <a:r>
              <a:rPr lang="en-US" sz="1600" dirty="0">
                <a:latin typeface="+mn-lt"/>
              </a:rPr>
              <a:t>Supply of Goods</a:t>
            </a:r>
            <a:endParaRPr lang="en-IN" dirty="0">
              <a:latin typeface="+mn-lt"/>
            </a:endParaRPr>
          </a:p>
        </p:txBody>
      </p:sp>
      <p:sp>
        <p:nvSpPr>
          <p:cNvPr id="24" name="TextBox 23"/>
          <p:cNvSpPr txBox="1"/>
          <p:nvPr/>
        </p:nvSpPr>
        <p:spPr>
          <a:xfrm>
            <a:off x="4140200" y="2133600"/>
            <a:ext cx="1727200" cy="522288"/>
          </a:xfrm>
          <a:prstGeom prst="rect">
            <a:avLst/>
          </a:prstGeom>
          <a:noFill/>
        </p:spPr>
        <p:txBody>
          <a:bodyPr>
            <a:spAutoFit/>
          </a:bodyPr>
          <a:lstStyle/>
          <a:p>
            <a:pPr>
              <a:defRPr/>
            </a:pPr>
            <a:r>
              <a:rPr lang="en-US" sz="1400" dirty="0">
                <a:latin typeface="+mn-lt"/>
              </a:rPr>
              <a:t>Value – INR 1,000</a:t>
            </a:r>
          </a:p>
          <a:p>
            <a:pPr>
              <a:defRPr/>
            </a:pPr>
            <a:r>
              <a:rPr lang="en-US" sz="1400" dirty="0">
                <a:latin typeface="+mn-lt"/>
              </a:rPr>
              <a:t>GST – INR 200</a:t>
            </a:r>
            <a:endParaRPr lang="en-IN" sz="1400" dirty="0">
              <a:latin typeface="+mn-lt"/>
            </a:endParaRPr>
          </a:p>
        </p:txBody>
      </p:sp>
      <p:sp>
        <p:nvSpPr>
          <p:cNvPr id="25" name="TextBox 24"/>
          <p:cNvSpPr txBox="1"/>
          <p:nvPr/>
        </p:nvSpPr>
        <p:spPr>
          <a:xfrm rot="19527857">
            <a:off x="3460750" y="3790950"/>
            <a:ext cx="1311275" cy="338138"/>
          </a:xfrm>
          <a:prstGeom prst="rect">
            <a:avLst/>
          </a:prstGeom>
          <a:noFill/>
        </p:spPr>
        <p:txBody>
          <a:bodyPr>
            <a:spAutoFit/>
          </a:bodyPr>
          <a:lstStyle/>
          <a:p>
            <a:pPr>
              <a:defRPr/>
            </a:pPr>
            <a:r>
              <a:rPr lang="en-US" sz="1600" b="1" dirty="0">
                <a:latin typeface="+mn-lt"/>
              </a:rPr>
              <a:t>GSTR – 2A	</a:t>
            </a:r>
            <a:endParaRPr lang="en-IN" sz="1600" b="1" dirty="0">
              <a:latin typeface="+mn-lt"/>
            </a:endParaRPr>
          </a:p>
        </p:txBody>
      </p:sp>
      <p:sp>
        <p:nvSpPr>
          <p:cNvPr id="32" name="TextBox 31"/>
          <p:cNvSpPr txBox="1"/>
          <p:nvPr/>
        </p:nvSpPr>
        <p:spPr>
          <a:xfrm rot="1827603">
            <a:off x="5032375" y="3971925"/>
            <a:ext cx="1439863" cy="339725"/>
          </a:xfrm>
          <a:prstGeom prst="rect">
            <a:avLst/>
          </a:prstGeom>
          <a:noFill/>
        </p:spPr>
        <p:txBody>
          <a:bodyPr>
            <a:spAutoFit/>
          </a:bodyPr>
          <a:lstStyle/>
          <a:p>
            <a:pPr>
              <a:defRPr/>
            </a:pPr>
            <a:r>
              <a:rPr lang="en-US" sz="1600" b="1" dirty="0">
                <a:latin typeface="+mn-lt"/>
              </a:rPr>
              <a:t>GSTR – 1A</a:t>
            </a:r>
            <a:endParaRPr lang="en-IN" sz="1600" b="1" dirty="0">
              <a:latin typeface="+mn-lt"/>
            </a:endParaRPr>
          </a:p>
        </p:txBody>
      </p:sp>
      <p:cxnSp>
        <p:nvCxnSpPr>
          <p:cNvPr id="60" name="Straight Arrow Connector 59"/>
          <p:cNvCxnSpPr/>
          <p:nvPr/>
        </p:nvCxnSpPr>
        <p:spPr>
          <a:xfrm>
            <a:off x="7885113" y="2492375"/>
            <a:ext cx="0" cy="136842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3" name="Flowchart: Connector 62"/>
          <p:cNvSpPr/>
          <p:nvPr/>
        </p:nvSpPr>
        <p:spPr>
          <a:xfrm>
            <a:off x="3203575" y="1700213"/>
            <a:ext cx="360363" cy="288925"/>
          </a:xfrm>
          <a:prstGeom prst="flowChartConnector">
            <a:avLst/>
          </a:prstGeom>
        </p:spPr>
        <p:style>
          <a:lnRef idx="2">
            <a:schemeClr val="accent4"/>
          </a:lnRef>
          <a:fillRef idx="1">
            <a:schemeClr val="lt1"/>
          </a:fillRef>
          <a:effectRef idx="0">
            <a:schemeClr val="accent4"/>
          </a:effectRef>
          <a:fontRef idx="minor">
            <a:schemeClr val="dk1"/>
          </a:fontRef>
        </p:style>
        <p:txBody>
          <a:bodyPr anchor="ctr"/>
          <a:lstStyle/>
          <a:p>
            <a:pPr algn="ctr">
              <a:defRPr/>
            </a:pPr>
            <a:r>
              <a:rPr lang="en-US" dirty="0"/>
              <a:t>1</a:t>
            </a:r>
            <a:endParaRPr lang="en-IN" dirty="0"/>
          </a:p>
        </p:txBody>
      </p:sp>
      <p:sp>
        <p:nvSpPr>
          <p:cNvPr id="64" name="Flowchart: Connector 63"/>
          <p:cNvSpPr/>
          <p:nvPr/>
        </p:nvSpPr>
        <p:spPr>
          <a:xfrm>
            <a:off x="1979613" y="2997200"/>
            <a:ext cx="360362" cy="287338"/>
          </a:xfrm>
          <a:prstGeom prst="flowChartConnector">
            <a:avLst/>
          </a:prstGeom>
        </p:spPr>
        <p:style>
          <a:lnRef idx="2">
            <a:schemeClr val="accent4"/>
          </a:lnRef>
          <a:fillRef idx="1">
            <a:schemeClr val="lt1"/>
          </a:fillRef>
          <a:effectRef idx="0">
            <a:schemeClr val="accent4"/>
          </a:effectRef>
          <a:fontRef idx="minor">
            <a:schemeClr val="dk1"/>
          </a:fontRef>
        </p:style>
        <p:txBody>
          <a:bodyPr anchor="ctr"/>
          <a:lstStyle/>
          <a:p>
            <a:pPr algn="ctr">
              <a:defRPr/>
            </a:pPr>
            <a:r>
              <a:rPr lang="en-US" dirty="0"/>
              <a:t>2</a:t>
            </a:r>
            <a:endParaRPr lang="en-IN" dirty="0"/>
          </a:p>
        </p:txBody>
      </p:sp>
      <p:sp>
        <p:nvSpPr>
          <p:cNvPr id="65" name="Flowchart: Connector 64"/>
          <p:cNvSpPr/>
          <p:nvPr/>
        </p:nvSpPr>
        <p:spPr>
          <a:xfrm>
            <a:off x="3563938" y="3500438"/>
            <a:ext cx="360362" cy="288925"/>
          </a:xfrm>
          <a:prstGeom prst="flowChartConnector">
            <a:avLst/>
          </a:prstGeom>
        </p:spPr>
        <p:style>
          <a:lnRef idx="2">
            <a:schemeClr val="accent4"/>
          </a:lnRef>
          <a:fillRef idx="1">
            <a:schemeClr val="lt1"/>
          </a:fillRef>
          <a:effectRef idx="0">
            <a:schemeClr val="accent4"/>
          </a:effectRef>
          <a:fontRef idx="minor">
            <a:schemeClr val="dk1"/>
          </a:fontRef>
        </p:style>
        <p:txBody>
          <a:bodyPr anchor="ctr"/>
          <a:lstStyle/>
          <a:p>
            <a:pPr algn="ctr">
              <a:defRPr/>
            </a:pPr>
            <a:r>
              <a:rPr lang="en-US" dirty="0"/>
              <a:t>3</a:t>
            </a:r>
            <a:endParaRPr lang="en-IN" dirty="0"/>
          </a:p>
        </p:txBody>
      </p:sp>
      <p:sp>
        <p:nvSpPr>
          <p:cNvPr id="66" name="Flowchart: Connector 65"/>
          <p:cNvSpPr/>
          <p:nvPr/>
        </p:nvSpPr>
        <p:spPr>
          <a:xfrm>
            <a:off x="5867400" y="3573463"/>
            <a:ext cx="360363" cy="287337"/>
          </a:xfrm>
          <a:prstGeom prst="flowChartConnector">
            <a:avLst/>
          </a:prstGeom>
        </p:spPr>
        <p:style>
          <a:lnRef idx="2">
            <a:schemeClr val="accent4"/>
          </a:lnRef>
          <a:fillRef idx="1">
            <a:schemeClr val="lt1"/>
          </a:fillRef>
          <a:effectRef idx="0">
            <a:schemeClr val="accent4"/>
          </a:effectRef>
          <a:fontRef idx="minor">
            <a:schemeClr val="dk1"/>
          </a:fontRef>
        </p:style>
        <p:txBody>
          <a:bodyPr anchor="ctr"/>
          <a:lstStyle/>
          <a:p>
            <a:pPr algn="ctr">
              <a:defRPr/>
            </a:pPr>
            <a:r>
              <a:rPr lang="en-US" dirty="0"/>
              <a:t>5</a:t>
            </a:r>
            <a:endParaRPr lang="en-IN" dirty="0"/>
          </a:p>
        </p:txBody>
      </p:sp>
      <p:sp>
        <p:nvSpPr>
          <p:cNvPr id="67" name="Flowchart: Connector 66"/>
          <p:cNvSpPr/>
          <p:nvPr/>
        </p:nvSpPr>
        <p:spPr>
          <a:xfrm>
            <a:off x="7452320" y="2997200"/>
            <a:ext cx="360362" cy="287338"/>
          </a:xfrm>
          <a:prstGeom prst="flowChartConnector">
            <a:avLst/>
          </a:prstGeom>
        </p:spPr>
        <p:style>
          <a:lnRef idx="2">
            <a:schemeClr val="accent4"/>
          </a:lnRef>
          <a:fillRef idx="1">
            <a:schemeClr val="lt1"/>
          </a:fillRef>
          <a:effectRef idx="0">
            <a:schemeClr val="accent4"/>
          </a:effectRef>
          <a:fontRef idx="minor">
            <a:schemeClr val="dk1"/>
          </a:fontRef>
        </p:style>
        <p:txBody>
          <a:bodyPr anchor="ctr"/>
          <a:lstStyle/>
          <a:p>
            <a:pPr algn="ctr">
              <a:defRPr/>
            </a:pPr>
            <a:r>
              <a:rPr lang="en-US" dirty="0"/>
              <a:t>4</a:t>
            </a:r>
            <a:endParaRPr lang="en-IN" dirty="0"/>
          </a:p>
        </p:txBody>
      </p:sp>
      <p:sp>
        <p:nvSpPr>
          <p:cNvPr id="68" name="TextBox 67"/>
          <p:cNvSpPr txBox="1"/>
          <p:nvPr/>
        </p:nvSpPr>
        <p:spPr>
          <a:xfrm>
            <a:off x="684213" y="5229200"/>
            <a:ext cx="8245475" cy="577180"/>
          </a:xfrm>
          <a:prstGeom prst="rect">
            <a:avLst/>
          </a:prstGeom>
        </p:spPr>
        <p:style>
          <a:lnRef idx="2">
            <a:schemeClr val="accent1"/>
          </a:lnRef>
          <a:fillRef idx="1">
            <a:schemeClr val="lt1"/>
          </a:fillRef>
          <a:effectRef idx="0">
            <a:schemeClr val="accent1"/>
          </a:effectRef>
          <a:fontRef idx="minor">
            <a:schemeClr val="dk1"/>
          </a:fontRef>
        </p:style>
        <p:txBody>
          <a:bodyPr/>
          <a:lstStyle/>
          <a:p>
            <a:pPr marL="174625" indent="-174625" algn="just">
              <a:buFont typeface="Arial" pitchFamily="34" charset="0"/>
              <a:buChar char="•"/>
              <a:defRPr/>
            </a:pPr>
            <a:r>
              <a:rPr lang="en-US" sz="1600" dirty="0" err="1"/>
              <a:t>Assessee</a:t>
            </a:r>
            <a:r>
              <a:rPr lang="en-US" sz="1600" dirty="0"/>
              <a:t> would be eligible for credit only to the extent the supplier accepts the modification made by the recipient provided in Form GSTR – 1A </a:t>
            </a:r>
          </a:p>
        </p:txBody>
      </p:sp>
      <p:sp>
        <p:nvSpPr>
          <p:cNvPr id="23" name="TextBox 22"/>
          <p:cNvSpPr txBox="1"/>
          <p:nvPr/>
        </p:nvSpPr>
        <p:spPr>
          <a:xfrm rot="16200000">
            <a:off x="1031876" y="2889250"/>
            <a:ext cx="1312862" cy="338137"/>
          </a:xfrm>
          <a:prstGeom prst="rect">
            <a:avLst/>
          </a:prstGeom>
          <a:noFill/>
        </p:spPr>
        <p:txBody>
          <a:bodyPr>
            <a:spAutoFit/>
          </a:bodyPr>
          <a:lstStyle/>
          <a:p>
            <a:pPr>
              <a:defRPr/>
            </a:pPr>
            <a:r>
              <a:rPr lang="en-US" sz="1600" b="1" dirty="0">
                <a:latin typeface="+mn-lt"/>
              </a:rPr>
              <a:t>GSTR – </a:t>
            </a:r>
            <a:r>
              <a:rPr lang="en-US" sz="1600" b="1" dirty="0"/>
              <a:t>1</a:t>
            </a:r>
            <a:endParaRPr lang="en-IN" sz="1600" b="1" dirty="0">
              <a:latin typeface="+mn-lt"/>
            </a:endParaRPr>
          </a:p>
        </p:txBody>
      </p:sp>
      <p:sp>
        <p:nvSpPr>
          <p:cNvPr id="26" name="TextBox 25"/>
          <p:cNvSpPr txBox="1"/>
          <p:nvPr/>
        </p:nvSpPr>
        <p:spPr>
          <a:xfrm rot="16200000">
            <a:off x="7442201" y="2889250"/>
            <a:ext cx="1312862" cy="338137"/>
          </a:xfrm>
          <a:prstGeom prst="rect">
            <a:avLst/>
          </a:prstGeom>
          <a:noFill/>
        </p:spPr>
        <p:txBody>
          <a:bodyPr>
            <a:spAutoFit/>
          </a:bodyPr>
          <a:lstStyle/>
          <a:p>
            <a:pPr>
              <a:defRPr/>
            </a:pPr>
            <a:r>
              <a:rPr lang="en-US" sz="1600" b="1" dirty="0">
                <a:latin typeface="+mn-lt"/>
              </a:rPr>
              <a:t>GSTR – 2</a:t>
            </a:r>
            <a:endParaRPr lang="en-IN" sz="1600" b="1" dirty="0">
              <a:latin typeface="+mn-lt"/>
            </a:endParaRPr>
          </a:p>
        </p:txBody>
      </p:sp>
      <p:sp>
        <p:nvSpPr>
          <p:cNvPr id="27" name="Round Diagonal Corner Rectangle 26"/>
          <p:cNvSpPr/>
          <p:nvPr/>
        </p:nvSpPr>
        <p:spPr>
          <a:xfrm>
            <a:off x="683568" y="6048672"/>
            <a:ext cx="8208912" cy="692696"/>
          </a:xfrm>
          <a:prstGeom prst="round2DiagRect">
            <a:avLst/>
          </a:prstGeom>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err="1"/>
              <a:t>Assessee</a:t>
            </a:r>
            <a:r>
              <a:rPr lang="en-US" b="1" dirty="0"/>
              <a:t> shall either hold the payment to the extent of credit or obtain undertaking from the vendor to avoid loss of credit</a:t>
            </a:r>
            <a:endParaRPr lang="en-IN" b="1" dirty="0"/>
          </a:p>
        </p:txBody>
      </p:sp>
    </p:spTree>
    <p:extLst>
      <p:ext uri="{BB962C8B-B14F-4D97-AF65-F5344CB8AC3E}">
        <p14:creationId xmlns:p14="http://schemas.microsoft.com/office/powerpoint/2010/main" val="5128427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28390"/>
            <a:ext cx="7391400" cy="868362"/>
          </a:xfrm>
        </p:spPr>
        <p:txBody>
          <a:bodyPr>
            <a:normAutofit/>
          </a:bodyPr>
          <a:lstStyle/>
          <a:p>
            <a:r>
              <a:rPr lang="en-US" b="0" dirty="0"/>
              <a:t>Parameters for Matching </a:t>
            </a:r>
          </a:p>
        </p:txBody>
      </p:sp>
      <p:graphicFrame>
        <p:nvGraphicFramePr>
          <p:cNvPr id="4" name="Diagram 3"/>
          <p:cNvGraphicFramePr/>
          <p:nvPr>
            <p:extLst/>
          </p:nvPr>
        </p:nvGraphicFramePr>
        <p:xfrm>
          <a:off x="404612" y="1752600"/>
          <a:ext cx="8610600" cy="2971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ound Diagonal Corner Rectangle 4"/>
          <p:cNvSpPr/>
          <p:nvPr/>
        </p:nvSpPr>
        <p:spPr>
          <a:xfrm>
            <a:off x="533399" y="5373710"/>
            <a:ext cx="8443175" cy="798490"/>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000" b="1" dirty="0">
                <a:solidFill>
                  <a:sysClr val="windowText" lastClr="000000"/>
                </a:solidFill>
              </a:rPr>
              <a:t>Matching of other details like HSN / SAC is not necessary for availing Input Tax Credit</a:t>
            </a:r>
          </a:p>
        </p:txBody>
      </p:sp>
    </p:spTree>
    <p:extLst>
      <p:ext uri="{BB962C8B-B14F-4D97-AF65-F5344CB8AC3E}">
        <p14:creationId xmlns:p14="http://schemas.microsoft.com/office/powerpoint/2010/main" val="42269918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391400" cy="1066800"/>
          </a:xfrm>
        </p:spPr>
        <p:txBody>
          <a:bodyPr>
            <a:normAutofit/>
          </a:bodyPr>
          <a:lstStyle/>
          <a:p>
            <a:r>
              <a:rPr lang="en-IN" b="0" dirty="0"/>
              <a:t>Conditions – Receipt of Service</a:t>
            </a:r>
          </a:p>
        </p:txBody>
      </p:sp>
      <p:sp>
        <p:nvSpPr>
          <p:cNvPr id="3" name="Content Placeholder 2"/>
          <p:cNvSpPr>
            <a:spLocks noGrp="1"/>
          </p:cNvSpPr>
          <p:nvPr>
            <p:ph idx="1"/>
          </p:nvPr>
        </p:nvSpPr>
        <p:spPr>
          <a:xfrm>
            <a:off x="533400" y="1268760"/>
            <a:ext cx="8382000" cy="5615940"/>
          </a:xfrm>
        </p:spPr>
        <p:txBody>
          <a:bodyPr/>
          <a:lstStyle/>
          <a:p>
            <a:r>
              <a:rPr lang="en-IN" sz="2000" dirty="0"/>
              <a:t>GST on advance </a:t>
            </a:r>
            <a:r>
              <a:rPr lang="en-IN" sz="2000" b="1" i="1" dirty="0"/>
              <a:t>qua</a:t>
            </a:r>
            <a:r>
              <a:rPr lang="en-IN" sz="2000" dirty="0"/>
              <a:t> goods </a:t>
            </a:r>
          </a:p>
          <a:p>
            <a:pPr lvl="1"/>
            <a:r>
              <a:rPr lang="en-IN" sz="1800" dirty="0"/>
              <a:t>Not applicable with effect from November 15, 2017 </a:t>
            </a:r>
          </a:p>
          <a:p>
            <a:pPr marL="457200" lvl="1" indent="0">
              <a:buNone/>
            </a:pPr>
            <a:endParaRPr lang="en-IN" sz="1600" dirty="0"/>
          </a:p>
          <a:p>
            <a:r>
              <a:rPr lang="en-IN" sz="2000" dirty="0"/>
              <a:t>GST on advance </a:t>
            </a:r>
            <a:r>
              <a:rPr lang="en-IN" sz="2000" b="1" i="1" dirty="0"/>
              <a:t>qua </a:t>
            </a:r>
            <a:r>
              <a:rPr lang="en-IN" sz="2000" dirty="0"/>
              <a:t>services  </a:t>
            </a:r>
          </a:p>
          <a:p>
            <a:pPr lvl="1"/>
            <a:r>
              <a:rPr lang="en-IN" sz="1800" dirty="0"/>
              <a:t>Continued </a:t>
            </a:r>
          </a:p>
          <a:p>
            <a:pPr lvl="1"/>
            <a:r>
              <a:rPr lang="en-IN" sz="1800" dirty="0"/>
              <a:t>While time of supply arises upon receipt of advance, credit eligibility crystallised only upon receipt of services</a:t>
            </a:r>
          </a:p>
          <a:p>
            <a:endParaRPr lang="en-IN" sz="1600" dirty="0"/>
          </a:p>
          <a:p>
            <a:pPr>
              <a:buNone/>
            </a:pPr>
            <a:endParaRPr lang="en-IN" sz="1600" dirty="0"/>
          </a:p>
          <a:p>
            <a:endParaRPr lang="en-IN" sz="1600" dirty="0"/>
          </a:p>
          <a:p>
            <a:pPr marL="0" indent="0">
              <a:buNone/>
            </a:pPr>
            <a:endParaRPr lang="en-IN" sz="2000" dirty="0"/>
          </a:p>
          <a:p>
            <a:pPr lvl="1"/>
            <a:r>
              <a:rPr lang="en-IN" sz="1800" dirty="0"/>
              <a:t>Liability to pay tax arises in April 2017 and credit is eligible in June 2017 after receipt of services </a:t>
            </a:r>
          </a:p>
          <a:p>
            <a:pPr lvl="2"/>
            <a:r>
              <a:rPr lang="en-IN" sz="1600" dirty="0"/>
              <a:t>Results in working capital blockage </a:t>
            </a:r>
          </a:p>
          <a:p>
            <a:pPr lvl="1"/>
            <a:r>
              <a:rPr lang="en-IN" sz="1800" dirty="0"/>
              <a:t>Example: Annual Maintenance Contracts, Mobilisation advance of works contract service</a:t>
            </a:r>
          </a:p>
        </p:txBody>
      </p:sp>
      <p:graphicFrame>
        <p:nvGraphicFramePr>
          <p:cNvPr id="7" name="Table 6"/>
          <p:cNvGraphicFramePr>
            <a:graphicFrameLocks noGrp="1"/>
          </p:cNvGraphicFramePr>
          <p:nvPr>
            <p:extLst>
              <p:ext uri="{D42A27DB-BD31-4B8C-83A1-F6EECF244321}">
                <p14:modId xmlns:p14="http://schemas.microsoft.com/office/powerpoint/2010/main" val="1689411965"/>
              </p:ext>
            </p:extLst>
          </p:nvPr>
        </p:nvGraphicFramePr>
        <p:xfrm>
          <a:off x="1100808" y="3632201"/>
          <a:ext cx="7509792" cy="1020681"/>
        </p:xfrm>
        <a:graphic>
          <a:graphicData uri="http://schemas.openxmlformats.org/drawingml/2006/table">
            <a:tbl>
              <a:tblPr firstRow="1" bandRow="1">
                <a:tableStyleId>{69012ECD-51FC-41F1-AA8D-1B2483CD663E}</a:tableStyleId>
              </a:tblPr>
              <a:tblGrid>
                <a:gridCol w="5385810">
                  <a:extLst>
                    <a:ext uri="{9D8B030D-6E8A-4147-A177-3AD203B41FA5}">
                      <a16:colId xmlns:a16="http://schemas.microsoft.com/office/drawing/2014/main" val="20000"/>
                    </a:ext>
                  </a:extLst>
                </a:gridCol>
                <a:gridCol w="2123982">
                  <a:extLst>
                    <a:ext uri="{9D8B030D-6E8A-4147-A177-3AD203B41FA5}">
                      <a16:colId xmlns:a16="http://schemas.microsoft.com/office/drawing/2014/main" val="20001"/>
                    </a:ext>
                  </a:extLst>
                </a:gridCol>
              </a:tblGrid>
              <a:tr h="332939">
                <a:tc gridSpan="2">
                  <a:txBody>
                    <a:bodyPr/>
                    <a:lstStyle/>
                    <a:p>
                      <a:r>
                        <a:rPr lang="en-IN" sz="1600" dirty="0"/>
                        <a:t>Example</a:t>
                      </a:r>
                    </a:p>
                  </a:txBody>
                  <a:tcPr/>
                </a:tc>
                <a:tc hMerge="1">
                  <a:txBody>
                    <a:bodyPr/>
                    <a:lstStyle/>
                    <a:p>
                      <a:endParaRPr lang="en-IN" dirty="0"/>
                    </a:p>
                  </a:txBody>
                  <a:tcPr/>
                </a:tc>
                <a:extLst>
                  <a:ext uri="{0D108BD9-81ED-4DB2-BD59-A6C34878D82A}">
                    <a16:rowId xmlns:a16="http://schemas.microsoft.com/office/drawing/2014/main" val="10000"/>
                  </a:ext>
                </a:extLst>
              </a:tr>
              <a:tr h="350121">
                <a:tc>
                  <a:txBody>
                    <a:bodyPr/>
                    <a:lstStyle/>
                    <a:p>
                      <a:r>
                        <a:rPr lang="en-IN" sz="1600" dirty="0"/>
                        <a:t>Date of</a:t>
                      </a:r>
                      <a:r>
                        <a:rPr lang="en-IN" sz="1600" baseline="0" dirty="0"/>
                        <a:t> receipt of advance</a:t>
                      </a:r>
                      <a:endParaRPr lang="en-IN" sz="1600" dirty="0"/>
                    </a:p>
                  </a:txBody>
                  <a:tcPr/>
                </a:tc>
                <a:tc>
                  <a:txBody>
                    <a:bodyPr/>
                    <a:lstStyle/>
                    <a:p>
                      <a:r>
                        <a:rPr lang="en-IN" sz="1600" dirty="0"/>
                        <a:t>1 April 2017</a:t>
                      </a:r>
                    </a:p>
                  </a:txBody>
                  <a:tcPr/>
                </a:tc>
                <a:extLst>
                  <a:ext uri="{0D108BD9-81ED-4DB2-BD59-A6C34878D82A}">
                    <a16:rowId xmlns:a16="http://schemas.microsoft.com/office/drawing/2014/main" val="10002"/>
                  </a:ext>
                </a:extLst>
              </a:tr>
              <a:tr h="332939">
                <a:tc>
                  <a:txBody>
                    <a:bodyPr/>
                    <a:lstStyle/>
                    <a:p>
                      <a:r>
                        <a:rPr lang="en-IN" sz="1600" dirty="0"/>
                        <a:t>Date of receipt of services</a:t>
                      </a:r>
                    </a:p>
                  </a:txBody>
                  <a:tcPr/>
                </a:tc>
                <a:tc>
                  <a:txBody>
                    <a:bodyPr/>
                    <a:lstStyle/>
                    <a:p>
                      <a:r>
                        <a:rPr lang="en-IN" sz="1600" dirty="0"/>
                        <a:t>1 June 2017</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8142624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IN" b="0" dirty="0"/>
              <a:t>ITC paid under RCM</a:t>
            </a:r>
          </a:p>
        </p:txBody>
      </p:sp>
      <p:graphicFrame>
        <p:nvGraphicFramePr>
          <p:cNvPr id="3" name="Diagram 2"/>
          <p:cNvGraphicFramePr/>
          <p:nvPr>
            <p:extLst/>
          </p:nvPr>
        </p:nvGraphicFramePr>
        <p:xfrm>
          <a:off x="673994" y="1500031"/>
          <a:ext cx="8148033" cy="27242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Horizontal Scroll 3"/>
          <p:cNvSpPr/>
          <p:nvPr/>
        </p:nvSpPr>
        <p:spPr>
          <a:xfrm>
            <a:off x="533400" y="5125791"/>
            <a:ext cx="8468932" cy="811369"/>
          </a:xfrm>
          <a:prstGeom prst="horizontalScroll">
            <a:avLst/>
          </a:prstGeom>
          <a:ln>
            <a:solidFill>
              <a:schemeClr val="bg1"/>
            </a:solid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700" dirty="0">
                <a:solidFill>
                  <a:schemeClr val="tx1"/>
                </a:solidFill>
              </a:rPr>
              <a:t>Q. – RCM paid for July month in August. The credit of RCM is available for July month?</a:t>
            </a:r>
          </a:p>
          <a:p>
            <a:pPr algn="ctr"/>
            <a:r>
              <a:rPr lang="en-US" sz="1700" dirty="0">
                <a:solidFill>
                  <a:schemeClr val="tx1"/>
                </a:solidFill>
              </a:rPr>
              <a:t>A. – ITC of RCM would be available in return for July itself</a:t>
            </a:r>
          </a:p>
        </p:txBody>
      </p:sp>
      <p:sp>
        <p:nvSpPr>
          <p:cNvPr id="5" name="Right Arrow 4"/>
          <p:cNvSpPr/>
          <p:nvPr/>
        </p:nvSpPr>
        <p:spPr>
          <a:xfrm>
            <a:off x="631065" y="4391694"/>
            <a:ext cx="4262907" cy="695459"/>
          </a:xfrm>
          <a:prstGeom prst="rightArrow">
            <a:avLst>
              <a:gd name="adj1" fmla="val 57407"/>
              <a:gd name="adj2" fmla="val 50000"/>
            </a:avLst>
          </a:prstGeom>
          <a:solidFill>
            <a:schemeClr val="bg2">
              <a:lumMod val="75000"/>
            </a:schemeClr>
          </a:solidFill>
          <a:ln>
            <a:solidFill>
              <a:schemeClr val="bg1"/>
            </a:solidFill>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a:solidFill>
                  <a:sysClr val="windowText" lastClr="000000"/>
                </a:solidFill>
              </a:rPr>
              <a:t>Contradictory Twitter Clarification</a:t>
            </a:r>
          </a:p>
        </p:txBody>
      </p:sp>
      <p:sp>
        <p:nvSpPr>
          <p:cNvPr id="6" name="Horizontal Scroll 5"/>
          <p:cNvSpPr/>
          <p:nvPr/>
        </p:nvSpPr>
        <p:spPr>
          <a:xfrm>
            <a:off x="533400" y="5956478"/>
            <a:ext cx="8468932" cy="811369"/>
          </a:xfrm>
          <a:prstGeom prst="horizontalScroll">
            <a:avLst/>
          </a:prstGeom>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700" dirty="0">
                <a:solidFill>
                  <a:schemeClr val="bg1"/>
                </a:solidFill>
              </a:rPr>
              <a:t>Q. – </a:t>
            </a:r>
            <a:r>
              <a:rPr lang="en-US" sz="1600" dirty="0">
                <a:solidFill>
                  <a:schemeClr val="bg1"/>
                </a:solidFill>
              </a:rPr>
              <a:t>If tax on basis of RCM paid in next month, ITC claim in return in which month current or next</a:t>
            </a:r>
            <a:r>
              <a:rPr lang="en-US" sz="1700" dirty="0">
                <a:solidFill>
                  <a:schemeClr val="bg1"/>
                </a:solidFill>
              </a:rPr>
              <a:t>?</a:t>
            </a:r>
          </a:p>
          <a:p>
            <a:pPr algn="ctr"/>
            <a:r>
              <a:rPr lang="en-US" sz="1700" dirty="0">
                <a:solidFill>
                  <a:schemeClr val="bg1"/>
                </a:solidFill>
              </a:rPr>
              <a:t>A. – </a:t>
            </a:r>
            <a:r>
              <a:rPr lang="en-US" sz="1600" dirty="0">
                <a:solidFill>
                  <a:schemeClr val="bg1"/>
                </a:solidFill>
              </a:rPr>
              <a:t>ITC of RCM can be claimed in same month in which it is paid</a:t>
            </a:r>
            <a:endParaRPr lang="en-US" sz="1700" dirty="0">
              <a:solidFill>
                <a:schemeClr val="bg1"/>
              </a:solidFill>
            </a:endParaRPr>
          </a:p>
        </p:txBody>
      </p:sp>
    </p:spTree>
    <p:extLst>
      <p:ext uri="{BB962C8B-B14F-4D97-AF65-F5344CB8AC3E}">
        <p14:creationId xmlns:p14="http://schemas.microsoft.com/office/powerpoint/2010/main" val="3221242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6F2B764A-0F2C-47B1-B500-6EF9EE48A826}"/>
              </a:ext>
            </a:extLst>
          </p:cNvPr>
          <p:cNvGraphicFramePr/>
          <p:nvPr>
            <p:extLst>
              <p:ext uri="{D42A27DB-BD31-4B8C-83A1-F6EECF244321}">
                <p14:modId xmlns:p14="http://schemas.microsoft.com/office/powerpoint/2010/main" val="3485824899"/>
              </p:ext>
            </p:extLst>
          </p:nvPr>
        </p:nvGraphicFramePr>
        <p:xfrm>
          <a:off x="228600" y="1524000"/>
          <a:ext cx="67056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4">
            <a:extLst>
              <a:ext uri="{FF2B5EF4-FFF2-40B4-BE49-F238E27FC236}">
                <a16:creationId xmlns:a16="http://schemas.microsoft.com/office/drawing/2014/main" id="{F5F0D06A-C286-422D-A156-63B78105CE7B}"/>
              </a:ext>
            </a:extLst>
          </p:cNvPr>
          <p:cNvSpPr>
            <a:spLocks noGrp="1"/>
          </p:cNvSpPr>
          <p:nvPr>
            <p:ph type="title"/>
          </p:nvPr>
        </p:nvSpPr>
        <p:spPr/>
        <p:txBody>
          <a:bodyPr>
            <a:normAutofit fontScale="90000"/>
          </a:bodyPr>
          <a:lstStyle/>
          <a:p>
            <a:r>
              <a:rPr lang="en-IN" b="0" dirty="0"/>
              <a:t>India GST – A Unique Experience</a:t>
            </a:r>
          </a:p>
        </p:txBody>
      </p:sp>
      <p:sp>
        <p:nvSpPr>
          <p:cNvPr id="3" name="Slide Number Placeholder 2"/>
          <p:cNvSpPr>
            <a:spLocks noGrp="1"/>
          </p:cNvSpPr>
          <p:nvPr>
            <p:ph type="sldNum" sz="quarter" idx="10"/>
          </p:nvPr>
        </p:nvSpPr>
        <p:spPr/>
        <p:txBody>
          <a:bodyPr/>
          <a:lstStyle/>
          <a:p>
            <a:pPr>
              <a:defRPr/>
            </a:pPr>
            <a:fld id="{9AFB45E3-B77C-42DE-9E51-E12F29E29478}" type="slidenum">
              <a:rPr lang="en-US" smtClean="0"/>
              <a:pPr>
                <a:defRPr/>
              </a:pPr>
              <a:t>2</a:t>
            </a:fld>
            <a:endParaRPr lang="en-US" dirty="0"/>
          </a:p>
        </p:txBody>
      </p:sp>
      <p:grpSp>
        <p:nvGrpSpPr>
          <p:cNvPr id="9" name="Group 8">
            <a:extLst>
              <a:ext uri="{FF2B5EF4-FFF2-40B4-BE49-F238E27FC236}">
                <a16:creationId xmlns:a16="http://schemas.microsoft.com/office/drawing/2014/main" id="{F94F68A3-5FFA-4954-BB96-050D8F31A8F4}"/>
              </a:ext>
            </a:extLst>
          </p:cNvPr>
          <p:cNvGrpSpPr/>
          <p:nvPr/>
        </p:nvGrpSpPr>
        <p:grpSpPr>
          <a:xfrm>
            <a:off x="6204103" y="1621430"/>
            <a:ext cx="2611933" cy="4724399"/>
            <a:chOff x="12" y="0"/>
            <a:chExt cx="2611933" cy="4724399"/>
          </a:xfrm>
        </p:grpSpPr>
        <p:sp>
          <p:nvSpPr>
            <p:cNvPr id="16" name="Rectangle: Rounded Corners 15">
              <a:extLst>
                <a:ext uri="{FF2B5EF4-FFF2-40B4-BE49-F238E27FC236}">
                  <a16:creationId xmlns:a16="http://schemas.microsoft.com/office/drawing/2014/main" id="{D553A21B-2B0E-4966-BB3A-5E3A768DC099}"/>
                </a:ext>
              </a:extLst>
            </p:cNvPr>
            <p:cNvSpPr/>
            <p:nvPr/>
          </p:nvSpPr>
          <p:spPr>
            <a:xfrm>
              <a:off x="12" y="0"/>
              <a:ext cx="2611933" cy="4724399"/>
            </a:xfrm>
            <a:prstGeom prst="roundRect">
              <a:avLst>
                <a:gd name="adj" fmla="val 10000"/>
              </a:avLst>
            </a:prstGeom>
          </p:spPr>
          <p:style>
            <a:lnRef idx="0">
              <a:schemeClr val="dk1">
                <a:hueOff val="0"/>
                <a:satOff val="0"/>
                <a:lumOff val="0"/>
                <a:alphaOff val="0"/>
              </a:schemeClr>
            </a:lnRef>
            <a:fillRef idx="1">
              <a:schemeClr val="accent2">
                <a:tint val="40000"/>
                <a:hueOff val="0"/>
                <a:satOff val="0"/>
                <a:lumOff val="0"/>
                <a:alphaOff val="0"/>
              </a:schemeClr>
            </a:fillRef>
            <a:effectRef idx="1">
              <a:schemeClr val="accent2">
                <a:tint val="40000"/>
                <a:hueOff val="0"/>
                <a:satOff val="0"/>
                <a:lumOff val="0"/>
                <a:alphaOff val="0"/>
              </a:schemeClr>
            </a:effectRef>
            <a:fontRef idx="minor">
              <a:schemeClr val="dk1">
                <a:hueOff val="0"/>
                <a:satOff val="0"/>
                <a:lumOff val="0"/>
                <a:alphaOff val="0"/>
              </a:schemeClr>
            </a:fontRef>
          </p:style>
        </p:sp>
        <p:sp>
          <p:nvSpPr>
            <p:cNvPr id="17" name="Rectangle: Rounded Corners 4">
              <a:extLst>
                <a:ext uri="{FF2B5EF4-FFF2-40B4-BE49-F238E27FC236}">
                  <a16:creationId xmlns:a16="http://schemas.microsoft.com/office/drawing/2014/main" id="{8F626B42-A300-4B56-82AA-567E60145CD1}"/>
                </a:ext>
              </a:extLst>
            </p:cNvPr>
            <p:cNvSpPr txBox="1"/>
            <p:nvPr/>
          </p:nvSpPr>
          <p:spPr>
            <a:xfrm>
              <a:off x="12" y="0"/>
              <a:ext cx="2611933" cy="141732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IN" sz="2500" kern="1200" dirty="0">
                  <a:latin typeface="+mn-lt"/>
                </a:rPr>
                <a:t>BIGGEST TAX REFORM IN INDIA</a:t>
              </a:r>
            </a:p>
          </p:txBody>
        </p:sp>
      </p:grpSp>
      <p:grpSp>
        <p:nvGrpSpPr>
          <p:cNvPr id="10" name="Group 9">
            <a:extLst>
              <a:ext uri="{FF2B5EF4-FFF2-40B4-BE49-F238E27FC236}">
                <a16:creationId xmlns:a16="http://schemas.microsoft.com/office/drawing/2014/main" id="{ED2E2D7A-0D32-4931-9379-D5947C41E323}"/>
              </a:ext>
            </a:extLst>
          </p:cNvPr>
          <p:cNvGrpSpPr/>
          <p:nvPr/>
        </p:nvGrpSpPr>
        <p:grpSpPr>
          <a:xfrm>
            <a:off x="6466288" y="3040134"/>
            <a:ext cx="2089546" cy="1424471"/>
            <a:chOff x="262197" y="1418704"/>
            <a:chExt cx="2089546" cy="1424471"/>
          </a:xfrm>
          <a:scene3d>
            <a:camera prst="orthographicFront"/>
            <a:lightRig rig="flat" dir="t"/>
          </a:scene3d>
        </p:grpSpPr>
        <p:sp>
          <p:nvSpPr>
            <p:cNvPr id="14" name="Rectangle: Rounded Corners 13">
              <a:extLst>
                <a:ext uri="{FF2B5EF4-FFF2-40B4-BE49-F238E27FC236}">
                  <a16:creationId xmlns:a16="http://schemas.microsoft.com/office/drawing/2014/main" id="{274F77CD-02F5-4FC5-A49B-ED57A7CEAC22}"/>
                </a:ext>
              </a:extLst>
            </p:cNvPr>
            <p:cNvSpPr/>
            <p:nvPr/>
          </p:nvSpPr>
          <p:spPr>
            <a:xfrm>
              <a:off x="262197" y="1418704"/>
              <a:ext cx="2089546" cy="1424471"/>
            </a:xfrm>
            <a:prstGeom prst="roundRect">
              <a:avLst>
                <a:gd name="adj" fmla="val 10000"/>
              </a:avLst>
            </a:prstGeom>
            <a:sp3d prstMaterial="dkEdge">
              <a:bevelT w="8200" h="38100"/>
            </a:sp3d>
          </p:spPr>
          <p:style>
            <a:lnRef idx="0">
              <a:schemeClr val="lt1">
                <a:hueOff val="0"/>
                <a:satOff val="0"/>
                <a:lumOff val="0"/>
                <a:alphaOff val="0"/>
              </a:schemeClr>
            </a:lnRef>
            <a:fillRef idx="2">
              <a:schemeClr val="accent2">
                <a:hueOff val="0"/>
                <a:satOff val="0"/>
                <a:lumOff val="0"/>
                <a:alphaOff val="0"/>
              </a:schemeClr>
            </a:fillRef>
            <a:effectRef idx="1">
              <a:schemeClr val="accent2">
                <a:hueOff val="0"/>
                <a:satOff val="0"/>
                <a:lumOff val="0"/>
                <a:alphaOff val="0"/>
              </a:schemeClr>
            </a:effectRef>
            <a:fontRef idx="minor">
              <a:schemeClr val="dk1"/>
            </a:fontRef>
          </p:style>
        </p:sp>
        <p:sp>
          <p:nvSpPr>
            <p:cNvPr id="15" name="Rectangle: Rounded Corners 6">
              <a:extLst>
                <a:ext uri="{FF2B5EF4-FFF2-40B4-BE49-F238E27FC236}">
                  <a16:creationId xmlns:a16="http://schemas.microsoft.com/office/drawing/2014/main" id="{287844EC-235E-4741-B9CD-CA8A34B9EBE8}"/>
                </a:ext>
              </a:extLst>
            </p:cNvPr>
            <p:cNvSpPr txBox="1"/>
            <p:nvPr/>
          </p:nvSpPr>
          <p:spPr>
            <a:xfrm>
              <a:off x="303918" y="1460425"/>
              <a:ext cx="2006104" cy="1341029"/>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58420" tIns="43815" rIns="58420" bIns="43815" numCol="1" spcCol="1270" anchor="ctr" anchorCtr="0">
              <a:noAutofit/>
            </a:bodyPr>
            <a:lstStyle/>
            <a:p>
              <a:pPr marL="0" lvl="0" indent="0" algn="ctr" defTabSz="1022350">
                <a:lnSpc>
                  <a:spcPct val="90000"/>
                </a:lnSpc>
                <a:spcBef>
                  <a:spcPct val="0"/>
                </a:spcBef>
                <a:spcAft>
                  <a:spcPct val="35000"/>
                </a:spcAft>
                <a:buNone/>
              </a:pPr>
              <a:r>
                <a:rPr lang="en-IN" sz="2300" kern="1200" dirty="0">
                  <a:latin typeface="+mn-lt"/>
                </a:rPr>
                <a:t>Comprehensive Indirect tax</a:t>
              </a:r>
            </a:p>
          </p:txBody>
        </p:sp>
      </p:grpSp>
      <p:grpSp>
        <p:nvGrpSpPr>
          <p:cNvPr id="11" name="Group 10">
            <a:extLst>
              <a:ext uri="{FF2B5EF4-FFF2-40B4-BE49-F238E27FC236}">
                <a16:creationId xmlns:a16="http://schemas.microsoft.com/office/drawing/2014/main" id="{7F5039FE-8B69-4AB5-81FD-9AB6EBE9FA18}"/>
              </a:ext>
            </a:extLst>
          </p:cNvPr>
          <p:cNvGrpSpPr/>
          <p:nvPr/>
        </p:nvGrpSpPr>
        <p:grpSpPr>
          <a:xfrm>
            <a:off x="6466288" y="4683754"/>
            <a:ext cx="2089546" cy="1424471"/>
            <a:chOff x="262197" y="3062324"/>
            <a:chExt cx="2089546" cy="1424471"/>
          </a:xfrm>
          <a:scene3d>
            <a:camera prst="orthographicFront"/>
            <a:lightRig rig="flat" dir="t"/>
          </a:scene3d>
        </p:grpSpPr>
        <p:sp>
          <p:nvSpPr>
            <p:cNvPr id="12" name="Rectangle: Rounded Corners 11">
              <a:extLst>
                <a:ext uri="{FF2B5EF4-FFF2-40B4-BE49-F238E27FC236}">
                  <a16:creationId xmlns:a16="http://schemas.microsoft.com/office/drawing/2014/main" id="{8B566B73-45D0-4EDD-9CFB-8FD19074308B}"/>
                </a:ext>
              </a:extLst>
            </p:cNvPr>
            <p:cNvSpPr/>
            <p:nvPr/>
          </p:nvSpPr>
          <p:spPr>
            <a:xfrm>
              <a:off x="262197" y="3062324"/>
              <a:ext cx="2089546" cy="1424471"/>
            </a:xfrm>
            <a:prstGeom prst="roundRect">
              <a:avLst>
                <a:gd name="adj" fmla="val 10000"/>
              </a:avLst>
            </a:prstGeom>
            <a:sp3d prstMaterial="dkEdge">
              <a:bevelT w="8200" h="38100"/>
            </a:sp3d>
          </p:spPr>
          <p:style>
            <a:lnRef idx="0">
              <a:schemeClr val="lt1">
                <a:hueOff val="0"/>
                <a:satOff val="0"/>
                <a:lumOff val="0"/>
                <a:alphaOff val="0"/>
              </a:schemeClr>
            </a:lnRef>
            <a:fillRef idx="2">
              <a:schemeClr val="accent3">
                <a:hueOff val="0"/>
                <a:satOff val="0"/>
                <a:lumOff val="0"/>
                <a:alphaOff val="0"/>
              </a:schemeClr>
            </a:fillRef>
            <a:effectRef idx="1">
              <a:schemeClr val="accent3">
                <a:hueOff val="0"/>
                <a:satOff val="0"/>
                <a:lumOff val="0"/>
                <a:alphaOff val="0"/>
              </a:schemeClr>
            </a:effectRef>
            <a:fontRef idx="minor">
              <a:schemeClr val="dk1"/>
            </a:fontRef>
          </p:style>
        </p:sp>
        <p:sp>
          <p:nvSpPr>
            <p:cNvPr id="13" name="Rectangle: Rounded Corners 8">
              <a:extLst>
                <a:ext uri="{FF2B5EF4-FFF2-40B4-BE49-F238E27FC236}">
                  <a16:creationId xmlns:a16="http://schemas.microsoft.com/office/drawing/2014/main" id="{925AC93F-14B6-46F1-93F0-43D5F5CA99EC}"/>
                </a:ext>
              </a:extLst>
            </p:cNvPr>
            <p:cNvSpPr txBox="1"/>
            <p:nvPr/>
          </p:nvSpPr>
          <p:spPr>
            <a:xfrm>
              <a:off x="303918" y="3104045"/>
              <a:ext cx="2006104" cy="1341029"/>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58420" tIns="43815" rIns="58420" bIns="43815" numCol="1" spcCol="1270" anchor="ctr" anchorCtr="0">
              <a:noAutofit/>
            </a:bodyPr>
            <a:lstStyle/>
            <a:p>
              <a:pPr marL="0" lvl="0" indent="0" algn="ctr" defTabSz="1022350">
                <a:lnSpc>
                  <a:spcPct val="90000"/>
                </a:lnSpc>
                <a:spcBef>
                  <a:spcPct val="0"/>
                </a:spcBef>
                <a:spcAft>
                  <a:spcPct val="35000"/>
                </a:spcAft>
                <a:buNone/>
              </a:pPr>
              <a:r>
                <a:rPr lang="en-IN" sz="2300" kern="1200" dirty="0">
                  <a:latin typeface="+mn-lt"/>
                </a:rPr>
                <a:t>Making India a unified market </a:t>
              </a:r>
            </a:p>
          </p:txBody>
        </p:sp>
      </p:grpSp>
    </p:spTree>
    <p:extLst>
      <p:ext uri="{BB962C8B-B14F-4D97-AF65-F5344CB8AC3E}">
        <p14:creationId xmlns:p14="http://schemas.microsoft.com/office/powerpoint/2010/main" val="39222979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n-IN" sz="3600" b="0" spc="300" dirty="0"/>
              <a:t>Other Important Conditions</a:t>
            </a:r>
          </a:p>
        </p:txBody>
      </p:sp>
      <p:graphicFrame>
        <p:nvGraphicFramePr>
          <p:cNvPr id="15" name="Diagram 14"/>
          <p:cNvGraphicFramePr/>
          <p:nvPr>
            <p:extLst>
              <p:ext uri="{D42A27DB-BD31-4B8C-83A1-F6EECF244321}">
                <p14:modId xmlns:p14="http://schemas.microsoft.com/office/powerpoint/2010/main" val="4177969841"/>
              </p:ext>
            </p:extLst>
          </p:nvPr>
        </p:nvGraphicFramePr>
        <p:xfrm>
          <a:off x="571472" y="1295400"/>
          <a:ext cx="8215370" cy="358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 name="Rectangular Callout 15"/>
          <p:cNvSpPr/>
          <p:nvPr/>
        </p:nvSpPr>
        <p:spPr>
          <a:xfrm>
            <a:off x="642910" y="5105400"/>
            <a:ext cx="8215370" cy="1447800"/>
          </a:xfrm>
          <a:prstGeom prst="wedgeRectCallout">
            <a:avLst/>
          </a:prstGeom>
          <a:ln w="28575">
            <a:solidFill>
              <a:srgbClr val="7030A0"/>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r>
              <a:rPr lang="en-US" b="1" i="1" u="sng" dirty="0">
                <a:solidFill>
                  <a:schemeClr val="tx1"/>
                </a:solidFill>
              </a:rPr>
              <a:t>Analysis</a:t>
            </a:r>
          </a:p>
          <a:p>
            <a:pPr>
              <a:buFont typeface="Arial" pitchFamily="34" charset="0"/>
              <a:buChar char="•"/>
            </a:pPr>
            <a:r>
              <a:rPr lang="en-US" sz="1600" dirty="0">
                <a:solidFill>
                  <a:schemeClr val="tx1"/>
                </a:solidFill>
              </a:rPr>
              <a:t> Concept of reversal of credit for non-payment of consideration and tax extended to goods</a:t>
            </a:r>
          </a:p>
          <a:p>
            <a:pPr>
              <a:buFont typeface="Arial" pitchFamily="34" charset="0"/>
              <a:buChar char="•"/>
            </a:pPr>
            <a:r>
              <a:rPr lang="en-US" sz="1600" dirty="0">
                <a:solidFill>
                  <a:schemeClr val="tx1"/>
                </a:solidFill>
              </a:rPr>
              <a:t> Interest liability at the time of reversal</a:t>
            </a:r>
          </a:p>
          <a:p>
            <a:pPr>
              <a:buFont typeface="Arial" pitchFamily="34" charset="0"/>
              <a:buChar char="•"/>
            </a:pPr>
            <a:r>
              <a:rPr lang="en-US" sz="1600" dirty="0">
                <a:solidFill>
                  <a:schemeClr val="tx1"/>
                </a:solidFill>
              </a:rPr>
              <a:t> Whether part credit permitted on part payment? Whether there will be a mismatch issue?</a:t>
            </a:r>
          </a:p>
        </p:txBody>
      </p:sp>
    </p:spTree>
    <p:extLst>
      <p:ext uri="{BB962C8B-B14F-4D97-AF65-F5344CB8AC3E}">
        <p14:creationId xmlns:p14="http://schemas.microsoft.com/office/powerpoint/2010/main" val="15036958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en-IN" b="0" dirty="0"/>
              <a:t>Wrong </a:t>
            </a:r>
            <a:r>
              <a:rPr lang="en-IN" b="0" dirty="0" err="1"/>
              <a:t>Availment</a:t>
            </a:r>
            <a:r>
              <a:rPr lang="en-IN" b="0" dirty="0"/>
              <a:t> of Credit </a:t>
            </a:r>
          </a:p>
        </p:txBody>
      </p:sp>
      <p:graphicFrame>
        <p:nvGraphicFramePr>
          <p:cNvPr id="4" name="Diagram 3">
            <a:extLst>
              <a:ext uri="{FF2B5EF4-FFF2-40B4-BE49-F238E27FC236}">
                <a16:creationId xmlns:a16="http://schemas.microsoft.com/office/drawing/2014/main" id="{E76D1FF0-18FA-4FE5-BBF9-480A47A747D2}"/>
              </a:ext>
            </a:extLst>
          </p:cNvPr>
          <p:cNvGraphicFramePr/>
          <p:nvPr>
            <p:extLst/>
          </p:nvPr>
        </p:nvGraphicFramePr>
        <p:xfrm>
          <a:off x="685800" y="1295400"/>
          <a:ext cx="8001000"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allout: Up Arrow 4">
            <a:extLst>
              <a:ext uri="{FF2B5EF4-FFF2-40B4-BE49-F238E27FC236}">
                <a16:creationId xmlns:a16="http://schemas.microsoft.com/office/drawing/2014/main" id="{5CE9B1A6-DD0B-484B-9C1C-F9283A4094B4}"/>
              </a:ext>
            </a:extLst>
          </p:cNvPr>
          <p:cNvSpPr/>
          <p:nvPr/>
        </p:nvSpPr>
        <p:spPr>
          <a:xfrm>
            <a:off x="1905000" y="4834330"/>
            <a:ext cx="2895600" cy="1371600"/>
          </a:xfrm>
          <a:prstGeom prst="upArrowCallou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Interest was </a:t>
            </a:r>
            <a:r>
              <a:rPr lang="en-IN" b="1" dirty="0">
                <a:solidFill>
                  <a:schemeClr val="tx1"/>
                </a:solidFill>
              </a:rPr>
              <a:t>not</a:t>
            </a:r>
            <a:r>
              <a:rPr lang="en-IN" dirty="0"/>
              <a:t> applicable </a:t>
            </a:r>
            <a:r>
              <a:rPr lang="en-IN" sz="1600" i="1" dirty="0"/>
              <a:t>[Rule 14 of the Credit Rules]</a:t>
            </a:r>
            <a:r>
              <a:rPr lang="en-IN" dirty="0"/>
              <a:t> </a:t>
            </a:r>
          </a:p>
        </p:txBody>
      </p:sp>
      <p:sp>
        <p:nvSpPr>
          <p:cNvPr id="7" name="Callout: Up Arrow 6">
            <a:extLst>
              <a:ext uri="{FF2B5EF4-FFF2-40B4-BE49-F238E27FC236}">
                <a16:creationId xmlns:a16="http://schemas.microsoft.com/office/drawing/2014/main" id="{4B8E4AFB-F67A-4E63-9F57-E95826BE86F7}"/>
              </a:ext>
            </a:extLst>
          </p:cNvPr>
          <p:cNvSpPr/>
          <p:nvPr/>
        </p:nvSpPr>
        <p:spPr>
          <a:xfrm>
            <a:off x="5638800" y="4834330"/>
            <a:ext cx="2895600" cy="1371600"/>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Interest applicable </a:t>
            </a:r>
          </a:p>
        </p:txBody>
      </p:sp>
    </p:spTree>
    <p:extLst>
      <p:ext uri="{BB962C8B-B14F-4D97-AF65-F5344CB8AC3E}">
        <p14:creationId xmlns:p14="http://schemas.microsoft.com/office/powerpoint/2010/main" val="5595655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en-IN" b="0" dirty="0"/>
              <a:t>Precautions </a:t>
            </a:r>
          </a:p>
        </p:txBody>
      </p:sp>
      <p:graphicFrame>
        <p:nvGraphicFramePr>
          <p:cNvPr id="8" name="Diagram 7"/>
          <p:cNvGraphicFramePr/>
          <p:nvPr>
            <p:extLst/>
          </p:nvPr>
        </p:nvGraphicFramePr>
        <p:xfrm>
          <a:off x="1219200" y="1371600"/>
          <a:ext cx="7848600"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79863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Rectangle 81"/>
          <p:cNvSpPr/>
          <p:nvPr/>
        </p:nvSpPr>
        <p:spPr>
          <a:xfrm>
            <a:off x="683320" y="1266825"/>
            <a:ext cx="7921128" cy="4876800"/>
          </a:xfrm>
          <a:prstGeom prst="rect">
            <a:avLst/>
          </a:prstGeom>
          <a:solidFill>
            <a:schemeClr val="tx2">
              <a:lumMod val="20000"/>
              <a:lumOff val="8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a:p>
        </p:txBody>
      </p:sp>
      <p:sp>
        <p:nvSpPr>
          <p:cNvPr id="2" name="Title 1"/>
          <p:cNvSpPr>
            <a:spLocks noGrp="1"/>
          </p:cNvSpPr>
          <p:nvPr>
            <p:ph type="title"/>
          </p:nvPr>
        </p:nvSpPr>
        <p:spPr/>
        <p:txBody>
          <a:bodyPr anchor="ctr">
            <a:noAutofit/>
          </a:bodyPr>
          <a:lstStyle/>
          <a:p>
            <a:pPr eaLnBrk="1" fontAlgn="auto" hangingPunct="1">
              <a:spcAft>
                <a:spcPts val="0"/>
              </a:spcAft>
              <a:defRPr/>
            </a:pPr>
            <a:r>
              <a:rPr lang="en-US" b="0" dirty="0"/>
              <a:t>Snapshot - </a:t>
            </a:r>
            <a:r>
              <a:rPr lang="en-US" b="0" dirty="0" err="1"/>
              <a:t>Availment</a:t>
            </a:r>
            <a:r>
              <a:rPr lang="en-US" b="0" dirty="0"/>
              <a:t> of Credit</a:t>
            </a:r>
          </a:p>
        </p:txBody>
      </p:sp>
      <p:sp>
        <p:nvSpPr>
          <p:cNvPr id="37893" name="TextBox 68"/>
          <p:cNvSpPr txBox="1">
            <a:spLocks noChangeArrowheads="1"/>
          </p:cNvSpPr>
          <p:nvPr/>
        </p:nvSpPr>
        <p:spPr bwMode="auto">
          <a:xfrm>
            <a:off x="539552" y="6165850"/>
            <a:ext cx="8082161" cy="646113"/>
          </a:xfrm>
          <a:prstGeom prst="rect">
            <a:avLst/>
          </a:prstGeom>
          <a:noFill/>
          <a:ln w="3175">
            <a:solidFill>
              <a:schemeClr val="tx1"/>
            </a:solidFill>
            <a:prstDash val="lgDashDot"/>
            <a:miter lim="800000"/>
            <a:headEnd/>
            <a:tailEnd/>
          </a:ln>
        </p:spPr>
        <p:txBody>
          <a:bodyPr wrap="square">
            <a:spAutoFit/>
          </a:bodyPr>
          <a:lstStyle/>
          <a:p>
            <a:pPr marL="176213" indent="-176213" algn="just"/>
            <a:r>
              <a:rPr lang="en-US" sz="1200" dirty="0"/>
              <a:t>* Earlier of due date of filing of return for the month of September following the financial year in which invoice is received or filing of the relevant annual return</a:t>
            </a:r>
          </a:p>
          <a:p>
            <a:pPr marL="176213" indent="-176213" algn="just"/>
            <a:r>
              <a:rPr lang="en-US" sz="1200" dirty="0"/>
              <a:t>**  Other than supplies on which tax is payable on reverse charge basis</a:t>
            </a:r>
          </a:p>
        </p:txBody>
      </p:sp>
      <p:grpSp>
        <p:nvGrpSpPr>
          <p:cNvPr id="3" name="Group 76"/>
          <p:cNvGrpSpPr>
            <a:grpSpLocks/>
          </p:cNvGrpSpPr>
          <p:nvPr/>
        </p:nvGrpSpPr>
        <p:grpSpPr bwMode="auto">
          <a:xfrm>
            <a:off x="1187624" y="1239838"/>
            <a:ext cx="6707187" cy="4830762"/>
            <a:chOff x="457200" y="1295400"/>
            <a:chExt cx="6707188" cy="4831080"/>
          </a:xfrm>
        </p:grpSpPr>
        <p:cxnSp>
          <p:nvCxnSpPr>
            <p:cNvPr id="17" name="Straight Arrow Connector 16"/>
            <p:cNvCxnSpPr/>
            <p:nvPr/>
          </p:nvCxnSpPr>
          <p:spPr>
            <a:xfrm>
              <a:off x="3062287" y="1584344"/>
              <a:ext cx="137160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Flowchart: Alternate Process 8"/>
            <p:cNvSpPr/>
            <p:nvPr/>
          </p:nvSpPr>
          <p:spPr>
            <a:xfrm>
              <a:off x="973137" y="1371605"/>
              <a:ext cx="2057400" cy="411189"/>
            </a:xfrm>
            <a:prstGeom prst="flowChartAlternateProcess">
              <a:avLst/>
            </a:prstGeom>
            <a:ln>
              <a:solidFill>
                <a:schemeClr val="tx1"/>
              </a:solidFill>
            </a:ln>
          </p:spPr>
          <p:style>
            <a:lnRef idx="2">
              <a:schemeClr val="dk1"/>
            </a:lnRef>
            <a:fillRef idx="1">
              <a:schemeClr val="lt1"/>
            </a:fillRef>
            <a:effectRef idx="0">
              <a:schemeClr val="dk1"/>
            </a:effectRef>
            <a:fontRef idx="minor">
              <a:schemeClr val="dk1"/>
            </a:fontRef>
          </p:style>
          <p:txBody>
            <a:bodyPr anchor="ctr"/>
            <a:lstStyle/>
            <a:p>
              <a:pPr algn="ctr">
                <a:defRPr/>
              </a:pPr>
              <a:r>
                <a:rPr lang="en-IN" sz="1400" dirty="0"/>
                <a:t>Pre conditions fulfilled</a:t>
              </a:r>
            </a:p>
          </p:txBody>
        </p:sp>
        <p:sp>
          <p:nvSpPr>
            <p:cNvPr id="18" name="Flowchart: Alternate Process 17"/>
            <p:cNvSpPr/>
            <p:nvPr/>
          </p:nvSpPr>
          <p:spPr>
            <a:xfrm>
              <a:off x="4427538" y="1371605"/>
              <a:ext cx="2057400" cy="411189"/>
            </a:xfrm>
            <a:prstGeom prst="flowChartAlternateProcess">
              <a:avLst/>
            </a:prstGeom>
            <a:ln>
              <a:solidFill>
                <a:schemeClr val="tx1"/>
              </a:solidFill>
            </a:ln>
          </p:spPr>
          <p:style>
            <a:lnRef idx="2">
              <a:schemeClr val="dk1"/>
            </a:lnRef>
            <a:fillRef idx="1">
              <a:schemeClr val="lt1"/>
            </a:fillRef>
            <a:effectRef idx="0">
              <a:schemeClr val="dk1"/>
            </a:effectRef>
            <a:fontRef idx="minor">
              <a:schemeClr val="dk1"/>
            </a:fontRef>
          </p:style>
          <p:txBody>
            <a:bodyPr anchor="ctr"/>
            <a:lstStyle/>
            <a:p>
              <a:pPr algn="ctr">
                <a:defRPr/>
              </a:pPr>
              <a:r>
                <a:rPr lang="en-IN" sz="1400" dirty="0"/>
                <a:t>Credit Not Eligible</a:t>
              </a:r>
            </a:p>
          </p:txBody>
        </p:sp>
        <p:cxnSp>
          <p:nvCxnSpPr>
            <p:cNvPr id="30" name="Straight Arrow Connector 29"/>
            <p:cNvCxnSpPr/>
            <p:nvPr/>
          </p:nvCxnSpPr>
          <p:spPr>
            <a:xfrm rot="5400000">
              <a:off x="1867687" y="1942349"/>
              <a:ext cx="228615"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9" name="Flowchart: Alternate Process 38"/>
            <p:cNvSpPr/>
            <p:nvPr/>
          </p:nvSpPr>
          <p:spPr>
            <a:xfrm>
              <a:off x="973137" y="2057450"/>
              <a:ext cx="2057400" cy="411189"/>
            </a:xfrm>
            <a:prstGeom prst="flowChartAlternateProcess">
              <a:avLst/>
            </a:prstGeom>
            <a:ln>
              <a:solidFill>
                <a:schemeClr val="tx1"/>
              </a:solidFill>
            </a:ln>
          </p:spPr>
          <p:style>
            <a:lnRef idx="2">
              <a:schemeClr val="dk1"/>
            </a:lnRef>
            <a:fillRef idx="1">
              <a:schemeClr val="lt1"/>
            </a:fillRef>
            <a:effectRef idx="0">
              <a:schemeClr val="dk1"/>
            </a:effectRef>
            <a:fontRef idx="minor">
              <a:schemeClr val="dk1"/>
            </a:fontRef>
          </p:style>
          <p:txBody>
            <a:bodyPr anchor="ctr"/>
            <a:lstStyle/>
            <a:p>
              <a:pPr algn="ctr">
                <a:defRPr/>
              </a:pPr>
              <a:r>
                <a:rPr lang="en-IN" sz="1400" dirty="0"/>
                <a:t>Availed within Time Limit*</a:t>
              </a:r>
            </a:p>
          </p:txBody>
        </p:sp>
        <p:cxnSp>
          <p:nvCxnSpPr>
            <p:cNvPr id="40" name="Straight Arrow Connector 39"/>
            <p:cNvCxnSpPr/>
            <p:nvPr/>
          </p:nvCxnSpPr>
          <p:spPr>
            <a:xfrm>
              <a:off x="3063875" y="2270189"/>
              <a:ext cx="137160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1" name="Flowchart: Alternate Process 40"/>
            <p:cNvSpPr/>
            <p:nvPr/>
          </p:nvSpPr>
          <p:spPr>
            <a:xfrm>
              <a:off x="4441826" y="2057450"/>
              <a:ext cx="2057400" cy="411189"/>
            </a:xfrm>
            <a:prstGeom prst="flowChartAlternateProcess">
              <a:avLst/>
            </a:prstGeom>
            <a:ln>
              <a:solidFill>
                <a:schemeClr val="tx1"/>
              </a:solidFill>
            </a:ln>
          </p:spPr>
          <p:style>
            <a:lnRef idx="2">
              <a:schemeClr val="dk1"/>
            </a:lnRef>
            <a:fillRef idx="1">
              <a:schemeClr val="lt1"/>
            </a:fillRef>
            <a:effectRef idx="0">
              <a:schemeClr val="dk1"/>
            </a:effectRef>
            <a:fontRef idx="minor">
              <a:schemeClr val="dk1"/>
            </a:fontRef>
          </p:style>
          <p:txBody>
            <a:bodyPr anchor="ctr"/>
            <a:lstStyle/>
            <a:p>
              <a:pPr algn="ctr">
                <a:defRPr/>
              </a:pPr>
              <a:r>
                <a:rPr lang="en-IN" sz="1400" dirty="0"/>
                <a:t>Credit lapsed</a:t>
              </a:r>
            </a:p>
          </p:txBody>
        </p:sp>
        <p:cxnSp>
          <p:nvCxnSpPr>
            <p:cNvPr id="42" name="Straight Arrow Connector 41"/>
            <p:cNvCxnSpPr/>
            <p:nvPr/>
          </p:nvCxnSpPr>
          <p:spPr>
            <a:xfrm rot="5400000">
              <a:off x="1867687" y="2628194"/>
              <a:ext cx="228615"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3" name="Flowchart: Alternate Process 42"/>
            <p:cNvSpPr/>
            <p:nvPr/>
          </p:nvSpPr>
          <p:spPr>
            <a:xfrm>
              <a:off x="957262" y="2743295"/>
              <a:ext cx="2057400" cy="411189"/>
            </a:xfrm>
            <a:prstGeom prst="flowChartAlternateProcess">
              <a:avLst/>
            </a:prstGeom>
            <a:ln>
              <a:solidFill>
                <a:schemeClr val="tx1"/>
              </a:solidFill>
            </a:ln>
          </p:spPr>
          <p:style>
            <a:lnRef idx="2">
              <a:schemeClr val="dk1"/>
            </a:lnRef>
            <a:fillRef idx="1">
              <a:schemeClr val="lt1"/>
            </a:fillRef>
            <a:effectRef idx="0">
              <a:schemeClr val="dk1"/>
            </a:effectRef>
            <a:fontRef idx="minor">
              <a:schemeClr val="dk1"/>
            </a:fontRef>
          </p:style>
          <p:txBody>
            <a:bodyPr anchor="ctr"/>
            <a:lstStyle/>
            <a:p>
              <a:pPr algn="ctr">
                <a:defRPr/>
              </a:pPr>
              <a:r>
                <a:rPr lang="en-IN" sz="1400" dirty="0"/>
                <a:t>Payment made within 180 days**</a:t>
              </a:r>
            </a:p>
          </p:txBody>
        </p:sp>
        <p:cxnSp>
          <p:nvCxnSpPr>
            <p:cNvPr id="44" name="Straight Arrow Connector 43"/>
            <p:cNvCxnSpPr/>
            <p:nvPr/>
          </p:nvCxnSpPr>
          <p:spPr>
            <a:xfrm>
              <a:off x="3048000" y="2941745"/>
              <a:ext cx="1371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5" name="Flowchart: Alternate Process 44"/>
            <p:cNvSpPr/>
            <p:nvPr/>
          </p:nvSpPr>
          <p:spPr>
            <a:xfrm>
              <a:off x="4441826" y="2651214"/>
              <a:ext cx="2057400" cy="822379"/>
            </a:xfrm>
            <a:prstGeom prst="flowChartAlternateProcess">
              <a:avLst/>
            </a:prstGeom>
            <a:ln>
              <a:solidFill>
                <a:schemeClr val="tx1"/>
              </a:solidFill>
            </a:ln>
          </p:spPr>
          <p:style>
            <a:lnRef idx="2">
              <a:schemeClr val="dk1"/>
            </a:lnRef>
            <a:fillRef idx="1">
              <a:schemeClr val="lt1"/>
            </a:fillRef>
            <a:effectRef idx="0">
              <a:schemeClr val="dk1"/>
            </a:effectRef>
            <a:fontRef idx="minor">
              <a:schemeClr val="dk1"/>
            </a:fontRef>
          </p:style>
          <p:txBody>
            <a:bodyPr anchor="ctr"/>
            <a:lstStyle/>
            <a:p>
              <a:pPr algn="ctr">
                <a:defRPr/>
              </a:pPr>
              <a:r>
                <a:rPr lang="en-IN" sz="1400" dirty="0"/>
                <a:t>Furnish detail of supply in Form GSTR-2 and reverse credit </a:t>
              </a:r>
              <a:r>
                <a:rPr lang="en-IN" sz="1400" dirty="0" err="1"/>
                <a:t>alongwith</a:t>
              </a:r>
              <a:r>
                <a:rPr lang="en-IN" sz="1400" dirty="0"/>
                <a:t> interest</a:t>
              </a:r>
            </a:p>
          </p:txBody>
        </p:sp>
        <p:cxnSp>
          <p:nvCxnSpPr>
            <p:cNvPr id="46" name="Straight Arrow Connector 45"/>
            <p:cNvCxnSpPr/>
            <p:nvPr/>
          </p:nvCxnSpPr>
          <p:spPr>
            <a:xfrm rot="5400000">
              <a:off x="5350662" y="3618859"/>
              <a:ext cx="228615"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Flowchart: Alternate Process 46"/>
            <p:cNvSpPr/>
            <p:nvPr/>
          </p:nvSpPr>
          <p:spPr>
            <a:xfrm>
              <a:off x="4452938" y="3765713"/>
              <a:ext cx="2057400" cy="412777"/>
            </a:xfrm>
            <a:prstGeom prst="flowChartAlternateProcess">
              <a:avLst/>
            </a:prstGeom>
            <a:ln>
              <a:solidFill>
                <a:schemeClr val="tx1"/>
              </a:solidFill>
            </a:ln>
          </p:spPr>
          <p:style>
            <a:lnRef idx="2">
              <a:schemeClr val="dk1"/>
            </a:lnRef>
            <a:fillRef idx="1">
              <a:schemeClr val="lt1"/>
            </a:fillRef>
            <a:effectRef idx="0">
              <a:schemeClr val="dk1"/>
            </a:effectRef>
            <a:fontRef idx="minor">
              <a:schemeClr val="dk1"/>
            </a:fontRef>
          </p:style>
          <p:txBody>
            <a:bodyPr anchor="ctr"/>
            <a:lstStyle/>
            <a:p>
              <a:pPr algn="ctr">
                <a:defRPr/>
              </a:pPr>
              <a:r>
                <a:rPr lang="en-IN" sz="1400" dirty="0"/>
                <a:t>Payment made after 180 days</a:t>
              </a:r>
            </a:p>
          </p:txBody>
        </p:sp>
        <p:cxnSp>
          <p:nvCxnSpPr>
            <p:cNvPr id="54" name="Straight Arrow Connector 53"/>
            <p:cNvCxnSpPr/>
            <p:nvPr/>
          </p:nvCxnSpPr>
          <p:spPr>
            <a:xfrm rot="5400000">
              <a:off x="1867687" y="3314039"/>
              <a:ext cx="228615"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Flowchart: Alternate Process 23"/>
            <p:cNvSpPr/>
            <p:nvPr/>
          </p:nvSpPr>
          <p:spPr>
            <a:xfrm>
              <a:off x="957262" y="3429140"/>
              <a:ext cx="2057400" cy="411189"/>
            </a:xfrm>
            <a:prstGeom prst="flowChartAlternateProcess">
              <a:avLst/>
            </a:prstGeom>
            <a:ln>
              <a:solidFill>
                <a:schemeClr val="tx1"/>
              </a:solidFill>
            </a:ln>
          </p:spPr>
          <p:style>
            <a:lnRef idx="2">
              <a:schemeClr val="dk1"/>
            </a:lnRef>
            <a:fillRef idx="1">
              <a:schemeClr val="lt1"/>
            </a:fillRef>
            <a:effectRef idx="0">
              <a:schemeClr val="dk1"/>
            </a:effectRef>
            <a:fontRef idx="minor">
              <a:schemeClr val="dk1"/>
            </a:fontRef>
          </p:style>
          <p:txBody>
            <a:bodyPr anchor="ctr"/>
            <a:lstStyle/>
            <a:p>
              <a:pPr algn="ctr">
                <a:defRPr/>
              </a:pPr>
              <a:r>
                <a:rPr lang="en-IN" sz="1400" dirty="0"/>
                <a:t>Credit Available on Provisional Basis</a:t>
              </a:r>
            </a:p>
          </p:txBody>
        </p:sp>
        <p:sp>
          <p:nvSpPr>
            <p:cNvPr id="31" name="Flowchart: Alternate Process 30"/>
            <p:cNvSpPr/>
            <p:nvPr/>
          </p:nvSpPr>
          <p:spPr>
            <a:xfrm>
              <a:off x="457200" y="4572216"/>
              <a:ext cx="914400" cy="639804"/>
            </a:xfrm>
            <a:prstGeom prst="flowChartAlternateProcess">
              <a:avLst/>
            </a:prstGeom>
            <a:ln>
              <a:solidFill>
                <a:schemeClr val="tx1"/>
              </a:solidFill>
            </a:ln>
          </p:spPr>
          <p:style>
            <a:lnRef idx="2">
              <a:schemeClr val="dk1"/>
            </a:lnRef>
            <a:fillRef idx="1">
              <a:schemeClr val="lt1"/>
            </a:fillRef>
            <a:effectRef idx="0">
              <a:schemeClr val="dk1"/>
            </a:effectRef>
            <a:fontRef idx="minor">
              <a:schemeClr val="dk1"/>
            </a:fontRef>
          </p:style>
          <p:txBody>
            <a:bodyPr anchor="ctr"/>
            <a:lstStyle/>
            <a:p>
              <a:pPr algn="ctr">
                <a:defRPr/>
              </a:pPr>
              <a:r>
                <a:rPr lang="en-IN" sz="1400" dirty="0"/>
                <a:t>Taxable Supplies</a:t>
              </a:r>
            </a:p>
          </p:txBody>
        </p:sp>
        <p:cxnSp>
          <p:nvCxnSpPr>
            <p:cNvPr id="32" name="Straight Connector 31"/>
            <p:cNvCxnSpPr/>
            <p:nvPr/>
          </p:nvCxnSpPr>
          <p:spPr>
            <a:xfrm>
              <a:off x="914400" y="4342013"/>
              <a:ext cx="2130425"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5400000">
              <a:off x="799299" y="4457114"/>
              <a:ext cx="228615"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rot="5400000">
              <a:off x="1867687" y="4457114"/>
              <a:ext cx="228615"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5" name="Flowchart: Alternate Process 34"/>
            <p:cNvSpPr/>
            <p:nvPr/>
          </p:nvSpPr>
          <p:spPr>
            <a:xfrm>
              <a:off x="1524000" y="4572216"/>
              <a:ext cx="914400" cy="639804"/>
            </a:xfrm>
            <a:prstGeom prst="flowChartAlternateProcess">
              <a:avLst/>
            </a:prstGeom>
            <a:ln>
              <a:solidFill>
                <a:schemeClr val="tx1"/>
              </a:solidFill>
            </a:ln>
          </p:spPr>
          <p:style>
            <a:lnRef idx="2">
              <a:schemeClr val="dk1"/>
            </a:lnRef>
            <a:fillRef idx="1">
              <a:schemeClr val="lt1"/>
            </a:fillRef>
            <a:effectRef idx="0">
              <a:schemeClr val="dk1"/>
            </a:effectRef>
            <a:fontRef idx="minor">
              <a:schemeClr val="dk1"/>
            </a:fontRef>
          </p:style>
          <p:txBody>
            <a:bodyPr anchor="ctr"/>
            <a:lstStyle/>
            <a:p>
              <a:pPr algn="ctr">
                <a:defRPr/>
              </a:pPr>
              <a:r>
                <a:rPr lang="en-IN" sz="1400" dirty="0"/>
                <a:t>Exempt Supplies</a:t>
              </a:r>
            </a:p>
          </p:txBody>
        </p:sp>
        <p:cxnSp>
          <p:nvCxnSpPr>
            <p:cNvPr id="36" name="Straight Arrow Connector 35"/>
            <p:cNvCxnSpPr/>
            <p:nvPr/>
          </p:nvCxnSpPr>
          <p:spPr>
            <a:xfrm rot="5400000">
              <a:off x="2934487" y="4457114"/>
              <a:ext cx="228615"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Flowchart: Alternate Process 36"/>
            <p:cNvSpPr/>
            <p:nvPr/>
          </p:nvSpPr>
          <p:spPr>
            <a:xfrm>
              <a:off x="2590800" y="4572216"/>
              <a:ext cx="914400" cy="639804"/>
            </a:xfrm>
            <a:prstGeom prst="flowChartAlternateProcess">
              <a:avLst/>
            </a:prstGeom>
            <a:ln>
              <a:solidFill>
                <a:schemeClr val="tx1"/>
              </a:solidFill>
            </a:ln>
          </p:spPr>
          <p:style>
            <a:lnRef idx="2">
              <a:schemeClr val="dk1"/>
            </a:lnRef>
            <a:fillRef idx="1">
              <a:schemeClr val="lt1"/>
            </a:fillRef>
            <a:effectRef idx="0">
              <a:schemeClr val="dk1"/>
            </a:effectRef>
            <a:fontRef idx="minor">
              <a:schemeClr val="dk1"/>
            </a:fontRef>
          </p:style>
          <p:txBody>
            <a:bodyPr anchor="ctr"/>
            <a:lstStyle/>
            <a:p>
              <a:pPr algn="ctr">
                <a:defRPr/>
              </a:pPr>
              <a:r>
                <a:rPr lang="en-IN" sz="1400" dirty="0"/>
                <a:t>Both</a:t>
              </a:r>
            </a:p>
          </p:txBody>
        </p:sp>
        <p:sp>
          <p:nvSpPr>
            <p:cNvPr id="52" name="Flowchart: Alternate Process 51"/>
            <p:cNvSpPr/>
            <p:nvPr/>
          </p:nvSpPr>
          <p:spPr>
            <a:xfrm>
              <a:off x="457200" y="5456511"/>
              <a:ext cx="914400" cy="639805"/>
            </a:xfrm>
            <a:prstGeom prst="flowChartAlternateProcess">
              <a:avLst/>
            </a:prstGeom>
            <a:ln>
              <a:solidFill>
                <a:schemeClr val="tx1"/>
              </a:solidFill>
            </a:ln>
          </p:spPr>
          <p:style>
            <a:lnRef idx="2">
              <a:schemeClr val="dk1"/>
            </a:lnRef>
            <a:fillRef idx="1">
              <a:schemeClr val="lt1"/>
            </a:fillRef>
            <a:effectRef idx="0">
              <a:schemeClr val="dk1"/>
            </a:effectRef>
            <a:fontRef idx="minor">
              <a:schemeClr val="dk1"/>
            </a:fontRef>
          </p:style>
          <p:txBody>
            <a:bodyPr anchor="ctr"/>
            <a:lstStyle/>
            <a:p>
              <a:pPr algn="ctr">
                <a:defRPr/>
              </a:pPr>
              <a:r>
                <a:rPr lang="en-IN" sz="1400" dirty="0"/>
                <a:t>Full Credit</a:t>
              </a:r>
            </a:p>
          </p:txBody>
        </p:sp>
        <p:cxnSp>
          <p:nvCxnSpPr>
            <p:cNvPr id="55" name="Straight Arrow Connector 54"/>
            <p:cNvCxnSpPr/>
            <p:nvPr/>
          </p:nvCxnSpPr>
          <p:spPr>
            <a:xfrm rot="5400000">
              <a:off x="799299" y="5342997"/>
              <a:ext cx="228615"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rot="5400000">
              <a:off x="1866099" y="5357285"/>
              <a:ext cx="228615"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7" name="Flowchart: Alternate Process 56"/>
            <p:cNvSpPr/>
            <p:nvPr/>
          </p:nvSpPr>
          <p:spPr>
            <a:xfrm>
              <a:off x="1524000" y="5486676"/>
              <a:ext cx="914400" cy="639804"/>
            </a:xfrm>
            <a:prstGeom prst="flowChartAlternateProcess">
              <a:avLst/>
            </a:prstGeom>
            <a:ln>
              <a:solidFill>
                <a:schemeClr val="tx1"/>
              </a:solidFill>
            </a:ln>
          </p:spPr>
          <p:style>
            <a:lnRef idx="2">
              <a:schemeClr val="dk1"/>
            </a:lnRef>
            <a:fillRef idx="1">
              <a:schemeClr val="lt1"/>
            </a:fillRef>
            <a:effectRef idx="0">
              <a:schemeClr val="dk1"/>
            </a:effectRef>
            <a:fontRef idx="minor">
              <a:schemeClr val="dk1"/>
            </a:fontRef>
          </p:style>
          <p:txBody>
            <a:bodyPr anchor="ctr"/>
            <a:lstStyle/>
            <a:p>
              <a:pPr algn="ctr">
                <a:defRPr/>
              </a:pPr>
              <a:r>
                <a:rPr lang="en-IN" sz="1400" dirty="0"/>
                <a:t>No Credit</a:t>
              </a:r>
            </a:p>
          </p:txBody>
        </p:sp>
        <p:cxnSp>
          <p:nvCxnSpPr>
            <p:cNvPr id="58" name="Straight Arrow Connector 57"/>
            <p:cNvCxnSpPr/>
            <p:nvPr/>
          </p:nvCxnSpPr>
          <p:spPr>
            <a:xfrm rot="5400000">
              <a:off x="2932899" y="5342997"/>
              <a:ext cx="228615"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9" name="Flowchart: Alternate Process 58"/>
            <p:cNvSpPr/>
            <p:nvPr/>
          </p:nvSpPr>
          <p:spPr>
            <a:xfrm>
              <a:off x="2590800" y="5486676"/>
              <a:ext cx="914400" cy="639804"/>
            </a:xfrm>
            <a:prstGeom prst="flowChartAlternateProcess">
              <a:avLst/>
            </a:prstGeom>
            <a:ln>
              <a:solidFill>
                <a:schemeClr val="tx1"/>
              </a:solidFill>
            </a:ln>
          </p:spPr>
          <p:style>
            <a:lnRef idx="2">
              <a:schemeClr val="dk1"/>
            </a:lnRef>
            <a:fillRef idx="1">
              <a:schemeClr val="lt1"/>
            </a:fillRef>
            <a:effectRef idx="0">
              <a:schemeClr val="dk1"/>
            </a:effectRef>
            <a:fontRef idx="minor">
              <a:schemeClr val="dk1"/>
            </a:fontRef>
          </p:style>
          <p:txBody>
            <a:bodyPr anchor="ctr"/>
            <a:lstStyle/>
            <a:p>
              <a:pPr algn="ctr">
                <a:defRPr/>
              </a:pPr>
              <a:r>
                <a:rPr lang="en-IN" sz="1400" dirty="0" err="1"/>
                <a:t>Proport-ionate</a:t>
              </a:r>
              <a:r>
                <a:rPr lang="en-IN" sz="1400" dirty="0"/>
                <a:t> Credit </a:t>
              </a:r>
            </a:p>
          </p:txBody>
        </p:sp>
        <p:sp>
          <p:nvSpPr>
            <p:cNvPr id="37933" name="TextBox 61"/>
            <p:cNvSpPr txBox="1">
              <a:spLocks noChangeArrowheads="1"/>
            </p:cNvSpPr>
            <p:nvPr/>
          </p:nvSpPr>
          <p:spPr bwMode="auto">
            <a:xfrm>
              <a:off x="3505200" y="1295400"/>
              <a:ext cx="457200" cy="276999"/>
            </a:xfrm>
            <a:prstGeom prst="rect">
              <a:avLst/>
            </a:prstGeom>
            <a:noFill/>
            <a:ln w="9525">
              <a:noFill/>
              <a:miter lim="800000"/>
              <a:headEnd/>
              <a:tailEnd/>
            </a:ln>
          </p:spPr>
          <p:txBody>
            <a:bodyPr>
              <a:spAutoFit/>
            </a:bodyPr>
            <a:lstStyle/>
            <a:p>
              <a:r>
                <a:rPr lang="en-US" sz="1200"/>
                <a:t>No</a:t>
              </a:r>
            </a:p>
          </p:txBody>
        </p:sp>
        <p:sp>
          <p:nvSpPr>
            <p:cNvPr id="37934" name="TextBox 62"/>
            <p:cNvSpPr txBox="1">
              <a:spLocks noChangeArrowheads="1"/>
            </p:cNvSpPr>
            <p:nvPr/>
          </p:nvSpPr>
          <p:spPr bwMode="auto">
            <a:xfrm>
              <a:off x="3505200" y="1981200"/>
              <a:ext cx="457200" cy="276999"/>
            </a:xfrm>
            <a:prstGeom prst="rect">
              <a:avLst/>
            </a:prstGeom>
            <a:noFill/>
            <a:ln w="9525">
              <a:noFill/>
              <a:miter lim="800000"/>
              <a:headEnd/>
              <a:tailEnd/>
            </a:ln>
          </p:spPr>
          <p:txBody>
            <a:bodyPr>
              <a:spAutoFit/>
            </a:bodyPr>
            <a:lstStyle/>
            <a:p>
              <a:r>
                <a:rPr lang="en-US" sz="1200"/>
                <a:t>No</a:t>
              </a:r>
            </a:p>
          </p:txBody>
        </p:sp>
        <p:sp>
          <p:nvSpPr>
            <p:cNvPr id="37935" name="TextBox 63"/>
            <p:cNvSpPr txBox="1">
              <a:spLocks noChangeArrowheads="1"/>
            </p:cNvSpPr>
            <p:nvPr/>
          </p:nvSpPr>
          <p:spPr bwMode="auto">
            <a:xfrm>
              <a:off x="3505200" y="2694801"/>
              <a:ext cx="457200" cy="276999"/>
            </a:xfrm>
            <a:prstGeom prst="rect">
              <a:avLst/>
            </a:prstGeom>
            <a:noFill/>
            <a:ln w="9525">
              <a:noFill/>
              <a:miter lim="800000"/>
              <a:headEnd/>
              <a:tailEnd/>
            </a:ln>
          </p:spPr>
          <p:txBody>
            <a:bodyPr>
              <a:spAutoFit/>
            </a:bodyPr>
            <a:lstStyle/>
            <a:p>
              <a:r>
                <a:rPr lang="en-US" sz="1200"/>
                <a:t>No</a:t>
              </a:r>
            </a:p>
          </p:txBody>
        </p:sp>
        <p:sp>
          <p:nvSpPr>
            <p:cNvPr id="37936" name="TextBox 64"/>
            <p:cNvSpPr txBox="1">
              <a:spLocks noChangeArrowheads="1"/>
            </p:cNvSpPr>
            <p:nvPr/>
          </p:nvSpPr>
          <p:spPr bwMode="auto">
            <a:xfrm>
              <a:off x="2209800" y="1780401"/>
              <a:ext cx="457200" cy="276999"/>
            </a:xfrm>
            <a:prstGeom prst="rect">
              <a:avLst/>
            </a:prstGeom>
            <a:noFill/>
            <a:ln w="9525">
              <a:noFill/>
              <a:miter lim="800000"/>
              <a:headEnd/>
              <a:tailEnd/>
            </a:ln>
          </p:spPr>
          <p:txBody>
            <a:bodyPr>
              <a:spAutoFit/>
            </a:bodyPr>
            <a:lstStyle/>
            <a:p>
              <a:r>
                <a:rPr lang="en-US" sz="1200"/>
                <a:t>Yes</a:t>
              </a:r>
            </a:p>
          </p:txBody>
        </p:sp>
        <p:sp>
          <p:nvSpPr>
            <p:cNvPr id="37937" name="TextBox 65"/>
            <p:cNvSpPr txBox="1">
              <a:spLocks noChangeArrowheads="1"/>
            </p:cNvSpPr>
            <p:nvPr/>
          </p:nvSpPr>
          <p:spPr bwMode="auto">
            <a:xfrm>
              <a:off x="2209800" y="2466201"/>
              <a:ext cx="457200" cy="276999"/>
            </a:xfrm>
            <a:prstGeom prst="rect">
              <a:avLst/>
            </a:prstGeom>
            <a:noFill/>
            <a:ln w="9525">
              <a:noFill/>
              <a:miter lim="800000"/>
              <a:headEnd/>
              <a:tailEnd/>
            </a:ln>
          </p:spPr>
          <p:txBody>
            <a:bodyPr>
              <a:spAutoFit/>
            </a:bodyPr>
            <a:lstStyle/>
            <a:p>
              <a:r>
                <a:rPr lang="en-US" sz="1200"/>
                <a:t>Yes</a:t>
              </a:r>
            </a:p>
          </p:txBody>
        </p:sp>
        <p:sp>
          <p:nvSpPr>
            <p:cNvPr id="37938" name="TextBox 66"/>
            <p:cNvSpPr txBox="1">
              <a:spLocks noChangeArrowheads="1"/>
            </p:cNvSpPr>
            <p:nvPr/>
          </p:nvSpPr>
          <p:spPr bwMode="auto">
            <a:xfrm>
              <a:off x="2209800" y="3152001"/>
              <a:ext cx="457200" cy="276999"/>
            </a:xfrm>
            <a:prstGeom prst="rect">
              <a:avLst/>
            </a:prstGeom>
            <a:noFill/>
            <a:ln w="9525">
              <a:noFill/>
              <a:miter lim="800000"/>
              <a:headEnd/>
              <a:tailEnd/>
            </a:ln>
          </p:spPr>
          <p:txBody>
            <a:bodyPr>
              <a:spAutoFit/>
            </a:bodyPr>
            <a:lstStyle/>
            <a:p>
              <a:r>
                <a:rPr lang="en-US" sz="1200"/>
                <a:t>Yes</a:t>
              </a:r>
            </a:p>
          </p:txBody>
        </p:sp>
        <p:sp>
          <p:nvSpPr>
            <p:cNvPr id="37939" name="TextBox 67"/>
            <p:cNvSpPr txBox="1">
              <a:spLocks noChangeArrowheads="1"/>
            </p:cNvSpPr>
            <p:nvPr/>
          </p:nvSpPr>
          <p:spPr bwMode="auto">
            <a:xfrm>
              <a:off x="2057400" y="3962400"/>
              <a:ext cx="762000" cy="276999"/>
            </a:xfrm>
            <a:prstGeom prst="rect">
              <a:avLst/>
            </a:prstGeom>
            <a:noFill/>
            <a:ln w="9525">
              <a:noFill/>
              <a:miter lim="800000"/>
              <a:headEnd/>
              <a:tailEnd/>
            </a:ln>
          </p:spPr>
          <p:txBody>
            <a:bodyPr>
              <a:spAutoFit/>
            </a:bodyPr>
            <a:lstStyle/>
            <a:p>
              <a:r>
                <a:rPr lang="en-US" sz="1200"/>
                <a:t>Used for</a:t>
              </a:r>
            </a:p>
          </p:txBody>
        </p:sp>
        <p:cxnSp>
          <p:nvCxnSpPr>
            <p:cNvPr id="70" name="Straight Arrow Connector 69"/>
            <p:cNvCxnSpPr/>
            <p:nvPr/>
          </p:nvCxnSpPr>
          <p:spPr>
            <a:xfrm flipH="1">
              <a:off x="6491288" y="2268601"/>
              <a:ext cx="66833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6524626" y="3962576"/>
              <a:ext cx="639762"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5400000" flipV="1">
              <a:off x="6318195" y="3113207"/>
              <a:ext cx="1690799" cy="1587"/>
            </a:xfrm>
            <a:prstGeom prst="line">
              <a:avLst/>
            </a:prstGeom>
          </p:spPr>
          <p:style>
            <a:lnRef idx="1">
              <a:schemeClr val="accent1"/>
            </a:lnRef>
            <a:fillRef idx="0">
              <a:schemeClr val="accent1"/>
            </a:fillRef>
            <a:effectRef idx="0">
              <a:schemeClr val="accent1"/>
            </a:effectRef>
            <a:fontRef idx="minor">
              <a:schemeClr val="tx1"/>
            </a:fontRef>
          </p:style>
        </p:cxnSp>
        <p:sp>
          <p:nvSpPr>
            <p:cNvPr id="37943" name="TextBox 72"/>
            <p:cNvSpPr txBox="1">
              <a:spLocks noChangeArrowheads="1"/>
            </p:cNvSpPr>
            <p:nvPr/>
          </p:nvSpPr>
          <p:spPr bwMode="auto">
            <a:xfrm>
              <a:off x="6705600" y="3685401"/>
              <a:ext cx="457200" cy="276999"/>
            </a:xfrm>
            <a:prstGeom prst="rect">
              <a:avLst/>
            </a:prstGeom>
            <a:noFill/>
            <a:ln w="9525">
              <a:noFill/>
              <a:miter lim="800000"/>
              <a:headEnd/>
              <a:tailEnd/>
            </a:ln>
          </p:spPr>
          <p:txBody>
            <a:bodyPr>
              <a:spAutoFit/>
            </a:bodyPr>
            <a:lstStyle/>
            <a:p>
              <a:r>
                <a:rPr lang="en-US" sz="1200"/>
                <a:t>No</a:t>
              </a:r>
            </a:p>
          </p:txBody>
        </p:sp>
        <p:sp>
          <p:nvSpPr>
            <p:cNvPr id="37944" name="TextBox 73"/>
            <p:cNvSpPr txBox="1">
              <a:spLocks noChangeArrowheads="1"/>
            </p:cNvSpPr>
            <p:nvPr/>
          </p:nvSpPr>
          <p:spPr bwMode="auto">
            <a:xfrm>
              <a:off x="3993977" y="3713321"/>
              <a:ext cx="457200" cy="276999"/>
            </a:xfrm>
            <a:prstGeom prst="rect">
              <a:avLst/>
            </a:prstGeom>
            <a:noFill/>
            <a:ln w="9525">
              <a:noFill/>
              <a:miter lim="800000"/>
              <a:headEnd/>
              <a:tailEnd/>
            </a:ln>
          </p:spPr>
          <p:txBody>
            <a:bodyPr>
              <a:spAutoFit/>
            </a:bodyPr>
            <a:lstStyle/>
            <a:p>
              <a:r>
                <a:rPr lang="en-US" sz="1200" dirty="0"/>
                <a:t>Yes</a:t>
              </a:r>
            </a:p>
          </p:txBody>
        </p:sp>
        <p:cxnSp>
          <p:nvCxnSpPr>
            <p:cNvPr id="79" name="Straight Connector 78"/>
            <p:cNvCxnSpPr>
              <a:cxnSpLocks/>
            </p:cNvCxnSpPr>
            <p:nvPr/>
          </p:nvCxnSpPr>
          <p:spPr>
            <a:xfrm>
              <a:off x="3994151" y="3629179"/>
              <a:ext cx="3" cy="330224"/>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p:nvPr/>
          </p:nvCxnSpPr>
          <p:spPr>
            <a:xfrm flipH="1">
              <a:off x="3000375" y="3627591"/>
              <a:ext cx="99695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5400000" flipV="1">
              <a:off x="1753379" y="4114192"/>
              <a:ext cx="457230" cy="1587"/>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6" name="Straight Connector 5">
            <a:extLst>
              <a:ext uri="{FF2B5EF4-FFF2-40B4-BE49-F238E27FC236}">
                <a16:creationId xmlns:a16="http://schemas.microsoft.com/office/drawing/2014/main" id="{8D288747-D228-44B0-AFCE-0D4580ECD15D}"/>
              </a:ext>
            </a:extLst>
          </p:cNvPr>
          <p:cNvCxnSpPr/>
          <p:nvPr/>
        </p:nvCxnSpPr>
        <p:spPr>
          <a:xfrm>
            <a:off x="4724400" y="3903663"/>
            <a:ext cx="425624"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9756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Negative list of credits</a:t>
            </a:r>
          </a:p>
        </p:txBody>
      </p:sp>
      <p:sp>
        <p:nvSpPr>
          <p:cNvPr id="3" name="Text Placeholder 2"/>
          <p:cNvSpPr>
            <a:spLocks noGrp="1"/>
          </p:cNvSpPr>
          <p:nvPr>
            <p:ph type="body" idx="1"/>
          </p:nvPr>
        </p:nvSpPr>
        <p:spPr/>
        <p:txBody>
          <a:bodyPr/>
          <a:lstStyle/>
          <a:p>
            <a:r>
              <a:rPr lang="en-IN" b="1" i="1" dirty="0"/>
              <a:t>Section 17</a:t>
            </a:r>
          </a:p>
        </p:txBody>
      </p:sp>
    </p:spTree>
    <p:extLst>
      <p:ext uri="{BB962C8B-B14F-4D97-AF65-F5344CB8AC3E}">
        <p14:creationId xmlns:p14="http://schemas.microsoft.com/office/powerpoint/2010/main" val="13158167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b="0" dirty="0"/>
              <a:t>Negative List </a:t>
            </a:r>
            <a:r>
              <a:rPr lang="en-IN" sz="1800" b="0" dirty="0"/>
              <a:t>[S. 17(5)]</a:t>
            </a:r>
          </a:p>
        </p:txBody>
      </p:sp>
      <p:sp>
        <p:nvSpPr>
          <p:cNvPr id="3" name="Content Placeholder 2"/>
          <p:cNvSpPr>
            <a:spLocks noGrp="1"/>
          </p:cNvSpPr>
          <p:nvPr>
            <p:ph idx="1"/>
          </p:nvPr>
        </p:nvSpPr>
        <p:spPr/>
        <p:txBody>
          <a:bodyPr/>
          <a:lstStyle/>
          <a:p>
            <a:pPr>
              <a:spcBef>
                <a:spcPts val="0"/>
              </a:spcBef>
            </a:pPr>
            <a:r>
              <a:rPr lang="en-IN" sz="1800" dirty="0"/>
              <a:t>Various exclusions to the definition of Input, Input service and Capital goods as per the CENVAT Rules introduced as blocked credits</a:t>
            </a:r>
          </a:p>
          <a:p>
            <a:pPr>
              <a:spcBef>
                <a:spcPts val="0"/>
              </a:spcBef>
            </a:pPr>
            <a:endParaRPr lang="en-IN" sz="1800" dirty="0"/>
          </a:p>
          <a:p>
            <a:pPr>
              <a:spcBef>
                <a:spcPts val="0"/>
              </a:spcBef>
            </a:pPr>
            <a:r>
              <a:rPr lang="en-IN" sz="1800" dirty="0"/>
              <a:t>List of blocked credits (discussed in detail in ensuing slides)</a:t>
            </a:r>
          </a:p>
          <a:p>
            <a:pPr>
              <a:spcBef>
                <a:spcPts val="0"/>
              </a:spcBef>
            </a:pPr>
            <a:endParaRPr lang="en-IN" sz="1800" dirty="0"/>
          </a:p>
          <a:p>
            <a:pPr>
              <a:spcBef>
                <a:spcPts val="0"/>
              </a:spcBef>
              <a:buNone/>
            </a:pPr>
            <a:endParaRPr lang="en-IN" sz="1800" dirty="0"/>
          </a:p>
          <a:p>
            <a:pPr>
              <a:spcBef>
                <a:spcPts val="0"/>
              </a:spcBef>
              <a:buNone/>
            </a:pPr>
            <a:endParaRPr lang="en-IN" sz="1800" dirty="0"/>
          </a:p>
        </p:txBody>
      </p:sp>
      <p:graphicFrame>
        <p:nvGraphicFramePr>
          <p:cNvPr id="4" name="Table 3"/>
          <p:cNvGraphicFramePr>
            <a:graphicFrameLocks noGrp="1"/>
          </p:cNvGraphicFramePr>
          <p:nvPr>
            <p:extLst>
              <p:ext uri="{D42A27DB-BD31-4B8C-83A1-F6EECF244321}">
                <p14:modId xmlns:p14="http://schemas.microsoft.com/office/powerpoint/2010/main" val="1025338525"/>
              </p:ext>
            </p:extLst>
          </p:nvPr>
        </p:nvGraphicFramePr>
        <p:xfrm>
          <a:off x="827584" y="2704936"/>
          <a:ext cx="8064896" cy="3632200"/>
        </p:xfrm>
        <a:graphic>
          <a:graphicData uri="http://schemas.openxmlformats.org/drawingml/2006/table">
            <a:tbl>
              <a:tblPr firstRow="1" bandRow="1">
                <a:tableStyleId>{72833802-FEF1-4C79-8D5D-14CF1EAF98D9}</a:tableStyleId>
              </a:tblPr>
              <a:tblGrid>
                <a:gridCol w="768085">
                  <a:extLst>
                    <a:ext uri="{9D8B030D-6E8A-4147-A177-3AD203B41FA5}">
                      <a16:colId xmlns:a16="http://schemas.microsoft.com/office/drawing/2014/main" val="20000"/>
                    </a:ext>
                  </a:extLst>
                </a:gridCol>
                <a:gridCol w="7296811">
                  <a:extLst>
                    <a:ext uri="{9D8B030D-6E8A-4147-A177-3AD203B41FA5}">
                      <a16:colId xmlns:a16="http://schemas.microsoft.com/office/drawing/2014/main" val="20001"/>
                    </a:ext>
                  </a:extLst>
                </a:gridCol>
              </a:tblGrid>
              <a:tr h="370840">
                <a:tc>
                  <a:txBody>
                    <a:bodyPr/>
                    <a:lstStyle/>
                    <a:p>
                      <a:r>
                        <a:rPr lang="en-IN" sz="1600" dirty="0"/>
                        <a:t>Sr. No.</a:t>
                      </a:r>
                    </a:p>
                  </a:txBody>
                  <a:tcPr/>
                </a:tc>
                <a:tc>
                  <a:txBody>
                    <a:bodyPr/>
                    <a:lstStyle/>
                    <a:p>
                      <a:r>
                        <a:rPr lang="en-IN" sz="1600" dirty="0"/>
                        <a:t>Particulars</a:t>
                      </a:r>
                    </a:p>
                  </a:txBody>
                  <a:tcPr/>
                </a:tc>
                <a:extLst>
                  <a:ext uri="{0D108BD9-81ED-4DB2-BD59-A6C34878D82A}">
                    <a16:rowId xmlns:a16="http://schemas.microsoft.com/office/drawing/2014/main" val="10000"/>
                  </a:ext>
                </a:extLst>
              </a:tr>
              <a:tr h="205224">
                <a:tc>
                  <a:txBody>
                    <a:bodyPr/>
                    <a:lstStyle/>
                    <a:p>
                      <a:r>
                        <a:rPr lang="en-IN" sz="1600" dirty="0"/>
                        <a:t>1</a:t>
                      </a:r>
                    </a:p>
                  </a:txBody>
                  <a:tcPr/>
                </a:tc>
                <a:tc>
                  <a:txBody>
                    <a:bodyPr/>
                    <a:lstStyle/>
                    <a:p>
                      <a:r>
                        <a:rPr lang="en-IN" sz="1600" dirty="0"/>
                        <a:t>Motor</a:t>
                      </a:r>
                      <a:r>
                        <a:rPr lang="en-IN" sz="1600" baseline="0" dirty="0"/>
                        <a:t> vehicles and conveyances except where used for supply of specified services</a:t>
                      </a:r>
                      <a:endParaRPr lang="en-IN" sz="1600" dirty="0"/>
                    </a:p>
                  </a:txBody>
                  <a:tcPr/>
                </a:tc>
                <a:extLst>
                  <a:ext uri="{0D108BD9-81ED-4DB2-BD59-A6C34878D82A}">
                    <a16:rowId xmlns:a16="http://schemas.microsoft.com/office/drawing/2014/main" val="10001"/>
                  </a:ext>
                </a:extLst>
              </a:tr>
              <a:tr h="218936">
                <a:tc>
                  <a:txBody>
                    <a:bodyPr/>
                    <a:lstStyle/>
                    <a:p>
                      <a:r>
                        <a:rPr lang="en-IN" sz="1600" dirty="0"/>
                        <a:t>2</a:t>
                      </a:r>
                    </a:p>
                  </a:txBody>
                  <a:tcPr/>
                </a:tc>
                <a:tc>
                  <a:txBody>
                    <a:bodyPr/>
                    <a:lstStyle/>
                    <a:p>
                      <a:r>
                        <a:rPr lang="en-IN" sz="1600" dirty="0"/>
                        <a:t>Services such</a:t>
                      </a:r>
                      <a:r>
                        <a:rPr lang="en-IN" sz="1600" baseline="0" dirty="0"/>
                        <a:t> as food &amp; beverages, outdoor catering, beauty treatment, club membership, rent-a-cab</a:t>
                      </a:r>
                      <a:endParaRPr lang="en-IN" sz="1600" dirty="0"/>
                    </a:p>
                  </a:txBody>
                  <a:tcPr/>
                </a:tc>
                <a:extLst>
                  <a:ext uri="{0D108BD9-81ED-4DB2-BD59-A6C34878D82A}">
                    <a16:rowId xmlns:a16="http://schemas.microsoft.com/office/drawing/2014/main" val="10002"/>
                  </a:ext>
                </a:extLst>
              </a:tr>
              <a:tr h="188064">
                <a:tc>
                  <a:txBody>
                    <a:bodyPr/>
                    <a:lstStyle/>
                    <a:p>
                      <a:r>
                        <a:rPr lang="en-IN" sz="1600" dirty="0"/>
                        <a:t>3</a:t>
                      </a:r>
                    </a:p>
                  </a:txBody>
                  <a:tcPr/>
                </a:tc>
                <a:tc>
                  <a:txBody>
                    <a:bodyPr/>
                    <a:lstStyle/>
                    <a:p>
                      <a:r>
                        <a:rPr lang="en-IN" sz="1600" dirty="0"/>
                        <a:t>Works</a:t>
                      </a:r>
                      <a:r>
                        <a:rPr lang="en-IN" sz="1600" baseline="0" dirty="0"/>
                        <a:t> contract services used for provision of services other than the said service</a:t>
                      </a:r>
                      <a:endParaRPr lang="en-IN" sz="1600" dirty="0"/>
                    </a:p>
                  </a:txBody>
                  <a:tcPr/>
                </a:tc>
                <a:extLst>
                  <a:ext uri="{0D108BD9-81ED-4DB2-BD59-A6C34878D82A}">
                    <a16:rowId xmlns:a16="http://schemas.microsoft.com/office/drawing/2014/main" val="10003"/>
                  </a:ext>
                </a:extLst>
              </a:tr>
              <a:tr h="201776">
                <a:tc>
                  <a:txBody>
                    <a:bodyPr/>
                    <a:lstStyle/>
                    <a:p>
                      <a:r>
                        <a:rPr lang="en-IN" sz="1600" dirty="0"/>
                        <a:t>4</a:t>
                      </a:r>
                    </a:p>
                  </a:txBody>
                  <a:tcPr/>
                </a:tc>
                <a:tc>
                  <a:txBody>
                    <a:bodyPr/>
                    <a:lstStyle/>
                    <a:p>
                      <a:r>
                        <a:rPr lang="en-IN" sz="1600" dirty="0"/>
                        <a:t>Goods and services used</a:t>
                      </a:r>
                      <a:r>
                        <a:rPr lang="en-IN" sz="1600" baseline="0" dirty="0"/>
                        <a:t> for construction of an immovable property on own account</a:t>
                      </a:r>
                      <a:endParaRPr lang="en-IN" sz="1600" dirty="0"/>
                    </a:p>
                  </a:txBody>
                  <a:tcPr/>
                </a:tc>
                <a:extLst>
                  <a:ext uri="{0D108BD9-81ED-4DB2-BD59-A6C34878D82A}">
                    <a16:rowId xmlns:a16="http://schemas.microsoft.com/office/drawing/2014/main" val="10004"/>
                  </a:ext>
                </a:extLst>
              </a:tr>
              <a:tr h="215488">
                <a:tc>
                  <a:txBody>
                    <a:bodyPr/>
                    <a:lstStyle/>
                    <a:p>
                      <a:r>
                        <a:rPr lang="en-IN" sz="1600" dirty="0"/>
                        <a:t>5</a:t>
                      </a:r>
                    </a:p>
                  </a:txBody>
                  <a:tcPr/>
                </a:tc>
                <a:tc>
                  <a:txBody>
                    <a:bodyPr/>
                    <a:lstStyle/>
                    <a:p>
                      <a:r>
                        <a:rPr lang="en-IN" sz="1600" dirty="0"/>
                        <a:t>Supplies on</a:t>
                      </a:r>
                      <a:r>
                        <a:rPr lang="en-IN" sz="1600" baseline="0" dirty="0"/>
                        <a:t> which tax is paid under composition scheme</a:t>
                      </a:r>
                      <a:endParaRPr lang="en-IN" sz="1600" dirty="0"/>
                    </a:p>
                  </a:txBody>
                  <a:tcPr/>
                </a:tc>
                <a:extLst>
                  <a:ext uri="{0D108BD9-81ED-4DB2-BD59-A6C34878D82A}">
                    <a16:rowId xmlns:a16="http://schemas.microsoft.com/office/drawing/2014/main" val="10005"/>
                  </a:ext>
                </a:extLst>
              </a:tr>
              <a:tr h="301208">
                <a:tc>
                  <a:txBody>
                    <a:bodyPr/>
                    <a:lstStyle/>
                    <a:p>
                      <a:r>
                        <a:rPr lang="en-IN" sz="1600" dirty="0"/>
                        <a:t>6</a:t>
                      </a:r>
                    </a:p>
                  </a:txBody>
                  <a:tcPr/>
                </a:tc>
                <a:tc>
                  <a:txBody>
                    <a:bodyPr/>
                    <a:lstStyle/>
                    <a:p>
                      <a:r>
                        <a:rPr lang="en-IN" sz="1600" dirty="0"/>
                        <a:t>Goods</a:t>
                      </a:r>
                      <a:r>
                        <a:rPr lang="en-IN" sz="1600" baseline="0" dirty="0"/>
                        <a:t> and services received by non-resident person except imports</a:t>
                      </a:r>
                      <a:endParaRPr lang="en-IN" sz="1600" dirty="0"/>
                    </a:p>
                  </a:txBody>
                  <a:tcPr/>
                </a:tc>
                <a:extLst>
                  <a:ext uri="{0D108BD9-81ED-4DB2-BD59-A6C34878D82A}">
                    <a16:rowId xmlns:a16="http://schemas.microsoft.com/office/drawing/2014/main" val="10006"/>
                  </a:ext>
                </a:extLst>
              </a:tr>
              <a:tr h="216024">
                <a:tc>
                  <a:txBody>
                    <a:bodyPr/>
                    <a:lstStyle/>
                    <a:p>
                      <a:r>
                        <a:rPr lang="en-IN" sz="1600" dirty="0"/>
                        <a:t>7</a:t>
                      </a:r>
                    </a:p>
                  </a:txBody>
                  <a:tcPr/>
                </a:tc>
                <a:tc>
                  <a:txBody>
                    <a:bodyPr/>
                    <a:lstStyle/>
                    <a:p>
                      <a:r>
                        <a:rPr lang="en-IN" sz="1600" dirty="0"/>
                        <a:t>Goods lost,</a:t>
                      </a:r>
                      <a:r>
                        <a:rPr lang="en-IN" sz="1600" baseline="0" dirty="0"/>
                        <a:t> stolen, destroyed, written off or disposed as gifts or free samples</a:t>
                      </a:r>
                      <a:endParaRPr lang="en-IN" sz="1600" dirty="0"/>
                    </a:p>
                  </a:txBody>
                  <a:tcPr/>
                </a:tc>
                <a:extLst>
                  <a:ext uri="{0D108BD9-81ED-4DB2-BD59-A6C34878D82A}">
                    <a16:rowId xmlns:a16="http://schemas.microsoft.com/office/drawing/2014/main" val="10007"/>
                  </a:ext>
                </a:extLst>
              </a:tr>
              <a:tr h="157728">
                <a:tc>
                  <a:txBody>
                    <a:bodyPr/>
                    <a:lstStyle/>
                    <a:p>
                      <a:r>
                        <a:rPr lang="en-IN" sz="1600" dirty="0"/>
                        <a:t>8</a:t>
                      </a:r>
                    </a:p>
                  </a:txBody>
                  <a:tcPr/>
                </a:tc>
                <a:tc>
                  <a:txBody>
                    <a:bodyPr/>
                    <a:lstStyle/>
                    <a:p>
                      <a:r>
                        <a:rPr lang="en-IN" sz="1600" dirty="0"/>
                        <a:t>Goods and services</a:t>
                      </a:r>
                      <a:r>
                        <a:rPr lang="en-IN" sz="1600" baseline="0" dirty="0"/>
                        <a:t> used for personal consumption</a:t>
                      </a:r>
                      <a:endParaRPr lang="en-IN" sz="1600" dirty="0"/>
                    </a:p>
                  </a:txBody>
                  <a:tcPr/>
                </a:tc>
                <a:extLst>
                  <a:ext uri="{0D108BD9-81ED-4DB2-BD59-A6C34878D82A}">
                    <a16:rowId xmlns:a16="http://schemas.microsoft.com/office/drawing/2014/main" val="10008"/>
                  </a:ext>
                </a:extLst>
              </a:tr>
              <a:tr h="171440">
                <a:tc>
                  <a:txBody>
                    <a:bodyPr/>
                    <a:lstStyle/>
                    <a:p>
                      <a:r>
                        <a:rPr lang="en-IN" sz="1600" dirty="0"/>
                        <a:t>9</a:t>
                      </a:r>
                    </a:p>
                  </a:txBody>
                  <a:tcPr/>
                </a:tc>
                <a:tc>
                  <a:txBody>
                    <a:bodyPr/>
                    <a:lstStyle/>
                    <a:p>
                      <a:r>
                        <a:rPr lang="en-IN" sz="1600" dirty="0"/>
                        <a:t>Tax paid</a:t>
                      </a:r>
                      <a:r>
                        <a:rPr lang="en-IN" sz="1600" baseline="0" dirty="0"/>
                        <a:t> as per S. 74, 129, 130</a:t>
                      </a:r>
                      <a:endParaRPr lang="en-IN" sz="1600" dirty="0"/>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4961529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0" dirty="0"/>
              <a:t>Motor Vehicles and Conveyances</a:t>
            </a:r>
            <a:br>
              <a:rPr lang="en-IN" b="0" dirty="0"/>
            </a:br>
            <a:r>
              <a:rPr lang="en-IN" sz="2000" b="0" dirty="0"/>
              <a:t>[S. 17(5)(a)]</a:t>
            </a:r>
          </a:p>
        </p:txBody>
      </p:sp>
      <p:sp>
        <p:nvSpPr>
          <p:cNvPr id="3" name="Content Placeholder 2"/>
          <p:cNvSpPr>
            <a:spLocks noGrp="1"/>
          </p:cNvSpPr>
          <p:nvPr>
            <p:ph idx="1"/>
          </p:nvPr>
        </p:nvSpPr>
        <p:spPr>
          <a:xfrm>
            <a:off x="533400" y="1295400"/>
            <a:ext cx="8382000" cy="5486400"/>
          </a:xfrm>
        </p:spPr>
        <p:txBody>
          <a:bodyPr/>
          <a:lstStyle/>
          <a:p>
            <a:pPr>
              <a:lnSpc>
                <a:spcPts val="2000"/>
              </a:lnSpc>
              <a:spcBef>
                <a:spcPts val="300"/>
              </a:spcBef>
              <a:spcAft>
                <a:spcPts val="300"/>
              </a:spcAft>
            </a:pPr>
            <a:r>
              <a:rPr lang="en-IN" sz="2000" dirty="0"/>
              <a:t>Credit not eligible on</a:t>
            </a:r>
          </a:p>
          <a:p>
            <a:pPr>
              <a:lnSpc>
                <a:spcPts val="2000"/>
              </a:lnSpc>
              <a:spcBef>
                <a:spcPts val="300"/>
              </a:spcBef>
              <a:spcAft>
                <a:spcPts val="300"/>
              </a:spcAft>
              <a:buNone/>
            </a:pPr>
            <a:r>
              <a:rPr lang="en-US" sz="2000" b="1" i="1" dirty="0"/>
              <a:t>	</a:t>
            </a:r>
            <a:r>
              <a:rPr lang="en-US" sz="1800" i="1" dirty="0"/>
              <a:t>“</a:t>
            </a:r>
            <a:r>
              <a:rPr lang="en-US" sz="1800" b="1" i="1" dirty="0"/>
              <a:t>Motor vehicles and other conveyances</a:t>
            </a:r>
            <a:r>
              <a:rPr lang="en-US" sz="1800" i="1" dirty="0"/>
              <a:t> except when they are used–– </a:t>
            </a:r>
          </a:p>
          <a:p>
            <a:pPr>
              <a:lnSpc>
                <a:spcPts val="2000"/>
              </a:lnSpc>
              <a:spcBef>
                <a:spcPts val="300"/>
              </a:spcBef>
              <a:spcAft>
                <a:spcPts val="300"/>
              </a:spcAft>
              <a:buNone/>
            </a:pPr>
            <a:r>
              <a:rPr lang="en-US" sz="1800" i="1" dirty="0"/>
              <a:t>	(i) for making the following taxable supplies, namely:— </a:t>
            </a:r>
          </a:p>
          <a:p>
            <a:pPr marL="1314450" lvl="2" indent="-400050">
              <a:lnSpc>
                <a:spcPts val="2000"/>
              </a:lnSpc>
              <a:spcBef>
                <a:spcPts val="300"/>
              </a:spcBef>
              <a:spcAft>
                <a:spcPts val="300"/>
              </a:spcAft>
              <a:buClr>
                <a:schemeClr val="tx1"/>
              </a:buClr>
              <a:buAutoNum type="alphaUcParenBoth"/>
            </a:pPr>
            <a:r>
              <a:rPr lang="en-US" sz="1800" i="1" dirty="0"/>
              <a:t>further supply of such vehicles or conveyances ; or </a:t>
            </a:r>
          </a:p>
          <a:p>
            <a:pPr marL="1314450" lvl="2" indent="-400050">
              <a:lnSpc>
                <a:spcPts val="2000"/>
              </a:lnSpc>
              <a:spcBef>
                <a:spcPts val="300"/>
              </a:spcBef>
              <a:spcAft>
                <a:spcPts val="300"/>
              </a:spcAft>
              <a:buClr>
                <a:schemeClr val="tx1"/>
              </a:buClr>
              <a:buAutoNum type="alphaUcParenBoth"/>
            </a:pPr>
            <a:r>
              <a:rPr lang="en-US" sz="1800" i="1" dirty="0"/>
              <a:t>transportation of passengers; or </a:t>
            </a:r>
          </a:p>
          <a:p>
            <a:pPr marL="1314450" lvl="2" indent="-400050">
              <a:lnSpc>
                <a:spcPts val="2000"/>
              </a:lnSpc>
              <a:spcBef>
                <a:spcPts val="300"/>
              </a:spcBef>
              <a:spcAft>
                <a:spcPts val="300"/>
              </a:spcAft>
              <a:buClr>
                <a:schemeClr val="tx1"/>
              </a:buClr>
              <a:buAutoNum type="alphaUcParenBoth"/>
            </a:pPr>
            <a:r>
              <a:rPr lang="en-US" sz="1800" i="1" dirty="0"/>
              <a:t>imparting training on driving, flying, navigating such vehicles or conveyances; </a:t>
            </a:r>
          </a:p>
          <a:p>
            <a:pPr marL="400050" indent="-400050">
              <a:lnSpc>
                <a:spcPts val="2000"/>
              </a:lnSpc>
              <a:spcBef>
                <a:spcPts val="300"/>
              </a:spcBef>
              <a:spcAft>
                <a:spcPts val="300"/>
              </a:spcAft>
              <a:buClr>
                <a:schemeClr val="tx1"/>
              </a:buClr>
              <a:buNone/>
            </a:pPr>
            <a:r>
              <a:rPr lang="en-US" sz="1800" i="1" dirty="0"/>
              <a:t>	(ii) for transportation of goods;”</a:t>
            </a:r>
          </a:p>
          <a:p>
            <a:pPr>
              <a:lnSpc>
                <a:spcPts val="2400"/>
              </a:lnSpc>
              <a:spcBef>
                <a:spcPts val="300"/>
              </a:spcBef>
              <a:spcAft>
                <a:spcPts val="300"/>
              </a:spcAft>
            </a:pPr>
            <a:endParaRPr lang="en-IN" sz="2000" b="1" dirty="0"/>
          </a:p>
          <a:p>
            <a:pPr>
              <a:lnSpc>
                <a:spcPts val="2400"/>
              </a:lnSpc>
              <a:spcBef>
                <a:spcPts val="300"/>
              </a:spcBef>
              <a:spcAft>
                <a:spcPts val="300"/>
              </a:spcAft>
            </a:pPr>
            <a:r>
              <a:rPr lang="en-IN" sz="2000" b="1" dirty="0"/>
              <a:t>Analysis </a:t>
            </a:r>
          </a:p>
          <a:p>
            <a:pPr lvl="1">
              <a:lnSpc>
                <a:spcPts val="2400"/>
              </a:lnSpc>
              <a:spcBef>
                <a:spcPts val="300"/>
              </a:spcBef>
              <a:spcAft>
                <a:spcPts val="300"/>
              </a:spcAft>
            </a:pPr>
            <a:r>
              <a:rPr lang="en-IN" sz="1600" dirty="0"/>
              <a:t>The restriction under the definition of Capital goods provided in the erstwhile regime included in the negative list of supply</a:t>
            </a:r>
          </a:p>
          <a:p>
            <a:pPr lvl="1">
              <a:lnSpc>
                <a:spcPts val="2400"/>
              </a:lnSpc>
              <a:spcBef>
                <a:spcPts val="300"/>
              </a:spcBef>
              <a:spcAft>
                <a:spcPts val="300"/>
              </a:spcAft>
            </a:pPr>
            <a:r>
              <a:rPr lang="en-IN" sz="1600" dirty="0"/>
              <a:t>Credit restriction in respect of motor vehicles continue</a:t>
            </a:r>
          </a:p>
          <a:p>
            <a:pPr lvl="1">
              <a:lnSpc>
                <a:spcPts val="2400"/>
              </a:lnSpc>
              <a:spcBef>
                <a:spcPts val="300"/>
              </a:spcBef>
              <a:spcAft>
                <a:spcPts val="300"/>
              </a:spcAft>
            </a:pPr>
            <a:r>
              <a:rPr lang="en-IN" sz="1600" dirty="0"/>
              <a:t>Credit on motor vehicles eligible when used for transportation of goods, whether or not designed for such purpose </a:t>
            </a:r>
          </a:p>
        </p:txBody>
      </p:sp>
    </p:spTree>
    <p:extLst>
      <p:ext uri="{BB962C8B-B14F-4D97-AF65-F5344CB8AC3E}">
        <p14:creationId xmlns:p14="http://schemas.microsoft.com/office/powerpoint/2010/main" val="36296868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565521122"/>
              </p:ext>
            </p:extLst>
          </p:nvPr>
        </p:nvGraphicFramePr>
        <p:xfrm>
          <a:off x="533400" y="1600200"/>
          <a:ext cx="8382000" cy="949960"/>
        </p:xfrm>
        <a:graphic>
          <a:graphicData uri="http://schemas.openxmlformats.org/drawingml/2006/table">
            <a:tbl>
              <a:tblPr firstRow="1" bandRow="1">
                <a:tableStyleId>{5FD0F851-EC5A-4D38-B0AD-8093EC10F338}</a:tableStyleId>
              </a:tblPr>
              <a:tblGrid>
                <a:gridCol w="16764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5105400">
                  <a:extLst>
                    <a:ext uri="{9D8B030D-6E8A-4147-A177-3AD203B41FA5}">
                      <a16:colId xmlns:a16="http://schemas.microsoft.com/office/drawing/2014/main" val="20002"/>
                    </a:ext>
                  </a:extLst>
                </a:gridCol>
              </a:tblGrid>
              <a:tr h="370840">
                <a:tc>
                  <a:txBody>
                    <a:bodyPr/>
                    <a:lstStyle/>
                    <a:p>
                      <a:r>
                        <a:rPr lang="en-US" sz="1600" b="0" dirty="0"/>
                        <a:t>Motor Vehicle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a:t>Section 2(76)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a:t>Motor vehicle shall have meaning as assigned to in under Motor Vehicles Act, 1988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r>
                        <a:rPr lang="en-US" sz="1600" b="0" dirty="0"/>
                        <a:t>Conveyance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a:t>Section 2(34)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a:t>Conveyance includes vessel, aircraft and vehicle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4" name="Title 1"/>
          <p:cNvSpPr txBox="1">
            <a:spLocks/>
          </p:cNvSpPr>
          <p:nvPr/>
        </p:nvSpPr>
        <p:spPr>
          <a:xfrm>
            <a:off x="533400" y="198438"/>
            <a:ext cx="7391400" cy="868362"/>
          </a:xfrm>
          <a:prstGeom prst="rect">
            <a:avLst/>
          </a:prstGeom>
        </p:spPr>
        <p:txBody>
          <a:bodyPr vert="horz" lIns="91440" tIns="45720" rIns="91440" bIns="45720" rtlCol="0" anchor="b">
            <a:normAutofit fontScale="90000" lnSpcReduction="10000"/>
          </a:bodyPr>
          <a:lstStyle>
            <a:lvl1pPr algn="l" rtl="0" eaLnBrk="0" fontAlgn="base" hangingPunct="0">
              <a:spcBef>
                <a:spcPct val="0"/>
              </a:spcBef>
              <a:spcAft>
                <a:spcPct val="0"/>
              </a:spcAft>
              <a:defRPr sz="4000" b="1" kern="1200" spc="150">
                <a:solidFill>
                  <a:srgbClr val="D7162F"/>
                </a:solidFill>
                <a:latin typeface="Baskerville Old Face" pitchFamily="18" charset="0"/>
                <a:ea typeface="+mj-ea"/>
                <a:cs typeface="+mj-cs"/>
              </a:defRPr>
            </a:lvl1pPr>
            <a:lvl2pPr algn="l" rtl="0" eaLnBrk="0" fontAlgn="base" hangingPunct="0">
              <a:spcBef>
                <a:spcPct val="0"/>
              </a:spcBef>
              <a:spcAft>
                <a:spcPct val="0"/>
              </a:spcAft>
              <a:defRPr sz="4000" b="1">
                <a:solidFill>
                  <a:srgbClr val="D7162F"/>
                </a:solidFill>
                <a:latin typeface="Baskerville Old Face" pitchFamily="18" charset="0"/>
              </a:defRPr>
            </a:lvl2pPr>
            <a:lvl3pPr algn="l" rtl="0" eaLnBrk="0" fontAlgn="base" hangingPunct="0">
              <a:spcBef>
                <a:spcPct val="0"/>
              </a:spcBef>
              <a:spcAft>
                <a:spcPct val="0"/>
              </a:spcAft>
              <a:defRPr sz="4000" b="1">
                <a:solidFill>
                  <a:srgbClr val="D7162F"/>
                </a:solidFill>
                <a:latin typeface="Baskerville Old Face" pitchFamily="18" charset="0"/>
              </a:defRPr>
            </a:lvl3pPr>
            <a:lvl4pPr algn="l" rtl="0" eaLnBrk="0" fontAlgn="base" hangingPunct="0">
              <a:spcBef>
                <a:spcPct val="0"/>
              </a:spcBef>
              <a:spcAft>
                <a:spcPct val="0"/>
              </a:spcAft>
              <a:defRPr sz="4000" b="1">
                <a:solidFill>
                  <a:srgbClr val="D7162F"/>
                </a:solidFill>
                <a:latin typeface="Baskerville Old Face" pitchFamily="18" charset="0"/>
              </a:defRPr>
            </a:lvl4pPr>
            <a:lvl5pPr algn="l" rtl="0" eaLnBrk="0" fontAlgn="base" hangingPunct="0">
              <a:spcBef>
                <a:spcPct val="0"/>
              </a:spcBef>
              <a:spcAft>
                <a:spcPct val="0"/>
              </a:spcAft>
              <a:defRPr sz="4000" b="1">
                <a:solidFill>
                  <a:srgbClr val="D7162F"/>
                </a:solidFill>
                <a:latin typeface="Baskerville Old Face" pitchFamily="18" charset="0"/>
              </a:defRPr>
            </a:lvl5pPr>
            <a:lvl6pPr marL="457200" algn="l" rtl="0" eaLnBrk="1" fontAlgn="base" hangingPunct="1">
              <a:spcBef>
                <a:spcPct val="0"/>
              </a:spcBef>
              <a:spcAft>
                <a:spcPct val="0"/>
              </a:spcAft>
              <a:defRPr sz="4000" b="1">
                <a:solidFill>
                  <a:srgbClr val="D7162F"/>
                </a:solidFill>
                <a:latin typeface="Baskerville Old Face" pitchFamily="18" charset="0"/>
              </a:defRPr>
            </a:lvl6pPr>
            <a:lvl7pPr marL="914400" algn="l" rtl="0" eaLnBrk="1" fontAlgn="base" hangingPunct="1">
              <a:spcBef>
                <a:spcPct val="0"/>
              </a:spcBef>
              <a:spcAft>
                <a:spcPct val="0"/>
              </a:spcAft>
              <a:defRPr sz="4000" b="1">
                <a:solidFill>
                  <a:srgbClr val="D7162F"/>
                </a:solidFill>
                <a:latin typeface="Baskerville Old Face" pitchFamily="18" charset="0"/>
              </a:defRPr>
            </a:lvl7pPr>
            <a:lvl8pPr marL="1371600" algn="l" rtl="0" eaLnBrk="1" fontAlgn="base" hangingPunct="1">
              <a:spcBef>
                <a:spcPct val="0"/>
              </a:spcBef>
              <a:spcAft>
                <a:spcPct val="0"/>
              </a:spcAft>
              <a:defRPr sz="4000" b="1">
                <a:solidFill>
                  <a:srgbClr val="D7162F"/>
                </a:solidFill>
                <a:latin typeface="Baskerville Old Face" pitchFamily="18" charset="0"/>
              </a:defRPr>
            </a:lvl8pPr>
            <a:lvl9pPr marL="1828800" algn="l" rtl="0" eaLnBrk="1" fontAlgn="base" hangingPunct="1">
              <a:spcBef>
                <a:spcPct val="0"/>
              </a:spcBef>
              <a:spcAft>
                <a:spcPct val="0"/>
              </a:spcAft>
              <a:defRPr sz="4000" b="1">
                <a:solidFill>
                  <a:srgbClr val="D7162F"/>
                </a:solidFill>
                <a:latin typeface="Baskerville Old Face" pitchFamily="18" charset="0"/>
              </a:defRPr>
            </a:lvl9pPr>
          </a:lstStyle>
          <a:p>
            <a:r>
              <a:rPr lang="en-IN" b="0" dirty="0"/>
              <a:t>…Motor vehicles and conveyances</a:t>
            </a:r>
            <a:br>
              <a:rPr lang="en-IN" b="0" dirty="0"/>
            </a:br>
            <a:r>
              <a:rPr lang="en-IN" sz="2000" b="0" dirty="0"/>
              <a:t>[S. 17(5)(a)]</a:t>
            </a:r>
          </a:p>
        </p:txBody>
      </p:sp>
      <p:graphicFrame>
        <p:nvGraphicFramePr>
          <p:cNvPr id="6" name="Table 5"/>
          <p:cNvGraphicFramePr>
            <a:graphicFrameLocks noGrp="1"/>
          </p:cNvGraphicFramePr>
          <p:nvPr>
            <p:extLst>
              <p:ext uri="{D42A27DB-BD31-4B8C-83A1-F6EECF244321}">
                <p14:modId xmlns:p14="http://schemas.microsoft.com/office/powerpoint/2010/main" val="1343670608"/>
              </p:ext>
            </p:extLst>
          </p:nvPr>
        </p:nvGraphicFramePr>
        <p:xfrm>
          <a:off x="533400" y="3352800"/>
          <a:ext cx="8382000" cy="3357880"/>
        </p:xfrm>
        <a:graphic>
          <a:graphicData uri="http://schemas.openxmlformats.org/drawingml/2006/table">
            <a:tbl>
              <a:tblPr firstRow="1" bandRow="1">
                <a:tableStyleId>{7DF18680-E054-41AD-8BC1-D1AEF772440D}</a:tableStyleId>
              </a:tblPr>
              <a:tblGrid>
                <a:gridCol w="34290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3581400">
                  <a:extLst>
                    <a:ext uri="{9D8B030D-6E8A-4147-A177-3AD203B41FA5}">
                      <a16:colId xmlns:a16="http://schemas.microsoft.com/office/drawing/2014/main" val="20002"/>
                    </a:ext>
                  </a:extLst>
                </a:gridCol>
              </a:tblGrid>
              <a:tr h="381000">
                <a:tc>
                  <a:txBody>
                    <a:bodyPr/>
                    <a:lstStyle/>
                    <a:p>
                      <a:pPr algn="ctr"/>
                      <a:r>
                        <a:rPr lang="en-US" sz="1600" dirty="0"/>
                        <a:t>Items </a:t>
                      </a:r>
                    </a:p>
                  </a:txBody>
                  <a:tcPr/>
                </a:tc>
                <a:tc>
                  <a:txBody>
                    <a:bodyPr/>
                    <a:lstStyle/>
                    <a:p>
                      <a:r>
                        <a:rPr lang="en-US" sz="1600" dirty="0"/>
                        <a:t>Admissibility</a:t>
                      </a:r>
                      <a:r>
                        <a:rPr lang="en-US" sz="1600" baseline="0" dirty="0"/>
                        <a:t> of ITC</a:t>
                      </a:r>
                      <a:endParaRPr lang="en-US" sz="1600" dirty="0"/>
                    </a:p>
                  </a:txBody>
                  <a:tcPr/>
                </a:tc>
                <a:tc>
                  <a:txBody>
                    <a:bodyPr/>
                    <a:lstStyle/>
                    <a:p>
                      <a:pPr algn="ctr"/>
                      <a:r>
                        <a:rPr lang="en-US" sz="1600" dirty="0"/>
                        <a:t>Reason </a:t>
                      </a:r>
                    </a:p>
                  </a:txBody>
                  <a:tcPr/>
                </a:tc>
                <a:extLst>
                  <a:ext uri="{0D108BD9-81ED-4DB2-BD59-A6C34878D82A}">
                    <a16:rowId xmlns:a16="http://schemas.microsoft.com/office/drawing/2014/main" val="10000"/>
                  </a:ext>
                </a:extLst>
              </a:tr>
              <a:tr h="694690">
                <a:tc>
                  <a:txBody>
                    <a:bodyPr/>
                    <a:lstStyle/>
                    <a:p>
                      <a:r>
                        <a:rPr lang="en-US" sz="1600" dirty="0"/>
                        <a:t>Authorized dealer of motor vehicle</a:t>
                      </a:r>
                      <a:r>
                        <a:rPr lang="en-US" sz="1600" baseline="0" dirty="0"/>
                        <a:t> or other conveyance</a:t>
                      </a:r>
                      <a:endParaRPr lang="en-US" sz="1600" dirty="0"/>
                    </a:p>
                  </a:txBody>
                  <a:tcPr/>
                </a:tc>
                <a:tc>
                  <a:txBody>
                    <a:bodyPr/>
                    <a:lstStyle/>
                    <a:p>
                      <a:r>
                        <a:rPr lang="en-US" sz="1600" dirty="0"/>
                        <a:t>Yes</a:t>
                      </a:r>
                    </a:p>
                  </a:txBody>
                  <a:tcPr/>
                </a:tc>
                <a:tc>
                  <a:txBody>
                    <a:bodyPr/>
                    <a:lstStyle/>
                    <a:p>
                      <a:r>
                        <a:rPr lang="en-US" sz="1600" dirty="0"/>
                        <a:t>MV/conveyance used for making further supply of same </a:t>
                      </a:r>
                    </a:p>
                  </a:txBody>
                  <a:tcPr/>
                </a:tc>
                <a:extLst>
                  <a:ext uri="{0D108BD9-81ED-4DB2-BD59-A6C34878D82A}">
                    <a16:rowId xmlns:a16="http://schemas.microsoft.com/office/drawing/2014/main" val="10001"/>
                  </a:ext>
                </a:extLst>
              </a:tr>
              <a:tr h="694690">
                <a:tc>
                  <a:txBody>
                    <a:bodyPr/>
                    <a:lstStyle/>
                    <a:p>
                      <a:r>
                        <a:rPr lang="en-US" sz="1600" dirty="0"/>
                        <a:t>Motor car used by supplier of taxi service</a:t>
                      </a:r>
                    </a:p>
                  </a:txBody>
                  <a:tcPr/>
                </a:tc>
                <a:tc>
                  <a:txBody>
                    <a:bodyPr/>
                    <a:lstStyle/>
                    <a:p>
                      <a:r>
                        <a:rPr lang="en-US" sz="1600" dirty="0"/>
                        <a:t>Yes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MV/conveyance used for making service of transportation of passenger</a:t>
                      </a:r>
                    </a:p>
                  </a:txBody>
                  <a:tcPr/>
                </a:tc>
                <a:extLst>
                  <a:ext uri="{0D108BD9-81ED-4DB2-BD59-A6C34878D82A}">
                    <a16:rowId xmlns:a16="http://schemas.microsoft.com/office/drawing/2014/main" val="10002"/>
                  </a:ext>
                </a:extLst>
              </a:tr>
              <a:tr h="694690">
                <a:tc>
                  <a:txBody>
                    <a:bodyPr/>
                    <a:lstStyle/>
                    <a:p>
                      <a:r>
                        <a:rPr lang="en-US" sz="1600" dirty="0"/>
                        <a:t>Truck used by manufacturer for giving delivery of goods </a:t>
                      </a:r>
                    </a:p>
                  </a:txBody>
                  <a:tcPr/>
                </a:tc>
                <a:tc>
                  <a:txBody>
                    <a:bodyPr/>
                    <a:lstStyle/>
                    <a:p>
                      <a:r>
                        <a:rPr lang="en-US" sz="1600" dirty="0"/>
                        <a:t>Yes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MV/conveyance used for</a:t>
                      </a:r>
                      <a:r>
                        <a:rPr lang="en-US" sz="1600" baseline="0" dirty="0"/>
                        <a:t> </a:t>
                      </a:r>
                      <a:r>
                        <a:rPr lang="en-US" sz="1600" dirty="0"/>
                        <a:t>transportation of</a:t>
                      </a:r>
                      <a:r>
                        <a:rPr lang="en-US" sz="1600" baseline="0" dirty="0"/>
                        <a:t> goods</a:t>
                      </a:r>
                      <a:endParaRPr lang="en-US" sz="1600" dirty="0"/>
                    </a:p>
                  </a:txBody>
                  <a:tcPr/>
                </a:tc>
                <a:extLst>
                  <a:ext uri="{0D108BD9-81ED-4DB2-BD59-A6C34878D82A}">
                    <a16:rowId xmlns:a16="http://schemas.microsoft.com/office/drawing/2014/main" val="10003"/>
                  </a:ext>
                </a:extLst>
              </a:tr>
              <a:tr h="694690">
                <a:tc>
                  <a:txBody>
                    <a:bodyPr/>
                    <a:lstStyle/>
                    <a:p>
                      <a:r>
                        <a:rPr lang="en-US" sz="1600" dirty="0"/>
                        <a:t>Taxable person in IT buys a motor vehicle for use of his Directors</a:t>
                      </a:r>
                    </a:p>
                  </a:txBody>
                  <a:tcPr/>
                </a:tc>
                <a:tc>
                  <a:txBody>
                    <a:bodyPr/>
                    <a:lstStyle/>
                    <a:p>
                      <a:r>
                        <a:rPr lang="en-US" sz="1600" dirty="0"/>
                        <a:t>No</a:t>
                      </a:r>
                    </a:p>
                  </a:txBody>
                  <a:tcPr/>
                </a:tc>
                <a:tc>
                  <a:txBody>
                    <a:bodyPr/>
                    <a:lstStyle/>
                    <a:p>
                      <a:r>
                        <a:rPr lang="en-US" sz="1600" dirty="0"/>
                        <a:t>Does not fall under any of the exception category</a:t>
                      </a:r>
                    </a:p>
                  </a:txBody>
                  <a:tcPr/>
                </a:tc>
                <a:extLst>
                  <a:ext uri="{0D108BD9-81ED-4DB2-BD59-A6C34878D82A}">
                    <a16:rowId xmlns:a16="http://schemas.microsoft.com/office/drawing/2014/main" val="10004"/>
                  </a:ext>
                </a:extLst>
              </a:tr>
            </a:tbl>
          </a:graphicData>
        </a:graphic>
      </p:graphicFrame>
      <p:sp>
        <p:nvSpPr>
          <p:cNvPr id="7" name="TextBox 6"/>
          <p:cNvSpPr txBox="1"/>
          <p:nvPr/>
        </p:nvSpPr>
        <p:spPr>
          <a:xfrm>
            <a:off x="533400" y="1219200"/>
            <a:ext cx="2286000" cy="369332"/>
          </a:xfrm>
          <a:prstGeom prst="rect">
            <a:avLst/>
          </a:prstGeom>
          <a:noFill/>
        </p:spPr>
        <p:txBody>
          <a:bodyPr wrap="square" rtlCol="0">
            <a:spAutoFit/>
          </a:bodyPr>
          <a:lstStyle/>
          <a:p>
            <a:r>
              <a:rPr lang="en-US" b="1" i="1" dirty="0">
                <a:latin typeface="+mj-lt"/>
              </a:rPr>
              <a:t>Definitions:</a:t>
            </a:r>
          </a:p>
        </p:txBody>
      </p:sp>
      <p:sp>
        <p:nvSpPr>
          <p:cNvPr id="8" name="TextBox 7"/>
          <p:cNvSpPr txBox="1"/>
          <p:nvPr/>
        </p:nvSpPr>
        <p:spPr>
          <a:xfrm>
            <a:off x="533400" y="2971800"/>
            <a:ext cx="2286000" cy="369332"/>
          </a:xfrm>
          <a:prstGeom prst="rect">
            <a:avLst/>
          </a:prstGeom>
          <a:noFill/>
        </p:spPr>
        <p:txBody>
          <a:bodyPr wrap="square" rtlCol="0">
            <a:spAutoFit/>
          </a:bodyPr>
          <a:lstStyle/>
          <a:p>
            <a:r>
              <a:rPr lang="en-US" b="1" i="1" dirty="0">
                <a:latin typeface="+mj-lt"/>
              </a:rPr>
              <a:t>Examples:</a:t>
            </a:r>
          </a:p>
        </p:txBody>
      </p:sp>
    </p:spTree>
    <p:extLst>
      <p:ext uri="{BB962C8B-B14F-4D97-AF65-F5344CB8AC3E}">
        <p14:creationId xmlns:p14="http://schemas.microsoft.com/office/powerpoint/2010/main" val="2081146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28600"/>
            <a:ext cx="7529264" cy="1066800"/>
          </a:xfrm>
        </p:spPr>
        <p:txBody>
          <a:bodyPr>
            <a:normAutofit fontScale="90000"/>
          </a:bodyPr>
          <a:lstStyle/>
          <a:p>
            <a:r>
              <a:rPr lang="en-IN" b="0" dirty="0"/>
              <a:t>Specified Services (club membership, insurance, etc.) </a:t>
            </a:r>
            <a:r>
              <a:rPr lang="en-IN" sz="2000" b="0" dirty="0"/>
              <a:t>[S. 17(5)(b)]</a:t>
            </a:r>
          </a:p>
        </p:txBody>
      </p:sp>
      <p:graphicFrame>
        <p:nvGraphicFramePr>
          <p:cNvPr id="4" name="Table 3"/>
          <p:cNvGraphicFramePr>
            <a:graphicFrameLocks noGrp="1"/>
          </p:cNvGraphicFramePr>
          <p:nvPr>
            <p:extLst>
              <p:ext uri="{D42A27DB-BD31-4B8C-83A1-F6EECF244321}">
                <p14:modId xmlns:p14="http://schemas.microsoft.com/office/powerpoint/2010/main" val="1315245255"/>
              </p:ext>
            </p:extLst>
          </p:nvPr>
        </p:nvGraphicFramePr>
        <p:xfrm>
          <a:off x="457200" y="1354955"/>
          <a:ext cx="8534399" cy="5350645"/>
        </p:xfrm>
        <a:graphic>
          <a:graphicData uri="http://schemas.openxmlformats.org/drawingml/2006/table">
            <a:tbl>
              <a:tblPr firstRow="1" bandRow="1">
                <a:tableStyleId>{5A111915-BE36-4E01-A7E5-04B1672EAD32}</a:tableStyleId>
              </a:tblPr>
              <a:tblGrid>
                <a:gridCol w="550227">
                  <a:extLst>
                    <a:ext uri="{9D8B030D-6E8A-4147-A177-3AD203B41FA5}">
                      <a16:colId xmlns:a16="http://schemas.microsoft.com/office/drawing/2014/main" val="20000"/>
                    </a:ext>
                  </a:extLst>
                </a:gridCol>
                <a:gridCol w="2345993">
                  <a:extLst>
                    <a:ext uri="{9D8B030D-6E8A-4147-A177-3AD203B41FA5}">
                      <a16:colId xmlns:a16="http://schemas.microsoft.com/office/drawing/2014/main" val="20001"/>
                    </a:ext>
                  </a:extLst>
                </a:gridCol>
                <a:gridCol w="5638179">
                  <a:extLst>
                    <a:ext uri="{9D8B030D-6E8A-4147-A177-3AD203B41FA5}">
                      <a16:colId xmlns:a16="http://schemas.microsoft.com/office/drawing/2014/main" val="20002"/>
                    </a:ext>
                  </a:extLst>
                </a:gridCol>
              </a:tblGrid>
              <a:tr h="581516">
                <a:tc>
                  <a:txBody>
                    <a:bodyPr/>
                    <a:lstStyle/>
                    <a:p>
                      <a:r>
                        <a:rPr lang="en-IN" sz="1600" dirty="0"/>
                        <a:t>Sr. No.  </a:t>
                      </a:r>
                    </a:p>
                  </a:txBody>
                  <a:tcPr/>
                </a:tc>
                <a:tc>
                  <a:txBody>
                    <a:bodyPr/>
                    <a:lstStyle/>
                    <a:p>
                      <a:pPr algn="ctr"/>
                      <a:r>
                        <a:rPr lang="en-IN" sz="1600" dirty="0"/>
                        <a:t>Services not eligible for credit</a:t>
                      </a:r>
                    </a:p>
                  </a:txBody>
                  <a:tcPr/>
                </a:tc>
                <a:tc>
                  <a:txBody>
                    <a:bodyPr/>
                    <a:lstStyle/>
                    <a:p>
                      <a:pPr algn="ctr"/>
                      <a:r>
                        <a:rPr lang="en-IN" sz="1600" dirty="0"/>
                        <a:t>Exception</a:t>
                      </a:r>
                      <a:r>
                        <a:rPr lang="en-IN" sz="1600" baseline="0" dirty="0"/>
                        <a:t> where credit eligible</a:t>
                      </a:r>
                      <a:endParaRPr lang="en-IN" sz="1600" dirty="0"/>
                    </a:p>
                  </a:txBody>
                  <a:tcPr/>
                </a:tc>
                <a:extLst>
                  <a:ext uri="{0D108BD9-81ED-4DB2-BD59-A6C34878D82A}">
                    <a16:rowId xmlns:a16="http://schemas.microsoft.com/office/drawing/2014/main" val="10000"/>
                  </a:ext>
                </a:extLst>
              </a:tr>
              <a:tr h="1560911">
                <a:tc>
                  <a:txBody>
                    <a:bodyPr/>
                    <a:lstStyle/>
                    <a:p>
                      <a:pPr algn="ctr"/>
                      <a:r>
                        <a:rPr lang="en-IN" sz="1600" dirty="0"/>
                        <a:t>1</a:t>
                      </a:r>
                    </a:p>
                  </a:txBody>
                  <a:tcPr/>
                </a:tc>
                <a:tc>
                  <a:txBody>
                    <a:bodyPr/>
                    <a:lstStyle/>
                    <a:p>
                      <a:r>
                        <a:rPr lang="en-US" sz="1600" dirty="0"/>
                        <a:t>Food and beverages, outdoor catering, beauty treatment, health services, cosmetic and plastic surgery </a:t>
                      </a:r>
                      <a:endParaRPr lang="en-IN" sz="1600" dirty="0"/>
                    </a:p>
                  </a:txBody>
                  <a:tcPr/>
                </a:tc>
                <a:tc>
                  <a:txBody>
                    <a:bodyPr/>
                    <a:lstStyle/>
                    <a:p>
                      <a:pPr marL="342900" indent="-342900" algn="just">
                        <a:buFont typeface="+mj-lt"/>
                        <a:buAutoNum type="alphaUcPeriod"/>
                      </a:pPr>
                      <a:r>
                        <a:rPr lang="en-US" sz="1600" dirty="0"/>
                        <a:t>Where used for making an outward taxable supply of the same category of goods or services or both or </a:t>
                      </a:r>
                    </a:p>
                    <a:p>
                      <a:pPr marL="342900" indent="-342900" algn="just">
                        <a:buFont typeface="+mj-lt"/>
                        <a:buAutoNum type="alphaUcPeriod"/>
                      </a:pPr>
                      <a:r>
                        <a:rPr lang="en-US" sz="1600" dirty="0"/>
                        <a:t>As an element of a taxable composite or mixed supply</a:t>
                      </a:r>
                      <a:r>
                        <a:rPr lang="en-US" sz="1600" baseline="0" dirty="0"/>
                        <a:t> </a:t>
                      </a:r>
                      <a:r>
                        <a:rPr lang="en-US" sz="1600" dirty="0"/>
                        <a:t>(Ex:</a:t>
                      </a:r>
                      <a:r>
                        <a:rPr lang="en-US" sz="1600" baseline="0" dirty="0"/>
                        <a:t> inward supply of </a:t>
                      </a:r>
                      <a:r>
                        <a:rPr lang="en-US" sz="1600" dirty="0"/>
                        <a:t>food packets to airline. Packets are used for inflight catering which is considered as</a:t>
                      </a:r>
                      <a:r>
                        <a:rPr lang="en-US" sz="1600" baseline="0" dirty="0"/>
                        <a:t> part of composite supply of air travel services)</a:t>
                      </a:r>
                      <a:r>
                        <a:rPr lang="en-US" sz="1600" dirty="0"/>
                        <a:t> </a:t>
                      </a:r>
                      <a:endParaRPr lang="en-IN" sz="1600" dirty="0"/>
                    </a:p>
                  </a:txBody>
                  <a:tcPr/>
                </a:tc>
                <a:extLst>
                  <a:ext uri="{0D108BD9-81ED-4DB2-BD59-A6C34878D82A}">
                    <a16:rowId xmlns:a16="http://schemas.microsoft.com/office/drawing/2014/main" val="10001"/>
                  </a:ext>
                </a:extLst>
              </a:tr>
              <a:tr h="581516">
                <a:tc>
                  <a:txBody>
                    <a:bodyPr/>
                    <a:lstStyle/>
                    <a:p>
                      <a:pPr algn="ctr"/>
                      <a:r>
                        <a:rPr lang="en-IN" sz="1600" dirty="0"/>
                        <a:t>2</a:t>
                      </a:r>
                    </a:p>
                  </a:txBody>
                  <a:tcPr/>
                </a:tc>
                <a:tc>
                  <a:txBody>
                    <a:bodyPr/>
                    <a:lstStyle/>
                    <a:p>
                      <a:r>
                        <a:rPr lang="en-US" sz="1600" dirty="0"/>
                        <a:t>Membership of a club, health and fitness centre</a:t>
                      </a:r>
                      <a:endParaRPr lang="en-IN" sz="1600" dirty="0"/>
                    </a:p>
                  </a:txBody>
                  <a:tcPr/>
                </a:tc>
                <a:tc>
                  <a:txBody>
                    <a:bodyPr/>
                    <a:lstStyle/>
                    <a:p>
                      <a:pPr algn="ctr"/>
                      <a:r>
                        <a:rPr lang="en-IN" sz="1600" dirty="0"/>
                        <a:t>- </a:t>
                      </a:r>
                    </a:p>
                  </a:txBody>
                  <a:tcPr/>
                </a:tc>
                <a:extLst>
                  <a:ext uri="{0D108BD9-81ED-4DB2-BD59-A6C34878D82A}">
                    <a16:rowId xmlns:a16="http://schemas.microsoft.com/office/drawing/2014/main" val="10002"/>
                  </a:ext>
                </a:extLst>
              </a:tr>
              <a:tr h="1316062">
                <a:tc>
                  <a:txBody>
                    <a:bodyPr/>
                    <a:lstStyle/>
                    <a:p>
                      <a:pPr algn="ctr"/>
                      <a:r>
                        <a:rPr lang="en-IN" sz="1600" dirty="0"/>
                        <a:t>3</a:t>
                      </a:r>
                      <a:endParaRPr lang="en-IN" sz="1600" b="0" dirty="0"/>
                    </a:p>
                  </a:txBody>
                  <a:tcPr/>
                </a:tc>
                <a:tc>
                  <a:txBody>
                    <a:bodyPr/>
                    <a:lstStyle/>
                    <a:p>
                      <a:r>
                        <a:rPr lang="en-US" sz="1600" dirty="0"/>
                        <a:t>Rent-a-cab, life insurance and health insurance</a:t>
                      </a:r>
                      <a:endParaRPr lang="en-IN" sz="1600" b="0" dirty="0"/>
                    </a:p>
                  </a:txBody>
                  <a:tcPr/>
                </a:tc>
                <a:tc>
                  <a:txBody>
                    <a:bodyPr/>
                    <a:lstStyle/>
                    <a:p>
                      <a:pPr marL="342900" indent="-342900">
                        <a:buAutoNum type="alphaUcParenBoth"/>
                      </a:pPr>
                      <a:r>
                        <a:rPr lang="en-IN" sz="1600" baseline="0" dirty="0"/>
                        <a:t>Services notified by the Government to be </a:t>
                      </a:r>
                      <a:r>
                        <a:rPr lang="en-US" sz="1600" dirty="0"/>
                        <a:t>obligatory for an employer to provide to its employees under any law</a:t>
                      </a:r>
                    </a:p>
                    <a:p>
                      <a:pPr marL="342900" marR="0" indent="-342900" algn="l" defTabSz="914400" rtl="0" eaLnBrk="1" fontAlgn="auto" latinLnBrk="0" hangingPunct="1">
                        <a:lnSpc>
                          <a:spcPct val="100000"/>
                        </a:lnSpc>
                        <a:spcBef>
                          <a:spcPts val="0"/>
                        </a:spcBef>
                        <a:spcAft>
                          <a:spcPts val="0"/>
                        </a:spcAft>
                        <a:buClrTx/>
                        <a:buSzTx/>
                        <a:buFontTx/>
                        <a:buAutoNum type="alphaUcParenBoth"/>
                        <a:tabLst/>
                        <a:defRPr/>
                      </a:pPr>
                      <a:r>
                        <a:rPr lang="en-US" sz="1600" dirty="0"/>
                        <a:t>Where used for making an outward taxable supply of the same category of goods or services or both or as an element of a taxable composite or mixed supply</a:t>
                      </a:r>
                      <a:endParaRPr lang="en-IN" sz="1600" dirty="0"/>
                    </a:p>
                  </a:txBody>
                  <a:tcPr/>
                </a:tc>
                <a:extLst>
                  <a:ext uri="{0D108BD9-81ED-4DB2-BD59-A6C34878D82A}">
                    <a16:rowId xmlns:a16="http://schemas.microsoft.com/office/drawing/2014/main" val="10003"/>
                  </a:ext>
                </a:extLst>
              </a:tr>
              <a:tr h="1274101">
                <a:tc>
                  <a:txBody>
                    <a:bodyPr/>
                    <a:lstStyle/>
                    <a:p>
                      <a:pPr algn="ctr"/>
                      <a:r>
                        <a:rPr lang="en-IN" sz="1600" dirty="0"/>
                        <a:t>4</a:t>
                      </a:r>
                      <a:endParaRPr lang="en-IN" sz="1600" b="0" dirty="0"/>
                    </a:p>
                  </a:txBody>
                  <a:tcPr/>
                </a:tc>
                <a:tc>
                  <a:txBody>
                    <a:bodyPr/>
                    <a:lstStyle/>
                    <a:p>
                      <a:r>
                        <a:rPr lang="en-US" sz="1600" dirty="0"/>
                        <a:t>Travel benefits extended to employees on vacation such as leave or home travel concession</a:t>
                      </a:r>
                      <a:r>
                        <a:rPr lang="en-US" sz="1600" baseline="0" dirty="0"/>
                        <a:t> </a:t>
                      </a:r>
                      <a:r>
                        <a:rPr lang="en-US" sz="1600" dirty="0"/>
                        <a:t>(Ex: ex-</a:t>
                      </a:r>
                      <a:r>
                        <a:rPr lang="en-US" sz="1600" dirty="0" err="1"/>
                        <a:t>patriate</a:t>
                      </a:r>
                      <a:r>
                        <a:rPr lang="en-US" sz="1600" dirty="0"/>
                        <a:t> employees)</a:t>
                      </a:r>
                      <a:r>
                        <a:rPr lang="en-US" sz="1600" baseline="0" dirty="0"/>
                        <a:t> </a:t>
                      </a:r>
                      <a:r>
                        <a:rPr lang="en-US" sz="1600" dirty="0"/>
                        <a:t>  </a:t>
                      </a:r>
                      <a:r>
                        <a:rPr lang="en-US" sz="1600" baseline="0" dirty="0"/>
                        <a:t> </a:t>
                      </a:r>
                      <a:endParaRPr lang="en-IN" sz="1600" b="0" dirty="0"/>
                    </a:p>
                  </a:txBody>
                  <a:tcPr/>
                </a:tc>
                <a:tc>
                  <a:txBody>
                    <a:bodyPr/>
                    <a:lstStyle/>
                    <a:p>
                      <a:pPr marL="342900" marR="0" indent="-342900" algn="ctr" defTabSz="914400" rtl="0" eaLnBrk="1" fontAlgn="auto" latinLnBrk="0" hangingPunct="1">
                        <a:lnSpc>
                          <a:spcPct val="100000"/>
                        </a:lnSpc>
                        <a:spcBef>
                          <a:spcPts val="0"/>
                        </a:spcBef>
                        <a:spcAft>
                          <a:spcPts val="0"/>
                        </a:spcAft>
                        <a:buClrTx/>
                        <a:buSzTx/>
                        <a:buFontTx/>
                        <a:buNone/>
                        <a:tabLst/>
                        <a:defRPr/>
                      </a:pPr>
                      <a:r>
                        <a:rPr lang="en-IN" sz="1600" dirty="0"/>
                        <a:t>-</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9322272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391400" cy="868362"/>
          </a:xfrm>
        </p:spPr>
        <p:txBody>
          <a:bodyPr/>
          <a:lstStyle/>
          <a:p>
            <a:r>
              <a:rPr lang="en-US" b="0" dirty="0"/>
              <a:t>Examples</a:t>
            </a:r>
          </a:p>
        </p:txBody>
      </p:sp>
      <p:graphicFrame>
        <p:nvGraphicFramePr>
          <p:cNvPr id="4" name="Table 3"/>
          <p:cNvGraphicFramePr>
            <a:graphicFrameLocks noGrp="1"/>
          </p:cNvGraphicFramePr>
          <p:nvPr>
            <p:extLst>
              <p:ext uri="{D42A27DB-BD31-4B8C-83A1-F6EECF244321}">
                <p14:modId xmlns:p14="http://schemas.microsoft.com/office/powerpoint/2010/main" val="2180162210"/>
              </p:ext>
            </p:extLst>
          </p:nvPr>
        </p:nvGraphicFramePr>
        <p:xfrm>
          <a:off x="533400" y="1524000"/>
          <a:ext cx="8382000" cy="3535680"/>
        </p:xfrm>
        <a:graphic>
          <a:graphicData uri="http://schemas.openxmlformats.org/drawingml/2006/table">
            <a:tbl>
              <a:tblPr firstRow="1" bandRow="1">
                <a:tableStyleId>{7DF18680-E054-41AD-8BC1-D1AEF772440D}</a:tableStyleId>
              </a:tblPr>
              <a:tblGrid>
                <a:gridCol w="33528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gridCol w="3733800">
                  <a:extLst>
                    <a:ext uri="{9D8B030D-6E8A-4147-A177-3AD203B41FA5}">
                      <a16:colId xmlns:a16="http://schemas.microsoft.com/office/drawing/2014/main" val="20002"/>
                    </a:ext>
                  </a:extLst>
                </a:gridCol>
              </a:tblGrid>
              <a:tr h="381000">
                <a:tc>
                  <a:txBody>
                    <a:bodyPr/>
                    <a:lstStyle/>
                    <a:p>
                      <a:pPr algn="ctr"/>
                      <a:r>
                        <a:rPr lang="en-US" sz="1600" dirty="0"/>
                        <a:t>Items </a:t>
                      </a:r>
                    </a:p>
                  </a:txBody>
                  <a:tcPr/>
                </a:tc>
                <a:tc>
                  <a:txBody>
                    <a:bodyPr/>
                    <a:lstStyle/>
                    <a:p>
                      <a:r>
                        <a:rPr lang="en-US" sz="1600" dirty="0"/>
                        <a:t>Admissibility</a:t>
                      </a:r>
                      <a:r>
                        <a:rPr lang="en-US" sz="1600" baseline="0" dirty="0"/>
                        <a:t> of ITC</a:t>
                      </a:r>
                      <a:endParaRPr lang="en-US" sz="1600" dirty="0"/>
                    </a:p>
                  </a:txBody>
                  <a:tcPr/>
                </a:tc>
                <a:tc>
                  <a:txBody>
                    <a:bodyPr/>
                    <a:lstStyle/>
                    <a:p>
                      <a:pPr algn="ctr"/>
                      <a:r>
                        <a:rPr lang="en-US" sz="1600" dirty="0"/>
                        <a:t>Reason </a:t>
                      </a:r>
                    </a:p>
                  </a:txBody>
                  <a:tcPr/>
                </a:tc>
                <a:extLst>
                  <a:ext uri="{0D108BD9-81ED-4DB2-BD59-A6C34878D82A}">
                    <a16:rowId xmlns:a16="http://schemas.microsoft.com/office/drawing/2014/main" val="10000"/>
                  </a:ext>
                </a:extLst>
              </a:tr>
              <a:tr h="694690">
                <a:tc>
                  <a:txBody>
                    <a:bodyPr/>
                    <a:lstStyle/>
                    <a:p>
                      <a:r>
                        <a:rPr lang="en-US" sz="1600" dirty="0"/>
                        <a:t>Inward supply of foods and beverages to a supplier</a:t>
                      </a:r>
                      <a:r>
                        <a:rPr lang="en-US" sz="1600" baseline="0" dirty="0"/>
                        <a:t> who is further supplying food &amp; beverage </a:t>
                      </a:r>
                      <a:endParaRPr lang="en-US" sz="1600" dirty="0"/>
                    </a:p>
                  </a:txBody>
                  <a:tcPr/>
                </a:tc>
                <a:tc>
                  <a:txBody>
                    <a:bodyPr/>
                    <a:lstStyle/>
                    <a:p>
                      <a:pPr algn="ctr"/>
                      <a:r>
                        <a:rPr lang="en-US" sz="1600" dirty="0"/>
                        <a:t>Yes</a:t>
                      </a:r>
                    </a:p>
                  </a:txBody>
                  <a:tcPr/>
                </a:tc>
                <a:tc>
                  <a:txBody>
                    <a:bodyPr/>
                    <a:lstStyle/>
                    <a:p>
                      <a:r>
                        <a:rPr lang="en-US" sz="1600" dirty="0"/>
                        <a:t>Inward supply being used for making outward taxable supply of same category of goods</a:t>
                      </a:r>
                    </a:p>
                  </a:txBody>
                  <a:tcPr/>
                </a:tc>
                <a:extLst>
                  <a:ext uri="{0D108BD9-81ED-4DB2-BD59-A6C34878D82A}">
                    <a16:rowId xmlns:a16="http://schemas.microsoft.com/office/drawing/2014/main" val="10001"/>
                  </a:ext>
                </a:extLst>
              </a:tr>
              <a:tr h="694690">
                <a:tc>
                  <a:txBody>
                    <a:bodyPr/>
                    <a:lstStyle/>
                    <a:p>
                      <a:r>
                        <a:rPr lang="en-US" sz="1600" dirty="0"/>
                        <a:t>Inward supply of foods and beverages to a supplier providing restaurant</a:t>
                      </a:r>
                      <a:r>
                        <a:rPr lang="en-US" sz="1600" baseline="0" dirty="0"/>
                        <a:t> services</a:t>
                      </a:r>
                      <a:r>
                        <a:rPr lang="en-US" sz="1600" dirty="0"/>
                        <a:t> </a:t>
                      </a:r>
                    </a:p>
                  </a:txBody>
                  <a:tcPr/>
                </a:tc>
                <a:tc>
                  <a:txBody>
                    <a:bodyPr/>
                    <a:lstStyle/>
                    <a:p>
                      <a:pPr algn="ctr"/>
                      <a:r>
                        <a:rPr lang="en-US" sz="1600" dirty="0"/>
                        <a:t>Yes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Inward</a:t>
                      </a:r>
                      <a:r>
                        <a:rPr lang="en-US" sz="1600" baseline="0" dirty="0"/>
                        <a:t> supply used for making outward taxable supply of different category but as a element of taxable composite supply of restaurant  </a:t>
                      </a:r>
                      <a:endParaRPr lang="en-US" sz="1600" dirty="0"/>
                    </a:p>
                  </a:txBody>
                  <a:tcPr/>
                </a:tc>
                <a:extLst>
                  <a:ext uri="{0D108BD9-81ED-4DB2-BD59-A6C34878D82A}">
                    <a16:rowId xmlns:a16="http://schemas.microsoft.com/office/drawing/2014/main" val="10002"/>
                  </a:ext>
                </a:extLst>
              </a:tr>
              <a:tr h="694690">
                <a:tc>
                  <a:txBody>
                    <a:bodyPr/>
                    <a:lstStyle/>
                    <a:p>
                      <a:r>
                        <a:rPr lang="en-US" sz="1600" dirty="0"/>
                        <a:t>Inward supply of outdoor catering to a manufacturing company for</a:t>
                      </a:r>
                      <a:r>
                        <a:rPr lang="en-US" sz="1600" baseline="0" dirty="0"/>
                        <a:t> celebrating 25 years of success</a:t>
                      </a:r>
                      <a:endParaRPr lang="en-US" sz="1600" dirty="0"/>
                    </a:p>
                  </a:txBody>
                  <a:tcPr/>
                </a:tc>
                <a:tc>
                  <a:txBody>
                    <a:bodyPr/>
                    <a:lstStyle/>
                    <a:p>
                      <a:pPr algn="ctr"/>
                      <a:r>
                        <a:rPr lang="en-US" sz="1600" dirty="0"/>
                        <a:t>No</a:t>
                      </a:r>
                    </a:p>
                  </a:txBody>
                  <a:tcPr/>
                </a:tc>
                <a:tc>
                  <a:txBody>
                    <a:bodyPr/>
                    <a:lstStyle/>
                    <a:p>
                      <a:r>
                        <a:rPr lang="en-US" sz="1600" dirty="0"/>
                        <a:t>Neither does</a:t>
                      </a:r>
                      <a:r>
                        <a:rPr lang="en-US" sz="1600" baseline="0" dirty="0"/>
                        <a:t> the supply belong to the same category of good/services nor is an element of taxable composite/mixed supply</a:t>
                      </a:r>
                      <a:endParaRPr lang="en-US" sz="16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112620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9" name="Straight Connector 88"/>
          <p:cNvCxnSpPr/>
          <p:nvPr/>
        </p:nvCxnSpPr>
        <p:spPr>
          <a:xfrm>
            <a:off x="6227763" y="5300663"/>
            <a:ext cx="0" cy="431800"/>
          </a:xfrm>
          <a:prstGeom prst="line">
            <a:avLst/>
          </a:prstGeom>
        </p:spPr>
        <p:style>
          <a:lnRef idx="1">
            <a:schemeClr val="dk1"/>
          </a:lnRef>
          <a:fillRef idx="0">
            <a:schemeClr val="dk1"/>
          </a:fillRef>
          <a:effectRef idx="0">
            <a:schemeClr val="dk1"/>
          </a:effectRef>
          <a:fontRef idx="minor">
            <a:schemeClr val="tx1"/>
          </a:fontRef>
        </p:style>
      </p:cxnSp>
      <p:cxnSp>
        <p:nvCxnSpPr>
          <p:cNvPr id="88" name="Straight Connector 87"/>
          <p:cNvCxnSpPr/>
          <p:nvPr/>
        </p:nvCxnSpPr>
        <p:spPr>
          <a:xfrm>
            <a:off x="5003800" y="5300663"/>
            <a:ext cx="0" cy="431800"/>
          </a:xfrm>
          <a:prstGeom prst="line">
            <a:avLst/>
          </a:prstGeom>
        </p:spPr>
        <p:style>
          <a:lnRef idx="1">
            <a:schemeClr val="dk1"/>
          </a:lnRef>
          <a:fillRef idx="0">
            <a:schemeClr val="dk1"/>
          </a:fillRef>
          <a:effectRef idx="0">
            <a:schemeClr val="dk1"/>
          </a:effectRef>
          <a:fontRef idx="minor">
            <a:schemeClr val="tx1"/>
          </a:fontRef>
        </p:style>
      </p:cxnSp>
      <p:cxnSp>
        <p:nvCxnSpPr>
          <p:cNvPr id="82" name="Straight Connector 81"/>
          <p:cNvCxnSpPr/>
          <p:nvPr/>
        </p:nvCxnSpPr>
        <p:spPr>
          <a:xfrm>
            <a:off x="3708400" y="5300663"/>
            <a:ext cx="0" cy="431800"/>
          </a:xfrm>
          <a:prstGeom prst="line">
            <a:avLst/>
          </a:prstGeom>
        </p:spPr>
        <p:style>
          <a:lnRef idx="1">
            <a:schemeClr val="dk1"/>
          </a:lnRef>
          <a:fillRef idx="0">
            <a:schemeClr val="dk1"/>
          </a:fillRef>
          <a:effectRef idx="0">
            <a:schemeClr val="dk1"/>
          </a:effectRef>
          <a:fontRef idx="minor">
            <a:schemeClr val="tx1"/>
          </a:fontRef>
        </p:style>
      </p:cxnSp>
      <p:sp>
        <p:nvSpPr>
          <p:cNvPr id="1235970" name="Rectangle 2"/>
          <p:cNvSpPr>
            <a:spLocks noGrp="1" noChangeArrowheads="1"/>
          </p:cNvSpPr>
          <p:nvPr>
            <p:ph type="title"/>
          </p:nvPr>
        </p:nvSpPr>
        <p:spPr>
          <a:xfrm>
            <a:off x="533400" y="412750"/>
            <a:ext cx="8610600" cy="758825"/>
          </a:xfrm>
        </p:spPr>
        <p:txBody>
          <a:bodyPr>
            <a:noAutofit/>
          </a:bodyPr>
          <a:lstStyle/>
          <a:p>
            <a:pPr eaLnBrk="1" fontAlgn="auto" hangingPunct="1">
              <a:spcAft>
                <a:spcPts val="0"/>
              </a:spcAft>
              <a:defRPr/>
            </a:pPr>
            <a:r>
              <a:rPr lang="en-US" sz="3600" b="0" dirty="0"/>
              <a:t>Impact of GST– Trader</a:t>
            </a:r>
          </a:p>
        </p:txBody>
      </p:sp>
      <p:sp>
        <p:nvSpPr>
          <p:cNvPr id="28" name="TextBox 27"/>
          <p:cNvSpPr txBox="1"/>
          <p:nvPr/>
        </p:nvSpPr>
        <p:spPr>
          <a:xfrm>
            <a:off x="623162" y="4857760"/>
            <a:ext cx="1600200" cy="323165"/>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lgn="ctr">
              <a:defRPr/>
            </a:pPr>
            <a:r>
              <a:rPr lang="en-US" sz="1500" dirty="0">
                <a:solidFill>
                  <a:prstClr val="white"/>
                </a:solidFill>
              </a:rPr>
              <a:t>Import</a:t>
            </a:r>
          </a:p>
        </p:txBody>
      </p:sp>
      <p:sp>
        <p:nvSpPr>
          <p:cNvPr id="29" name="TextBox 28"/>
          <p:cNvSpPr txBox="1"/>
          <p:nvPr/>
        </p:nvSpPr>
        <p:spPr>
          <a:xfrm>
            <a:off x="551724" y="3357562"/>
            <a:ext cx="1676400" cy="323165"/>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lgn="ctr">
              <a:defRPr/>
            </a:pPr>
            <a:r>
              <a:rPr lang="en-US" sz="1500" dirty="0">
                <a:solidFill>
                  <a:prstClr val="white"/>
                </a:solidFill>
              </a:rPr>
              <a:t>Inter-State</a:t>
            </a:r>
          </a:p>
        </p:txBody>
      </p:sp>
      <p:sp>
        <p:nvSpPr>
          <p:cNvPr id="30" name="TextBox 29"/>
          <p:cNvSpPr txBox="1"/>
          <p:nvPr/>
        </p:nvSpPr>
        <p:spPr>
          <a:xfrm>
            <a:off x="551724" y="1819951"/>
            <a:ext cx="1676400" cy="323165"/>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lgn="ctr">
              <a:defRPr/>
            </a:pPr>
            <a:r>
              <a:rPr lang="en-US" sz="1500" dirty="0">
                <a:solidFill>
                  <a:prstClr val="white"/>
                </a:solidFill>
              </a:rPr>
              <a:t>Intra-State</a:t>
            </a:r>
          </a:p>
        </p:txBody>
      </p:sp>
      <p:sp>
        <p:nvSpPr>
          <p:cNvPr id="32" name="TextBox 31"/>
          <p:cNvSpPr txBox="1"/>
          <p:nvPr/>
        </p:nvSpPr>
        <p:spPr>
          <a:xfrm>
            <a:off x="6588224" y="2514600"/>
            <a:ext cx="2436018" cy="323165"/>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algn="ctr">
              <a:defRPr/>
            </a:pPr>
            <a:r>
              <a:rPr lang="en-US" sz="1500" dirty="0">
                <a:solidFill>
                  <a:prstClr val="white"/>
                </a:solidFill>
              </a:rPr>
              <a:t>Inter-State Goods/ Services</a:t>
            </a:r>
          </a:p>
        </p:txBody>
      </p:sp>
      <p:sp>
        <p:nvSpPr>
          <p:cNvPr id="34" name="TextBox 33"/>
          <p:cNvSpPr txBox="1"/>
          <p:nvPr/>
        </p:nvSpPr>
        <p:spPr>
          <a:xfrm>
            <a:off x="6588224" y="3429000"/>
            <a:ext cx="2436034" cy="323165"/>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algn="ctr">
              <a:defRPr/>
            </a:pPr>
            <a:r>
              <a:rPr lang="en-US" sz="1500" dirty="0">
                <a:solidFill>
                  <a:prstClr val="white"/>
                </a:solidFill>
              </a:rPr>
              <a:t>Exports of Goods/ Services</a:t>
            </a:r>
          </a:p>
        </p:txBody>
      </p:sp>
      <p:cxnSp>
        <p:nvCxnSpPr>
          <p:cNvPr id="35" name="Straight Arrow Connector 34"/>
          <p:cNvCxnSpPr>
            <a:cxnSpLocks/>
          </p:cNvCxnSpPr>
          <p:nvPr/>
        </p:nvCxnSpPr>
        <p:spPr>
          <a:xfrm>
            <a:off x="2484438" y="3500438"/>
            <a:ext cx="854075"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9" name="Straight Connector 38"/>
          <p:cNvCxnSpPr/>
          <p:nvPr/>
        </p:nvCxnSpPr>
        <p:spPr>
          <a:xfrm>
            <a:off x="6084888" y="1341438"/>
            <a:ext cx="11112" cy="3230562"/>
          </a:xfrm>
          <a:prstGeom prst="line">
            <a:avLst/>
          </a:prstGeom>
        </p:spPr>
        <p:style>
          <a:lnRef idx="1">
            <a:schemeClr val="dk1"/>
          </a:lnRef>
          <a:fillRef idx="0">
            <a:schemeClr val="dk1"/>
          </a:fillRef>
          <a:effectRef idx="0">
            <a:schemeClr val="dk1"/>
          </a:effectRef>
          <a:fontRef idx="minor">
            <a:schemeClr val="tx1"/>
          </a:fontRef>
        </p:style>
      </p:cxnSp>
      <p:sp>
        <p:nvSpPr>
          <p:cNvPr id="40" name="TextBox 39"/>
          <p:cNvSpPr txBox="1"/>
          <p:nvPr/>
        </p:nvSpPr>
        <p:spPr>
          <a:xfrm>
            <a:off x="2480550" y="5715016"/>
            <a:ext cx="1643074" cy="323165"/>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lgn="ctr">
              <a:defRPr/>
            </a:pPr>
            <a:r>
              <a:rPr lang="en-US" sz="1500" dirty="0">
                <a:solidFill>
                  <a:prstClr val="white"/>
                </a:solidFill>
              </a:rPr>
              <a:t>Intra-State</a:t>
            </a:r>
          </a:p>
        </p:txBody>
      </p:sp>
      <p:sp>
        <p:nvSpPr>
          <p:cNvPr id="41" name="TextBox 40"/>
          <p:cNvSpPr txBox="1"/>
          <p:nvPr/>
        </p:nvSpPr>
        <p:spPr>
          <a:xfrm>
            <a:off x="533400" y="1309688"/>
            <a:ext cx="2309813" cy="338137"/>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gn="ctr">
              <a:defRPr/>
            </a:pPr>
            <a:r>
              <a:rPr lang="en-US" sz="1600" b="1" dirty="0">
                <a:solidFill>
                  <a:prstClr val="black">
                    <a:lumMod val="95000"/>
                    <a:lumOff val="5000"/>
                  </a:prstClr>
                </a:solidFill>
              </a:rPr>
              <a:t>Procurement of goods</a:t>
            </a:r>
          </a:p>
        </p:txBody>
      </p:sp>
      <p:sp>
        <p:nvSpPr>
          <p:cNvPr id="44" name="TextBox 43"/>
          <p:cNvSpPr txBox="1"/>
          <p:nvPr/>
        </p:nvSpPr>
        <p:spPr>
          <a:xfrm>
            <a:off x="3352800" y="4995863"/>
            <a:ext cx="3124200" cy="338137"/>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gn="ctr">
              <a:defRPr/>
            </a:pPr>
            <a:r>
              <a:rPr lang="en-US" sz="1600" b="1" dirty="0">
                <a:solidFill>
                  <a:prstClr val="black">
                    <a:lumMod val="95000"/>
                    <a:lumOff val="5000"/>
                  </a:prstClr>
                </a:solidFill>
              </a:rPr>
              <a:t>Procurement of Services</a:t>
            </a:r>
          </a:p>
        </p:txBody>
      </p:sp>
      <p:cxnSp>
        <p:nvCxnSpPr>
          <p:cNvPr id="45" name="Straight Arrow Connector 44"/>
          <p:cNvCxnSpPr/>
          <p:nvPr/>
        </p:nvCxnSpPr>
        <p:spPr>
          <a:xfrm flipV="1">
            <a:off x="5638800" y="3500438"/>
            <a:ext cx="373063" cy="476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7" name="Straight Arrow Connector 46"/>
          <p:cNvCxnSpPr/>
          <p:nvPr/>
        </p:nvCxnSpPr>
        <p:spPr>
          <a:xfrm rot="5400000" flipH="1" flipV="1">
            <a:off x="4046538" y="4425950"/>
            <a:ext cx="105251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0" name="Straight Connector 49"/>
          <p:cNvCxnSpPr/>
          <p:nvPr/>
        </p:nvCxnSpPr>
        <p:spPr>
          <a:xfrm rot="5400000">
            <a:off x="1265237" y="3500438"/>
            <a:ext cx="3001963" cy="1588"/>
          </a:xfrm>
          <a:prstGeom prst="line">
            <a:avLst/>
          </a:prstGeom>
        </p:spPr>
        <p:style>
          <a:lnRef idx="1">
            <a:schemeClr val="dk1"/>
          </a:lnRef>
          <a:fillRef idx="0">
            <a:schemeClr val="dk1"/>
          </a:fillRef>
          <a:effectRef idx="0">
            <a:schemeClr val="dk1"/>
          </a:effectRef>
          <a:fontRef idx="minor">
            <a:schemeClr val="tx1"/>
          </a:fontRef>
        </p:style>
      </p:cxnSp>
      <p:sp>
        <p:nvSpPr>
          <p:cNvPr id="52" name="Rounded Rectangle 51"/>
          <p:cNvSpPr/>
          <p:nvPr/>
        </p:nvSpPr>
        <p:spPr>
          <a:xfrm>
            <a:off x="552450" y="2357438"/>
            <a:ext cx="785813" cy="2857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a:solidFill>
                  <a:srgbClr val="FF0000"/>
                </a:solidFill>
              </a:rPr>
              <a:t>C Excise</a:t>
            </a:r>
          </a:p>
        </p:txBody>
      </p:sp>
      <p:sp>
        <p:nvSpPr>
          <p:cNvPr id="53" name="Rounded Rectangle 52"/>
          <p:cNvSpPr/>
          <p:nvPr/>
        </p:nvSpPr>
        <p:spPr>
          <a:xfrm>
            <a:off x="1409700" y="2357438"/>
            <a:ext cx="785813" cy="285750"/>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a:solidFill>
                  <a:prstClr val="white"/>
                </a:solidFill>
              </a:rPr>
              <a:t>CGST</a:t>
            </a:r>
          </a:p>
        </p:txBody>
      </p:sp>
      <p:sp>
        <p:nvSpPr>
          <p:cNvPr id="54" name="Rounded Rectangle 53"/>
          <p:cNvSpPr/>
          <p:nvPr/>
        </p:nvSpPr>
        <p:spPr>
          <a:xfrm>
            <a:off x="552450" y="2714625"/>
            <a:ext cx="785813" cy="285750"/>
          </a:xfrm>
          <a:prstGeom prst="roundRect">
            <a:avLst/>
          </a:prstGeom>
          <a:no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a:solidFill>
                  <a:srgbClr val="008000"/>
                </a:solidFill>
              </a:rPr>
              <a:t>VAT</a:t>
            </a:r>
          </a:p>
        </p:txBody>
      </p:sp>
      <p:sp>
        <p:nvSpPr>
          <p:cNvPr id="55" name="Rounded Rectangle 54"/>
          <p:cNvSpPr/>
          <p:nvPr/>
        </p:nvSpPr>
        <p:spPr>
          <a:xfrm>
            <a:off x="1409700" y="2714625"/>
            <a:ext cx="785813" cy="285750"/>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a:solidFill>
                  <a:prstClr val="white"/>
                </a:solidFill>
              </a:rPr>
              <a:t>SGST</a:t>
            </a:r>
          </a:p>
        </p:txBody>
      </p:sp>
      <p:sp>
        <p:nvSpPr>
          <p:cNvPr id="56" name="Rounded Rectangle 55"/>
          <p:cNvSpPr/>
          <p:nvPr/>
        </p:nvSpPr>
        <p:spPr>
          <a:xfrm>
            <a:off x="552450" y="3857625"/>
            <a:ext cx="785813" cy="2857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a:solidFill>
                  <a:srgbClr val="FF0000"/>
                </a:solidFill>
              </a:rPr>
              <a:t>C Excise</a:t>
            </a:r>
          </a:p>
        </p:txBody>
      </p:sp>
      <p:sp>
        <p:nvSpPr>
          <p:cNvPr id="58" name="Rounded Rectangle 57"/>
          <p:cNvSpPr/>
          <p:nvPr/>
        </p:nvSpPr>
        <p:spPr>
          <a:xfrm>
            <a:off x="533400" y="5643563"/>
            <a:ext cx="785813" cy="2857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a:solidFill>
                  <a:srgbClr val="FF0000"/>
                </a:solidFill>
              </a:rPr>
              <a:t>CVD</a:t>
            </a:r>
          </a:p>
        </p:txBody>
      </p:sp>
      <p:sp>
        <p:nvSpPr>
          <p:cNvPr id="60" name="Rounded Rectangle 59"/>
          <p:cNvSpPr/>
          <p:nvPr/>
        </p:nvSpPr>
        <p:spPr>
          <a:xfrm>
            <a:off x="552450" y="6000750"/>
            <a:ext cx="785813" cy="285750"/>
          </a:xfrm>
          <a:prstGeom prst="roundRect">
            <a:avLst/>
          </a:prstGeom>
          <a:no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a:solidFill>
                  <a:srgbClr val="008000"/>
                </a:solidFill>
              </a:rPr>
              <a:t>SAD</a:t>
            </a:r>
          </a:p>
        </p:txBody>
      </p:sp>
      <p:sp>
        <p:nvSpPr>
          <p:cNvPr id="62" name="Rounded Rectangle 61"/>
          <p:cNvSpPr/>
          <p:nvPr/>
        </p:nvSpPr>
        <p:spPr>
          <a:xfrm>
            <a:off x="2481263" y="6093296"/>
            <a:ext cx="785812" cy="2857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a:solidFill>
                  <a:srgbClr val="FF0000"/>
                </a:solidFill>
              </a:rPr>
              <a:t>S Tax</a:t>
            </a:r>
          </a:p>
        </p:txBody>
      </p:sp>
      <p:sp>
        <p:nvSpPr>
          <p:cNvPr id="63" name="Rounded Rectangle 62"/>
          <p:cNvSpPr/>
          <p:nvPr/>
        </p:nvSpPr>
        <p:spPr>
          <a:xfrm>
            <a:off x="3338513" y="6143625"/>
            <a:ext cx="785812" cy="285750"/>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a:solidFill>
                  <a:prstClr val="white"/>
                </a:solidFill>
              </a:rPr>
              <a:t>CGST</a:t>
            </a:r>
          </a:p>
        </p:txBody>
      </p:sp>
      <p:sp>
        <p:nvSpPr>
          <p:cNvPr id="64" name="Rounded Rectangle 63"/>
          <p:cNvSpPr/>
          <p:nvPr/>
        </p:nvSpPr>
        <p:spPr>
          <a:xfrm>
            <a:off x="3338513" y="6500813"/>
            <a:ext cx="785812" cy="285750"/>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a:solidFill>
                  <a:prstClr val="white"/>
                </a:solidFill>
              </a:rPr>
              <a:t>SGST</a:t>
            </a:r>
          </a:p>
        </p:txBody>
      </p:sp>
      <p:sp>
        <p:nvSpPr>
          <p:cNvPr id="65" name="TextBox 64"/>
          <p:cNvSpPr txBox="1"/>
          <p:nvPr/>
        </p:nvSpPr>
        <p:spPr>
          <a:xfrm>
            <a:off x="4266500" y="5715016"/>
            <a:ext cx="1571636" cy="323165"/>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lgn="ctr">
              <a:defRPr/>
            </a:pPr>
            <a:r>
              <a:rPr lang="en-US" sz="1500" dirty="0">
                <a:solidFill>
                  <a:prstClr val="white"/>
                </a:solidFill>
              </a:rPr>
              <a:t>Inter-State</a:t>
            </a:r>
          </a:p>
        </p:txBody>
      </p:sp>
      <p:sp>
        <p:nvSpPr>
          <p:cNvPr id="66" name="TextBox 65"/>
          <p:cNvSpPr txBox="1"/>
          <p:nvPr/>
        </p:nvSpPr>
        <p:spPr>
          <a:xfrm>
            <a:off x="5981012" y="5715016"/>
            <a:ext cx="1571636" cy="323165"/>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lgn="ctr">
              <a:defRPr/>
            </a:pPr>
            <a:r>
              <a:rPr lang="en-US" sz="1500" dirty="0">
                <a:solidFill>
                  <a:prstClr val="white"/>
                </a:solidFill>
              </a:rPr>
              <a:t>Import</a:t>
            </a:r>
          </a:p>
        </p:txBody>
      </p:sp>
      <p:sp>
        <p:nvSpPr>
          <p:cNvPr id="67" name="Rounded Rectangle 66"/>
          <p:cNvSpPr/>
          <p:nvPr/>
        </p:nvSpPr>
        <p:spPr>
          <a:xfrm>
            <a:off x="4195763" y="6093296"/>
            <a:ext cx="785812" cy="2857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a:solidFill>
                  <a:srgbClr val="FF0000"/>
                </a:solidFill>
              </a:rPr>
              <a:t>S Tax </a:t>
            </a:r>
          </a:p>
        </p:txBody>
      </p:sp>
      <p:sp>
        <p:nvSpPr>
          <p:cNvPr id="68" name="Rounded Rectangle 67"/>
          <p:cNvSpPr/>
          <p:nvPr/>
        </p:nvSpPr>
        <p:spPr>
          <a:xfrm>
            <a:off x="5910263" y="6093296"/>
            <a:ext cx="785812" cy="2857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a:solidFill>
                  <a:srgbClr val="FF0000"/>
                </a:solidFill>
              </a:rPr>
              <a:t>S Tax</a:t>
            </a:r>
          </a:p>
        </p:txBody>
      </p:sp>
      <p:sp>
        <p:nvSpPr>
          <p:cNvPr id="71" name="Rounded Rectangle 70"/>
          <p:cNvSpPr/>
          <p:nvPr/>
        </p:nvSpPr>
        <p:spPr>
          <a:xfrm>
            <a:off x="7267575" y="1714500"/>
            <a:ext cx="785813" cy="285750"/>
          </a:xfrm>
          <a:prstGeom prst="roundRect">
            <a:avLst/>
          </a:prstGeom>
          <a:no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a:solidFill>
                  <a:srgbClr val="008000"/>
                </a:solidFill>
              </a:rPr>
              <a:t>VAT</a:t>
            </a:r>
          </a:p>
        </p:txBody>
      </p:sp>
      <p:sp>
        <p:nvSpPr>
          <p:cNvPr id="72" name="Rounded Rectangle 71"/>
          <p:cNvSpPr/>
          <p:nvPr/>
        </p:nvSpPr>
        <p:spPr>
          <a:xfrm>
            <a:off x="8124825" y="1714500"/>
            <a:ext cx="785813" cy="285750"/>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a:solidFill>
                  <a:prstClr val="white"/>
                </a:solidFill>
              </a:rPr>
              <a:t>CGST</a:t>
            </a:r>
          </a:p>
        </p:txBody>
      </p:sp>
      <p:sp>
        <p:nvSpPr>
          <p:cNvPr id="73" name="Rounded Rectangle 72"/>
          <p:cNvSpPr/>
          <p:nvPr/>
        </p:nvSpPr>
        <p:spPr>
          <a:xfrm>
            <a:off x="8124825" y="2071688"/>
            <a:ext cx="785813" cy="285750"/>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a:solidFill>
                  <a:prstClr val="white"/>
                </a:solidFill>
              </a:rPr>
              <a:t>SGST</a:t>
            </a:r>
          </a:p>
        </p:txBody>
      </p:sp>
      <p:sp>
        <p:nvSpPr>
          <p:cNvPr id="75" name="Rounded Rectangle 74"/>
          <p:cNvSpPr/>
          <p:nvPr/>
        </p:nvSpPr>
        <p:spPr>
          <a:xfrm>
            <a:off x="7267575" y="3852863"/>
            <a:ext cx="785813" cy="2857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i="1" dirty="0">
                <a:solidFill>
                  <a:srgbClr val="008000"/>
                </a:solidFill>
              </a:rPr>
              <a:t>Zero Rated</a:t>
            </a:r>
          </a:p>
        </p:txBody>
      </p:sp>
      <p:sp>
        <p:nvSpPr>
          <p:cNvPr id="76" name="Oval 75"/>
          <p:cNvSpPr/>
          <p:nvPr/>
        </p:nvSpPr>
        <p:spPr>
          <a:xfrm>
            <a:off x="5053013" y="6143625"/>
            <a:ext cx="785812" cy="285750"/>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a:solidFill>
                  <a:prstClr val="white"/>
                </a:solidFill>
              </a:rPr>
              <a:t>IGST</a:t>
            </a:r>
          </a:p>
        </p:txBody>
      </p:sp>
      <p:sp>
        <p:nvSpPr>
          <p:cNvPr id="77" name="Oval 76"/>
          <p:cNvSpPr/>
          <p:nvPr/>
        </p:nvSpPr>
        <p:spPr>
          <a:xfrm>
            <a:off x="1409700" y="3857625"/>
            <a:ext cx="785813" cy="285750"/>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a:solidFill>
                  <a:prstClr val="white"/>
                </a:solidFill>
              </a:rPr>
              <a:t>IGST</a:t>
            </a:r>
          </a:p>
        </p:txBody>
      </p:sp>
      <p:sp>
        <p:nvSpPr>
          <p:cNvPr id="78" name="Oval 77"/>
          <p:cNvSpPr/>
          <p:nvPr/>
        </p:nvSpPr>
        <p:spPr>
          <a:xfrm>
            <a:off x="8124825" y="2943225"/>
            <a:ext cx="785813" cy="285750"/>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a:solidFill>
                  <a:prstClr val="white"/>
                </a:solidFill>
              </a:rPr>
              <a:t>IGST</a:t>
            </a:r>
          </a:p>
        </p:txBody>
      </p:sp>
      <p:sp>
        <p:nvSpPr>
          <p:cNvPr id="79" name="Rounded Rectangle 78"/>
          <p:cNvSpPr/>
          <p:nvPr/>
        </p:nvSpPr>
        <p:spPr>
          <a:xfrm>
            <a:off x="552450" y="4214813"/>
            <a:ext cx="785813" cy="2857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a:solidFill>
                  <a:srgbClr val="FF0000"/>
                </a:solidFill>
              </a:rPr>
              <a:t>CST</a:t>
            </a:r>
          </a:p>
        </p:txBody>
      </p:sp>
      <p:sp>
        <p:nvSpPr>
          <p:cNvPr id="80" name="Rounded Rectangle 79"/>
          <p:cNvSpPr/>
          <p:nvPr/>
        </p:nvSpPr>
        <p:spPr>
          <a:xfrm>
            <a:off x="1423988" y="5286375"/>
            <a:ext cx="785812" cy="2857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a:solidFill>
                  <a:srgbClr val="FF0000"/>
                </a:solidFill>
              </a:rPr>
              <a:t>BCD</a:t>
            </a:r>
          </a:p>
        </p:txBody>
      </p:sp>
      <p:cxnSp>
        <p:nvCxnSpPr>
          <p:cNvPr id="84" name="Straight Connector 83"/>
          <p:cNvCxnSpPr/>
          <p:nvPr/>
        </p:nvCxnSpPr>
        <p:spPr>
          <a:xfrm rot="10800000">
            <a:off x="2124075" y="2000250"/>
            <a:ext cx="64293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0800000">
            <a:off x="2124075" y="5000625"/>
            <a:ext cx="64293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6" name="Rounded Rectangle 85"/>
          <p:cNvSpPr/>
          <p:nvPr/>
        </p:nvSpPr>
        <p:spPr>
          <a:xfrm>
            <a:off x="533400" y="5276850"/>
            <a:ext cx="785813" cy="2857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a:solidFill>
                  <a:srgbClr val="FF0000"/>
                </a:solidFill>
              </a:rPr>
              <a:t>BCD</a:t>
            </a:r>
          </a:p>
        </p:txBody>
      </p:sp>
      <p:sp>
        <p:nvSpPr>
          <p:cNvPr id="57" name="Rounded Rectangle 56"/>
          <p:cNvSpPr/>
          <p:nvPr/>
        </p:nvSpPr>
        <p:spPr>
          <a:xfrm>
            <a:off x="8205788" y="3852863"/>
            <a:ext cx="785812" cy="2857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i="1" dirty="0">
                <a:solidFill>
                  <a:srgbClr val="008000"/>
                </a:solidFill>
              </a:rPr>
              <a:t>Zero Rated</a:t>
            </a:r>
          </a:p>
        </p:txBody>
      </p:sp>
      <p:sp>
        <p:nvSpPr>
          <p:cNvPr id="61" name="Rounded Rectangle 60"/>
          <p:cNvSpPr/>
          <p:nvPr/>
        </p:nvSpPr>
        <p:spPr>
          <a:xfrm>
            <a:off x="552450" y="6357938"/>
            <a:ext cx="785813" cy="2857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a:solidFill>
                  <a:srgbClr val="FF0000"/>
                </a:solidFill>
              </a:rPr>
              <a:t>Cess</a:t>
            </a:r>
          </a:p>
        </p:txBody>
      </p:sp>
      <p:cxnSp>
        <p:nvCxnSpPr>
          <p:cNvPr id="103" name="Straight Connector 102"/>
          <p:cNvCxnSpPr/>
          <p:nvPr/>
        </p:nvCxnSpPr>
        <p:spPr>
          <a:xfrm>
            <a:off x="5003800" y="5453063"/>
            <a:ext cx="0" cy="431800"/>
          </a:xfrm>
          <a:prstGeom prst="line">
            <a:avLst/>
          </a:prstGeom>
        </p:spPr>
        <p:style>
          <a:lnRef idx="1">
            <a:schemeClr val="dk1"/>
          </a:lnRef>
          <a:fillRef idx="0">
            <a:schemeClr val="dk1"/>
          </a:fillRef>
          <a:effectRef idx="0">
            <a:schemeClr val="dk1"/>
          </a:effectRef>
          <a:fontRef idx="minor">
            <a:schemeClr val="tx1"/>
          </a:fontRef>
        </p:style>
      </p:cxnSp>
      <p:cxnSp>
        <p:nvCxnSpPr>
          <p:cNvPr id="109" name="Straight Arrow Connector 108"/>
          <p:cNvCxnSpPr/>
          <p:nvPr/>
        </p:nvCxnSpPr>
        <p:spPr>
          <a:xfrm flipV="1">
            <a:off x="6084888" y="1341438"/>
            <a:ext cx="358775"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83" name="TextBox 82"/>
          <p:cNvSpPr txBox="1"/>
          <p:nvPr/>
        </p:nvSpPr>
        <p:spPr>
          <a:xfrm>
            <a:off x="6516216" y="1280886"/>
            <a:ext cx="2428212" cy="323165"/>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algn="ctr">
              <a:defRPr/>
            </a:pPr>
            <a:r>
              <a:rPr lang="en-US" sz="1500" dirty="0">
                <a:solidFill>
                  <a:prstClr val="white"/>
                </a:solidFill>
              </a:rPr>
              <a:t>Intra-State Goods/ Services</a:t>
            </a:r>
          </a:p>
        </p:txBody>
      </p:sp>
      <p:cxnSp>
        <p:nvCxnSpPr>
          <p:cNvPr id="92" name="Straight Arrow Connector 91"/>
          <p:cNvCxnSpPr/>
          <p:nvPr/>
        </p:nvCxnSpPr>
        <p:spPr>
          <a:xfrm flipV="1">
            <a:off x="6084888" y="2652713"/>
            <a:ext cx="358775" cy="158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3" name="Straight Arrow Connector 92"/>
          <p:cNvCxnSpPr/>
          <p:nvPr/>
        </p:nvCxnSpPr>
        <p:spPr>
          <a:xfrm flipV="1">
            <a:off x="6084888" y="3617913"/>
            <a:ext cx="358775"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97" name="Rounded Rectangle 96"/>
          <p:cNvSpPr/>
          <p:nvPr/>
        </p:nvSpPr>
        <p:spPr>
          <a:xfrm>
            <a:off x="7280275" y="2928938"/>
            <a:ext cx="785813" cy="2857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a:solidFill>
                  <a:srgbClr val="FF0000"/>
                </a:solidFill>
              </a:rPr>
              <a:t>CST</a:t>
            </a:r>
          </a:p>
        </p:txBody>
      </p:sp>
      <p:sp>
        <p:nvSpPr>
          <p:cNvPr id="81" name="Oval 80"/>
          <p:cNvSpPr/>
          <p:nvPr/>
        </p:nvSpPr>
        <p:spPr>
          <a:xfrm>
            <a:off x="1403350" y="5810250"/>
            <a:ext cx="785813" cy="285750"/>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a:solidFill>
                  <a:prstClr val="white"/>
                </a:solidFill>
              </a:rPr>
              <a:t>IGST</a:t>
            </a:r>
          </a:p>
        </p:txBody>
      </p:sp>
      <p:sp>
        <p:nvSpPr>
          <p:cNvPr id="87" name="Oval 86"/>
          <p:cNvSpPr/>
          <p:nvPr/>
        </p:nvSpPr>
        <p:spPr>
          <a:xfrm>
            <a:off x="6732588" y="6153150"/>
            <a:ext cx="785812" cy="285750"/>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a:solidFill>
                  <a:prstClr val="white"/>
                </a:solidFill>
              </a:rPr>
              <a:t>IGST</a:t>
            </a:r>
          </a:p>
        </p:txBody>
      </p:sp>
      <p:sp>
        <p:nvSpPr>
          <p:cNvPr id="59" name="Oval 58"/>
          <p:cNvSpPr/>
          <p:nvPr/>
        </p:nvSpPr>
        <p:spPr>
          <a:xfrm>
            <a:off x="3505200" y="3048000"/>
            <a:ext cx="1981200" cy="762000"/>
          </a:xfrm>
          <a:prstGeom prst="ellipse">
            <a:avLst/>
          </a:prstGeom>
        </p:spPr>
        <p:style>
          <a:lnRef idx="2">
            <a:schemeClr val="accent3"/>
          </a:lnRef>
          <a:fillRef idx="1">
            <a:schemeClr val="lt1"/>
          </a:fillRef>
          <a:effectRef idx="0">
            <a:schemeClr val="accent3"/>
          </a:effectRef>
          <a:fontRef idx="minor">
            <a:schemeClr val="dk1"/>
          </a:fontRef>
        </p:style>
        <p:txBody>
          <a:bodyPr anchor="ctr"/>
          <a:lstStyle/>
          <a:p>
            <a:pPr algn="ctr">
              <a:defRPr/>
            </a:pPr>
            <a:r>
              <a:rPr lang="en-US" sz="1600" b="1" dirty="0"/>
              <a:t>Trader</a:t>
            </a:r>
            <a:endParaRPr lang="en-IN" sz="1600" b="1" dirty="0"/>
          </a:p>
        </p:txBody>
      </p:sp>
      <p:sp>
        <p:nvSpPr>
          <p:cNvPr id="100" name="TextBox 99"/>
          <p:cNvSpPr txBox="1"/>
          <p:nvPr/>
        </p:nvSpPr>
        <p:spPr>
          <a:xfrm>
            <a:off x="6599336" y="4320281"/>
            <a:ext cx="2436034" cy="323165"/>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algn="ctr">
              <a:defRPr/>
            </a:pPr>
            <a:r>
              <a:rPr lang="en-US" sz="1500" dirty="0">
                <a:solidFill>
                  <a:prstClr val="white"/>
                </a:solidFill>
              </a:rPr>
              <a:t>Stock transfer</a:t>
            </a:r>
          </a:p>
        </p:txBody>
      </p:sp>
      <p:sp>
        <p:nvSpPr>
          <p:cNvPr id="102" name="Rounded Rectangle 101"/>
          <p:cNvSpPr/>
          <p:nvPr/>
        </p:nvSpPr>
        <p:spPr>
          <a:xfrm>
            <a:off x="8216900" y="4743450"/>
            <a:ext cx="785813" cy="2857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i="1" dirty="0">
                <a:solidFill>
                  <a:srgbClr val="008000"/>
                </a:solidFill>
              </a:rPr>
              <a:t>IGST</a:t>
            </a:r>
          </a:p>
        </p:txBody>
      </p:sp>
      <p:cxnSp>
        <p:nvCxnSpPr>
          <p:cNvPr id="104" name="Straight Arrow Connector 103"/>
          <p:cNvCxnSpPr/>
          <p:nvPr/>
        </p:nvCxnSpPr>
        <p:spPr>
          <a:xfrm flipV="1">
            <a:off x="6096000" y="4572000"/>
            <a:ext cx="358775"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69" name="Rounded Rectangle 68"/>
          <p:cNvSpPr/>
          <p:nvPr/>
        </p:nvSpPr>
        <p:spPr>
          <a:xfrm>
            <a:off x="2483768" y="6453336"/>
            <a:ext cx="785812" cy="2857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a:solidFill>
                  <a:srgbClr val="FF0000"/>
                </a:solidFill>
              </a:rPr>
              <a:t>SBC/KKC</a:t>
            </a:r>
          </a:p>
        </p:txBody>
      </p:sp>
      <p:sp>
        <p:nvSpPr>
          <p:cNvPr id="74" name="Rounded Rectangle 73"/>
          <p:cNvSpPr/>
          <p:nvPr/>
        </p:nvSpPr>
        <p:spPr>
          <a:xfrm>
            <a:off x="4211960" y="6453336"/>
            <a:ext cx="785812" cy="2857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a:solidFill>
                  <a:srgbClr val="FF0000"/>
                </a:solidFill>
              </a:rPr>
              <a:t>SBC/KKC</a:t>
            </a:r>
          </a:p>
        </p:txBody>
      </p:sp>
      <p:sp>
        <p:nvSpPr>
          <p:cNvPr id="90" name="Rounded Rectangle 89"/>
          <p:cNvSpPr/>
          <p:nvPr/>
        </p:nvSpPr>
        <p:spPr>
          <a:xfrm>
            <a:off x="5946428" y="6455618"/>
            <a:ext cx="785812" cy="2857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a:solidFill>
                  <a:srgbClr val="FF0000"/>
                </a:solidFill>
              </a:rPr>
              <a:t>SBC/KKC</a:t>
            </a:r>
          </a:p>
        </p:txBody>
      </p:sp>
      <p:sp>
        <p:nvSpPr>
          <p:cNvPr id="91" name="Rounded Rectangle 90"/>
          <p:cNvSpPr/>
          <p:nvPr/>
        </p:nvSpPr>
        <p:spPr>
          <a:xfrm>
            <a:off x="6923259" y="4712022"/>
            <a:ext cx="1249141" cy="37316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i="1" dirty="0">
                <a:solidFill>
                  <a:srgbClr val="008000"/>
                </a:solidFill>
              </a:rPr>
              <a:t>No tax</a:t>
            </a:r>
          </a:p>
          <a:p>
            <a:pPr algn="ctr">
              <a:defRPr/>
            </a:pPr>
            <a:r>
              <a:rPr lang="en-US" sz="1200" i="1" dirty="0">
                <a:solidFill>
                  <a:srgbClr val="FF0000"/>
                </a:solidFill>
              </a:rPr>
              <a:t>(VAT Retention)</a:t>
            </a:r>
            <a:endParaRPr lang="en-IN" sz="1200" i="1" dirty="0">
              <a:solidFill>
                <a:srgbClr val="FF0000"/>
              </a:solidFill>
            </a:endParaRPr>
          </a:p>
        </p:txBody>
      </p:sp>
      <p:sp>
        <p:nvSpPr>
          <p:cNvPr id="70" name="Rounded Rectangle 60">
            <a:extLst>
              <a:ext uri="{FF2B5EF4-FFF2-40B4-BE49-F238E27FC236}">
                <a16:creationId xmlns:a16="http://schemas.microsoft.com/office/drawing/2014/main" id="{14E20B34-693C-456A-AAB3-63FB156E2060}"/>
              </a:ext>
            </a:extLst>
          </p:cNvPr>
          <p:cNvSpPr/>
          <p:nvPr/>
        </p:nvSpPr>
        <p:spPr>
          <a:xfrm>
            <a:off x="1371600" y="6324600"/>
            <a:ext cx="785813" cy="2857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IN" sz="1200" dirty="0">
                <a:solidFill>
                  <a:srgbClr val="FF0000"/>
                </a:solidFill>
              </a:rPr>
              <a:t>Cess</a:t>
            </a:r>
          </a:p>
        </p:txBody>
      </p:sp>
      <p:sp>
        <p:nvSpPr>
          <p:cNvPr id="3" name="Thought Bubble: Cloud 2">
            <a:extLst>
              <a:ext uri="{FF2B5EF4-FFF2-40B4-BE49-F238E27FC236}">
                <a16:creationId xmlns:a16="http://schemas.microsoft.com/office/drawing/2014/main" id="{5C0700BB-7A50-4DB7-9123-4B2E58B8642B}"/>
              </a:ext>
            </a:extLst>
          </p:cNvPr>
          <p:cNvSpPr/>
          <p:nvPr/>
        </p:nvSpPr>
        <p:spPr>
          <a:xfrm>
            <a:off x="3070226" y="1604051"/>
            <a:ext cx="2756798" cy="1137091"/>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Compliance with Anti pro-</a:t>
            </a:r>
            <a:r>
              <a:rPr lang="en-IN" dirty="0" err="1"/>
              <a:t>fiteering</a:t>
            </a:r>
            <a:r>
              <a:rPr lang="en-IN" dirty="0"/>
              <a:t> Provisions </a:t>
            </a:r>
          </a:p>
        </p:txBody>
      </p:sp>
    </p:spTree>
    <p:extLst>
      <p:ext uri="{BB962C8B-B14F-4D97-AF65-F5344CB8AC3E}">
        <p14:creationId xmlns:p14="http://schemas.microsoft.com/office/powerpoint/2010/main" val="306960832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9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7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63"/>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76"/>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7"/>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0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57"/>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78"/>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73"/>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72"/>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69"/>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74"/>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90"/>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91"/>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3" grpId="0" animBg="1"/>
      <p:bldP spid="54" grpId="0" animBg="1"/>
      <p:bldP spid="55" grpId="0" animBg="1"/>
      <p:bldP spid="56" grpId="0" animBg="1"/>
      <p:bldP spid="58" grpId="0" animBg="1"/>
      <p:bldP spid="60" grpId="0" animBg="1"/>
      <p:bldP spid="62" grpId="0" animBg="1"/>
      <p:bldP spid="63" grpId="0" animBg="1"/>
      <p:bldP spid="64" grpId="0" animBg="1"/>
      <p:bldP spid="67" grpId="0" animBg="1"/>
      <p:bldP spid="68" grpId="0" animBg="1"/>
      <p:bldP spid="71" grpId="0" animBg="1"/>
      <p:bldP spid="72" grpId="0" animBg="1"/>
      <p:bldP spid="73" grpId="0" animBg="1"/>
      <p:bldP spid="75" grpId="0"/>
      <p:bldP spid="76" grpId="0" animBg="1"/>
      <p:bldP spid="77" grpId="0" animBg="1"/>
      <p:bldP spid="78" grpId="0" animBg="1"/>
      <p:bldP spid="79" grpId="0" animBg="1"/>
      <p:bldP spid="80" grpId="0" animBg="1"/>
      <p:bldP spid="86" grpId="0" animBg="1"/>
      <p:bldP spid="57" grpId="0"/>
      <p:bldP spid="61" grpId="0" animBg="1"/>
      <p:bldP spid="97" grpId="0" animBg="1"/>
      <p:bldP spid="81" grpId="0" animBg="1"/>
      <p:bldP spid="87" grpId="0" animBg="1"/>
      <p:bldP spid="102" grpId="0"/>
      <p:bldP spid="69" grpId="0" animBg="1"/>
      <p:bldP spid="74" grpId="0" animBg="1"/>
      <p:bldP spid="90" grpId="0" animBg="1"/>
      <p:bldP spid="91" grpId="0"/>
      <p:bldP spid="70"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0" dirty="0"/>
              <a:t>Works Contract Services </a:t>
            </a:r>
            <a:r>
              <a:rPr lang="en-IN" sz="1800" b="0" dirty="0"/>
              <a:t>[S. 17(5)(c)&amp;(d)]</a:t>
            </a:r>
          </a:p>
        </p:txBody>
      </p:sp>
      <p:sp>
        <p:nvSpPr>
          <p:cNvPr id="3" name="Content Placeholder 2"/>
          <p:cNvSpPr>
            <a:spLocks noGrp="1"/>
          </p:cNvSpPr>
          <p:nvPr>
            <p:ph idx="1"/>
          </p:nvPr>
        </p:nvSpPr>
        <p:spPr/>
        <p:txBody>
          <a:bodyPr/>
          <a:lstStyle/>
          <a:p>
            <a:pPr>
              <a:lnSpc>
                <a:spcPts val="2000"/>
              </a:lnSpc>
              <a:spcBef>
                <a:spcPts val="0"/>
              </a:spcBef>
            </a:pPr>
            <a:r>
              <a:rPr lang="en-IN" sz="2000" dirty="0"/>
              <a:t>Credit not eligible on :</a:t>
            </a:r>
          </a:p>
          <a:p>
            <a:pPr marL="0" indent="0">
              <a:lnSpc>
                <a:spcPts val="2000"/>
              </a:lnSpc>
              <a:spcBef>
                <a:spcPts val="0"/>
              </a:spcBef>
              <a:buNone/>
            </a:pPr>
            <a:endParaRPr lang="en-IN" sz="2000" dirty="0"/>
          </a:p>
          <a:p>
            <a:pPr>
              <a:lnSpc>
                <a:spcPts val="2000"/>
              </a:lnSpc>
              <a:spcBef>
                <a:spcPts val="0"/>
              </a:spcBef>
              <a:buNone/>
            </a:pPr>
            <a:r>
              <a:rPr lang="en-IN" sz="2000" dirty="0"/>
              <a:t>	(c)</a:t>
            </a:r>
            <a:r>
              <a:rPr lang="en-IN" sz="1800" i="1" dirty="0"/>
              <a:t>works contract services when supplied for construction of an immovable property (other than plant and machinery) except where it is an input service for further supply of works contract service;</a:t>
            </a:r>
          </a:p>
          <a:p>
            <a:pPr>
              <a:lnSpc>
                <a:spcPts val="2000"/>
              </a:lnSpc>
              <a:spcBef>
                <a:spcPts val="0"/>
              </a:spcBef>
              <a:buNone/>
            </a:pPr>
            <a:endParaRPr lang="en-IN" sz="1800" i="1" dirty="0"/>
          </a:p>
          <a:p>
            <a:pPr>
              <a:lnSpc>
                <a:spcPts val="2000"/>
              </a:lnSpc>
              <a:spcBef>
                <a:spcPts val="0"/>
              </a:spcBef>
              <a:buNone/>
            </a:pPr>
            <a:r>
              <a:rPr lang="en-IN" sz="1800" i="1" dirty="0"/>
              <a:t>	“</a:t>
            </a:r>
            <a:r>
              <a:rPr lang="en-US" sz="1800" i="1" dirty="0"/>
              <a:t>Goods or services or both received by a taxable person for </a:t>
            </a:r>
            <a:r>
              <a:rPr lang="en-US" sz="1800" b="1" i="1" dirty="0"/>
              <a:t>construction of an immovable property (other than plant or machinery) </a:t>
            </a:r>
            <a:r>
              <a:rPr lang="en-US" sz="1800" b="1" i="1" u="sng" dirty="0"/>
              <a:t>on his own account </a:t>
            </a:r>
            <a:r>
              <a:rPr lang="en-US" sz="1800" i="1" dirty="0"/>
              <a:t>including when such goods or services or both are used in the course or furtherance of business”</a:t>
            </a:r>
          </a:p>
          <a:p>
            <a:pPr marL="0" indent="0">
              <a:lnSpc>
                <a:spcPts val="2000"/>
              </a:lnSpc>
              <a:spcBef>
                <a:spcPts val="0"/>
              </a:spcBef>
              <a:buNone/>
            </a:pPr>
            <a:endParaRPr lang="en-IN" sz="2000" b="1" dirty="0"/>
          </a:p>
          <a:p>
            <a:pPr>
              <a:lnSpc>
                <a:spcPts val="2000"/>
              </a:lnSpc>
              <a:spcBef>
                <a:spcPts val="0"/>
              </a:spcBef>
            </a:pPr>
            <a:r>
              <a:rPr lang="en-IN" sz="2000" b="1" dirty="0"/>
              <a:t>Impact</a:t>
            </a:r>
          </a:p>
          <a:p>
            <a:endParaRPr lang="en-IN" sz="2000" dirty="0"/>
          </a:p>
          <a:p>
            <a:endParaRPr lang="en-IN" sz="2000" dirty="0"/>
          </a:p>
          <a:p>
            <a:endParaRPr lang="en-IN" sz="2000" dirty="0"/>
          </a:p>
          <a:p>
            <a:endParaRPr lang="en-IN" sz="2000" dirty="0"/>
          </a:p>
          <a:p>
            <a:endParaRPr lang="en-IN" sz="2000" dirty="0"/>
          </a:p>
          <a:p>
            <a:pPr>
              <a:buNone/>
            </a:pPr>
            <a:endParaRPr lang="en-IN" sz="2000" dirty="0"/>
          </a:p>
          <a:p>
            <a:pPr>
              <a:buNone/>
            </a:pPr>
            <a:endParaRPr lang="en-IN" sz="2000" dirty="0"/>
          </a:p>
          <a:p>
            <a:endParaRPr lang="en-IN" sz="2000" dirty="0"/>
          </a:p>
        </p:txBody>
      </p:sp>
      <p:graphicFrame>
        <p:nvGraphicFramePr>
          <p:cNvPr id="4" name="Table 3"/>
          <p:cNvGraphicFramePr>
            <a:graphicFrameLocks noGrp="1"/>
          </p:cNvGraphicFramePr>
          <p:nvPr>
            <p:extLst>
              <p:ext uri="{D42A27DB-BD31-4B8C-83A1-F6EECF244321}">
                <p14:modId xmlns:p14="http://schemas.microsoft.com/office/powerpoint/2010/main" val="1705888263"/>
              </p:ext>
            </p:extLst>
          </p:nvPr>
        </p:nvGraphicFramePr>
        <p:xfrm>
          <a:off x="914400" y="4419600"/>
          <a:ext cx="7416824" cy="1376680"/>
        </p:xfrm>
        <a:graphic>
          <a:graphicData uri="http://schemas.openxmlformats.org/drawingml/2006/table">
            <a:tbl>
              <a:tblPr firstRow="1" bandRow="1">
                <a:tableStyleId>{5940675A-B579-460E-94D1-54222C63F5DA}</a:tableStyleId>
              </a:tblPr>
              <a:tblGrid>
                <a:gridCol w="3708412">
                  <a:extLst>
                    <a:ext uri="{9D8B030D-6E8A-4147-A177-3AD203B41FA5}">
                      <a16:colId xmlns:a16="http://schemas.microsoft.com/office/drawing/2014/main" val="20000"/>
                    </a:ext>
                  </a:extLst>
                </a:gridCol>
                <a:gridCol w="3708412">
                  <a:extLst>
                    <a:ext uri="{9D8B030D-6E8A-4147-A177-3AD203B41FA5}">
                      <a16:colId xmlns:a16="http://schemas.microsoft.com/office/drawing/2014/main" val="20001"/>
                    </a:ext>
                  </a:extLst>
                </a:gridCol>
              </a:tblGrid>
              <a:tr h="159008">
                <a:tc>
                  <a:txBody>
                    <a:bodyPr/>
                    <a:lstStyle/>
                    <a:p>
                      <a:pPr algn="ctr"/>
                      <a:r>
                        <a:rPr lang="en-IN" dirty="0">
                          <a:solidFill>
                            <a:schemeClr val="bg1"/>
                          </a:solidFill>
                        </a:rPr>
                        <a:t>Persons</a:t>
                      </a:r>
                      <a:r>
                        <a:rPr lang="en-IN" baseline="0" dirty="0">
                          <a:solidFill>
                            <a:schemeClr val="bg1"/>
                          </a:solidFill>
                        </a:rPr>
                        <a:t> eligible for credit</a:t>
                      </a:r>
                      <a:endParaRPr lang="en-IN" dirty="0">
                        <a:solidFill>
                          <a:schemeClr val="bg1"/>
                        </a:solidFill>
                      </a:endParaRPr>
                    </a:p>
                  </a:txBody>
                  <a:tcPr>
                    <a:solidFill>
                      <a:srgbClr val="7030A0"/>
                    </a:solidFill>
                  </a:tcPr>
                </a:tc>
                <a:tc>
                  <a:txBody>
                    <a:bodyPr/>
                    <a:lstStyle/>
                    <a:p>
                      <a:pPr algn="ctr"/>
                      <a:r>
                        <a:rPr lang="en-IN" dirty="0">
                          <a:solidFill>
                            <a:schemeClr val="bg1"/>
                          </a:solidFill>
                        </a:rPr>
                        <a:t>Persons not eligible for</a:t>
                      </a:r>
                      <a:r>
                        <a:rPr lang="en-IN" baseline="0" dirty="0">
                          <a:solidFill>
                            <a:schemeClr val="bg1"/>
                          </a:solidFill>
                        </a:rPr>
                        <a:t> credit</a:t>
                      </a:r>
                      <a:endParaRPr lang="en-IN" dirty="0">
                        <a:solidFill>
                          <a:schemeClr val="bg1"/>
                        </a:solidFill>
                      </a:endParaRPr>
                    </a:p>
                  </a:txBody>
                  <a:tcPr>
                    <a:solidFill>
                      <a:srgbClr val="7030A0"/>
                    </a:solidFill>
                  </a:tcPr>
                </a:tc>
                <a:extLst>
                  <a:ext uri="{0D108BD9-81ED-4DB2-BD59-A6C34878D82A}">
                    <a16:rowId xmlns:a16="http://schemas.microsoft.com/office/drawing/2014/main" val="10000"/>
                  </a:ext>
                </a:extLst>
              </a:tr>
              <a:tr h="370840">
                <a:tc>
                  <a:txBody>
                    <a:bodyPr/>
                    <a:lstStyle/>
                    <a:p>
                      <a:r>
                        <a:rPr lang="en-IN" dirty="0"/>
                        <a:t>Developer engaged in sale of under</a:t>
                      </a:r>
                      <a:r>
                        <a:rPr lang="en-IN" baseline="0" dirty="0"/>
                        <a:t> construction properties</a:t>
                      </a:r>
                      <a:endParaRPr lang="en-IN" dirty="0"/>
                    </a:p>
                  </a:txBody>
                  <a:tcPr/>
                </a:tc>
                <a:tc>
                  <a:txBody>
                    <a:bodyPr/>
                    <a:lstStyle/>
                    <a:p>
                      <a:r>
                        <a:rPr lang="en-IN" dirty="0"/>
                        <a:t>Developers</a:t>
                      </a:r>
                      <a:r>
                        <a:rPr lang="en-IN" baseline="0" dirty="0"/>
                        <a:t> operating under lease model</a:t>
                      </a:r>
                      <a:endParaRPr lang="en-IN" dirty="0"/>
                    </a:p>
                  </a:txBody>
                  <a:tcPr/>
                </a:tc>
                <a:extLst>
                  <a:ext uri="{0D108BD9-81ED-4DB2-BD59-A6C34878D82A}">
                    <a16:rowId xmlns:a16="http://schemas.microsoft.com/office/drawing/2014/main" val="10001"/>
                  </a:ext>
                </a:extLst>
              </a:tr>
              <a:tr h="370840">
                <a:tc>
                  <a:txBody>
                    <a:bodyPr/>
                    <a:lstStyle/>
                    <a:p>
                      <a:r>
                        <a:rPr lang="en-IN" dirty="0"/>
                        <a:t>Civil contractors</a:t>
                      </a:r>
                    </a:p>
                  </a:txBody>
                  <a:tcPr/>
                </a:tc>
                <a:tc>
                  <a:txBody>
                    <a:bodyPr/>
                    <a:lstStyle/>
                    <a:p>
                      <a:r>
                        <a:rPr lang="en-IN" dirty="0"/>
                        <a:t>Other than developers</a:t>
                      </a:r>
                    </a:p>
                  </a:txBody>
                  <a:tcPr/>
                </a:tc>
                <a:extLst>
                  <a:ext uri="{0D108BD9-81ED-4DB2-BD59-A6C34878D82A}">
                    <a16:rowId xmlns:a16="http://schemas.microsoft.com/office/drawing/2014/main" val="10002"/>
                  </a:ext>
                </a:extLst>
              </a:tr>
            </a:tbl>
          </a:graphicData>
        </a:graphic>
      </p:graphicFrame>
      <p:sp>
        <p:nvSpPr>
          <p:cNvPr id="5" name="Horizontal Scroll 3">
            <a:extLst>
              <a:ext uri="{FF2B5EF4-FFF2-40B4-BE49-F238E27FC236}">
                <a16:creationId xmlns:a16="http://schemas.microsoft.com/office/drawing/2014/main" id="{A28D6D35-88CB-4DE1-B4FC-A4621F6468BC}"/>
              </a:ext>
            </a:extLst>
          </p:cNvPr>
          <p:cNvSpPr/>
          <p:nvPr/>
        </p:nvSpPr>
        <p:spPr>
          <a:xfrm>
            <a:off x="533400" y="5796280"/>
            <a:ext cx="8382000" cy="833120"/>
          </a:xfrm>
          <a:prstGeom prst="horizontalScroll">
            <a:avLst/>
          </a:prstGeom>
          <a:solidFill>
            <a:srgbClr val="7030A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For the purpose of Clause (c) and (d), “construction” includes re-construction, renovation additions or alterations or repairs, to the extent of capitalization, to the said immovable property </a:t>
            </a:r>
          </a:p>
        </p:txBody>
      </p:sp>
    </p:spTree>
    <p:extLst>
      <p:ext uri="{BB962C8B-B14F-4D97-AF65-F5344CB8AC3E}">
        <p14:creationId xmlns:p14="http://schemas.microsoft.com/office/powerpoint/2010/main" val="20033897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0838"/>
            <a:ext cx="7391400" cy="868362"/>
          </a:xfrm>
        </p:spPr>
        <p:txBody>
          <a:bodyPr>
            <a:normAutofit fontScale="90000"/>
          </a:bodyPr>
          <a:lstStyle/>
          <a:p>
            <a:r>
              <a:rPr lang="en-IN" sz="3600" b="0" dirty="0"/>
              <a:t>Other Negative List Items </a:t>
            </a:r>
            <a:r>
              <a:rPr lang="en-IN" sz="1800" b="0" dirty="0"/>
              <a:t>[S. 17(5)(e) to 17(5)(i)]</a:t>
            </a:r>
            <a:r>
              <a:rPr lang="en-IN" b="0" dirty="0"/>
              <a:t> </a:t>
            </a:r>
          </a:p>
        </p:txBody>
      </p:sp>
      <p:sp>
        <p:nvSpPr>
          <p:cNvPr id="3" name="Content Placeholder 2"/>
          <p:cNvSpPr>
            <a:spLocks noGrp="1"/>
          </p:cNvSpPr>
          <p:nvPr>
            <p:ph idx="1"/>
          </p:nvPr>
        </p:nvSpPr>
        <p:spPr/>
        <p:txBody>
          <a:bodyPr/>
          <a:lstStyle/>
          <a:p>
            <a:pPr>
              <a:lnSpc>
                <a:spcPts val="2200"/>
              </a:lnSpc>
              <a:spcBef>
                <a:spcPts val="600"/>
              </a:spcBef>
              <a:spcAft>
                <a:spcPts val="600"/>
              </a:spcAft>
            </a:pPr>
            <a:r>
              <a:rPr lang="en-IN" sz="2000" dirty="0"/>
              <a:t>Goods or services or both on which tax has been paid under the composition scheme</a:t>
            </a:r>
          </a:p>
          <a:p>
            <a:pPr>
              <a:lnSpc>
                <a:spcPts val="2200"/>
              </a:lnSpc>
              <a:spcBef>
                <a:spcPts val="600"/>
              </a:spcBef>
              <a:spcAft>
                <a:spcPts val="600"/>
              </a:spcAft>
            </a:pPr>
            <a:r>
              <a:rPr lang="en-US" sz="2000" dirty="0"/>
              <a:t>Goods or services or both received by a non-resident taxable person except on goods imported by him</a:t>
            </a:r>
          </a:p>
          <a:p>
            <a:pPr>
              <a:lnSpc>
                <a:spcPts val="2200"/>
              </a:lnSpc>
              <a:spcBef>
                <a:spcPts val="600"/>
              </a:spcBef>
              <a:spcAft>
                <a:spcPts val="600"/>
              </a:spcAft>
            </a:pPr>
            <a:r>
              <a:rPr lang="en-US" sz="2000" dirty="0"/>
              <a:t>Goods or services or both used for personal consumption</a:t>
            </a:r>
          </a:p>
          <a:p>
            <a:pPr>
              <a:lnSpc>
                <a:spcPts val="2200"/>
              </a:lnSpc>
              <a:spcBef>
                <a:spcPts val="600"/>
              </a:spcBef>
              <a:spcAft>
                <a:spcPts val="600"/>
              </a:spcAft>
            </a:pPr>
            <a:r>
              <a:rPr lang="en-US" sz="2000" dirty="0"/>
              <a:t>Goods lost, stolen, destroyed, written off or disposed of by way of gift or free samples </a:t>
            </a:r>
            <a:r>
              <a:rPr lang="en-US" sz="2000" i="1" dirty="0"/>
              <a:t>(discussed in next slide)</a:t>
            </a:r>
          </a:p>
          <a:p>
            <a:pPr>
              <a:lnSpc>
                <a:spcPts val="2200"/>
              </a:lnSpc>
              <a:spcBef>
                <a:spcPts val="600"/>
              </a:spcBef>
              <a:spcAft>
                <a:spcPts val="600"/>
              </a:spcAft>
            </a:pPr>
            <a:r>
              <a:rPr lang="en-US" sz="2000" dirty="0"/>
              <a:t>Any tax paid in accordance with the provisions of sections 74, 129 and 130</a:t>
            </a:r>
          </a:p>
          <a:p>
            <a:pPr lvl="1">
              <a:lnSpc>
                <a:spcPts val="2200"/>
              </a:lnSpc>
              <a:spcBef>
                <a:spcPts val="600"/>
              </a:spcBef>
              <a:spcAft>
                <a:spcPts val="600"/>
              </a:spcAft>
            </a:pPr>
            <a:r>
              <a:rPr lang="en-US" sz="1600" dirty="0"/>
              <a:t>Tax short / not paid or erroneously refunded due to fraud, etc.</a:t>
            </a:r>
          </a:p>
          <a:p>
            <a:pPr lvl="1">
              <a:lnSpc>
                <a:spcPts val="2200"/>
              </a:lnSpc>
              <a:spcBef>
                <a:spcPts val="600"/>
              </a:spcBef>
              <a:spcAft>
                <a:spcPts val="600"/>
              </a:spcAft>
            </a:pPr>
            <a:r>
              <a:rPr lang="en-US" sz="1600" dirty="0"/>
              <a:t>Amount paid for release of goods and conveyances in transit which are detained</a:t>
            </a:r>
          </a:p>
          <a:p>
            <a:pPr lvl="1">
              <a:lnSpc>
                <a:spcPts val="2200"/>
              </a:lnSpc>
              <a:spcBef>
                <a:spcPts val="600"/>
              </a:spcBef>
              <a:spcAft>
                <a:spcPts val="600"/>
              </a:spcAft>
            </a:pPr>
            <a:r>
              <a:rPr lang="en-US" sz="1600" dirty="0"/>
              <a:t>Fine paid in lieu of confiscation</a:t>
            </a:r>
          </a:p>
          <a:p>
            <a:endParaRPr lang="en-US" sz="2000" dirty="0"/>
          </a:p>
          <a:p>
            <a:endParaRPr lang="en-IN" sz="2000" dirty="0"/>
          </a:p>
          <a:p>
            <a:endParaRPr lang="en-IN" sz="2000" dirty="0"/>
          </a:p>
        </p:txBody>
      </p:sp>
    </p:spTree>
    <p:extLst>
      <p:ext uri="{BB962C8B-B14F-4D97-AF65-F5344CB8AC3E}">
        <p14:creationId xmlns:p14="http://schemas.microsoft.com/office/powerpoint/2010/main" val="898979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en-IN" b="0" dirty="0"/>
              <a:t>Example</a:t>
            </a:r>
          </a:p>
        </p:txBody>
      </p:sp>
      <p:sp>
        <p:nvSpPr>
          <p:cNvPr id="39" name="Rectangle 38"/>
          <p:cNvSpPr/>
          <p:nvPr/>
        </p:nvSpPr>
        <p:spPr>
          <a:xfrm>
            <a:off x="3528812" y="1484976"/>
            <a:ext cx="2208257" cy="434857"/>
          </a:xfrm>
          <a:prstGeom prst="rect">
            <a:avLst/>
          </a:prstGeom>
          <a:ln/>
        </p:spPr>
        <p:style>
          <a:lnRef idx="0">
            <a:schemeClr val="dk1"/>
          </a:lnRef>
          <a:fillRef idx="3">
            <a:schemeClr val="dk1"/>
          </a:fillRef>
          <a:effectRef idx="3">
            <a:schemeClr val="dk1"/>
          </a:effectRef>
          <a:fontRef idx="minor">
            <a:schemeClr val="lt1"/>
          </a:fontRef>
        </p:style>
        <p:txBody>
          <a:bodyPr spcFirstLastPara="0" vert="horz" wrap="square" lIns="7620" tIns="7620" rIns="7620" bIns="7620" numCol="1" spcCol="1270" anchor="ctr" anchorCtr="0">
            <a:noAutofit/>
          </a:bodyPr>
          <a:lstStyle/>
          <a:p>
            <a:pPr algn="ctr" defTabSz="533387">
              <a:lnSpc>
                <a:spcPct val="90000"/>
              </a:lnSpc>
              <a:spcBef>
                <a:spcPct val="0"/>
              </a:spcBef>
              <a:spcAft>
                <a:spcPct val="35000"/>
              </a:spcAft>
            </a:pPr>
            <a:r>
              <a:rPr lang="en-US" sz="2000" dirty="0">
                <a:solidFill>
                  <a:schemeClr val="bg1"/>
                </a:solidFill>
              </a:rPr>
              <a:t>Gifts / Free Samples</a:t>
            </a:r>
          </a:p>
        </p:txBody>
      </p:sp>
      <p:sp>
        <p:nvSpPr>
          <p:cNvPr id="40" name="Rectangle 39"/>
          <p:cNvSpPr/>
          <p:nvPr/>
        </p:nvSpPr>
        <p:spPr>
          <a:xfrm>
            <a:off x="1184856" y="2405206"/>
            <a:ext cx="1884521" cy="434857"/>
          </a:xfrm>
          <a:prstGeom prst="rect">
            <a:avLst/>
          </a:prstGeom>
          <a:ln/>
        </p:spPr>
        <p:style>
          <a:lnRef idx="0">
            <a:schemeClr val="accent3"/>
          </a:lnRef>
          <a:fillRef idx="3">
            <a:schemeClr val="accent3"/>
          </a:fillRef>
          <a:effectRef idx="3">
            <a:schemeClr val="accent3"/>
          </a:effectRef>
          <a:fontRef idx="minor">
            <a:schemeClr val="lt1"/>
          </a:fontRef>
        </p:style>
        <p:txBody>
          <a:bodyPr spcFirstLastPara="0" vert="horz" wrap="square" lIns="7620" tIns="7620" rIns="7620" bIns="7620" numCol="1" spcCol="1270" anchor="ctr" anchorCtr="0">
            <a:noAutofit/>
          </a:bodyPr>
          <a:lstStyle/>
          <a:p>
            <a:pPr algn="ctr" defTabSz="533387">
              <a:lnSpc>
                <a:spcPct val="90000"/>
              </a:lnSpc>
              <a:spcBef>
                <a:spcPct val="0"/>
              </a:spcBef>
              <a:spcAft>
                <a:spcPct val="35000"/>
              </a:spcAft>
            </a:pPr>
            <a:r>
              <a:rPr lang="en-US" sz="1600" dirty="0">
                <a:solidFill>
                  <a:sysClr val="windowText" lastClr="000000"/>
                </a:solidFill>
              </a:rPr>
              <a:t>Related party</a:t>
            </a:r>
            <a:r>
              <a:rPr lang="en-US" sz="1600" b="1" dirty="0">
                <a:solidFill>
                  <a:sysClr val="windowText" lastClr="000000"/>
                </a:solidFill>
              </a:rPr>
              <a:t>*</a:t>
            </a:r>
          </a:p>
        </p:txBody>
      </p:sp>
      <p:sp>
        <p:nvSpPr>
          <p:cNvPr id="41" name="Rectangle 40"/>
          <p:cNvSpPr/>
          <p:nvPr/>
        </p:nvSpPr>
        <p:spPr>
          <a:xfrm>
            <a:off x="5998520" y="2405206"/>
            <a:ext cx="1878969" cy="434857"/>
          </a:xfrm>
          <a:prstGeom prst="rect">
            <a:avLst/>
          </a:prstGeom>
          <a:ln/>
        </p:spPr>
        <p:style>
          <a:lnRef idx="0">
            <a:schemeClr val="accent5"/>
          </a:lnRef>
          <a:fillRef idx="3">
            <a:schemeClr val="accent5"/>
          </a:fillRef>
          <a:effectRef idx="3">
            <a:schemeClr val="accent5"/>
          </a:effectRef>
          <a:fontRef idx="minor">
            <a:schemeClr val="lt1"/>
          </a:fontRef>
        </p:style>
        <p:txBody>
          <a:bodyPr spcFirstLastPara="0" vert="horz" wrap="square" lIns="7620" tIns="7620" rIns="7620" bIns="7620" numCol="1" spcCol="1270" anchor="ctr" anchorCtr="0">
            <a:noAutofit/>
          </a:bodyPr>
          <a:lstStyle/>
          <a:p>
            <a:pPr algn="ctr" defTabSz="533387">
              <a:lnSpc>
                <a:spcPct val="90000"/>
              </a:lnSpc>
              <a:spcBef>
                <a:spcPct val="0"/>
              </a:spcBef>
              <a:spcAft>
                <a:spcPct val="35000"/>
              </a:spcAft>
            </a:pPr>
            <a:r>
              <a:rPr lang="en-US" sz="1600" dirty="0">
                <a:solidFill>
                  <a:schemeClr val="tx1"/>
                </a:solidFill>
              </a:rPr>
              <a:t>Others</a:t>
            </a:r>
          </a:p>
        </p:txBody>
      </p:sp>
      <p:cxnSp>
        <p:nvCxnSpPr>
          <p:cNvPr id="42" name="Straight Arrow Connector 41"/>
          <p:cNvCxnSpPr/>
          <p:nvPr/>
        </p:nvCxnSpPr>
        <p:spPr>
          <a:xfrm>
            <a:off x="4652738" y="1892876"/>
            <a:ext cx="2582" cy="248318"/>
          </a:xfrm>
          <a:prstGeom prst="straightConnector1">
            <a:avLst/>
          </a:prstGeom>
          <a:ln>
            <a:tailEnd type="none" w="lg" len="lg"/>
          </a:ln>
        </p:spPr>
        <p:style>
          <a:lnRef idx="1">
            <a:schemeClr val="accent3"/>
          </a:lnRef>
          <a:fillRef idx="0">
            <a:schemeClr val="accent3"/>
          </a:fillRef>
          <a:effectRef idx="0">
            <a:schemeClr val="accent3"/>
          </a:effectRef>
          <a:fontRef idx="minor">
            <a:schemeClr val="tx1"/>
          </a:fontRef>
        </p:style>
      </p:cxnSp>
      <p:cxnSp>
        <p:nvCxnSpPr>
          <p:cNvPr id="45" name="Straight Arrow Connector 44"/>
          <p:cNvCxnSpPr/>
          <p:nvPr/>
        </p:nvCxnSpPr>
        <p:spPr>
          <a:xfrm flipH="1">
            <a:off x="2099255" y="2136017"/>
            <a:ext cx="1" cy="269189"/>
          </a:xfrm>
          <a:prstGeom prst="straightConnector1">
            <a:avLst/>
          </a:prstGeom>
          <a:ln>
            <a:tailEnd type="triangle" w="lg" len="lg"/>
          </a:ln>
        </p:spPr>
        <p:style>
          <a:lnRef idx="1">
            <a:schemeClr val="accent3"/>
          </a:lnRef>
          <a:fillRef idx="0">
            <a:schemeClr val="accent3"/>
          </a:fillRef>
          <a:effectRef idx="0">
            <a:schemeClr val="accent3"/>
          </a:effectRef>
          <a:fontRef idx="minor">
            <a:schemeClr val="tx1"/>
          </a:fontRef>
        </p:style>
      </p:cxnSp>
      <p:cxnSp>
        <p:nvCxnSpPr>
          <p:cNvPr id="46" name="Straight Connector 45"/>
          <p:cNvCxnSpPr/>
          <p:nvPr/>
        </p:nvCxnSpPr>
        <p:spPr>
          <a:xfrm flipV="1">
            <a:off x="2099256" y="2133776"/>
            <a:ext cx="4873656" cy="2241"/>
          </a:xfrm>
          <a:prstGeom prst="line">
            <a:avLst/>
          </a:prstGeom>
        </p:spPr>
        <p:style>
          <a:lnRef idx="1">
            <a:schemeClr val="accent3"/>
          </a:lnRef>
          <a:fillRef idx="0">
            <a:schemeClr val="accent3"/>
          </a:fillRef>
          <a:effectRef idx="0">
            <a:schemeClr val="accent3"/>
          </a:effectRef>
          <a:fontRef idx="minor">
            <a:schemeClr val="tx1"/>
          </a:fontRef>
        </p:style>
      </p:cxnSp>
      <p:sp>
        <p:nvSpPr>
          <p:cNvPr id="8" name="Round Diagonal Corner Rectangle 7"/>
          <p:cNvSpPr/>
          <p:nvPr/>
        </p:nvSpPr>
        <p:spPr>
          <a:xfrm>
            <a:off x="1184856" y="3134013"/>
            <a:ext cx="1884521" cy="652376"/>
          </a:xfrm>
          <a:prstGeom prst="round2DiagRect">
            <a:avLst/>
          </a:prstGeom>
          <a:ln>
            <a:solidFill>
              <a:srgbClr val="00206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Taxable Supply </a:t>
            </a:r>
          </a:p>
          <a:p>
            <a:pPr algn="ctr"/>
            <a:r>
              <a:rPr lang="en-US" sz="1200" dirty="0"/>
              <a:t>(in terms of Schedule I)</a:t>
            </a:r>
          </a:p>
        </p:txBody>
      </p:sp>
      <p:sp>
        <p:nvSpPr>
          <p:cNvPr id="47" name="Round Diagonal Corner Rectangle 46"/>
          <p:cNvSpPr/>
          <p:nvPr/>
        </p:nvSpPr>
        <p:spPr>
          <a:xfrm>
            <a:off x="5998520" y="3134013"/>
            <a:ext cx="1878969" cy="652376"/>
          </a:xfrm>
          <a:prstGeom prst="round2DiagRect">
            <a:avLst/>
          </a:prstGeom>
          <a:ln>
            <a:solidFill>
              <a:srgbClr val="00206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Not Taxable Supply</a:t>
            </a:r>
          </a:p>
        </p:txBody>
      </p:sp>
      <p:sp>
        <p:nvSpPr>
          <p:cNvPr id="11" name="Regular Pentagon 10"/>
          <p:cNvSpPr/>
          <p:nvPr/>
        </p:nvSpPr>
        <p:spPr>
          <a:xfrm>
            <a:off x="1184855" y="3949404"/>
            <a:ext cx="1884521" cy="1738648"/>
          </a:xfrm>
          <a:prstGeom prst="pentagon">
            <a:avLst/>
          </a:prstGeom>
          <a:solidFill>
            <a:srgbClr val="92D050"/>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a:t>Gifts shall qualify as inputs - </a:t>
            </a:r>
            <a:r>
              <a:rPr lang="en-US" sz="1600" b="1" dirty="0"/>
              <a:t>ITC </a:t>
            </a:r>
          </a:p>
          <a:p>
            <a:pPr algn="ctr"/>
            <a:r>
              <a:rPr lang="en-US" sz="1600" b="1" dirty="0"/>
              <a:t>available</a:t>
            </a:r>
          </a:p>
        </p:txBody>
      </p:sp>
      <p:sp>
        <p:nvSpPr>
          <p:cNvPr id="56" name="Regular Pentagon 55"/>
          <p:cNvSpPr/>
          <p:nvPr/>
        </p:nvSpPr>
        <p:spPr>
          <a:xfrm>
            <a:off x="5992969" y="3949404"/>
            <a:ext cx="1884521" cy="1738648"/>
          </a:xfrm>
          <a:prstGeom prst="pentagon">
            <a:avLst/>
          </a:prstGeom>
          <a:solidFill>
            <a:srgbClr val="C00000"/>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a:solidFill>
                  <a:schemeClr val="bg1"/>
                </a:solidFill>
              </a:rPr>
              <a:t>Gifts shall not qualify as inputs - </a:t>
            </a:r>
            <a:r>
              <a:rPr lang="en-US" sz="1600" b="1" dirty="0">
                <a:solidFill>
                  <a:schemeClr val="bg1"/>
                </a:solidFill>
              </a:rPr>
              <a:t>ITC not</a:t>
            </a:r>
          </a:p>
          <a:p>
            <a:pPr algn="ctr"/>
            <a:r>
              <a:rPr lang="en-US" sz="1600" b="1" dirty="0">
                <a:solidFill>
                  <a:schemeClr val="bg1"/>
                </a:solidFill>
              </a:rPr>
              <a:t>available</a:t>
            </a:r>
          </a:p>
        </p:txBody>
      </p:sp>
      <p:cxnSp>
        <p:nvCxnSpPr>
          <p:cNvPr id="60" name="Straight Arrow Connector 59"/>
          <p:cNvCxnSpPr/>
          <p:nvPr/>
        </p:nvCxnSpPr>
        <p:spPr>
          <a:xfrm flipH="1">
            <a:off x="6972912" y="2133776"/>
            <a:ext cx="1" cy="269189"/>
          </a:xfrm>
          <a:prstGeom prst="straightConnector1">
            <a:avLst/>
          </a:prstGeom>
          <a:ln>
            <a:tailEnd type="triangle" w="lg" len="lg"/>
          </a:ln>
        </p:spPr>
        <p:style>
          <a:lnRef idx="1">
            <a:schemeClr val="accent3"/>
          </a:lnRef>
          <a:fillRef idx="0">
            <a:schemeClr val="accent3"/>
          </a:fillRef>
          <a:effectRef idx="0">
            <a:schemeClr val="accent3"/>
          </a:effectRef>
          <a:fontRef idx="minor">
            <a:schemeClr val="tx1"/>
          </a:fontRef>
        </p:style>
      </p:cxnSp>
      <p:sp>
        <p:nvSpPr>
          <p:cNvPr id="62" name="Round Diagonal Corner Rectangle 61"/>
          <p:cNvSpPr/>
          <p:nvPr/>
        </p:nvSpPr>
        <p:spPr>
          <a:xfrm>
            <a:off x="533400" y="5915463"/>
            <a:ext cx="8365902" cy="741726"/>
          </a:xfrm>
          <a:prstGeom prst="round2Diag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 Gifts given to employees amounting less than INR 50,000 per year is a non-taxable supply and ITC shall not be eligible on the same</a:t>
            </a:r>
          </a:p>
        </p:txBody>
      </p:sp>
    </p:spTree>
    <p:extLst>
      <p:ext uri="{BB962C8B-B14F-4D97-AF65-F5344CB8AC3E}">
        <p14:creationId xmlns:p14="http://schemas.microsoft.com/office/powerpoint/2010/main" val="32855825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Apportionment of credit</a:t>
            </a:r>
          </a:p>
        </p:txBody>
      </p:sp>
      <p:sp>
        <p:nvSpPr>
          <p:cNvPr id="3" name="Text Placeholder 2"/>
          <p:cNvSpPr>
            <a:spLocks noGrp="1"/>
          </p:cNvSpPr>
          <p:nvPr>
            <p:ph type="body" idx="1"/>
          </p:nvPr>
        </p:nvSpPr>
        <p:spPr/>
        <p:txBody>
          <a:bodyPr/>
          <a:lstStyle/>
          <a:p>
            <a:r>
              <a:rPr lang="en-IN" b="1" i="1" dirty="0"/>
              <a:t>Section 17 read with Rule 36, 37</a:t>
            </a:r>
          </a:p>
        </p:txBody>
      </p:sp>
    </p:spTree>
    <p:extLst>
      <p:ext uri="{BB962C8B-B14F-4D97-AF65-F5344CB8AC3E}">
        <p14:creationId xmlns:p14="http://schemas.microsoft.com/office/powerpoint/2010/main" val="39206935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b="0" dirty="0"/>
              <a:t>Apportionment of Credits</a:t>
            </a:r>
          </a:p>
        </p:txBody>
      </p:sp>
      <p:sp>
        <p:nvSpPr>
          <p:cNvPr id="4" name="Rectangle 4"/>
          <p:cNvSpPr>
            <a:spLocks noChangeArrowheads="1"/>
          </p:cNvSpPr>
          <p:nvPr/>
        </p:nvSpPr>
        <p:spPr bwMode="gray">
          <a:xfrm>
            <a:off x="655610" y="1961138"/>
            <a:ext cx="1552575" cy="1967928"/>
          </a:xfrm>
          <a:prstGeom prst="homePlate">
            <a:avLst/>
          </a:prstGeom>
          <a:solidFill>
            <a:srgbClr val="92D050"/>
          </a:solidFill>
          <a:ln w="12700" algn="ctr">
            <a:solidFill>
              <a:schemeClr val="bg1"/>
            </a:solidFill>
            <a:miter lim="800000"/>
            <a:headEnd/>
            <a:tailEnd/>
          </a:ln>
        </p:spPr>
        <p:txBody>
          <a:bodyPr lIns="36000" tIns="36000" rIns="36000" bIns="36000" anchor="ctr" anchorCtr="1"/>
          <a:lstStyle/>
          <a:p>
            <a:pPr algn="ctr">
              <a:lnSpc>
                <a:spcPct val="106000"/>
              </a:lnSpc>
              <a:defRPr/>
            </a:pPr>
            <a:r>
              <a:rPr lang="en-US" b="1" dirty="0"/>
              <a:t>Goods or Services or both</a:t>
            </a:r>
          </a:p>
        </p:txBody>
      </p:sp>
      <p:sp>
        <p:nvSpPr>
          <p:cNvPr id="8" name="Text Placeholder 22"/>
          <p:cNvSpPr txBox="1">
            <a:spLocks/>
          </p:cNvSpPr>
          <p:nvPr/>
        </p:nvSpPr>
        <p:spPr bwMode="auto">
          <a:xfrm>
            <a:off x="2358997" y="2071678"/>
            <a:ext cx="3118104" cy="659915"/>
          </a:xfrm>
          <a:prstGeom prst="rect">
            <a:avLst/>
          </a:prstGeom>
          <a:ln>
            <a:noFill/>
          </a:ln>
        </p:spPr>
        <p:txBody>
          <a:bodyPr wrap="square" lIns="36000" tIns="36000" rIns="36000" bIns="36000">
            <a:spAutoFit/>
          </a:bodyPr>
          <a:lstStyle>
            <a:lvl1pPr marL="358775" indent="-358775" algn="l" defTabSz="957263" rtl="0" eaLnBrk="1" fontAlgn="base" hangingPunct="1">
              <a:lnSpc>
                <a:spcPct val="106000"/>
              </a:lnSpc>
              <a:spcBef>
                <a:spcPts val="1350"/>
              </a:spcBef>
              <a:spcAft>
                <a:spcPct val="0"/>
              </a:spcAft>
              <a:buFont typeface="Arial" charset="0"/>
              <a:defRPr lang="en-US" sz="1400" kern="1200" dirty="0">
                <a:solidFill>
                  <a:schemeClr val="tx2"/>
                </a:solidFill>
                <a:latin typeface="+mn-lt"/>
                <a:ea typeface="+mn-ea"/>
                <a:cs typeface="+mn-cs"/>
              </a:defRPr>
            </a:lvl1pPr>
            <a:lvl2pPr marL="190500" indent="-190500" algn="l" defTabSz="957263" rtl="0" eaLnBrk="1" fontAlgn="base" hangingPunct="1">
              <a:lnSpc>
                <a:spcPct val="106000"/>
              </a:lnSpc>
              <a:spcBef>
                <a:spcPts val="1350"/>
              </a:spcBef>
              <a:spcAft>
                <a:spcPct val="0"/>
              </a:spcAft>
              <a:buFont typeface="Arial" charset="0"/>
              <a:buChar char="•"/>
              <a:defRPr lang="en-US" sz="1400" kern="1200" dirty="0">
                <a:solidFill>
                  <a:schemeClr val="tx2"/>
                </a:solidFill>
                <a:latin typeface="+mn-lt"/>
                <a:ea typeface="+mj-ea"/>
                <a:cs typeface="+mj-cs"/>
              </a:defRPr>
            </a:lvl2pPr>
            <a:lvl3pPr marL="373063" indent="-182563" algn="l" defTabSz="957263" rtl="0" eaLnBrk="1" fontAlgn="base" hangingPunct="1">
              <a:lnSpc>
                <a:spcPct val="106000"/>
              </a:lnSpc>
              <a:spcBef>
                <a:spcPts val="575"/>
              </a:spcBef>
              <a:spcAft>
                <a:spcPct val="0"/>
              </a:spcAft>
              <a:buFont typeface="Arial" charset="0"/>
              <a:buChar char="‒"/>
              <a:defRPr lang="en-US" sz="1200" kern="1200" dirty="0">
                <a:solidFill>
                  <a:schemeClr val="tx2"/>
                </a:solidFill>
                <a:latin typeface="+mn-lt"/>
                <a:ea typeface="+mj-ea"/>
                <a:cs typeface="+mj-cs"/>
              </a:defRPr>
            </a:lvl3pPr>
            <a:lvl4pPr marL="565150" indent="-190500" algn="l" defTabSz="957263" rtl="0" eaLnBrk="1" fontAlgn="base" hangingPunct="1">
              <a:lnSpc>
                <a:spcPct val="106000"/>
              </a:lnSpc>
              <a:spcBef>
                <a:spcPts val="575"/>
              </a:spcBef>
              <a:spcAft>
                <a:spcPct val="0"/>
              </a:spcAft>
              <a:buFont typeface="Arial" charset="0"/>
              <a:buChar char="•"/>
              <a:defRPr lang="en-US" sz="1200" kern="1200" dirty="0">
                <a:solidFill>
                  <a:schemeClr val="tx2"/>
                </a:solidFill>
                <a:latin typeface="+mn-lt"/>
                <a:ea typeface="+mj-ea"/>
                <a:cs typeface="+mj-cs"/>
              </a:defRPr>
            </a:lvl4pPr>
            <a:lvl5pPr marL="744538" indent="-179388" algn="l" defTabSz="957263" rtl="0" eaLnBrk="1" fontAlgn="base" hangingPunct="1">
              <a:lnSpc>
                <a:spcPct val="106000"/>
              </a:lnSpc>
              <a:spcBef>
                <a:spcPts val="575"/>
              </a:spcBef>
              <a:spcAft>
                <a:spcPct val="0"/>
              </a:spcAft>
              <a:buFont typeface="Arial" charset="0"/>
              <a:buChar char="‒"/>
              <a:defRPr lang="en-GB" sz="1200" kern="1200" dirty="0">
                <a:solidFill>
                  <a:schemeClr val="tx2"/>
                </a:solidFill>
                <a:latin typeface="+mn-lt"/>
                <a:ea typeface="+mj-ea"/>
                <a:cs typeface="+mj-cs"/>
              </a:defRPr>
            </a:lvl5pPr>
            <a:lvl6pPr marL="841606" indent="-171605" algn="l" defTabSz="859512" rtl="0" eaLnBrk="1" latinLnBrk="0" hangingPunct="1">
              <a:spcBef>
                <a:spcPts val="0"/>
              </a:spcBef>
              <a:spcAft>
                <a:spcPts val="282"/>
              </a:spcAft>
              <a:buFont typeface="Arial" pitchFamily="34" charset="0"/>
              <a:buChar char="•"/>
              <a:defRPr sz="1500" kern="1200" baseline="0">
                <a:solidFill>
                  <a:schemeClr val="accent1"/>
                </a:solidFill>
                <a:latin typeface="+mn-lt"/>
                <a:ea typeface="+mn-ea"/>
                <a:cs typeface="+mn-cs"/>
              </a:defRPr>
            </a:lvl6pPr>
            <a:lvl7pPr marL="1014702" indent="-173096" algn="l" defTabSz="859512" rtl="0" eaLnBrk="1" latinLnBrk="0" hangingPunct="1">
              <a:spcBef>
                <a:spcPts val="0"/>
              </a:spcBef>
              <a:spcAft>
                <a:spcPts val="282"/>
              </a:spcAft>
              <a:buFont typeface="Arial" pitchFamily="34" charset="0"/>
              <a:buChar char="‒"/>
              <a:defRPr sz="1300" kern="1200">
                <a:solidFill>
                  <a:schemeClr val="accent1"/>
                </a:solidFill>
                <a:latin typeface="+mn-lt"/>
                <a:ea typeface="+mn-ea"/>
                <a:cs typeface="+mn-cs"/>
              </a:defRPr>
            </a:lvl7pPr>
            <a:lvl8pPr marL="1177353" indent="-162651" algn="l" defTabSz="859512" rtl="0" eaLnBrk="1" latinLnBrk="0" hangingPunct="1">
              <a:spcBef>
                <a:spcPts val="0"/>
              </a:spcBef>
              <a:spcAft>
                <a:spcPts val="282"/>
              </a:spcAft>
              <a:buFont typeface="Arial" pitchFamily="34" charset="0"/>
              <a:buChar char="•"/>
              <a:defRPr sz="1300" kern="1200">
                <a:solidFill>
                  <a:schemeClr val="accent1"/>
                </a:solidFill>
                <a:latin typeface="+mn-lt"/>
                <a:ea typeface="+mn-ea"/>
                <a:cs typeface="+mn-cs"/>
              </a:defRPr>
            </a:lvl8pPr>
            <a:lvl9pPr marL="1348956" indent="-171605" algn="l" defTabSz="859512" rtl="0" eaLnBrk="1" latinLnBrk="0" hangingPunct="1">
              <a:spcBef>
                <a:spcPts val="0"/>
              </a:spcBef>
              <a:spcAft>
                <a:spcPts val="282"/>
              </a:spcAft>
              <a:buFont typeface="Arial" pitchFamily="34" charset="0"/>
              <a:buChar char="‒"/>
              <a:defRPr sz="1300" kern="1200">
                <a:solidFill>
                  <a:schemeClr val="accent1"/>
                </a:solidFill>
                <a:latin typeface="+mn-lt"/>
                <a:ea typeface="+mn-ea"/>
                <a:cs typeface="+mn-cs"/>
              </a:defRPr>
            </a:lvl9pPr>
          </a:lstStyle>
          <a:p>
            <a:pPr marL="180000" lvl="1" indent="-180000">
              <a:spcBef>
                <a:spcPts val="400"/>
              </a:spcBef>
              <a:spcAft>
                <a:spcPts val="0"/>
              </a:spcAft>
            </a:pPr>
            <a:r>
              <a:rPr sz="1800" dirty="0">
                <a:solidFill>
                  <a:srgbClr val="313131"/>
                </a:solidFill>
              </a:rPr>
              <a:t>Partly business and partly for other purpose</a:t>
            </a:r>
            <a:endParaRPr lang="en-US" sz="1800" dirty="0">
              <a:solidFill>
                <a:srgbClr val="313131"/>
              </a:solidFill>
            </a:endParaRPr>
          </a:p>
        </p:txBody>
      </p:sp>
      <p:sp>
        <p:nvSpPr>
          <p:cNvPr id="9" name="Text Placeholder 22"/>
          <p:cNvSpPr txBox="1">
            <a:spLocks/>
          </p:cNvSpPr>
          <p:nvPr/>
        </p:nvSpPr>
        <p:spPr bwMode="auto">
          <a:xfrm>
            <a:off x="2367872" y="3203748"/>
            <a:ext cx="3191117" cy="953522"/>
          </a:xfrm>
          <a:prstGeom prst="rect">
            <a:avLst/>
          </a:prstGeom>
          <a:ln>
            <a:noFill/>
          </a:ln>
        </p:spPr>
        <p:txBody>
          <a:bodyPr wrap="square" lIns="36000" tIns="36000" rIns="36000" bIns="36000">
            <a:spAutoFit/>
          </a:bodyPr>
          <a:lstStyle>
            <a:lvl1pPr marL="358775" indent="-358775" algn="l" defTabSz="957263" rtl="0" eaLnBrk="1" fontAlgn="base" hangingPunct="1">
              <a:lnSpc>
                <a:spcPct val="106000"/>
              </a:lnSpc>
              <a:spcBef>
                <a:spcPts val="1350"/>
              </a:spcBef>
              <a:spcAft>
                <a:spcPct val="0"/>
              </a:spcAft>
              <a:buFont typeface="Arial" charset="0"/>
              <a:defRPr lang="en-US" sz="1400" kern="1200" dirty="0">
                <a:solidFill>
                  <a:schemeClr val="tx2"/>
                </a:solidFill>
                <a:latin typeface="+mn-lt"/>
                <a:ea typeface="+mn-ea"/>
                <a:cs typeface="+mn-cs"/>
              </a:defRPr>
            </a:lvl1pPr>
            <a:lvl2pPr marL="190500" indent="-190500" algn="l" defTabSz="957263" rtl="0" eaLnBrk="1" fontAlgn="base" hangingPunct="1">
              <a:lnSpc>
                <a:spcPct val="106000"/>
              </a:lnSpc>
              <a:spcBef>
                <a:spcPts val="1350"/>
              </a:spcBef>
              <a:spcAft>
                <a:spcPct val="0"/>
              </a:spcAft>
              <a:buFont typeface="Arial" charset="0"/>
              <a:buChar char="•"/>
              <a:defRPr lang="en-US" sz="1400" kern="1200" dirty="0">
                <a:solidFill>
                  <a:schemeClr val="tx2"/>
                </a:solidFill>
                <a:latin typeface="+mn-lt"/>
                <a:ea typeface="+mj-ea"/>
                <a:cs typeface="+mj-cs"/>
              </a:defRPr>
            </a:lvl2pPr>
            <a:lvl3pPr marL="373063" indent="-182563" algn="l" defTabSz="957263" rtl="0" eaLnBrk="1" fontAlgn="base" hangingPunct="1">
              <a:lnSpc>
                <a:spcPct val="106000"/>
              </a:lnSpc>
              <a:spcBef>
                <a:spcPts val="575"/>
              </a:spcBef>
              <a:spcAft>
                <a:spcPct val="0"/>
              </a:spcAft>
              <a:buFont typeface="Arial" charset="0"/>
              <a:buChar char="‒"/>
              <a:defRPr lang="en-US" sz="1200" kern="1200" dirty="0">
                <a:solidFill>
                  <a:schemeClr val="tx2"/>
                </a:solidFill>
                <a:latin typeface="+mn-lt"/>
                <a:ea typeface="+mj-ea"/>
                <a:cs typeface="+mj-cs"/>
              </a:defRPr>
            </a:lvl3pPr>
            <a:lvl4pPr marL="565150" indent="-190500" algn="l" defTabSz="957263" rtl="0" eaLnBrk="1" fontAlgn="base" hangingPunct="1">
              <a:lnSpc>
                <a:spcPct val="106000"/>
              </a:lnSpc>
              <a:spcBef>
                <a:spcPts val="575"/>
              </a:spcBef>
              <a:spcAft>
                <a:spcPct val="0"/>
              </a:spcAft>
              <a:buFont typeface="Arial" charset="0"/>
              <a:buChar char="•"/>
              <a:defRPr lang="en-US" sz="1200" kern="1200" dirty="0">
                <a:solidFill>
                  <a:schemeClr val="tx2"/>
                </a:solidFill>
                <a:latin typeface="+mn-lt"/>
                <a:ea typeface="+mj-ea"/>
                <a:cs typeface="+mj-cs"/>
              </a:defRPr>
            </a:lvl4pPr>
            <a:lvl5pPr marL="744538" indent="-179388" algn="l" defTabSz="957263" rtl="0" eaLnBrk="1" fontAlgn="base" hangingPunct="1">
              <a:lnSpc>
                <a:spcPct val="106000"/>
              </a:lnSpc>
              <a:spcBef>
                <a:spcPts val="575"/>
              </a:spcBef>
              <a:spcAft>
                <a:spcPct val="0"/>
              </a:spcAft>
              <a:buFont typeface="Arial" charset="0"/>
              <a:buChar char="‒"/>
              <a:defRPr lang="en-GB" sz="1200" kern="1200" dirty="0">
                <a:solidFill>
                  <a:schemeClr val="tx2"/>
                </a:solidFill>
                <a:latin typeface="+mn-lt"/>
                <a:ea typeface="+mj-ea"/>
                <a:cs typeface="+mj-cs"/>
              </a:defRPr>
            </a:lvl5pPr>
            <a:lvl6pPr marL="841606" indent="-171605" algn="l" defTabSz="859512" rtl="0" eaLnBrk="1" latinLnBrk="0" hangingPunct="1">
              <a:spcBef>
                <a:spcPts val="0"/>
              </a:spcBef>
              <a:spcAft>
                <a:spcPts val="282"/>
              </a:spcAft>
              <a:buFont typeface="Arial" pitchFamily="34" charset="0"/>
              <a:buChar char="•"/>
              <a:defRPr sz="1500" kern="1200" baseline="0">
                <a:solidFill>
                  <a:schemeClr val="accent1"/>
                </a:solidFill>
                <a:latin typeface="+mn-lt"/>
                <a:ea typeface="+mn-ea"/>
                <a:cs typeface="+mn-cs"/>
              </a:defRPr>
            </a:lvl6pPr>
            <a:lvl7pPr marL="1014702" indent="-173096" algn="l" defTabSz="859512" rtl="0" eaLnBrk="1" latinLnBrk="0" hangingPunct="1">
              <a:spcBef>
                <a:spcPts val="0"/>
              </a:spcBef>
              <a:spcAft>
                <a:spcPts val="282"/>
              </a:spcAft>
              <a:buFont typeface="Arial" pitchFamily="34" charset="0"/>
              <a:buChar char="‒"/>
              <a:defRPr sz="1300" kern="1200">
                <a:solidFill>
                  <a:schemeClr val="accent1"/>
                </a:solidFill>
                <a:latin typeface="+mn-lt"/>
                <a:ea typeface="+mn-ea"/>
                <a:cs typeface="+mn-cs"/>
              </a:defRPr>
            </a:lvl7pPr>
            <a:lvl8pPr marL="1177353" indent="-162651" algn="l" defTabSz="859512" rtl="0" eaLnBrk="1" latinLnBrk="0" hangingPunct="1">
              <a:spcBef>
                <a:spcPts val="0"/>
              </a:spcBef>
              <a:spcAft>
                <a:spcPts val="282"/>
              </a:spcAft>
              <a:buFont typeface="Arial" pitchFamily="34" charset="0"/>
              <a:buChar char="•"/>
              <a:defRPr sz="1300" kern="1200">
                <a:solidFill>
                  <a:schemeClr val="accent1"/>
                </a:solidFill>
                <a:latin typeface="+mn-lt"/>
                <a:ea typeface="+mn-ea"/>
                <a:cs typeface="+mn-cs"/>
              </a:defRPr>
            </a:lvl8pPr>
            <a:lvl9pPr marL="1348956" indent="-171605" algn="l" defTabSz="859512" rtl="0" eaLnBrk="1" latinLnBrk="0" hangingPunct="1">
              <a:spcBef>
                <a:spcPts val="0"/>
              </a:spcBef>
              <a:spcAft>
                <a:spcPts val="282"/>
              </a:spcAft>
              <a:buFont typeface="Arial" pitchFamily="34" charset="0"/>
              <a:buChar char="‒"/>
              <a:defRPr sz="1300" kern="1200">
                <a:solidFill>
                  <a:schemeClr val="accent1"/>
                </a:solidFill>
                <a:latin typeface="+mn-lt"/>
                <a:ea typeface="+mn-ea"/>
                <a:cs typeface="+mn-cs"/>
              </a:defRPr>
            </a:lvl9pPr>
          </a:lstStyle>
          <a:p>
            <a:pPr marL="180000" lvl="1" indent="-180000">
              <a:spcBef>
                <a:spcPts val="400"/>
              </a:spcBef>
              <a:spcAft>
                <a:spcPts val="0"/>
              </a:spcAft>
            </a:pPr>
            <a:r>
              <a:rPr sz="1800" dirty="0">
                <a:solidFill>
                  <a:srgbClr val="313131"/>
                </a:solidFill>
              </a:rPr>
              <a:t> Partly for taxable supplies (incl. Zero rated supplies) and partly for exempt supplies</a:t>
            </a:r>
            <a:endParaRPr lang="en-US" sz="1800" dirty="0">
              <a:solidFill>
                <a:srgbClr val="313131"/>
              </a:solidFill>
            </a:endParaRPr>
          </a:p>
        </p:txBody>
      </p:sp>
      <p:sp>
        <p:nvSpPr>
          <p:cNvPr id="12" name="Text Placeholder 22"/>
          <p:cNvSpPr txBox="1">
            <a:spLocks/>
          </p:cNvSpPr>
          <p:nvPr/>
        </p:nvSpPr>
        <p:spPr bwMode="auto">
          <a:xfrm>
            <a:off x="5660075" y="2071678"/>
            <a:ext cx="3118104" cy="659915"/>
          </a:xfrm>
          <a:prstGeom prst="rect">
            <a:avLst/>
          </a:prstGeom>
          <a:ln>
            <a:noFill/>
          </a:ln>
        </p:spPr>
        <p:txBody>
          <a:bodyPr wrap="square" lIns="36000" tIns="36000" rIns="36000" bIns="36000">
            <a:spAutoFit/>
          </a:bodyPr>
          <a:lstStyle>
            <a:lvl1pPr marL="358775" indent="-358775" algn="l" defTabSz="957263" rtl="0" eaLnBrk="1" fontAlgn="base" hangingPunct="1">
              <a:lnSpc>
                <a:spcPct val="106000"/>
              </a:lnSpc>
              <a:spcBef>
                <a:spcPts val="1350"/>
              </a:spcBef>
              <a:spcAft>
                <a:spcPct val="0"/>
              </a:spcAft>
              <a:buFont typeface="Arial" charset="0"/>
              <a:defRPr lang="en-US" sz="1400" kern="1200" dirty="0">
                <a:solidFill>
                  <a:schemeClr val="tx2"/>
                </a:solidFill>
                <a:latin typeface="+mn-lt"/>
                <a:ea typeface="+mn-ea"/>
                <a:cs typeface="+mn-cs"/>
              </a:defRPr>
            </a:lvl1pPr>
            <a:lvl2pPr marL="190500" indent="-190500" algn="l" defTabSz="957263" rtl="0" eaLnBrk="1" fontAlgn="base" hangingPunct="1">
              <a:lnSpc>
                <a:spcPct val="106000"/>
              </a:lnSpc>
              <a:spcBef>
                <a:spcPts val="1350"/>
              </a:spcBef>
              <a:spcAft>
                <a:spcPct val="0"/>
              </a:spcAft>
              <a:buFont typeface="Arial" charset="0"/>
              <a:buChar char="•"/>
              <a:defRPr lang="en-US" sz="1400" kern="1200" dirty="0">
                <a:solidFill>
                  <a:schemeClr val="tx2"/>
                </a:solidFill>
                <a:latin typeface="+mn-lt"/>
                <a:ea typeface="+mj-ea"/>
                <a:cs typeface="+mj-cs"/>
              </a:defRPr>
            </a:lvl2pPr>
            <a:lvl3pPr marL="373063" indent="-182563" algn="l" defTabSz="957263" rtl="0" eaLnBrk="1" fontAlgn="base" hangingPunct="1">
              <a:lnSpc>
                <a:spcPct val="106000"/>
              </a:lnSpc>
              <a:spcBef>
                <a:spcPts val="575"/>
              </a:spcBef>
              <a:spcAft>
                <a:spcPct val="0"/>
              </a:spcAft>
              <a:buFont typeface="Arial" charset="0"/>
              <a:buChar char="‒"/>
              <a:defRPr lang="en-US" sz="1200" kern="1200" dirty="0">
                <a:solidFill>
                  <a:schemeClr val="tx2"/>
                </a:solidFill>
                <a:latin typeface="+mn-lt"/>
                <a:ea typeface="+mj-ea"/>
                <a:cs typeface="+mj-cs"/>
              </a:defRPr>
            </a:lvl3pPr>
            <a:lvl4pPr marL="565150" indent="-190500" algn="l" defTabSz="957263" rtl="0" eaLnBrk="1" fontAlgn="base" hangingPunct="1">
              <a:lnSpc>
                <a:spcPct val="106000"/>
              </a:lnSpc>
              <a:spcBef>
                <a:spcPts val="575"/>
              </a:spcBef>
              <a:spcAft>
                <a:spcPct val="0"/>
              </a:spcAft>
              <a:buFont typeface="Arial" charset="0"/>
              <a:buChar char="•"/>
              <a:defRPr lang="en-US" sz="1200" kern="1200" dirty="0">
                <a:solidFill>
                  <a:schemeClr val="tx2"/>
                </a:solidFill>
                <a:latin typeface="+mn-lt"/>
                <a:ea typeface="+mj-ea"/>
                <a:cs typeface="+mj-cs"/>
              </a:defRPr>
            </a:lvl4pPr>
            <a:lvl5pPr marL="744538" indent="-179388" algn="l" defTabSz="957263" rtl="0" eaLnBrk="1" fontAlgn="base" hangingPunct="1">
              <a:lnSpc>
                <a:spcPct val="106000"/>
              </a:lnSpc>
              <a:spcBef>
                <a:spcPts val="575"/>
              </a:spcBef>
              <a:spcAft>
                <a:spcPct val="0"/>
              </a:spcAft>
              <a:buFont typeface="Arial" charset="0"/>
              <a:buChar char="‒"/>
              <a:defRPr lang="en-GB" sz="1200" kern="1200" dirty="0">
                <a:solidFill>
                  <a:schemeClr val="tx2"/>
                </a:solidFill>
                <a:latin typeface="+mn-lt"/>
                <a:ea typeface="+mj-ea"/>
                <a:cs typeface="+mj-cs"/>
              </a:defRPr>
            </a:lvl5pPr>
            <a:lvl6pPr marL="841606" indent="-171605" algn="l" defTabSz="859512" rtl="0" eaLnBrk="1" latinLnBrk="0" hangingPunct="1">
              <a:spcBef>
                <a:spcPts val="0"/>
              </a:spcBef>
              <a:spcAft>
                <a:spcPts val="282"/>
              </a:spcAft>
              <a:buFont typeface="Arial" pitchFamily="34" charset="0"/>
              <a:buChar char="•"/>
              <a:defRPr sz="1500" kern="1200" baseline="0">
                <a:solidFill>
                  <a:schemeClr val="accent1"/>
                </a:solidFill>
                <a:latin typeface="+mn-lt"/>
                <a:ea typeface="+mn-ea"/>
                <a:cs typeface="+mn-cs"/>
              </a:defRPr>
            </a:lvl6pPr>
            <a:lvl7pPr marL="1014702" indent="-173096" algn="l" defTabSz="859512" rtl="0" eaLnBrk="1" latinLnBrk="0" hangingPunct="1">
              <a:spcBef>
                <a:spcPts val="0"/>
              </a:spcBef>
              <a:spcAft>
                <a:spcPts val="282"/>
              </a:spcAft>
              <a:buFont typeface="Arial" pitchFamily="34" charset="0"/>
              <a:buChar char="‒"/>
              <a:defRPr sz="1300" kern="1200">
                <a:solidFill>
                  <a:schemeClr val="accent1"/>
                </a:solidFill>
                <a:latin typeface="+mn-lt"/>
                <a:ea typeface="+mn-ea"/>
                <a:cs typeface="+mn-cs"/>
              </a:defRPr>
            </a:lvl7pPr>
            <a:lvl8pPr marL="1177353" indent="-162651" algn="l" defTabSz="859512" rtl="0" eaLnBrk="1" latinLnBrk="0" hangingPunct="1">
              <a:spcBef>
                <a:spcPts val="0"/>
              </a:spcBef>
              <a:spcAft>
                <a:spcPts val="282"/>
              </a:spcAft>
              <a:buFont typeface="Arial" pitchFamily="34" charset="0"/>
              <a:buChar char="•"/>
              <a:defRPr sz="1300" kern="1200">
                <a:solidFill>
                  <a:schemeClr val="accent1"/>
                </a:solidFill>
                <a:latin typeface="+mn-lt"/>
                <a:ea typeface="+mn-ea"/>
                <a:cs typeface="+mn-cs"/>
              </a:defRPr>
            </a:lvl8pPr>
            <a:lvl9pPr marL="1348956" indent="-171605" algn="l" defTabSz="859512" rtl="0" eaLnBrk="1" latinLnBrk="0" hangingPunct="1">
              <a:spcBef>
                <a:spcPts val="0"/>
              </a:spcBef>
              <a:spcAft>
                <a:spcPts val="282"/>
              </a:spcAft>
              <a:buFont typeface="Arial" pitchFamily="34" charset="0"/>
              <a:buChar char="‒"/>
              <a:defRPr sz="1300" kern="1200">
                <a:solidFill>
                  <a:schemeClr val="accent1"/>
                </a:solidFill>
                <a:latin typeface="+mn-lt"/>
                <a:ea typeface="+mn-ea"/>
                <a:cs typeface="+mn-cs"/>
              </a:defRPr>
            </a:lvl9pPr>
          </a:lstStyle>
          <a:p>
            <a:pPr marL="180000" lvl="1" indent="-180000">
              <a:spcBef>
                <a:spcPts val="400"/>
              </a:spcBef>
              <a:spcAft>
                <a:spcPts val="0"/>
              </a:spcAft>
            </a:pPr>
            <a:r>
              <a:rPr lang="en-US" sz="1800" dirty="0">
                <a:solidFill>
                  <a:srgbClr val="313131"/>
                </a:solidFill>
              </a:rPr>
              <a:t>Only </a:t>
            </a:r>
            <a:r>
              <a:rPr sz="1800" dirty="0">
                <a:solidFill>
                  <a:srgbClr val="313131"/>
                </a:solidFill>
              </a:rPr>
              <a:t>as is attributable to the purpose of business [S. 17(1)]</a:t>
            </a:r>
          </a:p>
        </p:txBody>
      </p:sp>
      <p:sp>
        <p:nvSpPr>
          <p:cNvPr id="13" name="Text Placeholder 22"/>
          <p:cNvSpPr txBox="1">
            <a:spLocks/>
          </p:cNvSpPr>
          <p:nvPr/>
        </p:nvSpPr>
        <p:spPr bwMode="auto">
          <a:xfrm>
            <a:off x="5660075" y="3170544"/>
            <a:ext cx="3118104" cy="953522"/>
          </a:xfrm>
          <a:prstGeom prst="rect">
            <a:avLst/>
          </a:prstGeom>
          <a:ln>
            <a:noFill/>
          </a:ln>
        </p:spPr>
        <p:txBody>
          <a:bodyPr wrap="square" lIns="36000" tIns="36000" rIns="36000" bIns="36000">
            <a:spAutoFit/>
          </a:bodyPr>
          <a:lstStyle>
            <a:lvl1pPr marL="358775" indent="-358775" algn="l" defTabSz="957263" rtl="0" eaLnBrk="1" fontAlgn="base" hangingPunct="1">
              <a:lnSpc>
                <a:spcPct val="106000"/>
              </a:lnSpc>
              <a:spcBef>
                <a:spcPts val="1350"/>
              </a:spcBef>
              <a:spcAft>
                <a:spcPct val="0"/>
              </a:spcAft>
              <a:buFont typeface="Arial" charset="0"/>
              <a:defRPr lang="en-US" sz="1400" kern="1200" dirty="0">
                <a:solidFill>
                  <a:schemeClr val="tx2"/>
                </a:solidFill>
                <a:latin typeface="+mn-lt"/>
                <a:ea typeface="+mn-ea"/>
                <a:cs typeface="+mn-cs"/>
              </a:defRPr>
            </a:lvl1pPr>
            <a:lvl2pPr marL="190500" indent="-190500" algn="l" defTabSz="957263" rtl="0" eaLnBrk="1" fontAlgn="base" hangingPunct="1">
              <a:lnSpc>
                <a:spcPct val="106000"/>
              </a:lnSpc>
              <a:spcBef>
                <a:spcPts val="1350"/>
              </a:spcBef>
              <a:spcAft>
                <a:spcPct val="0"/>
              </a:spcAft>
              <a:buFont typeface="Arial" charset="0"/>
              <a:buChar char="•"/>
              <a:defRPr lang="en-US" sz="1400" kern="1200" dirty="0">
                <a:solidFill>
                  <a:schemeClr val="tx2"/>
                </a:solidFill>
                <a:latin typeface="+mn-lt"/>
                <a:ea typeface="+mj-ea"/>
                <a:cs typeface="+mj-cs"/>
              </a:defRPr>
            </a:lvl2pPr>
            <a:lvl3pPr marL="373063" indent="-182563" algn="l" defTabSz="957263" rtl="0" eaLnBrk="1" fontAlgn="base" hangingPunct="1">
              <a:lnSpc>
                <a:spcPct val="106000"/>
              </a:lnSpc>
              <a:spcBef>
                <a:spcPts val="575"/>
              </a:spcBef>
              <a:spcAft>
                <a:spcPct val="0"/>
              </a:spcAft>
              <a:buFont typeface="Arial" charset="0"/>
              <a:buChar char="‒"/>
              <a:defRPr lang="en-US" sz="1200" kern="1200" dirty="0">
                <a:solidFill>
                  <a:schemeClr val="tx2"/>
                </a:solidFill>
                <a:latin typeface="+mn-lt"/>
                <a:ea typeface="+mj-ea"/>
                <a:cs typeface="+mj-cs"/>
              </a:defRPr>
            </a:lvl3pPr>
            <a:lvl4pPr marL="565150" indent="-190500" algn="l" defTabSz="957263" rtl="0" eaLnBrk="1" fontAlgn="base" hangingPunct="1">
              <a:lnSpc>
                <a:spcPct val="106000"/>
              </a:lnSpc>
              <a:spcBef>
                <a:spcPts val="575"/>
              </a:spcBef>
              <a:spcAft>
                <a:spcPct val="0"/>
              </a:spcAft>
              <a:buFont typeface="Arial" charset="0"/>
              <a:buChar char="•"/>
              <a:defRPr lang="en-US" sz="1200" kern="1200" dirty="0">
                <a:solidFill>
                  <a:schemeClr val="tx2"/>
                </a:solidFill>
                <a:latin typeface="+mn-lt"/>
                <a:ea typeface="+mj-ea"/>
                <a:cs typeface="+mj-cs"/>
              </a:defRPr>
            </a:lvl4pPr>
            <a:lvl5pPr marL="744538" indent="-179388" algn="l" defTabSz="957263" rtl="0" eaLnBrk="1" fontAlgn="base" hangingPunct="1">
              <a:lnSpc>
                <a:spcPct val="106000"/>
              </a:lnSpc>
              <a:spcBef>
                <a:spcPts val="575"/>
              </a:spcBef>
              <a:spcAft>
                <a:spcPct val="0"/>
              </a:spcAft>
              <a:buFont typeface="Arial" charset="0"/>
              <a:buChar char="‒"/>
              <a:defRPr lang="en-GB" sz="1200" kern="1200" dirty="0">
                <a:solidFill>
                  <a:schemeClr val="tx2"/>
                </a:solidFill>
                <a:latin typeface="+mn-lt"/>
                <a:ea typeface="+mj-ea"/>
                <a:cs typeface="+mj-cs"/>
              </a:defRPr>
            </a:lvl5pPr>
            <a:lvl6pPr marL="841606" indent="-171605" algn="l" defTabSz="859512" rtl="0" eaLnBrk="1" latinLnBrk="0" hangingPunct="1">
              <a:spcBef>
                <a:spcPts val="0"/>
              </a:spcBef>
              <a:spcAft>
                <a:spcPts val="282"/>
              </a:spcAft>
              <a:buFont typeface="Arial" pitchFamily="34" charset="0"/>
              <a:buChar char="•"/>
              <a:defRPr sz="1500" kern="1200" baseline="0">
                <a:solidFill>
                  <a:schemeClr val="accent1"/>
                </a:solidFill>
                <a:latin typeface="+mn-lt"/>
                <a:ea typeface="+mn-ea"/>
                <a:cs typeface="+mn-cs"/>
              </a:defRPr>
            </a:lvl6pPr>
            <a:lvl7pPr marL="1014702" indent="-173096" algn="l" defTabSz="859512" rtl="0" eaLnBrk="1" latinLnBrk="0" hangingPunct="1">
              <a:spcBef>
                <a:spcPts val="0"/>
              </a:spcBef>
              <a:spcAft>
                <a:spcPts val="282"/>
              </a:spcAft>
              <a:buFont typeface="Arial" pitchFamily="34" charset="0"/>
              <a:buChar char="‒"/>
              <a:defRPr sz="1300" kern="1200">
                <a:solidFill>
                  <a:schemeClr val="accent1"/>
                </a:solidFill>
                <a:latin typeface="+mn-lt"/>
                <a:ea typeface="+mn-ea"/>
                <a:cs typeface="+mn-cs"/>
              </a:defRPr>
            </a:lvl7pPr>
            <a:lvl8pPr marL="1177353" indent="-162651" algn="l" defTabSz="859512" rtl="0" eaLnBrk="1" latinLnBrk="0" hangingPunct="1">
              <a:spcBef>
                <a:spcPts val="0"/>
              </a:spcBef>
              <a:spcAft>
                <a:spcPts val="282"/>
              </a:spcAft>
              <a:buFont typeface="Arial" pitchFamily="34" charset="0"/>
              <a:buChar char="•"/>
              <a:defRPr sz="1300" kern="1200">
                <a:solidFill>
                  <a:schemeClr val="accent1"/>
                </a:solidFill>
                <a:latin typeface="+mn-lt"/>
                <a:ea typeface="+mn-ea"/>
                <a:cs typeface="+mn-cs"/>
              </a:defRPr>
            </a:lvl8pPr>
            <a:lvl9pPr marL="1348956" indent="-171605" algn="l" defTabSz="859512" rtl="0" eaLnBrk="1" latinLnBrk="0" hangingPunct="1">
              <a:spcBef>
                <a:spcPts val="0"/>
              </a:spcBef>
              <a:spcAft>
                <a:spcPts val="282"/>
              </a:spcAft>
              <a:buFont typeface="Arial" pitchFamily="34" charset="0"/>
              <a:buChar char="‒"/>
              <a:defRPr sz="1300" kern="1200">
                <a:solidFill>
                  <a:schemeClr val="accent1"/>
                </a:solidFill>
                <a:latin typeface="+mn-lt"/>
                <a:ea typeface="+mn-ea"/>
                <a:cs typeface="+mn-cs"/>
              </a:defRPr>
            </a:lvl9pPr>
          </a:lstStyle>
          <a:p>
            <a:pPr marL="180000" lvl="1" indent="-180000">
              <a:spcBef>
                <a:spcPts val="400"/>
              </a:spcBef>
              <a:spcAft>
                <a:spcPts val="0"/>
              </a:spcAft>
            </a:pPr>
            <a:r>
              <a:rPr lang="en-US" sz="1800" dirty="0">
                <a:solidFill>
                  <a:srgbClr val="313131"/>
                </a:solidFill>
              </a:rPr>
              <a:t>Only as is attributable to the said taxable supplies (incl. </a:t>
            </a:r>
            <a:r>
              <a:rPr sz="1800" dirty="0">
                <a:solidFill>
                  <a:srgbClr val="313131"/>
                </a:solidFill>
              </a:rPr>
              <a:t>zero rated supplies) </a:t>
            </a:r>
            <a:r>
              <a:rPr lang="en-IN" sz="1800" dirty="0">
                <a:solidFill>
                  <a:srgbClr val="313131"/>
                </a:solidFill>
              </a:rPr>
              <a:t>[S. 17(2)]</a:t>
            </a:r>
            <a:r>
              <a:rPr sz="1800" dirty="0">
                <a:solidFill>
                  <a:srgbClr val="313131"/>
                </a:solidFill>
              </a:rPr>
              <a:t> </a:t>
            </a:r>
            <a:endParaRPr lang="en-US" sz="1800" dirty="0">
              <a:solidFill>
                <a:srgbClr val="313131"/>
              </a:solidFill>
            </a:endParaRPr>
          </a:p>
        </p:txBody>
      </p:sp>
      <p:sp>
        <p:nvSpPr>
          <p:cNvPr id="18" name="Rectangle 17"/>
          <p:cNvSpPr/>
          <p:nvPr/>
        </p:nvSpPr>
        <p:spPr>
          <a:xfrm>
            <a:off x="2357422" y="1500174"/>
            <a:ext cx="2571768" cy="428628"/>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a:t>Purpose</a:t>
            </a:r>
          </a:p>
        </p:txBody>
      </p:sp>
      <p:sp>
        <p:nvSpPr>
          <p:cNvPr id="19" name="Rectangle 18"/>
          <p:cNvSpPr/>
          <p:nvPr/>
        </p:nvSpPr>
        <p:spPr>
          <a:xfrm>
            <a:off x="5643570" y="1500174"/>
            <a:ext cx="2571768" cy="428628"/>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a:t>Credit available</a:t>
            </a:r>
          </a:p>
        </p:txBody>
      </p:sp>
      <p:cxnSp>
        <p:nvCxnSpPr>
          <p:cNvPr id="21" name="Straight Connector 20"/>
          <p:cNvCxnSpPr/>
          <p:nvPr/>
        </p:nvCxnSpPr>
        <p:spPr>
          <a:xfrm rot="5400000">
            <a:off x="4037009" y="2832227"/>
            <a:ext cx="2785288" cy="794"/>
          </a:xfrm>
          <a:prstGeom prst="line">
            <a:avLst/>
          </a:prstGeom>
        </p:spPr>
        <p:style>
          <a:lnRef idx="1">
            <a:schemeClr val="accent1"/>
          </a:lnRef>
          <a:fillRef idx="0">
            <a:schemeClr val="accent1"/>
          </a:fillRef>
          <a:effectRef idx="0">
            <a:schemeClr val="accent1"/>
          </a:effectRef>
          <a:fontRef idx="minor">
            <a:schemeClr val="tx1"/>
          </a:fontRef>
        </p:style>
      </p:cxnSp>
      <p:sp>
        <p:nvSpPr>
          <p:cNvPr id="24" name="Flowchart: Alternate Process 23"/>
          <p:cNvSpPr/>
          <p:nvPr/>
        </p:nvSpPr>
        <p:spPr>
          <a:xfrm>
            <a:off x="900058" y="4572000"/>
            <a:ext cx="7786742" cy="1571636"/>
          </a:xfrm>
          <a:prstGeom prst="flowChartAlternateProcess">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dirty="0">
                <a:solidFill>
                  <a:schemeClr val="tx1"/>
                </a:solidFill>
              </a:rPr>
              <a:t>Value of exempt supplies shall be as may be prescribed and </a:t>
            </a:r>
            <a:r>
              <a:rPr lang="en-US" b="1" dirty="0">
                <a:solidFill>
                  <a:schemeClr val="tx1"/>
                </a:solidFill>
              </a:rPr>
              <a:t>shall include </a:t>
            </a:r>
            <a:r>
              <a:rPr lang="en-US" i="1" dirty="0">
                <a:solidFill>
                  <a:schemeClr val="tx1"/>
                </a:solidFill>
              </a:rPr>
              <a:t>supplies on which recipient is liable to pay tax on Reverse Charge Mechanism</a:t>
            </a:r>
            <a:r>
              <a:rPr lang="en-US" b="1" i="1" dirty="0">
                <a:solidFill>
                  <a:schemeClr val="tx1"/>
                </a:solidFill>
              </a:rPr>
              <a:t>, </a:t>
            </a:r>
            <a:r>
              <a:rPr lang="en-US" i="1" dirty="0">
                <a:solidFill>
                  <a:schemeClr val="tx1"/>
                </a:solidFill>
              </a:rPr>
              <a:t>transaction in securities, sale of land, sale of building post OC</a:t>
            </a:r>
          </a:p>
        </p:txBody>
      </p:sp>
    </p:spTree>
    <p:extLst>
      <p:ext uri="{BB962C8B-B14F-4D97-AF65-F5344CB8AC3E}">
        <p14:creationId xmlns:p14="http://schemas.microsoft.com/office/powerpoint/2010/main" val="16578008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12164"/>
            <a:ext cx="7500990" cy="1011222"/>
          </a:xfrm>
        </p:spPr>
        <p:txBody>
          <a:bodyPr>
            <a:noAutofit/>
          </a:bodyPr>
          <a:lstStyle/>
          <a:p>
            <a:pPr eaLnBrk="1" hangingPunct="1">
              <a:defRPr/>
            </a:pPr>
            <a:r>
              <a:rPr lang="en-IN" sz="3000" b="0" spc="300" dirty="0"/>
              <a:t>Reversal of ITC on Inputs and Input services</a:t>
            </a:r>
            <a:r>
              <a:rPr lang="en-IN" sz="1800" b="0" spc="300" dirty="0"/>
              <a:t>...[S. 17(1) and (2) r.w Rule 42]</a:t>
            </a:r>
          </a:p>
        </p:txBody>
      </p:sp>
      <p:graphicFrame>
        <p:nvGraphicFramePr>
          <p:cNvPr id="8" name="Table 7"/>
          <p:cNvGraphicFramePr>
            <a:graphicFrameLocks noGrp="1"/>
          </p:cNvGraphicFramePr>
          <p:nvPr>
            <p:extLst>
              <p:ext uri="{D42A27DB-BD31-4B8C-83A1-F6EECF244321}">
                <p14:modId xmlns:p14="http://schemas.microsoft.com/office/powerpoint/2010/main" val="54171016"/>
              </p:ext>
            </p:extLst>
          </p:nvPr>
        </p:nvGraphicFramePr>
        <p:xfrm>
          <a:off x="578724" y="2000241"/>
          <a:ext cx="8286808" cy="4366951"/>
        </p:xfrm>
        <a:graphic>
          <a:graphicData uri="http://schemas.openxmlformats.org/drawingml/2006/table">
            <a:tbl>
              <a:tblPr>
                <a:tableStyleId>{10A1B5D5-9B99-4C35-A422-299274C87663}</a:tableStyleId>
              </a:tblPr>
              <a:tblGrid>
                <a:gridCol w="6929486">
                  <a:extLst>
                    <a:ext uri="{9D8B030D-6E8A-4147-A177-3AD203B41FA5}">
                      <a16:colId xmlns:a16="http://schemas.microsoft.com/office/drawing/2014/main" val="20000"/>
                    </a:ext>
                  </a:extLst>
                </a:gridCol>
                <a:gridCol w="1357322">
                  <a:extLst>
                    <a:ext uri="{9D8B030D-6E8A-4147-A177-3AD203B41FA5}">
                      <a16:colId xmlns:a16="http://schemas.microsoft.com/office/drawing/2014/main" val="20001"/>
                    </a:ext>
                  </a:extLst>
                </a:gridCol>
              </a:tblGrid>
              <a:tr h="463775">
                <a:tc>
                  <a:txBody>
                    <a:bodyPr/>
                    <a:lstStyle/>
                    <a:p>
                      <a:pPr marL="0" marR="0" algn="ctr">
                        <a:lnSpc>
                          <a:spcPct val="150000"/>
                        </a:lnSpc>
                        <a:spcBef>
                          <a:spcPts val="0"/>
                        </a:spcBef>
                        <a:spcAft>
                          <a:spcPts val="0"/>
                        </a:spcAft>
                      </a:pPr>
                      <a:r>
                        <a:rPr lang="en-US" sz="1800" kern="1200" dirty="0"/>
                        <a:t>Particulars</a:t>
                      </a:r>
                      <a:endParaRPr lang="en-US" sz="1800" b="1" kern="1200" dirty="0">
                        <a:solidFill>
                          <a:schemeClr val="bg1"/>
                        </a:solidFill>
                        <a:latin typeface="+mj-lt"/>
                        <a:ea typeface="Times New Roman"/>
                        <a:cs typeface="Arial"/>
                      </a:endParaRPr>
                    </a:p>
                  </a:txBody>
                  <a:tcPr marL="68580" marR="68580" marT="0" marB="0">
                    <a:solidFill>
                      <a:srgbClr val="92D050"/>
                    </a:solidFill>
                  </a:tcPr>
                </a:tc>
                <a:tc>
                  <a:txBody>
                    <a:bodyPr/>
                    <a:lstStyle/>
                    <a:p>
                      <a:pPr marL="0" marR="0" algn="ctr" defTabSz="914400" rtl="0" eaLnBrk="1" latinLnBrk="0" hangingPunct="1">
                        <a:lnSpc>
                          <a:spcPct val="150000"/>
                        </a:lnSpc>
                        <a:spcBef>
                          <a:spcPts val="0"/>
                        </a:spcBef>
                        <a:spcAft>
                          <a:spcPts val="0"/>
                        </a:spcAft>
                      </a:pPr>
                      <a:r>
                        <a:rPr lang="en-US" sz="1800" kern="1200" dirty="0"/>
                        <a:t>Amount</a:t>
                      </a:r>
                      <a:endParaRPr lang="en-US" sz="1800" b="1" kern="1200" dirty="0">
                        <a:solidFill>
                          <a:schemeClr val="bg1"/>
                        </a:solidFill>
                        <a:latin typeface="+mj-lt"/>
                        <a:ea typeface="Times New Roman"/>
                        <a:cs typeface="Arial"/>
                      </a:endParaRPr>
                    </a:p>
                  </a:txBody>
                  <a:tcPr marL="68580" marR="68580" marT="0" marB="0">
                    <a:solidFill>
                      <a:srgbClr val="92D050"/>
                    </a:solidFill>
                  </a:tcPr>
                </a:tc>
                <a:extLst>
                  <a:ext uri="{0D108BD9-81ED-4DB2-BD59-A6C34878D82A}">
                    <a16:rowId xmlns:a16="http://schemas.microsoft.com/office/drawing/2014/main" val="10000"/>
                  </a:ext>
                </a:extLst>
              </a:tr>
              <a:tr h="463775">
                <a:tc>
                  <a:txBody>
                    <a:bodyPr/>
                    <a:lstStyle/>
                    <a:p>
                      <a:pPr marL="0" marR="0" lvl="1" indent="0" algn="l" defTabSz="957263" rtl="0" eaLnBrk="1" fontAlgn="base" latinLnBrk="0" hangingPunct="1">
                        <a:lnSpc>
                          <a:spcPct val="106000"/>
                        </a:lnSpc>
                        <a:spcBef>
                          <a:spcPts val="400"/>
                        </a:spcBef>
                        <a:spcAft>
                          <a:spcPts val="0"/>
                        </a:spcAft>
                        <a:buFont typeface="Arial" charset="0"/>
                        <a:buNone/>
                      </a:pPr>
                      <a:r>
                        <a:rPr lang="en-US" sz="1800" kern="1200" dirty="0"/>
                        <a:t>Total Input Tax on Inputs and Input services</a:t>
                      </a:r>
                      <a:endParaRPr lang="en-US" sz="1800" kern="1200" dirty="0">
                        <a:solidFill>
                          <a:srgbClr val="313131"/>
                        </a:solidFill>
                        <a:latin typeface="+mn-lt"/>
                        <a:ea typeface="+mj-ea"/>
                        <a:cs typeface="+mj-cs"/>
                      </a:endParaRPr>
                    </a:p>
                  </a:txBody>
                  <a:tcPr marL="68580" marR="68580" marT="0" marB="0"/>
                </a:tc>
                <a:tc>
                  <a:txBody>
                    <a:bodyPr/>
                    <a:lstStyle/>
                    <a:p>
                      <a:pPr marL="0" marR="0" algn="ctr">
                        <a:lnSpc>
                          <a:spcPct val="150000"/>
                        </a:lnSpc>
                        <a:spcBef>
                          <a:spcPts val="0"/>
                        </a:spcBef>
                        <a:spcAft>
                          <a:spcPts val="0"/>
                        </a:spcAft>
                      </a:pPr>
                      <a:r>
                        <a:rPr lang="en-US" sz="1800" dirty="0"/>
                        <a:t>T</a:t>
                      </a:r>
                      <a:endParaRPr lang="en-US" sz="1800" b="1" dirty="0">
                        <a:latin typeface="+mj-lt"/>
                        <a:ea typeface="Times New Roman"/>
                      </a:endParaRPr>
                    </a:p>
                  </a:txBody>
                  <a:tcPr marL="68580" marR="68580" marT="0" marB="0"/>
                </a:tc>
                <a:extLst>
                  <a:ext uri="{0D108BD9-81ED-4DB2-BD59-A6C34878D82A}">
                    <a16:rowId xmlns:a16="http://schemas.microsoft.com/office/drawing/2014/main" val="10001"/>
                  </a:ext>
                </a:extLst>
              </a:tr>
              <a:tr h="672417">
                <a:tc>
                  <a:txBody>
                    <a:bodyPr/>
                    <a:lstStyle/>
                    <a:p>
                      <a:pPr marL="0" marR="0" lvl="1" indent="0" algn="l" defTabSz="957263" rtl="0" eaLnBrk="1" fontAlgn="base" latinLnBrk="0" hangingPunct="1">
                        <a:lnSpc>
                          <a:spcPct val="106000"/>
                        </a:lnSpc>
                        <a:spcBef>
                          <a:spcPts val="400"/>
                        </a:spcBef>
                        <a:spcAft>
                          <a:spcPts val="0"/>
                        </a:spcAft>
                        <a:buFont typeface="Arial" charset="0"/>
                        <a:buNone/>
                      </a:pPr>
                      <a:r>
                        <a:rPr lang="en-US" sz="1800" u="sng" kern="1200" baseline="0" dirty="0"/>
                        <a:t>Less</a:t>
                      </a:r>
                      <a:r>
                        <a:rPr lang="en-US" sz="1800" kern="1200" baseline="0" dirty="0"/>
                        <a:t>: Input Tax on Input and Input services intended to be used exclusively for purpose other than business</a:t>
                      </a:r>
                      <a:endParaRPr lang="en-US" sz="1800" b="1" i="1" kern="1200" dirty="0">
                        <a:solidFill>
                          <a:srgbClr val="313131"/>
                        </a:solidFill>
                        <a:latin typeface="+mn-lt"/>
                        <a:ea typeface="+mj-ea"/>
                        <a:cs typeface="+mj-cs"/>
                      </a:endParaRPr>
                    </a:p>
                  </a:txBody>
                  <a:tcPr marL="68580" marR="68580" marT="0" marB="0"/>
                </a:tc>
                <a:tc>
                  <a:txBody>
                    <a:bodyPr/>
                    <a:lstStyle/>
                    <a:p>
                      <a:pPr marL="0" marR="0" algn="ctr">
                        <a:lnSpc>
                          <a:spcPct val="150000"/>
                        </a:lnSpc>
                        <a:spcBef>
                          <a:spcPts val="0"/>
                        </a:spcBef>
                        <a:spcAft>
                          <a:spcPts val="0"/>
                        </a:spcAft>
                      </a:pPr>
                      <a:r>
                        <a:rPr lang="en-US" sz="1800" dirty="0"/>
                        <a:t>(T1)</a:t>
                      </a:r>
                      <a:endParaRPr lang="en-US" sz="1800" dirty="0">
                        <a:solidFill>
                          <a:srgbClr val="FF0000"/>
                        </a:solidFill>
                        <a:latin typeface="+mj-lt"/>
                        <a:ea typeface="Times New Roman"/>
                      </a:endParaRPr>
                    </a:p>
                  </a:txBody>
                  <a:tcPr marL="68580" marR="68580" marT="0" marB="0"/>
                </a:tc>
                <a:extLst>
                  <a:ext uri="{0D108BD9-81ED-4DB2-BD59-A6C34878D82A}">
                    <a16:rowId xmlns:a16="http://schemas.microsoft.com/office/drawing/2014/main" val="10002"/>
                  </a:ext>
                </a:extLst>
              </a:tr>
              <a:tr h="672417">
                <a:tc>
                  <a:txBody>
                    <a:bodyPr/>
                    <a:lstStyle/>
                    <a:p>
                      <a:pPr marL="0" marR="0" lvl="1" indent="0" algn="l" defTabSz="957263" rtl="0" eaLnBrk="1" fontAlgn="base" latinLnBrk="0" hangingPunct="1">
                        <a:lnSpc>
                          <a:spcPct val="106000"/>
                        </a:lnSpc>
                        <a:spcBef>
                          <a:spcPts val="400"/>
                        </a:spcBef>
                        <a:spcAft>
                          <a:spcPts val="0"/>
                        </a:spcAft>
                        <a:buFont typeface="Arial" charset="0"/>
                        <a:buNone/>
                      </a:pPr>
                      <a:r>
                        <a:rPr lang="en-US" sz="1800" u="sng" kern="1200" baseline="0" dirty="0"/>
                        <a:t>Less</a:t>
                      </a:r>
                      <a:r>
                        <a:rPr lang="en-US" sz="1800" kern="1200" baseline="0" dirty="0"/>
                        <a:t>: Input Tax on Input and Input Services intended to be used                exclusively for effecting exempt supplies</a:t>
                      </a:r>
                      <a:endParaRPr lang="en-US" sz="1800" b="1" i="1" kern="1200" dirty="0">
                        <a:solidFill>
                          <a:srgbClr val="313131"/>
                        </a:solidFill>
                        <a:latin typeface="+mn-lt"/>
                        <a:ea typeface="+mj-ea"/>
                        <a:cs typeface="+mj-cs"/>
                      </a:endParaRPr>
                    </a:p>
                  </a:txBody>
                  <a:tcPr marL="68580" marR="68580" marT="0" marB="0"/>
                </a:tc>
                <a:tc>
                  <a:txBody>
                    <a:bodyPr/>
                    <a:lstStyle/>
                    <a:p>
                      <a:pPr marL="0" marR="0" algn="ctr">
                        <a:lnSpc>
                          <a:spcPct val="150000"/>
                        </a:lnSpc>
                        <a:spcBef>
                          <a:spcPts val="0"/>
                        </a:spcBef>
                        <a:spcAft>
                          <a:spcPts val="0"/>
                        </a:spcAft>
                      </a:pPr>
                      <a:r>
                        <a:rPr lang="en-US" sz="1800" dirty="0"/>
                        <a:t>(T2)</a:t>
                      </a:r>
                      <a:endParaRPr lang="en-US" sz="1800" b="0" dirty="0">
                        <a:solidFill>
                          <a:srgbClr val="FF0000"/>
                        </a:solidFill>
                        <a:latin typeface="+mj-lt"/>
                        <a:ea typeface="Times New Roman"/>
                      </a:endParaRPr>
                    </a:p>
                  </a:txBody>
                  <a:tcPr marL="68580" marR="68580" marT="0" marB="0"/>
                </a:tc>
                <a:extLst>
                  <a:ext uri="{0D108BD9-81ED-4DB2-BD59-A6C34878D82A}">
                    <a16:rowId xmlns:a16="http://schemas.microsoft.com/office/drawing/2014/main" val="10003"/>
                  </a:ext>
                </a:extLst>
              </a:tr>
              <a:tr h="499150">
                <a:tc>
                  <a:txBody>
                    <a:bodyPr/>
                    <a:lstStyle/>
                    <a:p>
                      <a:pPr marL="0" marR="0" lvl="1" indent="0" algn="l" defTabSz="957263" rtl="0" eaLnBrk="1" fontAlgn="base" latinLnBrk="0" hangingPunct="1">
                        <a:lnSpc>
                          <a:spcPct val="106000"/>
                        </a:lnSpc>
                        <a:spcBef>
                          <a:spcPts val="400"/>
                        </a:spcBef>
                        <a:spcAft>
                          <a:spcPts val="0"/>
                        </a:spcAft>
                        <a:buFont typeface="Arial" charset="0"/>
                        <a:buNone/>
                      </a:pPr>
                      <a:r>
                        <a:rPr lang="en-US" sz="1800" u="sng" kern="1200" baseline="0" dirty="0"/>
                        <a:t>Less</a:t>
                      </a:r>
                      <a:r>
                        <a:rPr lang="en-US" sz="1800" kern="1200" baseline="0" dirty="0"/>
                        <a:t>: Input Tax on Inputs on which credit is not available u/s 17(5)</a:t>
                      </a:r>
                      <a:endParaRPr lang="en-US" sz="1800" b="1" kern="1200" dirty="0">
                        <a:solidFill>
                          <a:srgbClr val="313131"/>
                        </a:solidFill>
                        <a:latin typeface="+mn-lt"/>
                        <a:ea typeface="+mn-ea"/>
                        <a:cs typeface="+mn-cs"/>
                      </a:endParaRPr>
                    </a:p>
                  </a:txBody>
                  <a:tcPr marL="68580" marR="68580" marT="0" marB="0"/>
                </a:tc>
                <a:tc>
                  <a:txBody>
                    <a:bodyPr/>
                    <a:lstStyle/>
                    <a:p>
                      <a:pPr marL="0" marR="0" algn="ctr" defTabSz="914400" rtl="0" eaLnBrk="1" latinLnBrk="0" hangingPunct="1">
                        <a:lnSpc>
                          <a:spcPct val="150000"/>
                        </a:lnSpc>
                        <a:spcBef>
                          <a:spcPts val="0"/>
                        </a:spcBef>
                        <a:spcAft>
                          <a:spcPts val="0"/>
                        </a:spcAft>
                      </a:pPr>
                      <a:r>
                        <a:rPr lang="en-US" sz="1800" kern="1200" dirty="0"/>
                        <a:t>(T3)</a:t>
                      </a:r>
                      <a:endParaRPr lang="en-US" sz="1800" kern="1200" dirty="0">
                        <a:solidFill>
                          <a:srgbClr val="FF0000"/>
                        </a:solidFill>
                        <a:latin typeface="+mj-lt"/>
                        <a:ea typeface="Times New Roman"/>
                        <a:cs typeface="Arial"/>
                      </a:endParaRPr>
                    </a:p>
                  </a:txBody>
                  <a:tcPr marL="68580" marR="68580" marT="0" marB="0"/>
                </a:tc>
                <a:extLst>
                  <a:ext uri="{0D108BD9-81ED-4DB2-BD59-A6C34878D82A}">
                    <a16:rowId xmlns:a16="http://schemas.microsoft.com/office/drawing/2014/main" val="10004"/>
                  </a:ext>
                </a:extLst>
              </a:tr>
              <a:tr h="463775">
                <a:tc>
                  <a:txBody>
                    <a:bodyPr/>
                    <a:lstStyle/>
                    <a:p>
                      <a:pPr marL="0" marR="0" lvl="1" indent="0" algn="l" defTabSz="957263" rtl="0" eaLnBrk="1" fontAlgn="base" latinLnBrk="0" hangingPunct="1">
                        <a:lnSpc>
                          <a:spcPct val="106000"/>
                        </a:lnSpc>
                        <a:spcBef>
                          <a:spcPts val="400"/>
                        </a:spcBef>
                        <a:spcAft>
                          <a:spcPts val="0"/>
                        </a:spcAft>
                        <a:buFont typeface="Arial" charset="0"/>
                        <a:buNone/>
                      </a:pPr>
                      <a:r>
                        <a:rPr lang="en-US" sz="1800" kern="1200" dirty="0"/>
                        <a:t>Input Tax Credit</a:t>
                      </a:r>
                      <a:r>
                        <a:rPr lang="en-US" sz="1800" kern="1200" baseline="0" dirty="0"/>
                        <a:t>  credited to the Electronic Credit Ledger</a:t>
                      </a:r>
                      <a:endParaRPr lang="en-US" sz="1800" b="1" kern="1200" dirty="0">
                        <a:solidFill>
                          <a:srgbClr val="313131"/>
                        </a:solidFill>
                        <a:latin typeface="+mn-lt"/>
                        <a:ea typeface="+mj-ea"/>
                        <a:cs typeface="+mj-cs"/>
                      </a:endParaRPr>
                    </a:p>
                  </a:txBody>
                  <a:tcPr marL="68580" marR="68580" marT="0" marB="0"/>
                </a:tc>
                <a:tc>
                  <a:txBody>
                    <a:bodyPr/>
                    <a:lstStyle/>
                    <a:p>
                      <a:pPr marL="0" marR="0" algn="ctr" defTabSz="914400" rtl="0" eaLnBrk="1" latinLnBrk="0" hangingPunct="1">
                        <a:lnSpc>
                          <a:spcPct val="150000"/>
                        </a:lnSpc>
                        <a:spcBef>
                          <a:spcPts val="0"/>
                        </a:spcBef>
                        <a:spcAft>
                          <a:spcPts val="0"/>
                        </a:spcAft>
                      </a:pPr>
                      <a:r>
                        <a:rPr lang="en-US" sz="1800" kern="1200" dirty="0"/>
                        <a:t>C1</a:t>
                      </a:r>
                      <a:endParaRPr lang="en-US" sz="1800" b="1" kern="1200" dirty="0">
                        <a:solidFill>
                          <a:schemeClr val="tx1"/>
                        </a:solidFill>
                        <a:latin typeface="+mj-lt"/>
                        <a:ea typeface="Times New Roman"/>
                        <a:cs typeface="Arial"/>
                      </a:endParaRPr>
                    </a:p>
                  </a:txBody>
                  <a:tcPr marL="68580" marR="68580" marT="0" marB="0"/>
                </a:tc>
                <a:extLst>
                  <a:ext uri="{0D108BD9-81ED-4DB2-BD59-A6C34878D82A}">
                    <a16:rowId xmlns:a16="http://schemas.microsoft.com/office/drawing/2014/main" val="10005"/>
                  </a:ext>
                </a:extLst>
              </a:tr>
              <a:tr h="695817">
                <a:tc>
                  <a:txBody>
                    <a:bodyPr/>
                    <a:lstStyle/>
                    <a:p>
                      <a:pPr marL="0" marR="0" lvl="1" indent="0" algn="l" defTabSz="957263" rtl="0" eaLnBrk="1" fontAlgn="base" latinLnBrk="0" hangingPunct="1">
                        <a:lnSpc>
                          <a:spcPct val="106000"/>
                        </a:lnSpc>
                        <a:spcBef>
                          <a:spcPts val="400"/>
                        </a:spcBef>
                        <a:spcAft>
                          <a:spcPts val="0"/>
                        </a:spcAft>
                        <a:buFont typeface="Arial" charset="0"/>
                        <a:buNone/>
                      </a:pPr>
                      <a:r>
                        <a:rPr lang="en-US" sz="1800" u="sng" kern="1200" dirty="0"/>
                        <a:t>Less</a:t>
                      </a:r>
                      <a:r>
                        <a:rPr lang="en-US" sz="1800" kern="1200" dirty="0"/>
                        <a:t>:</a:t>
                      </a:r>
                      <a:r>
                        <a:rPr lang="en-US" sz="1800" kern="1200" baseline="0" dirty="0"/>
                        <a:t> Input Tax attributable to inputs and input services used exclusively or in relation to business( Incl. zero rated supplies)</a:t>
                      </a:r>
                      <a:endParaRPr lang="en-US" sz="1800" kern="1200" dirty="0">
                        <a:solidFill>
                          <a:srgbClr val="313131"/>
                        </a:solidFill>
                        <a:latin typeface="+mn-lt"/>
                        <a:ea typeface="+mj-ea"/>
                        <a:cs typeface="+mj-cs"/>
                      </a:endParaRPr>
                    </a:p>
                  </a:txBody>
                  <a:tcPr marL="68580" marR="68580" marT="0" marB="0"/>
                </a:tc>
                <a:tc>
                  <a:txBody>
                    <a:bodyPr/>
                    <a:lstStyle/>
                    <a:p>
                      <a:pPr marL="0" marR="0" algn="ctr" defTabSz="914400" rtl="0" eaLnBrk="1" latinLnBrk="0" hangingPunct="1">
                        <a:lnSpc>
                          <a:spcPct val="150000"/>
                        </a:lnSpc>
                        <a:spcBef>
                          <a:spcPts val="0"/>
                        </a:spcBef>
                        <a:spcAft>
                          <a:spcPts val="0"/>
                        </a:spcAft>
                      </a:pPr>
                      <a:r>
                        <a:rPr lang="en-US" sz="1800" kern="1200" dirty="0"/>
                        <a:t>(T4)</a:t>
                      </a:r>
                      <a:endParaRPr lang="en-US" sz="1800" b="0" kern="1200" dirty="0">
                        <a:solidFill>
                          <a:srgbClr val="FF0000"/>
                        </a:solidFill>
                        <a:latin typeface="+mj-lt"/>
                        <a:ea typeface="Times New Roman"/>
                        <a:cs typeface="Arial"/>
                      </a:endParaRPr>
                    </a:p>
                  </a:txBody>
                  <a:tcPr marL="68580" marR="68580" marT="0" marB="0"/>
                </a:tc>
                <a:extLst>
                  <a:ext uri="{0D108BD9-81ED-4DB2-BD59-A6C34878D82A}">
                    <a16:rowId xmlns:a16="http://schemas.microsoft.com/office/drawing/2014/main" val="10006"/>
                  </a:ext>
                </a:extLst>
              </a:tr>
              <a:tr h="435825">
                <a:tc>
                  <a:txBody>
                    <a:bodyPr/>
                    <a:lstStyle/>
                    <a:p>
                      <a:pPr marL="0" marR="0" lvl="1" indent="0" algn="l" defTabSz="957263" rtl="0" eaLnBrk="1" fontAlgn="base" latinLnBrk="0" hangingPunct="1">
                        <a:lnSpc>
                          <a:spcPct val="106000"/>
                        </a:lnSpc>
                        <a:spcBef>
                          <a:spcPts val="400"/>
                        </a:spcBef>
                        <a:spcAft>
                          <a:spcPts val="0"/>
                        </a:spcAft>
                        <a:buFont typeface="Arial" charset="0"/>
                        <a:buNone/>
                      </a:pPr>
                      <a:r>
                        <a:rPr lang="en-US" sz="1800" kern="1200" dirty="0"/>
                        <a:t>Common</a:t>
                      </a:r>
                      <a:r>
                        <a:rPr lang="en-US" sz="1800" kern="1200" baseline="0" dirty="0"/>
                        <a:t> Credit</a:t>
                      </a:r>
                      <a:endParaRPr lang="en-US" sz="1800" b="1" kern="1200" dirty="0">
                        <a:solidFill>
                          <a:srgbClr val="313131"/>
                        </a:solidFill>
                        <a:latin typeface="+mn-lt"/>
                        <a:ea typeface="+mj-ea"/>
                        <a:cs typeface="+mj-cs"/>
                      </a:endParaRPr>
                    </a:p>
                  </a:txBody>
                  <a:tcPr marL="68580" marR="68580" marT="0" marB="0"/>
                </a:tc>
                <a:tc>
                  <a:txBody>
                    <a:bodyPr/>
                    <a:lstStyle/>
                    <a:p>
                      <a:pPr marL="0" marR="0" algn="ctr" defTabSz="914400" rtl="0" eaLnBrk="1" latinLnBrk="0" hangingPunct="1">
                        <a:lnSpc>
                          <a:spcPct val="150000"/>
                        </a:lnSpc>
                        <a:spcBef>
                          <a:spcPts val="0"/>
                        </a:spcBef>
                        <a:spcAft>
                          <a:spcPts val="0"/>
                        </a:spcAft>
                      </a:pPr>
                      <a:r>
                        <a:rPr lang="en-US" sz="1800" b="1" kern="1200" dirty="0"/>
                        <a:t>C2</a:t>
                      </a:r>
                      <a:endParaRPr lang="en-US" sz="1800" b="1" kern="1200" dirty="0">
                        <a:solidFill>
                          <a:schemeClr val="tx1"/>
                        </a:solidFill>
                        <a:latin typeface="+mj-lt"/>
                        <a:ea typeface="Times New Roman"/>
                        <a:cs typeface="Arial"/>
                      </a:endParaRPr>
                    </a:p>
                  </a:txBody>
                  <a:tcPr marL="68580" marR="68580" marT="0" marB="0"/>
                </a:tc>
                <a:extLst>
                  <a:ext uri="{0D108BD9-81ED-4DB2-BD59-A6C34878D82A}">
                    <a16:rowId xmlns:a16="http://schemas.microsoft.com/office/drawing/2014/main" val="10007"/>
                  </a:ext>
                </a:extLst>
              </a:tr>
            </a:tbl>
          </a:graphicData>
        </a:graphic>
      </p:graphicFrame>
      <p:sp>
        <p:nvSpPr>
          <p:cNvPr id="13" name="TextBox 12"/>
          <p:cNvSpPr txBox="1"/>
          <p:nvPr/>
        </p:nvSpPr>
        <p:spPr>
          <a:xfrm>
            <a:off x="571440" y="1268760"/>
            <a:ext cx="8572560" cy="646331"/>
          </a:xfrm>
          <a:prstGeom prst="rect">
            <a:avLst/>
          </a:prstGeom>
          <a:noFill/>
        </p:spPr>
        <p:txBody>
          <a:bodyPr wrap="square" rtlCol="0">
            <a:spAutoFit/>
          </a:bodyPr>
          <a:lstStyle/>
          <a:p>
            <a:r>
              <a:rPr lang="en-US" b="1" dirty="0">
                <a:latin typeface="+mj-lt"/>
              </a:rPr>
              <a:t>Step 1:</a:t>
            </a:r>
            <a:r>
              <a:rPr lang="en-US" dirty="0">
                <a:latin typeface="+mj-lt"/>
              </a:rPr>
              <a:t>  Ascertain the common credit  in respect of Inputs and Input services used for taxable as well as exempt supplies:</a:t>
            </a:r>
          </a:p>
        </p:txBody>
      </p:sp>
    </p:spTree>
    <p:extLst>
      <p:ext uri="{BB962C8B-B14F-4D97-AF65-F5344CB8AC3E}">
        <p14:creationId xmlns:p14="http://schemas.microsoft.com/office/powerpoint/2010/main" val="12048632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49452"/>
            <a:ext cx="7534276" cy="939800"/>
          </a:xfrm>
        </p:spPr>
        <p:txBody>
          <a:bodyPr>
            <a:noAutofit/>
          </a:bodyPr>
          <a:lstStyle/>
          <a:p>
            <a:pPr eaLnBrk="1" hangingPunct="1">
              <a:defRPr/>
            </a:pPr>
            <a:r>
              <a:rPr lang="en-IN" sz="3200" b="0" spc="300" dirty="0"/>
              <a:t>...</a:t>
            </a:r>
            <a:r>
              <a:rPr lang="en-IN" sz="3000" b="0" spc="300" dirty="0"/>
              <a:t>Reversal of ITC on Inputs and Input services</a:t>
            </a:r>
            <a:r>
              <a:rPr lang="en-IN" sz="3200" b="0" spc="300" dirty="0"/>
              <a:t>...</a:t>
            </a:r>
            <a:r>
              <a:rPr lang="en-IN" sz="1800" b="0" spc="300" dirty="0"/>
              <a:t>[S. 17(1) and (2) r.w Rule 42]</a:t>
            </a:r>
          </a:p>
        </p:txBody>
      </p:sp>
      <p:sp>
        <p:nvSpPr>
          <p:cNvPr id="4" name="Slide Number Placeholder 3"/>
          <p:cNvSpPr>
            <a:spLocks noGrp="1"/>
          </p:cNvSpPr>
          <p:nvPr>
            <p:ph type="sldNum" sz="quarter" idx="4294967295"/>
          </p:nvPr>
        </p:nvSpPr>
        <p:spPr>
          <a:xfrm>
            <a:off x="6858000" y="6492875"/>
            <a:ext cx="2133600" cy="365125"/>
          </a:xfrm>
          <a:prstGeom prst="rect">
            <a:avLst/>
          </a:prstGeom>
        </p:spPr>
        <p:txBody>
          <a:bodyPr/>
          <a:lstStyle/>
          <a:p>
            <a:fld id="{A8B598EF-14EC-4D3E-B891-EE51A09643D7}" type="slidenum">
              <a:rPr lang="en-US" altLang="en-US" smtClean="0"/>
              <a:pPr/>
              <a:t>36</a:t>
            </a:fld>
            <a:endParaRPr lang="en-US" altLang="en-US" dirty="0"/>
          </a:p>
        </p:txBody>
      </p:sp>
      <p:sp>
        <p:nvSpPr>
          <p:cNvPr id="7" name="TextBox 6"/>
          <p:cNvSpPr txBox="1"/>
          <p:nvPr/>
        </p:nvSpPr>
        <p:spPr>
          <a:xfrm>
            <a:off x="571472" y="1371600"/>
            <a:ext cx="8032976" cy="646331"/>
          </a:xfrm>
          <a:prstGeom prst="rect">
            <a:avLst/>
          </a:prstGeom>
          <a:noFill/>
        </p:spPr>
        <p:txBody>
          <a:bodyPr wrap="square" rtlCol="0">
            <a:spAutoFit/>
          </a:bodyPr>
          <a:lstStyle/>
          <a:p>
            <a:r>
              <a:rPr lang="en-US" b="1" dirty="0">
                <a:latin typeface="+mj-lt"/>
              </a:rPr>
              <a:t>Step 2: </a:t>
            </a:r>
            <a:r>
              <a:rPr lang="en-US" dirty="0">
                <a:latin typeface="+mj-lt"/>
              </a:rPr>
              <a:t>Amount of ITC attributable to exempted supplies </a:t>
            </a:r>
            <a:r>
              <a:rPr lang="en-US" b="1" dirty="0">
                <a:latin typeface="+mj-lt"/>
              </a:rPr>
              <a:t>(D1)</a:t>
            </a:r>
            <a:r>
              <a:rPr lang="en-US" dirty="0">
                <a:latin typeface="+mj-lt"/>
              </a:rPr>
              <a:t> shall be calculated as follows:</a:t>
            </a:r>
          </a:p>
        </p:txBody>
      </p:sp>
      <p:sp>
        <p:nvSpPr>
          <p:cNvPr id="8" name="TextBox 7"/>
          <p:cNvSpPr txBox="1"/>
          <p:nvPr/>
        </p:nvSpPr>
        <p:spPr>
          <a:xfrm rot="10800000" flipV="1">
            <a:off x="3667108" y="2005745"/>
            <a:ext cx="2428892" cy="369332"/>
          </a:xfrm>
          <a:prstGeom prst="rect">
            <a:avLst/>
          </a:prstGeom>
          <a:noFill/>
        </p:spPr>
        <p:txBody>
          <a:bodyPr wrap="square" rtlCol="0">
            <a:spAutoFit/>
          </a:bodyPr>
          <a:lstStyle/>
          <a:p>
            <a:r>
              <a:rPr lang="en-US" b="1" dirty="0">
                <a:latin typeface="+mn-lt"/>
              </a:rPr>
              <a:t>D1 = (E/F)*C2</a:t>
            </a:r>
          </a:p>
        </p:txBody>
      </p:sp>
      <p:sp>
        <p:nvSpPr>
          <p:cNvPr id="10" name="Rounded Rectangle 9"/>
          <p:cNvSpPr/>
          <p:nvPr/>
        </p:nvSpPr>
        <p:spPr>
          <a:xfrm>
            <a:off x="500034" y="2571744"/>
            <a:ext cx="8491566" cy="1911179"/>
          </a:xfrm>
          <a:prstGeom prst="round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solidFill>
                  <a:schemeClr val="tx1"/>
                </a:solidFill>
              </a:rPr>
              <a:t>E</a:t>
            </a:r>
            <a:r>
              <a:rPr lang="en-US" sz="1400" dirty="0">
                <a:solidFill>
                  <a:schemeClr val="tx1"/>
                </a:solidFill>
              </a:rPr>
              <a:t> is the aggregate of exempt supplies i.e. all supplies other than taxable and zero rated supplies during the tax period, and</a:t>
            </a:r>
          </a:p>
          <a:p>
            <a:r>
              <a:rPr lang="en-US" sz="1400" b="1" dirty="0">
                <a:solidFill>
                  <a:schemeClr val="tx1"/>
                </a:solidFill>
              </a:rPr>
              <a:t>F</a:t>
            </a:r>
            <a:r>
              <a:rPr lang="en-US" sz="1400" dirty="0">
                <a:solidFill>
                  <a:schemeClr val="tx1"/>
                </a:solidFill>
              </a:rPr>
              <a:t> is the total turnover of the registered person during the tax period</a:t>
            </a:r>
          </a:p>
          <a:p>
            <a:endParaRPr lang="en-US" sz="1400" dirty="0">
              <a:solidFill>
                <a:schemeClr val="tx1"/>
              </a:solidFill>
            </a:endParaRPr>
          </a:p>
          <a:p>
            <a:r>
              <a:rPr lang="en-US" sz="1400" b="1" i="1" dirty="0">
                <a:solidFill>
                  <a:schemeClr val="tx1"/>
                </a:solidFill>
              </a:rPr>
              <a:t>Value of exempt supplies include:</a:t>
            </a:r>
          </a:p>
          <a:p>
            <a:pPr marL="400050" indent="-400050">
              <a:buAutoNum type="romanLcParenBoth"/>
            </a:pPr>
            <a:r>
              <a:rPr lang="en-US" sz="1400" dirty="0">
                <a:solidFill>
                  <a:schemeClr val="tx1"/>
                </a:solidFill>
              </a:rPr>
              <a:t>Supplies on which tax payable on reverse charge basis</a:t>
            </a:r>
          </a:p>
          <a:p>
            <a:pPr marL="400050" indent="-400050">
              <a:buAutoNum type="romanLcParenBoth"/>
            </a:pPr>
            <a:r>
              <a:rPr lang="en-US" sz="1400" dirty="0">
                <a:solidFill>
                  <a:schemeClr val="tx1"/>
                </a:solidFill>
              </a:rPr>
              <a:t> Value of land and building as adopted for the purpose of payment of Stamp duty</a:t>
            </a:r>
          </a:p>
          <a:p>
            <a:pPr marL="400050" indent="-400050">
              <a:buAutoNum type="romanLcParenBoth"/>
            </a:pPr>
            <a:r>
              <a:rPr lang="en-US" sz="1400" dirty="0">
                <a:solidFill>
                  <a:schemeClr val="tx1"/>
                </a:solidFill>
              </a:rPr>
              <a:t> 1% of the sale of security as the value of securities</a:t>
            </a:r>
          </a:p>
        </p:txBody>
      </p:sp>
      <p:sp>
        <p:nvSpPr>
          <p:cNvPr id="9" name="TextBox 8">
            <a:extLst>
              <a:ext uri="{FF2B5EF4-FFF2-40B4-BE49-F238E27FC236}">
                <a16:creationId xmlns:a16="http://schemas.microsoft.com/office/drawing/2014/main" id="{7DF8DDC2-4E55-41C5-B88E-6BFE5FC25F41}"/>
              </a:ext>
            </a:extLst>
          </p:cNvPr>
          <p:cNvSpPr txBox="1"/>
          <p:nvPr/>
        </p:nvSpPr>
        <p:spPr>
          <a:xfrm>
            <a:off x="619068" y="4648200"/>
            <a:ext cx="8372532" cy="923330"/>
          </a:xfrm>
          <a:prstGeom prst="rect">
            <a:avLst/>
          </a:prstGeom>
          <a:noFill/>
        </p:spPr>
        <p:txBody>
          <a:bodyPr wrap="square" rtlCol="0">
            <a:spAutoFit/>
          </a:bodyPr>
          <a:lstStyle/>
          <a:p>
            <a:r>
              <a:rPr lang="en-US" b="1" dirty="0">
                <a:latin typeface="+mj-lt"/>
              </a:rPr>
              <a:t>Step 3: </a:t>
            </a:r>
            <a:r>
              <a:rPr lang="en-US" dirty="0">
                <a:latin typeface="+mj-lt"/>
              </a:rPr>
              <a:t>If common Inputs and Input services are used </a:t>
            </a:r>
            <a:r>
              <a:rPr lang="en-US" b="1" i="1" dirty="0">
                <a:latin typeface="+mj-lt"/>
              </a:rPr>
              <a:t>partly for business and partly for non-business purpose</a:t>
            </a:r>
            <a:r>
              <a:rPr lang="en-US" dirty="0">
                <a:latin typeface="+mj-lt"/>
              </a:rPr>
              <a:t>, then compute the amount of credit attributable to non-business purpose </a:t>
            </a:r>
            <a:r>
              <a:rPr lang="en-US" b="1" dirty="0">
                <a:latin typeface="+mj-lt"/>
              </a:rPr>
              <a:t>(D2)</a:t>
            </a:r>
            <a:r>
              <a:rPr lang="en-US" dirty="0">
                <a:latin typeface="+mj-lt"/>
              </a:rPr>
              <a:t> as under:</a:t>
            </a:r>
          </a:p>
        </p:txBody>
      </p:sp>
      <p:sp>
        <p:nvSpPr>
          <p:cNvPr id="11" name="TextBox 10">
            <a:extLst>
              <a:ext uri="{FF2B5EF4-FFF2-40B4-BE49-F238E27FC236}">
                <a16:creationId xmlns:a16="http://schemas.microsoft.com/office/drawing/2014/main" id="{AD5AF7B6-F859-4A90-B84F-68EC19EDD589}"/>
              </a:ext>
            </a:extLst>
          </p:cNvPr>
          <p:cNvSpPr txBox="1"/>
          <p:nvPr/>
        </p:nvSpPr>
        <p:spPr>
          <a:xfrm>
            <a:off x="3359302" y="5486400"/>
            <a:ext cx="2203298" cy="369332"/>
          </a:xfrm>
          <a:prstGeom prst="rect">
            <a:avLst/>
          </a:prstGeom>
          <a:noFill/>
        </p:spPr>
        <p:txBody>
          <a:bodyPr wrap="square" rtlCol="0">
            <a:spAutoFit/>
          </a:bodyPr>
          <a:lstStyle/>
          <a:p>
            <a:r>
              <a:rPr lang="en-US" b="1" dirty="0">
                <a:latin typeface="+mj-lt"/>
              </a:rPr>
              <a:t>D2 = C2* 5%</a:t>
            </a:r>
          </a:p>
        </p:txBody>
      </p:sp>
      <p:sp>
        <p:nvSpPr>
          <p:cNvPr id="12" name="TextBox 11">
            <a:extLst>
              <a:ext uri="{FF2B5EF4-FFF2-40B4-BE49-F238E27FC236}">
                <a16:creationId xmlns:a16="http://schemas.microsoft.com/office/drawing/2014/main" id="{00458DAF-E7E6-488B-BFED-297CA8E8BCA6}"/>
              </a:ext>
            </a:extLst>
          </p:cNvPr>
          <p:cNvSpPr txBox="1"/>
          <p:nvPr/>
        </p:nvSpPr>
        <p:spPr>
          <a:xfrm>
            <a:off x="609600" y="5867400"/>
            <a:ext cx="8143932" cy="646331"/>
          </a:xfrm>
          <a:prstGeom prst="rect">
            <a:avLst/>
          </a:prstGeom>
          <a:noFill/>
        </p:spPr>
        <p:txBody>
          <a:bodyPr wrap="square" rtlCol="0">
            <a:spAutoFit/>
          </a:bodyPr>
          <a:lstStyle/>
          <a:p>
            <a:r>
              <a:rPr lang="en-US" b="1" dirty="0">
                <a:latin typeface="+mj-lt"/>
              </a:rPr>
              <a:t>Step 4: </a:t>
            </a:r>
            <a:r>
              <a:rPr lang="en-US" dirty="0">
                <a:latin typeface="+mj-lt"/>
              </a:rPr>
              <a:t>ITC attributable to business purpose and taxable supplies to be computed as under:</a:t>
            </a:r>
          </a:p>
        </p:txBody>
      </p:sp>
      <p:sp>
        <p:nvSpPr>
          <p:cNvPr id="13" name="TextBox 12">
            <a:extLst>
              <a:ext uri="{FF2B5EF4-FFF2-40B4-BE49-F238E27FC236}">
                <a16:creationId xmlns:a16="http://schemas.microsoft.com/office/drawing/2014/main" id="{EC85A10F-07AC-4D0B-9B22-D64A8F587E17}"/>
              </a:ext>
            </a:extLst>
          </p:cNvPr>
          <p:cNvSpPr txBox="1"/>
          <p:nvPr/>
        </p:nvSpPr>
        <p:spPr>
          <a:xfrm>
            <a:off x="3021760" y="6457890"/>
            <a:ext cx="2880320" cy="369332"/>
          </a:xfrm>
          <a:prstGeom prst="rect">
            <a:avLst/>
          </a:prstGeom>
          <a:noFill/>
        </p:spPr>
        <p:txBody>
          <a:bodyPr wrap="square" rtlCol="0">
            <a:spAutoFit/>
          </a:bodyPr>
          <a:lstStyle/>
          <a:p>
            <a:r>
              <a:rPr lang="en-US" b="1" dirty="0">
                <a:latin typeface="+mj-lt"/>
              </a:rPr>
              <a:t>(C3) = C2 – (D1 + D2)</a:t>
            </a:r>
          </a:p>
        </p:txBody>
      </p:sp>
    </p:spTree>
    <p:extLst>
      <p:ext uri="{BB962C8B-B14F-4D97-AF65-F5344CB8AC3E}">
        <p14:creationId xmlns:p14="http://schemas.microsoft.com/office/powerpoint/2010/main" val="15535187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3788"/>
            <a:ext cx="7391400" cy="1011222"/>
          </a:xfrm>
        </p:spPr>
        <p:txBody>
          <a:bodyPr>
            <a:noAutofit/>
          </a:bodyPr>
          <a:lstStyle/>
          <a:p>
            <a:r>
              <a:rPr lang="en-IN" sz="3200" b="0" spc="300" dirty="0"/>
              <a:t>... Reversal of ITC on Inputs and Input Services</a:t>
            </a:r>
            <a:r>
              <a:rPr lang="en-IN" sz="1800" b="0" spc="300" dirty="0"/>
              <a:t>[S. 17(1) and (2) r.w Rule 42]</a:t>
            </a:r>
            <a:endParaRPr lang="en-US" sz="1800" b="0" dirty="0"/>
          </a:p>
        </p:txBody>
      </p:sp>
      <p:sp>
        <p:nvSpPr>
          <p:cNvPr id="3" name="Content Placeholder 2"/>
          <p:cNvSpPr>
            <a:spLocks noGrp="1"/>
          </p:cNvSpPr>
          <p:nvPr>
            <p:ph idx="1"/>
          </p:nvPr>
        </p:nvSpPr>
        <p:spPr>
          <a:xfrm>
            <a:off x="533400" y="1390648"/>
            <a:ext cx="8382000" cy="2419352"/>
          </a:xfrm>
        </p:spPr>
        <p:txBody>
          <a:bodyPr/>
          <a:lstStyle/>
          <a:p>
            <a:pPr marL="0" indent="0">
              <a:buSzPct val="100000"/>
              <a:buNone/>
            </a:pPr>
            <a:r>
              <a:rPr lang="en-US" sz="1800" b="1" u="sng" dirty="0"/>
              <a:t>Year end adjustment</a:t>
            </a:r>
          </a:p>
          <a:p>
            <a:pPr marL="800100" lvl="2" indent="0">
              <a:buSzPct val="100000"/>
            </a:pPr>
            <a:endParaRPr lang="en-US" sz="1800" dirty="0"/>
          </a:p>
          <a:p>
            <a:pPr marL="0" indent="0">
              <a:buSzPct val="100000"/>
              <a:buNone/>
            </a:pPr>
            <a:endParaRPr lang="en-US" sz="1800" b="1" dirty="0"/>
          </a:p>
          <a:p>
            <a:pPr marL="0" indent="0">
              <a:buSzPct val="100000"/>
              <a:buNone/>
            </a:pPr>
            <a:endParaRPr lang="en-US" sz="1800" b="1" dirty="0"/>
          </a:p>
        </p:txBody>
      </p:sp>
      <p:graphicFrame>
        <p:nvGraphicFramePr>
          <p:cNvPr id="6" name="Diagram 5"/>
          <p:cNvGraphicFramePr/>
          <p:nvPr>
            <p:extLst>
              <p:ext uri="{D42A27DB-BD31-4B8C-83A1-F6EECF244321}">
                <p14:modId xmlns:p14="http://schemas.microsoft.com/office/powerpoint/2010/main" val="3666396455"/>
              </p:ext>
            </p:extLst>
          </p:nvPr>
        </p:nvGraphicFramePr>
        <p:xfrm>
          <a:off x="571472" y="2514600"/>
          <a:ext cx="8858312" cy="26749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817061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9473"/>
            <a:ext cx="7391400" cy="1129727"/>
          </a:xfrm>
        </p:spPr>
        <p:txBody>
          <a:bodyPr>
            <a:normAutofit fontScale="90000"/>
          </a:bodyPr>
          <a:lstStyle/>
          <a:p>
            <a:pPr eaLnBrk="1" fontAlgn="auto" hangingPunct="1">
              <a:spcAft>
                <a:spcPts val="0"/>
              </a:spcAft>
              <a:defRPr/>
            </a:pPr>
            <a:r>
              <a:rPr lang="en-IN" b="0" spc="300" dirty="0"/>
              <a:t>Reversal of ITC on Capital Goods</a:t>
            </a:r>
            <a:r>
              <a:rPr lang="en-IN" sz="2000" b="0" spc="300" dirty="0"/>
              <a:t>[S. 17(1) and (2) </a:t>
            </a:r>
            <a:r>
              <a:rPr lang="en-IN" sz="2000" b="0" spc="300" dirty="0" err="1"/>
              <a:t>r.w</a:t>
            </a:r>
            <a:r>
              <a:rPr lang="en-IN" sz="2000" b="0" spc="300" dirty="0"/>
              <a:t> Rule 43]</a:t>
            </a:r>
            <a:endParaRPr lang="en-IN" b="0" dirty="0"/>
          </a:p>
        </p:txBody>
      </p:sp>
      <p:grpSp>
        <p:nvGrpSpPr>
          <p:cNvPr id="7" name="Group 6"/>
          <p:cNvGrpSpPr/>
          <p:nvPr/>
        </p:nvGrpSpPr>
        <p:grpSpPr>
          <a:xfrm>
            <a:off x="579551" y="1281254"/>
            <a:ext cx="8249350" cy="2911407"/>
            <a:chOff x="553793" y="1049432"/>
            <a:chExt cx="8249350" cy="2911407"/>
          </a:xfrm>
        </p:grpSpPr>
        <p:sp>
          <p:nvSpPr>
            <p:cNvPr id="12" name="Rectangle 11"/>
            <p:cNvSpPr/>
            <p:nvPr/>
          </p:nvSpPr>
          <p:spPr>
            <a:xfrm>
              <a:off x="5404724" y="3072414"/>
              <a:ext cx="3398419" cy="180539"/>
            </a:xfrm>
            <a:prstGeom prst="rect">
              <a:avLst/>
            </a:prstGeom>
            <a:solidFill>
              <a:srgbClr val="00B05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553793" y="1757318"/>
              <a:ext cx="3157048" cy="199579"/>
            </a:xfrm>
            <a:prstGeom prst="rect">
              <a:avLst/>
            </a:prstGeom>
            <a:solidFill>
              <a:srgbClr val="C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8" name="Chart 7"/>
            <p:cNvGraphicFramePr/>
            <p:nvPr>
              <p:extLst/>
            </p:nvPr>
          </p:nvGraphicFramePr>
          <p:xfrm>
            <a:off x="1485363" y="1268214"/>
            <a:ext cx="6074536" cy="2561832"/>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p:cNvSpPr txBox="1"/>
            <p:nvPr/>
          </p:nvSpPr>
          <p:spPr>
            <a:xfrm>
              <a:off x="553793" y="1049432"/>
              <a:ext cx="3511051" cy="707886"/>
            </a:xfrm>
            <a:prstGeom prst="rect">
              <a:avLst/>
            </a:prstGeom>
            <a:noFill/>
          </p:spPr>
          <p:txBody>
            <a:bodyPr wrap="square" rtlCol="0">
              <a:spAutoFit/>
            </a:bodyPr>
            <a:lstStyle/>
            <a:p>
              <a:r>
                <a:rPr lang="en-US" sz="2000" dirty="0">
                  <a:latin typeface="+mn-lt"/>
                </a:rPr>
                <a:t>Capital goods exclusive for Exempt Supply</a:t>
              </a:r>
            </a:p>
          </p:txBody>
        </p:sp>
        <p:sp>
          <p:nvSpPr>
            <p:cNvPr id="11" name="TextBox 10"/>
            <p:cNvSpPr txBox="1"/>
            <p:nvPr/>
          </p:nvSpPr>
          <p:spPr>
            <a:xfrm>
              <a:off x="3784242" y="2049705"/>
              <a:ext cx="1497334" cy="1015663"/>
            </a:xfrm>
            <a:prstGeom prst="rect">
              <a:avLst/>
            </a:prstGeom>
            <a:noFill/>
          </p:spPr>
          <p:txBody>
            <a:bodyPr wrap="square" rtlCol="0">
              <a:spAutoFit/>
            </a:bodyPr>
            <a:lstStyle/>
            <a:p>
              <a:pPr algn="ctr"/>
              <a:r>
                <a:rPr lang="en-US" sz="2000" dirty="0">
                  <a:latin typeface="+mn-lt"/>
                </a:rPr>
                <a:t>Common Capital Goods</a:t>
              </a:r>
            </a:p>
          </p:txBody>
        </p:sp>
        <p:sp>
          <p:nvSpPr>
            <p:cNvPr id="13" name="TextBox 12"/>
            <p:cNvSpPr txBox="1"/>
            <p:nvPr/>
          </p:nvSpPr>
          <p:spPr>
            <a:xfrm>
              <a:off x="5609182" y="3252953"/>
              <a:ext cx="3193961" cy="707886"/>
            </a:xfrm>
            <a:prstGeom prst="rect">
              <a:avLst/>
            </a:prstGeom>
            <a:noFill/>
          </p:spPr>
          <p:txBody>
            <a:bodyPr wrap="square" rtlCol="0">
              <a:spAutoFit/>
            </a:bodyPr>
            <a:lstStyle/>
            <a:p>
              <a:pPr algn="r"/>
              <a:r>
                <a:rPr lang="en-US" sz="2000" dirty="0">
                  <a:latin typeface="+mn-lt"/>
                </a:rPr>
                <a:t>Capital goods exclusive for Taxable Supply</a:t>
              </a:r>
            </a:p>
          </p:txBody>
        </p:sp>
      </p:grpSp>
      <p:sp>
        <p:nvSpPr>
          <p:cNvPr id="14" name="Rounded Rectangle 13"/>
          <p:cNvSpPr/>
          <p:nvPr/>
        </p:nvSpPr>
        <p:spPr>
          <a:xfrm>
            <a:off x="579551" y="2467345"/>
            <a:ext cx="2524257" cy="64518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dirty="0"/>
              <a:t>ITC not available</a:t>
            </a:r>
          </a:p>
        </p:txBody>
      </p:sp>
      <p:sp>
        <p:nvSpPr>
          <p:cNvPr id="15" name="Rounded Rectangle 14"/>
          <p:cNvSpPr/>
          <p:nvPr/>
        </p:nvSpPr>
        <p:spPr>
          <a:xfrm>
            <a:off x="5971110" y="2374435"/>
            <a:ext cx="2524257" cy="645180"/>
          </a:xfrm>
          <a:prstGeom prst="roundRect">
            <a:avLst/>
          </a:prstGeom>
          <a:ln>
            <a:solidFill>
              <a:srgbClr val="00B05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dirty="0"/>
              <a:t>ITC available</a:t>
            </a:r>
          </a:p>
        </p:txBody>
      </p:sp>
      <p:sp>
        <p:nvSpPr>
          <p:cNvPr id="16" name="Up Arrow Callout 15"/>
          <p:cNvSpPr/>
          <p:nvPr/>
        </p:nvSpPr>
        <p:spPr>
          <a:xfrm>
            <a:off x="579551" y="4150376"/>
            <a:ext cx="8249350" cy="2160272"/>
          </a:xfrm>
          <a:prstGeom prst="upArrowCallout">
            <a:avLst>
              <a:gd name="adj1" fmla="val 19038"/>
              <a:gd name="adj2" fmla="val 23212"/>
              <a:gd name="adj3" fmla="val 18714"/>
              <a:gd name="adj4" fmla="val 73756"/>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a:p>
        </p:txBody>
      </p:sp>
      <p:sp>
        <p:nvSpPr>
          <p:cNvPr id="17" name="Rounded Rectangle 16"/>
          <p:cNvSpPr/>
          <p:nvPr/>
        </p:nvSpPr>
        <p:spPr>
          <a:xfrm>
            <a:off x="772732" y="4823043"/>
            <a:ext cx="837127" cy="42500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600" dirty="0"/>
              <a:t>Asset 1</a:t>
            </a:r>
          </a:p>
        </p:txBody>
      </p:sp>
      <p:sp>
        <p:nvSpPr>
          <p:cNvPr id="18" name="Rounded Rectangle 17"/>
          <p:cNvSpPr/>
          <p:nvPr/>
        </p:nvSpPr>
        <p:spPr>
          <a:xfrm>
            <a:off x="772731" y="5320021"/>
            <a:ext cx="837127" cy="42925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600" dirty="0"/>
              <a:t>Asset 2</a:t>
            </a:r>
          </a:p>
        </p:txBody>
      </p:sp>
      <p:sp>
        <p:nvSpPr>
          <p:cNvPr id="19" name="Rounded Rectangle 18"/>
          <p:cNvSpPr/>
          <p:nvPr/>
        </p:nvSpPr>
        <p:spPr>
          <a:xfrm>
            <a:off x="772730" y="5816397"/>
            <a:ext cx="837127" cy="42500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600" dirty="0"/>
              <a:t>Asset 3</a:t>
            </a:r>
          </a:p>
        </p:txBody>
      </p:sp>
      <p:sp>
        <p:nvSpPr>
          <p:cNvPr id="20" name="TextBox 19"/>
          <p:cNvSpPr txBox="1"/>
          <p:nvPr/>
        </p:nvSpPr>
        <p:spPr>
          <a:xfrm>
            <a:off x="1867952" y="4878714"/>
            <a:ext cx="2382593"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dirty="0"/>
              <a:t>ITC1 = Total ITC on A1/ 60</a:t>
            </a:r>
          </a:p>
        </p:txBody>
      </p:sp>
      <p:sp>
        <p:nvSpPr>
          <p:cNvPr id="23" name="Round Diagonal Corner Rectangle 22"/>
          <p:cNvSpPr/>
          <p:nvPr/>
        </p:nvSpPr>
        <p:spPr>
          <a:xfrm>
            <a:off x="579551" y="4065239"/>
            <a:ext cx="2769476" cy="425003"/>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Monthly ITC to be reversed</a:t>
            </a:r>
          </a:p>
        </p:txBody>
      </p:sp>
      <p:sp>
        <p:nvSpPr>
          <p:cNvPr id="26" name="TextBox 25"/>
          <p:cNvSpPr txBox="1"/>
          <p:nvPr/>
        </p:nvSpPr>
        <p:spPr>
          <a:xfrm>
            <a:off x="1867952" y="5353850"/>
            <a:ext cx="2382593"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dirty="0"/>
              <a:t>ITC2 = Total ITC on A2 / 60</a:t>
            </a:r>
          </a:p>
        </p:txBody>
      </p:sp>
      <p:sp>
        <p:nvSpPr>
          <p:cNvPr id="27" name="TextBox 26"/>
          <p:cNvSpPr txBox="1"/>
          <p:nvPr/>
        </p:nvSpPr>
        <p:spPr>
          <a:xfrm>
            <a:off x="1867951" y="5844232"/>
            <a:ext cx="2382593"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dirty="0"/>
              <a:t>ITC3 = Total ITC on A3 / 60</a:t>
            </a:r>
          </a:p>
        </p:txBody>
      </p:sp>
      <p:sp>
        <p:nvSpPr>
          <p:cNvPr id="28" name="Rounded Rectangle 27"/>
          <p:cNvSpPr/>
          <p:nvPr/>
        </p:nvSpPr>
        <p:spPr>
          <a:xfrm>
            <a:off x="4508638" y="4878714"/>
            <a:ext cx="4210358" cy="36933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dirty="0"/>
              <a:t>Credit to be reversed = (ITC1+ ITC2+ ITC3)*E/F</a:t>
            </a:r>
          </a:p>
        </p:txBody>
      </p:sp>
      <p:sp>
        <p:nvSpPr>
          <p:cNvPr id="29" name="TextBox 28"/>
          <p:cNvSpPr txBox="1"/>
          <p:nvPr/>
        </p:nvSpPr>
        <p:spPr>
          <a:xfrm>
            <a:off x="4508638" y="5460642"/>
            <a:ext cx="4210358" cy="646331"/>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mj-lt"/>
              </a:rPr>
              <a:t>E - Total exempt turnover for the month</a:t>
            </a:r>
          </a:p>
          <a:p>
            <a:pPr marL="285750" indent="-285750">
              <a:buFont typeface="Arial" panose="020B0604020202020204" pitchFamily="34" charset="0"/>
              <a:buChar char="•"/>
            </a:pPr>
            <a:r>
              <a:rPr lang="en-US" dirty="0">
                <a:latin typeface="+mj-lt"/>
              </a:rPr>
              <a:t>F - Total turnover for the month</a:t>
            </a:r>
          </a:p>
        </p:txBody>
      </p:sp>
    </p:spTree>
    <p:extLst>
      <p:ext uri="{BB962C8B-B14F-4D97-AF65-F5344CB8AC3E}">
        <p14:creationId xmlns:p14="http://schemas.microsoft.com/office/powerpoint/2010/main" val="26205066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3600" b="0" dirty="0"/>
              <a:t>Special provisions for banking and financial services sector </a:t>
            </a:r>
            <a:r>
              <a:rPr lang="en-IN" sz="2000" b="0" dirty="0"/>
              <a:t>[S. 17(4)]</a:t>
            </a:r>
          </a:p>
        </p:txBody>
      </p:sp>
      <p:cxnSp>
        <p:nvCxnSpPr>
          <p:cNvPr id="11" name="Straight Connector 10"/>
          <p:cNvCxnSpPr/>
          <p:nvPr/>
        </p:nvCxnSpPr>
        <p:spPr>
          <a:xfrm rot="5400000">
            <a:off x="7705723" y="6181724"/>
            <a:ext cx="284958" cy="794"/>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nvGrpSpPr>
          <p:cNvPr id="13" name="Group 12"/>
          <p:cNvGrpSpPr/>
          <p:nvPr/>
        </p:nvGrpSpPr>
        <p:grpSpPr>
          <a:xfrm>
            <a:off x="619068" y="4958613"/>
            <a:ext cx="8143932" cy="1746987"/>
            <a:chOff x="500034" y="4958613"/>
            <a:chExt cx="8143932" cy="1746987"/>
          </a:xfrm>
        </p:grpSpPr>
        <p:pic>
          <p:nvPicPr>
            <p:cNvPr id="5" name="Picture 14" descr="C:\Users\jsauvageau\Desktop\3.png"/>
            <p:cNvPicPr>
              <a:picLocks noChangeAspect="1" noChangeArrowheads="1"/>
            </p:cNvPicPr>
            <p:nvPr/>
          </p:nvPicPr>
          <p:blipFill>
            <a:blip r:embed="rId2" cstate="print"/>
            <a:stretch>
              <a:fillRect/>
            </a:stretch>
          </p:blipFill>
          <p:spPr bwMode="auto">
            <a:xfrm>
              <a:off x="785786" y="4958613"/>
              <a:ext cx="800840" cy="71709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4" descr="C:\Users\jsauvageau\Desktop\3.png"/>
            <p:cNvPicPr>
              <a:picLocks noChangeAspect="1" noChangeArrowheads="1"/>
            </p:cNvPicPr>
            <p:nvPr/>
          </p:nvPicPr>
          <p:blipFill>
            <a:blip r:embed="rId3" cstate="print"/>
            <a:stretch>
              <a:fillRect/>
            </a:stretch>
          </p:blipFill>
          <p:spPr bwMode="auto">
            <a:xfrm>
              <a:off x="7358082" y="4958613"/>
              <a:ext cx="800840" cy="717635"/>
            </a:xfrm>
            <a:prstGeom prst="rect">
              <a:avLst/>
            </a:prstGeom>
            <a:noFill/>
            <a:extLst>
              <a:ext uri="{909E8E84-426E-40DD-AFC4-6F175D3DCCD1}">
                <a14:hiddenFill xmlns:a14="http://schemas.microsoft.com/office/drawing/2010/main">
                  <a:solidFill>
                    <a:srgbClr val="FFFFFF"/>
                  </a:solidFill>
                </a14:hiddenFill>
              </a:ext>
            </a:extLst>
          </p:spPr>
        </p:pic>
        <p:cxnSp>
          <p:nvCxnSpPr>
            <p:cNvPr id="7" name="Straight Arrow Connector 6"/>
            <p:cNvCxnSpPr>
              <a:stCxn id="5" idx="3"/>
              <a:endCxn id="6" idx="1"/>
            </p:cNvCxnSpPr>
            <p:nvPr/>
          </p:nvCxnSpPr>
          <p:spPr>
            <a:xfrm>
              <a:off x="1586626" y="5317159"/>
              <a:ext cx="5771456" cy="272"/>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857488" y="5027011"/>
              <a:ext cx="3357586" cy="307777"/>
            </a:xfrm>
            <a:prstGeom prst="rect">
              <a:avLst/>
            </a:prstGeom>
            <a:noFill/>
          </p:spPr>
          <p:txBody>
            <a:bodyPr wrap="square" rtlCol="0">
              <a:spAutoFit/>
            </a:bodyPr>
            <a:lstStyle/>
            <a:p>
              <a:pPr algn="ctr"/>
              <a:r>
                <a:rPr lang="en-IN" sz="1400" b="1" i="1" dirty="0"/>
                <a:t>Supply made </a:t>
              </a:r>
            </a:p>
          </p:txBody>
        </p:sp>
        <p:sp>
          <p:nvSpPr>
            <p:cNvPr id="9" name="TextBox 8"/>
            <p:cNvSpPr txBox="1"/>
            <p:nvPr/>
          </p:nvSpPr>
          <p:spPr>
            <a:xfrm>
              <a:off x="500034" y="5703487"/>
              <a:ext cx="1785950" cy="338554"/>
            </a:xfrm>
            <a:prstGeom prst="rect">
              <a:avLst/>
            </a:prstGeom>
            <a:noFill/>
          </p:spPr>
          <p:txBody>
            <a:bodyPr wrap="square" rtlCol="0">
              <a:spAutoFit/>
            </a:bodyPr>
            <a:lstStyle/>
            <a:p>
              <a:r>
                <a:rPr lang="en-IN" sz="1600" dirty="0">
                  <a:latin typeface="+mj-lt"/>
                </a:rPr>
                <a:t>A Bank (Mumbai) </a:t>
              </a:r>
            </a:p>
          </p:txBody>
        </p:sp>
        <p:sp>
          <p:nvSpPr>
            <p:cNvPr id="10" name="TextBox 9"/>
            <p:cNvSpPr txBox="1"/>
            <p:nvPr/>
          </p:nvSpPr>
          <p:spPr>
            <a:xfrm>
              <a:off x="6715140" y="5713173"/>
              <a:ext cx="1928826" cy="338554"/>
            </a:xfrm>
            <a:prstGeom prst="rect">
              <a:avLst/>
            </a:prstGeom>
            <a:noFill/>
          </p:spPr>
          <p:txBody>
            <a:bodyPr wrap="square" rtlCol="0">
              <a:spAutoFit/>
            </a:bodyPr>
            <a:lstStyle/>
            <a:p>
              <a:pPr algn="ctr"/>
              <a:r>
                <a:rPr lang="en-IN" sz="1600" dirty="0">
                  <a:latin typeface="+mj-lt"/>
                </a:rPr>
                <a:t>A Bank (Bangalore)</a:t>
              </a:r>
            </a:p>
          </p:txBody>
        </p:sp>
        <p:cxnSp>
          <p:nvCxnSpPr>
            <p:cNvPr id="12" name="Straight Connector 11"/>
            <p:cNvCxnSpPr/>
            <p:nvPr/>
          </p:nvCxnSpPr>
          <p:spPr>
            <a:xfrm rot="10800000">
              <a:off x="1142976" y="6329583"/>
              <a:ext cx="6572296" cy="1588"/>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071670" y="6397823"/>
              <a:ext cx="4929222" cy="307777"/>
            </a:xfrm>
            <a:prstGeom prst="rect">
              <a:avLst/>
            </a:prstGeom>
            <a:noFill/>
          </p:spPr>
          <p:txBody>
            <a:bodyPr wrap="square" rtlCol="0">
              <a:spAutoFit/>
            </a:bodyPr>
            <a:lstStyle/>
            <a:p>
              <a:pPr algn="ctr"/>
              <a:r>
                <a:rPr lang="en-IN" sz="1400" b="1" i="1" dirty="0"/>
                <a:t>SIMILAR PAN</a:t>
              </a:r>
            </a:p>
          </p:txBody>
        </p:sp>
      </p:grpSp>
      <p:cxnSp>
        <p:nvCxnSpPr>
          <p:cNvPr id="22" name="Straight Connector 21"/>
          <p:cNvCxnSpPr/>
          <p:nvPr/>
        </p:nvCxnSpPr>
        <p:spPr>
          <a:xfrm rot="5400000">
            <a:off x="1076324" y="6181724"/>
            <a:ext cx="284958" cy="794"/>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500033" y="1285860"/>
            <a:ext cx="8567765" cy="707886"/>
          </a:xfrm>
          <a:prstGeom prst="rect">
            <a:avLst/>
          </a:prstGeom>
          <a:noFill/>
        </p:spPr>
        <p:txBody>
          <a:bodyPr wrap="square" rtlCol="0">
            <a:spAutoFit/>
          </a:bodyPr>
          <a:lstStyle/>
          <a:p>
            <a:r>
              <a:rPr lang="en-US" sz="2000" dirty="0">
                <a:latin typeface="+mj-lt"/>
              </a:rPr>
              <a:t>Banking companies or a financial institution including an NBFC shall exercise one of the following options during a financial year:</a:t>
            </a:r>
          </a:p>
        </p:txBody>
      </p:sp>
      <p:graphicFrame>
        <p:nvGraphicFramePr>
          <p:cNvPr id="33" name="Diagram 32"/>
          <p:cNvGraphicFramePr/>
          <p:nvPr>
            <p:extLst>
              <p:ext uri="{D42A27DB-BD31-4B8C-83A1-F6EECF244321}">
                <p14:modId xmlns:p14="http://schemas.microsoft.com/office/powerpoint/2010/main" val="1437705633"/>
              </p:ext>
            </p:extLst>
          </p:nvPr>
        </p:nvGraphicFramePr>
        <p:xfrm>
          <a:off x="428596" y="1905000"/>
          <a:ext cx="8358246" cy="21431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5" name="TextBox 34"/>
          <p:cNvSpPr txBox="1"/>
          <p:nvPr/>
        </p:nvSpPr>
        <p:spPr>
          <a:xfrm>
            <a:off x="428596" y="4431268"/>
            <a:ext cx="8429684" cy="369332"/>
          </a:xfrm>
          <a:prstGeom prst="rect">
            <a:avLst/>
          </a:prstGeom>
          <a:noFill/>
        </p:spPr>
        <p:txBody>
          <a:bodyPr wrap="square" rtlCol="0">
            <a:spAutoFit/>
          </a:bodyPr>
          <a:lstStyle/>
          <a:p>
            <a:r>
              <a:rPr lang="en-US" dirty="0">
                <a:latin typeface="+mj-lt"/>
              </a:rPr>
              <a:t>*Restriction of 50% shall not apply on following transaction between registered persons</a:t>
            </a:r>
          </a:p>
        </p:txBody>
      </p:sp>
      <p:sp>
        <p:nvSpPr>
          <p:cNvPr id="3" name="Rectangle 2"/>
          <p:cNvSpPr/>
          <p:nvPr/>
        </p:nvSpPr>
        <p:spPr>
          <a:xfrm>
            <a:off x="5905128" y="3886200"/>
            <a:ext cx="648072" cy="49721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IN" sz="1200" dirty="0">
                <a:solidFill>
                  <a:schemeClr val="tx1"/>
                </a:solidFill>
              </a:rPr>
              <a:t>FORM GSTR 2</a:t>
            </a:r>
          </a:p>
        </p:txBody>
      </p:sp>
      <p:cxnSp>
        <p:nvCxnSpPr>
          <p:cNvPr id="18" name="Straight Arrow Connector 17"/>
          <p:cNvCxnSpPr/>
          <p:nvPr/>
        </p:nvCxnSpPr>
        <p:spPr>
          <a:xfrm>
            <a:off x="6215074" y="3742184"/>
            <a:ext cx="0" cy="14401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012462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ounded Rectangle 54">
            <a:extLst>
              <a:ext uri="{FF2B5EF4-FFF2-40B4-BE49-F238E27FC236}">
                <a16:creationId xmlns:a16="http://schemas.microsoft.com/office/drawing/2014/main" id="{95487918-B94D-4B60-B76A-BDBC9AB73971}"/>
              </a:ext>
            </a:extLst>
          </p:cNvPr>
          <p:cNvSpPr/>
          <p:nvPr/>
        </p:nvSpPr>
        <p:spPr>
          <a:xfrm>
            <a:off x="1409700" y="2714625"/>
            <a:ext cx="785813" cy="285750"/>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N" sz="1200" dirty="0">
                <a:latin typeface="Arial Narrow" pitchFamily="34" charset="0"/>
              </a:rPr>
              <a:t>SGST</a:t>
            </a:r>
          </a:p>
        </p:txBody>
      </p:sp>
      <p:sp>
        <p:nvSpPr>
          <p:cNvPr id="1235970" name="Rectangle 2">
            <a:extLst>
              <a:ext uri="{FF2B5EF4-FFF2-40B4-BE49-F238E27FC236}">
                <a16:creationId xmlns:a16="http://schemas.microsoft.com/office/drawing/2014/main" id="{0FEAA253-BBE2-4F15-A4B8-4C15041149AE}"/>
              </a:ext>
            </a:extLst>
          </p:cNvPr>
          <p:cNvSpPr>
            <a:spLocks noGrp="1" noChangeArrowheads="1"/>
          </p:cNvSpPr>
          <p:nvPr>
            <p:ph type="title"/>
          </p:nvPr>
        </p:nvSpPr>
        <p:spPr>
          <a:xfrm>
            <a:off x="533400" y="412750"/>
            <a:ext cx="7494588" cy="758825"/>
          </a:xfrm>
        </p:spPr>
        <p:txBody>
          <a:bodyPr>
            <a:noAutofit/>
          </a:bodyPr>
          <a:lstStyle/>
          <a:p>
            <a:pPr eaLnBrk="1" hangingPunct="1">
              <a:defRPr/>
            </a:pPr>
            <a:r>
              <a:rPr lang="en-US" sz="3600" b="0" dirty="0"/>
              <a:t>Impact of GST - Manufacturer </a:t>
            </a:r>
            <a:endParaRPr lang="en-US" sz="3600" dirty="0"/>
          </a:p>
        </p:txBody>
      </p:sp>
      <p:sp>
        <p:nvSpPr>
          <p:cNvPr id="28" name="TextBox 27">
            <a:extLst>
              <a:ext uri="{FF2B5EF4-FFF2-40B4-BE49-F238E27FC236}">
                <a16:creationId xmlns:a16="http://schemas.microsoft.com/office/drawing/2014/main" id="{6FF9CE89-FB48-4859-A1E9-4EA34806CE96}"/>
              </a:ext>
            </a:extLst>
          </p:cNvPr>
          <p:cNvSpPr txBox="1"/>
          <p:nvPr/>
        </p:nvSpPr>
        <p:spPr>
          <a:xfrm>
            <a:off x="623162" y="4857760"/>
            <a:ext cx="1600200" cy="323165"/>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fontAlgn="auto">
              <a:spcBef>
                <a:spcPts val="0"/>
              </a:spcBef>
              <a:spcAft>
                <a:spcPts val="0"/>
              </a:spcAft>
              <a:defRPr/>
            </a:pPr>
            <a:r>
              <a:rPr lang="en-US" sz="1500" dirty="0">
                <a:latin typeface="Arial Narrow" pitchFamily="34" charset="0"/>
              </a:rPr>
              <a:t>Import</a:t>
            </a:r>
          </a:p>
        </p:txBody>
      </p:sp>
      <p:sp>
        <p:nvSpPr>
          <p:cNvPr id="29" name="TextBox 28">
            <a:extLst>
              <a:ext uri="{FF2B5EF4-FFF2-40B4-BE49-F238E27FC236}">
                <a16:creationId xmlns:a16="http://schemas.microsoft.com/office/drawing/2014/main" id="{61D657FA-6359-4F4F-8D04-619C01CF182F}"/>
              </a:ext>
            </a:extLst>
          </p:cNvPr>
          <p:cNvSpPr txBox="1"/>
          <p:nvPr/>
        </p:nvSpPr>
        <p:spPr>
          <a:xfrm>
            <a:off x="551724" y="3357562"/>
            <a:ext cx="1676400" cy="323165"/>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fontAlgn="auto">
              <a:spcBef>
                <a:spcPts val="0"/>
              </a:spcBef>
              <a:spcAft>
                <a:spcPts val="0"/>
              </a:spcAft>
              <a:defRPr/>
            </a:pPr>
            <a:r>
              <a:rPr lang="en-US" sz="1500" dirty="0">
                <a:latin typeface="Arial Narrow" pitchFamily="34" charset="0"/>
              </a:rPr>
              <a:t>Inter-State</a:t>
            </a:r>
          </a:p>
        </p:txBody>
      </p:sp>
      <p:sp>
        <p:nvSpPr>
          <p:cNvPr id="30" name="TextBox 29">
            <a:extLst>
              <a:ext uri="{FF2B5EF4-FFF2-40B4-BE49-F238E27FC236}">
                <a16:creationId xmlns:a16="http://schemas.microsoft.com/office/drawing/2014/main" id="{396A20ED-1AC9-449A-B667-9FFE7598036E}"/>
              </a:ext>
            </a:extLst>
          </p:cNvPr>
          <p:cNvSpPr txBox="1"/>
          <p:nvPr/>
        </p:nvSpPr>
        <p:spPr>
          <a:xfrm>
            <a:off x="551724" y="1819951"/>
            <a:ext cx="1676400" cy="323165"/>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fontAlgn="auto">
              <a:spcBef>
                <a:spcPts val="0"/>
              </a:spcBef>
              <a:spcAft>
                <a:spcPts val="0"/>
              </a:spcAft>
              <a:defRPr/>
            </a:pPr>
            <a:r>
              <a:rPr lang="en-US" sz="1500" dirty="0">
                <a:latin typeface="Arial Narrow" pitchFamily="34" charset="0"/>
              </a:rPr>
              <a:t>Intra-State</a:t>
            </a:r>
          </a:p>
        </p:txBody>
      </p:sp>
      <p:sp>
        <p:nvSpPr>
          <p:cNvPr id="31" name="TextBox 30">
            <a:extLst>
              <a:ext uri="{FF2B5EF4-FFF2-40B4-BE49-F238E27FC236}">
                <a16:creationId xmlns:a16="http://schemas.microsoft.com/office/drawing/2014/main" id="{8578D190-EC55-448A-9A2A-85FE23747345}"/>
              </a:ext>
            </a:extLst>
          </p:cNvPr>
          <p:cNvSpPr txBox="1"/>
          <p:nvPr/>
        </p:nvSpPr>
        <p:spPr>
          <a:xfrm>
            <a:off x="7224470" y="1280886"/>
            <a:ext cx="1719958" cy="323165"/>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fontAlgn="auto">
              <a:spcBef>
                <a:spcPts val="0"/>
              </a:spcBef>
              <a:spcAft>
                <a:spcPts val="0"/>
              </a:spcAft>
              <a:defRPr/>
            </a:pPr>
            <a:r>
              <a:rPr lang="en-US" sz="1500" dirty="0">
                <a:solidFill>
                  <a:schemeClr val="bg1"/>
                </a:solidFill>
                <a:latin typeface="Arial Narrow" pitchFamily="34" charset="0"/>
              </a:rPr>
              <a:t>Intra-State sales</a:t>
            </a:r>
          </a:p>
        </p:txBody>
      </p:sp>
      <p:sp>
        <p:nvSpPr>
          <p:cNvPr id="32" name="TextBox 31">
            <a:extLst>
              <a:ext uri="{FF2B5EF4-FFF2-40B4-BE49-F238E27FC236}">
                <a16:creationId xmlns:a16="http://schemas.microsoft.com/office/drawing/2014/main" id="{827479EB-76E0-438D-8600-5E84895D03AB}"/>
              </a:ext>
            </a:extLst>
          </p:cNvPr>
          <p:cNvSpPr txBox="1"/>
          <p:nvPr/>
        </p:nvSpPr>
        <p:spPr>
          <a:xfrm>
            <a:off x="7195442" y="2786058"/>
            <a:ext cx="1828800" cy="323165"/>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fontAlgn="auto">
              <a:spcBef>
                <a:spcPts val="0"/>
              </a:spcBef>
              <a:spcAft>
                <a:spcPts val="0"/>
              </a:spcAft>
              <a:defRPr/>
            </a:pPr>
            <a:r>
              <a:rPr lang="en-US" sz="1500" dirty="0">
                <a:solidFill>
                  <a:schemeClr val="bg1"/>
                </a:solidFill>
                <a:latin typeface="Arial Narrow" pitchFamily="34" charset="0"/>
              </a:rPr>
              <a:t>Inter-State sales</a:t>
            </a:r>
          </a:p>
        </p:txBody>
      </p:sp>
      <p:cxnSp>
        <p:nvCxnSpPr>
          <p:cNvPr id="33" name="Straight Arrow Connector 32">
            <a:extLst>
              <a:ext uri="{FF2B5EF4-FFF2-40B4-BE49-F238E27FC236}">
                <a16:creationId xmlns:a16="http://schemas.microsoft.com/office/drawing/2014/main" id="{E63B4015-783D-4D4A-A5DB-8250CF81245D}"/>
              </a:ext>
            </a:extLst>
          </p:cNvPr>
          <p:cNvCxnSpPr/>
          <p:nvPr/>
        </p:nvCxnSpPr>
        <p:spPr>
          <a:xfrm>
            <a:off x="6738938" y="1339850"/>
            <a:ext cx="4572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4" name="TextBox 33">
            <a:extLst>
              <a:ext uri="{FF2B5EF4-FFF2-40B4-BE49-F238E27FC236}">
                <a16:creationId xmlns:a16="http://schemas.microsoft.com/office/drawing/2014/main" id="{593CA46C-225F-433D-A286-51D20E8177E2}"/>
              </a:ext>
            </a:extLst>
          </p:cNvPr>
          <p:cNvSpPr txBox="1"/>
          <p:nvPr/>
        </p:nvSpPr>
        <p:spPr>
          <a:xfrm>
            <a:off x="7195458" y="4320281"/>
            <a:ext cx="1828800" cy="323165"/>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fontAlgn="auto">
              <a:spcBef>
                <a:spcPts val="0"/>
              </a:spcBef>
              <a:spcAft>
                <a:spcPts val="0"/>
              </a:spcAft>
              <a:defRPr/>
            </a:pPr>
            <a:r>
              <a:rPr lang="en-US" sz="1500" dirty="0">
                <a:solidFill>
                  <a:schemeClr val="bg1"/>
                </a:solidFill>
                <a:latin typeface="Arial Narrow" pitchFamily="34" charset="0"/>
              </a:rPr>
              <a:t>Exports</a:t>
            </a:r>
          </a:p>
        </p:txBody>
      </p:sp>
      <p:cxnSp>
        <p:nvCxnSpPr>
          <p:cNvPr id="35" name="Straight Arrow Connector 34">
            <a:extLst>
              <a:ext uri="{FF2B5EF4-FFF2-40B4-BE49-F238E27FC236}">
                <a16:creationId xmlns:a16="http://schemas.microsoft.com/office/drawing/2014/main" id="{3888207F-E325-4669-8A05-3043993EC798}"/>
              </a:ext>
            </a:extLst>
          </p:cNvPr>
          <p:cNvCxnSpPr/>
          <p:nvPr/>
        </p:nvCxnSpPr>
        <p:spPr>
          <a:xfrm>
            <a:off x="2409825" y="3500438"/>
            <a:ext cx="1600200" cy="158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BBAA9E51-F37A-4A3A-85F5-83358594B6C9}"/>
              </a:ext>
            </a:extLst>
          </p:cNvPr>
          <p:cNvCxnSpPr/>
          <p:nvPr/>
        </p:nvCxnSpPr>
        <p:spPr>
          <a:xfrm>
            <a:off x="6738938" y="2962275"/>
            <a:ext cx="457200" cy="1588"/>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717201EF-ACBC-4DF4-AA99-DA83579B5821}"/>
              </a:ext>
            </a:extLst>
          </p:cNvPr>
          <p:cNvCxnSpPr/>
          <p:nvPr/>
        </p:nvCxnSpPr>
        <p:spPr>
          <a:xfrm>
            <a:off x="6738938" y="4500563"/>
            <a:ext cx="457200" cy="158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8" name="Straight Arrow Connector 37">
            <a:extLst>
              <a:ext uri="{FF2B5EF4-FFF2-40B4-BE49-F238E27FC236}">
                <a16:creationId xmlns:a16="http://schemas.microsoft.com/office/drawing/2014/main" id="{5E5F8C44-5CCE-41D0-8C84-6BA455A56BF6}"/>
              </a:ext>
            </a:extLst>
          </p:cNvPr>
          <p:cNvCxnSpPr/>
          <p:nvPr/>
        </p:nvCxnSpPr>
        <p:spPr>
          <a:xfrm>
            <a:off x="6738938" y="5095875"/>
            <a:ext cx="4572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9" name="Straight Connector 38">
            <a:extLst>
              <a:ext uri="{FF2B5EF4-FFF2-40B4-BE49-F238E27FC236}">
                <a16:creationId xmlns:a16="http://schemas.microsoft.com/office/drawing/2014/main" id="{A52C8E23-4A28-4D23-AF2F-8D540300A22B}"/>
              </a:ext>
            </a:extLst>
          </p:cNvPr>
          <p:cNvCxnSpPr/>
          <p:nvPr/>
        </p:nvCxnSpPr>
        <p:spPr>
          <a:xfrm rot="5400000">
            <a:off x="4873625" y="3205163"/>
            <a:ext cx="3732213" cy="1587"/>
          </a:xfrm>
          <a:prstGeom prst="line">
            <a:avLst/>
          </a:prstGeom>
        </p:spPr>
        <p:style>
          <a:lnRef idx="1">
            <a:schemeClr val="dk1"/>
          </a:lnRef>
          <a:fillRef idx="0">
            <a:schemeClr val="dk1"/>
          </a:fillRef>
          <a:effectRef idx="0">
            <a:schemeClr val="dk1"/>
          </a:effectRef>
          <a:fontRef idx="minor">
            <a:schemeClr val="tx1"/>
          </a:fontRef>
        </p:style>
      </p:cxnSp>
      <p:sp>
        <p:nvSpPr>
          <p:cNvPr id="40" name="TextBox 39">
            <a:extLst>
              <a:ext uri="{FF2B5EF4-FFF2-40B4-BE49-F238E27FC236}">
                <a16:creationId xmlns:a16="http://schemas.microsoft.com/office/drawing/2014/main" id="{7A26912C-DEB3-4025-8EE5-29DF60106D7E}"/>
              </a:ext>
            </a:extLst>
          </p:cNvPr>
          <p:cNvSpPr txBox="1"/>
          <p:nvPr/>
        </p:nvSpPr>
        <p:spPr>
          <a:xfrm>
            <a:off x="2480550" y="5715016"/>
            <a:ext cx="1643074" cy="338554"/>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fontAlgn="auto">
              <a:spcBef>
                <a:spcPts val="0"/>
              </a:spcBef>
              <a:spcAft>
                <a:spcPts val="0"/>
              </a:spcAft>
              <a:defRPr/>
            </a:pPr>
            <a:r>
              <a:rPr lang="en-US" sz="1600" dirty="0">
                <a:latin typeface="Arial Narrow" pitchFamily="34" charset="0"/>
              </a:rPr>
              <a:t>Intra-State</a:t>
            </a:r>
          </a:p>
        </p:txBody>
      </p:sp>
      <p:sp>
        <p:nvSpPr>
          <p:cNvPr id="41" name="TextBox 40">
            <a:extLst>
              <a:ext uri="{FF2B5EF4-FFF2-40B4-BE49-F238E27FC236}">
                <a16:creationId xmlns:a16="http://schemas.microsoft.com/office/drawing/2014/main" id="{3149BDB5-5F49-4279-8B43-37DACE6E2F25}"/>
              </a:ext>
            </a:extLst>
          </p:cNvPr>
          <p:cNvSpPr txBox="1"/>
          <p:nvPr/>
        </p:nvSpPr>
        <p:spPr>
          <a:xfrm>
            <a:off x="533400" y="1309688"/>
            <a:ext cx="2114550" cy="338137"/>
          </a:xfrm>
          <a:prstGeom prst="rect">
            <a:avLst/>
          </a:prstGeom>
          <a:solidFill>
            <a:schemeClr val="accent2">
              <a:lumMod val="40000"/>
              <a:lumOff val="60000"/>
            </a:schemeClr>
          </a:solidFill>
        </p:spPr>
        <p:txBody>
          <a:bodyPr>
            <a:spAutoFit/>
          </a:bodyPr>
          <a:lstStyle/>
          <a:p>
            <a:pPr fontAlgn="auto">
              <a:spcBef>
                <a:spcPts val="0"/>
              </a:spcBef>
              <a:spcAft>
                <a:spcPts val="0"/>
              </a:spcAft>
              <a:defRPr/>
            </a:pPr>
            <a:r>
              <a:rPr lang="en-US" sz="1600" b="1" dirty="0">
                <a:solidFill>
                  <a:schemeClr val="tx1">
                    <a:lumMod val="95000"/>
                    <a:lumOff val="5000"/>
                  </a:schemeClr>
                </a:solidFill>
                <a:latin typeface="Arial Narrow" pitchFamily="34" charset="0"/>
                <a:cs typeface="+mn-cs"/>
              </a:rPr>
              <a:t>Procurement of goods</a:t>
            </a:r>
          </a:p>
        </p:txBody>
      </p:sp>
      <p:cxnSp>
        <p:nvCxnSpPr>
          <p:cNvPr id="42" name="Straight Connector 41">
            <a:extLst>
              <a:ext uri="{FF2B5EF4-FFF2-40B4-BE49-F238E27FC236}">
                <a16:creationId xmlns:a16="http://schemas.microsoft.com/office/drawing/2014/main" id="{B03755A7-BDEB-4543-B4D8-627AA9118A37}"/>
              </a:ext>
            </a:extLst>
          </p:cNvPr>
          <p:cNvCxnSpPr/>
          <p:nvPr/>
        </p:nvCxnSpPr>
        <p:spPr>
          <a:xfrm rot="5400000">
            <a:off x="4828382" y="5561806"/>
            <a:ext cx="304800" cy="1587"/>
          </a:xfrm>
          <a:prstGeom prst="line">
            <a:avLst/>
          </a:prstGeom>
        </p:spPr>
        <p:style>
          <a:lnRef idx="1">
            <a:schemeClr val="dk1"/>
          </a:lnRef>
          <a:fillRef idx="0">
            <a:schemeClr val="dk1"/>
          </a:fillRef>
          <a:effectRef idx="0">
            <a:schemeClr val="dk1"/>
          </a:effectRef>
          <a:fontRef idx="minor">
            <a:schemeClr val="tx1"/>
          </a:fontRef>
        </p:style>
      </p:cxnSp>
      <p:cxnSp>
        <p:nvCxnSpPr>
          <p:cNvPr id="43" name="Straight Connector 42">
            <a:extLst>
              <a:ext uri="{FF2B5EF4-FFF2-40B4-BE49-F238E27FC236}">
                <a16:creationId xmlns:a16="http://schemas.microsoft.com/office/drawing/2014/main" id="{4D9842F2-088F-4487-9DAE-72E04D737EE3}"/>
              </a:ext>
            </a:extLst>
          </p:cNvPr>
          <p:cNvCxnSpPr/>
          <p:nvPr/>
        </p:nvCxnSpPr>
        <p:spPr>
          <a:xfrm rot="5400000">
            <a:off x="3234532" y="5580856"/>
            <a:ext cx="304800" cy="1587"/>
          </a:xfrm>
          <a:prstGeom prst="line">
            <a:avLst/>
          </a:prstGeom>
        </p:spPr>
        <p:style>
          <a:lnRef idx="1">
            <a:schemeClr val="dk1"/>
          </a:lnRef>
          <a:fillRef idx="0">
            <a:schemeClr val="dk1"/>
          </a:fillRef>
          <a:effectRef idx="0">
            <a:schemeClr val="dk1"/>
          </a:effectRef>
          <a:fontRef idx="minor">
            <a:schemeClr val="tx1"/>
          </a:fontRef>
        </p:style>
      </p:cxnSp>
      <p:sp>
        <p:nvSpPr>
          <p:cNvPr id="44" name="TextBox 43">
            <a:extLst>
              <a:ext uri="{FF2B5EF4-FFF2-40B4-BE49-F238E27FC236}">
                <a16:creationId xmlns:a16="http://schemas.microsoft.com/office/drawing/2014/main" id="{D6D91297-4BB3-4351-A2DD-898EB1613B46}"/>
              </a:ext>
            </a:extLst>
          </p:cNvPr>
          <p:cNvSpPr txBox="1"/>
          <p:nvPr/>
        </p:nvSpPr>
        <p:spPr>
          <a:xfrm>
            <a:off x="3286125" y="4946650"/>
            <a:ext cx="3124200" cy="338138"/>
          </a:xfrm>
          <a:prstGeom prst="rect">
            <a:avLst/>
          </a:prstGeom>
          <a:solidFill>
            <a:schemeClr val="accent2">
              <a:lumMod val="40000"/>
              <a:lumOff val="60000"/>
            </a:schemeClr>
          </a:solidFill>
        </p:spPr>
        <p:txBody>
          <a:bodyPr>
            <a:spAutoFit/>
          </a:bodyPr>
          <a:lstStyle/>
          <a:p>
            <a:pPr algn="ctr" fontAlgn="auto">
              <a:spcBef>
                <a:spcPts val="0"/>
              </a:spcBef>
              <a:spcAft>
                <a:spcPts val="0"/>
              </a:spcAft>
              <a:defRPr/>
            </a:pPr>
            <a:r>
              <a:rPr lang="en-US" sz="1600" b="1" dirty="0">
                <a:solidFill>
                  <a:schemeClr val="tx1">
                    <a:lumMod val="95000"/>
                    <a:lumOff val="5000"/>
                  </a:schemeClr>
                </a:solidFill>
                <a:latin typeface="Arial Narrow" pitchFamily="34" charset="0"/>
                <a:cs typeface="+mn-cs"/>
              </a:rPr>
              <a:t>Procurement of Services</a:t>
            </a:r>
          </a:p>
        </p:txBody>
      </p:sp>
      <p:cxnSp>
        <p:nvCxnSpPr>
          <p:cNvPr id="46" name="Straight Connector 45">
            <a:extLst>
              <a:ext uri="{FF2B5EF4-FFF2-40B4-BE49-F238E27FC236}">
                <a16:creationId xmlns:a16="http://schemas.microsoft.com/office/drawing/2014/main" id="{4AF2BBD4-B355-4138-8898-F75BE862366B}"/>
              </a:ext>
            </a:extLst>
          </p:cNvPr>
          <p:cNvCxnSpPr/>
          <p:nvPr/>
        </p:nvCxnSpPr>
        <p:spPr>
          <a:xfrm rot="5400000">
            <a:off x="6290469" y="5595144"/>
            <a:ext cx="381000" cy="1588"/>
          </a:xfrm>
          <a:prstGeom prst="line">
            <a:avLst/>
          </a:prstGeom>
        </p:spPr>
        <p:style>
          <a:lnRef idx="1">
            <a:schemeClr val="dk1"/>
          </a:lnRef>
          <a:fillRef idx="0">
            <a:schemeClr val="dk1"/>
          </a:fillRef>
          <a:effectRef idx="0">
            <a:schemeClr val="dk1"/>
          </a:effectRef>
          <a:fontRef idx="minor">
            <a:schemeClr val="tx1"/>
          </a:fontRef>
        </p:style>
      </p:cxnSp>
      <p:cxnSp>
        <p:nvCxnSpPr>
          <p:cNvPr id="47" name="Straight Arrow Connector 46">
            <a:extLst>
              <a:ext uri="{FF2B5EF4-FFF2-40B4-BE49-F238E27FC236}">
                <a16:creationId xmlns:a16="http://schemas.microsoft.com/office/drawing/2014/main" id="{617AEE02-7156-4492-9F62-01D1014D178D}"/>
              </a:ext>
            </a:extLst>
          </p:cNvPr>
          <p:cNvCxnSpPr/>
          <p:nvPr/>
        </p:nvCxnSpPr>
        <p:spPr>
          <a:xfrm rot="5400000" flipH="1" flipV="1">
            <a:off x="4454525" y="4383088"/>
            <a:ext cx="1052513" cy="158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0" name="Straight Connector 49">
            <a:extLst>
              <a:ext uri="{FF2B5EF4-FFF2-40B4-BE49-F238E27FC236}">
                <a16:creationId xmlns:a16="http://schemas.microsoft.com/office/drawing/2014/main" id="{8C60FE4C-5ED7-4077-95AC-4E8A039B1866}"/>
              </a:ext>
            </a:extLst>
          </p:cNvPr>
          <p:cNvCxnSpPr/>
          <p:nvPr/>
        </p:nvCxnSpPr>
        <p:spPr>
          <a:xfrm rot="5400000">
            <a:off x="1265237" y="3500438"/>
            <a:ext cx="3001963" cy="1588"/>
          </a:xfrm>
          <a:prstGeom prst="line">
            <a:avLst/>
          </a:prstGeom>
        </p:spPr>
        <p:style>
          <a:lnRef idx="1">
            <a:schemeClr val="dk1"/>
          </a:lnRef>
          <a:fillRef idx="0">
            <a:schemeClr val="dk1"/>
          </a:fillRef>
          <a:effectRef idx="0">
            <a:schemeClr val="dk1"/>
          </a:effectRef>
          <a:fontRef idx="minor">
            <a:schemeClr val="tx1"/>
          </a:fontRef>
        </p:style>
      </p:cxnSp>
      <p:sp>
        <p:nvSpPr>
          <p:cNvPr id="51" name="TextBox 50">
            <a:extLst>
              <a:ext uri="{FF2B5EF4-FFF2-40B4-BE49-F238E27FC236}">
                <a16:creationId xmlns:a16="http://schemas.microsoft.com/office/drawing/2014/main" id="{7479F70C-D201-4770-A68F-2A144C33DB96}"/>
              </a:ext>
            </a:extLst>
          </p:cNvPr>
          <p:cNvSpPr txBox="1"/>
          <p:nvPr/>
        </p:nvSpPr>
        <p:spPr>
          <a:xfrm>
            <a:off x="7195458" y="5000636"/>
            <a:ext cx="1828800" cy="323165"/>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pPr fontAlgn="auto">
              <a:spcBef>
                <a:spcPts val="0"/>
              </a:spcBef>
              <a:spcAft>
                <a:spcPts val="0"/>
              </a:spcAft>
              <a:defRPr/>
            </a:pPr>
            <a:r>
              <a:rPr lang="en-US" sz="1500" dirty="0">
                <a:solidFill>
                  <a:schemeClr val="bg1"/>
                </a:solidFill>
                <a:latin typeface="Arial Narrow" pitchFamily="34" charset="0"/>
              </a:rPr>
              <a:t>Stock Transfers</a:t>
            </a:r>
          </a:p>
        </p:txBody>
      </p:sp>
      <p:sp>
        <p:nvSpPr>
          <p:cNvPr id="52" name="Rounded Rectangle 51">
            <a:extLst>
              <a:ext uri="{FF2B5EF4-FFF2-40B4-BE49-F238E27FC236}">
                <a16:creationId xmlns:a16="http://schemas.microsoft.com/office/drawing/2014/main" id="{B68BB2BC-74D4-40BE-8277-A3DEB1C8F5C1}"/>
              </a:ext>
            </a:extLst>
          </p:cNvPr>
          <p:cNvSpPr/>
          <p:nvPr/>
        </p:nvSpPr>
        <p:spPr>
          <a:xfrm>
            <a:off x="552450" y="2357438"/>
            <a:ext cx="785813" cy="285750"/>
          </a:xfrm>
          <a:prstGeom prst="roundRect">
            <a:avLst/>
          </a:prstGeom>
          <a:no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N" sz="1200" dirty="0">
                <a:solidFill>
                  <a:srgbClr val="008000"/>
                </a:solidFill>
                <a:latin typeface="Arial Narrow" pitchFamily="34" charset="0"/>
              </a:rPr>
              <a:t>C Excise</a:t>
            </a:r>
          </a:p>
        </p:txBody>
      </p:sp>
      <p:sp>
        <p:nvSpPr>
          <p:cNvPr id="53" name="Rounded Rectangle 52">
            <a:extLst>
              <a:ext uri="{FF2B5EF4-FFF2-40B4-BE49-F238E27FC236}">
                <a16:creationId xmlns:a16="http://schemas.microsoft.com/office/drawing/2014/main" id="{EAC01658-791E-4CE9-93FE-A20BB1F73363}"/>
              </a:ext>
            </a:extLst>
          </p:cNvPr>
          <p:cNvSpPr/>
          <p:nvPr/>
        </p:nvSpPr>
        <p:spPr>
          <a:xfrm>
            <a:off x="1409700" y="2357438"/>
            <a:ext cx="785813" cy="285750"/>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N" sz="1200" dirty="0">
                <a:latin typeface="Arial Narrow" pitchFamily="34" charset="0"/>
              </a:rPr>
              <a:t>CGST</a:t>
            </a:r>
          </a:p>
        </p:txBody>
      </p:sp>
      <p:sp>
        <p:nvSpPr>
          <p:cNvPr id="54" name="Rounded Rectangle 53">
            <a:extLst>
              <a:ext uri="{FF2B5EF4-FFF2-40B4-BE49-F238E27FC236}">
                <a16:creationId xmlns:a16="http://schemas.microsoft.com/office/drawing/2014/main" id="{91C003D9-63BA-431B-84F4-B4762430BA67}"/>
              </a:ext>
            </a:extLst>
          </p:cNvPr>
          <p:cNvSpPr/>
          <p:nvPr/>
        </p:nvSpPr>
        <p:spPr>
          <a:xfrm>
            <a:off x="552450" y="2714625"/>
            <a:ext cx="785813" cy="285750"/>
          </a:xfrm>
          <a:prstGeom prst="roundRect">
            <a:avLst/>
          </a:prstGeom>
          <a:no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N" sz="1200" dirty="0">
                <a:solidFill>
                  <a:srgbClr val="008000"/>
                </a:solidFill>
                <a:latin typeface="Arial Narrow" pitchFamily="34" charset="0"/>
              </a:rPr>
              <a:t>VAT</a:t>
            </a:r>
          </a:p>
        </p:txBody>
      </p:sp>
      <p:sp>
        <p:nvSpPr>
          <p:cNvPr id="56" name="Rounded Rectangle 55">
            <a:extLst>
              <a:ext uri="{FF2B5EF4-FFF2-40B4-BE49-F238E27FC236}">
                <a16:creationId xmlns:a16="http://schemas.microsoft.com/office/drawing/2014/main" id="{DF006D6D-FED3-4873-81DA-AC646196B069}"/>
              </a:ext>
            </a:extLst>
          </p:cNvPr>
          <p:cNvSpPr/>
          <p:nvPr/>
        </p:nvSpPr>
        <p:spPr>
          <a:xfrm>
            <a:off x="552450" y="3857625"/>
            <a:ext cx="785813" cy="285750"/>
          </a:xfrm>
          <a:prstGeom prst="roundRect">
            <a:avLst/>
          </a:prstGeom>
          <a:no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N" sz="1200" dirty="0">
                <a:solidFill>
                  <a:srgbClr val="008000"/>
                </a:solidFill>
                <a:latin typeface="Arial Narrow" pitchFamily="34" charset="0"/>
              </a:rPr>
              <a:t>C Excise</a:t>
            </a:r>
          </a:p>
        </p:txBody>
      </p:sp>
      <p:sp>
        <p:nvSpPr>
          <p:cNvPr id="57" name="Rounded Rectangle 56">
            <a:extLst>
              <a:ext uri="{FF2B5EF4-FFF2-40B4-BE49-F238E27FC236}">
                <a16:creationId xmlns:a16="http://schemas.microsoft.com/office/drawing/2014/main" id="{0A561D11-6E01-4CDA-9118-654E10060E62}"/>
              </a:ext>
            </a:extLst>
          </p:cNvPr>
          <p:cNvSpPr/>
          <p:nvPr/>
        </p:nvSpPr>
        <p:spPr>
          <a:xfrm>
            <a:off x="552450" y="5286375"/>
            <a:ext cx="785813" cy="2857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N" sz="1200" dirty="0">
                <a:solidFill>
                  <a:srgbClr val="FF0000"/>
                </a:solidFill>
                <a:latin typeface="Arial Narrow" pitchFamily="34" charset="0"/>
              </a:rPr>
              <a:t>BCD</a:t>
            </a:r>
          </a:p>
        </p:txBody>
      </p:sp>
      <p:sp>
        <p:nvSpPr>
          <p:cNvPr id="58" name="Rounded Rectangle 57">
            <a:extLst>
              <a:ext uri="{FF2B5EF4-FFF2-40B4-BE49-F238E27FC236}">
                <a16:creationId xmlns:a16="http://schemas.microsoft.com/office/drawing/2014/main" id="{452DDB82-95BA-43AF-ADFF-53DE50DFD451}"/>
              </a:ext>
            </a:extLst>
          </p:cNvPr>
          <p:cNvSpPr/>
          <p:nvPr/>
        </p:nvSpPr>
        <p:spPr>
          <a:xfrm>
            <a:off x="552450" y="5643563"/>
            <a:ext cx="785813" cy="285750"/>
          </a:xfrm>
          <a:prstGeom prst="roundRect">
            <a:avLst/>
          </a:prstGeom>
          <a:no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N" sz="1200" dirty="0">
                <a:solidFill>
                  <a:srgbClr val="008000"/>
                </a:solidFill>
                <a:latin typeface="Arial Narrow" pitchFamily="34" charset="0"/>
              </a:rPr>
              <a:t>CVD</a:t>
            </a:r>
          </a:p>
        </p:txBody>
      </p:sp>
      <p:sp>
        <p:nvSpPr>
          <p:cNvPr id="59" name="Rounded Rectangle 58">
            <a:extLst>
              <a:ext uri="{FF2B5EF4-FFF2-40B4-BE49-F238E27FC236}">
                <a16:creationId xmlns:a16="http://schemas.microsoft.com/office/drawing/2014/main" id="{16162DA5-4F9D-4531-89BF-1E5BE8A7A3B7}"/>
              </a:ext>
            </a:extLst>
          </p:cNvPr>
          <p:cNvSpPr/>
          <p:nvPr/>
        </p:nvSpPr>
        <p:spPr>
          <a:xfrm>
            <a:off x="1409700" y="5643563"/>
            <a:ext cx="785813" cy="500062"/>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N" sz="1200" dirty="0">
                <a:latin typeface="Arial Narrow" pitchFamily="34" charset="0"/>
              </a:rPr>
              <a:t>IGST</a:t>
            </a:r>
          </a:p>
        </p:txBody>
      </p:sp>
      <p:sp>
        <p:nvSpPr>
          <p:cNvPr id="60" name="Rounded Rectangle 59">
            <a:extLst>
              <a:ext uri="{FF2B5EF4-FFF2-40B4-BE49-F238E27FC236}">
                <a16:creationId xmlns:a16="http://schemas.microsoft.com/office/drawing/2014/main" id="{E59D1DC7-8134-4D6B-8CC5-340206F7434F}"/>
              </a:ext>
            </a:extLst>
          </p:cNvPr>
          <p:cNvSpPr/>
          <p:nvPr/>
        </p:nvSpPr>
        <p:spPr>
          <a:xfrm>
            <a:off x="552450" y="6000750"/>
            <a:ext cx="785813" cy="285750"/>
          </a:xfrm>
          <a:prstGeom prst="roundRect">
            <a:avLst/>
          </a:prstGeom>
          <a:no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N" sz="1200" dirty="0">
                <a:solidFill>
                  <a:srgbClr val="008000"/>
                </a:solidFill>
                <a:latin typeface="Arial Narrow" pitchFamily="34" charset="0"/>
              </a:rPr>
              <a:t>SAD</a:t>
            </a:r>
          </a:p>
        </p:txBody>
      </p:sp>
      <p:sp>
        <p:nvSpPr>
          <p:cNvPr id="62" name="Rounded Rectangle 61">
            <a:extLst>
              <a:ext uri="{FF2B5EF4-FFF2-40B4-BE49-F238E27FC236}">
                <a16:creationId xmlns:a16="http://schemas.microsoft.com/office/drawing/2014/main" id="{613213F3-AD3E-41CB-A162-78F7398C7819}"/>
              </a:ext>
            </a:extLst>
          </p:cNvPr>
          <p:cNvSpPr/>
          <p:nvPr/>
        </p:nvSpPr>
        <p:spPr>
          <a:xfrm>
            <a:off x="2481263" y="6143625"/>
            <a:ext cx="785812" cy="285750"/>
          </a:xfrm>
          <a:prstGeom prst="roundRect">
            <a:avLst/>
          </a:prstGeom>
          <a:no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N" sz="1200" dirty="0">
                <a:solidFill>
                  <a:srgbClr val="008000"/>
                </a:solidFill>
                <a:latin typeface="Arial Narrow" pitchFamily="34" charset="0"/>
              </a:rPr>
              <a:t>S Tax</a:t>
            </a:r>
          </a:p>
        </p:txBody>
      </p:sp>
      <p:sp>
        <p:nvSpPr>
          <p:cNvPr id="63" name="Rounded Rectangle 62">
            <a:extLst>
              <a:ext uri="{FF2B5EF4-FFF2-40B4-BE49-F238E27FC236}">
                <a16:creationId xmlns:a16="http://schemas.microsoft.com/office/drawing/2014/main" id="{771EB7A5-37E9-482F-90A8-2EAF0398BA8B}"/>
              </a:ext>
            </a:extLst>
          </p:cNvPr>
          <p:cNvSpPr/>
          <p:nvPr/>
        </p:nvSpPr>
        <p:spPr>
          <a:xfrm>
            <a:off x="3338513" y="6143625"/>
            <a:ext cx="785812" cy="285750"/>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N" sz="1200" dirty="0">
                <a:latin typeface="Arial Narrow" pitchFamily="34" charset="0"/>
              </a:rPr>
              <a:t>CGST</a:t>
            </a:r>
          </a:p>
        </p:txBody>
      </p:sp>
      <p:sp>
        <p:nvSpPr>
          <p:cNvPr id="64" name="Rounded Rectangle 63">
            <a:extLst>
              <a:ext uri="{FF2B5EF4-FFF2-40B4-BE49-F238E27FC236}">
                <a16:creationId xmlns:a16="http://schemas.microsoft.com/office/drawing/2014/main" id="{08169550-FC15-4DBD-802F-F6C5264B5B68}"/>
              </a:ext>
            </a:extLst>
          </p:cNvPr>
          <p:cNvSpPr/>
          <p:nvPr/>
        </p:nvSpPr>
        <p:spPr>
          <a:xfrm>
            <a:off x="3338513" y="6500813"/>
            <a:ext cx="785812" cy="285750"/>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N" sz="1200" dirty="0">
                <a:latin typeface="Arial Narrow" pitchFamily="34" charset="0"/>
              </a:rPr>
              <a:t>SGST</a:t>
            </a:r>
          </a:p>
        </p:txBody>
      </p:sp>
      <p:sp>
        <p:nvSpPr>
          <p:cNvPr id="65" name="TextBox 64">
            <a:extLst>
              <a:ext uri="{FF2B5EF4-FFF2-40B4-BE49-F238E27FC236}">
                <a16:creationId xmlns:a16="http://schemas.microsoft.com/office/drawing/2014/main" id="{C29D4EDD-0671-4519-84EA-C15B92E1FE55}"/>
              </a:ext>
            </a:extLst>
          </p:cNvPr>
          <p:cNvSpPr txBox="1"/>
          <p:nvPr/>
        </p:nvSpPr>
        <p:spPr>
          <a:xfrm>
            <a:off x="4266500" y="5715016"/>
            <a:ext cx="1571636" cy="338554"/>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fontAlgn="auto">
              <a:spcBef>
                <a:spcPts val="0"/>
              </a:spcBef>
              <a:spcAft>
                <a:spcPts val="0"/>
              </a:spcAft>
              <a:defRPr/>
            </a:pPr>
            <a:r>
              <a:rPr lang="en-US" sz="1600" dirty="0">
                <a:latin typeface="Arial Narrow" pitchFamily="34" charset="0"/>
              </a:rPr>
              <a:t>Inter-State</a:t>
            </a:r>
          </a:p>
        </p:txBody>
      </p:sp>
      <p:sp>
        <p:nvSpPr>
          <p:cNvPr id="66" name="TextBox 65">
            <a:extLst>
              <a:ext uri="{FF2B5EF4-FFF2-40B4-BE49-F238E27FC236}">
                <a16:creationId xmlns:a16="http://schemas.microsoft.com/office/drawing/2014/main" id="{E2576B97-5C98-433E-A4E3-AD8A602AAFCF}"/>
              </a:ext>
            </a:extLst>
          </p:cNvPr>
          <p:cNvSpPr txBox="1"/>
          <p:nvPr/>
        </p:nvSpPr>
        <p:spPr>
          <a:xfrm>
            <a:off x="5981012" y="5715016"/>
            <a:ext cx="1571636" cy="338554"/>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fontAlgn="auto">
              <a:spcBef>
                <a:spcPts val="0"/>
              </a:spcBef>
              <a:spcAft>
                <a:spcPts val="0"/>
              </a:spcAft>
              <a:defRPr/>
            </a:pPr>
            <a:r>
              <a:rPr lang="en-US" sz="1600" dirty="0">
                <a:latin typeface="Arial Narrow" pitchFamily="34" charset="0"/>
              </a:rPr>
              <a:t>Import</a:t>
            </a:r>
          </a:p>
        </p:txBody>
      </p:sp>
      <p:sp>
        <p:nvSpPr>
          <p:cNvPr id="67" name="Rounded Rectangle 66">
            <a:extLst>
              <a:ext uri="{FF2B5EF4-FFF2-40B4-BE49-F238E27FC236}">
                <a16:creationId xmlns:a16="http://schemas.microsoft.com/office/drawing/2014/main" id="{7DFE5840-F13A-4118-88C4-B938C538E28C}"/>
              </a:ext>
            </a:extLst>
          </p:cNvPr>
          <p:cNvSpPr/>
          <p:nvPr/>
        </p:nvSpPr>
        <p:spPr>
          <a:xfrm>
            <a:off x="4195763" y="6143625"/>
            <a:ext cx="785812" cy="285750"/>
          </a:xfrm>
          <a:prstGeom prst="roundRect">
            <a:avLst/>
          </a:prstGeom>
          <a:no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N" sz="1200" dirty="0">
                <a:solidFill>
                  <a:srgbClr val="008000"/>
                </a:solidFill>
                <a:latin typeface="Arial Narrow" pitchFamily="34" charset="0"/>
              </a:rPr>
              <a:t>S Tax </a:t>
            </a:r>
          </a:p>
        </p:txBody>
      </p:sp>
      <p:sp>
        <p:nvSpPr>
          <p:cNvPr id="68" name="Rounded Rectangle 67">
            <a:extLst>
              <a:ext uri="{FF2B5EF4-FFF2-40B4-BE49-F238E27FC236}">
                <a16:creationId xmlns:a16="http://schemas.microsoft.com/office/drawing/2014/main" id="{C09565C5-A757-4EF6-8D46-E128F4251362}"/>
              </a:ext>
            </a:extLst>
          </p:cNvPr>
          <p:cNvSpPr/>
          <p:nvPr/>
        </p:nvSpPr>
        <p:spPr>
          <a:xfrm>
            <a:off x="5910263" y="6143625"/>
            <a:ext cx="785812" cy="285750"/>
          </a:xfrm>
          <a:prstGeom prst="roundRect">
            <a:avLst/>
          </a:prstGeom>
          <a:no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N" sz="1200" dirty="0">
                <a:solidFill>
                  <a:srgbClr val="008000"/>
                </a:solidFill>
                <a:latin typeface="Arial Narrow" pitchFamily="34" charset="0"/>
              </a:rPr>
              <a:t>S Tax</a:t>
            </a:r>
          </a:p>
        </p:txBody>
      </p:sp>
      <p:sp>
        <p:nvSpPr>
          <p:cNvPr id="71" name="Rounded Rectangle 70">
            <a:extLst>
              <a:ext uri="{FF2B5EF4-FFF2-40B4-BE49-F238E27FC236}">
                <a16:creationId xmlns:a16="http://schemas.microsoft.com/office/drawing/2014/main" id="{9C65970B-6C2E-481F-B877-C787A0BFC854}"/>
              </a:ext>
            </a:extLst>
          </p:cNvPr>
          <p:cNvSpPr/>
          <p:nvPr/>
        </p:nvSpPr>
        <p:spPr>
          <a:xfrm>
            <a:off x="7267575" y="1714500"/>
            <a:ext cx="785813" cy="285750"/>
          </a:xfrm>
          <a:prstGeom prst="roundRect">
            <a:avLst/>
          </a:prstGeom>
          <a:no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N" sz="1200" dirty="0">
                <a:solidFill>
                  <a:srgbClr val="008000"/>
                </a:solidFill>
                <a:latin typeface="Arial Narrow" pitchFamily="34" charset="0"/>
              </a:rPr>
              <a:t>C Excise</a:t>
            </a:r>
          </a:p>
        </p:txBody>
      </p:sp>
      <p:sp>
        <p:nvSpPr>
          <p:cNvPr id="72" name="Rounded Rectangle 71">
            <a:extLst>
              <a:ext uri="{FF2B5EF4-FFF2-40B4-BE49-F238E27FC236}">
                <a16:creationId xmlns:a16="http://schemas.microsoft.com/office/drawing/2014/main" id="{B794939E-E79F-4476-A190-FDB8C9F3949A}"/>
              </a:ext>
            </a:extLst>
          </p:cNvPr>
          <p:cNvSpPr/>
          <p:nvPr/>
        </p:nvSpPr>
        <p:spPr>
          <a:xfrm>
            <a:off x="8124825" y="1714500"/>
            <a:ext cx="785813" cy="285750"/>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N" sz="1200" dirty="0">
                <a:latin typeface="Arial Narrow" pitchFamily="34" charset="0"/>
              </a:rPr>
              <a:t>CGST</a:t>
            </a:r>
          </a:p>
        </p:txBody>
      </p:sp>
      <p:sp>
        <p:nvSpPr>
          <p:cNvPr id="73" name="Rounded Rectangle 72">
            <a:extLst>
              <a:ext uri="{FF2B5EF4-FFF2-40B4-BE49-F238E27FC236}">
                <a16:creationId xmlns:a16="http://schemas.microsoft.com/office/drawing/2014/main" id="{74E37EC2-BCE1-4812-B7CF-D12079263009}"/>
              </a:ext>
            </a:extLst>
          </p:cNvPr>
          <p:cNvSpPr/>
          <p:nvPr/>
        </p:nvSpPr>
        <p:spPr>
          <a:xfrm>
            <a:off x="8124825" y="2135188"/>
            <a:ext cx="785813" cy="285750"/>
          </a:xfrm>
          <a:prstGeom prst="round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N" sz="1200" dirty="0">
                <a:latin typeface="Arial Narrow" pitchFamily="34" charset="0"/>
              </a:rPr>
              <a:t>SGST</a:t>
            </a:r>
          </a:p>
        </p:txBody>
      </p:sp>
      <p:sp>
        <p:nvSpPr>
          <p:cNvPr id="74" name="Rounded Rectangle 73">
            <a:extLst>
              <a:ext uri="{FF2B5EF4-FFF2-40B4-BE49-F238E27FC236}">
                <a16:creationId xmlns:a16="http://schemas.microsoft.com/office/drawing/2014/main" id="{B47D90D6-2F25-4556-A98D-E508CF403AC0}"/>
              </a:ext>
            </a:extLst>
          </p:cNvPr>
          <p:cNvSpPr/>
          <p:nvPr/>
        </p:nvSpPr>
        <p:spPr>
          <a:xfrm>
            <a:off x="7267575" y="3214688"/>
            <a:ext cx="785813" cy="285750"/>
          </a:xfrm>
          <a:prstGeom prst="roundRect">
            <a:avLst/>
          </a:prstGeom>
          <a:no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N" sz="1200" dirty="0">
                <a:solidFill>
                  <a:srgbClr val="008000"/>
                </a:solidFill>
                <a:latin typeface="Arial Narrow" pitchFamily="34" charset="0"/>
              </a:rPr>
              <a:t>C Excise</a:t>
            </a:r>
          </a:p>
        </p:txBody>
      </p:sp>
      <p:sp>
        <p:nvSpPr>
          <p:cNvPr id="75" name="Rounded Rectangle 74">
            <a:extLst>
              <a:ext uri="{FF2B5EF4-FFF2-40B4-BE49-F238E27FC236}">
                <a16:creationId xmlns:a16="http://schemas.microsoft.com/office/drawing/2014/main" id="{01A124E7-3E16-42DD-82FE-E901B034CE95}"/>
              </a:ext>
            </a:extLst>
          </p:cNvPr>
          <p:cNvSpPr/>
          <p:nvPr/>
        </p:nvSpPr>
        <p:spPr>
          <a:xfrm>
            <a:off x="7267575" y="4643438"/>
            <a:ext cx="785813" cy="2857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N" sz="1200" i="1" dirty="0">
                <a:solidFill>
                  <a:srgbClr val="008000"/>
                </a:solidFill>
                <a:latin typeface="Arial Narrow" pitchFamily="34" charset="0"/>
              </a:rPr>
              <a:t>No taxes</a:t>
            </a:r>
          </a:p>
        </p:txBody>
      </p:sp>
      <p:sp>
        <p:nvSpPr>
          <p:cNvPr id="76" name="Oval 75">
            <a:extLst>
              <a:ext uri="{FF2B5EF4-FFF2-40B4-BE49-F238E27FC236}">
                <a16:creationId xmlns:a16="http://schemas.microsoft.com/office/drawing/2014/main" id="{966FA587-9D62-4755-8845-9B30D35FBFED}"/>
              </a:ext>
            </a:extLst>
          </p:cNvPr>
          <p:cNvSpPr/>
          <p:nvPr/>
        </p:nvSpPr>
        <p:spPr>
          <a:xfrm>
            <a:off x="5053013" y="6143625"/>
            <a:ext cx="785812" cy="285750"/>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N" sz="1200" dirty="0">
                <a:latin typeface="Arial Narrow" pitchFamily="34" charset="0"/>
              </a:rPr>
              <a:t>IGST</a:t>
            </a:r>
          </a:p>
        </p:txBody>
      </p:sp>
      <p:sp>
        <p:nvSpPr>
          <p:cNvPr id="77" name="Oval 76">
            <a:extLst>
              <a:ext uri="{FF2B5EF4-FFF2-40B4-BE49-F238E27FC236}">
                <a16:creationId xmlns:a16="http://schemas.microsoft.com/office/drawing/2014/main" id="{FF531401-E4FE-48FF-AB5D-530A991F0F52}"/>
              </a:ext>
            </a:extLst>
          </p:cNvPr>
          <p:cNvSpPr/>
          <p:nvPr/>
        </p:nvSpPr>
        <p:spPr>
          <a:xfrm>
            <a:off x="1409700" y="3857625"/>
            <a:ext cx="785813" cy="285750"/>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N" sz="1200" dirty="0">
                <a:latin typeface="Arial Narrow" pitchFamily="34" charset="0"/>
              </a:rPr>
              <a:t>IGST</a:t>
            </a:r>
          </a:p>
        </p:txBody>
      </p:sp>
      <p:sp>
        <p:nvSpPr>
          <p:cNvPr id="78" name="Oval 77">
            <a:extLst>
              <a:ext uri="{FF2B5EF4-FFF2-40B4-BE49-F238E27FC236}">
                <a16:creationId xmlns:a16="http://schemas.microsoft.com/office/drawing/2014/main" id="{45160129-8A81-43A8-8EE8-C53B8ED31CA3}"/>
              </a:ext>
            </a:extLst>
          </p:cNvPr>
          <p:cNvSpPr/>
          <p:nvPr/>
        </p:nvSpPr>
        <p:spPr>
          <a:xfrm>
            <a:off x="8124825" y="3214688"/>
            <a:ext cx="785813" cy="285750"/>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N" sz="1200" dirty="0">
                <a:latin typeface="Arial Narrow" pitchFamily="34" charset="0"/>
              </a:rPr>
              <a:t>IGST</a:t>
            </a:r>
          </a:p>
        </p:txBody>
      </p:sp>
      <p:sp>
        <p:nvSpPr>
          <p:cNvPr id="79" name="Rounded Rectangle 78">
            <a:extLst>
              <a:ext uri="{FF2B5EF4-FFF2-40B4-BE49-F238E27FC236}">
                <a16:creationId xmlns:a16="http://schemas.microsoft.com/office/drawing/2014/main" id="{388D02CD-A24C-4999-A579-109BB607589F}"/>
              </a:ext>
            </a:extLst>
          </p:cNvPr>
          <p:cNvSpPr/>
          <p:nvPr/>
        </p:nvSpPr>
        <p:spPr>
          <a:xfrm>
            <a:off x="552450" y="4214813"/>
            <a:ext cx="785813" cy="2857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N" sz="1200" dirty="0">
                <a:solidFill>
                  <a:srgbClr val="FF0000"/>
                </a:solidFill>
                <a:latin typeface="Arial Narrow" pitchFamily="34" charset="0"/>
              </a:rPr>
              <a:t>CST</a:t>
            </a:r>
          </a:p>
        </p:txBody>
      </p:sp>
      <p:sp>
        <p:nvSpPr>
          <p:cNvPr id="80" name="Rounded Rectangle 79">
            <a:extLst>
              <a:ext uri="{FF2B5EF4-FFF2-40B4-BE49-F238E27FC236}">
                <a16:creationId xmlns:a16="http://schemas.microsoft.com/office/drawing/2014/main" id="{E444E7A2-9E86-4D95-9E88-E4F0F51F663A}"/>
              </a:ext>
            </a:extLst>
          </p:cNvPr>
          <p:cNvSpPr/>
          <p:nvPr/>
        </p:nvSpPr>
        <p:spPr>
          <a:xfrm>
            <a:off x="1409700" y="5286375"/>
            <a:ext cx="785813" cy="2857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N" sz="1200" dirty="0">
                <a:solidFill>
                  <a:srgbClr val="FF0000"/>
                </a:solidFill>
                <a:latin typeface="Arial Narrow" pitchFamily="34" charset="0"/>
              </a:rPr>
              <a:t>BCD</a:t>
            </a:r>
          </a:p>
        </p:txBody>
      </p:sp>
      <p:sp>
        <p:nvSpPr>
          <p:cNvPr id="81" name="Rounded Rectangle 80">
            <a:extLst>
              <a:ext uri="{FF2B5EF4-FFF2-40B4-BE49-F238E27FC236}">
                <a16:creationId xmlns:a16="http://schemas.microsoft.com/office/drawing/2014/main" id="{E97ABC07-6A93-46C7-8ADD-035F91E1CCA5}"/>
              </a:ext>
            </a:extLst>
          </p:cNvPr>
          <p:cNvSpPr/>
          <p:nvPr/>
        </p:nvSpPr>
        <p:spPr>
          <a:xfrm>
            <a:off x="7267575" y="5357813"/>
            <a:ext cx="785813" cy="2857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N" sz="1200" i="1" dirty="0">
                <a:solidFill>
                  <a:srgbClr val="008000"/>
                </a:solidFill>
                <a:latin typeface="Arial Narrow" pitchFamily="34" charset="0"/>
              </a:rPr>
              <a:t>No taxes</a:t>
            </a:r>
          </a:p>
        </p:txBody>
      </p:sp>
      <p:sp>
        <p:nvSpPr>
          <p:cNvPr id="82" name="Rounded Rectangle 81">
            <a:extLst>
              <a:ext uri="{FF2B5EF4-FFF2-40B4-BE49-F238E27FC236}">
                <a16:creationId xmlns:a16="http://schemas.microsoft.com/office/drawing/2014/main" id="{FEA78AA2-35A6-431E-AAC7-795B5BBBFAF4}"/>
              </a:ext>
            </a:extLst>
          </p:cNvPr>
          <p:cNvSpPr/>
          <p:nvPr/>
        </p:nvSpPr>
        <p:spPr>
          <a:xfrm>
            <a:off x="8124825" y="4643438"/>
            <a:ext cx="785813" cy="2857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N" sz="1200" i="1" dirty="0">
                <a:solidFill>
                  <a:srgbClr val="008000"/>
                </a:solidFill>
                <a:latin typeface="Arial Narrow" pitchFamily="34" charset="0"/>
              </a:rPr>
              <a:t>No taxes</a:t>
            </a:r>
          </a:p>
        </p:txBody>
      </p:sp>
      <p:sp>
        <p:nvSpPr>
          <p:cNvPr id="83" name="Oval 82">
            <a:extLst>
              <a:ext uri="{FF2B5EF4-FFF2-40B4-BE49-F238E27FC236}">
                <a16:creationId xmlns:a16="http://schemas.microsoft.com/office/drawing/2014/main" id="{5FFC5851-93C0-40D1-AF7C-351A1B3DD07B}"/>
              </a:ext>
            </a:extLst>
          </p:cNvPr>
          <p:cNvSpPr/>
          <p:nvPr/>
        </p:nvSpPr>
        <p:spPr>
          <a:xfrm>
            <a:off x="8124825" y="5357813"/>
            <a:ext cx="785813" cy="285750"/>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N" sz="1200" dirty="0">
                <a:latin typeface="Arial Narrow" pitchFamily="34" charset="0"/>
              </a:rPr>
              <a:t>IGST</a:t>
            </a:r>
          </a:p>
        </p:txBody>
      </p:sp>
      <p:cxnSp>
        <p:nvCxnSpPr>
          <p:cNvPr id="84" name="Straight Connector 83">
            <a:extLst>
              <a:ext uri="{FF2B5EF4-FFF2-40B4-BE49-F238E27FC236}">
                <a16:creationId xmlns:a16="http://schemas.microsoft.com/office/drawing/2014/main" id="{0F67CD05-0DBE-418D-BE88-DC18C9D30545}"/>
              </a:ext>
            </a:extLst>
          </p:cNvPr>
          <p:cNvCxnSpPr/>
          <p:nvPr/>
        </p:nvCxnSpPr>
        <p:spPr>
          <a:xfrm rot="10800000">
            <a:off x="2124075" y="2000250"/>
            <a:ext cx="64293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139A58E5-8B3A-45A3-A919-07CB0D51B88D}"/>
              </a:ext>
            </a:extLst>
          </p:cNvPr>
          <p:cNvCxnSpPr/>
          <p:nvPr/>
        </p:nvCxnSpPr>
        <p:spPr>
          <a:xfrm rot="10800000">
            <a:off x="2124075" y="5000625"/>
            <a:ext cx="64293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6" name="Rounded Rectangle 85">
            <a:extLst>
              <a:ext uri="{FF2B5EF4-FFF2-40B4-BE49-F238E27FC236}">
                <a16:creationId xmlns:a16="http://schemas.microsoft.com/office/drawing/2014/main" id="{1B58E539-7A87-4394-A31F-35B5492F0943}"/>
              </a:ext>
            </a:extLst>
          </p:cNvPr>
          <p:cNvSpPr/>
          <p:nvPr/>
        </p:nvSpPr>
        <p:spPr>
          <a:xfrm>
            <a:off x="7267575" y="2135188"/>
            <a:ext cx="785813" cy="285750"/>
          </a:xfrm>
          <a:prstGeom prst="roundRect">
            <a:avLst/>
          </a:prstGeom>
          <a:no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N" sz="1200" dirty="0">
                <a:solidFill>
                  <a:srgbClr val="008000"/>
                </a:solidFill>
                <a:latin typeface="Arial Narrow" pitchFamily="34" charset="0"/>
              </a:rPr>
              <a:t>VAT</a:t>
            </a:r>
          </a:p>
        </p:txBody>
      </p:sp>
      <p:sp>
        <p:nvSpPr>
          <p:cNvPr id="87" name="Rounded Rectangle 86">
            <a:extLst>
              <a:ext uri="{FF2B5EF4-FFF2-40B4-BE49-F238E27FC236}">
                <a16:creationId xmlns:a16="http://schemas.microsoft.com/office/drawing/2014/main" id="{FE8FC751-412C-41B4-A7B8-9837669018A2}"/>
              </a:ext>
            </a:extLst>
          </p:cNvPr>
          <p:cNvSpPr/>
          <p:nvPr/>
        </p:nvSpPr>
        <p:spPr>
          <a:xfrm>
            <a:off x="7267575" y="3644900"/>
            <a:ext cx="785813" cy="2857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N" sz="1200" dirty="0">
                <a:solidFill>
                  <a:srgbClr val="FF0000"/>
                </a:solidFill>
                <a:latin typeface="Arial Narrow" pitchFamily="34" charset="0"/>
              </a:rPr>
              <a:t>CST</a:t>
            </a:r>
          </a:p>
        </p:txBody>
      </p:sp>
      <p:sp>
        <p:nvSpPr>
          <p:cNvPr id="88" name="Rounded Rectangle 87">
            <a:extLst>
              <a:ext uri="{FF2B5EF4-FFF2-40B4-BE49-F238E27FC236}">
                <a16:creationId xmlns:a16="http://schemas.microsoft.com/office/drawing/2014/main" id="{6614A920-6E18-4213-A6DF-453076577526}"/>
              </a:ext>
            </a:extLst>
          </p:cNvPr>
          <p:cNvSpPr/>
          <p:nvPr/>
        </p:nvSpPr>
        <p:spPr>
          <a:xfrm>
            <a:off x="4000500" y="3143250"/>
            <a:ext cx="1857375" cy="671513"/>
          </a:xfrm>
          <a:prstGeom prst="roundRect">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en-US" dirty="0"/>
              <a:t>Manufacturer</a:t>
            </a:r>
          </a:p>
        </p:txBody>
      </p:sp>
      <p:cxnSp>
        <p:nvCxnSpPr>
          <p:cNvPr id="92" name="Straight Arrow Connector 91">
            <a:extLst>
              <a:ext uri="{FF2B5EF4-FFF2-40B4-BE49-F238E27FC236}">
                <a16:creationId xmlns:a16="http://schemas.microsoft.com/office/drawing/2014/main" id="{7B1C056F-CF5F-4DB4-9942-F9CA1EA39D07}"/>
              </a:ext>
            </a:extLst>
          </p:cNvPr>
          <p:cNvCxnSpPr/>
          <p:nvPr/>
        </p:nvCxnSpPr>
        <p:spPr>
          <a:xfrm>
            <a:off x="5857875" y="3500438"/>
            <a:ext cx="857250" cy="158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91" name="Oval 90">
            <a:extLst>
              <a:ext uri="{FF2B5EF4-FFF2-40B4-BE49-F238E27FC236}">
                <a16:creationId xmlns:a16="http://schemas.microsoft.com/office/drawing/2014/main" id="{3A9F6002-F072-4ECC-9223-47CCA341AAB1}"/>
              </a:ext>
            </a:extLst>
          </p:cNvPr>
          <p:cNvSpPr/>
          <p:nvPr/>
        </p:nvSpPr>
        <p:spPr>
          <a:xfrm>
            <a:off x="6810375" y="6165850"/>
            <a:ext cx="785813" cy="285750"/>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N" sz="1200" dirty="0">
                <a:latin typeface="Arial Narrow" pitchFamily="34" charset="0"/>
              </a:rPr>
              <a:t>IGST</a:t>
            </a:r>
          </a:p>
        </p:txBody>
      </p:sp>
      <p:sp>
        <p:nvSpPr>
          <p:cNvPr id="69" name="Rounded Rectangle 56">
            <a:extLst>
              <a:ext uri="{FF2B5EF4-FFF2-40B4-BE49-F238E27FC236}">
                <a16:creationId xmlns:a16="http://schemas.microsoft.com/office/drawing/2014/main" id="{B532A8A4-945E-4723-A347-2A4A28501642}"/>
              </a:ext>
            </a:extLst>
          </p:cNvPr>
          <p:cNvSpPr/>
          <p:nvPr/>
        </p:nvSpPr>
        <p:spPr>
          <a:xfrm>
            <a:off x="533400" y="6400800"/>
            <a:ext cx="785813" cy="2857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N" sz="1200" dirty="0">
                <a:solidFill>
                  <a:srgbClr val="FF0000"/>
                </a:solidFill>
                <a:latin typeface="Arial Narrow" pitchFamily="34" charset="0"/>
              </a:rPr>
              <a:t>CESS</a:t>
            </a:r>
          </a:p>
        </p:txBody>
      </p:sp>
      <p:sp>
        <p:nvSpPr>
          <p:cNvPr id="70" name="Rounded Rectangle 79">
            <a:extLst>
              <a:ext uri="{FF2B5EF4-FFF2-40B4-BE49-F238E27FC236}">
                <a16:creationId xmlns:a16="http://schemas.microsoft.com/office/drawing/2014/main" id="{8C30534B-F6DC-4D44-8D54-E86761A4E405}"/>
              </a:ext>
            </a:extLst>
          </p:cNvPr>
          <p:cNvSpPr/>
          <p:nvPr/>
        </p:nvSpPr>
        <p:spPr>
          <a:xfrm>
            <a:off x="1390650" y="6400800"/>
            <a:ext cx="785813" cy="2857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IN" sz="1200" dirty="0">
                <a:solidFill>
                  <a:srgbClr val="FF0000"/>
                </a:solidFill>
                <a:latin typeface="Arial Narrow" pitchFamily="34" charset="0"/>
              </a:rPr>
              <a:t>CESS</a:t>
            </a:r>
          </a:p>
        </p:txBody>
      </p:sp>
    </p:spTree>
    <p:extLst>
      <p:ext uri="{BB962C8B-B14F-4D97-AF65-F5344CB8AC3E}">
        <p14:creationId xmlns:p14="http://schemas.microsoft.com/office/powerpoint/2010/main" val="62756734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1"/>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5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7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80"/>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59"/>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6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6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7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83"/>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82"/>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78"/>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73"/>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72"/>
                                        </p:tgtEl>
                                        <p:attrNameLst>
                                          <p:attrName>style.visibility</p:attrName>
                                        </p:attrNameLst>
                                      </p:cBhvr>
                                      <p:to>
                                        <p:strVal val="visible"/>
                                      </p:to>
                                    </p:set>
                                  </p:childTnLst>
                                </p:cTn>
                              </p:par>
                              <p:par>
                                <p:cTn id="65" presetID="9" presetClass="emph" presetSubtype="0" grpId="1" nodeType="withEffect">
                                  <p:stCondLst>
                                    <p:cond delay="0"/>
                                  </p:stCondLst>
                                  <p:childTnLst>
                                    <p:set>
                                      <p:cBhvr rctx="PPT">
                                        <p:cTn id="66" dur="indefinite"/>
                                        <p:tgtEl>
                                          <p:spTgt spid="52"/>
                                        </p:tgtEl>
                                        <p:attrNameLst>
                                          <p:attrName>style.opacity</p:attrName>
                                        </p:attrNameLst>
                                      </p:cBhvr>
                                      <p:to>
                                        <p:strVal val="0.5"/>
                                      </p:to>
                                    </p:set>
                                    <p:animEffect filter="image" prLst="opacity: 0.5">
                                      <p:cBhvr rctx="IE">
                                        <p:cTn id="67" dur="indefinite"/>
                                        <p:tgtEl>
                                          <p:spTgt spid="52"/>
                                        </p:tgtEl>
                                      </p:cBhvr>
                                    </p:animEffect>
                                  </p:childTnLst>
                                </p:cTn>
                              </p:par>
                              <p:par>
                                <p:cTn id="68" presetID="9" presetClass="emph" presetSubtype="0" grpId="1" nodeType="withEffect">
                                  <p:stCondLst>
                                    <p:cond delay="0"/>
                                  </p:stCondLst>
                                  <p:childTnLst>
                                    <p:set>
                                      <p:cBhvr rctx="PPT">
                                        <p:cTn id="69" dur="indefinite"/>
                                        <p:tgtEl>
                                          <p:spTgt spid="54"/>
                                        </p:tgtEl>
                                        <p:attrNameLst>
                                          <p:attrName>style.opacity</p:attrName>
                                        </p:attrNameLst>
                                      </p:cBhvr>
                                      <p:to>
                                        <p:strVal val="0.5"/>
                                      </p:to>
                                    </p:set>
                                    <p:animEffect filter="image" prLst="opacity: 0.5">
                                      <p:cBhvr rctx="IE">
                                        <p:cTn id="70" dur="indefinite"/>
                                        <p:tgtEl>
                                          <p:spTgt spid="54"/>
                                        </p:tgtEl>
                                      </p:cBhvr>
                                    </p:animEffect>
                                  </p:childTnLst>
                                </p:cTn>
                              </p:par>
                              <p:par>
                                <p:cTn id="71" presetID="9" presetClass="emph" presetSubtype="0" grpId="1" nodeType="withEffect">
                                  <p:stCondLst>
                                    <p:cond delay="0"/>
                                  </p:stCondLst>
                                  <p:childTnLst>
                                    <p:set>
                                      <p:cBhvr rctx="PPT">
                                        <p:cTn id="72" dur="indefinite"/>
                                        <p:tgtEl>
                                          <p:spTgt spid="56"/>
                                        </p:tgtEl>
                                        <p:attrNameLst>
                                          <p:attrName>style.opacity</p:attrName>
                                        </p:attrNameLst>
                                      </p:cBhvr>
                                      <p:to>
                                        <p:strVal val="0.5"/>
                                      </p:to>
                                    </p:set>
                                    <p:animEffect filter="image" prLst="opacity: 0.5">
                                      <p:cBhvr rctx="IE">
                                        <p:cTn id="73" dur="indefinite"/>
                                        <p:tgtEl>
                                          <p:spTgt spid="56"/>
                                        </p:tgtEl>
                                      </p:cBhvr>
                                    </p:animEffect>
                                  </p:childTnLst>
                                </p:cTn>
                              </p:par>
                              <p:par>
                                <p:cTn id="74" presetID="9" presetClass="emph" presetSubtype="0" grpId="1" nodeType="withEffect">
                                  <p:stCondLst>
                                    <p:cond delay="0"/>
                                  </p:stCondLst>
                                  <p:childTnLst>
                                    <p:set>
                                      <p:cBhvr rctx="PPT">
                                        <p:cTn id="75" dur="indefinite"/>
                                        <p:tgtEl>
                                          <p:spTgt spid="79"/>
                                        </p:tgtEl>
                                        <p:attrNameLst>
                                          <p:attrName>style.opacity</p:attrName>
                                        </p:attrNameLst>
                                      </p:cBhvr>
                                      <p:to>
                                        <p:strVal val="0.5"/>
                                      </p:to>
                                    </p:set>
                                    <p:animEffect filter="image" prLst="opacity: 0.5">
                                      <p:cBhvr rctx="IE">
                                        <p:cTn id="76" dur="indefinite"/>
                                        <p:tgtEl>
                                          <p:spTgt spid="79"/>
                                        </p:tgtEl>
                                      </p:cBhvr>
                                    </p:animEffect>
                                  </p:childTnLst>
                                </p:cTn>
                              </p:par>
                              <p:par>
                                <p:cTn id="77" presetID="9" presetClass="emph" presetSubtype="0" grpId="1" nodeType="withEffect">
                                  <p:stCondLst>
                                    <p:cond delay="0"/>
                                  </p:stCondLst>
                                  <p:childTnLst>
                                    <p:set>
                                      <p:cBhvr rctx="PPT">
                                        <p:cTn id="78" dur="indefinite"/>
                                        <p:tgtEl>
                                          <p:spTgt spid="57"/>
                                        </p:tgtEl>
                                        <p:attrNameLst>
                                          <p:attrName>style.opacity</p:attrName>
                                        </p:attrNameLst>
                                      </p:cBhvr>
                                      <p:to>
                                        <p:strVal val="0.5"/>
                                      </p:to>
                                    </p:set>
                                    <p:animEffect filter="image" prLst="opacity: 0.5">
                                      <p:cBhvr rctx="IE">
                                        <p:cTn id="79" dur="indefinite"/>
                                        <p:tgtEl>
                                          <p:spTgt spid="57"/>
                                        </p:tgtEl>
                                      </p:cBhvr>
                                    </p:animEffect>
                                  </p:childTnLst>
                                </p:cTn>
                              </p:par>
                              <p:par>
                                <p:cTn id="80" presetID="9" presetClass="emph" presetSubtype="0" grpId="1" nodeType="withEffect">
                                  <p:stCondLst>
                                    <p:cond delay="0"/>
                                  </p:stCondLst>
                                  <p:childTnLst>
                                    <p:set>
                                      <p:cBhvr rctx="PPT">
                                        <p:cTn id="81" dur="indefinite"/>
                                        <p:tgtEl>
                                          <p:spTgt spid="58"/>
                                        </p:tgtEl>
                                        <p:attrNameLst>
                                          <p:attrName>style.opacity</p:attrName>
                                        </p:attrNameLst>
                                      </p:cBhvr>
                                      <p:to>
                                        <p:strVal val="0.5"/>
                                      </p:to>
                                    </p:set>
                                    <p:animEffect filter="image" prLst="opacity: 0.5">
                                      <p:cBhvr rctx="IE">
                                        <p:cTn id="82" dur="indefinite"/>
                                        <p:tgtEl>
                                          <p:spTgt spid="58"/>
                                        </p:tgtEl>
                                      </p:cBhvr>
                                    </p:animEffect>
                                  </p:childTnLst>
                                </p:cTn>
                              </p:par>
                              <p:par>
                                <p:cTn id="83" presetID="9" presetClass="emph" presetSubtype="0" grpId="1" nodeType="withEffect">
                                  <p:stCondLst>
                                    <p:cond delay="0"/>
                                  </p:stCondLst>
                                  <p:childTnLst>
                                    <p:set>
                                      <p:cBhvr rctx="PPT">
                                        <p:cTn id="84" dur="indefinite"/>
                                        <p:tgtEl>
                                          <p:spTgt spid="60"/>
                                        </p:tgtEl>
                                        <p:attrNameLst>
                                          <p:attrName>style.opacity</p:attrName>
                                        </p:attrNameLst>
                                      </p:cBhvr>
                                      <p:to>
                                        <p:strVal val="0.5"/>
                                      </p:to>
                                    </p:set>
                                    <p:animEffect filter="image" prLst="opacity: 0.5">
                                      <p:cBhvr rctx="IE">
                                        <p:cTn id="85" dur="indefinite"/>
                                        <p:tgtEl>
                                          <p:spTgt spid="60"/>
                                        </p:tgtEl>
                                      </p:cBhvr>
                                    </p:animEffect>
                                  </p:childTnLst>
                                </p:cTn>
                              </p:par>
                              <p:par>
                                <p:cTn id="86" presetID="9" presetClass="emph" presetSubtype="0" grpId="1" nodeType="withEffect">
                                  <p:stCondLst>
                                    <p:cond delay="0"/>
                                  </p:stCondLst>
                                  <p:childTnLst>
                                    <p:set>
                                      <p:cBhvr rctx="PPT">
                                        <p:cTn id="87" dur="indefinite"/>
                                        <p:tgtEl>
                                          <p:spTgt spid="62"/>
                                        </p:tgtEl>
                                        <p:attrNameLst>
                                          <p:attrName>style.opacity</p:attrName>
                                        </p:attrNameLst>
                                      </p:cBhvr>
                                      <p:to>
                                        <p:strVal val="0.5"/>
                                      </p:to>
                                    </p:set>
                                    <p:animEffect filter="image" prLst="opacity: 0.5">
                                      <p:cBhvr rctx="IE">
                                        <p:cTn id="88" dur="indefinite"/>
                                        <p:tgtEl>
                                          <p:spTgt spid="62"/>
                                        </p:tgtEl>
                                      </p:cBhvr>
                                    </p:animEffect>
                                  </p:childTnLst>
                                </p:cTn>
                              </p:par>
                              <p:par>
                                <p:cTn id="89" presetID="9" presetClass="emph" presetSubtype="0" grpId="1" nodeType="withEffect">
                                  <p:stCondLst>
                                    <p:cond delay="0"/>
                                  </p:stCondLst>
                                  <p:childTnLst>
                                    <p:set>
                                      <p:cBhvr rctx="PPT">
                                        <p:cTn id="90" dur="indefinite"/>
                                        <p:tgtEl>
                                          <p:spTgt spid="67"/>
                                        </p:tgtEl>
                                        <p:attrNameLst>
                                          <p:attrName>style.opacity</p:attrName>
                                        </p:attrNameLst>
                                      </p:cBhvr>
                                      <p:to>
                                        <p:strVal val="0.5"/>
                                      </p:to>
                                    </p:set>
                                    <p:animEffect filter="image" prLst="opacity: 0.5">
                                      <p:cBhvr rctx="IE">
                                        <p:cTn id="91" dur="indefinite"/>
                                        <p:tgtEl>
                                          <p:spTgt spid="67"/>
                                        </p:tgtEl>
                                      </p:cBhvr>
                                    </p:animEffect>
                                  </p:childTnLst>
                                </p:cTn>
                              </p:par>
                              <p:par>
                                <p:cTn id="92" presetID="9" presetClass="emph" presetSubtype="0" grpId="1" nodeType="withEffect">
                                  <p:stCondLst>
                                    <p:cond delay="0"/>
                                  </p:stCondLst>
                                  <p:childTnLst>
                                    <p:set>
                                      <p:cBhvr rctx="PPT">
                                        <p:cTn id="93" dur="indefinite"/>
                                        <p:tgtEl>
                                          <p:spTgt spid="68"/>
                                        </p:tgtEl>
                                        <p:attrNameLst>
                                          <p:attrName>style.opacity</p:attrName>
                                        </p:attrNameLst>
                                      </p:cBhvr>
                                      <p:to>
                                        <p:strVal val="0.5"/>
                                      </p:to>
                                    </p:set>
                                    <p:animEffect filter="image" prLst="opacity: 0.5">
                                      <p:cBhvr rctx="IE">
                                        <p:cTn id="94" dur="indefinite"/>
                                        <p:tgtEl>
                                          <p:spTgt spid="68"/>
                                        </p:tgtEl>
                                      </p:cBhvr>
                                    </p:animEffect>
                                  </p:childTnLst>
                                </p:cTn>
                              </p:par>
                              <p:par>
                                <p:cTn id="95" presetID="9" presetClass="emph" presetSubtype="0" grpId="1" nodeType="withEffect">
                                  <p:stCondLst>
                                    <p:cond delay="0"/>
                                  </p:stCondLst>
                                  <p:childTnLst>
                                    <p:set>
                                      <p:cBhvr rctx="PPT">
                                        <p:cTn id="96" dur="indefinite"/>
                                        <p:tgtEl>
                                          <p:spTgt spid="81"/>
                                        </p:tgtEl>
                                        <p:attrNameLst>
                                          <p:attrName>style.opacity</p:attrName>
                                        </p:attrNameLst>
                                      </p:cBhvr>
                                      <p:to>
                                        <p:strVal val="0.5"/>
                                      </p:to>
                                    </p:set>
                                    <p:animEffect filter="image" prLst="opacity: 0.5">
                                      <p:cBhvr rctx="IE">
                                        <p:cTn id="97" dur="indefinite"/>
                                        <p:tgtEl>
                                          <p:spTgt spid="81"/>
                                        </p:tgtEl>
                                      </p:cBhvr>
                                    </p:animEffect>
                                  </p:childTnLst>
                                </p:cTn>
                              </p:par>
                              <p:par>
                                <p:cTn id="98" presetID="9" presetClass="emph" presetSubtype="0" grpId="1" nodeType="withEffect">
                                  <p:stCondLst>
                                    <p:cond delay="0"/>
                                  </p:stCondLst>
                                  <p:childTnLst>
                                    <p:set>
                                      <p:cBhvr rctx="PPT">
                                        <p:cTn id="99" dur="indefinite"/>
                                        <p:tgtEl>
                                          <p:spTgt spid="75"/>
                                        </p:tgtEl>
                                        <p:attrNameLst>
                                          <p:attrName>style.opacity</p:attrName>
                                        </p:attrNameLst>
                                      </p:cBhvr>
                                      <p:to>
                                        <p:strVal val="0.5"/>
                                      </p:to>
                                    </p:set>
                                    <p:animEffect filter="image" prLst="opacity: 0.5">
                                      <p:cBhvr rctx="IE">
                                        <p:cTn id="100" dur="indefinite"/>
                                        <p:tgtEl>
                                          <p:spTgt spid="75"/>
                                        </p:tgtEl>
                                      </p:cBhvr>
                                    </p:animEffect>
                                  </p:childTnLst>
                                </p:cTn>
                              </p:par>
                              <p:par>
                                <p:cTn id="101" presetID="9" presetClass="emph" presetSubtype="0" grpId="1" nodeType="withEffect">
                                  <p:stCondLst>
                                    <p:cond delay="0"/>
                                  </p:stCondLst>
                                  <p:childTnLst>
                                    <p:set>
                                      <p:cBhvr rctx="PPT">
                                        <p:cTn id="102" dur="indefinite"/>
                                        <p:tgtEl>
                                          <p:spTgt spid="87"/>
                                        </p:tgtEl>
                                        <p:attrNameLst>
                                          <p:attrName>style.opacity</p:attrName>
                                        </p:attrNameLst>
                                      </p:cBhvr>
                                      <p:to>
                                        <p:strVal val="0.5"/>
                                      </p:to>
                                    </p:set>
                                    <p:animEffect filter="image" prLst="opacity: 0.5">
                                      <p:cBhvr rctx="IE">
                                        <p:cTn id="103" dur="indefinite"/>
                                        <p:tgtEl>
                                          <p:spTgt spid="87"/>
                                        </p:tgtEl>
                                      </p:cBhvr>
                                    </p:animEffect>
                                  </p:childTnLst>
                                </p:cTn>
                              </p:par>
                              <p:par>
                                <p:cTn id="104" presetID="9" presetClass="emph" presetSubtype="0" grpId="1" nodeType="withEffect">
                                  <p:stCondLst>
                                    <p:cond delay="0"/>
                                  </p:stCondLst>
                                  <p:childTnLst>
                                    <p:set>
                                      <p:cBhvr rctx="PPT">
                                        <p:cTn id="105" dur="indefinite"/>
                                        <p:tgtEl>
                                          <p:spTgt spid="74"/>
                                        </p:tgtEl>
                                        <p:attrNameLst>
                                          <p:attrName>style.opacity</p:attrName>
                                        </p:attrNameLst>
                                      </p:cBhvr>
                                      <p:to>
                                        <p:strVal val="0.5"/>
                                      </p:to>
                                    </p:set>
                                    <p:animEffect filter="image" prLst="opacity: 0.5">
                                      <p:cBhvr rctx="IE">
                                        <p:cTn id="106" dur="indefinite"/>
                                        <p:tgtEl>
                                          <p:spTgt spid="74"/>
                                        </p:tgtEl>
                                      </p:cBhvr>
                                    </p:animEffect>
                                  </p:childTnLst>
                                </p:cTn>
                              </p:par>
                              <p:par>
                                <p:cTn id="107" presetID="9" presetClass="emph" presetSubtype="0" grpId="1" nodeType="withEffect">
                                  <p:stCondLst>
                                    <p:cond delay="0"/>
                                  </p:stCondLst>
                                  <p:childTnLst>
                                    <p:set>
                                      <p:cBhvr rctx="PPT">
                                        <p:cTn id="108" dur="indefinite"/>
                                        <p:tgtEl>
                                          <p:spTgt spid="86"/>
                                        </p:tgtEl>
                                        <p:attrNameLst>
                                          <p:attrName>style.opacity</p:attrName>
                                        </p:attrNameLst>
                                      </p:cBhvr>
                                      <p:to>
                                        <p:strVal val="0.5"/>
                                      </p:to>
                                    </p:set>
                                    <p:animEffect filter="image" prLst="opacity: 0.5">
                                      <p:cBhvr rctx="IE">
                                        <p:cTn id="109" dur="indefinite"/>
                                        <p:tgtEl>
                                          <p:spTgt spid="86"/>
                                        </p:tgtEl>
                                      </p:cBhvr>
                                    </p:animEffect>
                                  </p:childTnLst>
                                </p:cTn>
                              </p:par>
                              <p:par>
                                <p:cTn id="110" presetID="9" presetClass="emph" presetSubtype="0" grpId="1" nodeType="withEffect">
                                  <p:stCondLst>
                                    <p:cond delay="0"/>
                                  </p:stCondLst>
                                  <p:childTnLst>
                                    <p:set>
                                      <p:cBhvr rctx="PPT">
                                        <p:cTn id="111" dur="indefinite"/>
                                        <p:tgtEl>
                                          <p:spTgt spid="71"/>
                                        </p:tgtEl>
                                        <p:attrNameLst>
                                          <p:attrName>style.opacity</p:attrName>
                                        </p:attrNameLst>
                                      </p:cBhvr>
                                      <p:to>
                                        <p:strVal val="0.5"/>
                                      </p:to>
                                    </p:set>
                                    <p:animEffect filter="image" prLst="opacity: 0.5">
                                      <p:cBhvr rctx="IE">
                                        <p:cTn id="112" dur="indefinite"/>
                                        <p:tgtEl>
                                          <p:spTgt spid="71"/>
                                        </p:tgtEl>
                                      </p:cBhvr>
                                    </p:animEffect>
                                  </p:childTnLst>
                                </p:cTn>
                              </p:par>
                              <p:par>
                                <p:cTn id="113" presetID="1" presetClass="entr" presetSubtype="0" fill="hold" grpId="0" nodeType="withEffect">
                                  <p:stCondLst>
                                    <p:cond delay="0"/>
                                  </p:stCondLst>
                                  <p:childTnLst>
                                    <p:set>
                                      <p:cBhvr>
                                        <p:cTn id="114" dur="1" fill="hold">
                                          <p:stCondLst>
                                            <p:cond delay="0"/>
                                          </p:stCondLst>
                                        </p:cTn>
                                        <p:tgtEl>
                                          <p:spTgt spid="91"/>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69"/>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70"/>
                                        </p:tgtEl>
                                        <p:attrNameLst>
                                          <p:attrName>style.visibility</p:attrName>
                                        </p:attrNameLst>
                                      </p:cBhvr>
                                      <p:to>
                                        <p:strVal val="visible"/>
                                      </p:to>
                                    </p:set>
                                  </p:childTnLst>
                                </p:cTn>
                              </p:par>
                              <p:par>
                                <p:cTn id="119" presetID="9" presetClass="emph" presetSubtype="0" grpId="1" nodeType="withEffect">
                                  <p:stCondLst>
                                    <p:cond delay="0"/>
                                  </p:stCondLst>
                                  <p:childTnLst>
                                    <p:set>
                                      <p:cBhvr rctx="PPT">
                                        <p:cTn id="120" dur="indefinite"/>
                                        <p:tgtEl>
                                          <p:spTgt spid="69"/>
                                        </p:tgtEl>
                                        <p:attrNameLst>
                                          <p:attrName>style.opacity</p:attrName>
                                        </p:attrNameLst>
                                      </p:cBhvr>
                                      <p:to>
                                        <p:strVal val="0.5"/>
                                      </p:to>
                                    </p:set>
                                    <p:animEffect filter="image" prLst="opacity: 0.5">
                                      <p:cBhvr rctx="IE">
                                        <p:cTn id="121" dur="indefinite"/>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52" grpId="0" animBg="1"/>
      <p:bldP spid="52" grpId="1" animBg="1"/>
      <p:bldP spid="53" grpId="0" animBg="1"/>
      <p:bldP spid="54" grpId="0" animBg="1"/>
      <p:bldP spid="54" grpId="1" animBg="1"/>
      <p:bldP spid="56" grpId="0" animBg="1"/>
      <p:bldP spid="56" grpId="1" animBg="1"/>
      <p:bldP spid="57" grpId="0" animBg="1"/>
      <p:bldP spid="57" grpId="1" animBg="1"/>
      <p:bldP spid="58" grpId="0" animBg="1"/>
      <p:bldP spid="58" grpId="1" animBg="1"/>
      <p:bldP spid="59" grpId="0" animBg="1"/>
      <p:bldP spid="60" grpId="0" animBg="1"/>
      <p:bldP spid="60" grpId="1" animBg="1"/>
      <p:bldP spid="62" grpId="0" animBg="1"/>
      <p:bldP spid="62" grpId="1" animBg="1"/>
      <p:bldP spid="63" grpId="0" animBg="1"/>
      <p:bldP spid="64" grpId="0" animBg="1"/>
      <p:bldP spid="67" grpId="0" animBg="1"/>
      <p:bldP spid="67" grpId="1" animBg="1"/>
      <p:bldP spid="68" grpId="0" animBg="1"/>
      <p:bldP spid="68" grpId="1" animBg="1"/>
      <p:bldP spid="71" grpId="0" animBg="1"/>
      <p:bldP spid="71" grpId="1" animBg="1"/>
      <p:bldP spid="72" grpId="0" animBg="1"/>
      <p:bldP spid="73" grpId="0" animBg="1"/>
      <p:bldP spid="74" grpId="0" animBg="1"/>
      <p:bldP spid="74" grpId="1" animBg="1"/>
      <p:bldP spid="75" grpId="0"/>
      <p:bldP spid="75" grpId="1"/>
      <p:bldP spid="76" grpId="0" animBg="1"/>
      <p:bldP spid="77" grpId="0" animBg="1"/>
      <p:bldP spid="78" grpId="0" animBg="1"/>
      <p:bldP spid="79" grpId="0" animBg="1"/>
      <p:bldP spid="79" grpId="1" animBg="1"/>
      <p:bldP spid="80" grpId="0" animBg="1"/>
      <p:bldP spid="81" grpId="0"/>
      <p:bldP spid="81" grpId="1"/>
      <p:bldP spid="82" grpId="0"/>
      <p:bldP spid="83" grpId="0" animBg="1"/>
      <p:bldP spid="86" grpId="0" animBg="1"/>
      <p:bldP spid="86" grpId="1" animBg="1"/>
      <p:bldP spid="87" grpId="0" animBg="1"/>
      <p:bldP spid="87" grpId="1" animBg="1"/>
      <p:bldP spid="91" grpId="0" animBg="1"/>
      <p:bldP spid="69" grpId="0" animBg="1"/>
      <p:bldP spid="69" grpId="1" animBg="1"/>
      <p:bldP spid="70"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Availment of credit in special circumstances</a:t>
            </a:r>
          </a:p>
        </p:txBody>
      </p:sp>
      <p:sp>
        <p:nvSpPr>
          <p:cNvPr id="3" name="Text Placeholder 2"/>
          <p:cNvSpPr>
            <a:spLocks noGrp="1"/>
          </p:cNvSpPr>
          <p:nvPr>
            <p:ph type="body" idx="1"/>
          </p:nvPr>
        </p:nvSpPr>
        <p:spPr/>
        <p:txBody>
          <a:bodyPr/>
          <a:lstStyle/>
          <a:p>
            <a:r>
              <a:rPr lang="en-IN" b="1" i="1" dirty="0"/>
              <a:t>Section 18 read with Rule 40, 41, 44</a:t>
            </a:r>
          </a:p>
        </p:txBody>
      </p:sp>
    </p:spTree>
    <p:extLst>
      <p:ext uri="{BB962C8B-B14F-4D97-AF65-F5344CB8AC3E}">
        <p14:creationId xmlns:p14="http://schemas.microsoft.com/office/powerpoint/2010/main" val="1511192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1"/>
            <a:ext cx="7391400" cy="1056472"/>
          </a:xfrm>
        </p:spPr>
        <p:txBody>
          <a:bodyPr>
            <a:noAutofit/>
          </a:bodyPr>
          <a:lstStyle/>
          <a:p>
            <a:r>
              <a:rPr lang="en-IN" sz="3200" b="0" dirty="0"/>
              <a:t>Availment of credit in special circumstances...</a:t>
            </a:r>
            <a:r>
              <a:rPr lang="en-IN" sz="3400" b="0" dirty="0"/>
              <a:t> </a:t>
            </a:r>
            <a:r>
              <a:rPr lang="en-IN" sz="1800" b="0" dirty="0"/>
              <a:t>[S. 18(1) and (2) r.w Rule 40]</a:t>
            </a:r>
          </a:p>
        </p:txBody>
      </p:sp>
      <p:graphicFrame>
        <p:nvGraphicFramePr>
          <p:cNvPr id="5" name="Diagram 4"/>
          <p:cNvGraphicFramePr/>
          <p:nvPr>
            <p:extLst>
              <p:ext uri="{D42A27DB-BD31-4B8C-83A1-F6EECF244321}">
                <p14:modId xmlns:p14="http://schemas.microsoft.com/office/powerpoint/2010/main" val="2674774"/>
              </p:ext>
            </p:extLst>
          </p:nvPr>
        </p:nvGraphicFramePr>
        <p:xfrm>
          <a:off x="533400" y="1524000"/>
          <a:ext cx="8382000" cy="40072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ed Rectangle 5"/>
          <p:cNvSpPr/>
          <p:nvPr/>
        </p:nvSpPr>
        <p:spPr>
          <a:xfrm>
            <a:off x="755576" y="4112608"/>
            <a:ext cx="3960000" cy="1512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600" dirty="0">
                <a:solidFill>
                  <a:schemeClr val="tx1"/>
                </a:solidFill>
              </a:rPr>
              <a:t>     Entitled to claim credit on:</a:t>
            </a:r>
          </a:p>
          <a:p>
            <a:pPr marL="285750" indent="-285750">
              <a:buFont typeface="Arial" panose="020B0604020202020204" pitchFamily="34" charset="0"/>
              <a:buChar char="•"/>
            </a:pPr>
            <a:r>
              <a:rPr lang="en-IN" sz="1600" dirty="0">
                <a:solidFill>
                  <a:schemeClr val="tx1"/>
                </a:solidFill>
              </a:rPr>
              <a:t>Inputs held in stock</a:t>
            </a:r>
          </a:p>
          <a:p>
            <a:pPr marL="285750" indent="-285750">
              <a:buFont typeface="Arial" panose="020B0604020202020204" pitchFamily="34" charset="0"/>
              <a:buChar char="•"/>
            </a:pPr>
            <a:r>
              <a:rPr lang="en-IN" sz="1600" dirty="0">
                <a:solidFill>
                  <a:schemeClr val="tx1"/>
                </a:solidFill>
              </a:rPr>
              <a:t>Inputs contained in semi-finished goods</a:t>
            </a:r>
          </a:p>
          <a:p>
            <a:pPr marL="285750" indent="-285750">
              <a:buFont typeface="Arial" panose="020B0604020202020204" pitchFamily="34" charset="0"/>
              <a:buChar char="•"/>
            </a:pPr>
            <a:r>
              <a:rPr lang="en-IN" sz="1600" dirty="0">
                <a:solidFill>
                  <a:schemeClr val="tx1"/>
                </a:solidFill>
              </a:rPr>
              <a:t>Finished goods in stock</a:t>
            </a:r>
          </a:p>
          <a:p>
            <a:endParaRPr lang="en-IN" sz="1600" dirty="0">
              <a:solidFill>
                <a:schemeClr val="tx1"/>
              </a:solidFill>
            </a:endParaRPr>
          </a:p>
        </p:txBody>
      </p:sp>
      <p:sp>
        <p:nvSpPr>
          <p:cNvPr id="7" name="Rounded Rectangle 6"/>
          <p:cNvSpPr/>
          <p:nvPr/>
        </p:nvSpPr>
        <p:spPr>
          <a:xfrm>
            <a:off x="4933719" y="4126800"/>
            <a:ext cx="3958761" cy="15120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600" dirty="0">
                <a:solidFill>
                  <a:schemeClr val="tx1"/>
                </a:solidFill>
              </a:rPr>
              <a:t>  Entitled to claim credit on:</a:t>
            </a:r>
          </a:p>
          <a:p>
            <a:pPr marL="285750" indent="-285750">
              <a:buFont typeface="Arial" panose="020B0604020202020204" pitchFamily="34" charset="0"/>
              <a:buChar char="•"/>
            </a:pPr>
            <a:r>
              <a:rPr lang="en-IN" sz="1600" dirty="0">
                <a:solidFill>
                  <a:schemeClr val="tx1"/>
                </a:solidFill>
              </a:rPr>
              <a:t>Inputs held in stock</a:t>
            </a:r>
          </a:p>
          <a:p>
            <a:pPr marL="285750" indent="-285750">
              <a:buFont typeface="Arial" panose="020B0604020202020204" pitchFamily="34" charset="0"/>
              <a:buChar char="•"/>
            </a:pPr>
            <a:r>
              <a:rPr lang="en-IN" sz="1600" dirty="0">
                <a:solidFill>
                  <a:schemeClr val="tx1"/>
                </a:solidFill>
              </a:rPr>
              <a:t>Inputs contained in semi-finished goods</a:t>
            </a:r>
          </a:p>
          <a:p>
            <a:pPr marL="285750" indent="-285750">
              <a:buFont typeface="Arial" panose="020B0604020202020204" pitchFamily="34" charset="0"/>
              <a:buChar char="•"/>
            </a:pPr>
            <a:r>
              <a:rPr lang="en-IN" sz="1600" dirty="0">
                <a:solidFill>
                  <a:schemeClr val="tx1"/>
                </a:solidFill>
              </a:rPr>
              <a:t>Finished goods in stock</a:t>
            </a:r>
          </a:p>
          <a:p>
            <a:pPr marL="285750" indent="-285750">
              <a:buFont typeface="Arial" panose="020B0604020202020204" pitchFamily="34" charset="0"/>
              <a:buChar char="•"/>
            </a:pPr>
            <a:r>
              <a:rPr lang="en-IN" sz="1600" b="1" dirty="0">
                <a:solidFill>
                  <a:schemeClr val="tx1"/>
                </a:solidFill>
              </a:rPr>
              <a:t>Capital goods ( - 5% per quarter from date of invoice)</a:t>
            </a:r>
          </a:p>
        </p:txBody>
      </p:sp>
      <p:sp>
        <p:nvSpPr>
          <p:cNvPr id="8" name="Down Arrow 7"/>
          <p:cNvSpPr/>
          <p:nvPr/>
        </p:nvSpPr>
        <p:spPr>
          <a:xfrm>
            <a:off x="1803026" y="3668025"/>
            <a:ext cx="248694" cy="342926"/>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 name="Down Arrow 8"/>
          <p:cNvSpPr/>
          <p:nvPr/>
        </p:nvSpPr>
        <p:spPr>
          <a:xfrm>
            <a:off x="3475636" y="3678757"/>
            <a:ext cx="248694" cy="342926"/>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 name="Down Arrow 9"/>
          <p:cNvSpPr/>
          <p:nvPr/>
        </p:nvSpPr>
        <p:spPr>
          <a:xfrm>
            <a:off x="5619450" y="3678757"/>
            <a:ext cx="248694" cy="342926"/>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 name="Down Arrow 10"/>
          <p:cNvSpPr/>
          <p:nvPr/>
        </p:nvSpPr>
        <p:spPr>
          <a:xfrm>
            <a:off x="7308304" y="3657600"/>
            <a:ext cx="248694" cy="342926"/>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 name="Horizontal Scroll 11"/>
          <p:cNvSpPr/>
          <p:nvPr/>
        </p:nvSpPr>
        <p:spPr>
          <a:xfrm>
            <a:off x="609600" y="5837312"/>
            <a:ext cx="8388424" cy="792088"/>
          </a:xfrm>
          <a:prstGeom prst="horizontalScroll">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IN" b="1" i="1" dirty="0">
              <a:solidFill>
                <a:sysClr val="windowText" lastClr="000000"/>
              </a:solidFill>
            </a:endParaRPr>
          </a:p>
          <a:p>
            <a:pPr algn="ctr"/>
            <a:r>
              <a:rPr lang="en-IN" b="1" i="1" dirty="0">
                <a:solidFill>
                  <a:sysClr val="windowText" lastClr="000000"/>
                </a:solidFill>
              </a:rPr>
              <a:t>Credit eligible only within 1 year from date of invoice</a:t>
            </a:r>
          </a:p>
          <a:p>
            <a:pPr algn="ctr"/>
            <a:endParaRPr lang="en-IN" b="1" i="1" dirty="0">
              <a:solidFill>
                <a:sysClr val="windowText" lastClr="000000"/>
              </a:solidFill>
            </a:endParaRPr>
          </a:p>
        </p:txBody>
      </p:sp>
    </p:spTree>
    <p:extLst>
      <p:ext uri="{BB962C8B-B14F-4D97-AF65-F5344CB8AC3E}">
        <p14:creationId xmlns:p14="http://schemas.microsoft.com/office/powerpoint/2010/main" val="22136806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391400" cy="1066800"/>
          </a:xfrm>
        </p:spPr>
        <p:txBody>
          <a:bodyPr>
            <a:noAutofit/>
          </a:bodyPr>
          <a:lstStyle/>
          <a:p>
            <a:r>
              <a:rPr lang="en-IN" sz="3200" b="0" dirty="0"/>
              <a:t>…Availment of credit in special circumstances... </a:t>
            </a:r>
            <a:r>
              <a:rPr lang="en-IN" sz="1800" b="0" dirty="0"/>
              <a:t>[S. 18(1) and (2) r.w Rule 40]</a:t>
            </a:r>
          </a:p>
        </p:txBody>
      </p:sp>
      <p:sp>
        <p:nvSpPr>
          <p:cNvPr id="3" name="Content Placeholder 2"/>
          <p:cNvSpPr>
            <a:spLocks noGrp="1"/>
          </p:cNvSpPr>
          <p:nvPr>
            <p:ph idx="1"/>
          </p:nvPr>
        </p:nvSpPr>
        <p:spPr/>
        <p:txBody>
          <a:bodyPr/>
          <a:lstStyle/>
          <a:p>
            <a:r>
              <a:rPr lang="en-IN" sz="2000" dirty="0"/>
              <a:t>Conditions for availment of such credits</a:t>
            </a:r>
          </a:p>
          <a:p>
            <a:pPr>
              <a:buNone/>
            </a:pPr>
            <a:endParaRPr lang="en-IN" sz="2000" dirty="0"/>
          </a:p>
        </p:txBody>
      </p:sp>
      <p:graphicFrame>
        <p:nvGraphicFramePr>
          <p:cNvPr id="5" name="Table 4"/>
          <p:cNvGraphicFramePr>
            <a:graphicFrameLocks noGrp="1"/>
          </p:cNvGraphicFramePr>
          <p:nvPr>
            <p:extLst>
              <p:ext uri="{D42A27DB-BD31-4B8C-83A1-F6EECF244321}">
                <p14:modId xmlns:p14="http://schemas.microsoft.com/office/powerpoint/2010/main" val="1177021167"/>
              </p:ext>
            </p:extLst>
          </p:nvPr>
        </p:nvGraphicFramePr>
        <p:xfrm>
          <a:off x="971600" y="1844824"/>
          <a:ext cx="7639000" cy="3479800"/>
        </p:xfrm>
        <a:graphic>
          <a:graphicData uri="http://schemas.openxmlformats.org/drawingml/2006/table">
            <a:tbl>
              <a:tblPr firstRow="1" bandRow="1">
                <a:tableStyleId>{5A111915-BE36-4E01-A7E5-04B1672EAD32}</a:tableStyleId>
              </a:tblPr>
              <a:tblGrid>
                <a:gridCol w="889981">
                  <a:extLst>
                    <a:ext uri="{9D8B030D-6E8A-4147-A177-3AD203B41FA5}">
                      <a16:colId xmlns:a16="http://schemas.microsoft.com/office/drawing/2014/main" val="20000"/>
                    </a:ext>
                  </a:extLst>
                </a:gridCol>
                <a:gridCol w="6749019">
                  <a:extLst>
                    <a:ext uri="{9D8B030D-6E8A-4147-A177-3AD203B41FA5}">
                      <a16:colId xmlns:a16="http://schemas.microsoft.com/office/drawing/2014/main" val="20001"/>
                    </a:ext>
                  </a:extLst>
                </a:gridCol>
              </a:tblGrid>
              <a:tr h="370840">
                <a:tc>
                  <a:txBody>
                    <a:bodyPr/>
                    <a:lstStyle/>
                    <a:p>
                      <a:r>
                        <a:rPr lang="en-IN" dirty="0"/>
                        <a:t>Sr. No.</a:t>
                      </a:r>
                    </a:p>
                  </a:txBody>
                  <a:tcPr/>
                </a:tc>
                <a:tc>
                  <a:txBody>
                    <a:bodyPr/>
                    <a:lstStyle/>
                    <a:p>
                      <a:r>
                        <a:rPr lang="en-IN" dirty="0"/>
                        <a:t>Condition</a:t>
                      </a:r>
                    </a:p>
                  </a:txBody>
                  <a:tcPr/>
                </a:tc>
                <a:extLst>
                  <a:ext uri="{0D108BD9-81ED-4DB2-BD59-A6C34878D82A}">
                    <a16:rowId xmlns:a16="http://schemas.microsoft.com/office/drawing/2014/main" val="10000"/>
                  </a:ext>
                </a:extLst>
              </a:tr>
              <a:tr h="370840">
                <a:tc>
                  <a:txBody>
                    <a:bodyPr/>
                    <a:lstStyle/>
                    <a:p>
                      <a:pPr algn="ctr"/>
                      <a:r>
                        <a:rPr lang="en-IN" dirty="0"/>
                        <a:t>1</a:t>
                      </a:r>
                    </a:p>
                  </a:txBody>
                  <a:tcPr/>
                </a:tc>
                <a:tc>
                  <a:txBody>
                    <a:bodyPr/>
                    <a:lstStyle/>
                    <a:p>
                      <a:r>
                        <a:rPr lang="en-IN" dirty="0"/>
                        <a:t>Filing of electronic</a:t>
                      </a:r>
                      <a:r>
                        <a:rPr lang="en-IN" baseline="0" dirty="0"/>
                        <a:t> declaration in Form GST ITC-01 within 30 days from becoming eligible to avail credit</a:t>
                      </a:r>
                      <a:endParaRPr lang="en-IN" dirty="0"/>
                    </a:p>
                  </a:txBody>
                  <a:tcPr/>
                </a:tc>
                <a:extLst>
                  <a:ext uri="{0D108BD9-81ED-4DB2-BD59-A6C34878D82A}">
                    <a16:rowId xmlns:a16="http://schemas.microsoft.com/office/drawing/2014/main" val="10001"/>
                  </a:ext>
                </a:extLst>
              </a:tr>
              <a:tr h="370840">
                <a:tc>
                  <a:txBody>
                    <a:bodyPr/>
                    <a:lstStyle/>
                    <a:p>
                      <a:pPr algn="ctr"/>
                      <a:r>
                        <a:rPr lang="en-IN" dirty="0"/>
                        <a:t>2</a:t>
                      </a:r>
                    </a:p>
                  </a:txBody>
                  <a:tcPr/>
                </a:tc>
                <a:tc>
                  <a:txBody>
                    <a:bodyPr/>
                    <a:lstStyle/>
                    <a:p>
                      <a:r>
                        <a:rPr lang="en-IN" dirty="0"/>
                        <a:t>Declaration to</a:t>
                      </a:r>
                      <a:r>
                        <a:rPr lang="en-IN" baseline="0" dirty="0"/>
                        <a:t> specify details of Inputs in stock / Capital goods on the day immediately preceding the day on which credit becomes eligible</a:t>
                      </a:r>
                      <a:endParaRPr lang="en-IN" dirty="0"/>
                    </a:p>
                  </a:txBody>
                  <a:tcPr/>
                </a:tc>
                <a:extLst>
                  <a:ext uri="{0D108BD9-81ED-4DB2-BD59-A6C34878D82A}">
                    <a16:rowId xmlns:a16="http://schemas.microsoft.com/office/drawing/2014/main" val="10002"/>
                  </a:ext>
                </a:extLst>
              </a:tr>
              <a:tr h="370840">
                <a:tc>
                  <a:txBody>
                    <a:bodyPr/>
                    <a:lstStyle/>
                    <a:p>
                      <a:pPr algn="ctr"/>
                      <a:r>
                        <a:rPr lang="en-IN" dirty="0"/>
                        <a:t>3</a:t>
                      </a:r>
                    </a:p>
                  </a:txBody>
                  <a:tcPr/>
                </a:tc>
                <a:tc>
                  <a:txBody>
                    <a:bodyPr/>
                    <a:lstStyle/>
                    <a:p>
                      <a:r>
                        <a:rPr lang="en-IN" dirty="0"/>
                        <a:t>Details</a:t>
                      </a:r>
                      <a:r>
                        <a:rPr lang="en-IN" baseline="0" dirty="0"/>
                        <a:t> as per 2 above to be certified by a CA or Cost Accountant if aggregate claim of CGST, SGST, IGST credit exceeds Rs. 2 lacs</a:t>
                      </a:r>
                      <a:endParaRPr lang="en-IN" dirty="0"/>
                    </a:p>
                  </a:txBody>
                  <a:tcPr/>
                </a:tc>
                <a:extLst>
                  <a:ext uri="{0D108BD9-81ED-4DB2-BD59-A6C34878D82A}">
                    <a16:rowId xmlns:a16="http://schemas.microsoft.com/office/drawing/2014/main" val="10003"/>
                  </a:ext>
                </a:extLst>
              </a:tr>
              <a:tr h="370840">
                <a:tc>
                  <a:txBody>
                    <a:bodyPr/>
                    <a:lstStyle/>
                    <a:p>
                      <a:pPr algn="ctr"/>
                      <a:r>
                        <a:rPr lang="en-IN" dirty="0"/>
                        <a:t>4</a:t>
                      </a:r>
                    </a:p>
                  </a:txBody>
                  <a:tcPr/>
                </a:tc>
                <a:tc>
                  <a:txBody>
                    <a:bodyPr/>
                    <a:lstStyle/>
                    <a:p>
                      <a:r>
                        <a:rPr lang="en-IN" dirty="0"/>
                        <a:t>Credit availed</a:t>
                      </a:r>
                      <a:r>
                        <a:rPr lang="en-IN" baseline="0" dirty="0"/>
                        <a:t> pursuant </a:t>
                      </a:r>
                      <a:r>
                        <a:rPr lang="en-IN" b="1" baseline="0" dirty="0"/>
                        <a:t>to opting out of composition </a:t>
                      </a:r>
                      <a:r>
                        <a:rPr lang="en-IN" baseline="0" dirty="0"/>
                        <a:t>or </a:t>
                      </a:r>
                      <a:r>
                        <a:rPr lang="en-IN" b="1" baseline="0" dirty="0"/>
                        <a:t>goods supplies becoming taxable eligible </a:t>
                      </a:r>
                      <a:r>
                        <a:rPr lang="en-IN" baseline="0" dirty="0"/>
                        <a:t>subject to matching of credits with details furnished by the supplier in FORM GSTR – 1 or FORM GSTR – 4 as the case may be </a:t>
                      </a:r>
                      <a:endParaRPr lang="en-IN"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1655228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200" b="0" dirty="0"/>
              <a:t>... Availment of credit in special circumstances – Issue </a:t>
            </a:r>
            <a:r>
              <a:rPr lang="en-IN" sz="1800" b="0" dirty="0"/>
              <a:t>[S. 18(2)]</a:t>
            </a:r>
          </a:p>
        </p:txBody>
      </p:sp>
      <p:sp>
        <p:nvSpPr>
          <p:cNvPr id="3" name="Content Placeholder 2"/>
          <p:cNvSpPr>
            <a:spLocks noGrp="1"/>
          </p:cNvSpPr>
          <p:nvPr>
            <p:ph idx="1"/>
          </p:nvPr>
        </p:nvSpPr>
        <p:spPr/>
        <p:txBody>
          <a:bodyPr/>
          <a:lstStyle/>
          <a:p>
            <a:r>
              <a:rPr lang="en-IN" sz="2000" dirty="0"/>
              <a:t>Time limit for availment of credit in special circumstances</a:t>
            </a:r>
          </a:p>
          <a:p>
            <a:endParaRPr lang="en-IN" sz="2000" dirty="0"/>
          </a:p>
          <a:p>
            <a:endParaRPr lang="en-IN" sz="1800" dirty="0"/>
          </a:p>
          <a:p>
            <a:endParaRPr lang="en-IN" sz="1800" dirty="0"/>
          </a:p>
          <a:p>
            <a:endParaRPr lang="en-IN" sz="1800" dirty="0"/>
          </a:p>
          <a:p>
            <a:pPr marL="0" indent="0">
              <a:buNone/>
            </a:pPr>
            <a:endParaRPr lang="en-IN" sz="1800" dirty="0"/>
          </a:p>
          <a:p>
            <a:pPr marL="0" indent="0">
              <a:buNone/>
            </a:pPr>
            <a:r>
              <a:rPr lang="en-IN" sz="2000" b="1" dirty="0"/>
              <a:t>Example: </a:t>
            </a:r>
            <a:r>
              <a:rPr lang="en-IN" sz="2000" dirty="0"/>
              <a:t>a person obtaining registration in the month of Oct. 2018</a:t>
            </a:r>
          </a:p>
          <a:p>
            <a:r>
              <a:rPr lang="en-IN" sz="1800" dirty="0"/>
              <a:t>Does the general time limit of availing the credit up to September of the next Financial Year overrides the provision of one year applicable in special circumstances?</a:t>
            </a:r>
          </a:p>
          <a:p>
            <a:pPr lvl="1"/>
            <a:endParaRPr lang="en-IN" sz="1600" dirty="0"/>
          </a:p>
          <a:p>
            <a:pPr lvl="1"/>
            <a:r>
              <a:rPr lang="en-IN" sz="1600" dirty="0"/>
              <a:t>If yes - Credit pertaining to Oct. 2017 To March 2018 not eligible despite within 1 year limitation period - curtailment of credit eligibility </a:t>
            </a:r>
          </a:p>
          <a:p>
            <a:pPr marL="457200" lvl="1" indent="0">
              <a:buNone/>
            </a:pPr>
            <a:endParaRPr lang="en-IN" sz="1600" dirty="0"/>
          </a:p>
          <a:p>
            <a:pPr lvl="2"/>
            <a:r>
              <a:rPr lang="en-IN" sz="1600" dirty="0"/>
              <a:t>Provision of Time limit of 1 year would be redundant </a:t>
            </a:r>
          </a:p>
        </p:txBody>
      </p:sp>
      <p:graphicFrame>
        <p:nvGraphicFramePr>
          <p:cNvPr id="5" name="Table 4"/>
          <p:cNvGraphicFramePr>
            <a:graphicFrameLocks noGrp="1"/>
          </p:cNvGraphicFramePr>
          <p:nvPr/>
        </p:nvGraphicFramePr>
        <p:xfrm>
          <a:off x="971600" y="1700808"/>
          <a:ext cx="7488832" cy="1193800"/>
        </p:xfrm>
        <a:graphic>
          <a:graphicData uri="http://schemas.openxmlformats.org/drawingml/2006/table">
            <a:tbl>
              <a:tblPr firstRow="1" bandRow="1">
                <a:tableStyleId>{69012ECD-51FC-41F1-AA8D-1B2483CD663E}</a:tableStyleId>
              </a:tblPr>
              <a:tblGrid>
                <a:gridCol w="3744416">
                  <a:extLst>
                    <a:ext uri="{9D8B030D-6E8A-4147-A177-3AD203B41FA5}">
                      <a16:colId xmlns:a16="http://schemas.microsoft.com/office/drawing/2014/main" val="20000"/>
                    </a:ext>
                  </a:extLst>
                </a:gridCol>
                <a:gridCol w="3744416">
                  <a:extLst>
                    <a:ext uri="{9D8B030D-6E8A-4147-A177-3AD203B41FA5}">
                      <a16:colId xmlns:a16="http://schemas.microsoft.com/office/drawing/2014/main" val="20001"/>
                    </a:ext>
                  </a:extLst>
                </a:gridCol>
              </a:tblGrid>
              <a:tr h="370840">
                <a:tc>
                  <a:txBody>
                    <a:bodyPr/>
                    <a:lstStyle/>
                    <a:p>
                      <a:r>
                        <a:rPr lang="en-IN" sz="1600" dirty="0"/>
                        <a:t>Specific provisions of S. 18(2)</a:t>
                      </a:r>
                    </a:p>
                  </a:txBody>
                  <a:tcPr/>
                </a:tc>
                <a:tc>
                  <a:txBody>
                    <a:bodyPr/>
                    <a:lstStyle/>
                    <a:p>
                      <a:r>
                        <a:rPr lang="en-IN" sz="1600" dirty="0"/>
                        <a:t>General provisions</a:t>
                      </a:r>
                      <a:r>
                        <a:rPr lang="en-IN" sz="1600" baseline="0" dirty="0"/>
                        <a:t> of S. 16(4)</a:t>
                      </a:r>
                      <a:endParaRPr lang="en-IN" sz="1600" dirty="0"/>
                    </a:p>
                  </a:txBody>
                  <a:tcPr/>
                </a:tc>
                <a:extLst>
                  <a:ext uri="{0D108BD9-81ED-4DB2-BD59-A6C34878D82A}">
                    <a16:rowId xmlns:a16="http://schemas.microsoft.com/office/drawing/2014/main" val="10000"/>
                  </a:ext>
                </a:extLst>
              </a:tr>
              <a:tr h="370840">
                <a:tc>
                  <a:txBody>
                    <a:bodyPr/>
                    <a:lstStyle/>
                    <a:p>
                      <a:r>
                        <a:rPr lang="en-IN" sz="1600" dirty="0"/>
                        <a:t>No credit eligible after expiry of 1</a:t>
                      </a:r>
                      <a:r>
                        <a:rPr lang="en-IN" sz="1600" baseline="0" dirty="0"/>
                        <a:t> year from the date of invoice</a:t>
                      </a:r>
                      <a:endParaRPr lang="en-IN" sz="1600" dirty="0"/>
                    </a:p>
                  </a:txBody>
                  <a:tcPr/>
                </a:tc>
                <a:tc>
                  <a:txBody>
                    <a:bodyPr/>
                    <a:lstStyle/>
                    <a:p>
                      <a:r>
                        <a:rPr lang="en-IN" sz="1600" dirty="0"/>
                        <a:t>Credit</a:t>
                      </a:r>
                      <a:r>
                        <a:rPr lang="en-IN" sz="1600" baseline="0" dirty="0"/>
                        <a:t> not eligible after due date of furnishing return for Sept. following the FY to which the invoice pertains</a:t>
                      </a:r>
                      <a:endParaRPr lang="en-IN" sz="1600"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8552939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32656"/>
            <a:ext cx="7391400" cy="868362"/>
          </a:xfrm>
        </p:spPr>
        <p:txBody>
          <a:bodyPr>
            <a:noAutofit/>
          </a:bodyPr>
          <a:lstStyle/>
          <a:p>
            <a:r>
              <a:rPr lang="en-IN" sz="3400" b="0" dirty="0"/>
              <a:t>Reversal of credit in certain circumstances</a:t>
            </a:r>
            <a:r>
              <a:rPr lang="en-IN" sz="1600" b="0" dirty="0"/>
              <a:t>...[S. 18(4), (6) r.w Rule 44]</a:t>
            </a:r>
          </a:p>
        </p:txBody>
      </p:sp>
      <p:graphicFrame>
        <p:nvGraphicFramePr>
          <p:cNvPr id="6" name="Table 5"/>
          <p:cNvGraphicFramePr>
            <a:graphicFrameLocks noGrp="1"/>
          </p:cNvGraphicFramePr>
          <p:nvPr>
            <p:extLst>
              <p:ext uri="{D42A27DB-BD31-4B8C-83A1-F6EECF244321}">
                <p14:modId xmlns:p14="http://schemas.microsoft.com/office/powerpoint/2010/main" val="161931948"/>
              </p:ext>
            </p:extLst>
          </p:nvPr>
        </p:nvGraphicFramePr>
        <p:xfrm>
          <a:off x="478886" y="1397091"/>
          <a:ext cx="8504154" cy="4714240"/>
        </p:xfrm>
        <a:graphic>
          <a:graphicData uri="http://schemas.openxmlformats.org/drawingml/2006/table">
            <a:tbl>
              <a:tblPr firstRow="1" bandRow="1">
                <a:tableStyleId>{FABFCF23-3B69-468F-B69F-88F6DE6A72F2}</a:tableStyleId>
              </a:tblPr>
              <a:tblGrid>
                <a:gridCol w="740791">
                  <a:extLst>
                    <a:ext uri="{9D8B030D-6E8A-4147-A177-3AD203B41FA5}">
                      <a16:colId xmlns:a16="http://schemas.microsoft.com/office/drawing/2014/main" val="20000"/>
                    </a:ext>
                  </a:extLst>
                </a:gridCol>
                <a:gridCol w="2218747">
                  <a:extLst>
                    <a:ext uri="{9D8B030D-6E8A-4147-A177-3AD203B41FA5}">
                      <a16:colId xmlns:a16="http://schemas.microsoft.com/office/drawing/2014/main" val="20001"/>
                    </a:ext>
                  </a:extLst>
                </a:gridCol>
                <a:gridCol w="5544616">
                  <a:extLst>
                    <a:ext uri="{9D8B030D-6E8A-4147-A177-3AD203B41FA5}">
                      <a16:colId xmlns:a16="http://schemas.microsoft.com/office/drawing/2014/main" val="20002"/>
                    </a:ext>
                  </a:extLst>
                </a:gridCol>
              </a:tblGrid>
              <a:tr h="370840">
                <a:tc>
                  <a:txBody>
                    <a:bodyPr/>
                    <a:lstStyle/>
                    <a:p>
                      <a:r>
                        <a:rPr lang="en-IN" sz="1500" dirty="0"/>
                        <a:t>Sr.</a:t>
                      </a:r>
                      <a:r>
                        <a:rPr lang="en-IN" sz="1500" baseline="0" dirty="0"/>
                        <a:t> No.</a:t>
                      </a:r>
                      <a:endParaRPr lang="en-IN" sz="1500" dirty="0"/>
                    </a:p>
                  </a:txBody>
                  <a:tcPr/>
                </a:tc>
                <a:tc>
                  <a:txBody>
                    <a:bodyPr/>
                    <a:lstStyle/>
                    <a:p>
                      <a:r>
                        <a:rPr lang="en-IN" sz="1500" dirty="0"/>
                        <a:t>Scenario</a:t>
                      </a:r>
                    </a:p>
                  </a:txBody>
                  <a:tcPr/>
                </a:tc>
                <a:tc>
                  <a:txBody>
                    <a:bodyPr/>
                    <a:lstStyle/>
                    <a:p>
                      <a:r>
                        <a:rPr lang="en-IN" sz="1500" dirty="0"/>
                        <a:t>Credit reversal</a:t>
                      </a:r>
                    </a:p>
                  </a:txBody>
                  <a:tcPr/>
                </a:tc>
                <a:extLst>
                  <a:ext uri="{0D108BD9-81ED-4DB2-BD59-A6C34878D82A}">
                    <a16:rowId xmlns:a16="http://schemas.microsoft.com/office/drawing/2014/main" val="10000"/>
                  </a:ext>
                </a:extLst>
              </a:tr>
              <a:tr h="370840">
                <a:tc>
                  <a:txBody>
                    <a:bodyPr/>
                    <a:lstStyle/>
                    <a:p>
                      <a:r>
                        <a:rPr lang="en-IN" sz="1500" dirty="0"/>
                        <a:t>1</a:t>
                      </a:r>
                    </a:p>
                  </a:txBody>
                  <a:tcPr/>
                </a:tc>
                <a:tc>
                  <a:txBody>
                    <a:bodyPr/>
                    <a:lstStyle/>
                    <a:p>
                      <a:r>
                        <a:rPr lang="en-IN" sz="1500" dirty="0"/>
                        <a:t>A</a:t>
                      </a:r>
                      <a:r>
                        <a:rPr lang="en-IN" sz="1500" baseline="0" dirty="0"/>
                        <a:t> registered person who has availed ITC opts to pay tax under composition </a:t>
                      </a:r>
                    </a:p>
                  </a:txBody>
                  <a:tcPr/>
                </a:tc>
                <a:tc rowSpan="2">
                  <a:txBody>
                    <a:bodyPr/>
                    <a:lstStyle/>
                    <a:p>
                      <a:r>
                        <a:rPr lang="en-IN" sz="1500" dirty="0"/>
                        <a:t>Pay amount equal to:</a:t>
                      </a:r>
                    </a:p>
                    <a:p>
                      <a:pPr marL="400050" indent="-400050">
                        <a:buAutoNum type="romanLcParenBoth"/>
                      </a:pPr>
                      <a:r>
                        <a:rPr lang="en-IN" sz="1500" dirty="0"/>
                        <a:t>Credit</a:t>
                      </a:r>
                      <a:r>
                        <a:rPr lang="en-IN" sz="1500" baseline="0" dirty="0"/>
                        <a:t> on Inputs held in stock</a:t>
                      </a:r>
                    </a:p>
                    <a:p>
                      <a:pPr marL="400050" indent="-400050">
                        <a:buAutoNum type="romanLcParenBoth"/>
                      </a:pPr>
                      <a:r>
                        <a:rPr lang="en-IN" sz="1500" baseline="0" dirty="0"/>
                        <a:t>Credit of Inputs contained in semi-finished / finished goods stock</a:t>
                      </a:r>
                    </a:p>
                    <a:p>
                      <a:pPr marL="400050" indent="-400050">
                        <a:buAutoNum type="romanLcParenBoth"/>
                      </a:pPr>
                      <a:r>
                        <a:rPr lang="en-IN" sz="1500" baseline="0" dirty="0"/>
                        <a:t>Credit on Capital goods ( - 5% per quarter)</a:t>
                      </a:r>
                    </a:p>
                    <a:p>
                      <a:pPr marL="400050" indent="-400050">
                        <a:buNone/>
                      </a:pPr>
                      <a:r>
                        <a:rPr lang="en-IN" sz="1500" baseline="0" dirty="0"/>
                        <a:t>The balance of ITC after such reversal /payment shall lapse</a:t>
                      </a:r>
                    </a:p>
                  </a:txBody>
                  <a:tcPr/>
                </a:tc>
                <a:extLst>
                  <a:ext uri="{0D108BD9-81ED-4DB2-BD59-A6C34878D82A}">
                    <a16:rowId xmlns:a16="http://schemas.microsoft.com/office/drawing/2014/main" val="10001"/>
                  </a:ext>
                </a:extLst>
              </a:tr>
              <a:tr h="370840">
                <a:tc>
                  <a:txBody>
                    <a:bodyPr/>
                    <a:lstStyle/>
                    <a:p>
                      <a:r>
                        <a:rPr lang="en-IN" sz="1500" dirty="0"/>
                        <a:t>2</a:t>
                      </a:r>
                    </a:p>
                  </a:txBody>
                  <a:tcPr/>
                </a:tc>
                <a:tc>
                  <a:txBody>
                    <a:bodyPr/>
                    <a:lstStyle/>
                    <a:p>
                      <a:r>
                        <a:rPr lang="en-IN" sz="1500" dirty="0"/>
                        <a:t>Where supplies</a:t>
                      </a:r>
                      <a:r>
                        <a:rPr lang="en-IN" sz="1500" baseline="0" dirty="0"/>
                        <a:t> of a registered person become fully exempt</a:t>
                      </a:r>
                    </a:p>
                  </a:txBody>
                  <a:tcPr/>
                </a:tc>
                <a:tc vMerge="1">
                  <a:txBody>
                    <a:bodyPr/>
                    <a:lstStyle/>
                    <a:p>
                      <a:pPr marL="400050" indent="-400050">
                        <a:buAutoNum type="romanLcParenBoth"/>
                      </a:pPr>
                      <a:endParaRPr lang="en-IN" sz="1600" baseline="0" dirty="0"/>
                    </a:p>
                  </a:txBody>
                  <a:tcPr/>
                </a:tc>
                <a:extLst>
                  <a:ext uri="{0D108BD9-81ED-4DB2-BD59-A6C34878D82A}">
                    <a16:rowId xmlns:a16="http://schemas.microsoft.com/office/drawing/2014/main" val="10002"/>
                  </a:ext>
                </a:extLst>
              </a:tr>
              <a:tr h="370840">
                <a:tc>
                  <a:txBody>
                    <a:bodyPr/>
                    <a:lstStyle/>
                    <a:p>
                      <a:r>
                        <a:rPr lang="en-IN" sz="1500" dirty="0"/>
                        <a:t>3</a:t>
                      </a:r>
                    </a:p>
                  </a:txBody>
                  <a:tcPr/>
                </a:tc>
                <a:tc>
                  <a:txBody>
                    <a:bodyPr/>
                    <a:lstStyle/>
                    <a:p>
                      <a:r>
                        <a:rPr lang="en-IN" sz="1500" dirty="0"/>
                        <a:t>Where registration is cancelled</a:t>
                      </a:r>
                    </a:p>
                  </a:txBody>
                  <a:tcPr/>
                </a:tc>
                <a:tc>
                  <a:txBody>
                    <a:bodyPr/>
                    <a:lstStyle/>
                    <a:p>
                      <a:pPr marL="400050" indent="-400050">
                        <a:buNone/>
                      </a:pPr>
                      <a:r>
                        <a:rPr lang="en-IN" sz="1500" baseline="0" dirty="0"/>
                        <a:t>Pay amount equal to :</a:t>
                      </a:r>
                    </a:p>
                    <a:p>
                      <a:pPr marL="400050" indent="-400050">
                        <a:buAutoNum type="romanLcParenBoth"/>
                      </a:pPr>
                      <a:r>
                        <a:rPr lang="en-IN" sz="1500" baseline="0" dirty="0"/>
                        <a:t>Credit on Inputs held in stock</a:t>
                      </a:r>
                    </a:p>
                    <a:p>
                      <a:pPr marL="400050" indent="-400050">
                        <a:buAutoNum type="romanLcParenBoth"/>
                      </a:pPr>
                      <a:r>
                        <a:rPr lang="en-IN" sz="1500" baseline="0" dirty="0"/>
                        <a:t>Credit of Inputs contained in semi-finished / finished good stock</a:t>
                      </a:r>
                    </a:p>
                    <a:p>
                      <a:pPr marL="400050" indent="-400050">
                        <a:buAutoNum type="romanLcParenBoth"/>
                      </a:pPr>
                      <a:r>
                        <a:rPr lang="en-IN" sz="1500" baseline="0" dirty="0"/>
                        <a:t>Credit on Capital goods or P&amp;M (- 5% per quarter)</a:t>
                      </a:r>
                    </a:p>
                    <a:p>
                      <a:pPr marL="400050" indent="-400050">
                        <a:buNone/>
                      </a:pPr>
                      <a:r>
                        <a:rPr lang="en-IN" sz="1500" baseline="0" dirty="0"/>
                        <a:t>Or output tax payable on such goods, whichever is higher</a:t>
                      </a:r>
                      <a:endParaRPr lang="en-IN" sz="1500" b="0" i="0" baseline="0" dirty="0"/>
                    </a:p>
                  </a:txBody>
                  <a:tcPr/>
                </a:tc>
                <a:extLst>
                  <a:ext uri="{0D108BD9-81ED-4DB2-BD59-A6C34878D82A}">
                    <a16:rowId xmlns:a16="http://schemas.microsoft.com/office/drawing/2014/main" val="10003"/>
                  </a:ext>
                </a:extLst>
              </a:tr>
              <a:tr h="370840">
                <a:tc>
                  <a:txBody>
                    <a:bodyPr/>
                    <a:lstStyle/>
                    <a:p>
                      <a:r>
                        <a:rPr lang="en-IN" sz="1500" dirty="0"/>
                        <a:t>4</a:t>
                      </a:r>
                    </a:p>
                  </a:txBody>
                  <a:tcPr/>
                </a:tc>
                <a:tc>
                  <a:txBody>
                    <a:bodyPr/>
                    <a:lstStyle/>
                    <a:p>
                      <a:r>
                        <a:rPr lang="en-IN" sz="1500" b="1" dirty="0"/>
                        <a:t>Supply of CG or P&amp;M on which ITC has been taken</a:t>
                      </a:r>
                      <a:r>
                        <a:rPr lang="en-IN" sz="1500" dirty="0"/>
                        <a:t> (except specified goods)</a:t>
                      </a:r>
                    </a:p>
                  </a:txBody>
                  <a:tcPr/>
                </a:tc>
                <a:tc>
                  <a:txBody>
                    <a:bodyPr/>
                    <a:lstStyle/>
                    <a:p>
                      <a:pPr marL="400050" indent="-400050">
                        <a:buNone/>
                      </a:pPr>
                      <a:r>
                        <a:rPr lang="en-IN" sz="1500" baseline="0" dirty="0"/>
                        <a:t>Pay amount equal to </a:t>
                      </a:r>
                      <a:r>
                        <a:rPr lang="en-IN" sz="1500" b="1" baseline="0" dirty="0"/>
                        <a:t>higher</a:t>
                      </a:r>
                      <a:r>
                        <a:rPr lang="en-IN" sz="1500" baseline="0" dirty="0"/>
                        <a:t> of the following:</a:t>
                      </a:r>
                    </a:p>
                    <a:p>
                      <a:pPr marL="400050" indent="-400050">
                        <a:buAutoNum type="romanLcParenBoth"/>
                      </a:pPr>
                      <a:r>
                        <a:rPr lang="en-IN" sz="1500" baseline="0" dirty="0"/>
                        <a:t>Credit on Capital goods or P&amp;M (- 5% per quarter)</a:t>
                      </a:r>
                    </a:p>
                    <a:p>
                      <a:pPr marL="400050" indent="-400050">
                        <a:buAutoNum type="romanLcParenBoth"/>
                      </a:pPr>
                      <a:r>
                        <a:rPr lang="en-IN" sz="1500" baseline="0" dirty="0"/>
                        <a:t>Transaction value </a:t>
                      </a:r>
                    </a:p>
                  </a:txBody>
                  <a:tcPr/>
                </a:tc>
                <a:extLst>
                  <a:ext uri="{0D108BD9-81ED-4DB2-BD59-A6C34878D82A}">
                    <a16:rowId xmlns:a16="http://schemas.microsoft.com/office/drawing/2014/main" val="10004"/>
                  </a:ext>
                </a:extLst>
              </a:tr>
              <a:tr h="370840">
                <a:tc>
                  <a:txBody>
                    <a:bodyPr/>
                    <a:lstStyle/>
                    <a:p>
                      <a:r>
                        <a:rPr lang="en-IN" sz="1500" dirty="0"/>
                        <a:t>5</a:t>
                      </a:r>
                    </a:p>
                  </a:txBody>
                  <a:tcPr/>
                </a:tc>
                <a:tc>
                  <a:txBody>
                    <a:bodyPr/>
                    <a:lstStyle/>
                    <a:p>
                      <a:r>
                        <a:rPr lang="en-IN" sz="1500" dirty="0"/>
                        <a:t>Supply</a:t>
                      </a:r>
                      <a:r>
                        <a:rPr lang="en-IN" sz="1500" baseline="0" dirty="0"/>
                        <a:t> of  </a:t>
                      </a:r>
                      <a:r>
                        <a:rPr lang="en-IN" sz="1500" b="1" baseline="0" dirty="0"/>
                        <a:t>refractory bricks, moulds, dies jigs, fixtures</a:t>
                      </a:r>
                      <a:endParaRPr lang="en-IN" sz="1500" b="1" dirty="0"/>
                    </a:p>
                  </a:txBody>
                  <a:tcPr/>
                </a:tc>
                <a:tc>
                  <a:txBody>
                    <a:bodyPr/>
                    <a:lstStyle/>
                    <a:p>
                      <a:pPr marL="0" indent="0">
                        <a:buNone/>
                      </a:pPr>
                      <a:r>
                        <a:rPr lang="en-IN" sz="1500" baseline="0" dirty="0"/>
                        <a:t>Pay amount equal to tax on Transaction Value (Irrespective of the same being capital goods)</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2256415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400" b="0" dirty="0"/>
              <a:t>Credit upon change in constitution of business</a:t>
            </a:r>
            <a:r>
              <a:rPr lang="en-IN" sz="3200" b="0" dirty="0"/>
              <a:t> </a:t>
            </a:r>
            <a:r>
              <a:rPr lang="en-IN" sz="1800" b="0" dirty="0"/>
              <a:t>[S. 18(3) r.w Rule 41]</a:t>
            </a:r>
          </a:p>
        </p:txBody>
      </p:sp>
      <p:sp>
        <p:nvSpPr>
          <p:cNvPr id="3" name="Content Placeholder 2"/>
          <p:cNvSpPr>
            <a:spLocks noGrp="1"/>
          </p:cNvSpPr>
          <p:nvPr>
            <p:ph idx="1"/>
          </p:nvPr>
        </p:nvSpPr>
        <p:spPr>
          <a:xfrm>
            <a:off x="533400" y="1205247"/>
            <a:ext cx="8382000" cy="5105400"/>
          </a:xfrm>
        </p:spPr>
        <p:txBody>
          <a:bodyPr/>
          <a:lstStyle/>
          <a:p>
            <a:pPr>
              <a:lnSpc>
                <a:spcPts val="1900"/>
              </a:lnSpc>
              <a:spcBef>
                <a:spcPts val="0"/>
              </a:spcBef>
            </a:pPr>
            <a:r>
              <a:rPr lang="en-IN" sz="1800" dirty="0"/>
              <a:t>ITC permitted to be transferred upon change in constitution on account of </a:t>
            </a:r>
          </a:p>
          <a:p>
            <a:pPr lvl="1">
              <a:lnSpc>
                <a:spcPts val="1900"/>
              </a:lnSpc>
              <a:spcBef>
                <a:spcPts val="0"/>
              </a:spcBef>
            </a:pPr>
            <a:r>
              <a:rPr lang="en-IN" sz="1600" dirty="0"/>
              <a:t>Sale; </a:t>
            </a:r>
          </a:p>
          <a:p>
            <a:pPr lvl="1">
              <a:lnSpc>
                <a:spcPts val="1900"/>
              </a:lnSpc>
              <a:spcBef>
                <a:spcPts val="0"/>
              </a:spcBef>
            </a:pPr>
            <a:r>
              <a:rPr lang="en-IN" sz="1600" dirty="0"/>
              <a:t>Merger;</a:t>
            </a:r>
          </a:p>
          <a:p>
            <a:pPr lvl="1">
              <a:lnSpc>
                <a:spcPts val="1900"/>
              </a:lnSpc>
              <a:spcBef>
                <a:spcPts val="0"/>
              </a:spcBef>
            </a:pPr>
            <a:r>
              <a:rPr lang="en-IN" sz="1600" dirty="0"/>
              <a:t>Amalgamation; </a:t>
            </a:r>
          </a:p>
          <a:p>
            <a:pPr lvl="1">
              <a:lnSpc>
                <a:spcPts val="1900"/>
              </a:lnSpc>
              <a:spcBef>
                <a:spcPts val="0"/>
              </a:spcBef>
            </a:pPr>
            <a:r>
              <a:rPr lang="en-IN" sz="1600" dirty="0"/>
              <a:t>Lease or </a:t>
            </a:r>
          </a:p>
          <a:p>
            <a:pPr lvl="1">
              <a:lnSpc>
                <a:spcPts val="1900"/>
              </a:lnSpc>
              <a:spcBef>
                <a:spcPts val="0"/>
              </a:spcBef>
            </a:pPr>
            <a:r>
              <a:rPr lang="en-IN" sz="1600" dirty="0"/>
              <a:t>Transfer of business with transfer of liabilities </a:t>
            </a:r>
          </a:p>
          <a:p>
            <a:pPr>
              <a:lnSpc>
                <a:spcPts val="1900"/>
              </a:lnSpc>
              <a:spcBef>
                <a:spcPts val="0"/>
              </a:spcBef>
            </a:pPr>
            <a:endParaRPr lang="en-IN" sz="1800" dirty="0"/>
          </a:p>
          <a:p>
            <a:pPr>
              <a:lnSpc>
                <a:spcPts val="1900"/>
              </a:lnSpc>
              <a:spcBef>
                <a:spcPts val="0"/>
              </a:spcBef>
            </a:pPr>
            <a:r>
              <a:rPr lang="en-IN" sz="1800" dirty="0"/>
              <a:t>In case of demerger, ITC to be apportioned in the ratio of value of assets of new unit as per the demerger scheme</a:t>
            </a:r>
          </a:p>
          <a:p>
            <a:pPr marL="0" indent="0">
              <a:lnSpc>
                <a:spcPts val="1900"/>
              </a:lnSpc>
              <a:spcBef>
                <a:spcPts val="0"/>
              </a:spcBef>
              <a:buNone/>
            </a:pPr>
            <a:endParaRPr lang="en-IN" sz="1800" dirty="0"/>
          </a:p>
          <a:p>
            <a:pPr>
              <a:lnSpc>
                <a:spcPts val="1900"/>
              </a:lnSpc>
              <a:spcBef>
                <a:spcPts val="0"/>
              </a:spcBef>
            </a:pPr>
            <a:r>
              <a:rPr lang="en-IN" sz="1800" b="1" dirty="0"/>
              <a:t>Condition</a:t>
            </a:r>
            <a:r>
              <a:rPr lang="en-IN" sz="1800" dirty="0"/>
              <a:t>: The inputs and capital goods transferred shall be duly accounted for by the transferee in his books of accounts</a:t>
            </a:r>
          </a:p>
          <a:p>
            <a:pPr>
              <a:lnSpc>
                <a:spcPts val="1900"/>
              </a:lnSpc>
              <a:spcBef>
                <a:spcPts val="0"/>
              </a:spcBef>
            </a:pPr>
            <a:endParaRPr lang="en-IN" sz="1800" dirty="0"/>
          </a:p>
          <a:p>
            <a:pPr>
              <a:lnSpc>
                <a:spcPts val="1900"/>
              </a:lnSpc>
              <a:spcBef>
                <a:spcPts val="0"/>
              </a:spcBef>
            </a:pPr>
            <a:r>
              <a:rPr lang="en-IN" sz="1800" b="1" dirty="0"/>
              <a:t>Procedure</a:t>
            </a:r>
          </a:p>
          <a:p>
            <a:pPr>
              <a:spcBef>
                <a:spcPts val="0"/>
              </a:spcBef>
              <a:buNone/>
            </a:pPr>
            <a:endParaRPr lang="en-IN" sz="1800" dirty="0"/>
          </a:p>
        </p:txBody>
      </p:sp>
      <p:graphicFrame>
        <p:nvGraphicFramePr>
          <p:cNvPr id="5" name="Diagram 4"/>
          <p:cNvGraphicFramePr/>
          <p:nvPr>
            <p:extLst>
              <p:ext uri="{D42A27DB-BD31-4B8C-83A1-F6EECF244321}">
                <p14:modId xmlns:p14="http://schemas.microsoft.com/office/powerpoint/2010/main" val="1416861212"/>
              </p:ext>
            </p:extLst>
          </p:nvPr>
        </p:nvGraphicFramePr>
        <p:xfrm>
          <a:off x="729762" y="3886200"/>
          <a:ext cx="8719038" cy="3312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8136832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Input service Distributor</a:t>
            </a:r>
          </a:p>
        </p:txBody>
      </p:sp>
      <p:sp>
        <p:nvSpPr>
          <p:cNvPr id="3" name="Text Placeholder 2"/>
          <p:cNvSpPr>
            <a:spLocks noGrp="1"/>
          </p:cNvSpPr>
          <p:nvPr>
            <p:ph type="body" idx="1"/>
          </p:nvPr>
        </p:nvSpPr>
        <p:spPr/>
        <p:txBody>
          <a:bodyPr/>
          <a:lstStyle/>
          <a:p>
            <a:r>
              <a:rPr lang="en-IN" b="1" i="1" dirty="0"/>
              <a:t>S. 20, 21 read with Rule 39</a:t>
            </a:r>
          </a:p>
        </p:txBody>
      </p:sp>
    </p:spTree>
    <p:extLst>
      <p:ext uri="{BB962C8B-B14F-4D97-AF65-F5344CB8AC3E}">
        <p14:creationId xmlns:p14="http://schemas.microsoft.com/office/powerpoint/2010/main" val="15898130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0" dirty="0"/>
              <a:t>Credit distributed </a:t>
            </a:r>
            <a:r>
              <a:rPr lang="en-IN" sz="1800" b="0" dirty="0"/>
              <a:t>[S. 20 r.w. Rule 39]</a:t>
            </a:r>
            <a:endParaRPr lang="en-IN" sz="2000" b="0" dirty="0"/>
          </a:p>
        </p:txBody>
      </p:sp>
      <p:pic>
        <p:nvPicPr>
          <p:cNvPr id="5" name="Picture 14" descr="C:\Users\jsauvageau\Desktop\3.png"/>
          <p:cNvPicPr>
            <a:picLocks noChangeAspect="1" noChangeArrowheads="1"/>
          </p:cNvPicPr>
          <p:nvPr/>
        </p:nvPicPr>
        <p:blipFill>
          <a:blip r:embed="rId2" cstate="print">
            <a:duotone>
              <a:prstClr val="black"/>
              <a:schemeClr val="accent5">
                <a:tint val="45000"/>
                <a:satMod val="400000"/>
              </a:schemeClr>
            </a:duotone>
            <a:extLst>
              <a:ext uri="{28A0092B-C50C-407E-A947-70E740481C1C}">
                <a14:useLocalDpi xmlns:a14="http://schemas.microsoft.com/office/drawing/2010/main" val="0"/>
              </a:ext>
            </a:extLst>
          </a:blip>
          <a:srcRect/>
          <a:stretch>
            <a:fillRect/>
          </a:stretch>
        </p:blipFill>
        <p:spPr bwMode="auto">
          <a:xfrm>
            <a:off x="827584" y="1800701"/>
            <a:ext cx="800840" cy="74503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4" descr="C:\Users\jsauvageau\Desktop\3.png"/>
          <p:cNvPicPr>
            <a:picLocks noChangeAspect="1" noChangeArrowheads="1"/>
          </p:cNvPicPr>
          <p:nvPr/>
        </p:nvPicPr>
        <p:blipFill>
          <a:blip r:embed="rId2"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7380312" y="1753652"/>
            <a:ext cx="800840" cy="745039"/>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539552" y="2617748"/>
            <a:ext cx="1368152" cy="523220"/>
          </a:xfrm>
          <a:prstGeom prst="rect">
            <a:avLst/>
          </a:prstGeom>
          <a:noFill/>
        </p:spPr>
        <p:txBody>
          <a:bodyPr wrap="square" rtlCol="0">
            <a:spAutoFit/>
          </a:bodyPr>
          <a:lstStyle/>
          <a:p>
            <a:pPr algn="ctr"/>
            <a:r>
              <a:rPr lang="en-IN" sz="1400" dirty="0"/>
              <a:t>ISD</a:t>
            </a:r>
          </a:p>
          <a:p>
            <a:pPr algn="ctr"/>
            <a:r>
              <a:rPr lang="en-IN" sz="1400" dirty="0"/>
              <a:t>Same PAN</a:t>
            </a:r>
          </a:p>
        </p:txBody>
      </p:sp>
      <p:sp>
        <p:nvSpPr>
          <p:cNvPr id="8" name="TextBox 7"/>
          <p:cNvSpPr txBox="1"/>
          <p:nvPr/>
        </p:nvSpPr>
        <p:spPr>
          <a:xfrm>
            <a:off x="7236296" y="2617748"/>
            <a:ext cx="1296144" cy="523220"/>
          </a:xfrm>
          <a:prstGeom prst="rect">
            <a:avLst/>
          </a:prstGeom>
          <a:noFill/>
        </p:spPr>
        <p:txBody>
          <a:bodyPr wrap="square" rtlCol="0">
            <a:spAutoFit/>
          </a:bodyPr>
          <a:lstStyle/>
          <a:p>
            <a:pPr algn="ctr"/>
            <a:r>
              <a:rPr lang="en-IN" sz="1400" dirty="0"/>
              <a:t>Recipient</a:t>
            </a:r>
          </a:p>
          <a:p>
            <a:pPr algn="ctr"/>
            <a:r>
              <a:rPr lang="en-IN" sz="1400" dirty="0"/>
              <a:t>Same PAN</a:t>
            </a:r>
          </a:p>
        </p:txBody>
      </p:sp>
      <p:cxnSp>
        <p:nvCxnSpPr>
          <p:cNvPr id="11" name="Straight Connector 10"/>
          <p:cNvCxnSpPr/>
          <p:nvPr/>
        </p:nvCxnSpPr>
        <p:spPr>
          <a:xfrm>
            <a:off x="4572000" y="1512640"/>
            <a:ext cx="0" cy="504056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827584" y="1340768"/>
            <a:ext cx="864096" cy="307777"/>
          </a:xfrm>
          <a:prstGeom prst="rect">
            <a:avLst/>
          </a:prstGeom>
          <a:solidFill>
            <a:schemeClr val="accent1"/>
          </a:solidFill>
        </p:spPr>
        <p:txBody>
          <a:bodyPr wrap="square" rtlCol="0">
            <a:spAutoFit/>
          </a:bodyPr>
          <a:lstStyle/>
          <a:p>
            <a:pPr algn="ctr"/>
            <a:r>
              <a:rPr lang="en-IN" sz="1400" b="1" dirty="0">
                <a:solidFill>
                  <a:schemeClr val="bg1"/>
                </a:solidFill>
              </a:rPr>
              <a:t>State A</a:t>
            </a:r>
          </a:p>
        </p:txBody>
      </p:sp>
      <p:sp>
        <p:nvSpPr>
          <p:cNvPr id="13" name="TextBox 12"/>
          <p:cNvSpPr txBox="1"/>
          <p:nvPr/>
        </p:nvSpPr>
        <p:spPr>
          <a:xfrm>
            <a:off x="7380312" y="1340768"/>
            <a:ext cx="864096" cy="307777"/>
          </a:xfrm>
          <a:prstGeom prst="rect">
            <a:avLst/>
          </a:prstGeom>
          <a:solidFill>
            <a:schemeClr val="accent1"/>
          </a:solidFill>
        </p:spPr>
        <p:txBody>
          <a:bodyPr wrap="square" rtlCol="0">
            <a:spAutoFit/>
          </a:bodyPr>
          <a:lstStyle/>
          <a:p>
            <a:pPr algn="ctr"/>
            <a:r>
              <a:rPr lang="en-IN" sz="1400" b="1" dirty="0">
                <a:solidFill>
                  <a:schemeClr val="bg1"/>
                </a:solidFill>
              </a:rPr>
              <a:t>State A</a:t>
            </a:r>
          </a:p>
        </p:txBody>
      </p:sp>
      <p:sp>
        <p:nvSpPr>
          <p:cNvPr id="14" name="TextBox 13"/>
          <p:cNvSpPr txBox="1"/>
          <p:nvPr/>
        </p:nvSpPr>
        <p:spPr>
          <a:xfrm>
            <a:off x="2483768" y="2132856"/>
            <a:ext cx="864096" cy="307777"/>
          </a:xfrm>
          <a:prstGeom prst="rect">
            <a:avLst/>
          </a:prstGeom>
          <a:noFill/>
          <a:ln>
            <a:solidFill>
              <a:schemeClr val="accent1"/>
            </a:solidFill>
          </a:ln>
        </p:spPr>
        <p:txBody>
          <a:bodyPr wrap="square" rtlCol="0">
            <a:spAutoFit/>
          </a:bodyPr>
          <a:lstStyle/>
          <a:p>
            <a:pPr algn="ctr"/>
            <a:r>
              <a:rPr lang="en-IN" sz="1400" b="1" dirty="0"/>
              <a:t>IGST</a:t>
            </a:r>
          </a:p>
        </p:txBody>
      </p:sp>
      <p:sp>
        <p:nvSpPr>
          <p:cNvPr id="15" name="TextBox 14"/>
          <p:cNvSpPr txBox="1"/>
          <p:nvPr/>
        </p:nvSpPr>
        <p:spPr>
          <a:xfrm>
            <a:off x="2483768" y="2564904"/>
            <a:ext cx="864096" cy="307777"/>
          </a:xfrm>
          <a:prstGeom prst="rect">
            <a:avLst/>
          </a:prstGeom>
          <a:noFill/>
          <a:ln>
            <a:solidFill>
              <a:schemeClr val="accent1"/>
            </a:solidFill>
          </a:ln>
        </p:spPr>
        <p:txBody>
          <a:bodyPr wrap="square" rtlCol="0">
            <a:spAutoFit/>
          </a:bodyPr>
          <a:lstStyle/>
          <a:p>
            <a:pPr algn="ctr"/>
            <a:r>
              <a:rPr lang="en-IN" sz="1400" b="1" dirty="0"/>
              <a:t>CGST</a:t>
            </a:r>
          </a:p>
        </p:txBody>
      </p:sp>
      <p:sp>
        <p:nvSpPr>
          <p:cNvPr id="16" name="TextBox 15"/>
          <p:cNvSpPr txBox="1"/>
          <p:nvPr/>
        </p:nvSpPr>
        <p:spPr>
          <a:xfrm>
            <a:off x="2483768" y="3068960"/>
            <a:ext cx="864096" cy="307777"/>
          </a:xfrm>
          <a:prstGeom prst="rect">
            <a:avLst/>
          </a:prstGeom>
          <a:noFill/>
          <a:ln>
            <a:solidFill>
              <a:schemeClr val="accent1"/>
            </a:solidFill>
          </a:ln>
        </p:spPr>
        <p:txBody>
          <a:bodyPr wrap="square" rtlCol="0">
            <a:spAutoFit/>
          </a:bodyPr>
          <a:lstStyle/>
          <a:p>
            <a:pPr algn="ctr"/>
            <a:r>
              <a:rPr lang="en-IN" sz="1400" b="1" dirty="0"/>
              <a:t>SGST</a:t>
            </a:r>
          </a:p>
        </p:txBody>
      </p:sp>
      <p:sp>
        <p:nvSpPr>
          <p:cNvPr id="17" name="TextBox 16"/>
          <p:cNvSpPr txBox="1"/>
          <p:nvPr/>
        </p:nvSpPr>
        <p:spPr>
          <a:xfrm>
            <a:off x="5796136" y="2132856"/>
            <a:ext cx="864096" cy="307777"/>
          </a:xfrm>
          <a:prstGeom prst="rect">
            <a:avLst/>
          </a:prstGeom>
          <a:noFill/>
          <a:ln>
            <a:solidFill>
              <a:schemeClr val="accent1"/>
            </a:solidFill>
          </a:ln>
        </p:spPr>
        <p:txBody>
          <a:bodyPr wrap="square" rtlCol="0">
            <a:spAutoFit/>
          </a:bodyPr>
          <a:lstStyle/>
          <a:p>
            <a:pPr algn="ctr"/>
            <a:r>
              <a:rPr lang="en-IN" sz="1400" b="1" dirty="0"/>
              <a:t>IGST</a:t>
            </a:r>
          </a:p>
        </p:txBody>
      </p:sp>
      <p:sp>
        <p:nvSpPr>
          <p:cNvPr id="18" name="TextBox 17"/>
          <p:cNvSpPr txBox="1"/>
          <p:nvPr/>
        </p:nvSpPr>
        <p:spPr>
          <a:xfrm>
            <a:off x="5796136" y="2564904"/>
            <a:ext cx="864096" cy="307777"/>
          </a:xfrm>
          <a:prstGeom prst="rect">
            <a:avLst/>
          </a:prstGeom>
          <a:noFill/>
          <a:ln>
            <a:solidFill>
              <a:schemeClr val="accent1"/>
            </a:solidFill>
          </a:ln>
        </p:spPr>
        <p:txBody>
          <a:bodyPr wrap="square" rtlCol="0">
            <a:spAutoFit/>
          </a:bodyPr>
          <a:lstStyle/>
          <a:p>
            <a:pPr algn="ctr"/>
            <a:r>
              <a:rPr lang="en-IN" sz="1400" b="1" dirty="0"/>
              <a:t>CGST</a:t>
            </a:r>
          </a:p>
        </p:txBody>
      </p:sp>
      <p:sp>
        <p:nvSpPr>
          <p:cNvPr id="19" name="TextBox 18"/>
          <p:cNvSpPr txBox="1"/>
          <p:nvPr/>
        </p:nvSpPr>
        <p:spPr>
          <a:xfrm>
            <a:off x="5796136" y="3068960"/>
            <a:ext cx="864096" cy="307777"/>
          </a:xfrm>
          <a:prstGeom prst="rect">
            <a:avLst/>
          </a:prstGeom>
          <a:noFill/>
          <a:ln>
            <a:solidFill>
              <a:schemeClr val="accent1"/>
            </a:solidFill>
          </a:ln>
        </p:spPr>
        <p:txBody>
          <a:bodyPr wrap="square" rtlCol="0">
            <a:spAutoFit/>
          </a:bodyPr>
          <a:lstStyle/>
          <a:p>
            <a:pPr algn="ctr"/>
            <a:r>
              <a:rPr lang="en-IN" sz="1400" b="1" dirty="0"/>
              <a:t>SGST</a:t>
            </a:r>
          </a:p>
        </p:txBody>
      </p:sp>
      <p:cxnSp>
        <p:nvCxnSpPr>
          <p:cNvPr id="21" name="Straight Arrow Connector 20"/>
          <p:cNvCxnSpPr/>
          <p:nvPr/>
        </p:nvCxnSpPr>
        <p:spPr>
          <a:xfrm>
            <a:off x="3491880" y="2204864"/>
            <a:ext cx="201622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3491880" y="2708920"/>
            <a:ext cx="201622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3491880" y="3212976"/>
            <a:ext cx="201622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39552" y="3789040"/>
            <a:ext cx="8208912" cy="0"/>
          </a:xfrm>
          <a:prstGeom prst="line">
            <a:avLst/>
          </a:prstGeom>
        </p:spPr>
        <p:style>
          <a:lnRef idx="1">
            <a:schemeClr val="accent1"/>
          </a:lnRef>
          <a:fillRef idx="0">
            <a:schemeClr val="accent1"/>
          </a:fillRef>
          <a:effectRef idx="0">
            <a:schemeClr val="accent1"/>
          </a:effectRef>
          <a:fontRef idx="minor">
            <a:schemeClr val="tx1"/>
          </a:fontRef>
        </p:style>
      </p:cxnSp>
      <p:pic>
        <p:nvPicPr>
          <p:cNvPr id="26" name="Picture 14" descr="C:\Users\jsauvageau\Desktop\3.png"/>
          <p:cNvPicPr>
            <a:picLocks noChangeAspect="1" noChangeArrowheads="1"/>
          </p:cNvPicPr>
          <p:nvPr/>
        </p:nvPicPr>
        <p:blipFill>
          <a:blip r:embed="rId2" cstate="print">
            <a:duotone>
              <a:prstClr val="black"/>
              <a:schemeClr val="accent5">
                <a:tint val="45000"/>
                <a:satMod val="400000"/>
              </a:schemeClr>
            </a:duotone>
            <a:extLst>
              <a:ext uri="{28A0092B-C50C-407E-A947-70E740481C1C}">
                <a14:useLocalDpi xmlns:a14="http://schemas.microsoft.com/office/drawing/2010/main" val="0"/>
              </a:ext>
            </a:extLst>
          </a:blip>
          <a:srcRect/>
          <a:stretch>
            <a:fillRect/>
          </a:stretch>
        </p:blipFill>
        <p:spPr bwMode="auto">
          <a:xfrm>
            <a:off x="827584" y="4589268"/>
            <a:ext cx="800840" cy="745039"/>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14" descr="C:\Users\jsauvageau\Desktop\3.png"/>
          <p:cNvPicPr>
            <a:picLocks noChangeAspect="1" noChangeArrowheads="1"/>
          </p:cNvPicPr>
          <p:nvPr/>
        </p:nvPicPr>
        <p:blipFill>
          <a:blip r:embed="rId2"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7380312" y="4542219"/>
            <a:ext cx="800840" cy="745039"/>
          </a:xfrm>
          <a:prstGeom prst="rect">
            <a:avLst/>
          </a:prstGeom>
          <a:noFill/>
          <a:extLst>
            <a:ext uri="{909E8E84-426E-40DD-AFC4-6F175D3DCCD1}">
              <a14:hiddenFill xmlns:a14="http://schemas.microsoft.com/office/drawing/2010/main">
                <a:solidFill>
                  <a:srgbClr val="FFFFFF"/>
                </a:solidFill>
              </a14:hiddenFill>
            </a:ext>
          </a:extLst>
        </p:spPr>
      </p:pic>
      <p:sp>
        <p:nvSpPr>
          <p:cNvPr id="28" name="TextBox 27"/>
          <p:cNvSpPr txBox="1"/>
          <p:nvPr/>
        </p:nvSpPr>
        <p:spPr>
          <a:xfrm>
            <a:off x="539552" y="5406315"/>
            <a:ext cx="1368152" cy="523220"/>
          </a:xfrm>
          <a:prstGeom prst="rect">
            <a:avLst/>
          </a:prstGeom>
          <a:noFill/>
        </p:spPr>
        <p:txBody>
          <a:bodyPr wrap="square" rtlCol="0">
            <a:spAutoFit/>
          </a:bodyPr>
          <a:lstStyle/>
          <a:p>
            <a:pPr algn="ctr"/>
            <a:r>
              <a:rPr lang="en-IN" sz="1400" dirty="0"/>
              <a:t>ISD</a:t>
            </a:r>
          </a:p>
          <a:p>
            <a:pPr algn="ctr"/>
            <a:r>
              <a:rPr lang="en-IN" sz="1400" dirty="0"/>
              <a:t>Same PAN</a:t>
            </a:r>
          </a:p>
        </p:txBody>
      </p:sp>
      <p:sp>
        <p:nvSpPr>
          <p:cNvPr id="29" name="TextBox 28"/>
          <p:cNvSpPr txBox="1"/>
          <p:nvPr/>
        </p:nvSpPr>
        <p:spPr>
          <a:xfrm>
            <a:off x="7236296" y="5406315"/>
            <a:ext cx="1296144" cy="523220"/>
          </a:xfrm>
          <a:prstGeom prst="rect">
            <a:avLst/>
          </a:prstGeom>
          <a:noFill/>
        </p:spPr>
        <p:txBody>
          <a:bodyPr wrap="square" rtlCol="0">
            <a:spAutoFit/>
          </a:bodyPr>
          <a:lstStyle/>
          <a:p>
            <a:pPr algn="ctr"/>
            <a:r>
              <a:rPr lang="en-IN" sz="1400" dirty="0"/>
              <a:t>Recipient</a:t>
            </a:r>
          </a:p>
          <a:p>
            <a:pPr algn="ctr"/>
            <a:r>
              <a:rPr lang="en-IN" sz="1400" dirty="0"/>
              <a:t>Same PAN</a:t>
            </a:r>
          </a:p>
        </p:txBody>
      </p:sp>
      <p:sp>
        <p:nvSpPr>
          <p:cNvPr id="30" name="TextBox 29"/>
          <p:cNvSpPr txBox="1"/>
          <p:nvPr/>
        </p:nvSpPr>
        <p:spPr>
          <a:xfrm>
            <a:off x="827584" y="4129335"/>
            <a:ext cx="864096" cy="307777"/>
          </a:xfrm>
          <a:prstGeom prst="rect">
            <a:avLst/>
          </a:prstGeom>
          <a:solidFill>
            <a:schemeClr val="accent1"/>
          </a:solidFill>
        </p:spPr>
        <p:txBody>
          <a:bodyPr wrap="square" rtlCol="0">
            <a:spAutoFit/>
          </a:bodyPr>
          <a:lstStyle/>
          <a:p>
            <a:pPr algn="ctr"/>
            <a:r>
              <a:rPr lang="en-IN" sz="1400" b="1" dirty="0">
                <a:solidFill>
                  <a:schemeClr val="bg1"/>
                </a:solidFill>
              </a:rPr>
              <a:t>State A</a:t>
            </a:r>
          </a:p>
        </p:txBody>
      </p:sp>
      <p:sp>
        <p:nvSpPr>
          <p:cNvPr id="31" name="TextBox 30"/>
          <p:cNvSpPr txBox="1"/>
          <p:nvPr/>
        </p:nvSpPr>
        <p:spPr>
          <a:xfrm>
            <a:off x="7380312" y="4129335"/>
            <a:ext cx="864096" cy="307777"/>
          </a:xfrm>
          <a:prstGeom prst="rect">
            <a:avLst/>
          </a:prstGeom>
          <a:solidFill>
            <a:schemeClr val="accent1"/>
          </a:solidFill>
        </p:spPr>
        <p:txBody>
          <a:bodyPr wrap="square" rtlCol="0">
            <a:spAutoFit/>
          </a:bodyPr>
          <a:lstStyle/>
          <a:p>
            <a:pPr algn="ctr"/>
            <a:r>
              <a:rPr lang="en-IN" sz="1400" b="1" dirty="0">
                <a:solidFill>
                  <a:schemeClr val="bg1"/>
                </a:solidFill>
              </a:rPr>
              <a:t>State B</a:t>
            </a:r>
          </a:p>
        </p:txBody>
      </p:sp>
      <p:sp>
        <p:nvSpPr>
          <p:cNvPr id="32" name="TextBox 31"/>
          <p:cNvSpPr txBox="1"/>
          <p:nvPr/>
        </p:nvSpPr>
        <p:spPr>
          <a:xfrm>
            <a:off x="2483768" y="4921423"/>
            <a:ext cx="864096" cy="307777"/>
          </a:xfrm>
          <a:prstGeom prst="rect">
            <a:avLst/>
          </a:prstGeom>
          <a:noFill/>
          <a:ln>
            <a:solidFill>
              <a:schemeClr val="accent1"/>
            </a:solidFill>
          </a:ln>
        </p:spPr>
        <p:txBody>
          <a:bodyPr wrap="square" rtlCol="0">
            <a:spAutoFit/>
          </a:bodyPr>
          <a:lstStyle/>
          <a:p>
            <a:pPr algn="ctr"/>
            <a:r>
              <a:rPr lang="en-IN" sz="1400" b="1" dirty="0"/>
              <a:t>IGST</a:t>
            </a:r>
          </a:p>
        </p:txBody>
      </p:sp>
      <p:sp>
        <p:nvSpPr>
          <p:cNvPr id="33" name="TextBox 32"/>
          <p:cNvSpPr txBox="1"/>
          <p:nvPr/>
        </p:nvSpPr>
        <p:spPr>
          <a:xfrm>
            <a:off x="2483768" y="5353471"/>
            <a:ext cx="864096" cy="307777"/>
          </a:xfrm>
          <a:prstGeom prst="rect">
            <a:avLst/>
          </a:prstGeom>
          <a:noFill/>
          <a:ln>
            <a:solidFill>
              <a:schemeClr val="accent1"/>
            </a:solidFill>
          </a:ln>
        </p:spPr>
        <p:txBody>
          <a:bodyPr wrap="square" rtlCol="0">
            <a:spAutoFit/>
          </a:bodyPr>
          <a:lstStyle/>
          <a:p>
            <a:pPr algn="ctr"/>
            <a:r>
              <a:rPr lang="en-IN" sz="1400" b="1" dirty="0"/>
              <a:t>CGST</a:t>
            </a:r>
          </a:p>
        </p:txBody>
      </p:sp>
      <p:sp>
        <p:nvSpPr>
          <p:cNvPr id="34" name="TextBox 33"/>
          <p:cNvSpPr txBox="1"/>
          <p:nvPr/>
        </p:nvSpPr>
        <p:spPr>
          <a:xfrm>
            <a:off x="2483768" y="5857527"/>
            <a:ext cx="864096" cy="307777"/>
          </a:xfrm>
          <a:prstGeom prst="rect">
            <a:avLst/>
          </a:prstGeom>
          <a:noFill/>
          <a:ln>
            <a:solidFill>
              <a:schemeClr val="accent1"/>
            </a:solidFill>
          </a:ln>
        </p:spPr>
        <p:txBody>
          <a:bodyPr wrap="square" rtlCol="0">
            <a:spAutoFit/>
          </a:bodyPr>
          <a:lstStyle/>
          <a:p>
            <a:pPr algn="ctr"/>
            <a:r>
              <a:rPr lang="en-IN" sz="1400" b="1" dirty="0"/>
              <a:t>SGST</a:t>
            </a:r>
          </a:p>
        </p:txBody>
      </p:sp>
      <p:sp>
        <p:nvSpPr>
          <p:cNvPr id="35" name="TextBox 34"/>
          <p:cNvSpPr txBox="1"/>
          <p:nvPr/>
        </p:nvSpPr>
        <p:spPr>
          <a:xfrm>
            <a:off x="5796136" y="4921423"/>
            <a:ext cx="864096" cy="307777"/>
          </a:xfrm>
          <a:prstGeom prst="rect">
            <a:avLst/>
          </a:prstGeom>
          <a:noFill/>
          <a:ln>
            <a:solidFill>
              <a:schemeClr val="accent1"/>
            </a:solidFill>
          </a:ln>
        </p:spPr>
        <p:txBody>
          <a:bodyPr wrap="square" rtlCol="0">
            <a:spAutoFit/>
          </a:bodyPr>
          <a:lstStyle/>
          <a:p>
            <a:pPr algn="ctr"/>
            <a:r>
              <a:rPr lang="en-IN" sz="1400" b="1" dirty="0"/>
              <a:t>IGST</a:t>
            </a:r>
          </a:p>
        </p:txBody>
      </p:sp>
      <p:sp>
        <p:nvSpPr>
          <p:cNvPr id="36" name="TextBox 35"/>
          <p:cNvSpPr txBox="1"/>
          <p:nvPr/>
        </p:nvSpPr>
        <p:spPr>
          <a:xfrm>
            <a:off x="5796136" y="5353471"/>
            <a:ext cx="864096" cy="307777"/>
          </a:xfrm>
          <a:prstGeom prst="rect">
            <a:avLst/>
          </a:prstGeom>
          <a:noFill/>
          <a:ln>
            <a:solidFill>
              <a:schemeClr val="accent1"/>
            </a:solidFill>
          </a:ln>
        </p:spPr>
        <p:txBody>
          <a:bodyPr wrap="square" rtlCol="0">
            <a:spAutoFit/>
          </a:bodyPr>
          <a:lstStyle/>
          <a:p>
            <a:pPr algn="ctr"/>
            <a:r>
              <a:rPr lang="en-IN" sz="1400" b="1" dirty="0"/>
              <a:t>IGST</a:t>
            </a:r>
          </a:p>
        </p:txBody>
      </p:sp>
      <p:sp>
        <p:nvSpPr>
          <p:cNvPr id="37" name="TextBox 36"/>
          <p:cNvSpPr txBox="1"/>
          <p:nvPr/>
        </p:nvSpPr>
        <p:spPr>
          <a:xfrm>
            <a:off x="5796136" y="5857527"/>
            <a:ext cx="864096" cy="307777"/>
          </a:xfrm>
          <a:prstGeom prst="rect">
            <a:avLst/>
          </a:prstGeom>
          <a:noFill/>
          <a:ln>
            <a:solidFill>
              <a:schemeClr val="accent1"/>
            </a:solidFill>
          </a:ln>
        </p:spPr>
        <p:txBody>
          <a:bodyPr wrap="square" rtlCol="0">
            <a:spAutoFit/>
          </a:bodyPr>
          <a:lstStyle/>
          <a:p>
            <a:pPr algn="ctr"/>
            <a:r>
              <a:rPr lang="en-IN" sz="1400" b="1" dirty="0"/>
              <a:t>IGST</a:t>
            </a:r>
          </a:p>
        </p:txBody>
      </p:sp>
      <p:cxnSp>
        <p:nvCxnSpPr>
          <p:cNvPr id="38" name="Straight Arrow Connector 37"/>
          <p:cNvCxnSpPr/>
          <p:nvPr/>
        </p:nvCxnSpPr>
        <p:spPr>
          <a:xfrm>
            <a:off x="3491880" y="4993431"/>
            <a:ext cx="201622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3491880" y="5497487"/>
            <a:ext cx="201622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3491880" y="6001543"/>
            <a:ext cx="201622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61318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7391400" cy="868362"/>
          </a:xfrm>
        </p:spPr>
        <p:txBody>
          <a:bodyPr>
            <a:normAutofit fontScale="90000"/>
          </a:bodyPr>
          <a:lstStyle/>
          <a:p>
            <a:r>
              <a:rPr lang="en-IN" b="0" dirty="0"/>
              <a:t>Manner of distribution of credit </a:t>
            </a:r>
            <a:br>
              <a:rPr lang="en-IN" b="0" dirty="0"/>
            </a:br>
            <a:r>
              <a:rPr lang="en-IN" sz="2000" b="0" dirty="0"/>
              <a:t>[S. 21 r.w. Rule 39]</a:t>
            </a:r>
          </a:p>
        </p:txBody>
      </p:sp>
      <p:graphicFrame>
        <p:nvGraphicFramePr>
          <p:cNvPr id="5" name="Diagram 4"/>
          <p:cNvGraphicFramePr/>
          <p:nvPr>
            <p:extLst>
              <p:ext uri="{D42A27DB-BD31-4B8C-83A1-F6EECF244321}">
                <p14:modId xmlns:p14="http://schemas.microsoft.com/office/powerpoint/2010/main" val="1074680460"/>
              </p:ext>
            </p:extLst>
          </p:nvPr>
        </p:nvGraphicFramePr>
        <p:xfrm>
          <a:off x="533400" y="1268207"/>
          <a:ext cx="8382000" cy="29991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ed Rectangle 5"/>
          <p:cNvSpPr/>
          <p:nvPr/>
        </p:nvSpPr>
        <p:spPr>
          <a:xfrm>
            <a:off x="475270" y="3072249"/>
            <a:ext cx="2504828" cy="1710891"/>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just"/>
            <a:r>
              <a:rPr lang="en-IN" sz="1400" dirty="0">
                <a:solidFill>
                  <a:schemeClr val="tx1"/>
                </a:solidFill>
              </a:rPr>
              <a:t>Distribute to the respective recipient</a:t>
            </a:r>
          </a:p>
        </p:txBody>
      </p:sp>
      <p:sp>
        <p:nvSpPr>
          <p:cNvPr id="9" name="Rounded Rectangle 8"/>
          <p:cNvSpPr/>
          <p:nvPr/>
        </p:nvSpPr>
        <p:spPr>
          <a:xfrm>
            <a:off x="3499606" y="3072250"/>
            <a:ext cx="2504828" cy="1711081"/>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just"/>
            <a:r>
              <a:rPr lang="en-IN" sz="1400" dirty="0">
                <a:solidFill>
                  <a:schemeClr val="tx1"/>
                </a:solidFill>
              </a:rPr>
              <a:t>Distribution on pro-rata basis on turnover of such units </a:t>
            </a:r>
            <a:r>
              <a:rPr lang="en-IN" sz="1400" b="1" i="1" dirty="0">
                <a:solidFill>
                  <a:schemeClr val="tx1"/>
                </a:solidFill>
              </a:rPr>
              <a:t>in a State </a:t>
            </a:r>
            <a:r>
              <a:rPr lang="en-IN" sz="1400" dirty="0">
                <a:solidFill>
                  <a:schemeClr val="tx1"/>
                </a:solidFill>
              </a:rPr>
              <a:t>to aggregate turnover of all recipients to whom such credit is attributable </a:t>
            </a:r>
            <a:r>
              <a:rPr lang="en-IN" sz="1400" b="1" i="1" dirty="0">
                <a:solidFill>
                  <a:schemeClr val="tx1"/>
                </a:solidFill>
              </a:rPr>
              <a:t>and which are operational </a:t>
            </a:r>
            <a:r>
              <a:rPr lang="en-IN" sz="1400" dirty="0">
                <a:solidFill>
                  <a:schemeClr val="tx1"/>
                </a:solidFill>
              </a:rPr>
              <a:t>during the current year</a:t>
            </a:r>
          </a:p>
        </p:txBody>
      </p:sp>
      <p:sp>
        <p:nvSpPr>
          <p:cNvPr id="10" name="Rounded Rectangle 9"/>
          <p:cNvSpPr/>
          <p:nvPr/>
        </p:nvSpPr>
        <p:spPr>
          <a:xfrm>
            <a:off x="6523942" y="3072250"/>
            <a:ext cx="2504828" cy="1711081"/>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just"/>
            <a:r>
              <a:rPr lang="en-IN" sz="1400" dirty="0">
                <a:solidFill>
                  <a:schemeClr val="tx1"/>
                </a:solidFill>
              </a:rPr>
              <a:t>Distribution on pro-rata basis on turnover of such unit </a:t>
            </a:r>
            <a:r>
              <a:rPr lang="en-IN" sz="1400" b="1" i="1" dirty="0">
                <a:solidFill>
                  <a:schemeClr val="tx1"/>
                </a:solidFill>
              </a:rPr>
              <a:t>in a State </a:t>
            </a:r>
            <a:r>
              <a:rPr lang="en-IN" sz="1400" dirty="0">
                <a:solidFill>
                  <a:schemeClr val="tx1"/>
                </a:solidFill>
              </a:rPr>
              <a:t>to aggregate turnover of all recipients </a:t>
            </a:r>
            <a:r>
              <a:rPr lang="en-IN" sz="1400" b="1" i="1" dirty="0">
                <a:solidFill>
                  <a:schemeClr val="tx1"/>
                </a:solidFill>
              </a:rPr>
              <a:t>and which are operational </a:t>
            </a:r>
            <a:r>
              <a:rPr lang="en-IN" sz="1400" dirty="0">
                <a:solidFill>
                  <a:schemeClr val="tx1"/>
                </a:solidFill>
              </a:rPr>
              <a:t>during the current year</a:t>
            </a:r>
            <a:endParaRPr lang="en-IN" sz="1400" b="1" i="1" dirty="0">
              <a:solidFill>
                <a:schemeClr val="tx1"/>
              </a:solidFill>
            </a:endParaRPr>
          </a:p>
        </p:txBody>
      </p:sp>
      <p:sp>
        <p:nvSpPr>
          <p:cNvPr id="12" name="Horizontal Scroll 11"/>
          <p:cNvSpPr/>
          <p:nvPr/>
        </p:nvSpPr>
        <p:spPr>
          <a:xfrm>
            <a:off x="435563" y="4781238"/>
            <a:ext cx="8627649" cy="1760020"/>
          </a:xfrm>
          <a:prstGeom prst="horizontalScroll">
            <a:avLst/>
          </a:prstGeom>
          <a:ln/>
        </p:spPr>
        <p:style>
          <a:lnRef idx="2">
            <a:schemeClr val="accent5"/>
          </a:lnRef>
          <a:fillRef idx="1">
            <a:schemeClr val="lt1"/>
          </a:fillRef>
          <a:effectRef idx="0">
            <a:schemeClr val="accent5"/>
          </a:effectRef>
          <a:fontRef idx="minor">
            <a:schemeClr val="dk1"/>
          </a:fontRef>
        </p:style>
        <p:txBody>
          <a:bodyPr rtlCol="0" anchor="ctr"/>
          <a:lstStyle/>
          <a:p>
            <a:pPr marL="285750" indent="-285750" algn="just">
              <a:buFont typeface="Arial" panose="020B0604020202020204" pitchFamily="34" charset="0"/>
              <a:buChar char="•"/>
            </a:pPr>
            <a:r>
              <a:rPr lang="en-IN" sz="1400" b="1" i="1" dirty="0"/>
              <a:t>Turnover of previous FY  to be considered, turnover of previous quarter to be considered in case some or all recipients do not have turnover in previous FY</a:t>
            </a:r>
          </a:p>
          <a:p>
            <a:pPr marL="285750" indent="-285750" algn="just">
              <a:buFont typeface="Arial" panose="020B0604020202020204" pitchFamily="34" charset="0"/>
              <a:buChar char="•"/>
            </a:pPr>
            <a:r>
              <a:rPr lang="en-IN" sz="1400" b="1" i="1" dirty="0"/>
              <a:t>Turnover of a registered person engaged in supply of taxable and exempt goods include turnover as reduced by the tax or duty amount</a:t>
            </a:r>
          </a:p>
          <a:p>
            <a:pPr marL="285750" indent="-285750" algn="just">
              <a:buFont typeface="Arial" panose="020B0604020202020204" pitchFamily="34" charset="0"/>
              <a:buChar char="•"/>
            </a:pPr>
            <a:r>
              <a:rPr lang="en-IN" sz="1400" b="1" i="1" dirty="0"/>
              <a:t>All details related to distribution of credit by ISD shall be included in FORM GSTR – 6</a:t>
            </a:r>
          </a:p>
        </p:txBody>
      </p:sp>
    </p:spTree>
    <p:extLst>
      <p:ext uri="{BB962C8B-B14F-4D97-AF65-F5344CB8AC3E}">
        <p14:creationId xmlns:p14="http://schemas.microsoft.com/office/powerpoint/2010/main" val="39677311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0" dirty="0"/>
              <a:t>ISD Invoice</a:t>
            </a:r>
          </a:p>
        </p:txBody>
      </p:sp>
      <p:sp>
        <p:nvSpPr>
          <p:cNvPr id="3" name="Content Placeholder 2"/>
          <p:cNvSpPr>
            <a:spLocks noGrp="1"/>
          </p:cNvSpPr>
          <p:nvPr>
            <p:ph idx="1"/>
          </p:nvPr>
        </p:nvSpPr>
        <p:spPr/>
        <p:txBody>
          <a:bodyPr/>
          <a:lstStyle/>
          <a:p>
            <a:r>
              <a:rPr lang="en-IN" sz="2000" dirty="0">
                <a:latin typeface="+mj-lt"/>
              </a:rPr>
              <a:t>Credit to be distributed under cover of ISD invoice containing the following details</a:t>
            </a:r>
          </a:p>
          <a:p>
            <a:endParaRPr lang="en-IN" sz="2000" dirty="0">
              <a:latin typeface="+mj-lt"/>
            </a:endParaRPr>
          </a:p>
          <a:p>
            <a:endParaRPr lang="en-IN" sz="2000" dirty="0">
              <a:latin typeface="+mj-lt"/>
            </a:endParaRPr>
          </a:p>
          <a:p>
            <a:endParaRPr lang="en-IN" sz="2000" dirty="0">
              <a:latin typeface="+mj-lt"/>
            </a:endParaRPr>
          </a:p>
          <a:p>
            <a:endParaRPr lang="en-IN" sz="2000" dirty="0">
              <a:latin typeface="+mj-lt"/>
            </a:endParaRPr>
          </a:p>
          <a:p>
            <a:endParaRPr lang="en-IN" sz="2000" dirty="0">
              <a:latin typeface="+mj-lt"/>
            </a:endParaRPr>
          </a:p>
          <a:p>
            <a:endParaRPr lang="en-IN" sz="2000" dirty="0">
              <a:latin typeface="+mj-lt"/>
            </a:endParaRPr>
          </a:p>
          <a:p>
            <a:endParaRPr lang="en-IN" sz="2000" dirty="0">
              <a:latin typeface="+mj-lt"/>
            </a:endParaRPr>
          </a:p>
          <a:p>
            <a:endParaRPr lang="en-IN" sz="2000" dirty="0">
              <a:latin typeface="+mj-lt"/>
            </a:endParaRPr>
          </a:p>
          <a:p>
            <a:r>
              <a:rPr lang="en-IN" sz="2000" dirty="0">
                <a:latin typeface="+mj-lt"/>
              </a:rPr>
              <a:t>Details of ISD invoices to be furnished in monthly ISD return Form GSTR 6</a:t>
            </a:r>
          </a:p>
          <a:p>
            <a:endParaRPr lang="en-IN" sz="2000" dirty="0">
              <a:latin typeface="+mj-lt"/>
            </a:endParaRPr>
          </a:p>
          <a:p>
            <a:endParaRPr lang="en-IN" sz="2000" dirty="0">
              <a:latin typeface="+mj-lt"/>
            </a:endParaRPr>
          </a:p>
          <a:p>
            <a:endParaRPr lang="en-IN" sz="2000" dirty="0">
              <a:latin typeface="+mj-lt"/>
            </a:endParaRPr>
          </a:p>
          <a:p>
            <a:endParaRPr lang="en-IN" sz="2000" dirty="0">
              <a:latin typeface="+mj-lt"/>
            </a:endParaRPr>
          </a:p>
          <a:p>
            <a:endParaRPr lang="en-IN" sz="2000" dirty="0">
              <a:latin typeface="+mj-lt"/>
            </a:endParaRPr>
          </a:p>
          <a:p>
            <a:endParaRPr lang="en-IN" sz="2000" dirty="0">
              <a:latin typeface="+mj-lt"/>
            </a:endParaRPr>
          </a:p>
          <a:p>
            <a:endParaRPr lang="en-IN" sz="2000" dirty="0">
              <a:latin typeface="+mj-lt"/>
            </a:endParaRPr>
          </a:p>
          <a:p>
            <a:endParaRPr lang="en-IN" sz="2000" dirty="0">
              <a:latin typeface="+mj-lt"/>
            </a:endParaRPr>
          </a:p>
          <a:p>
            <a:pPr>
              <a:buNone/>
            </a:pPr>
            <a:endParaRPr lang="en-IN" sz="2000" dirty="0">
              <a:latin typeface="+mj-lt"/>
            </a:endParaRPr>
          </a:p>
        </p:txBody>
      </p:sp>
      <p:graphicFrame>
        <p:nvGraphicFramePr>
          <p:cNvPr id="5" name="Table 4"/>
          <p:cNvGraphicFramePr>
            <a:graphicFrameLocks noGrp="1"/>
          </p:cNvGraphicFramePr>
          <p:nvPr>
            <p:extLst>
              <p:ext uri="{D42A27DB-BD31-4B8C-83A1-F6EECF244321}">
                <p14:modId xmlns:p14="http://schemas.microsoft.com/office/powerpoint/2010/main" val="2313958213"/>
              </p:ext>
            </p:extLst>
          </p:nvPr>
        </p:nvGraphicFramePr>
        <p:xfrm>
          <a:off x="971600" y="2060848"/>
          <a:ext cx="7776864" cy="2595880"/>
        </p:xfrm>
        <a:graphic>
          <a:graphicData uri="http://schemas.openxmlformats.org/drawingml/2006/table">
            <a:tbl>
              <a:tblPr firstRow="1" bandRow="1">
                <a:tableStyleId>{F2DE63D5-997A-4646-A377-4702673A728D}</a:tableStyleId>
              </a:tblPr>
              <a:tblGrid>
                <a:gridCol w="936104">
                  <a:extLst>
                    <a:ext uri="{9D8B030D-6E8A-4147-A177-3AD203B41FA5}">
                      <a16:colId xmlns:a16="http://schemas.microsoft.com/office/drawing/2014/main" val="20000"/>
                    </a:ext>
                  </a:extLst>
                </a:gridCol>
                <a:gridCol w="6840760">
                  <a:extLst>
                    <a:ext uri="{9D8B030D-6E8A-4147-A177-3AD203B41FA5}">
                      <a16:colId xmlns:a16="http://schemas.microsoft.com/office/drawing/2014/main" val="20001"/>
                    </a:ext>
                  </a:extLst>
                </a:gridCol>
              </a:tblGrid>
              <a:tr h="370840">
                <a:tc>
                  <a:txBody>
                    <a:bodyPr/>
                    <a:lstStyle/>
                    <a:p>
                      <a:r>
                        <a:rPr lang="en-IN" dirty="0"/>
                        <a:t>Sr. No.</a:t>
                      </a:r>
                    </a:p>
                  </a:txBody>
                  <a:tcPr/>
                </a:tc>
                <a:tc>
                  <a:txBody>
                    <a:bodyPr/>
                    <a:lstStyle/>
                    <a:p>
                      <a:r>
                        <a:rPr lang="en-IN" dirty="0"/>
                        <a:t>Particulars</a:t>
                      </a:r>
                    </a:p>
                  </a:txBody>
                  <a:tcPr/>
                </a:tc>
                <a:extLst>
                  <a:ext uri="{0D108BD9-81ED-4DB2-BD59-A6C34878D82A}">
                    <a16:rowId xmlns:a16="http://schemas.microsoft.com/office/drawing/2014/main" val="10000"/>
                  </a:ext>
                </a:extLst>
              </a:tr>
              <a:tr h="370840">
                <a:tc>
                  <a:txBody>
                    <a:bodyPr/>
                    <a:lstStyle/>
                    <a:p>
                      <a:r>
                        <a:rPr lang="en-IN" dirty="0"/>
                        <a:t>1</a:t>
                      </a:r>
                    </a:p>
                  </a:txBody>
                  <a:tcPr/>
                </a:tc>
                <a:tc>
                  <a:txBody>
                    <a:bodyPr/>
                    <a:lstStyle/>
                    <a:p>
                      <a:r>
                        <a:rPr lang="en-IN" dirty="0"/>
                        <a:t>Name, address</a:t>
                      </a:r>
                      <a:r>
                        <a:rPr lang="en-IN" baseline="0" dirty="0"/>
                        <a:t> and GSTIN of the ISD</a:t>
                      </a:r>
                      <a:endParaRPr lang="en-IN" dirty="0"/>
                    </a:p>
                  </a:txBody>
                  <a:tcPr/>
                </a:tc>
                <a:extLst>
                  <a:ext uri="{0D108BD9-81ED-4DB2-BD59-A6C34878D82A}">
                    <a16:rowId xmlns:a16="http://schemas.microsoft.com/office/drawing/2014/main" val="10001"/>
                  </a:ext>
                </a:extLst>
              </a:tr>
              <a:tr h="370840">
                <a:tc>
                  <a:txBody>
                    <a:bodyPr/>
                    <a:lstStyle/>
                    <a:p>
                      <a:r>
                        <a:rPr lang="en-IN" dirty="0"/>
                        <a:t>2</a:t>
                      </a:r>
                    </a:p>
                  </a:txBody>
                  <a:tcPr/>
                </a:tc>
                <a:tc>
                  <a:txBody>
                    <a:bodyPr/>
                    <a:lstStyle/>
                    <a:p>
                      <a:r>
                        <a:rPr lang="en-IN" dirty="0"/>
                        <a:t>Consecutive</a:t>
                      </a:r>
                      <a:r>
                        <a:rPr lang="en-IN" baseline="0" dirty="0"/>
                        <a:t> serial number</a:t>
                      </a:r>
                      <a:endParaRPr lang="en-IN" dirty="0"/>
                    </a:p>
                  </a:txBody>
                  <a:tcPr/>
                </a:tc>
                <a:extLst>
                  <a:ext uri="{0D108BD9-81ED-4DB2-BD59-A6C34878D82A}">
                    <a16:rowId xmlns:a16="http://schemas.microsoft.com/office/drawing/2014/main" val="10002"/>
                  </a:ext>
                </a:extLst>
              </a:tr>
              <a:tr h="370840">
                <a:tc>
                  <a:txBody>
                    <a:bodyPr/>
                    <a:lstStyle/>
                    <a:p>
                      <a:r>
                        <a:rPr lang="en-IN" dirty="0"/>
                        <a:t>3</a:t>
                      </a:r>
                    </a:p>
                  </a:txBody>
                  <a:tcPr/>
                </a:tc>
                <a:tc>
                  <a:txBody>
                    <a:bodyPr/>
                    <a:lstStyle/>
                    <a:p>
                      <a:r>
                        <a:rPr lang="en-IN" dirty="0"/>
                        <a:t>Date</a:t>
                      </a:r>
                      <a:r>
                        <a:rPr lang="en-IN" baseline="0" dirty="0"/>
                        <a:t> of issue</a:t>
                      </a:r>
                      <a:endParaRPr lang="en-IN" dirty="0"/>
                    </a:p>
                  </a:txBody>
                  <a:tcPr/>
                </a:tc>
                <a:extLst>
                  <a:ext uri="{0D108BD9-81ED-4DB2-BD59-A6C34878D82A}">
                    <a16:rowId xmlns:a16="http://schemas.microsoft.com/office/drawing/2014/main" val="10003"/>
                  </a:ext>
                </a:extLst>
              </a:tr>
              <a:tr h="370840">
                <a:tc>
                  <a:txBody>
                    <a:bodyPr/>
                    <a:lstStyle/>
                    <a:p>
                      <a:r>
                        <a:rPr lang="en-IN" dirty="0"/>
                        <a:t>4</a:t>
                      </a:r>
                    </a:p>
                  </a:txBody>
                  <a:tcPr/>
                </a:tc>
                <a:tc>
                  <a:txBody>
                    <a:bodyPr/>
                    <a:lstStyle/>
                    <a:p>
                      <a:r>
                        <a:rPr lang="en-IN" dirty="0"/>
                        <a:t>Name, address and GSTIN of the recipient</a:t>
                      </a:r>
                    </a:p>
                  </a:txBody>
                  <a:tcPr/>
                </a:tc>
                <a:extLst>
                  <a:ext uri="{0D108BD9-81ED-4DB2-BD59-A6C34878D82A}">
                    <a16:rowId xmlns:a16="http://schemas.microsoft.com/office/drawing/2014/main" val="10004"/>
                  </a:ext>
                </a:extLst>
              </a:tr>
              <a:tr h="370840">
                <a:tc>
                  <a:txBody>
                    <a:bodyPr/>
                    <a:lstStyle/>
                    <a:p>
                      <a:r>
                        <a:rPr lang="en-IN" dirty="0"/>
                        <a:t>5</a:t>
                      </a:r>
                    </a:p>
                  </a:txBody>
                  <a:tcPr/>
                </a:tc>
                <a:tc>
                  <a:txBody>
                    <a:bodyPr/>
                    <a:lstStyle/>
                    <a:p>
                      <a:r>
                        <a:rPr lang="en-IN" dirty="0"/>
                        <a:t>Amou</a:t>
                      </a:r>
                      <a:r>
                        <a:rPr lang="en-IN" baseline="0" dirty="0"/>
                        <a:t>nt of credit distributed</a:t>
                      </a:r>
                      <a:endParaRPr lang="en-IN" dirty="0"/>
                    </a:p>
                  </a:txBody>
                  <a:tcPr/>
                </a:tc>
                <a:extLst>
                  <a:ext uri="{0D108BD9-81ED-4DB2-BD59-A6C34878D82A}">
                    <a16:rowId xmlns:a16="http://schemas.microsoft.com/office/drawing/2014/main" val="10005"/>
                  </a:ext>
                </a:extLst>
              </a:tr>
              <a:tr h="370840">
                <a:tc>
                  <a:txBody>
                    <a:bodyPr/>
                    <a:lstStyle/>
                    <a:p>
                      <a:r>
                        <a:rPr lang="en-IN" dirty="0"/>
                        <a:t>6</a:t>
                      </a:r>
                    </a:p>
                  </a:txBody>
                  <a:tcPr/>
                </a:tc>
                <a:tc>
                  <a:txBody>
                    <a:bodyPr/>
                    <a:lstStyle/>
                    <a:p>
                      <a:r>
                        <a:rPr lang="en-IN" dirty="0"/>
                        <a:t>Signature or</a:t>
                      </a:r>
                      <a:r>
                        <a:rPr lang="en-IN" baseline="0" dirty="0"/>
                        <a:t> digital signature of the ISD</a:t>
                      </a:r>
                      <a:endParaRPr lang="en-IN"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140765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0" dirty="0"/>
              <a:t>ITC framework under the GST regime</a:t>
            </a:r>
          </a:p>
        </p:txBody>
      </p:sp>
      <p:graphicFrame>
        <p:nvGraphicFramePr>
          <p:cNvPr id="5" name="Table 4"/>
          <p:cNvGraphicFramePr>
            <a:graphicFrameLocks noGrp="1"/>
          </p:cNvGraphicFramePr>
          <p:nvPr>
            <p:extLst/>
          </p:nvPr>
        </p:nvGraphicFramePr>
        <p:xfrm>
          <a:off x="539552" y="1447800"/>
          <a:ext cx="8352928" cy="5186680"/>
        </p:xfrm>
        <a:graphic>
          <a:graphicData uri="http://schemas.openxmlformats.org/drawingml/2006/table">
            <a:tbl>
              <a:tblPr firstRow="1" bandRow="1">
                <a:tableStyleId>{5DA37D80-6434-44D0-A028-1B22A696006F}</a:tableStyleId>
              </a:tblPr>
              <a:tblGrid>
                <a:gridCol w="739197">
                  <a:extLst>
                    <a:ext uri="{9D8B030D-6E8A-4147-A177-3AD203B41FA5}">
                      <a16:colId xmlns:a16="http://schemas.microsoft.com/office/drawing/2014/main" val="20000"/>
                    </a:ext>
                  </a:extLst>
                </a:gridCol>
                <a:gridCol w="5165459">
                  <a:extLst>
                    <a:ext uri="{9D8B030D-6E8A-4147-A177-3AD203B41FA5}">
                      <a16:colId xmlns:a16="http://schemas.microsoft.com/office/drawing/2014/main" val="20001"/>
                    </a:ext>
                  </a:extLst>
                </a:gridCol>
                <a:gridCol w="1440160">
                  <a:extLst>
                    <a:ext uri="{9D8B030D-6E8A-4147-A177-3AD203B41FA5}">
                      <a16:colId xmlns:a16="http://schemas.microsoft.com/office/drawing/2014/main" val="20002"/>
                    </a:ext>
                  </a:extLst>
                </a:gridCol>
                <a:gridCol w="1008112">
                  <a:extLst>
                    <a:ext uri="{9D8B030D-6E8A-4147-A177-3AD203B41FA5}">
                      <a16:colId xmlns:a16="http://schemas.microsoft.com/office/drawing/2014/main" val="20003"/>
                    </a:ext>
                  </a:extLst>
                </a:gridCol>
              </a:tblGrid>
              <a:tr h="370840">
                <a:tc>
                  <a:txBody>
                    <a:bodyPr/>
                    <a:lstStyle/>
                    <a:p>
                      <a:pPr algn="ctr"/>
                      <a:r>
                        <a:rPr lang="en-IN" sz="1400" dirty="0">
                          <a:solidFill>
                            <a:schemeClr val="bg1"/>
                          </a:solidFill>
                        </a:rPr>
                        <a:t>Sr. No.</a:t>
                      </a:r>
                    </a:p>
                  </a:txBody>
                  <a:tcPr>
                    <a:solidFill>
                      <a:schemeClr val="tx2"/>
                    </a:solidFill>
                  </a:tcPr>
                </a:tc>
                <a:tc>
                  <a:txBody>
                    <a:bodyPr/>
                    <a:lstStyle/>
                    <a:p>
                      <a:pPr algn="ctr"/>
                      <a:r>
                        <a:rPr lang="en-IN" sz="1400" dirty="0">
                          <a:solidFill>
                            <a:schemeClr val="bg1"/>
                          </a:solidFill>
                        </a:rPr>
                        <a:t>Concept</a:t>
                      </a:r>
                    </a:p>
                  </a:txBody>
                  <a:tcPr>
                    <a:solidFill>
                      <a:schemeClr val="tx2"/>
                    </a:solidFill>
                  </a:tcPr>
                </a:tc>
                <a:tc>
                  <a:txBody>
                    <a:bodyPr/>
                    <a:lstStyle/>
                    <a:p>
                      <a:pPr algn="ctr"/>
                      <a:r>
                        <a:rPr lang="en-IN" sz="1400" dirty="0">
                          <a:solidFill>
                            <a:schemeClr val="bg1"/>
                          </a:solidFill>
                        </a:rPr>
                        <a:t>Section under the</a:t>
                      </a:r>
                      <a:r>
                        <a:rPr lang="en-IN" sz="1400" baseline="0" dirty="0">
                          <a:solidFill>
                            <a:schemeClr val="bg1"/>
                          </a:solidFill>
                        </a:rPr>
                        <a:t> CGST Act</a:t>
                      </a:r>
                      <a:endParaRPr lang="en-IN" sz="1400" dirty="0">
                        <a:solidFill>
                          <a:schemeClr val="bg1"/>
                        </a:solidFill>
                      </a:endParaRPr>
                    </a:p>
                  </a:txBody>
                  <a:tcPr>
                    <a:solidFill>
                      <a:schemeClr val="tx2"/>
                    </a:solidFill>
                  </a:tcPr>
                </a:tc>
                <a:tc>
                  <a:txBody>
                    <a:bodyPr/>
                    <a:lstStyle/>
                    <a:p>
                      <a:pPr algn="ctr"/>
                      <a:r>
                        <a:rPr lang="en-IN" sz="1400" dirty="0">
                          <a:solidFill>
                            <a:schemeClr val="bg1"/>
                          </a:solidFill>
                        </a:rPr>
                        <a:t>CGST Rule</a:t>
                      </a:r>
                    </a:p>
                  </a:txBody>
                  <a:tcPr>
                    <a:solidFill>
                      <a:schemeClr val="tx2"/>
                    </a:solidFill>
                  </a:tcPr>
                </a:tc>
                <a:extLst>
                  <a:ext uri="{0D108BD9-81ED-4DB2-BD59-A6C34878D82A}">
                    <a16:rowId xmlns:a16="http://schemas.microsoft.com/office/drawing/2014/main" val="10000"/>
                  </a:ext>
                </a:extLst>
              </a:tr>
              <a:tr h="370840">
                <a:tc>
                  <a:txBody>
                    <a:bodyPr/>
                    <a:lstStyle/>
                    <a:p>
                      <a:r>
                        <a:rPr lang="en-IN" sz="1400" dirty="0"/>
                        <a:t>1</a:t>
                      </a:r>
                    </a:p>
                  </a:txBody>
                  <a:tcPr/>
                </a:tc>
                <a:tc>
                  <a:txBody>
                    <a:bodyPr/>
                    <a:lstStyle/>
                    <a:p>
                      <a:r>
                        <a:rPr lang="en-IN" sz="1400" dirty="0"/>
                        <a:t>Scope and conditions for availment</a:t>
                      </a:r>
                      <a:r>
                        <a:rPr lang="en-IN" sz="1400" baseline="0" dirty="0"/>
                        <a:t> of ITC</a:t>
                      </a:r>
                      <a:endParaRPr lang="en-IN" sz="1400" dirty="0"/>
                    </a:p>
                  </a:txBody>
                  <a:tcPr/>
                </a:tc>
                <a:tc>
                  <a:txBody>
                    <a:bodyPr/>
                    <a:lstStyle/>
                    <a:p>
                      <a:r>
                        <a:rPr lang="en-IN" sz="1400" dirty="0"/>
                        <a:t>16(1), (2)</a:t>
                      </a:r>
                    </a:p>
                  </a:txBody>
                  <a:tcPr/>
                </a:tc>
                <a:tc>
                  <a:txBody>
                    <a:bodyPr/>
                    <a:lstStyle/>
                    <a:p>
                      <a:r>
                        <a:rPr lang="en-IN" sz="1400" dirty="0"/>
                        <a:t>36,37</a:t>
                      </a:r>
                    </a:p>
                  </a:txBody>
                  <a:tcPr/>
                </a:tc>
                <a:extLst>
                  <a:ext uri="{0D108BD9-81ED-4DB2-BD59-A6C34878D82A}">
                    <a16:rowId xmlns:a16="http://schemas.microsoft.com/office/drawing/2014/main" val="10001"/>
                  </a:ext>
                </a:extLst>
              </a:tr>
              <a:tr h="370840">
                <a:tc>
                  <a:txBody>
                    <a:bodyPr/>
                    <a:lstStyle/>
                    <a:p>
                      <a:r>
                        <a:rPr lang="en-IN" sz="1400" dirty="0"/>
                        <a:t>2</a:t>
                      </a:r>
                    </a:p>
                  </a:txBody>
                  <a:tcPr/>
                </a:tc>
                <a:tc>
                  <a:txBody>
                    <a:bodyPr/>
                    <a:lstStyle/>
                    <a:p>
                      <a:r>
                        <a:rPr lang="en-IN" sz="1400" dirty="0"/>
                        <a:t>Non-eligibility</a:t>
                      </a:r>
                      <a:r>
                        <a:rPr lang="en-IN" sz="1400" baseline="0" dirty="0"/>
                        <a:t> of credit to the extent of depreciation claimed under IT Act</a:t>
                      </a:r>
                      <a:endParaRPr lang="en-IN" sz="1400" dirty="0"/>
                    </a:p>
                  </a:txBody>
                  <a:tcPr/>
                </a:tc>
                <a:tc>
                  <a:txBody>
                    <a:bodyPr/>
                    <a:lstStyle/>
                    <a:p>
                      <a:r>
                        <a:rPr lang="en-IN" sz="1400" dirty="0"/>
                        <a:t>16(3)</a:t>
                      </a:r>
                    </a:p>
                  </a:txBody>
                  <a:tcPr/>
                </a:tc>
                <a:tc>
                  <a:txBody>
                    <a:bodyPr/>
                    <a:lstStyle/>
                    <a:p>
                      <a:endParaRPr lang="en-IN" sz="1400" dirty="0"/>
                    </a:p>
                  </a:txBody>
                  <a:tcPr/>
                </a:tc>
                <a:extLst>
                  <a:ext uri="{0D108BD9-81ED-4DB2-BD59-A6C34878D82A}">
                    <a16:rowId xmlns:a16="http://schemas.microsoft.com/office/drawing/2014/main" val="10002"/>
                  </a:ext>
                </a:extLst>
              </a:tr>
              <a:tr h="370840">
                <a:tc>
                  <a:txBody>
                    <a:bodyPr/>
                    <a:lstStyle/>
                    <a:p>
                      <a:r>
                        <a:rPr lang="en-IN" sz="1400" dirty="0"/>
                        <a:t>3</a:t>
                      </a:r>
                    </a:p>
                  </a:txBody>
                  <a:tcPr/>
                </a:tc>
                <a:tc>
                  <a:txBody>
                    <a:bodyPr/>
                    <a:lstStyle/>
                    <a:p>
                      <a:r>
                        <a:rPr lang="en-IN" sz="1400" dirty="0"/>
                        <a:t>Time limit for availment</a:t>
                      </a:r>
                      <a:r>
                        <a:rPr lang="en-IN" sz="1400" baseline="0" dirty="0"/>
                        <a:t> of credit</a:t>
                      </a:r>
                      <a:endParaRPr lang="en-IN" sz="1400" dirty="0"/>
                    </a:p>
                  </a:txBody>
                  <a:tcPr/>
                </a:tc>
                <a:tc>
                  <a:txBody>
                    <a:bodyPr/>
                    <a:lstStyle/>
                    <a:p>
                      <a:r>
                        <a:rPr lang="en-IN" sz="1400" dirty="0"/>
                        <a:t>16(4)</a:t>
                      </a:r>
                    </a:p>
                  </a:txBody>
                  <a:tcPr/>
                </a:tc>
                <a:tc>
                  <a:txBody>
                    <a:bodyPr/>
                    <a:lstStyle/>
                    <a:p>
                      <a:endParaRPr lang="en-IN" sz="1400" dirty="0"/>
                    </a:p>
                  </a:txBody>
                  <a:tcPr/>
                </a:tc>
                <a:extLst>
                  <a:ext uri="{0D108BD9-81ED-4DB2-BD59-A6C34878D82A}">
                    <a16:rowId xmlns:a16="http://schemas.microsoft.com/office/drawing/2014/main" val="10003"/>
                  </a:ext>
                </a:extLst>
              </a:tr>
              <a:tr h="370840">
                <a:tc>
                  <a:txBody>
                    <a:bodyPr/>
                    <a:lstStyle/>
                    <a:p>
                      <a:r>
                        <a:rPr lang="en-IN" sz="1400" dirty="0"/>
                        <a:t>4</a:t>
                      </a:r>
                    </a:p>
                  </a:txBody>
                  <a:tcPr/>
                </a:tc>
                <a:tc>
                  <a:txBody>
                    <a:bodyPr/>
                    <a:lstStyle/>
                    <a:p>
                      <a:r>
                        <a:rPr lang="en-IN" sz="1400" dirty="0"/>
                        <a:t>Availment</a:t>
                      </a:r>
                      <a:r>
                        <a:rPr lang="en-IN" sz="1400" baseline="0" dirty="0"/>
                        <a:t> and reversal of credit for goods and services used for taxable as well as exempted supplies</a:t>
                      </a:r>
                      <a:endParaRPr lang="en-IN" sz="1400" dirty="0"/>
                    </a:p>
                  </a:txBody>
                  <a:tcPr/>
                </a:tc>
                <a:tc>
                  <a:txBody>
                    <a:bodyPr/>
                    <a:lstStyle/>
                    <a:p>
                      <a:r>
                        <a:rPr lang="en-IN" sz="1400" dirty="0"/>
                        <a:t>17(1), (2), (3)</a:t>
                      </a:r>
                    </a:p>
                  </a:txBody>
                  <a:tcPr/>
                </a:tc>
                <a:tc>
                  <a:txBody>
                    <a:bodyPr/>
                    <a:lstStyle/>
                    <a:p>
                      <a:r>
                        <a:rPr lang="en-IN" sz="1400" dirty="0"/>
                        <a:t>42, 43</a:t>
                      </a:r>
                    </a:p>
                  </a:txBody>
                  <a:tcPr/>
                </a:tc>
                <a:extLst>
                  <a:ext uri="{0D108BD9-81ED-4DB2-BD59-A6C34878D82A}">
                    <a16:rowId xmlns:a16="http://schemas.microsoft.com/office/drawing/2014/main" val="10004"/>
                  </a:ext>
                </a:extLst>
              </a:tr>
              <a:tr h="370840">
                <a:tc>
                  <a:txBody>
                    <a:bodyPr/>
                    <a:lstStyle/>
                    <a:p>
                      <a:r>
                        <a:rPr lang="en-IN" sz="1400" dirty="0"/>
                        <a:t>5</a:t>
                      </a:r>
                    </a:p>
                  </a:txBody>
                  <a:tcPr/>
                </a:tc>
                <a:tc>
                  <a:txBody>
                    <a:bodyPr/>
                    <a:lstStyle/>
                    <a:p>
                      <a:r>
                        <a:rPr lang="en-IN" sz="1400" dirty="0"/>
                        <a:t>Special provisions for banking and financial</a:t>
                      </a:r>
                      <a:r>
                        <a:rPr lang="en-IN" sz="1400" baseline="0" dirty="0"/>
                        <a:t> services sector</a:t>
                      </a:r>
                      <a:endParaRPr lang="en-IN" sz="1400" dirty="0"/>
                    </a:p>
                  </a:txBody>
                  <a:tcPr/>
                </a:tc>
                <a:tc>
                  <a:txBody>
                    <a:bodyPr/>
                    <a:lstStyle/>
                    <a:p>
                      <a:r>
                        <a:rPr lang="en-IN" sz="1400" dirty="0"/>
                        <a:t>17(4)</a:t>
                      </a:r>
                    </a:p>
                  </a:txBody>
                  <a:tcPr/>
                </a:tc>
                <a:tc>
                  <a:txBody>
                    <a:bodyPr/>
                    <a:lstStyle/>
                    <a:p>
                      <a:r>
                        <a:rPr lang="en-IN" sz="1400" dirty="0"/>
                        <a:t>38</a:t>
                      </a:r>
                    </a:p>
                  </a:txBody>
                  <a:tcPr/>
                </a:tc>
                <a:extLst>
                  <a:ext uri="{0D108BD9-81ED-4DB2-BD59-A6C34878D82A}">
                    <a16:rowId xmlns:a16="http://schemas.microsoft.com/office/drawing/2014/main" val="10005"/>
                  </a:ext>
                </a:extLst>
              </a:tr>
              <a:tr h="370840">
                <a:tc>
                  <a:txBody>
                    <a:bodyPr/>
                    <a:lstStyle/>
                    <a:p>
                      <a:r>
                        <a:rPr lang="en-IN" sz="1400" dirty="0"/>
                        <a:t>6</a:t>
                      </a:r>
                    </a:p>
                  </a:txBody>
                  <a:tcPr/>
                </a:tc>
                <a:tc>
                  <a:txBody>
                    <a:bodyPr/>
                    <a:lstStyle/>
                    <a:p>
                      <a:r>
                        <a:rPr lang="en-IN" sz="1400" dirty="0"/>
                        <a:t>Blocked credits</a:t>
                      </a:r>
                    </a:p>
                  </a:txBody>
                  <a:tcPr/>
                </a:tc>
                <a:tc>
                  <a:txBody>
                    <a:bodyPr/>
                    <a:lstStyle/>
                    <a:p>
                      <a:r>
                        <a:rPr lang="en-IN" sz="1400" dirty="0"/>
                        <a:t>17(5)</a:t>
                      </a:r>
                    </a:p>
                  </a:txBody>
                  <a:tcPr/>
                </a:tc>
                <a:tc>
                  <a:txBody>
                    <a:bodyPr/>
                    <a:lstStyle/>
                    <a:p>
                      <a:endParaRPr lang="en-IN" sz="1400" dirty="0"/>
                    </a:p>
                  </a:txBody>
                  <a:tcPr/>
                </a:tc>
                <a:extLst>
                  <a:ext uri="{0D108BD9-81ED-4DB2-BD59-A6C34878D82A}">
                    <a16:rowId xmlns:a16="http://schemas.microsoft.com/office/drawing/2014/main" val="10006"/>
                  </a:ext>
                </a:extLst>
              </a:tr>
              <a:tr h="370840">
                <a:tc>
                  <a:txBody>
                    <a:bodyPr/>
                    <a:lstStyle/>
                    <a:p>
                      <a:r>
                        <a:rPr lang="en-IN" sz="1400" dirty="0"/>
                        <a:t>7</a:t>
                      </a:r>
                    </a:p>
                  </a:txBody>
                  <a:tcPr/>
                </a:tc>
                <a:tc>
                  <a:txBody>
                    <a:bodyPr/>
                    <a:lstStyle/>
                    <a:p>
                      <a:r>
                        <a:rPr lang="en-IN" sz="1400" dirty="0"/>
                        <a:t>Availment of credit in special</a:t>
                      </a:r>
                      <a:r>
                        <a:rPr lang="en-IN" sz="1400" baseline="0" dirty="0"/>
                        <a:t> circumstances (such as upon obtaining registration, composition, etc.)</a:t>
                      </a:r>
                      <a:endParaRPr lang="en-IN" sz="1400" dirty="0"/>
                    </a:p>
                  </a:txBody>
                  <a:tcPr/>
                </a:tc>
                <a:tc>
                  <a:txBody>
                    <a:bodyPr/>
                    <a:lstStyle/>
                    <a:p>
                      <a:r>
                        <a:rPr lang="en-IN" sz="1400" dirty="0"/>
                        <a:t>18(1), (2), (4), (5)</a:t>
                      </a:r>
                    </a:p>
                  </a:txBody>
                  <a:tcPr/>
                </a:tc>
                <a:tc>
                  <a:txBody>
                    <a:bodyPr/>
                    <a:lstStyle/>
                    <a:p>
                      <a:r>
                        <a:rPr lang="en-IN" sz="1400" dirty="0"/>
                        <a:t>40, 44</a:t>
                      </a:r>
                    </a:p>
                  </a:txBody>
                  <a:tcPr/>
                </a:tc>
                <a:extLst>
                  <a:ext uri="{0D108BD9-81ED-4DB2-BD59-A6C34878D82A}">
                    <a16:rowId xmlns:a16="http://schemas.microsoft.com/office/drawing/2014/main" val="10007"/>
                  </a:ext>
                </a:extLst>
              </a:tr>
              <a:tr h="370840">
                <a:tc>
                  <a:txBody>
                    <a:bodyPr/>
                    <a:lstStyle/>
                    <a:p>
                      <a:r>
                        <a:rPr lang="en-IN" sz="1400" dirty="0"/>
                        <a:t>8</a:t>
                      </a:r>
                    </a:p>
                  </a:txBody>
                  <a:tcPr/>
                </a:tc>
                <a:tc>
                  <a:txBody>
                    <a:bodyPr/>
                    <a:lstStyle/>
                    <a:p>
                      <a:r>
                        <a:rPr lang="en-IN" sz="1400" dirty="0"/>
                        <a:t>Credit upon</a:t>
                      </a:r>
                      <a:r>
                        <a:rPr lang="en-IN" sz="1400" baseline="0" dirty="0"/>
                        <a:t> change in constitution of business</a:t>
                      </a:r>
                      <a:endParaRPr lang="en-IN" sz="1400" dirty="0"/>
                    </a:p>
                  </a:txBody>
                  <a:tcPr/>
                </a:tc>
                <a:tc>
                  <a:txBody>
                    <a:bodyPr/>
                    <a:lstStyle/>
                    <a:p>
                      <a:r>
                        <a:rPr lang="en-IN" sz="1400" dirty="0"/>
                        <a:t>18(3)</a:t>
                      </a:r>
                    </a:p>
                  </a:txBody>
                  <a:tcPr/>
                </a:tc>
                <a:tc>
                  <a:txBody>
                    <a:bodyPr/>
                    <a:lstStyle/>
                    <a:p>
                      <a:r>
                        <a:rPr lang="en-IN" sz="1400" dirty="0"/>
                        <a:t>41</a:t>
                      </a:r>
                    </a:p>
                  </a:txBody>
                  <a:tcPr/>
                </a:tc>
                <a:extLst>
                  <a:ext uri="{0D108BD9-81ED-4DB2-BD59-A6C34878D82A}">
                    <a16:rowId xmlns:a16="http://schemas.microsoft.com/office/drawing/2014/main" val="10008"/>
                  </a:ext>
                </a:extLst>
              </a:tr>
              <a:tr h="370840">
                <a:tc>
                  <a:txBody>
                    <a:bodyPr/>
                    <a:lstStyle/>
                    <a:p>
                      <a:r>
                        <a:rPr lang="en-IN" sz="1400" dirty="0"/>
                        <a:t>9</a:t>
                      </a:r>
                    </a:p>
                  </a:txBody>
                  <a:tcPr/>
                </a:tc>
                <a:tc>
                  <a:txBody>
                    <a:bodyPr/>
                    <a:lstStyle/>
                    <a:p>
                      <a:r>
                        <a:rPr lang="en-IN" sz="1400" dirty="0"/>
                        <a:t>Supply of</a:t>
                      </a:r>
                      <a:r>
                        <a:rPr lang="en-IN" sz="1400" baseline="0" dirty="0"/>
                        <a:t> capital goods and plant &amp; machinery  on which credit is availed</a:t>
                      </a:r>
                      <a:endParaRPr lang="en-IN" sz="1400" dirty="0"/>
                    </a:p>
                  </a:txBody>
                  <a:tcPr/>
                </a:tc>
                <a:tc>
                  <a:txBody>
                    <a:bodyPr/>
                    <a:lstStyle/>
                    <a:p>
                      <a:r>
                        <a:rPr lang="en-IN" sz="1400" dirty="0"/>
                        <a:t>18(6)</a:t>
                      </a:r>
                    </a:p>
                  </a:txBody>
                  <a:tcPr/>
                </a:tc>
                <a:tc>
                  <a:txBody>
                    <a:bodyPr/>
                    <a:lstStyle/>
                    <a:p>
                      <a:endParaRPr lang="en-IN" sz="1400" dirty="0"/>
                    </a:p>
                  </a:txBody>
                  <a:tcPr/>
                </a:tc>
                <a:extLst>
                  <a:ext uri="{0D108BD9-81ED-4DB2-BD59-A6C34878D82A}">
                    <a16:rowId xmlns:a16="http://schemas.microsoft.com/office/drawing/2014/main" val="10009"/>
                  </a:ext>
                </a:extLst>
              </a:tr>
              <a:tr h="370840">
                <a:tc>
                  <a:txBody>
                    <a:bodyPr/>
                    <a:lstStyle/>
                    <a:p>
                      <a:r>
                        <a:rPr lang="en-IN" sz="1400" dirty="0"/>
                        <a:t>10</a:t>
                      </a:r>
                    </a:p>
                  </a:txBody>
                  <a:tcPr/>
                </a:tc>
                <a:tc>
                  <a:txBody>
                    <a:bodyPr/>
                    <a:lstStyle/>
                    <a:p>
                      <a:r>
                        <a:rPr lang="en-IN" sz="1400" dirty="0"/>
                        <a:t>Credit in</a:t>
                      </a:r>
                      <a:r>
                        <a:rPr lang="en-IN" sz="1400" baseline="0" dirty="0"/>
                        <a:t> respect of</a:t>
                      </a:r>
                      <a:r>
                        <a:rPr lang="en-IN" sz="1400" dirty="0"/>
                        <a:t> goods sent</a:t>
                      </a:r>
                      <a:r>
                        <a:rPr lang="en-IN" sz="1400" baseline="0" dirty="0"/>
                        <a:t> for job work</a:t>
                      </a:r>
                      <a:endParaRPr lang="en-IN" sz="1400" dirty="0"/>
                    </a:p>
                  </a:txBody>
                  <a:tcPr/>
                </a:tc>
                <a:tc>
                  <a:txBody>
                    <a:bodyPr/>
                    <a:lstStyle/>
                    <a:p>
                      <a:r>
                        <a:rPr lang="en-IN" sz="1400" dirty="0"/>
                        <a:t>19</a:t>
                      </a:r>
                    </a:p>
                  </a:txBody>
                  <a:tcPr/>
                </a:tc>
                <a:tc>
                  <a:txBody>
                    <a:bodyPr/>
                    <a:lstStyle/>
                    <a:p>
                      <a:r>
                        <a:rPr lang="en-IN" sz="1400" dirty="0"/>
                        <a:t>45</a:t>
                      </a:r>
                    </a:p>
                  </a:txBody>
                  <a:tcPr/>
                </a:tc>
                <a:extLst>
                  <a:ext uri="{0D108BD9-81ED-4DB2-BD59-A6C34878D82A}">
                    <a16:rowId xmlns:a16="http://schemas.microsoft.com/office/drawing/2014/main" val="10010"/>
                  </a:ext>
                </a:extLst>
              </a:tr>
              <a:tr h="370840">
                <a:tc>
                  <a:txBody>
                    <a:bodyPr/>
                    <a:lstStyle/>
                    <a:p>
                      <a:r>
                        <a:rPr lang="en-IN" sz="1400" dirty="0"/>
                        <a:t>11</a:t>
                      </a:r>
                    </a:p>
                  </a:txBody>
                  <a:tcPr/>
                </a:tc>
                <a:tc>
                  <a:txBody>
                    <a:bodyPr/>
                    <a:lstStyle/>
                    <a:p>
                      <a:r>
                        <a:rPr lang="en-IN" sz="1400" dirty="0"/>
                        <a:t>Distribution of</a:t>
                      </a:r>
                      <a:r>
                        <a:rPr lang="en-IN" sz="1400" baseline="0" dirty="0"/>
                        <a:t> credit by ISD and conditions for the same</a:t>
                      </a:r>
                      <a:endParaRPr lang="en-IN" sz="1400" dirty="0"/>
                    </a:p>
                  </a:txBody>
                  <a:tcPr/>
                </a:tc>
                <a:tc>
                  <a:txBody>
                    <a:bodyPr/>
                    <a:lstStyle/>
                    <a:p>
                      <a:r>
                        <a:rPr lang="en-IN" sz="1400" dirty="0"/>
                        <a:t>20, 21</a:t>
                      </a:r>
                    </a:p>
                  </a:txBody>
                  <a:tcPr/>
                </a:tc>
                <a:tc>
                  <a:txBody>
                    <a:bodyPr/>
                    <a:lstStyle/>
                    <a:p>
                      <a:r>
                        <a:rPr lang="en-IN" sz="1400" dirty="0"/>
                        <a:t>39</a:t>
                      </a:r>
                    </a:p>
                  </a:txBody>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39255799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0" dirty="0"/>
              <a:t>Other Conditions for ISD</a:t>
            </a:r>
          </a:p>
        </p:txBody>
      </p:sp>
      <p:sp>
        <p:nvSpPr>
          <p:cNvPr id="3" name="Content Placeholder 2"/>
          <p:cNvSpPr>
            <a:spLocks noGrp="1"/>
          </p:cNvSpPr>
          <p:nvPr>
            <p:ph idx="1"/>
          </p:nvPr>
        </p:nvSpPr>
        <p:spPr/>
        <p:txBody>
          <a:bodyPr/>
          <a:lstStyle/>
          <a:p>
            <a:r>
              <a:rPr lang="en-IN" sz="2000" dirty="0"/>
              <a:t>Credit is required to be distributed in the same month </a:t>
            </a:r>
          </a:p>
          <a:p>
            <a:pPr marL="0" indent="0">
              <a:buNone/>
            </a:pPr>
            <a:endParaRPr lang="en-IN" sz="2000" dirty="0"/>
          </a:p>
          <a:p>
            <a:r>
              <a:rPr lang="en-IN" sz="2000" dirty="0"/>
              <a:t>Credit distributed cannot be more than the available Credit</a:t>
            </a:r>
          </a:p>
          <a:p>
            <a:pPr>
              <a:buNone/>
            </a:pPr>
            <a:endParaRPr lang="en-IN" sz="2000" dirty="0"/>
          </a:p>
          <a:p>
            <a:r>
              <a:rPr lang="en-IN" sz="2000" dirty="0"/>
              <a:t>Excess credit distributed to be recovered with interest and penalty</a:t>
            </a:r>
          </a:p>
          <a:p>
            <a:pPr marL="0" indent="0">
              <a:buNone/>
            </a:pPr>
            <a:r>
              <a:rPr lang="en-IN" sz="2000" dirty="0"/>
              <a:t>     </a:t>
            </a:r>
          </a:p>
          <a:p>
            <a:r>
              <a:rPr lang="en-IN" sz="2000" dirty="0"/>
              <a:t>Adjustments for excess/short credit distribution should be adjusted by way of debit / credit notes </a:t>
            </a:r>
          </a:p>
          <a:p>
            <a:pPr marL="0" indent="0">
              <a:buNone/>
            </a:pPr>
            <a:endParaRPr lang="en-IN" sz="2000" dirty="0"/>
          </a:p>
          <a:p>
            <a:r>
              <a:rPr lang="en-IN" sz="2000" dirty="0"/>
              <a:t>Ineligible credit is also required to be distributed under ISD  - </a:t>
            </a:r>
          </a:p>
          <a:p>
            <a:pPr lvl="1"/>
            <a:r>
              <a:rPr lang="en-IN" sz="1600" dirty="0"/>
              <a:t>ISD shall raise sperate invoices for distribution of eligible credit/ ineligible credit  </a:t>
            </a:r>
          </a:p>
        </p:txBody>
      </p:sp>
    </p:spTree>
    <p:extLst>
      <p:ext uri="{BB962C8B-B14F-4D97-AF65-F5344CB8AC3E}">
        <p14:creationId xmlns:p14="http://schemas.microsoft.com/office/powerpoint/2010/main" val="13987998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Job work</a:t>
            </a:r>
          </a:p>
        </p:txBody>
      </p:sp>
      <p:sp>
        <p:nvSpPr>
          <p:cNvPr id="3" name="Text Placeholder 2"/>
          <p:cNvSpPr>
            <a:spLocks noGrp="1"/>
          </p:cNvSpPr>
          <p:nvPr>
            <p:ph type="body" idx="1"/>
          </p:nvPr>
        </p:nvSpPr>
        <p:spPr/>
        <p:txBody>
          <a:bodyPr/>
          <a:lstStyle/>
          <a:p>
            <a:r>
              <a:rPr lang="en-IN" b="1" i="1" dirty="0"/>
              <a:t>S. 19 read with Rule 45</a:t>
            </a:r>
          </a:p>
        </p:txBody>
      </p:sp>
    </p:spTree>
    <p:extLst>
      <p:ext uri="{BB962C8B-B14F-4D97-AF65-F5344CB8AC3E}">
        <p14:creationId xmlns:p14="http://schemas.microsoft.com/office/powerpoint/2010/main" val="17665814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t>Job Work…</a:t>
            </a:r>
          </a:p>
        </p:txBody>
      </p:sp>
      <p:pic>
        <p:nvPicPr>
          <p:cNvPr id="4" name="Picture 14" descr="C:\Users\jsauvageau\Desktop\3.png"/>
          <p:cNvPicPr>
            <a:picLocks noChangeAspect="1" noChangeArrowheads="1"/>
          </p:cNvPicPr>
          <p:nvPr/>
        </p:nvPicPr>
        <p:blipFill>
          <a:blip r:embed="rId2" cstate="print">
            <a:duotone>
              <a:prstClr val="black"/>
              <a:schemeClr val="accent5">
                <a:tint val="45000"/>
                <a:satMod val="400000"/>
              </a:schemeClr>
            </a:duotone>
            <a:extLst/>
          </a:blip>
          <a:srcRect/>
          <a:stretch>
            <a:fillRect/>
          </a:stretch>
        </p:blipFill>
        <p:spPr bwMode="auto">
          <a:xfrm>
            <a:off x="4267200" y="1676400"/>
            <a:ext cx="968114" cy="744468"/>
          </a:xfrm>
          <a:prstGeom prst="rect">
            <a:avLst/>
          </a:prstGeom>
          <a:noFill/>
          <a:extLst/>
        </p:spPr>
      </p:pic>
      <p:pic>
        <p:nvPicPr>
          <p:cNvPr id="5" name="Picture 14" descr="C:\Users\jsauvageau\Desktop\3.png"/>
          <p:cNvPicPr>
            <a:picLocks noChangeAspect="1" noChangeArrowheads="1"/>
          </p:cNvPicPr>
          <p:nvPr/>
        </p:nvPicPr>
        <p:blipFill>
          <a:blip r:embed="rId2" cstate="print">
            <a:duotone>
              <a:prstClr val="black"/>
              <a:schemeClr val="accent1">
                <a:tint val="45000"/>
                <a:satMod val="400000"/>
              </a:schemeClr>
            </a:duotone>
            <a:extLst/>
          </a:blip>
          <a:srcRect/>
          <a:stretch>
            <a:fillRect/>
          </a:stretch>
        </p:blipFill>
        <p:spPr bwMode="auto">
          <a:xfrm>
            <a:off x="755576" y="1676400"/>
            <a:ext cx="968114" cy="744468"/>
          </a:xfrm>
          <a:prstGeom prst="rect">
            <a:avLst/>
          </a:prstGeom>
          <a:noFill/>
          <a:extLst/>
        </p:spPr>
      </p:pic>
      <p:pic>
        <p:nvPicPr>
          <p:cNvPr id="7" name="Picture 14" descr="C:\Users\jsauvageau\Desktop\3.png"/>
          <p:cNvPicPr>
            <a:picLocks noChangeAspect="1" noChangeArrowheads="1"/>
          </p:cNvPicPr>
          <p:nvPr/>
        </p:nvPicPr>
        <p:blipFill>
          <a:blip r:embed="rId2" cstate="print">
            <a:duotone>
              <a:prstClr val="black"/>
              <a:schemeClr val="accent1">
                <a:tint val="45000"/>
                <a:satMod val="400000"/>
              </a:schemeClr>
            </a:duotone>
            <a:extLst/>
          </a:blip>
          <a:srcRect/>
          <a:stretch>
            <a:fillRect/>
          </a:stretch>
        </p:blipFill>
        <p:spPr bwMode="auto">
          <a:xfrm>
            <a:off x="7947286" y="1676400"/>
            <a:ext cx="968114" cy="744468"/>
          </a:xfrm>
          <a:prstGeom prst="rect">
            <a:avLst/>
          </a:prstGeom>
          <a:noFill/>
          <a:extLst/>
        </p:spPr>
      </p:pic>
      <p:cxnSp>
        <p:nvCxnSpPr>
          <p:cNvPr id="8" name="Straight Arrow Connector 7"/>
          <p:cNvCxnSpPr/>
          <p:nvPr/>
        </p:nvCxnSpPr>
        <p:spPr>
          <a:xfrm flipV="1">
            <a:off x="5486400" y="2048634"/>
            <a:ext cx="2079886" cy="876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flipV="1">
            <a:off x="1981200" y="2048634"/>
            <a:ext cx="1981200" cy="876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755576" y="2514600"/>
            <a:ext cx="968114" cy="338554"/>
          </a:xfrm>
          <a:prstGeom prst="rect">
            <a:avLst/>
          </a:prstGeom>
          <a:noFill/>
        </p:spPr>
        <p:txBody>
          <a:bodyPr wrap="square" rtlCol="0">
            <a:spAutoFit/>
          </a:bodyPr>
          <a:lstStyle/>
          <a:p>
            <a:pPr algn="ctr"/>
            <a:r>
              <a:rPr lang="en-US" sz="1600" dirty="0">
                <a:latin typeface="+mj-lt"/>
              </a:rPr>
              <a:t>Vendor</a:t>
            </a:r>
            <a:endParaRPr lang="en-IN" sz="1600" dirty="0">
              <a:latin typeface="+mj-lt"/>
            </a:endParaRPr>
          </a:p>
        </p:txBody>
      </p:sp>
      <p:sp>
        <p:nvSpPr>
          <p:cNvPr id="14" name="TextBox 13"/>
          <p:cNvSpPr txBox="1"/>
          <p:nvPr/>
        </p:nvSpPr>
        <p:spPr>
          <a:xfrm>
            <a:off x="4114800" y="2514600"/>
            <a:ext cx="1349114" cy="338554"/>
          </a:xfrm>
          <a:prstGeom prst="rect">
            <a:avLst/>
          </a:prstGeom>
          <a:noFill/>
        </p:spPr>
        <p:txBody>
          <a:bodyPr wrap="square" rtlCol="0">
            <a:spAutoFit/>
          </a:bodyPr>
          <a:lstStyle/>
          <a:p>
            <a:pPr algn="ctr"/>
            <a:r>
              <a:rPr lang="en-US" sz="1600" dirty="0">
                <a:latin typeface="+mj-lt"/>
              </a:rPr>
              <a:t>Manufacturer</a:t>
            </a:r>
            <a:endParaRPr lang="en-IN" sz="1600" dirty="0">
              <a:latin typeface="+mj-lt"/>
            </a:endParaRPr>
          </a:p>
        </p:txBody>
      </p:sp>
      <p:sp>
        <p:nvSpPr>
          <p:cNvPr id="15" name="TextBox 14"/>
          <p:cNvSpPr txBox="1"/>
          <p:nvPr/>
        </p:nvSpPr>
        <p:spPr>
          <a:xfrm>
            <a:off x="7696200" y="2480846"/>
            <a:ext cx="1295400" cy="338554"/>
          </a:xfrm>
          <a:prstGeom prst="rect">
            <a:avLst/>
          </a:prstGeom>
          <a:noFill/>
        </p:spPr>
        <p:txBody>
          <a:bodyPr wrap="square" rtlCol="0">
            <a:spAutoFit/>
          </a:bodyPr>
          <a:lstStyle/>
          <a:p>
            <a:pPr algn="ctr"/>
            <a:r>
              <a:rPr lang="en-US" sz="1600" dirty="0">
                <a:latin typeface="+mj-lt"/>
              </a:rPr>
              <a:t>Job worker</a:t>
            </a:r>
            <a:endParaRPr lang="en-IN" sz="1600" dirty="0">
              <a:latin typeface="+mj-lt"/>
            </a:endParaRPr>
          </a:p>
        </p:txBody>
      </p:sp>
      <p:sp>
        <p:nvSpPr>
          <p:cNvPr id="16" name="TextBox 15"/>
          <p:cNvSpPr txBox="1"/>
          <p:nvPr/>
        </p:nvSpPr>
        <p:spPr>
          <a:xfrm>
            <a:off x="1936228" y="2191435"/>
            <a:ext cx="2102372" cy="32316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just"/>
            <a:r>
              <a:rPr lang="en-US" sz="1500" dirty="0">
                <a:latin typeface="+mj-lt"/>
              </a:rPr>
              <a:t>Tax Invoice charging GST</a:t>
            </a:r>
            <a:endParaRPr lang="en-IN" sz="1500" dirty="0">
              <a:latin typeface="+mj-lt"/>
            </a:endParaRPr>
          </a:p>
        </p:txBody>
      </p:sp>
      <p:sp>
        <p:nvSpPr>
          <p:cNvPr id="17" name="TextBox 16"/>
          <p:cNvSpPr txBox="1"/>
          <p:nvPr/>
        </p:nvSpPr>
        <p:spPr>
          <a:xfrm>
            <a:off x="5791200" y="2133600"/>
            <a:ext cx="1752600" cy="32316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sz="1500" dirty="0">
                <a:latin typeface="+mj-lt"/>
              </a:rPr>
              <a:t>Delivery </a:t>
            </a:r>
            <a:r>
              <a:rPr lang="en-US" sz="1500" dirty="0" err="1">
                <a:latin typeface="+mj-lt"/>
              </a:rPr>
              <a:t>Challan</a:t>
            </a:r>
            <a:r>
              <a:rPr lang="en-US" sz="1500" dirty="0">
                <a:latin typeface="+mj-lt"/>
              </a:rPr>
              <a:t> </a:t>
            </a:r>
            <a:endParaRPr lang="en-IN" sz="1500" dirty="0">
              <a:latin typeface="+mj-lt"/>
            </a:endParaRPr>
          </a:p>
        </p:txBody>
      </p:sp>
      <p:sp>
        <p:nvSpPr>
          <p:cNvPr id="18" name="TextBox 17"/>
          <p:cNvSpPr txBox="1"/>
          <p:nvPr/>
        </p:nvSpPr>
        <p:spPr>
          <a:xfrm>
            <a:off x="2384686" y="1566446"/>
            <a:ext cx="968114" cy="338554"/>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sz="1600" dirty="0">
                <a:latin typeface="+mj-lt"/>
              </a:rPr>
              <a:t>Goods</a:t>
            </a:r>
            <a:endParaRPr lang="en-IN" sz="1600" dirty="0">
              <a:latin typeface="+mj-lt"/>
            </a:endParaRPr>
          </a:p>
        </p:txBody>
      </p:sp>
      <p:sp>
        <p:nvSpPr>
          <p:cNvPr id="19" name="TextBox 18"/>
          <p:cNvSpPr txBox="1"/>
          <p:nvPr/>
        </p:nvSpPr>
        <p:spPr>
          <a:xfrm>
            <a:off x="5867400" y="1600200"/>
            <a:ext cx="1676400" cy="338554"/>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sz="1600" dirty="0">
                <a:latin typeface="+mj-lt"/>
              </a:rPr>
              <a:t>No supply, no GST</a:t>
            </a:r>
            <a:endParaRPr lang="en-IN" sz="1600" dirty="0">
              <a:latin typeface="+mj-lt"/>
            </a:endParaRPr>
          </a:p>
        </p:txBody>
      </p:sp>
      <p:sp>
        <p:nvSpPr>
          <p:cNvPr id="21" name="Curved Left Arrow 20"/>
          <p:cNvSpPr/>
          <p:nvPr/>
        </p:nvSpPr>
        <p:spPr>
          <a:xfrm rot="5400000">
            <a:off x="6248399" y="1752601"/>
            <a:ext cx="838201" cy="2971799"/>
          </a:xfrm>
          <a:prstGeom prst="curvedLef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solidFill>
                <a:schemeClr val="tx1"/>
              </a:solidFill>
            </a:endParaRPr>
          </a:p>
        </p:txBody>
      </p:sp>
      <p:sp>
        <p:nvSpPr>
          <p:cNvPr id="22" name="TextBox 21"/>
          <p:cNvSpPr txBox="1"/>
          <p:nvPr/>
        </p:nvSpPr>
        <p:spPr>
          <a:xfrm>
            <a:off x="5715000" y="3861137"/>
            <a:ext cx="2102372" cy="1015663"/>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just"/>
            <a:r>
              <a:rPr lang="en-US" sz="1500" dirty="0">
                <a:latin typeface="+mj-lt"/>
              </a:rPr>
              <a:t>Return of goods after processing</a:t>
            </a:r>
          </a:p>
          <a:p>
            <a:pPr algn="just"/>
            <a:r>
              <a:rPr lang="en-US" sz="1500" b="1" dirty="0">
                <a:latin typeface="+mj-lt"/>
              </a:rPr>
              <a:t>Inputs- 1 year</a:t>
            </a:r>
          </a:p>
          <a:p>
            <a:pPr algn="just"/>
            <a:r>
              <a:rPr lang="en-US" sz="1500" b="1" dirty="0">
                <a:latin typeface="+mj-lt"/>
              </a:rPr>
              <a:t>Capital Goods – 3 years </a:t>
            </a:r>
            <a:endParaRPr lang="en-IN" sz="1500" b="1" dirty="0">
              <a:latin typeface="+mj-lt"/>
            </a:endParaRPr>
          </a:p>
        </p:txBody>
      </p:sp>
      <p:sp>
        <p:nvSpPr>
          <p:cNvPr id="23" name="Down Arrow 22"/>
          <p:cNvSpPr/>
          <p:nvPr/>
        </p:nvSpPr>
        <p:spPr>
          <a:xfrm>
            <a:off x="4572000" y="3124200"/>
            <a:ext cx="381000" cy="1676400"/>
          </a:xfrm>
          <a:prstGeom prst="downArrow">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sp>
        <p:nvSpPr>
          <p:cNvPr id="24" name="Horizontal Scroll 23"/>
          <p:cNvSpPr/>
          <p:nvPr/>
        </p:nvSpPr>
        <p:spPr>
          <a:xfrm>
            <a:off x="533400" y="4953000"/>
            <a:ext cx="8458200" cy="1676400"/>
          </a:xfrm>
          <a:prstGeom prst="horizontalScroll">
            <a:avLst/>
          </a:prstGeom>
        </p:spPr>
        <p:style>
          <a:lnRef idx="1">
            <a:schemeClr val="accent2"/>
          </a:lnRef>
          <a:fillRef idx="2">
            <a:schemeClr val="accent2"/>
          </a:fillRef>
          <a:effectRef idx="1">
            <a:schemeClr val="accent2"/>
          </a:effectRef>
          <a:fontRef idx="minor">
            <a:schemeClr val="dk1"/>
          </a:fontRef>
        </p:style>
        <p:txBody>
          <a:bodyPr rtlCol="0" anchor="ctr"/>
          <a:lstStyle/>
          <a:p>
            <a:pPr marL="285750" indent="-285750">
              <a:buFont typeface="Arial" panose="020B0604020202020204" pitchFamily="34" charset="0"/>
              <a:buChar char="•"/>
            </a:pPr>
            <a:r>
              <a:rPr lang="en-US" sz="1600" dirty="0"/>
              <a:t>Manufacturer can avail ITC even if the goods are sent to job worker </a:t>
            </a:r>
          </a:p>
          <a:p>
            <a:pPr marL="285750" indent="-285750">
              <a:buFont typeface="Arial" panose="020B0604020202020204" pitchFamily="34" charset="0"/>
              <a:buChar char="•"/>
            </a:pPr>
            <a:r>
              <a:rPr lang="en-US" sz="1600" dirty="0"/>
              <a:t>If the said goods are not received within the above mentioned time limit, manufacturer will have to reverse the said credit along with interest</a:t>
            </a:r>
          </a:p>
          <a:p>
            <a:pPr marL="285750" indent="-285750">
              <a:buFont typeface="Arial" panose="020B0604020202020204" pitchFamily="34" charset="0"/>
              <a:buChar char="•"/>
            </a:pPr>
            <a:r>
              <a:rPr lang="en-US" sz="1600" dirty="0"/>
              <a:t>Credit can be re-claimed after receipt of goods  </a:t>
            </a:r>
          </a:p>
        </p:txBody>
      </p:sp>
    </p:spTree>
    <p:extLst>
      <p:ext uri="{BB962C8B-B14F-4D97-AF65-F5344CB8AC3E}">
        <p14:creationId xmlns:p14="http://schemas.microsoft.com/office/powerpoint/2010/main" val="278485975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t>…Job Work</a:t>
            </a:r>
          </a:p>
        </p:txBody>
      </p:sp>
      <p:pic>
        <p:nvPicPr>
          <p:cNvPr id="4" name="Picture 14" descr="C:\Users\jsauvageau\Desktop\3.png"/>
          <p:cNvPicPr>
            <a:picLocks noChangeAspect="1" noChangeArrowheads="1"/>
          </p:cNvPicPr>
          <p:nvPr/>
        </p:nvPicPr>
        <p:blipFill>
          <a:blip r:embed="rId2" cstate="print">
            <a:duotone>
              <a:prstClr val="black"/>
              <a:schemeClr val="accent5">
                <a:tint val="45000"/>
                <a:satMod val="400000"/>
              </a:schemeClr>
            </a:duotone>
            <a:extLst/>
          </a:blip>
          <a:srcRect/>
          <a:stretch>
            <a:fillRect/>
          </a:stretch>
        </p:blipFill>
        <p:spPr bwMode="auto">
          <a:xfrm>
            <a:off x="4213486" y="3471446"/>
            <a:ext cx="968114" cy="744468"/>
          </a:xfrm>
          <a:prstGeom prst="rect">
            <a:avLst/>
          </a:prstGeom>
          <a:noFill/>
          <a:extLst/>
        </p:spPr>
      </p:pic>
      <p:pic>
        <p:nvPicPr>
          <p:cNvPr id="5" name="Picture 14" descr="C:\Users\jsauvageau\Desktop\3.png"/>
          <p:cNvPicPr>
            <a:picLocks noChangeAspect="1" noChangeArrowheads="1"/>
          </p:cNvPicPr>
          <p:nvPr/>
        </p:nvPicPr>
        <p:blipFill>
          <a:blip r:embed="rId2" cstate="print">
            <a:duotone>
              <a:prstClr val="black"/>
              <a:schemeClr val="accent1">
                <a:tint val="45000"/>
                <a:satMod val="400000"/>
              </a:schemeClr>
            </a:duotone>
            <a:extLst/>
          </a:blip>
          <a:srcRect/>
          <a:stretch>
            <a:fillRect/>
          </a:stretch>
        </p:blipFill>
        <p:spPr bwMode="auto">
          <a:xfrm>
            <a:off x="755576" y="1676400"/>
            <a:ext cx="968114" cy="744468"/>
          </a:xfrm>
          <a:prstGeom prst="rect">
            <a:avLst/>
          </a:prstGeom>
          <a:noFill/>
          <a:extLst/>
        </p:spPr>
      </p:pic>
      <p:pic>
        <p:nvPicPr>
          <p:cNvPr id="7" name="Picture 14" descr="C:\Users\jsauvageau\Desktop\3.png"/>
          <p:cNvPicPr>
            <a:picLocks noChangeAspect="1" noChangeArrowheads="1"/>
          </p:cNvPicPr>
          <p:nvPr/>
        </p:nvPicPr>
        <p:blipFill>
          <a:blip r:embed="rId2" cstate="print">
            <a:duotone>
              <a:prstClr val="black"/>
              <a:schemeClr val="accent1">
                <a:tint val="45000"/>
                <a:satMod val="400000"/>
              </a:schemeClr>
            </a:duotone>
            <a:extLst/>
          </a:blip>
          <a:srcRect/>
          <a:stretch>
            <a:fillRect/>
          </a:stretch>
        </p:blipFill>
        <p:spPr bwMode="auto">
          <a:xfrm>
            <a:off x="7947286" y="1676400"/>
            <a:ext cx="968114" cy="744468"/>
          </a:xfrm>
          <a:prstGeom prst="rect">
            <a:avLst/>
          </a:prstGeom>
          <a:noFill/>
          <a:extLst/>
        </p:spPr>
      </p:pic>
      <p:sp>
        <p:nvSpPr>
          <p:cNvPr id="13" name="TextBox 12"/>
          <p:cNvSpPr txBox="1"/>
          <p:nvPr/>
        </p:nvSpPr>
        <p:spPr>
          <a:xfrm>
            <a:off x="755576" y="2514600"/>
            <a:ext cx="968114" cy="338554"/>
          </a:xfrm>
          <a:prstGeom prst="rect">
            <a:avLst/>
          </a:prstGeom>
          <a:noFill/>
        </p:spPr>
        <p:txBody>
          <a:bodyPr wrap="square" rtlCol="0">
            <a:spAutoFit/>
          </a:bodyPr>
          <a:lstStyle/>
          <a:p>
            <a:pPr algn="ctr"/>
            <a:r>
              <a:rPr lang="en-US" sz="1600" dirty="0">
                <a:latin typeface="+mj-lt"/>
              </a:rPr>
              <a:t>Vendor</a:t>
            </a:r>
            <a:endParaRPr lang="en-IN" sz="1600" dirty="0">
              <a:latin typeface="+mj-lt"/>
            </a:endParaRPr>
          </a:p>
        </p:txBody>
      </p:sp>
      <p:sp>
        <p:nvSpPr>
          <p:cNvPr id="14" name="TextBox 13"/>
          <p:cNvSpPr txBox="1"/>
          <p:nvPr/>
        </p:nvSpPr>
        <p:spPr>
          <a:xfrm>
            <a:off x="4061086" y="4309646"/>
            <a:ext cx="1349114" cy="338554"/>
          </a:xfrm>
          <a:prstGeom prst="rect">
            <a:avLst/>
          </a:prstGeom>
          <a:noFill/>
        </p:spPr>
        <p:txBody>
          <a:bodyPr wrap="square" rtlCol="0">
            <a:spAutoFit/>
          </a:bodyPr>
          <a:lstStyle/>
          <a:p>
            <a:pPr algn="ctr"/>
            <a:r>
              <a:rPr lang="en-US" sz="1600" dirty="0">
                <a:latin typeface="+mj-lt"/>
              </a:rPr>
              <a:t>Manufacturer</a:t>
            </a:r>
            <a:endParaRPr lang="en-IN" sz="1600" dirty="0">
              <a:latin typeface="+mj-lt"/>
            </a:endParaRPr>
          </a:p>
        </p:txBody>
      </p:sp>
      <p:sp>
        <p:nvSpPr>
          <p:cNvPr id="15" name="TextBox 14"/>
          <p:cNvSpPr txBox="1"/>
          <p:nvPr/>
        </p:nvSpPr>
        <p:spPr>
          <a:xfrm>
            <a:off x="7696200" y="2480846"/>
            <a:ext cx="1295400" cy="338554"/>
          </a:xfrm>
          <a:prstGeom prst="rect">
            <a:avLst/>
          </a:prstGeom>
          <a:noFill/>
        </p:spPr>
        <p:txBody>
          <a:bodyPr wrap="square" rtlCol="0">
            <a:spAutoFit/>
          </a:bodyPr>
          <a:lstStyle/>
          <a:p>
            <a:pPr algn="ctr"/>
            <a:r>
              <a:rPr lang="en-US" sz="1600" dirty="0">
                <a:latin typeface="+mj-lt"/>
              </a:rPr>
              <a:t>Job worker</a:t>
            </a:r>
            <a:endParaRPr lang="en-IN" sz="1600" dirty="0">
              <a:latin typeface="+mj-lt"/>
            </a:endParaRPr>
          </a:p>
        </p:txBody>
      </p:sp>
      <p:cxnSp>
        <p:nvCxnSpPr>
          <p:cNvPr id="20" name="Straight Arrow Connector 19"/>
          <p:cNvCxnSpPr/>
          <p:nvPr/>
        </p:nvCxnSpPr>
        <p:spPr>
          <a:xfrm flipV="1">
            <a:off x="2057400" y="2048634"/>
            <a:ext cx="5410200" cy="876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4298428" y="2191435"/>
            <a:ext cx="1645172" cy="32316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just"/>
            <a:r>
              <a:rPr lang="en-US" sz="1500" dirty="0">
                <a:latin typeface="+mj-lt"/>
              </a:rPr>
              <a:t>Delivery </a:t>
            </a:r>
            <a:r>
              <a:rPr lang="en-US" sz="1500" dirty="0" err="1">
                <a:latin typeface="+mj-lt"/>
              </a:rPr>
              <a:t>Challan</a:t>
            </a:r>
            <a:endParaRPr lang="en-IN" sz="1500" dirty="0">
              <a:latin typeface="+mj-lt"/>
            </a:endParaRPr>
          </a:p>
        </p:txBody>
      </p:sp>
      <p:sp>
        <p:nvSpPr>
          <p:cNvPr id="26" name="TextBox 25"/>
          <p:cNvSpPr txBox="1"/>
          <p:nvPr/>
        </p:nvSpPr>
        <p:spPr>
          <a:xfrm>
            <a:off x="4518286" y="1566446"/>
            <a:ext cx="968114" cy="338554"/>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sz="1600" dirty="0">
                <a:latin typeface="+mj-lt"/>
              </a:rPr>
              <a:t>Goods</a:t>
            </a:r>
            <a:endParaRPr lang="en-IN" sz="1600" dirty="0">
              <a:latin typeface="+mj-lt"/>
            </a:endParaRPr>
          </a:p>
        </p:txBody>
      </p:sp>
      <p:sp>
        <p:nvSpPr>
          <p:cNvPr id="27" name="Horizontal Scroll 26"/>
          <p:cNvSpPr/>
          <p:nvPr/>
        </p:nvSpPr>
        <p:spPr>
          <a:xfrm>
            <a:off x="533400" y="4800600"/>
            <a:ext cx="8458200" cy="1676400"/>
          </a:xfrm>
          <a:prstGeom prst="horizontalScroll">
            <a:avLst/>
          </a:prstGeom>
        </p:spPr>
        <p:style>
          <a:lnRef idx="1">
            <a:schemeClr val="accent2"/>
          </a:lnRef>
          <a:fillRef idx="2">
            <a:schemeClr val="accent2"/>
          </a:fillRef>
          <a:effectRef idx="1">
            <a:schemeClr val="accent2"/>
          </a:effectRef>
          <a:fontRef idx="minor">
            <a:schemeClr val="dk1"/>
          </a:fontRef>
        </p:style>
        <p:txBody>
          <a:bodyPr rtlCol="0" anchor="ctr"/>
          <a:lstStyle/>
          <a:p>
            <a:pPr marL="285750" indent="-285750" algn="just">
              <a:buFont typeface="Arial" panose="020B0604020202020204" pitchFamily="34" charset="0"/>
              <a:buChar char="•"/>
            </a:pPr>
            <a:r>
              <a:rPr lang="en-US" sz="1600" dirty="0"/>
              <a:t>Even though the goods are sent to the job worker directly, the manufacturer can avail ITC if the inputs/capital goods are received back within a period of 1 year and 3 years respectively</a:t>
            </a:r>
          </a:p>
          <a:p>
            <a:pPr marL="285750" indent="-285750" algn="just">
              <a:buFont typeface="Arial" panose="020B0604020202020204" pitchFamily="34" charset="0"/>
              <a:buChar char="•"/>
            </a:pPr>
            <a:r>
              <a:rPr lang="en-US" sz="1600" dirty="0"/>
              <a:t>Period of 1/3 years shall be counted from the date of receipt of inputs by the job worker     </a:t>
            </a:r>
          </a:p>
        </p:txBody>
      </p:sp>
      <p:cxnSp>
        <p:nvCxnSpPr>
          <p:cNvPr id="28" name="Straight Arrow Connector 27"/>
          <p:cNvCxnSpPr>
            <a:endCxn id="4" idx="1"/>
          </p:cNvCxnSpPr>
          <p:nvPr/>
        </p:nvCxnSpPr>
        <p:spPr>
          <a:xfrm>
            <a:off x="1905000" y="2819400"/>
            <a:ext cx="2308486" cy="102428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1828800" y="3486835"/>
            <a:ext cx="1143000" cy="323239"/>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just"/>
            <a:r>
              <a:rPr lang="en-US" sz="1500" dirty="0">
                <a:latin typeface="+mj-lt"/>
              </a:rPr>
              <a:t>Tax Invoice</a:t>
            </a:r>
            <a:endParaRPr lang="en-IN" sz="1500" dirty="0">
              <a:latin typeface="+mj-lt"/>
            </a:endParaRPr>
          </a:p>
        </p:txBody>
      </p:sp>
    </p:spTree>
    <p:extLst>
      <p:ext uri="{BB962C8B-B14F-4D97-AF65-F5344CB8AC3E}">
        <p14:creationId xmlns:p14="http://schemas.microsoft.com/office/powerpoint/2010/main" val="8889375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issues </a:t>
            </a:r>
          </a:p>
        </p:txBody>
      </p:sp>
      <p:sp>
        <p:nvSpPr>
          <p:cNvPr id="5" name="Text Placeholder 4">
            <a:extLst>
              <a:ext uri="{FF2B5EF4-FFF2-40B4-BE49-F238E27FC236}">
                <a16:creationId xmlns:a16="http://schemas.microsoft.com/office/drawing/2014/main" id="{D7DFD963-EF8C-4438-8BD0-38FF8C2CB55E}"/>
              </a:ext>
            </a:extLst>
          </p:cNvPr>
          <p:cNvSpPr>
            <a:spLocks noGrp="1"/>
          </p:cNvSpPr>
          <p:nvPr>
            <p:ph type="body" idx="1"/>
          </p:nvPr>
        </p:nvSpPr>
        <p:spPr/>
        <p:txBody>
          <a:bodyPr/>
          <a:lstStyle/>
          <a:p>
            <a:endParaRPr lang="en-IN"/>
          </a:p>
        </p:txBody>
      </p:sp>
    </p:spTree>
    <p:extLst>
      <p:ext uri="{BB962C8B-B14F-4D97-AF65-F5344CB8AC3E}">
        <p14:creationId xmlns:p14="http://schemas.microsoft.com/office/powerpoint/2010/main" val="357274891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IN" b="0" dirty="0"/>
              <a:t>Issues… </a:t>
            </a:r>
          </a:p>
        </p:txBody>
      </p:sp>
      <p:pic>
        <p:nvPicPr>
          <p:cNvPr id="4" name="Picture 14" descr="C:\Users\jsauvageau\Desktop\3.png"/>
          <p:cNvPicPr>
            <a:picLocks noChangeAspect="1" noChangeArrowheads="1"/>
          </p:cNvPicPr>
          <p:nvPr/>
        </p:nvPicPr>
        <p:blipFill>
          <a:blip r:embed="rId2" cstate="print">
            <a:duotone>
              <a:prstClr val="black"/>
              <a:schemeClr val="accent5">
                <a:tint val="45000"/>
                <a:satMod val="400000"/>
              </a:schemeClr>
            </a:duotone>
            <a:extLst/>
          </a:blip>
          <a:srcRect/>
          <a:stretch>
            <a:fillRect/>
          </a:stretch>
        </p:blipFill>
        <p:spPr bwMode="auto">
          <a:xfrm>
            <a:off x="646629" y="1693741"/>
            <a:ext cx="1222150" cy="939819"/>
          </a:xfrm>
          <a:prstGeom prst="rect">
            <a:avLst/>
          </a:prstGeom>
          <a:noFill/>
          <a:extLst/>
        </p:spPr>
      </p:pic>
      <p:pic>
        <p:nvPicPr>
          <p:cNvPr id="5" name="Picture 14" descr="C:\Users\jsauvageau\Desktop\3.png"/>
          <p:cNvPicPr>
            <a:picLocks noChangeAspect="1" noChangeArrowheads="1"/>
          </p:cNvPicPr>
          <p:nvPr/>
        </p:nvPicPr>
        <p:blipFill>
          <a:blip r:embed="rId2" cstate="print">
            <a:duotone>
              <a:prstClr val="black"/>
              <a:schemeClr val="accent1">
                <a:tint val="45000"/>
                <a:satMod val="400000"/>
              </a:schemeClr>
            </a:duotone>
            <a:extLst/>
          </a:blip>
          <a:srcRect/>
          <a:stretch>
            <a:fillRect/>
          </a:stretch>
        </p:blipFill>
        <p:spPr bwMode="auto">
          <a:xfrm>
            <a:off x="7419575" y="1709214"/>
            <a:ext cx="1222150" cy="939819"/>
          </a:xfrm>
          <a:prstGeom prst="rect">
            <a:avLst/>
          </a:prstGeom>
          <a:noFill/>
          <a:extLst/>
        </p:spPr>
      </p:pic>
      <p:sp>
        <p:nvSpPr>
          <p:cNvPr id="7" name="TextBox 6"/>
          <p:cNvSpPr txBox="1"/>
          <p:nvPr/>
        </p:nvSpPr>
        <p:spPr>
          <a:xfrm>
            <a:off x="646629" y="2649033"/>
            <a:ext cx="1222150"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a:ea typeface="+mn-ea"/>
                <a:cs typeface="+mn-cs"/>
              </a:rPr>
              <a:t>Builder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(Maharashtra)</a:t>
            </a:r>
          </a:p>
        </p:txBody>
      </p:sp>
      <p:sp>
        <p:nvSpPr>
          <p:cNvPr id="8" name="TextBox 7"/>
          <p:cNvSpPr txBox="1"/>
          <p:nvPr/>
        </p:nvSpPr>
        <p:spPr>
          <a:xfrm>
            <a:off x="7174876" y="2650237"/>
            <a:ext cx="1711547"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a:ea typeface="+mn-ea"/>
                <a:cs typeface="+mn-cs"/>
              </a:rPr>
              <a:t>Sub-Contractor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(Maharashtra)</a:t>
            </a:r>
          </a:p>
        </p:txBody>
      </p:sp>
      <p:cxnSp>
        <p:nvCxnSpPr>
          <p:cNvPr id="12" name="Straight Arrow Connector 11"/>
          <p:cNvCxnSpPr/>
          <p:nvPr/>
        </p:nvCxnSpPr>
        <p:spPr>
          <a:xfrm>
            <a:off x="1868779" y="1879941"/>
            <a:ext cx="5550796" cy="15473"/>
          </a:xfrm>
          <a:prstGeom prst="straightConnector1">
            <a:avLst/>
          </a:prstGeom>
          <a:ln>
            <a:tailEnd type="triangle"/>
          </a:ln>
          <a:effectLst/>
        </p:spPr>
        <p:style>
          <a:lnRef idx="2">
            <a:schemeClr val="dk1"/>
          </a:lnRef>
          <a:fillRef idx="0">
            <a:schemeClr val="dk1"/>
          </a:fillRef>
          <a:effectRef idx="1">
            <a:schemeClr val="dk1"/>
          </a:effectRef>
          <a:fontRef idx="minor">
            <a:schemeClr val="tx1"/>
          </a:fontRef>
        </p:style>
      </p:cxnSp>
      <p:cxnSp>
        <p:nvCxnSpPr>
          <p:cNvPr id="13" name="Straight Arrow Connector 12"/>
          <p:cNvCxnSpPr/>
          <p:nvPr/>
        </p:nvCxnSpPr>
        <p:spPr>
          <a:xfrm flipH="1">
            <a:off x="1868779" y="2524259"/>
            <a:ext cx="5550796" cy="0"/>
          </a:xfrm>
          <a:prstGeom prst="straightConnector1">
            <a:avLst/>
          </a:prstGeom>
          <a:ln>
            <a:tailEnd type="triangle"/>
          </a:ln>
          <a:effectLst/>
        </p:spPr>
        <p:style>
          <a:lnRef idx="2">
            <a:schemeClr val="dk1"/>
          </a:lnRef>
          <a:fillRef idx="0">
            <a:schemeClr val="dk1"/>
          </a:fillRef>
          <a:effectRef idx="1">
            <a:schemeClr val="dk1"/>
          </a:effectRef>
          <a:fontRef idx="minor">
            <a:schemeClr val="tx1"/>
          </a:fontRef>
        </p:style>
      </p:cxnSp>
      <p:sp>
        <p:nvSpPr>
          <p:cNvPr id="18" name="TextBox 17"/>
          <p:cNvSpPr txBox="1"/>
          <p:nvPr/>
        </p:nvSpPr>
        <p:spPr>
          <a:xfrm>
            <a:off x="2486964" y="1546623"/>
            <a:ext cx="431442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Contract for property located in Rajasthan</a:t>
            </a:r>
          </a:p>
        </p:txBody>
      </p:sp>
      <p:sp>
        <p:nvSpPr>
          <p:cNvPr id="19" name="TextBox 18"/>
          <p:cNvSpPr txBox="1"/>
          <p:nvPr/>
        </p:nvSpPr>
        <p:spPr>
          <a:xfrm>
            <a:off x="3153177" y="2115764"/>
            <a:ext cx="431442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Raise Invoice along with IGST </a:t>
            </a:r>
          </a:p>
        </p:txBody>
      </p:sp>
      <p:sp>
        <p:nvSpPr>
          <p:cNvPr id="20" name="Horizontal Scroll 19"/>
          <p:cNvSpPr/>
          <p:nvPr/>
        </p:nvSpPr>
        <p:spPr>
          <a:xfrm>
            <a:off x="450358" y="5277615"/>
            <a:ext cx="8590612" cy="868362"/>
          </a:xfrm>
          <a:prstGeom prst="horizontalScroll">
            <a:avLst/>
          </a:prstGeom>
          <a:solidFill>
            <a:schemeClr val="tx2">
              <a:lumMod val="40000"/>
              <a:lumOff val="60000"/>
            </a:schemeClr>
          </a:solidFill>
          <a:ln>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ysClr val="windowText" lastClr="000000"/>
                </a:solidFill>
                <a:effectLst/>
                <a:uLnTx/>
                <a:uFillTx/>
                <a:latin typeface="Calibri"/>
                <a:ea typeface="+mn-ea"/>
                <a:cs typeface="+mn-cs"/>
              </a:rPr>
              <a:t>Is builder registered in Maharashtra entitled to avail ITC of IGST?</a:t>
            </a:r>
          </a:p>
        </p:txBody>
      </p:sp>
      <p:pic>
        <p:nvPicPr>
          <p:cNvPr id="21" name="Picture 2" descr="C:\Users\krutikakale\Desktop\Karia-Builders Konark Krish.jpg"/>
          <p:cNvPicPr>
            <a:picLocks noChangeAspect="1" noChangeArrowheads="1"/>
          </p:cNvPicPr>
          <p:nvPr/>
        </p:nvPicPr>
        <p:blipFill>
          <a:blip r:embed="rId3" cstate="print"/>
          <a:srcRect/>
          <a:stretch>
            <a:fillRect/>
          </a:stretch>
        </p:blipFill>
        <p:spPr bwMode="auto">
          <a:xfrm>
            <a:off x="3429731" y="3203031"/>
            <a:ext cx="2428892" cy="1484314"/>
          </a:xfrm>
          <a:prstGeom prst="rect">
            <a:avLst/>
          </a:prstGeom>
          <a:noFill/>
        </p:spPr>
      </p:pic>
      <p:sp>
        <p:nvSpPr>
          <p:cNvPr id="22" name="TextBox 21"/>
          <p:cNvSpPr txBox="1"/>
          <p:nvPr/>
        </p:nvSpPr>
        <p:spPr>
          <a:xfrm>
            <a:off x="3429731" y="4661663"/>
            <a:ext cx="2428891"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Calibri"/>
                <a:ea typeface="+mn-ea"/>
                <a:cs typeface="+mn-cs"/>
              </a:rPr>
              <a:t>Construction Site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(Rajasthan)</a:t>
            </a:r>
          </a:p>
        </p:txBody>
      </p:sp>
      <p:sp>
        <p:nvSpPr>
          <p:cNvPr id="23" name="TextBox 22"/>
          <p:cNvSpPr txBox="1"/>
          <p:nvPr/>
        </p:nvSpPr>
        <p:spPr>
          <a:xfrm>
            <a:off x="385963" y="6463903"/>
            <a:ext cx="8010659" cy="3231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prstClr val="black"/>
                </a:solidFill>
                <a:effectLst/>
                <a:uLnTx/>
                <a:uFillTx/>
                <a:latin typeface="Calibri"/>
                <a:ea typeface="+mn-ea"/>
                <a:cs typeface="+mn-cs"/>
              </a:rPr>
              <a:t>* Place of supply with respect to construction activity – Location of Site (Rajasthan)</a:t>
            </a:r>
          </a:p>
        </p:txBody>
      </p:sp>
    </p:spTree>
    <p:extLst>
      <p:ext uri="{BB962C8B-B14F-4D97-AF65-F5344CB8AC3E}">
        <p14:creationId xmlns:p14="http://schemas.microsoft.com/office/powerpoint/2010/main" val="295810594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t>…Issues</a:t>
            </a:r>
          </a:p>
        </p:txBody>
      </p:sp>
      <p:graphicFrame>
        <p:nvGraphicFramePr>
          <p:cNvPr id="3" name="Table 2"/>
          <p:cNvGraphicFramePr>
            <a:graphicFrameLocks noGrp="1"/>
          </p:cNvGraphicFramePr>
          <p:nvPr>
            <p:extLst>
              <p:ext uri="{D42A27DB-BD31-4B8C-83A1-F6EECF244321}">
                <p14:modId xmlns:p14="http://schemas.microsoft.com/office/powerpoint/2010/main" val="2487079490"/>
              </p:ext>
            </p:extLst>
          </p:nvPr>
        </p:nvGraphicFramePr>
        <p:xfrm>
          <a:off x="457200" y="1295400"/>
          <a:ext cx="8534400" cy="5308719"/>
        </p:xfrm>
        <a:graphic>
          <a:graphicData uri="http://schemas.openxmlformats.org/drawingml/2006/table">
            <a:tbl>
              <a:tblPr firstRow="1" bandRow="1">
                <a:tableStyleId>{7DF18680-E054-41AD-8BC1-D1AEF772440D}</a:tableStyleId>
              </a:tblPr>
              <a:tblGrid>
                <a:gridCol w="748632">
                  <a:extLst>
                    <a:ext uri="{9D8B030D-6E8A-4147-A177-3AD203B41FA5}">
                      <a16:colId xmlns:a16="http://schemas.microsoft.com/office/drawing/2014/main" val="20000"/>
                    </a:ext>
                  </a:extLst>
                </a:gridCol>
                <a:gridCol w="7785768">
                  <a:extLst>
                    <a:ext uri="{9D8B030D-6E8A-4147-A177-3AD203B41FA5}">
                      <a16:colId xmlns:a16="http://schemas.microsoft.com/office/drawing/2014/main" val="20001"/>
                    </a:ext>
                  </a:extLst>
                </a:gridCol>
              </a:tblGrid>
              <a:tr h="355600">
                <a:tc>
                  <a:txBody>
                    <a:bodyPr/>
                    <a:lstStyle/>
                    <a:p>
                      <a:pPr algn="ctr"/>
                      <a:r>
                        <a:rPr lang="en-US" sz="1600" dirty="0">
                          <a:latin typeface="+mn-lt"/>
                        </a:rPr>
                        <a:t>Sr. No</a:t>
                      </a:r>
                    </a:p>
                  </a:txBody>
                  <a:tcPr/>
                </a:tc>
                <a:tc>
                  <a:txBody>
                    <a:bodyPr/>
                    <a:lstStyle/>
                    <a:p>
                      <a:pPr algn="ctr"/>
                      <a:r>
                        <a:rPr lang="en-US" sz="1600" dirty="0">
                          <a:latin typeface="+mn-lt"/>
                        </a:rPr>
                        <a:t>Particulars</a:t>
                      </a:r>
                    </a:p>
                  </a:txBody>
                  <a:tcPr/>
                </a:tc>
                <a:extLst>
                  <a:ext uri="{0D108BD9-81ED-4DB2-BD59-A6C34878D82A}">
                    <a16:rowId xmlns:a16="http://schemas.microsoft.com/office/drawing/2014/main" val="10000"/>
                  </a:ext>
                </a:extLst>
              </a:tr>
              <a:tr h="553601">
                <a:tc>
                  <a:txBody>
                    <a:bodyPr/>
                    <a:lstStyle/>
                    <a:p>
                      <a:pPr algn="ctr"/>
                      <a:r>
                        <a:rPr lang="en-US" sz="1500" dirty="0">
                          <a:latin typeface="+mn-lt"/>
                        </a:rPr>
                        <a:t>I</a:t>
                      </a:r>
                    </a:p>
                  </a:txBody>
                  <a:tcPr/>
                </a:tc>
                <a:tc>
                  <a:txBody>
                    <a:bodyPr/>
                    <a:lstStyle/>
                    <a:p>
                      <a:pPr algn="just"/>
                      <a:r>
                        <a:rPr lang="en-US" sz="1500" dirty="0">
                          <a:latin typeface="+mn-lt"/>
                        </a:rPr>
                        <a:t>Can there be difference between Electronic Credit Ledger and ITC ledger maintained by </a:t>
                      </a:r>
                      <a:r>
                        <a:rPr lang="en-US" sz="1500" dirty="0" err="1">
                          <a:latin typeface="+mn-lt"/>
                        </a:rPr>
                        <a:t>assessee</a:t>
                      </a:r>
                      <a:r>
                        <a:rPr lang="en-US" sz="1500" dirty="0">
                          <a:latin typeface="+mn-lt"/>
                        </a:rPr>
                        <a:t> (in say Tally or SAP </a:t>
                      </a:r>
                      <a:r>
                        <a:rPr lang="en-US" sz="1500" dirty="0" err="1">
                          <a:latin typeface="+mn-lt"/>
                        </a:rPr>
                        <a:t>etc</a:t>
                      </a:r>
                      <a:r>
                        <a:rPr lang="en-US" sz="1500" dirty="0">
                          <a:latin typeface="+mn-lt"/>
                        </a:rPr>
                        <a:t>)</a:t>
                      </a:r>
                      <a:r>
                        <a:rPr lang="en-US" sz="1500" baseline="0" dirty="0">
                          <a:latin typeface="+mn-lt"/>
                        </a:rPr>
                        <a:t>.</a:t>
                      </a:r>
                    </a:p>
                    <a:p>
                      <a:pPr algn="just"/>
                      <a:r>
                        <a:rPr lang="en-US" sz="1500" dirty="0">
                          <a:latin typeface="+mn-lt"/>
                        </a:rPr>
                        <a:t>In case of difference, which one will prevail?</a:t>
                      </a:r>
                    </a:p>
                  </a:txBody>
                  <a:tcPr/>
                </a:tc>
                <a:extLst>
                  <a:ext uri="{0D108BD9-81ED-4DB2-BD59-A6C34878D82A}">
                    <a16:rowId xmlns:a16="http://schemas.microsoft.com/office/drawing/2014/main" val="10001"/>
                  </a:ext>
                </a:extLst>
              </a:tr>
              <a:tr h="304800">
                <a:tc>
                  <a:txBody>
                    <a:bodyPr/>
                    <a:lstStyle/>
                    <a:p>
                      <a:pPr algn="ctr"/>
                      <a:r>
                        <a:rPr lang="en-US" sz="1500" dirty="0">
                          <a:latin typeface="+mn-lt"/>
                        </a:rPr>
                        <a:t>II</a:t>
                      </a:r>
                    </a:p>
                  </a:txBody>
                  <a:tcPr/>
                </a:tc>
                <a:tc>
                  <a:txBody>
                    <a:bodyPr/>
                    <a:lstStyle/>
                    <a:p>
                      <a:pPr algn="just"/>
                      <a:r>
                        <a:rPr lang="en-US" sz="1500" dirty="0">
                          <a:latin typeface="+mn-lt"/>
                        </a:rPr>
                        <a:t>Whether 180 days condition is applicable for RCM and import of goods? - No </a:t>
                      </a:r>
                    </a:p>
                  </a:txBody>
                  <a:tcPr/>
                </a:tc>
                <a:extLst>
                  <a:ext uri="{0D108BD9-81ED-4DB2-BD59-A6C34878D82A}">
                    <a16:rowId xmlns:a16="http://schemas.microsoft.com/office/drawing/2014/main" val="10002"/>
                  </a:ext>
                </a:extLst>
              </a:tr>
              <a:tr h="563999">
                <a:tc>
                  <a:txBody>
                    <a:bodyPr/>
                    <a:lstStyle/>
                    <a:p>
                      <a:pPr algn="ctr"/>
                      <a:r>
                        <a:rPr lang="en-US" sz="1500" dirty="0">
                          <a:latin typeface="+mn-lt"/>
                        </a:rPr>
                        <a:t>III</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500" dirty="0">
                          <a:latin typeface="+mn-lt"/>
                        </a:rPr>
                        <a:t>Whether ITC available on say Omni car and two wheelers, if used for food delivery by a restaurant? - No</a:t>
                      </a:r>
                    </a:p>
                  </a:txBody>
                  <a:tcPr/>
                </a:tc>
                <a:extLst>
                  <a:ext uri="{0D108BD9-81ED-4DB2-BD59-A6C34878D82A}">
                    <a16:rowId xmlns:a16="http://schemas.microsoft.com/office/drawing/2014/main" val="10003"/>
                  </a:ext>
                </a:extLst>
              </a:tr>
              <a:tr h="563999">
                <a:tc>
                  <a:txBody>
                    <a:bodyPr/>
                    <a:lstStyle/>
                    <a:p>
                      <a:pPr algn="ctr"/>
                      <a:r>
                        <a:rPr lang="en-US" sz="1500" dirty="0">
                          <a:latin typeface="+mn-lt"/>
                        </a:rPr>
                        <a:t>IV</a:t>
                      </a:r>
                    </a:p>
                  </a:txBody>
                  <a:tcPr/>
                </a:tc>
                <a:tc>
                  <a:txBody>
                    <a:bodyPr/>
                    <a:lstStyle/>
                    <a:p>
                      <a:pPr algn="just"/>
                      <a:r>
                        <a:rPr lang="en-US" sz="1500" dirty="0">
                          <a:latin typeface="+mn-lt"/>
                        </a:rPr>
                        <a:t>Whether ITC available on telephone / mobile expenses of: </a:t>
                      </a:r>
                    </a:p>
                    <a:p>
                      <a:pPr marL="285750" indent="-285750" algn="just">
                        <a:buFont typeface="Wingdings" panose="05000000000000000000" pitchFamily="2" charset="2"/>
                        <a:buChar char="Ø"/>
                      </a:pPr>
                      <a:r>
                        <a:rPr lang="en-US" sz="1500" dirty="0">
                          <a:latin typeface="+mn-lt"/>
                        </a:rPr>
                        <a:t>Directors</a:t>
                      </a:r>
                    </a:p>
                    <a:p>
                      <a:pPr marL="285750" indent="-285750" algn="just">
                        <a:buFont typeface="Wingdings" panose="05000000000000000000" pitchFamily="2" charset="2"/>
                        <a:buChar char="Ø"/>
                      </a:pPr>
                      <a:r>
                        <a:rPr lang="en-US" sz="1500" dirty="0">
                          <a:latin typeface="+mn-lt"/>
                        </a:rPr>
                        <a:t>Employees – Yes (to the extent of business activity)</a:t>
                      </a:r>
                    </a:p>
                  </a:txBody>
                  <a:tcPr/>
                </a:tc>
                <a:extLst>
                  <a:ext uri="{0D108BD9-81ED-4DB2-BD59-A6C34878D82A}">
                    <a16:rowId xmlns:a16="http://schemas.microsoft.com/office/drawing/2014/main" val="10004"/>
                  </a:ext>
                </a:extLst>
              </a:tr>
              <a:tr h="563999">
                <a:tc>
                  <a:txBody>
                    <a:bodyPr/>
                    <a:lstStyle/>
                    <a:p>
                      <a:pPr algn="ctr"/>
                      <a:r>
                        <a:rPr lang="en-US" sz="1500" dirty="0">
                          <a:latin typeface="+mn-lt"/>
                        </a:rPr>
                        <a:t>V</a:t>
                      </a:r>
                    </a:p>
                  </a:txBody>
                  <a:tcPr/>
                </a:tc>
                <a:tc>
                  <a:txBody>
                    <a:bodyPr/>
                    <a:lstStyle/>
                    <a:p>
                      <a:pPr algn="just"/>
                      <a:r>
                        <a:rPr lang="en-US" sz="1500" dirty="0">
                          <a:latin typeface="+mn-lt"/>
                        </a:rPr>
                        <a:t>In case of sale of flat,</a:t>
                      </a:r>
                      <a:r>
                        <a:rPr lang="en-US" sz="1500" baseline="0" dirty="0">
                          <a:latin typeface="+mn-lt"/>
                        </a:rPr>
                        <a:t> would undivided portion of land allotted to the customer be considered as an exempted service? Would the developer be required to reverse proportionate credit?  </a:t>
                      </a:r>
                      <a:r>
                        <a:rPr lang="en-US" sz="1500" dirty="0">
                          <a:latin typeface="+mn-lt"/>
                        </a:rPr>
                        <a:t> </a:t>
                      </a:r>
                    </a:p>
                  </a:txBody>
                  <a:tcPr/>
                </a:tc>
                <a:extLst>
                  <a:ext uri="{0D108BD9-81ED-4DB2-BD59-A6C34878D82A}">
                    <a16:rowId xmlns:a16="http://schemas.microsoft.com/office/drawing/2014/main" val="10005"/>
                  </a:ext>
                </a:extLst>
              </a:tr>
              <a:tr h="380762">
                <a:tc>
                  <a:txBody>
                    <a:bodyPr/>
                    <a:lstStyle/>
                    <a:p>
                      <a:pPr algn="ctr"/>
                      <a:r>
                        <a:rPr lang="en-US" sz="1500" dirty="0">
                          <a:latin typeface="+mn-lt"/>
                        </a:rPr>
                        <a:t>VI</a:t>
                      </a:r>
                    </a:p>
                  </a:txBody>
                  <a:tcPr/>
                </a:tc>
                <a:tc>
                  <a:txBody>
                    <a:bodyPr/>
                    <a:lstStyle/>
                    <a:p>
                      <a:pPr algn="just"/>
                      <a:r>
                        <a:rPr lang="en-US" sz="1500" dirty="0">
                          <a:effectLst/>
                          <a:latin typeface="+mn-lt"/>
                          <a:ea typeface="Calibri" panose="020F0502020204030204" pitchFamily="34" charset="0"/>
                        </a:rPr>
                        <a:t>In case</a:t>
                      </a:r>
                      <a:r>
                        <a:rPr lang="en-US" sz="1500" baseline="0" dirty="0">
                          <a:effectLst/>
                          <a:latin typeface="+mn-lt"/>
                          <a:ea typeface="Calibri" panose="020F0502020204030204" pitchFamily="34" charset="0"/>
                        </a:rPr>
                        <a:t> of </a:t>
                      </a:r>
                      <a:r>
                        <a:rPr lang="en-US" sz="1500" dirty="0">
                          <a:effectLst/>
                          <a:latin typeface="+mn-lt"/>
                          <a:ea typeface="Calibri" panose="020F0502020204030204" pitchFamily="34" charset="0"/>
                        </a:rPr>
                        <a:t>10+1 scheme, would ITC</a:t>
                      </a:r>
                      <a:r>
                        <a:rPr lang="en-US" sz="1500" baseline="0" dirty="0">
                          <a:effectLst/>
                          <a:latin typeface="+mn-lt"/>
                          <a:ea typeface="Calibri" panose="020F0502020204030204" pitchFamily="34" charset="0"/>
                        </a:rPr>
                        <a:t> be required to be reversed </a:t>
                      </a:r>
                      <a:r>
                        <a:rPr lang="en-US" sz="1500" dirty="0">
                          <a:effectLst/>
                          <a:latin typeface="+mn-lt"/>
                          <a:ea typeface="Calibri" panose="020F0502020204030204" pitchFamily="34" charset="0"/>
                        </a:rPr>
                        <a:t>for </a:t>
                      </a:r>
                      <a:r>
                        <a:rPr lang="en-US" sz="1500" baseline="0" dirty="0">
                          <a:effectLst/>
                          <a:latin typeface="+mn-lt"/>
                          <a:ea typeface="Calibri" panose="020F0502020204030204" pitchFamily="34" charset="0"/>
                        </a:rPr>
                        <a:t>1 unit which is supplied FOC? </a:t>
                      </a:r>
                    </a:p>
                  </a:txBody>
                  <a:tcPr/>
                </a:tc>
                <a:extLst>
                  <a:ext uri="{0D108BD9-81ED-4DB2-BD59-A6C34878D82A}">
                    <a16:rowId xmlns:a16="http://schemas.microsoft.com/office/drawing/2014/main" val="10006"/>
                  </a:ext>
                </a:extLst>
              </a:tr>
              <a:tr h="563999">
                <a:tc>
                  <a:txBody>
                    <a:bodyPr/>
                    <a:lstStyle/>
                    <a:p>
                      <a:pPr algn="ctr"/>
                      <a:r>
                        <a:rPr lang="en-US" sz="1500" dirty="0">
                          <a:latin typeface="+mn-lt"/>
                        </a:rPr>
                        <a:t>VII</a:t>
                      </a:r>
                    </a:p>
                  </a:txBody>
                  <a:tcPr/>
                </a:tc>
                <a:tc>
                  <a:txBody>
                    <a:bodyPr/>
                    <a:lstStyle/>
                    <a:p>
                      <a:pPr algn="just"/>
                      <a:r>
                        <a:rPr lang="en-US" sz="1500" baseline="0" dirty="0">
                          <a:latin typeface="+mn-lt"/>
                        </a:rPr>
                        <a:t>Whether maintenance expenses incurred at office are eligible for credit? (as these are not directly related to manufacturing activity)  </a:t>
                      </a:r>
                      <a:endParaRPr lang="en-US" sz="1500" dirty="0">
                        <a:latin typeface="+mn-lt"/>
                      </a:endParaRPr>
                    </a:p>
                  </a:txBody>
                  <a:tcPr/>
                </a:tc>
                <a:extLst>
                  <a:ext uri="{0D108BD9-81ED-4DB2-BD59-A6C34878D82A}">
                    <a16:rowId xmlns:a16="http://schemas.microsoft.com/office/drawing/2014/main" val="10007"/>
                  </a:ext>
                </a:extLst>
              </a:tr>
              <a:tr h="563999">
                <a:tc>
                  <a:txBody>
                    <a:bodyPr/>
                    <a:lstStyle/>
                    <a:p>
                      <a:pPr algn="ctr"/>
                      <a:r>
                        <a:rPr lang="en-US" sz="1500" dirty="0">
                          <a:latin typeface="+mn-lt"/>
                        </a:rPr>
                        <a:t>VIII</a:t>
                      </a:r>
                    </a:p>
                  </a:txBody>
                  <a:tcPr/>
                </a:tc>
                <a:tc>
                  <a:txBody>
                    <a:bodyPr/>
                    <a:lstStyle/>
                    <a:p>
                      <a:pPr algn="just"/>
                      <a:r>
                        <a:rPr lang="en-US" sz="1500" b="1" dirty="0">
                          <a:latin typeface="+mn-lt"/>
                        </a:rPr>
                        <a:t>Erstwhile regime </a:t>
                      </a:r>
                      <a:r>
                        <a:rPr lang="en-US" sz="1500" dirty="0">
                          <a:latin typeface="+mn-lt"/>
                        </a:rPr>
                        <a:t>- CENVAT credit of inputs and input services was entitled to be availed within a period of 1 year from the date of invoice</a:t>
                      </a:r>
                    </a:p>
                    <a:p>
                      <a:pPr algn="just"/>
                      <a:r>
                        <a:rPr lang="en-US" sz="1500" b="1" dirty="0">
                          <a:latin typeface="+mn-lt"/>
                        </a:rPr>
                        <a:t>Introduction of GST </a:t>
                      </a:r>
                      <a:r>
                        <a:rPr lang="en-US" sz="1500" dirty="0">
                          <a:latin typeface="+mn-lt"/>
                        </a:rPr>
                        <a:t>– One time opportunity  to claim ITC of Service tax / Excise duty in TRAN -1 Form </a:t>
                      </a:r>
                    </a:p>
                  </a:txBody>
                  <a:tcPr/>
                </a:tc>
                <a:extLst>
                  <a:ext uri="{0D108BD9-81ED-4DB2-BD59-A6C34878D82A}">
                    <a16:rowId xmlns:a16="http://schemas.microsoft.com/office/drawing/2014/main" val="1753734440"/>
                  </a:ext>
                </a:extLst>
              </a:tr>
            </a:tbl>
          </a:graphicData>
        </a:graphic>
      </p:graphicFrame>
    </p:spTree>
    <p:extLst>
      <p:ext uri="{BB962C8B-B14F-4D97-AF65-F5344CB8AC3E}">
        <p14:creationId xmlns:p14="http://schemas.microsoft.com/office/powerpoint/2010/main" val="255503901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t>Transitional Issues</a:t>
            </a:r>
          </a:p>
        </p:txBody>
      </p:sp>
      <p:graphicFrame>
        <p:nvGraphicFramePr>
          <p:cNvPr id="4" name="Diagram 3"/>
          <p:cNvGraphicFramePr/>
          <p:nvPr>
            <p:extLst>
              <p:ext uri="{D42A27DB-BD31-4B8C-83A1-F6EECF244321}">
                <p14:modId xmlns:p14="http://schemas.microsoft.com/office/powerpoint/2010/main" val="1259214986"/>
              </p:ext>
            </p:extLst>
          </p:nvPr>
        </p:nvGraphicFramePr>
        <p:xfrm>
          <a:off x="152400" y="1401762"/>
          <a:ext cx="89916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478578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928794" y="2886670"/>
            <a:ext cx="5286412" cy="923330"/>
          </a:xfrm>
          <a:prstGeom prst="rect">
            <a:avLst/>
          </a:prstGeom>
          <a:noFill/>
          <a:effectLst/>
        </p:spPr>
        <p:txBody>
          <a:bodyPr>
            <a:spAutoFit/>
          </a:bodyPr>
          <a:lstStyle/>
          <a:p>
            <a:pPr algn="ctr" fontAlgn="auto">
              <a:spcBef>
                <a:spcPts val="0"/>
              </a:spcBef>
              <a:spcAft>
                <a:spcPts val="0"/>
              </a:spcAft>
              <a:defRPr/>
            </a:pPr>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cs typeface="+mn-cs"/>
              </a:rPr>
              <a:t>THANK YOU!</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Box 1"/>
          <p:cNvSpPr txBox="1">
            <a:spLocks noChangeArrowheads="1"/>
          </p:cNvSpPr>
          <p:nvPr/>
        </p:nvSpPr>
        <p:spPr bwMode="auto">
          <a:xfrm>
            <a:off x="1785938" y="1652588"/>
            <a:ext cx="7143750" cy="938212"/>
          </a:xfrm>
          <a:prstGeom prst="rect">
            <a:avLst/>
          </a:prstGeom>
          <a:noFill/>
          <a:ln w="9525">
            <a:noFill/>
            <a:miter lim="800000"/>
            <a:headEnd/>
            <a:tailEnd/>
          </a:ln>
        </p:spPr>
        <p:txBody>
          <a:bodyPr>
            <a:spAutoFit/>
          </a:bodyPr>
          <a:lstStyle/>
          <a:p>
            <a:pPr algn="just" eaLnBrk="1" hangingPunct="1"/>
            <a:r>
              <a:rPr lang="en-IN" altLang="en-US" sz="1100" b="1" i="1" dirty="0">
                <a:solidFill>
                  <a:schemeClr val="bg1"/>
                </a:solidFill>
                <a:latin typeface="Calibri" pitchFamily="34" charset="0"/>
              </a:rPr>
              <a:t>Disclaimer: </a:t>
            </a:r>
            <a:r>
              <a:rPr lang="en-GB" altLang="en-US" sz="1100" i="1" dirty="0">
                <a:solidFill>
                  <a:schemeClr val="bg1"/>
                </a:solidFill>
                <a:latin typeface="Calibri" pitchFamily="34" charset="0"/>
              </a:rPr>
              <a:t>The information provided in this presentation is intended for informational purposes only and does not constitute legal opinion or advice. </a:t>
            </a:r>
            <a:r>
              <a:rPr lang="en-IN" altLang="en-US" sz="1100" i="1" dirty="0">
                <a:solidFill>
                  <a:schemeClr val="bg1"/>
                </a:solidFill>
                <a:latin typeface="Calibri" pitchFamily="34" charset="0"/>
              </a:rPr>
              <a:t>Readers are requested to seek formal legal advice prior to acting upon any of the information provided herein. This presentation is not intended to address the circumstances of any particular individual or corporate body. There can be no assurance that the judicial/ quasi judicial authorities may not take a position contrary to the views mentioned herein. </a:t>
            </a:r>
            <a:endParaRPr lang="en-IN" altLang="en-US" sz="1100" dirty="0">
              <a:solidFill>
                <a:schemeClr val="bg1"/>
              </a:solidFill>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eaLnBrk="1" hangingPunct="1">
              <a:defRPr/>
            </a:pPr>
            <a:r>
              <a:rPr lang="en-US" sz="3600" b="0" spc="300" dirty="0"/>
              <a:t>Input Tax Credit and Input Tax</a:t>
            </a:r>
            <a:endParaRPr lang="en-IN" sz="3600" b="0" spc="300" dirty="0"/>
          </a:p>
        </p:txBody>
      </p:sp>
      <p:graphicFrame>
        <p:nvGraphicFramePr>
          <p:cNvPr id="9" name="Content Placeholder 8"/>
          <p:cNvGraphicFramePr>
            <a:graphicFrameLocks noGrp="1"/>
          </p:cNvGraphicFramePr>
          <p:nvPr>
            <p:ph sz="half" idx="1"/>
            <p:extLst>
              <p:ext uri="{D42A27DB-BD31-4B8C-83A1-F6EECF244321}">
                <p14:modId xmlns:p14="http://schemas.microsoft.com/office/powerpoint/2010/main" val="3818859628"/>
              </p:ext>
            </p:extLst>
          </p:nvPr>
        </p:nvGraphicFramePr>
        <p:xfrm>
          <a:off x="1214414" y="3429000"/>
          <a:ext cx="7539062" cy="29003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Rectangle 13"/>
          <p:cNvSpPr/>
          <p:nvPr/>
        </p:nvSpPr>
        <p:spPr>
          <a:xfrm>
            <a:off x="680982" y="2209800"/>
            <a:ext cx="7929618" cy="523565"/>
          </a:xfrm>
          <a:prstGeom prst="rect">
            <a:avLst/>
          </a:prstGeom>
          <a:ln/>
        </p:spPr>
        <p:style>
          <a:lnRef idx="1">
            <a:schemeClr val="dk1"/>
          </a:lnRef>
          <a:fillRef idx="2">
            <a:schemeClr val="dk1"/>
          </a:fillRef>
          <a:effectRef idx="1">
            <a:schemeClr val="dk1"/>
          </a:effectRef>
          <a:fontRef idx="minor">
            <a:schemeClr val="dk1"/>
          </a:fontRef>
        </p:style>
        <p:txBody>
          <a:bodyPr rtlCol="0" anchor="ctr"/>
          <a:lstStyle/>
          <a:p>
            <a:r>
              <a:rPr lang="en-US" sz="1600" dirty="0">
                <a:solidFill>
                  <a:schemeClr val="tx1"/>
                </a:solidFill>
              </a:rPr>
              <a:t>2 (63) </a:t>
            </a:r>
            <a:r>
              <a:rPr lang="en-US" sz="1600" b="1" dirty="0">
                <a:solidFill>
                  <a:schemeClr val="tx1"/>
                </a:solidFill>
              </a:rPr>
              <a:t>Input Tax </a:t>
            </a:r>
            <a:r>
              <a:rPr lang="en-US" sz="1600" dirty="0">
                <a:solidFill>
                  <a:schemeClr val="tx1"/>
                </a:solidFill>
              </a:rPr>
              <a:t>means CGST, SGST, or IGST charged on </a:t>
            </a:r>
            <a:r>
              <a:rPr lang="en-US" sz="1600" b="1" dirty="0">
                <a:solidFill>
                  <a:schemeClr val="tx1"/>
                </a:solidFill>
              </a:rPr>
              <a:t>any supply </a:t>
            </a:r>
            <a:r>
              <a:rPr lang="en-US" sz="1600" dirty="0">
                <a:solidFill>
                  <a:schemeClr val="tx1"/>
                </a:solidFill>
              </a:rPr>
              <a:t>and</a:t>
            </a:r>
            <a:r>
              <a:rPr lang="en-US" sz="1600" b="1" dirty="0">
                <a:solidFill>
                  <a:schemeClr val="tx1"/>
                </a:solidFill>
              </a:rPr>
              <a:t> includes</a:t>
            </a:r>
            <a:r>
              <a:rPr lang="en-US" sz="1600" dirty="0">
                <a:solidFill>
                  <a:schemeClr val="tx1"/>
                </a:solidFill>
              </a:rPr>
              <a:t> -   </a:t>
            </a:r>
          </a:p>
        </p:txBody>
      </p:sp>
      <p:sp>
        <p:nvSpPr>
          <p:cNvPr id="15" name="Rounded Rectangle 14"/>
          <p:cNvSpPr/>
          <p:nvPr/>
        </p:nvSpPr>
        <p:spPr>
          <a:xfrm>
            <a:off x="1285852" y="2986724"/>
            <a:ext cx="3512398" cy="363586"/>
          </a:xfrm>
          <a:prstGeom prst="roundRect">
            <a:avLst/>
          </a:prstGeom>
          <a:ln>
            <a:noFill/>
          </a:ln>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r>
              <a:rPr lang="en-US" dirty="0"/>
              <a:t>IGST charged on imports</a:t>
            </a:r>
          </a:p>
        </p:txBody>
      </p:sp>
      <p:sp>
        <p:nvSpPr>
          <p:cNvPr id="18" name="Notched Right Arrow 17"/>
          <p:cNvSpPr/>
          <p:nvPr/>
        </p:nvSpPr>
        <p:spPr>
          <a:xfrm>
            <a:off x="538186" y="3786190"/>
            <a:ext cx="681014" cy="500066"/>
          </a:xfrm>
          <a:prstGeom prst="notchedRightArrow">
            <a:avLst/>
          </a:prstGeom>
          <a:solidFill>
            <a:srgbClr val="00B0F0"/>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rgbClr val="C00000"/>
                </a:solidFill>
              </a:rPr>
              <a:t>II</a:t>
            </a:r>
          </a:p>
        </p:txBody>
      </p:sp>
      <p:sp>
        <p:nvSpPr>
          <p:cNvPr id="19" name="Notched Right Arrow 18"/>
          <p:cNvSpPr/>
          <p:nvPr/>
        </p:nvSpPr>
        <p:spPr>
          <a:xfrm>
            <a:off x="533400" y="2928934"/>
            <a:ext cx="681014" cy="500066"/>
          </a:xfrm>
          <a:prstGeom prst="notchedRightArrow">
            <a:avLst/>
          </a:prstGeom>
          <a:solidFill>
            <a:srgbClr val="00B0F0"/>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rgbClr val="C00000"/>
                </a:solidFill>
              </a:rPr>
              <a:t>I</a:t>
            </a:r>
          </a:p>
        </p:txBody>
      </p:sp>
      <p:sp>
        <p:nvSpPr>
          <p:cNvPr id="20" name="Plus 19"/>
          <p:cNvSpPr/>
          <p:nvPr/>
        </p:nvSpPr>
        <p:spPr>
          <a:xfrm>
            <a:off x="4755205" y="3786190"/>
            <a:ext cx="357190" cy="357190"/>
          </a:xfrm>
          <a:prstGeom prst="mathPlus">
            <a:avLst/>
          </a:prstGeom>
          <a:solidFill>
            <a:srgbClr val="00B0F0"/>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p:cNvSpPr/>
          <p:nvPr/>
        </p:nvSpPr>
        <p:spPr>
          <a:xfrm>
            <a:off x="680982" y="1447800"/>
            <a:ext cx="7929618" cy="500066"/>
          </a:xfrm>
          <a:prstGeom prst="rect">
            <a:avLst/>
          </a:prstGeom>
          <a:ln/>
        </p:spPr>
        <p:style>
          <a:lnRef idx="1">
            <a:schemeClr val="dk1"/>
          </a:lnRef>
          <a:fillRef idx="2">
            <a:schemeClr val="dk1"/>
          </a:fillRef>
          <a:effectRef idx="1">
            <a:schemeClr val="dk1"/>
          </a:effectRef>
          <a:fontRef idx="minor">
            <a:schemeClr val="dk1"/>
          </a:fontRef>
        </p:style>
        <p:txBody>
          <a:bodyPr rtlCol="0" anchor="ctr"/>
          <a:lstStyle/>
          <a:p>
            <a:r>
              <a:rPr lang="en-US" sz="1600" dirty="0">
                <a:solidFill>
                  <a:schemeClr val="tx1"/>
                </a:solidFill>
              </a:rPr>
              <a:t>2(62) </a:t>
            </a:r>
            <a:r>
              <a:rPr lang="en-US" sz="1600" b="1" dirty="0">
                <a:solidFill>
                  <a:schemeClr val="tx1"/>
                </a:solidFill>
              </a:rPr>
              <a:t>Input Tax Credit </a:t>
            </a:r>
            <a:r>
              <a:rPr lang="en-US" sz="1600" dirty="0">
                <a:solidFill>
                  <a:schemeClr val="tx1"/>
                </a:solidFill>
              </a:rPr>
              <a:t>means the credit of Input Tax  </a:t>
            </a:r>
          </a:p>
        </p:txBody>
      </p:sp>
      <p:sp>
        <p:nvSpPr>
          <p:cNvPr id="10" name="Round Same Side Corner Rectangle 54">
            <a:extLst>
              <a:ext uri="{FF2B5EF4-FFF2-40B4-BE49-F238E27FC236}">
                <a16:creationId xmlns:a16="http://schemas.microsoft.com/office/drawing/2014/main" id="{D5E1E731-C28B-4689-8D55-35380A646043}"/>
              </a:ext>
            </a:extLst>
          </p:cNvPr>
          <p:cNvSpPr/>
          <p:nvPr/>
        </p:nvSpPr>
        <p:spPr>
          <a:xfrm>
            <a:off x="601863" y="6241359"/>
            <a:ext cx="8389737" cy="464241"/>
          </a:xfrm>
          <a:prstGeom prst="round2Same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dirty="0"/>
              <a:t>Three important terms – Inputs, Input Services and Capital goods  </a:t>
            </a:r>
          </a:p>
        </p:txBody>
      </p:sp>
    </p:spTree>
    <p:extLst>
      <p:ext uri="{BB962C8B-B14F-4D97-AF65-F5344CB8AC3E}">
        <p14:creationId xmlns:p14="http://schemas.microsoft.com/office/powerpoint/2010/main" val="242107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n-US" b="0" spc="300" dirty="0"/>
              <a:t>Input</a:t>
            </a:r>
            <a:endParaRPr lang="en-IN" b="0" spc="300" dirty="0"/>
          </a:p>
        </p:txBody>
      </p:sp>
      <p:graphicFrame>
        <p:nvGraphicFramePr>
          <p:cNvPr id="12" name="Table 11"/>
          <p:cNvGraphicFramePr>
            <a:graphicFrameLocks noGrp="1"/>
          </p:cNvGraphicFramePr>
          <p:nvPr>
            <p:extLst>
              <p:ext uri="{D42A27DB-BD31-4B8C-83A1-F6EECF244321}">
                <p14:modId xmlns:p14="http://schemas.microsoft.com/office/powerpoint/2010/main" val="3784620977"/>
              </p:ext>
            </p:extLst>
          </p:nvPr>
        </p:nvGraphicFramePr>
        <p:xfrm>
          <a:off x="642910" y="1385643"/>
          <a:ext cx="8153400" cy="2399659"/>
        </p:xfrm>
        <a:graphic>
          <a:graphicData uri="http://schemas.openxmlformats.org/drawingml/2006/table">
            <a:tbl>
              <a:tblPr firstRow="1" bandRow="1">
                <a:tableStyleId>{7E9639D4-E3E2-4D34-9284-5A2195B3D0D7}</a:tableStyleId>
              </a:tblPr>
              <a:tblGrid>
                <a:gridCol w="4749119">
                  <a:extLst>
                    <a:ext uri="{9D8B030D-6E8A-4147-A177-3AD203B41FA5}">
                      <a16:colId xmlns:a16="http://schemas.microsoft.com/office/drawing/2014/main" val="20000"/>
                    </a:ext>
                  </a:extLst>
                </a:gridCol>
                <a:gridCol w="3404281">
                  <a:extLst>
                    <a:ext uri="{9D8B030D-6E8A-4147-A177-3AD203B41FA5}">
                      <a16:colId xmlns:a16="http://schemas.microsoft.com/office/drawing/2014/main" val="20001"/>
                    </a:ext>
                  </a:extLst>
                </a:gridCol>
              </a:tblGrid>
              <a:tr h="357499">
                <a:tc>
                  <a:txBody>
                    <a:bodyPr/>
                    <a:lstStyle/>
                    <a:p>
                      <a:pPr algn="ctr"/>
                      <a:r>
                        <a:rPr lang="en-US" sz="1600" baseline="0" dirty="0"/>
                        <a:t>Erstwhile Regime</a:t>
                      </a:r>
                      <a:endParaRPr lang="en-US" sz="1600" baseline="-25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GST Regime </a:t>
                      </a:r>
                      <a:endParaRPr lang="en-US" sz="16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901882">
                <a:tc>
                  <a:txBody>
                    <a:bodyPr/>
                    <a:lstStyle/>
                    <a:p>
                      <a:r>
                        <a:rPr lang="en-US" sz="1600" kern="1200" dirty="0"/>
                        <a:t>All goods</a:t>
                      </a:r>
                      <a:r>
                        <a:rPr lang="en-US" sz="1600" kern="1200" baseline="0" dirty="0"/>
                        <a:t> </a:t>
                      </a:r>
                      <a:r>
                        <a:rPr lang="en-US" sz="1600" b="1" kern="1200" baseline="0" dirty="0"/>
                        <a:t>used in the factory</a:t>
                      </a:r>
                      <a:r>
                        <a:rPr lang="en-US" sz="1600" kern="1200" baseline="0" dirty="0"/>
                        <a:t>…, </a:t>
                      </a:r>
                      <a:r>
                        <a:rPr lang="en-US" sz="1600" b="1" kern="1200" baseline="0" dirty="0"/>
                        <a:t>for providing output service</a:t>
                      </a:r>
                      <a:r>
                        <a:rPr lang="en-US" sz="1600" kern="1200" baseline="0" dirty="0"/>
                        <a:t>…</a:t>
                      </a:r>
                      <a:r>
                        <a:rPr lang="en-US" sz="1600" kern="1200" dirty="0"/>
                        <a:t>, except:</a:t>
                      </a:r>
                    </a:p>
                    <a:p>
                      <a:pPr marL="342900" indent="-342900">
                        <a:buAutoNum type="alphaUcParenBoth"/>
                      </a:pPr>
                      <a:r>
                        <a:rPr lang="en-US" sz="1600" kern="1200" dirty="0"/>
                        <a:t>light diesel oil, high speed diesel oil and motor spirit, commonly known as petrol…</a:t>
                      </a:r>
                    </a:p>
                    <a:p>
                      <a:pPr marL="342900" indent="-342900">
                        <a:buAutoNum type="alphaUcParenBoth"/>
                      </a:pPr>
                      <a:r>
                        <a:rPr lang="en-US" sz="1600" kern="1200" dirty="0"/>
                        <a:t> </a:t>
                      </a:r>
                      <a:r>
                        <a:rPr lang="en-US" sz="1600" b="1" kern="1200" dirty="0"/>
                        <a:t>Any goods used for construction</a:t>
                      </a:r>
                      <a:r>
                        <a:rPr lang="en-US" sz="1600" kern="1200" dirty="0"/>
                        <a:t>… … building or laying of foundation or making of structures for support of capital goods……</a:t>
                      </a:r>
                    </a:p>
                    <a:p>
                      <a:pPr marL="342900" indent="-342900">
                        <a:buNone/>
                      </a:pPr>
                      <a:r>
                        <a:rPr lang="en-US" sz="1600" kern="1200" dirty="0"/>
                        <a:t>… …</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Any goods except</a:t>
                      </a:r>
                      <a:r>
                        <a:rPr lang="en-US" sz="1600" baseline="0" dirty="0"/>
                        <a:t> capital goods used or intended to be used by a supplier </a:t>
                      </a:r>
                      <a:r>
                        <a:rPr lang="en-US" sz="1600" b="1" baseline="0" dirty="0"/>
                        <a:t>in the course or furtherance of business</a:t>
                      </a:r>
                      <a:endParaRPr lang="en-US" sz="1600" b="1"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4" name="Rectangular Callout 13"/>
          <p:cNvSpPr/>
          <p:nvPr/>
        </p:nvSpPr>
        <p:spPr>
          <a:xfrm>
            <a:off x="609600" y="4267200"/>
            <a:ext cx="8153400" cy="1905000"/>
          </a:xfrm>
          <a:prstGeom prst="wedgeRectCallou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just"/>
            <a:r>
              <a:rPr lang="en-US" sz="1500" b="1" i="1" u="sng" dirty="0"/>
              <a:t>Analysis</a:t>
            </a:r>
          </a:p>
          <a:p>
            <a:pPr marL="179388" indent="-179388" algn="just">
              <a:buFont typeface="Arial" pitchFamily="34" charset="0"/>
              <a:buChar char="•"/>
            </a:pPr>
            <a:r>
              <a:rPr lang="en-US" sz="1500" dirty="0"/>
              <a:t> The concept of use within factory abolished</a:t>
            </a:r>
          </a:p>
          <a:p>
            <a:pPr marL="179388" indent="-179388" algn="just">
              <a:buFont typeface="Arial" pitchFamily="34" charset="0"/>
              <a:buChar char="•"/>
            </a:pPr>
            <a:r>
              <a:rPr lang="en-US" sz="1500" dirty="0"/>
              <a:t>Disputes on ‘in relation to manufacture’ will be a story of the past</a:t>
            </a:r>
          </a:p>
          <a:p>
            <a:pPr marL="179388" indent="-179388" algn="just">
              <a:buFont typeface="Arial" pitchFamily="34" charset="0"/>
              <a:buChar char="•"/>
            </a:pPr>
            <a:r>
              <a:rPr lang="en-US" sz="1500" dirty="0"/>
              <a:t> Wider nexus to cover any thing used in the course or furtherance of business</a:t>
            </a:r>
          </a:p>
          <a:p>
            <a:pPr marL="179388" indent="-179388" algn="just">
              <a:buFont typeface="Arial" pitchFamily="34" charset="0"/>
              <a:buChar char="•"/>
            </a:pPr>
            <a:r>
              <a:rPr lang="en-US" sz="1500" dirty="0"/>
              <a:t> The definition not only covers goods ‘used’ but also goods ‘intended to be used’ </a:t>
            </a:r>
          </a:p>
          <a:p>
            <a:pPr marL="179388" indent="-179388" algn="just">
              <a:buFont typeface="Arial" pitchFamily="34" charset="0"/>
              <a:buChar char="•"/>
            </a:pPr>
            <a:r>
              <a:rPr lang="en-US" sz="1500" dirty="0"/>
              <a:t>Goods received at customs port by the Company can be considered as ‘receipt of goods’ and Credit can be availed immediately </a:t>
            </a:r>
          </a:p>
        </p:txBody>
      </p:sp>
    </p:spTree>
    <p:extLst>
      <p:ext uri="{BB962C8B-B14F-4D97-AF65-F5344CB8AC3E}">
        <p14:creationId xmlns:p14="http://schemas.microsoft.com/office/powerpoint/2010/main" val="44869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n-US" sz="3600" b="0" spc="300" dirty="0"/>
              <a:t>Input Service</a:t>
            </a:r>
            <a:endParaRPr lang="en-IN" sz="3600" b="0" spc="300" dirty="0"/>
          </a:p>
        </p:txBody>
      </p:sp>
      <p:graphicFrame>
        <p:nvGraphicFramePr>
          <p:cNvPr id="12" name="Table 11"/>
          <p:cNvGraphicFramePr>
            <a:graphicFrameLocks noGrp="1"/>
          </p:cNvGraphicFramePr>
          <p:nvPr>
            <p:extLst>
              <p:ext uri="{D42A27DB-BD31-4B8C-83A1-F6EECF244321}">
                <p14:modId xmlns:p14="http://schemas.microsoft.com/office/powerpoint/2010/main" val="3318366501"/>
              </p:ext>
            </p:extLst>
          </p:nvPr>
        </p:nvGraphicFramePr>
        <p:xfrm>
          <a:off x="642910" y="1397001"/>
          <a:ext cx="8272490" cy="2498953"/>
        </p:xfrm>
        <a:graphic>
          <a:graphicData uri="http://schemas.openxmlformats.org/drawingml/2006/table">
            <a:tbl>
              <a:tblPr firstRow="1" bandRow="1">
                <a:tableStyleId>{7E9639D4-E3E2-4D34-9284-5A2195B3D0D7}</a:tableStyleId>
              </a:tblPr>
              <a:tblGrid>
                <a:gridCol w="484349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456793">
                <a:tc>
                  <a:txBody>
                    <a:bodyPr/>
                    <a:lstStyle/>
                    <a:p>
                      <a:pPr algn="ctr"/>
                      <a:r>
                        <a:rPr lang="en-US" sz="1600" baseline="0" dirty="0"/>
                        <a:t>Erstwhile Regime</a:t>
                      </a:r>
                      <a:endParaRPr lang="en-US" sz="1600" baseline="-250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GST Regime </a:t>
                      </a:r>
                      <a:endParaRPr lang="en-US" sz="16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932396">
                <a:tc>
                  <a:txBody>
                    <a:bodyPr/>
                    <a:lstStyle/>
                    <a:p>
                      <a:r>
                        <a:rPr lang="en-US" sz="1600" kern="1200" dirty="0"/>
                        <a:t>Any service,-</a:t>
                      </a:r>
                    </a:p>
                    <a:p>
                      <a:r>
                        <a:rPr lang="en-US" sz="1600" kern="1200" dirty="0"/>
                        <a:t> (i) used by a provider of taxable service for providing an output service; or</a:t>
                      </a:r>
                    </a:p>
                    <a:p>
                      <a:r>
                        <a:rPr lang="en-US" sz="1600" kern="1200" dirty="0"/>
                        <a:t>(ii)</a:t>
                      </a:r>
                      <a:r>
                        <a:rPr lang="en-US" sz="1600" kern="1200" baseline="0" dirty="0"/>
                        <a:t> </a:t>
                      </a:r>
                      <a:r>
                        <a:rPr lang="en-US" sz="1600" kern="1200" dirty="0"/>
                        <a:t>used by a manufacturer, directly or indirectly, in or in relation to the manufacture… and clearance of final products upto the place of removal</a:t>
                      </a:r>
                    </a:p>
                    <a:p>
                      <a:r>
                        <a:rPr lang="en-US" sz="1600" kern="1200" dirty="0"/>
                        <a:t>And includes… …</a:t>
                      </a:r>
                    </a:p>
                    <a:p>
                      <a:r>
                        <a:rPr lang="en-US" sz="1600" kern="1200" dirty="0"/>
                        <a:t>But excludes…</a:t>
                      </a:r>
                      <a:r>
                        <a:rPr lang="en-US" sz="1600" kern="1200" baseline="0" dirty="0"/>
                        <a:t> …</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t>Any service </a:t>
                      </a:r>
                      <a:r>
                        <a:rPr lang="en-US" sz="1600" baseline="0" dirty="0"/>
                        <a:t>used or intended to be used by a supplier in the course or furtherance of business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4" name="Rectangular Callout 13"/>
          <p:cNvSpPr/>
          <p:nvPr/>
        </p:nvSpPr>
        <p:spPr>
          <a:xfrm>
            <a:off x="642910" y="4572000"/>
            <a:ext cx="8120090" cy="1348985"/>
          </a:xfrm>
          <a:prstGeom prst="wedgeRectCallou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just"/>
            <a:r>
              <a:rPr lang="en-US" sz="1600" b="1" i="1" u="sng" dirty="0"/>
              <a:t>Analysis</a:t>
            </a:r>
          </a:p>
          <a:p>
            <a:pPr marL="179388" indent="-179388" algn="just">
              <a:buFont typeface="Arial" pitchFamily="34" charset="0"/>
              <a:buChar char="•"/>
            </a:pPr>
            <a:r>
              <a:rPr lang="en-US" sz="1600" dirty="0"/>
              <a:t> Widened scope due to inclusion of all services used in the course or furtherance of business</a:t>
            </a:r>
          </a:p>
          <a:p>
            <a:pPr marL="179388" indent="-179388" algn="just">
              <a:buFont typeface="Arial" pitchFamily="34" charset="0"/>
              <a:buChar char="•"/>
            </a:pPr>
            <a:r>
              <a:rPr lang="en-US" sz="1600" dirty="0"/>
              <a:t> The concept of use of services ‘</a:t>
            </a:r>
            <a:r>
              <a:rPr lang="en-US" sz="1600" b="1" dirty="0"/>
              <a:t>up to the place of removal’ </a:t>
            </a:r>
            <a:r>
              <a:rPr lang="en-US" sz="1600" dirty="0"/>
              <a:t>abolished</a:t>
            </a:r>
          </a:p>
        </p:txBody>
      </p:sp>
    </p:spTree>
    <p:extLst>
      <p:ext uri="{BB962C8B-B14F-4D97-AF65-F5344CB8AC3E}">
        <p14:creationId xmlns:p14="http://schemas.microsoft.com/office/powerpoint/2010/main" val="1835661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n-IN" sz="3600" b="0" spc="300" dirty="0"/>
              <a:t>Capital Goods</a:t>
            </a:r>
          </a:p>
        </p:txBody>
      </p:sp>
      <p:graphicFrame>
        <p:nvGraphicFramePr>
          <p:cNvPr id="12" name="Table 11"/>
          <p:cNvGraphicFramePr>
            <a:graphicFrameLocks noGrp="1"/>
          </p:cNvGraphicFramePr>
          <p:nvPr>
            <p:extLst>
              <p:ext uri="{D42A27DB-BD31-4B8C-83A1-F6EECF244321}">
                <p14:modId xmlns:p14="http://schemas.microsoft.com/office/powerpoint/2010/main" val="4272211046"/>
              </p:ext>
            </p:extLst>
          </p:nvPr>
        </p:nvGraphicFramePr>
        <p:xfrm>
          <a:off x="642910" y="1397001"/>
          <a:ext cx="7858180" cy="2468473"/>
        </p:xfrm>
        <a:graphic>
          <a:graphicData uri="http://schemas.openxmlformats.org/drawingml/2006/table">
            <a:tbl>
              <a:tblPr firstRow="1" bandRow="1">
                <a:tableStyleId>{7E9639D4-E3E2-4D34-9284-5A2195B3D0D7}</a:tableStyleId>
              </a:tblPr>
              <a:tblGrid>
                <a:gridCol w="3929090">
                  <a:extLst>
                    <a:ext uri="{9D8B030D-6E8A-4147-A177-3AD203B41FA5}">
                      <a16:colId xmlns:a16="http://schemas.microsoft.com/office/drawing/2014/main" val="20000"/>
                    </a:ext>
                  </a:extLst>
                </a:gridCol>
                <a:gridCol w="3929090">
                  <a:extLst>
                    <a:ext uri="{9D8B030D-6E8A-4147-A177-3AD203B41FA5}">
                      <a16:colId xmlns:a16="http://schemas.microsoft.com/office/drawing/2014/main" val="20001"/>
                    </a:ext>
                  </a:extLst>
                </a:gridCol>
              </a:tblGrid>
              <a:tr h="456793">
                <a:tc>
                  <a:txBody>
                    <a:bodyPr/>
                    <a:lstStyle/>
                    <a:p>
                      <a:pPr algn="ctr"/>
                      <a:r>
                        <a:rPr lang="en-US" sz="1600" baseline="0" dirty="0"/>
                        <a:t>Erstwhile Regime</a:t>
                      </a:r>
                      <a:endParaRPr lang="en-US" sz="1600" baseline="-25000" dirty="0">
                        <a:latin typeface="+mj-lt"/>
                      </a:endParaRPr>
                    </a:p>
                  </a:txBody>
                  <a:tcPr/>
                </a:tc>
                <a:tc>
                  <a:txBody>
                    <a:bodyPr/>
                    <a:lstStyle/>
                    <a:p>
                      <a:pPr algn="ctr"/>
                      <a:r>
                        <a:rPr lang="en-US" sz="1600" dirty="0"/>
                        <a:t>GST Regime </a:t>
                      </a:r>
                      <a:endParaRPr lang="en-US" sz="1600" dirty="0">
                        <a:latin typeface="+mj-lt"/>
                      </a:endParaRPr>
                    </a:p>
                  </a:txBody>
                  <a:tcPr/>
                </a:tc>
                <a:extLst>
                  <a:ext uri="{0D108BD9-81ED-4DB2-BD59-A6C34878D82A}">
                    <a16:rowId xmlns:a16="http://schemas.microsoft.com/office/drawing/2014/main" val="10000"/>
                  </a:ext>
                </a:extLst>
              </a:tr>
              <a:tr h="1932396">
                <a:tc>
                  <a:txBody>
                    <a:bodyPr/>
                    <a:lstStyle/>
                    <a:p>
                      <a:r>
                        <a:rPr lang="en-US" sz="1800" kern="1200" dirty="0"/>
                        <a:t>All goods</a:t>
                      </a:r>
                      <a:r>
                        <a:rPr lang="en-US" sz="1800" kern="1200" baseline="0" dirty="0"/>
                        <a:t> falling under Chapter 82, 84, 85… … used</a:t>
                      </a:r>
                    </a:p>
                    <a:p>
                      <a:pPr marL="342900" indent="-342900">
                        <a:buAutoNum type="arabicParenBoth"/>
                      </a:pPr>
                      <a:r>
                        <a:rPr lang="en-US" sz="1800" b="1" kern="1200" baseline="0" dirty="0"/>
                        <a:t>In the factory </a:t>
                      </a:r>
                      <a:r>
                        <a:rPr lang="en-US" sz="1800" kern="1200" baseline="0" dirty="0"/>
                        <a:t>of manufacture… …</a:t>
                      </a:r>
                    </a:p>
                    <a:p>
                      <a:pPr marL="342900" indent="-342900">
                        <a:buNone/>
                      </a:pPr>
                      <a:r>
                        <a:rPr lang="en-US" sz="1800" kern="1200" baseline="0" dirty="0"/>
                        <a:t>(1A) Outside the factory for generation of electricity for captive use </a:t>
                      </a:r>
                    </a:p>
                    <a:p>
                      <a:pPr marL="342900" indent="-342900">
                        <a:buNone/>
                      </a:pPr>
                      <a:r>
                        <a:rPr lang="en-US" sz="1800" kern="1200" baseline="0" dirty="0"/>
                        <a:t>(2) </a:t>
                      </a:r>
                      <a:r>
                        <a:rPr lang="en-US" sz="1800" b="1" kern="1200" baseline="0" dirty="0"/>
                        <a:t>For providing </a:t>
                      </a:r>
                      <a:r>
                        <a:rPr lang="en-US" sz="1800" kern="1200" baseline="0" dirty="0"/>
                        <a:t>output service</a:t>
                      </a:r>
                    </a:p>
                    <a:p>
                      <a:pPr marL="342900" indent="-342900">
                        <a:buNone/>
                      </a:pPr>
                      <a:r>
                        <a:rPr lang="en-US" sz="1800" kern="1200" baseline="0" dirty="0"/>
                        <a:t>… …</a:t>
                      </a:r>
                      <a:endParaRPr lang="en-US" dirty="0"/>
                    </a:p>
                  </a:txBody>
                  <a:tcPr/>
                </a:tc>
                <a:tc>
                  <a:txBody>
                    <a:bodyPr/>
                    <a:lstStyle/>
                    <a:p>
                      <a:r>
                        <a:rPr lang="en-US" dirty="0"/>
                        <a:t>Goods, the value of which is </a:t>
                      </a:r>
                      <a:r>
                        <a:rPr lang="en-US" b="1" dirty="0"/>
                        <a:t>capitalised in the books of account</a:t>
                      </a:r>
                      <a:r>
                        <a:rPr lang="en-US" dirty="0"/>
                        <a:t> of the person claiming the input tax credit and which are used or intended to be used in the course or furtherance of business</a:t>
                      </a:r>
                    </a:p>
                  </a:txBody>
                  <a:tcPr/>
                </a:tc>
                <a:extLst>
                  <a:ext uri="{0D108BD9-81ED-4DB2-BD59-A6C34878D82A}">
                    <a16:rowId xmlns:a16="http://schemas.microsoft.com/office/drawing/2014/main" val="10001"/>
                  </a:ext>
                </a:extLst>
              </a:tr>
            </a:tbl>
          </a:graphicData>
        </a:graphic>
      </p:graphicFrame>
      <p:sp>
        <p:nvSpPr>
          <p:cNvPr id="14" name="Rectangular Callout 13"/>
          <p:cNvSpPr/>
          <p:nvPr/>
        </p:nvSpPr>
        <p:spPr>
          <a:xfrm>
            <a:off x="642910" y="4114800"/>
            <a:ext cx="7858180" cy="2215682"/>
          </a:xfrm>
          <a:prstGeom prst="wedgeRectCallou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just"/>
            <a:r>
              <a:rPr lang="en-US" sz="1600" b="1" i="1" u="sng" dirty="0"/>
              <a:t>Analysis</a:t>
            </a:r>
          </a:p>
          <a:p>
            <a:pPr algn="just">
              <a:buFont typeface="Arial" pitchFamily="34" charset="0"/>
              <a:buChar char="•"/>
            </a:pPr>
            <a:r>
              <a:rPr lang="en-US" sz="1600" dirty="0"/>
              <a:t> Tariff classification based definition dropped</a:t>
            </a:r>
          </a:p>
          <a:p>
            <a:pPr algn="just">
              <a:buFont typeface="Arial" pitchFamily="34" charset="0"/>
              <a:buChar char="•"/>
            </a:pPr>
            <a:r>
              <a:rPr lang="en-US" sz="1600" dirty="0"/>
              <a:t> Parity between books of accounts and treatment under the CGST Act</a:t>
            </a:r>
          </a:p>
          <a:p>
            <a:pPr algn="just">
              <a:buFont typeface="Arial" pitchFamily="34" charset="0"/>
              <a:buChar char="•"/>
            </a:pPr>
            <a:r>
              <a:rPr lang="en-US" sz="1600" dirty="0"/>
              <a:t> The concept of receiving Capital goods ‘in the factory’ no more applies</a:t>
            </a:r>
          </a:p>
          <a:p>
            <a:pPr algn="just">
              <a:buFont typeface="Arial" pitchFamily="34" charset="0"/>
              <a:buChar char="•"/>
            </a:pPr>
            <a:r>
              <a:rPr lang="en-US" sz="1600" dirty="0"/>
              <a:t> Credit on capital goods can be availed </a:t>
            </a:r>
          </a:p>
          <a:p>
            <a:pPr algn="just">
              <a:buFont typeface="Arial" pitchFamily="34" charset="0"/>
              <a:buChar char="•"/>
            </a:pPr>
            <a:r>
              <a:rPr lang="en-US" sz="1600" dirty="0"/>
              <a:t> The condition of receipt of goods still continues </a:t>
            </a:r>
          </a:p>
          <a:p>
            <a:pPr algn="just">
              <a:buFont typeface="Arial" pitchFamily="34" charset="0"/>
              <a:buChar char="•"/>
            </a:pPr>
            <a:r>
              <a:rPr lang="en-US" sz="1600" dirty="0"/>
              <a:t> The concept of bifurcation of goods credit into Inputs and capital goods continues</a:t>
            </a:r>
          </a:p>
        </p:txBody>
      </p:sp>
    </p:spTree>
    <p:extLst>
      <p:ext uri="{BB962C8B-B14F-4D97-AF65-F5344CB8AC3E}">
        <p14:creationId xmlns:p14="http://schemas.microsoft.com/office/powerpoint/2010/main" val="3849115508"/>
      </p:ext>
    </p:extLst>
  </p:cSld>
  <p:clrMapOvr>
    <a:masterClrMapping/>
  </p:clrMapOvr>
</p:sld>
</file>

<file path=ppt/theme/theme1.xml><?xml version="1.0" encoding="utf-8"?>
<a:theme xmlns:a="http://schemas.openxmlformats.org/drawingml/2006/main" name="Panchshil  - GST">
  <a:themeElements>
    <a:clrScheme name="Custom 10">
      <a:dk1>
        <a:sysClr val="windowText" lastClr="000000"/>
      </a:dk1>
      <a:lt1>
        <a:sysClr val="window" lastClr="FFFFFF"/>
      </a:lt1>
      <a:dk2>
        <a:srgbClr val="1F497D"/>
      </a:dk2>
      <a:lt2>
        <a:srgbClr val="EEECE1"/>
      </a:lt2>
      <a:accent1>
        <a:srgbClr val="D7162F"/>
      </a:accent1>
      <a:accent2>
        <a:srgbClr val="262626"/>
      </a:accent2>
      <a:accent3>
        <a:srgbClr val="BFBFBF"/>
      </a:accent3>
      <a:accent4>
        <a:srgbClr val="FF9966"/>
      </a:accent4>
      <a:accent5>
        <a:srgbClr val="FFC000"/>
      </a:accent5>
      <a:accent6>
        <a:srgbClr val="F2F2F2"/>
      </a:accent6>
      <a:hlink>
        <a:srgbClr val="D7162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anchshil  - GST">
  <a:themeElements>
    <a:clrScheme name="Custom 10">
      <a:dk1>
        <a:sysClr val="windowText" lastClr="000000"/>
      </a:dk1>
      <a:lt1>
        <a:sysClr val="window" lastClr="FFFFFF"/>
      </a:lt1>
      <a:dk2>
        <a:srgbClr val="1F497D"/>
      </a:dk2>
      <a:lt2>
        <a:srgbClr val="EEECE1"/>
      </a:lt2>
      <a:accent1>
        <a:srgbClr val="D7162F"/>
      </a:accent1>
      <a:accent2>
        <a:srgbClr val="262626"/>
      </a:accent2>
      <a:accent3>
        <a:srgbClr val="BFBFBF"/>
      </a:accent3>
      <a:accent4>
        <a:srgbClr val="FF9966"/>
      </a:accent4>
      <a:accent5>
        <a:srgbClr val="FFC000"/>
      </a:accent5>
      <a:accent6>
        <a:srgbClr val="F2F2F2"/>
      </a:accent6>
      <a:hlink>
        <a:srgbClr val="D7162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Panchshil  - GST</Template>
  <TotalTime>14707</TotalTime>
  <Words>5241</Words>
  <Application>Microsoft Office PowerPoint</Application>
  <PresentationFormat>On-screen Show (4:3)</PresentationFormat>
  <Paragraphs>852</Paragraphs>
  <Slides>59</Slides>
  <Notes>13</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59</vt:i4>
      </vt:variant>
    </vt:vector>
  </HeadingPairs>
  <TitlesOfParts>
    <vt:vector size="69" baseType="lpstr">
      <vt:lpstr>Arial</vt:lpstr>
      <vt:lpstr>Arial Narrow</vt:lpstr>
      <vt:lpstr>Baskerville Old Face</vt:lpstr>
      <vt:lpstr>Calibri</vt:lpstr>
      <vt:lpstr>Courier New</vt:lpstr>
      <vt:lpstr>Symbol</vt:lpstr>
      <vt:lpstr>Times New Roman</vt:lpstr>
      <vt:lpstr>Wingdings</vt:lpstr>
      <vt:lpstr>Panchshil  - GST</vt:lpstr>
      <vt:lpstr>1_Panchshil  - GST</vt:lpstr>
      <vt:lpstr>PowerPoint Presentation</vt:lpstr>
      <vt:lpstr>India GST – A Unique Experience</vt:lpstr>
      <vt:lpstr>Impact of GST– Trader</vt:lpstr>
      <vt:lpstr>Impact of GST - Manufacturer </vt:lpstr>
      <vt:lpstr>ITC framework under the GST regime</vt:lpstr>
      <vt:lpstr>Input Tax Credit and Input Tax</vt:lpstr>
      <vt:lpstr>Input</vt:lpstr>
      <vt:lpstr>Input Service</vt:lpstr>
      <vt:lpstr>Capital Goods</vt:lpstr>
      <vt:lpstr>Eligibility and conditions </vt:lpstr>
      <vt:lpstr>Eligibility - Input Tax Credit [S. 16(1)] </vt:lpstr>
      <vt:lpstr>Input Tax Credit- Utilization</vt:lpstr>
      <vt:lpstr>Separate ITC Pools</vt:lpstr>
      <vt:lpstr>Conditions for Availing Credit [S. 16(2)]</vt:lpstr>
      <vt:lpstr>Documentary Requirements for claiming ITC [Rule 36]</vt:lpstr>
      <vt:lpstr>Matching of Input Tax Credit</vt:lpstr>
      <vt:lpstr>Parameters for Matching </vt:lpstr>
      <vt:lpstr>Conditions – Receipt of Service</vt:lpstr>
      <vt:lpstr>ITC paid under RCM</vt:lpstr>
      <vt:lpstr>Other Important Conditions</vt:lpstr>
      <vt:lpstr>Wrong Availment of Credit </vt:lpstr>
      <vt:lpstr>Precautions </vt:lpstr>
      <vt:lpstr>Snapshot - Availment of Credit</vt:lpstr>
      <vt:lpstr>Negative list of credits</vt:lpstr>
      <vt:lpstr>Negative List [S. 17(5)]</vt:lpstr>
      <vt:lpstr>Motor Vehicles and Conveyances [S. 17(5)(a)]</vt:lpstr>
      <vt:lpstr>PowerPoint Presentation</vt:lpstr>
      <vt:lpstr>Specified Services (club membership, insurance, etc.) [S. 17(5)(b)]</vt:lpstr>
      <vt:lpstr>Examples</vt:lpstr>
      <vt:lpstr>Works Contract Services [S. 17(5)(c)&amp;(d)]</vt:lpstr>
      <vt:lpstr>Other Negative List Items [S. 17(5)(e) to 17(5)(i)] </vt:lpstr>
      <vt:lpstr>Example</vt:lpstr>
      <vt:lpstr>Apportionment of credit</vt:lpstr>
      <vt:lpstr>Apportionment of Credits</vt:lpstr>
      <vt:lpstr>Reversal of ITC on Inputs and Input services...[S. 17(1) and (2) r.w Rule 42]</vt:lpstr>
      <vt:lpstr>...Reversal of ITC on Inputs and Input services...[S. 17(1) and (2) r.w Rule 42]</vt:lpstr>
      <vt:lpstr>... Reversal of ITC on Inputs and Input Services[S. 17(1) and (2) r.w Rule 42]</vt:lpstr>
      <vt:lpstr>Reversal of ITC on Capital Goods[S. 17(1) and (2) r.w Rule 43]</vt:lpstr>
      <vt:lpstr>Special provisions for banking and financial services sector [S. 17(4)]</vt:lpstr>
      <vt:lpstr>Availment of credit in special circumstances</vt:lpstr>
      <vt:lpstr>Availment of credit in special circumstances... [S. 18(1) and (2) r.w Rule 40]</vt:lpstr>
      <vt:lpstr>…Availment of credit in special circumstances... [S. 18(1) and (2) r.w Rule 40]</vt:lpstr>
      <vt:lpstr>... Availment of credit in special circumstances – Issue [S. 18(2)]</vt:lpstr>
      <vt:lpstr>Reversal of credit in certain circumstances...[S. 18(4), (6) r.w Rule 44]</vt:lpstr>
      <vt:lpstr>Credit upon change in constitution of business [S. 18(3) r.w Rule 41]</vt:lpstr>
      <vt:lpstr>Input service Distributor</vt:lpstr>
      <vt:lpstr>Credit distributed [S. 20 r.w. Rule 39]</vt:lpstr>
      <vt:lpstr>Manner of distribution of credit  [S. 21 r.w. Rule 39]</vt:lpstr>
      <vt:lpstr>ISD Invoice</vt:lpstr>
      <vt:lpstr>Other Conditions for ISD</vt:lpstr>
      <vt:lpstr>Job work</vt:lpstr>
      <vt:lpstr>Job Work…</vt:lpstr>
      <vt:lpstr>…Job Work</vt:lpstr>
      <vt:lpstr>issues </vt:lpstr>
      <vt:lpstr>Issues… </vt:lpstr>
      <vt:lpstr>…Issues</vt:lpstr>
      <vt:lpstr>Transitional Issues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Goods and service tax</dc:title>
  <dc:creator>ELP</dc:creator>
  <cp:lastModifiedBy>krutika kale</cp:lastModifiedBy>
  <cp:revision>1459</cp:revision>
  <cp:lastPrinted>2017-05-10T05:08:02Z</cp:lastPrinted>
  <dcterms:created xsi:type="dcterms:W3CDTF">2016-08-04T04:42:14Z</dcterms:created>
  <dcterms:modified xsi:type="dcterms:W3CDTF">2017-12-29T09:49:08Z</dcterms:modified>
</cp:coreProperties>
</file>