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44"/>
  </p:notesMasterIdLst>
  <p:sldIdLst>
    <p:sldId id="256" r:id="rId2"/>
    <p:sldId id="319" r:id="rId3"/>
    <p:sldId id="273" r:id="rId4"/>
    <p:sldId id="297" r:id="rId5"/>
    <p:sldId id="295" r:id="rId6"/>
    <p:sldId id="274" r:id="rId7"/>
    <p:sldId id="298" r:id="rId8"/>
    <p:sldId id="296" r:id="rId9"/>
    <p:sldId id="300" r:id="rId10"/>
    <p:sldId id="301" r:id="rId11"/>
    <p:sldId id="302" r:id="rId12"/>
    <p:sldId id="303" r:id="rId13"/>
    <p:sldId id="299" r:id="rId14"/>
    <p:sldId id="304" r:id="rId15"/>
    <p:sldId id="305" r:id="rId16"/>
    <p:sldId id="309" r:id="rId17"/>
    <p:sldId id="306" r:id="rId18"/>
    <p:sldId id="275" r:id="rId19"/>
    <p:sldId id="310" r:id="rId20"/>
    <p:sldId id="311" r:id="rId21"/>
    <p:sldId id="327" r:id="rId22"/>
    <p:sldId id="329" r:id="rId23"/>
    <p:sldId id="330" r:id="rId24"/>
    <p:sldId id="331" r:id="rId25"/>
    <p:sldId id="321" r:id="rId26"/>
    <p:sldId id="332" r:id="rId27"/>
    <p:sldId id="333" r:id="rId28"/>
    <p:sldId id="334" r:id="rId29"/>
    <p:sldId id="335" r:id="rId30"/>
    <p:sldId id="336" r:id="rId31"/>
    <p:sldId id="337" r:id="rId32"/>
    <p:sldId id="342" r:id="rId33"/>
    <p:sldId id="322" r:id="rId34"/>
    <p:sldId id="324" r:id="rId35"/>
    <p:sldId id="325" r:id="rId36"/>
    <p:sldId id="326" r:id="rId37"/>
    <p:sldId id="328" r:id="rId38"/>
    <p:sldId id="338" r:id="rId39"/>
    <p:sldId id="339" r:id="rId40"/>
    <p:sldId id="340" r:id="rId41"/>
    <p:sldId id="341" r:id="rId42"/>
    <p:sldId id="318"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57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6B3107-E927-49B9-8E3C-0680887806F6}" type="datetimeFigureOut">
              <a:rPr lang="en-IN" smtClean="0"/>
              <a:pPr/>
              <a:t>01-04-2017</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E3779F-5BB9-4610-9C26-6EA427220026}" type="slidenum">
              <a:rPr lang="en-IN" smtClean="0"/>
              <a:pPr/>
              <a:t>‹#›</a:t>
            </a:fld>
            <a:endParaRPr lang="en-IN"/>
          </a:p>
        </p:txBody>
      </p:sp>
    </p:spTree>
    <p:extLst>
      <p:ext uri="{BB962C8B-B14F-4D97-AF65-F5344CB8AC3E}">
        <p14:creationId xmlns:p14="http://schemas.microsoft.com/office/powerpoint/2010/main" xmlns="" val="1458818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6CA5C790-1D84-404A-959A-D7AAE268344E}" type="datetime1">
              <a:rPr lang="en-IN" smtClean="0"/>
              <a:pPr/>
              <a:t>01-04-2017</a:t>
            </a:fld>
            <a:endParaRPr lang="en-IN"/>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r>
              <a:rPr lang="en-IN" smtClean="0"/>
              <a:t>CA Subodh V. Shah</a:t>
            </a:r>
            <a:endParaRPr lang="en-IN"/>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BEA85BC6-A935-49D6-9A7A-4F9E9F593E52}" type="slidenum">
              <a:rPr lang="en-IN" smtClean="0"/>
              <a:pPr/>
              <a:t>‹#›</a:t>
            </a:fld>
            <a:endParaRPr lang="en-IN"/>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770606107"/>
      </p:ext>
    </p:extLst>
  </p:cSld>
  <p:clrMapOvr>
    <a:masterClrMapping/>
  </p:clrMapOvr>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D8FB39-B398-499D-8F3F-659077B67170}" type="datetime1">
              <a:rPr lang="en-IN" smtClean="0"/>
              <a:pPr/>
              <a:t>01-04-2017</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
        <p:nvSpPr>
          <p:cNvPr id="6" name="Slide Number Placeholder 5"/>
          <p:cNvSpPr>
            <a:spLocks noGrp="1"/>
          </p:cNvSpPr>
          <p:nvPr>
            <p:ph type="sldNum" sz="quarter" idx="12"/>
          </p:nvPr>
        </p:nvSpPr>
        <p:spPr/>
        <p:txBody>
          <a:bodyPr/>
          <a:lstStyle/>
          <a:p>
            <a:fld id="{BEA85BC6-A935-49D6-9A7A-4F9E9F593E52}" type="slidenum">
              <a:rPr lang="en-IN" smtClean="0"/>
              <a:pPr/>
              <a:t>‹#›</a:t>
            </a:fld>
            <a:endParaRPr lang="en-IN"/>
          </a:p>
        </p:txBody>
      </p:sp>
    </p:spTree>
    <p:extLst>
      <p:ext uri="{BB962C8B-B14F-4D97-AF65-F5344CB8AC3E}">
        <p14:creationId xmlns:p14="http://schemas.microsoft.com/office/powerpoint/2010/main" xmlns="" val="1617992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44584F-B954-4EE7-B2A1-D645D8CA38BD}" type="datetime1">
              <a:rPr lang="en-IN" smtClean="0"/>
              <a:pPr/>
              <a:t>01-04-2017</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
        <p:nvSpPr>
          <p:cNvPr id="6" name="Slide Number Placeholder 5"/>
          <p:cNvSpPr>
            <a:spLocks noGrp="1"/>
          </p:cNvSpPr>
          <p:nvPr>
            <p:ph type="sldNum" sz="quarter" idx="12"/>
          </p:nvPr>
        </p:nvSpPr>
        <p:spPr/>
        <p:txBody>
          <a:bodyPr/>
          <a:lstStyle/>
          <a:p>
            <a:fld id="{BEA85BC6-A935-49D6-9A7A-4F9E9F593E52}" type="slidenum">
              <a:rPr lang="en-IN" smtClean="0"/>
              <a:pPr/>
              <a:t>‹#›</a:t>
            </a:fld>
            <a:endParaRPr lang="en-IN"/>
          </a:p>
        </p:txBody>
      </p:sp>
    </p:spTree>
    <p:extLst>
      <p:ext uri="{BB962C8B-B14F-4D97-AF65-F5344CB8AC3E}">
        <p14:creationId xmlns:p14="http://schemas.microsoft.com/office/powerpoint/2010/main" xmlns="" val="3266998756"/>
      </p:ext>
    </p:extLst>
  </p:cSld>
  <p:clrMapOvr>
    <a:masterClrMapping/>
  </p:clrMapOvr>
  <p:extLst mod="1">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91C653-548D-479C-8914-2383E234C0DE}" type="datetime1">
              <a:rPr lang="en-IN" smtClean="0"/>
              <a:pPr/>
              <a:t>01-04-2017</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
        <p:nvSpPr>
          <p:cNvPr id="6" name="Slide Number Placeholder 5"/>
          <p:cNvSpPr>
            <a:spLocks noGrp="1"/>
          </p:cNvSpPr>
          <p:nvPr>
            <p:ph type="sldNum" sz="quarter" idx="12"/>
          </p:nvPr>
        </p:nvSpPr>
        <p:spPr/>
        <p:txBody>
          <a:bodyPr/>
          <a:lstStyle/>
          <a:p>
            <a:fld id="{BEA85BC6-A935-49D6-9A7A-4F9E9F593E52}" type="slidenum">
              <a:rPr lang="en-IN" smtClean="0"/>
              <a:pPr/>
              <a:t>‹#›</a:t>
            </a:fld>
            <a:endParaRPr lang="en-IN"/>
          </a:p>
        </p:txBody>
      </p:sp>
    </p:spTree>
    <p:extLst>
      <p:ext uri="{BB962C8B-B14F-4D97-AF65-F5344CB8AC3E}">
        <p14:creationId xmlns:p14="http://schemas.microsoft.com/office/powerpoint/2010/main" xmlns="" val="9245876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939BDC21-AFE7-4C1A-8C10-D6703624B1E8}" type="datetime1">
              <a:rPr lang="en-IN" smtClean="0"/>
              <a:pPr/>
              <a:t>01-04-2017</a:t>
            </a:fld>
            <a:endParaRPr lang="en-IN"/>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r>
              <a:rPr lang="en-IN" smtClean="0"/>
              <a:t>CA Subodh V. Shah</a:t>
            </a:r>
            <a:endParaRPr lang="en-IN"/>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BEA85BC6-A935-49D6-9A7A-4F9E9F593E52}" type="slidenum">
              <a:rPr lang="en-IN" smtClean="0"/>
              <a:pPr/>
              <a:t>‹#›</a:t>
            </a:fld>
            <a:endParaRPr lang="en-IN"/>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p:cNvGrpSpPr/>
          <p:nvPr/>
        </p:nvGrpSpPr>
        <p:grpSpPr>
          <a:xfrm>
            <a:off x="0" y="0"/>
            <a:ext cx="2110979" cy="6858000"/>
            <a:chOff x="0" y="0"/>
            <a:chExt cx="2110979" cy="6858000"/>
          </a:xfrm>
        </p:grpSpPr>
        <p:sp>
          <p:nvSpPr>
            <p:cNvPr id="9" name="Freeform 8"/>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xmlns="" val="11045272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EAF55B-DD02-4414-8E66-919A725778A4}" type="datetime1">
              <a:rPr lang="en-IN" smtClean="0"/>
              <a:pPr/>
              <a:t>01-04-2017</a:t>
            </a:fld>
            <a:endParaRPr lang="en-IN"/>
          </a:p>
        </p:txBody>
      </p:sp>
      <p:sp>
        <p:nvSpPr>
          <p:cNvPr id="6" name="Footer Placeholder 5"/>
          <p:cNvSpPr>
            <a:spLocks noGrp="1"/>
          </p:cNvSpPr>
          <p:nvPr>
            <p:ph type="ftr" sz="quarter" idx="11"/>
          </p:nvPr>
        </p:nvSpPr>
        <p:spPr/>
        <p:txBody>
          <a:bodyPr/>
          <a:lstStyle/>
          <a:p>
            <a:r>
              <a:rPr lang="en-IN" smtClean="0"/>
              <a:t>CA Subodh V. Shah</a:t>
            </a:r>
            <a:endParaRPr lang="en-IN"/>
          </a:p>
        </p:txBody>
      </p:sp>
      <p:sp>
        <p:nvSpPr>
          <p:cNvPr id="7" name="Slide Number Placeholder 6"/>
          <p:cNvSpPr>
            <a:spLocks noGrp="1"/>
          </p:cNvSpPr>
          <p:nvPr>
            <p:ph type="sldNum" sz="quarter" idx="12"/>
          </p:nvPr>
        </p:nvSpPr>
        <p:spPr/>
        <p:txBody>
          <a:bodyPr/>
          <a:lstStyle/>
          <a:p>
            <a:fld id="{BEA85BC6-A935-49D6-9A7A-4F9E9F593E52}" type="slidenum">
              <a:rPr lang="en-IN" smtClean="0"/>
              <a:pPr/>
              <a:t>‹#›</a:t>
            </a:fld>
            <a:endParaRPr lang="en-IN"/>
          </a:p>
        </p:txBody>
      </p:sp>
    </p:spTree>
    <p:extLst>
      <p:ext uri="{BB962C8B-B14F-4D97-AF65-F5344CB8AC3E}">
        <p14:creationId xmlns:p14="http://schemas.microsoft.com/office/powerpoint/2010/main" xmlns="" val="3864466877"/>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96E5B5-3AA4-47F3-8ED3-DB12FA5ADF06}" type="datetime1">
              <a:rPr lang="en-IN" smtClean="0"/>
              <a:pPr/>
              <a:t>01-04-2017</a:t>
            </a:fld>
            <a:endParaRPr lang="en-IN"/>
          </a:p>
        </p:txBody>
      </p:sp>
      <p:sp>
        <p:nvSpPr>
          <p:cNvPr id="8" name="Footer Placeholder 7"/>
          <p:cNvSpPr>
            <a:spLocks noGrp="1"/>
          </p:cNvSpPr>
          <p:nvPr>
            <p:ph type="ftr" sz="quarter" idx="11"/>
          </p:nvPr>
        </p:nvSpPr>
        <p:spPr/>
        <p:txBody>
          <a:bodyPr/>
          <a:lstStyle/>
          <a:p>
            <a:r>
              <a:rPr lang="en-IN" smtClean="0"/>
              <a:t>CA Subodh V. Shah</a:t>
            </a:r>
            <a:endParaRPr lang="en-IN"/>
          </a:p>
        </p:txBody>
      </p:sp>
      <p:sp>
        <p:nvSpPr>
          <p:cNvPr id="9" name="Slide Number Placeholder 8"/>
          <p:cNvSpPr>
            <a:spLocks noGrp="1"/>
          </p:cNvSpPr>
          <p:nvPr>
            <p:ph type="sldNum" sz="quarter" idx="12"/>
          </p:nvPr>
        </p:nvSpPr>
        <p:spPr/>
        <p:txBody>
          <a:bodyPr/>
          <a:lstStyle/>
          <a:p>
            <a:fld id="{BEA85BC6-A935-49D6-9A7A-4F9E9F593E52}" type="slidenum">
              <a:rPr lang="en-IN" smtClean="0"/>
              <a:pPr/>
              <a:t>‹#›</a:t>
            </a:fld>
            <a:endParaRPr lang="en-IN"/>
          </a:p>
        </p:txBody>
      </p:sp>
    </p:spTree>
    <p:extLst>
      <p:ext uri="{BB962C8B-B14F-4D97-AF65-F5344CB8AC3E}">
        <p14:creationId xmlns:p14="http://schemas.microsoft.com/office/powerpoint/2010/main" xmlns="" val="3991384428"/>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F4F5FB-BBC0-4DB8-9A2E-4F1B93995904}" type="datetime1">
              <a:rPr lang="en-IN" smtClean="0"/>
              <a:pPr/>
              <a:t>01-04-2017</a:t>
            </a:fld>
            <a:endParaRPr lang="en-IN"/>
          </a:p>
        </p:txBody>
      </p:sp>
      <p:sp>
        <p:nvSpPr>
          <p:cNvPr id="4" name="Footer Placeholder 3"/>
          <p:cNvSpPr>
            <a:spLocks noGrp="1"/>
          </p:cNvSpPr>
          <p:nvPr>
            <p:ph type="ftr" sz="quarter" idx="11"/>
          </p:nvPr>
        </p:nvSpPr>
        <p:spPr/>
        <p:txBody>
          <a:bodyPr/>
          <a:lstStyle/>
          <a:p>
            <a:r>
              <a:rPr lang="en-IN" smtClean="0"/>
              <a:t>CA Subodh V. Shah</a:t>
            </a:r>
            <a:endParaRPr lang="en-IN"/>
          </a:p>
        </p:txBody>
      </p:sp>
      <p:sp>
        <p:nvSpPr>
          <p:cNvPr id="5" name="Slide Number Placeholder 4"/>
          <p:cNvSpPr>
            <a:spLocks noGrp="1"/>
          </p:cNvSpPr>
          <p:nvPr>
            <p:ph type="sldNum" sz="quarter" idx="12"/>
          </p:nvPr>
        </p:nvSpPr>
        <p:spPr/>
        <p:txBody>
          <a:bodyPr/>
          <a:lstStyle/>
          <a:p>
            <a:fld id="{BEA85BC6-A935-49D6-9A7A-4F9E9F593E52}" type="slidenum">
              <a:rPr lang="en-IN" smtClean="0"/>
              <a:pPr/>
              <a:t>‹#›</a:t>
            </a:fld>
            <a:endParaRPr lang="en-IN"/>
          </a:p>
        </p:txBody>
      </p:sp>
    </p:spTree>
    <p:extLst>
      <p:ext uri="{BB962C8B-B14F-4D97-AF65-F5344CB8AC3E}">
        <p14:creationId xmlns:p14="http://schemas.microsoft.com/office/powerpoint/2010/main" xmlns="" val="266531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464B5-0395-4AEE-91CB-DCE6E5FDB475}" type="datetime1">
              <a:rPr lang="en-IN" smtClean="0"/>
              <a:pPr/>
              <a:t>01-04-2017</a:t>
            </a:fld>
            <a:endParaRPr lang="en-IN"/>
          </a:p>
        </p:txBody>
      </p:sp>
      <p:sp>
        <p:nvSpPr>
          <p:cNvPr id="3" name="Footer Placeholder 2"/>
          <p:cNvSpPr>
            <a:spLocks noGrp="1"/>
          </p:cNvSpPr>
          <p:nvPr>
            <p:ph type="ftr" sz="quarter" idx="11"/>
          </p:nvPr>
        </p:nvSpPr>
        <p:spPr/>
        <p:txBody>
          <a:bodyPr/>
          <a:lstStyle/>
          <a:p>
            <a:r>
              <a:rPr lang="en-IN" smtClean="0"/>
              <a:t>CA Subodh V. Shah</a:t>
            </a:r>
            <a:endParaRPr lang="en-IN"/>
          </a:p>
        </p:txBody>
      </p:sp>
      <p:sp>
        <p:nvSpPr>
          <p:cNvPr id="4" name="Slide Number Placeholder 3"/>
          <p:cNvSpPr>
            <a:spLocks noGrp="1"/>
          </p:cNvSpPr>
          <p:nvPr>
            <p:ph type="sldNum" sz="quarter" idx="12"/>
          </p:nvPr>
        </p:nvSpPr>
        <p:spPr/>
        <p:txBody>
          <a:bodyPr/>
          <a:lstStyle/>
          <a:p>
            <a:fld id="{BEA85BC6-A935-49D6-9A7A-4F9E9F593E52}" type="slidenum">
              <a:rPr lang="en-IN" smtClean="0"/>
              <a:pPr/>
              <a:t>‹#›</a:t>
            </a:fld>
            <a:endParaRPr lang="en-IN"/>
          </a:p>
        </p:txBody>
      </p:sp>
    </p:spTree>
    <p:extLst>
      <p:ext uri="{BB962C8B-B14F-4D97-AF65-F5344CB8AC3E}">
        <p14:creationId xmlns:p14="http://schemas.microsoft.com/office/powerpoint/2010/main" xmlns="" val="798132787"/>
      </p:ext>
    </p:extLst>
  </p:cSld>
  <p:clrMapOvr>
    <a:masterClrMapping/>
  </p:clrMapOvr>
  <p:extLst mod="1">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80D031BC-3290-499E-B9B0-7B42B3B8C73F}" type="datetime1">
              <a:rPr lang="en-IN" smtClean="0"/>
              <a:pPr/>
              <a:t>01-04-2017</a:t>
            </a:fld>
            <a:endParaRPr lang="en-IN"/>
          </a:p>
        </p:txBody>
      </p:sp>
      <p:sp>
        <p:nvSpPr>
          <p:cNvPr id="6" name="Footer Placeholder 5"/>
          <p:cNvSpPr>
            <a:spLocks noGrp="1"/>
          </p:cNvSpPr>
          <p:nvPr>
            <p:ph type="ftr" sz="quarter" idx="11"/>
          </p:nvPr>
        </p:nvSpPr>
        <p:spPr>
          <a:xfrm>
            <a:off x="1577716" y="6375679"/>
            <a:ext cx="2611634" cy="345796"/>
          </a:xfrm>
        </p:spPr>
        <p:txBody>
          <a:bodyPr/>
          <a:lstStyle/>
          <a:p>
            <a:r>
              <a:rPr lang="en-IN" smtClean="0"/>
              <a:t>CA Subodh V. Shah</a:t>
            </a:r>
            <a:endParaRPr lang="en-IN"/>
          </a:p>
        </p:txBody>
      </p:sp>
      <p:sp>
        <p:nvSpPr>
          <p:cNvPr id="7" name="Slide Number Placeholder 6"/>
          <p:cNvSpPr>
            <a:spLocks noGrp="1"/>
          </p:cNvSpPr>
          <p:nvPr>
            <p:ph type="sldNum" sz="quarter" idx="12"/>
          </p:nvPr>
        </p:nvSpPr>
        <p:spPr>
          <a:xfrm>
            <a:off x="4268261" y="6375679"/>
            <a:ext cx="924342" cy="345796"/>
          </a:xfrm>
        </p:spPr>
        <p:txBody>
          <a:bodyPr/>
          <a:lstStyle/>
          <a:p>
            <a:fld id="{BEA85BC6-A935-49D6-9A7A-4F9E9F593E52}" type="slidenum">
              <a:rPr lang="en-IN" smtClean="0"/>
              <a:pPr/>
              <a:t>‹#›</a:t>
            </a:fld>
            <a:endParaRPr lang="en-IN"/>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3411666085"/>
      </p:ext>
    </p:extLst>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11" name="Freeform 11"/>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909C555F-EBAC-4C09-9893-F6100EAF407B}" type="datetime1">
              <a:rPr lang="en-IN" smtClean="0"/>
              <a:pPr/>
              <a:t>01-04-2017</a:t>
            </a:fld>
            <a:endParaRPr lang="en-IN"/>
          </a:p>
        </p:txBody>
      </p:sp>
      <p:sp>
        <p:nvSpPr>
          <p:cNvPr id="6" name="Footer Placeholder 5"/>
          <p:cNvSpPr>
            <a:spLocks noGrp="1"/>
          </p:cNvSpPr>
          <p:nvPr>
            <p:ph type="ftr" sz="quarter" idx="11"/>
          </p:nvPr>
        </p:nvSpPr>
        <p:spPr>
          <a:xfrm>
            <a:off x="1577716" y="6375679"/>
            <a:ext cx="2611634" cy="345796"/>
          </a:xfrm>
        </p:spPr>
        <p:txBody>
          <a:bodyPr/>
          <a:lstStyle/>
          <a:p>
            <a:r>
              <a:rPr lang="en-IN" smtClean="0"/>
              <a:t>CA Subodh V. Shah</a:t>
            </a:r>
            <a:endParaRPr lang="en-IN"/>
          </a:p>
        </p:txBody>
      </p:sp>
      <p:sp>
        <p:nvSpPr>
          <p:cNvPr id="7" name="Slide Number Placeholder 6"/>
          <p:cNvSpPr>
            <a:spLocks noGrp="1"/>
          </p:cNvSpPr>
          <p:nvPr>
            <p:ph type="sldNum" sz="quarter" idx="12"/>
          </p:nvPr>
        </p:nvSpPr>
        <p:spPr>
          <a:xfrm>
            <a:off x="4256153" y="6375679"/>
            <a:ext cx="947460" cy="345796"/>
          </a:xfrm>
        </p:spPr>
        <p:txBody>
          <a:bodyPr/>
          <a:lstStyle/>
          <a:p>
            <a:fld id="{BEA85BC6-A935-49D6-9A7A-4F9E9F593E52}" type="slidenum">
              <a:rPr lang="en-IN" smtClean="0"/>
              <a:pPr/>
              <a:t>‹#›</a:t>
            </a:fld>
            <a:endParaRPr lang="en-IN"/>
          </a:p>
        </p:txBody>
      </p:sp>
      <p:sp>
        <p:nvSpPr>
          <p:cNvPr id="13" name="Rectangle 12"/>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614202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5AA8B5BF-FDB5-4BB1-A9D8-E8B82D55AD46}" type="datetime1">
              <a:rPr lang="en-IN" smtClean="0"/>
              <a:pPr/>
              <a:t>01-04-2017</a:t>
            </a:fld>
            <a:endParaRPr lang="en-IN"/>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r>
              <a:rPr lang="en-IN" smtClean="0"/>
              <a:t>CA Subodh V. Shah</a:t>
            </a:r>
            <a:endParaRPr lang="en-IN"/>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EA85BC6-A935-49D6-9A7A-4F9E9F593E52}" type="slidenum">
              <a:rPr lang="en-IN" smtClean="0"/>
              <a:pPr/>
              <a:t>‹#›</a:t>
            </a:fld>
            <a:endParaRPr lang="en-IN"/>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xmlns="" val="324444661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dt="0"/>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ICDS</a:t>
            </a:r>
            <a:endParaRPr lang="en-IN" dirty="0"/>
          </a:p>
        </p:txBody>
      </p:sp>
      <p:sp>
        <p:nvSpPr>
          <p:cNvPr id="3" name="Subtitle 2"/>
          <p:cNvSpPr>
            <a:spLocks noGrp="1"/>
          </p:cNvSpPr>
          <p:nvPr>
            <p:ph type="subTitle" idx="1"/>
          </p:nvPr>
        </p:nvSpPr>
        <p:spPr/>
        <p:txBody>
          <a:bodyPr>
            <a:normAutofit/>
          </a:bodyPr>
          <a:lstStyle/>
          <a:p>
            <a:r>
              <a:rPr lang="en-IN" sz="2800" dirty="0" smtClean="0"/>
              <a:t>CA Subodh V. SHAH</a:t>
            </a:r>
            <a:endParaRPr lang="en-IN" sz="2800" dirty="0"/>
          </a:p>
        </p:txBody>
      </p:sp>
    </p:spTree>
    <p:extLst>
      <p:ext uri="{BB962C8B-B14F-4D97-AF65-F5344CB8AC3E}">
        <p14:creationId xmlns:p14="http://schemas.microsoft.com/office/powerpoint/2010/main" xmlns="" val="2654446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COMPONENTS OF ACTUAL COST </a:t>
            </a:r>
            <a:endParaRPr lang="en-IN" dirty="0"/>
          </a:p>
        </p:txBody>
      </p:sp>
      <p:sp>
        <p:nvSpPr>
          <p:cNvPr id="3" name="Content Placeholder 2"/>
          <p:cNvSpPr>
            <a:spLocks noGrp="1"/>
          </p:cNvSpPr>
          <p:nvPr>
            <p:ph idx="1"/>
          </p:nvPr>
        </p:nvSpPr>
        <p:spPr/>
        <p:txBody>
          <a:bodyPr>
            <a:normAutofit/>
          </a:bodyPr>
          <a:lstStyle/>
          <a:p>
            <a:pPr lvl="0"/>
            <a:r>
              <a:rPr lang="en-IN" dirty="0">
                <a:solidFill>
                  <a:schemeClr val="tx1"/>
                </a:solidFill>
              </a:rPr>
              <a:t>Administration and other general overhead expenses are to be excluded if they </a:t>
            </a:r>
            <a:r>
              <a:rPr lang="en-IN" u="sng" dirty="0">
                <a:solidFill>
                  <a:schemeClr val="tx1"/>
                </a:solidFill>
              </a:rPr>
              <a:t>do not relate </a:t>
            </a:r>
            <a:r>
              <a:rPr lang="en-IN" dirty="0">
                <a:solidFill>
                  <a:schemeClr val="tx1"/>
                </a:solidFill>
              </a:rPr>
              <a:t>to a specific tangible fixed asset</a:t>
            </a:r>
          </a:p>
        </p:txBody>
      </p:sp>
      <p:sp>
        <p:nvSpPr>
          <p:cNvPr id="4" name="Slide Number Placeholder 3"/>
          <p:cNvSpPr>
            <a:spLocks noGrp="1"/>
          </p:cNvSpPr>
          <p:nvPr>
            <p:ph type="sldNum" sz="quarter" idx="12"/>
          </p:nvPr>
        </p:nvSpPr>
        <p:spPr/>
        <p:txBody>
          <a:bodyPr/>
          <a:lstStyle/>
          <a:p>
            <a:fld id="{BEA85BC6-A935-49D6-9A7A-4F9E9F593E52}" type="slidenum">
              <a:rPr lang="en-IN" smtClean="0"/>
              <a:pPr/>
              <a:t>10</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2198911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COMPONENTS OF ACTUAL COST </a:t>
            </a:r>
            <a:endParaRPr lang="en-IN" dirty="0"/>
          </a:p>
        </p:txBody>
      </p:sp>
      <p:sp>
        <p:nvSpPr>
          <p:cNvPr id="3" name="Content Placeholder 2"/>
          <p:cNvSpPr>
            <a:spLocks noGrp="1"/>
          </p:cNvSpPr>
          <p:nvPr>
            <p:ph idx="1"/>
          </p:nvPr>
        </p:nvSpPr>
        <p:spPr/>
        <p:txBody>
          <a:bodyPr>
            <a:normAutofit/>
          </a:bodyPr>
          <a:lstStyle/>
          <a:p>
            <a:pPr lvl="0"/>
            <a:r>
              <a:rPr lang="en-IN" dirty="0" smtClean="0">
                <a:solidFill>
                  <a:schemeClr val="tx1"/>
                </a:solidFill>
              </a:rPr>
              <a:t>Costs will include</a:t>
            </a:r>
          </a:p>
          <a:p>
            <a:pPr lvl="1"/>
            <a:r>
              <a:rPr lang="en-IN" dirty="0" smtClean="0">
                <a:solidFill>
                  <a:schemeClr val="tx1"/>
                </a:solidFill>
              </a:rPr>
              <a:t>Expenses on start up &amp; commissioning</a:t>
            </a:r>
          </a:p>
          <a:p>
            <a:pPr lvl="1"/>
            <a:r>
              <a:rPr lang="en-IN" dirty="0" smtClean="0">
                <a:solidFill>
                  <a:schemeClr val="tx1"/>
                </a:solidFill>
              </a:rPr>
              <a:t>Expenses on test runs </a:t>
            </a:r>
          </a:p>
          <a:p>
            <a:r>
              <a:rPr lang="en-IN" dirty="0">
                <a:solidFill>
                  <a:schemeClr val="tx1"/>
                </a:solidFill>
              </a:rPr>
              <a:t>Expenses </a:t>
            </a:r>
            <a:r>
              <a:rPr lang="en-IN" u="sng" dirty="0">
                <a:solidFill>
                  <a:schemeClr val="tx1"/>
                </a:solidFill>
              </a:rPr>
              <a:t>after the plant has begun </a:t>
            </a:r>
            <a:r>
              <a:rPr lang="en-IN" u="sng" dirty="0" smtClean="0">
                <a:solidFill>
                  <a:schemeClr val="tx1"/>
                </a:solidFill>
              </a:rPr>
              <a:t>commercial production </a:t>
            </a:r>
            <a:r>
              <a:rPr lang="en-IN" dirty="0" smtClean="0">
                <a:solidFill>
                  <a:schemeClr val="tx1"/>
                </a:solidFill>
              </a:rPr>
              <a:t>shall be treated as revenue</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11</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1838685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COMPONENTS OF ACTUAL COST </a:t>
            </a:r>
            <a:endParaRPr lang="en-IN" dirty="0"/>
          </a:p>
        </p:txBody>
      </p:sp>
      <p:sp>
        <p:nvSpPr>
          <p:cNvPr id="3" name="Content Placeholder 2"/>
          <p:cNvSpPr>
            <a:spLocks noGrp="1"/>
          </p:cNvSpPr>
          <p:nvPr>
            <p:ph idx="1"/>
          </p:nvPr>
        </p:nvSpPr>
        <p:spPr>
          <a:xfrm>
            <a:off x="938758" y="2286002"/>
            <a:ext cx="7633742" cy="3830593"/>
          </a:xfrm>
        </p:spPr>
        <p:txBody>
          <a:bodyPr>
            <a:normAutofit lnSpcReduction="10000"/>
          </a:bodyPr>
          <a:lstStyle/>
          <a:p>
            <a:pPr lvl="0"/>
            <a:r>
              <a:rPr lang="en-IN" dirty="0" smtClean="0">
                <a:solidFill>
                  <a:srgbClr val="FF0000"/>
                </a:solidFill>
              </a:rPr>
              <a:t>Thus expenses after the project is ready to commence commercial production but before it actually commences commercial production will also have to be capitalised.</a:t>
            </a:r>
          </a:p>
          <a:p>
            <a:pPr lvl="0"/>
            <a:r>
              <a:rPr lang="en-IN" dirty="0" smtClean="0">
                <a:solidFill>
                  <a:srgbClr val="FF0000"/>
                </a:solidFill>
              </a:rPr>
              <a:t>In AS 10 we </a:t>
            </a:r>
            <a:r>
              <a:rPr lang="en-IN" dirty="0" smtClean="0">
                <a:solidFill>
                  <a:srgbClr val="FF0000"/>
                </a:solidFill>
              </a:rPr>
              <a:t>have to  </a:t>
            </a:r>
            <a:r>
              <a:rPr lang="en-IN" dirty="0" smtClean="0">
                <a:solidFill>
                  <a:srgbClr val="FF0000"/>
                </a:solidFill>
              </a:rPr>
              <a:t>write off such expenditure as </a:t>
            </a:r>
            <a:r>
              <a:rPr lang="en-IN" dirty="0" smtClean="0">
                <a:solidFill>
                  <a:srgbClr val="FF0000"/>
                </a:solidFill>
              </a:rPr>
              <a:t>revenue</a:t>
            </a:r>
            <a:endParaRPr lang="en-IN" dirty="0">
              <a:solidFill>
                <a:srgbClr val="FF0000"/>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12</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165916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NON MONETORY CONSIDERATION</a:t>
            </a:r>
            <a:endParaRPr lang="en-IN" dirty="0"/>
          </a:p>
        </p:txBody>
      </p:sp>
      <p:sp>
        <p:nvSpPr>
          <p:cNvPr id="3" name="Content Placeholder 2"/>
          <p:cNvSpPr>
            <a:spLocks noGrp="1"/>
          </p:cNvSpPr>
          <p:nvPr>
            <p:ph idx="1"/>
          </p:nvPr>
        </p:nvSpPr>
        <p:spPr/>
        <p:txBody>
          <a:bodyPr>
            <a:normAutofit/>
          </a:bodyPr>
          <a:lstStyle/>
          <a:p>
            <a:pPr lvl="0"/>
            <a:r>
              <a:rPr lang="en-US" dirty="0" smtClean="0">
                <a:solidFill>
                  <a:schemeClr val="tx1"/>
                </a:solidFill>
              </a:rPr>
              <a:t>The </a:t>
            </a:r>
            <a:r>
              <a:rPr lang="en-US" dirty="0">
                <a:solidFill>
                  <a:schemeClr val="tx1"/>
                </a:solidFill>
              </a:rPr>
              <a:t>fair value of a tangible fixed asset acquired in exchange for shares </a:t>
            </a:r>
            <a:r>
              <a:rPr lang="en-US" dirty="0" smtClean="0">
                <a:solidFill>
                  <a:schemeClr val="tx1"/>
                </a:solidFill>
              </a:rPr>
              <a:t>or other </a:t>
            </a:r>
            <a:r>
              <a:rPr lang="en-US" dirty="0">
                <a:solidFill>
                  <a:schemeClr val="tx1"/>
                </a:solidFill>
              </a:rPr>
              <a:t>securities or another asset shall be its actual cost.</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13</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3645461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NON MONETORY CONSIDERATION</a:t>
            </a:r>
            <a:endParaRPr lang="en-IN" dirty="0"/>
          </a:p>
        </p:txBody>
      </p:sp>
      <p:sp>
        <p:nvSpPr>
          <p:cNvPr id="3" name="Content Placeholder 2"/>
          <p:cNvSpPr>
            <a:spLocks noGrp="1"/>
          </p:cNvSpPr>
          <p:nvPr>
            <p:ph idx="1"/>
          </p:nvPr>
        </p:nvSpPr>
        <p:spPr/>
        <p:txBody>
          <a:bodyPr>
            <a:normAutofit/>
          </a:bodyPr>
          <a:lstStyle/>
          <a:p>
            <a:pPr lvl="0"/>
            <a:r>
              <a:rPr lang="en-US" dirty="0" smtClean="0">
                <a:solidFill>
                  <a:srgbClr val="FF0000"/>
                </a:solidFill>
              </a:rPr>
              <a:t>In AS-10 the fair value of the asset acquired or the asset given up whichever is more evident is to be taken.</a:t>
            </a:r>
            <a:endParaRPr lang="en-IN" dirty="0">
              <a:solidFill>
                <a:srgbClr val="FF0000"/>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14</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21198878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ICDS V</a:t>
            </a:r>
            <a:r>
              <a:rPr lang="en-US" b="1" dirty="0" smtClean="0"/>
              <a:t>:</a:t>
            </a:r>
            <a:r>
              <a:rPr lang="en-IN" dirty="0"/>
              <a:t> Improvements and Repairs</a:t>
            </a:r>
          </a:p>
        </p:txBody>
      </p:sp>
      <p:sp>
        <p:nvSpPr>
          <p:cNvPr id="3" name="Content Placeholder 2"/>
          <p:cNvSpPr>
            <a:spLocks noGrp="1"/>
          </p:cNvSpPr>
          <p:nvPr>
            <p:ph idx="1"/>
          </p:nvPr>
        </p:nvSpPr>
        <p:spPr/>
        <p:txBody>
          <a:bodyPr/>
          <a:lstStyle/>
          <a:p>
            <a:r>
              <a:rPr lang="en-IN" dirty="0">
                <a:solidFill>
                  <a:schemeClr val="tx1"/>
                </a:solidFill>
              </a:rPr>
              <a:t>An Expenditure that increases the future benefits from the existing asset beyond </a:t>
            </a:r>
            <a:r>
              <a:rPr lang="en-IN" dirty="0" smtClean="0">
                <a:solidFill>
                  <a:schemeClr val="tx1"/>
                </a:solidFill>
              </a:rPr>
              <a:t>its previously </a:t>
            </a:r>
            <a:r>
              <a:rPr lang="en-IN" dirty="0">
                <a:solidFill>
                  <a:schemeClr val="tx1"/>
                </a:solidFill>
              </a:rPr>
              <a:t>assessed standard of performance is added to the actual cost</a:t>
            </a:r>
          </a:p>
        </p:txBody>
      </p:sp>
      <p:sp>
        <p:nvSpPr>
          <p:cNvPr id="4" name="Slide Number Placeholder 3"/>
          <p:cNvSpPr>
            <a:spLocks noGrp="1"/>
          </p:cNvSpPr>
          <p:nvPr>
            <p:ph type="sldNum" sz="quarter" idx="12"/>
          </p:nvPr>
        </p:nvSpPr>
        <p:spPr/>
        <p:txBody>
          <a:bodyPr/>
          <a:lstStyle/>
          <a:p>
            <a:fld id="{BEA85BC6-A935-49D6-9A7A-4F9E9F593E52}" type="slidenum">
              <a:rPr lang="en-IN" smtClean="0"/>
              <a:pPr/>
              <a:t>15</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53415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ICDS V</a:t>
            </a:r>
            <a:r>
              <a:rPr lang="en-US" b="1" dirty="0" smtClean="0"/>
              <a:t>:</a:t>
            </a:r>
            <a:r>
              <a:rPr lang="en-IN" dirty="0"/>
              <a:t> Improvements and Repairs</a:t>
            </a:r>
          </a:p>
        </p:txBody>
      </p:sp>
      <p:sp>
        <p:nvSpPr>
          <p:cNvPr id="3" name="Content Placeholder 2"/>
          <p:cNvSpPr>
            <a:spLocks noGrp="1"/>
          </p:cNvSpPr>
          <p:nvPr>
            <p:ph idx="1"/>
          </p:nvPr>
        </p:nvSpPr>
        <p:spPr/>
        <p:txBody>
          <a:bodyPr/>
          <a:lstStyle/>
          <a:p>
            <a:r>
              <a:rPr lang="en-IN" dirty="0" smtClean="0">
                <a:solidFill>
                  <a:schemeClr val="tx1"/>
                </a:solidFill>
              </a:rPr>
              <a:t>Any extension to existing asset which becomes integral part of such asset to be capitalised.</a:t>
            </a:r>
          </a:p>
          <a:p>
            <a:r>
              <a:rPr lang="en-IN" dirty="0" smtClean="0">
                <a:solidFill>
                  <a:schemeClr val="tx1"/>
                </a:solidFill>
              </a:rPr>
              <a:t>If such addition / extension has a separate identity and can be used separately then treat as separate asset</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16</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1529799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ICDS V</a:t>
            </a:r>
            <a:r>
              <a:rPr lang="en-US" b="1" dirty="0" smtClean="0"/>
              <a:t>: joint ownership</a:t>
            </a:r>
            <a:endParaRPr lang="en-IN" dirty="0"/>
          </a:p>
        </p:txBody>
      </p:sp>
      <p:sp>
        <p:nvSpPr>
          <p:cNvPr id="3" name="Content Placeholder 2"/>
          <p:cNvSpPr>
            <a:spLocks noGrp="1"/>
          </p:cNvSpPr>
          <p:nvPr>
            <p:ph idx="1"/>
          </p:nvPr>
        </p:nvSpPr>
        <p:spPr/>
        <p:txBody>
          <a:bodyPr>
            <a:normAutofit fontScale="92500" lnSpcReduction="10000"/>
          </a:bodyPr>
          <a:lstStyle/>
          <a:p>
            <a:r>
              <a:rPr lang="en-IN" b="1" dirty="0" smtClean="0">
                <a:solidFill>
                  <a:srgbClr val="FF0000"/>
                </a:solidFill>
              </a:rPr>
              <a:t>Jointly </a:t>
            </a:r>
            <a:r>
              <a:rPr lang="en-IN" b="1" dirty="0">
                <a:solidFill>
                  <a:srgbClr val="FF0000"/>
                </a:solidFill>
              </a:rPr>
              <a:t>owned </a:t>
            </a:r>
            <a:r>
              <a:rPr lang="en-IN" b="1" dirty="0" smtClean="0">
                <a:solidFill>
                  <a:srgbClr val="FF0000"/>
                </a:solidFill>
              </a:rPr>
              <a:t>tangible fixed </a:t>
            </a:r>
            <a:r>
              <a:rPr lang="en-IN" b="1" dirty="0">
                <a:solidFill>
                  <a:srgbClr val="FF0000"/>
                </a:solidFill>
              </a:rPr>
              <a:t>assets shall be </a:t>
            </a:r>
            <a:r>
              <a:rPr lang="en-IN" b="1" dirty="0" smtClean="0">
                <a:solidFill>
                  <a:srgbClr val="FF0000"/>
                </a:solidFill>
              </a:rPr>
              <a:t>proportionately grouped with similar fully owned tangible fixed asset.</a:t>
            </a:r>
          </a:p>
          <a:p>
            <a:r>
              <a:rPr lang="en-IN" dirty="0">
                <a:solidFill>
                  <a:schemeClr val="tx1"/>
                </a:solidFill>
              </a:rPr>
              <a:t>Where several assets are purchased for a consolidated price, the consideration </a:t>
            </a:r>
            <a:r>
              <a:rPr lang="en-IN" dirty="0" smtClean="0">
                <a:solidFill>
                  <a:schemeClr val="tx1"/>
                </a:solidFill>
              </a:rPr>
              <a:t>shall be </a:t>
            </a:r>
            <a:r>
              <a:rPr lang="en-IN" dirty="0">
                <a:solidFill>
                  <a:schemeClr val="tx1"/>
                </a:solidFill>
              </a:rPr>
              <a:t>apportioned to the various assets on a fair basis</a:t>
            </a:r>
          </a:p>
        </p:txBody>
      </p:sp>
      <p:sp>
        <p:nvSpPr>
          <p:cNvPr id="4" name="Slide Number Placeholder 3"/>
          <p:cNvSpPr>
            <a:spLocks noGrp="1"/>
          </p:cNvSpPr>
          <p:nvPr>
            <p:ph type="sldNum" sz="quarter" idx="12"/>
          </p:nvPr>
        </p:nvSpPr>
        <p:spPr/>
        <p:txBody>
          <a:bodyPr/>
          <a:lstStyle/>
          <a:p>
            <a:fld id="{BEA85BC6-A935-49D6-9A7A-4F9E9F593E52}" type="slidenum">
              <a:rPr lang="en-IN" smtClean="0"/>
              <a:pPr/>
              <a:t>17</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26788989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Tangible Fixed </a:t>
            </a:r>
            <a:r>
              <a:rPr lang="en-US" b="1" dirty="0" smtClean="0"/>
              <a:t>Assets</a:t>
            </a:r>
            <a:endParaRPr lang="en-IN" dirty="0"/>
          </a:p>
        </p:txBody>
      </p:sp>
      <p:sp>
        <p:nvSpPr>
          <p:cNvPr id="3" name="Content Placeholder 2"/>
          <p:cNvSpPr>
            <a:spLocks noGrp="1"/>
          </p:cNvSpPr>
          <p:nvPr>
            <p:ph idx="1"/>
          </p:nvPr>
        </p:nvSpPr>
        <p:spPr/>
        <p:txBody>
          <a:bodyPr>
            <a:normAutofit/>
          </a:bodyPr>
          <a:lstStyle/>
          <a:p>
            <a:pPr lvl="0"/>
            <a:r>
              <a:rPr lang="en-US" dirty="0">
                <a:solidFill>
                  <a:schemeClr val="tx1"/>
                </a:solidFill>
              </a:rPr>
              <a:t>The ICDS also provides that depreciation on such assets and </a:t>
            </a:r>
            <a:r>
              <a:rPr lang="en-US" dirty="0" smtClean="0">
                <a:solidFill>
                  <a:schemeClr val="tx1"/>
                </a:solidFill>
              </a:rPr>
              <a:t>income arising </a:t>
            </a:r>
            <a:r>
              <a:rPr lang="en-US" dirty="0">
                <a:solidFill>
                  <a:schemeClr val="tx1"/>
                </a:solidFill>
              </a:rPr>
              <a:t>on transfer of such assets shall be computed in accordance </a:t>
            </a:r>
            <a:r>
              <a:rPr lang="en-US" dirty="0" smtClean="0">
                <a:solidFill>
                  <a:schemeClr val="tx1"/>
                </a:solidFill>
              </a:rPr>
              <a:t>with the </a:t>
            </a:r>
            <a:r>
              <a:rPr lang="en-US" dirty="0">
                <a:solidFill>
                  <a:schemeClr val="tx1"/>
                </a:solidFill>
              </a:rPr>
              <a:t>provisions of the Income-tax Act, 1961</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18</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1518820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Tangible Fixed </a:t>
            </a:r>
            <a:r>
              <a:rPr lang="en-US" b="1" dirty="0" smtClean="0"/>
              <a:t>Assets</a:t>
            </a:r>
            <a:endParaRPr lang="en-IN" dirty="0"/>
          </a:p>
        </p:txBody>
      </p:sp>
      <p:sp>
        <p:nvSpPr>
          <p:cNvPr id="3" name="Content Placeholder 2"/>
          <p:cNvSpPr>
            <a:spLocks noGrp="1"/>
          </p:cNvSpPr>
          <p:nvPr>
            <p:ph idx="1"/>
          </p:nvPr>
        </p:nvSpPr>
        <p:spPr/>
        <p:txBody>
          <a:bodyPr>
            <a:normAutofit/>
          </a:bodyPr>
          <a:lstStyle/>
          <a:p>
            <a:pPr lvl="0"/>
            <a:r>
              <a:rPr lang="en-IN" dirty="0">
                <a:solidFill>
                  <a:schemeClr val="tx1"/>
                </a:solidFill>
              </a:rPr>
              <a:t>ICDS prescribes disclosure requirement similar to requirement of Tax Audit Report. </a:t>
            </a:r>
            <a:endParaRPr lang="en-IN" dirty="0" smtClean="0">
              <a:solidFill>
                <a:schemeClr val="tx1"/>
              </a:solidFill>
            </a:endParaRPr>
          </a:p>
          <a:p>
            <a:pPr lvl="0"/>
            <a:r>
              <a:rPr lang="en-IN" dirty="0" smtClean="0">
                <a:solidFill>
                  <a:schemeClr val="tx1"/>
                </a:solidFill>
              </a:rPr>
              <a:t>Even the </a:t>
            </a:r>
            <a:r>
              <a:rPr lang="en-IN" dirty="0">
                <a:solidFill>
                  <a:schemeClr val="tx1"/>
                </a:solidFill>
              </a:rPr>
              <a:t>persons not subject to tax audit have to comply with such disclosure requirement.</a:t>
            </a:r>
          </a:p>
        </p:txBody>
      </p:sp>
      <p:sp>
        <p:nvSpPr>
          <p:cNvPr id="4" name="Slide Number Placeholder 3"/>
          <p:cNvSpPr>
            <a:spLocks noGrp="1"/>
          </p:cNvSpPr>
          <p:nvPr>
            <p:ph type="sldNum" sz="quarter" idx="12"/>
          </p:nvPr>
        </p:nvSpPr>
        <p:spPr/>
        <p:txBody>
          <a:bodyPr/>
          <a:lstStyle/>
          <a:p>
            <a:fld id="{BEA85BC6-A935-49D6-9A7A-4F9E9F593E52}" type="slidenum">
              <a:rPr lang="en-IN" smtClean="0"/>
              <a:pPr/>
              <a:t>19</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4199611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N" dirty="0" err="1" smtClean="0"/>
              <a:t>Icds</a:t>
            </a:r>
            <a:r>
              <a:rPr lang="en-IN" dirty="0" smtClean="0"/>
              <a:t> v : TANGIBLE FIXED ASSETS</a:t>
            </a:r>
            <a:endParaRPr lang="en-IN" dirty="0"/>
          </a:p>
        </p:txBody>
      </p:sp>
      <p:sp>
        <p:nvSpPr>
          <p:cNvPr id="7" name="Text Placeholder 6"/>
          <p:cNvSpPr>
            <a:spLocks noGrp="1"/>
          </p:cNvSpPr>
          <p:nvPr>
            <p:ph type="body" idx="1"/>
          </p:nvPr>
        </p:nvSpPr>
        <p:spPr/>
        <p:txBody>
          <a:bodyPr/>
          <a:lstStyle/>
          <a:p>
            <a:endParaRPr lang="en-IN"/>
          </a:p>
        </p:txBody>
      </p:sp>
      <p:sp>
        <p:nvSpPr>
          <p:cNvPr id="4" name="Footer Placeholder 3"/>
          <p:cNvSpPr>
            <a:spLocks noGrp="1"/>
          </p:cNvSpPr>
          <p:nvPr>
            <p:ph type="ftr" sz="quarter" idx="11"/>
          </p:nvPr>
        </p:nvSpPr>
        <p:spPr/>
        <p:txBody>
          <a:bodyPr/>
          <a:lstStyle/>
          <a:p>
            <a:r>
              <a:rPr lang="en-IN" smtClean="0"/>
              <a:t>CA Subodh V. Shah</a:t>
            </a:r>
            <a:endParaRPr lang="en-IN"/>
          </a:p>
        </p:txBody>
      </p:sp>
      <p:sp>
        <p:nvSpPr>
          <p:cNvPr id="5" name="Slide Number Placeholder 4"/>
          <p:cNvSpPr>
            <a:spLocks noGrp="1"/>
          </p:cNvSpPr>
          <p:nvPr>
            <p:ph type="sldNum" sz="quarter" idx="12"/>
          </p:nvPr>
        </p:nvSpPr>
        <p:spPr/>
        <p:txBody>
          <a:bodyPr/>
          <a:lstStyle/>
          <a:p>
            <a:fld id="{BEA85BC6-A935-49D6-9A7A-4F9E9F593E52}" type="slidenum">
              <a:rPr lang="en-IN" smtClean="0"/>
              <a:pPr/>
              <a:t>2</a:t>
            </a:fld>
            <a:endParaRPr lang="en-IN"/>
          </a:p>
        </p:txBody>
      </p:sp>
    </p:spTree>
    <p:extLst>
      <p:ext uri="{BB962C8B-B14F-4D97-AF65-F5344CB8AC3E}">
        <p14:creationId xmlns:p14="http://schemas.microsoft.com/office/powerpoint/2010/main" xmlns="" val="160958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revaluation</a:t>
            </a:r>
            <a:endParaRPr lang="en-IN" dirty="0"/>
          </a:p>
        </p:txBody>
      </p:sp>
      <p:sp>
        <p:nvSpPr>
          <p:cNvPr id="3" name="Content Placeholder 2"/>
          <p:cNvSpPr>
            <a:spLocks noGrp="1"/>
          </p:cNvSpPr>
          <p:nvPr>
            <p:ph idx="1"/>
          </p:nvPr>
        </p:nvSpPr>
        <p:spPr/>
        <p:txBody>
          <a:bodyPr>
            <a:normAutofit/>
          </a:bodyPr>
          <a:lstStyle/>
          <a:p>
            <a:pPr lvl="0"/>
            <a:r>
              <a:rPr lang="en-IN" dirty="0" smtClean="0">
                <a:solidFill>
                  <a:srgbClr val="FF0000"/>
                </a:solidFill>
              </a:rPr>
              <a:t>Revaluation is not permitted by the ICDS. </a:t>
            </a:r>
          </a:p>
          <a:p>
            <a:pPr lvl="0"/>
            <a:r>
              <a:rPr lang="en-IN" dirty="0" smtClean="0">
                <a:solidFill>
                  <a:schemeClr val="tx1"/>
                </a:solidFill>
              </a:rPr>
              <a:t>Income / expense is to be recognised only on actual realisation.</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20</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4175056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N" dirty="0" smtClean="0"/>
              <a:t>ICDS IX :</a:t>
            </a:r>
            <a:br>
              <a:rPr lang="en-IN" dirty="0" smtClean="0"/>
            </a:br>
            <a:r>
              <a:rPr lang="en-IN" dirty="0" smtClean="0"/>
              <a:t>BORROWING COST</a:t>
            </a:r>
            <a:endParaRPr lang="en-IN" dirty="0"/>
          </a:p>
        </p:txBody>
      </p:sp>
      <p:sp>
        <p:nvSpPr>
          <p:cNvPr id="7" name="Text Placeholder 6"/>
          <p:cNvSpPr>
            <a:spLocks noGrp="1"/>
          </p:cNvSpPr>
          <p:nvPr>
            <p:ph type="body" idx="1"/>
          </p:nvPr>
        </p:nvSpPr>
        <p:spPr/>
        <p:txBody>
          <a:bodyPr/>
          <a:lstStyle/>
          <a:p>
            <a:endParaRPr lang="en-IN"/>
          </a:p>
        </p:txBody>
      </p:sp>
      <p:sp>
        <p:nvSpPr>
          <p:cNvPr id="4" name="Footer Placeholder 3"/>
          <p:cNvSpPr>
            <a:spLocks noGrp="1"/>
          </p:cNvSpPr>
          <p:nvPr>
            <p:ph type="ftr" sz="quarter" idx="11"/>
          </p:nvPr>
        </p:nvSpPr>
        <p:spPr/>
        <p:txBody>
          <a:bodyPr/>
          <a:lstStyle/>
          <a:p>
            <a:r>
              <a:rPr lang="en-IN" smtClean="0"/>
              <a:t>CA Subodh V. Shah</a:t>
            </a:r>
            <a:endParaRPr lang="en-IN"/>
          </a:p>
        </p:txBody>
      </p:sp>
      <p:sp>
        <p:nvSpPr>
          <p:cNvPr id="5" name="Slide Number Placeholder 4"/>
          <p:cNvSpPr>
            <a:spLocks noGrp="1"/>
          </p:cNvSpPr>
          <p:nvPr>
            <p:ph type="sldNum" sz="quarter" idx="12"/>
          </p:nvPr>
        </p:nvSpPr>
        <p:spPr/>
        <p:txBody>
          <a:bodyPr/>
          <a:lstStyle/>
          <a:p>
            <a:fld id="{BEA85BC6-A935-49D6-9A7A-4F9E9F593E52}" type="slidenum">
              <a:rPr lang="en-IN" smtClean="0"/>
              <a:pPr/>
              <a:t>21</a:t>
            </a:fld>
            <a:endParaRPr lang="en-IN"/>
          </a:p>
        </p:txBody>
      </p:sp>
    </p:spTree>
    <p:extLst>
      <p:ext uri="{BB962C8B-B14F-4D97-AF65-F5344CB8AC3E}">
        <p14:creationId xmlns:p14="http://schemas.microsoft.com/office/powerpoint/2010/main" xmlns="" val="3397361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Borrowing </a:t>
            </a:r>
            <a:r>
              <a:rPr lang="en-US" b="1" dirty="0" smtClean="0"/>
              <a:t>Costs</a:t>
            </a:r>
            <a:endParaRPr lang="en-IN" dirty="0"/>
          </a:p>
        </p:txBody>
      </p:sp>
      <p:sp>
        <p:nvSpPr>
          <p:cNvPr id="3" name="Content Placeholder 2"/>
          <p:cNvSpPr>
            <a:spLocks noGrp="1"/>
          </p:cNvSpPr>
          <p:nvPr>
            <p:ph idx="1"/>
          </p:nvPr>
        </p:nvSpPr>
        <p:spPr/>
        <p:txBody>
          <a:bodyPr>
            <a:normAutofit/>
          </a:bodyPr>
          <a:lstStyle/>
          <a:p>
            <a:r>
              <a:rPr lang="en-US" dirty="0">
                <a:solidFill>
                  <a:schemeClr val="tx1"/>
                </a:solidFill>
              </a:rPr>
              <a:t>It </a:t>
            </a:r>
            <a:r>
              <a:rPr lang="en-US" dirty="0" smtClean="0">
                <a:solidFill>
                  <a:schemeClr val="tx1"/>
                </a:solidFill>
              </a:rPr>
              <a:t>deals with borrowing cost</a:t>
            </a:r>
          </a:p>
          <a:p>
            <a:r>
              <a:rPr lang="en-IN" dirty="0" smtClean="0">
                <a:solidFill>
                  <a:schemeClr val="tx1"/>
                </a:solidFill>
              </a:rPr>
              <a:t>It does </a:t>
            </a:r>
            <a:r>
              <a:rPr lang="en-IN" dirty="0">
                <a:solidFill>
                  <a:schemeClr val="tx1"/>
                </a:solidFill>
              </a:rPr>
              <a:t>not deal with the actual or imputed cost of owners’ equity and preference share capital.</a:t>
            </a:r>
          </a:p>
        </p:txBody>
      </p:sp>
      <p:sp>
        <p:nvSpPr>
          <p:cNvPr id="4" name="Slide Number Placeholder 3"/>
          <p:cNvSpPr>
            <a:spLocks noGrp="1"/>
          </p:cNvSpPr>
          <p:nvPr>
            <p:ph type="sldNum" sz="quarter" idx="12"/>
          </p:nvPr>
        </p:nvSpPr>
        <p:spPr/>
        <p:txBody>
          <a:bodyPr/>
          <a:lstStyle/>
          <a:p>
            <a:fld id="{BEA85BC6-A935-49D6-9A7A-4F9E9F593E52}" type="slidenum">
              <a:rPr lang="en-IN" smtClean="0"/>
              <a:pPr/>
              <a:t>22</a:t>
            </a:fld>
            <a:endParaRPr lang="en-IN"/>
          </a:p>
        </p:txBody>
      </p:sp>
    </p:spTree>
    <p:extLst>
      <p:ext uri="{BB962C8B-B14F-4D97-AF65-F5344CB8AC3E}">
        <p14:creationId xmlns:p14="http://schemas.microsoft.com/office/powerpoint/2010/main" xmlns="" val="41424824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Borrowing </a:t>
            </a:r>
            <a:r>
              <a:rPr lang="en-US" b="1" dirty="0" smtClean="0"/>
              <a:t>Costs  Definition</a:t>
            </a:r>
            <a:endParaRPr lang="en-IN" dirty="0"/>
          </a:p>
        </p:txBody>
      </p:sp>
      <p:sp>
        <p:nvSpPr>
          <p:cNvPr id="3" name="Content Placeholder 2"/>
          <p:cNvSpPr>
            <a:spLocks noGrp="1"/>
          </p:cNvSpPr>
          <p:nvPr>
            <p:ph idx="1"/>
          </p:nvPr>
        </p:nvSpPr>
        <p:spPr>
          <a:xfrm>
            <a:off x="938758" y="1950720"/>
            <a:ext cx="7633742" cy="3928873"/>
          </a:xfrm>
        </p:spPr>
        <p:txBody>
          <a:bodyPr>
            <a:normAutofit fontScale="70000" lnSpcReduction="20000"/>
          </a:bodyPr>
          <a:lstStyle/>
          <a:p>
            <a:endParaRPr lang="en-IN" dirty="0">
              <a:solidFill>
                <a:schemeClr val="tx1"/>
              </a:solidFill>
            </a:endParaRPr>
          </a:p>
          <a:p>
            <a:r>
              <a:rPr lang="en-IN" b="1" dirty="0">
                <a:solidFill>
                  <a:schemeClr val="tx1"/>
                </a:solidFill>
              </a:rPr>
              <a:t>“Borrowing costs” </a:t>
            </a:r>
            <a:r>
              <a:rPr lang="en-IN" dirty="0">
                <a:solidFill>
                  <a:schemeClr val="tx1"/>
                </a:solidFill>
              </a:rPr>
              <a:t>are interest and other costs incurred by a person in connection with the borrowing of funds and include: </a:t>
            </a:r>
          </a:p>
          <a:p>
            <a:r>
              <a:rPr lang="en-IN" dirty="0" smtClean="0">
                <a:solidFill>
                  <a:schemeClr val="tx1"/>
                </a:solidFill>
              </a:rPr>
              <a:t>(</a:t>
            </a:r>
            <a:r>
              <a:rPr lang="en-IN" dirty="0" err="1">
                <a:solidFill>
                  <a:schemeClr val="tx1"/>
                </a:solidFill>
              </a:rPr>
              <a:t>i</a:t>
            </a:r>
            <a:r>
              <a:rPr lang="en-IN" dirty="0">
                <a:solidFill>
                  <a:schemeClr val="tx1"/>
                </a:solidFill>
              </a:rPr>
              <a:t>) commitment charges on borrowings; </a:t>
            </a:r>
          </a:p>
          <a:p>
            <a:r>
              <a:rPr lang="en-IN" dirty="0" smtClean="0">
                <a:solidFill>
                  <a:schemeClr val="tx1"/>
                </a:solidFill>
              </a:rPr>
              <a:t>(</a:t>
            </a:r>
            <a:r>
              <a:rPr lang="en-IN" dirty="0">
                <a:solidFill>
                  <a:schemeClr val="tx1"/>
                </a:solidFill>
              </a:rPr>
              <a:t>ii) amortised amount of discounts or premiums relating to borrowings; </a:t>
            </a:r>
          </a:p>
          <a:p>
            <a:r>
              <a:rPr lang="en-IN" dirty="0" smtClean="0">
                <a:solidFill>
                  <a:schemeClr val="tx1"/>
                </a:solidFill>
              </a:rPr>
              <a:t>(</a:t>
            </a:r>
            <a:r>
              <a:rPr lang="en-IN" dirty="0">
                <a:solidFill>
                  <a:schemeClr val="tx1"/>
                </a:solidFill>
              </a:rPr>
              <a:t>iii) amortised amount of ancillary costs incurred in connection with the arrangement of borrowings; </a:t>
            </a:r>
          </a:p>
          <a:p>
            <a:r>
              <a:rPr lang="en-IN" dirty="0" smtClean="0">
                <a:solidFill>
                  <a:schemeClr val="tx1"/>
                </a:solidFill>
              </a:rPr>
              <a:t>(</a:t>
            </a:r>
            <a:r>
              <a:rPr lang="en-IN" dirty="0">
                <a:solidFill>
                  <a:schemeClr val="tx1"/>
                </a:solidFill>
              </a:rPr>
              <a:t>iv) finance charges in respect of assets acquired under finance leases or under other similar arrangements. </a:t>
            </a:r>
          </a:p>
        </p:txBody>
      </p:sp>
      <p:sp>
        <p:nvSpPr>
          <p:cNvPr id="4" name="Slide Number Placeholder 3"/>
          <p:cNvSpPr>
            <a:spLocks noGrp="1"/>
          </p:cNvSpPr>
          <p:nvPr>
            <p:ph type="sldNum" sz="quarter" idx="12"/>
          </p:nvPr>
        </p:nvSpPr>
        <p:spPr/>
        <p:txBody>
          <a:bodyPr/>
          <a:lstStyle/>
          <a:p>
            <a:fld id="{BEA85BC6-A935-49D6-9A7A-4F9E9F593E52}" type="slidenum">
              <a:rPr lang="en-IN" smtClean="0"/>
              <a:pPr/>
              <a:t>23</a:t>
            </a:fld>
            <a:endParaRPr lang="en-IN"/>
          </a:p>
        </p:txBody>
      </p:sp>
    </p:spTree>
    <p:extLst>
      <p:ext uri="{BB962C8B-B14F-4D97-AF65-F5344CB8AC3E}">
        <p14:creationId xmlns:p14="http://schemas.microsoft.com/office/powerpoint/2010/main" xmlns="" val="2070391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QUALIFYING ASSET Definition</a:t>
            </a:r>
            <a:endParaRPr lang="en-IN" dirty="0"/>
          </a:p>
        </p:txBody>
      </p:sp>
      <p:sp>
        <p:nvSpPr>
          <p:cNvPr id="3" name="Content Placeholder 2"/>
          <p:cNvSpPr>
            <a:spLocks noGrp="1"/>
          </p:cNvSpPr>
          <p:nvPr>
            <p:ph idx="1"/>
          </p:nvPr>
        </p:nvSpPr>
        <p:spPr>
          <a:xfrm>
            <a:off x="938758" y="1950720"/>
            <a:ext cx="7633742" cy="3928873"/>
          </a:xfrm>
        </p:spPr>
        <p:txBody>
          <a:bodyPr>
            <a:normAutofit fontScale="77500" lnSpcReduction="20000"/>
          </a:bodyPr>
          <a:lstStyle/>
          <a:p>
            <a:r>
              <a:rPr lang="en-IN" b="1" dirty="0" smtClean="0">
                <a:solidFill>
                  <a:schemeClr val="tx1"/>
                </a:solidFill>
              </a:rPr>
              <a:t>“</a:t>
            </a:r>
            <a:r>
              <a:rPr lang="en-IN" b="1" dirty="0">
                <a:solidFill>
                  <a:schemeClr val="tx1"/>
                </a:solidFill>
              </a:rPr>
              <a:t>Qualifying asset” </a:t>
            </a:r>
            <a:r>
              <a:rPr lang="en-IN" dirty="0">
                <a:solidFill>
                  <a:schemeClr val="tx1"/>
                </a:solidFill>
              </a:rPr>
              <a:t>means:</a:t>
            </a:r>
          </a:p>
          <a:p>
            <a:r>
              <a:rPr lang="en-IN" dirty="0">
                <a:solidFill>
                  <a:schemeClr val="tx1"/>
                </a:solidFill>
              </a:rPr>
              <a:t>(</a:t>
            </a:r>
            <a:r>
              <a:rPr lang="en-IN" dirty="0" err="1">
                <a:solidFill>
                  <a:schemeClr val="tx1"/>
                </a:solidFill>
              </a:rPr>
              <a:t>i</a:t>
            </a:r>
            <a:r>
              <a:rPr lang="en-IN" dirty="0">
                <a:solidFill>
                  <a:schemeClr val="tx1"/>
                </a:solidFill>
              </a:rPr>
              <a:t>) land, building, machinery, plant or furniture, being tangible assets;</a:t>
            </a:r>
          </a:p>
          <a:p>
            <a:r>
              <a:rPr lang="en-IN" dirty="0">
                <a:solidFill>
                  <a:schemeClr val="tx1"/>
                </a:solidFill>
              </a:rPr>
              <a:t>(ii) know-how, patents, copyrights, trade marks, licences, franchises or any other business or commercial rights of similar nature, being intangible assets;</a:t>
            </a:r>
          </a:p>
          <a:p>
            <a:r>
              <a:rPr lang="en-IN" dirty="0">
                <a:solidFill>
                  <a:schemeClr val="tx1"/>
                </a:solidFill>
              </a:rPr>
              <a:t>(iii) inventories that require a period of twelve months or more to bring them to a saleable condition.</a:t>
            </a:r>
          </a:p>
        </p:txBody>
      </p:sp>
      <p:sp>
        <p:nvSpPr>
          <p:cNvPr id="4" name="Slide Number Placeholder 3"/>
          <p:cNvSpPr>
            <a:spLocks noGrp="1"/>
          </p:cNvSpPr>
          <p:nvPr>
            <p:ph type="sldNum" sz="quarter" idx="12"/>
          </p:nvPr>
        </p:nvSpPr>
        <p:spPr/>
        <p:txBody>
          <a:bodyPr/>
          <a:lstStyle/>
          <a:p>
            <a:fld id="{BEA85BC6-A935-49D6-9A7A-4F9E9F593E52}" type="slidenum">
              <a:rPr lang="en-IN" smtClean="0"/>
              <a:pPr/>
              <a:t>24</a:t>
            </a:fld>
            <a:endParaRPr lang="en-IN"/>
          </a:p>
        </p:txBody>
      </p:sp>
    </p:spTree>
    <p:extLst>
      <p:ext uri="{BB962C8B-B14F-4D97-AF65-F5344CB8AC3E}">
        <p14:creationId xmlns:p14="http://schemas.microsoft.com/office/powerpoint/2010/main" xmlns="" val="353632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a:t>
            </a:r>
            <a:endParaRPr lang="en-IN" dirty="0"/>
          </a:p>
        </p:txBody>
      </p:sp>
      <p:sp>
        <p:nvSpPr>
          <p:cNvPr id="3" name="Content Placeholder 2"/>
          <p:cNvSpPr>
            <a:spLocks noGrp="1"/>
          </p:cNvSpPr>
          <p:nvPr>
            <p:ph idx="1"/>
          </p:nvPr>
        </p:nvSpPr>
        <p:spPr/>
        <p:txBody>
          <a:bodyPr>
            <a:normAutofit fontScale="92500" lnSpcReduction="20000"/>
          </a:bodyPr>
          <a:lstStyle/>
          <a:p>
            <a:r>
              <a:rPr lang="en-IN" dirty="0">
                <a:solidFill>
                  <a:schemeClr val="tx1"/>
                </a:solidFill>
              </a:rPr>
              <a:t>Borrowing costs that are </a:t>
            </a:r>
            <a:r>
              <a:rPr lang="en-IN" b="1" dirty="0">
                <a:solidFill>
                  <a:schemeClr val="tx1"/>
                </a:solidFill>
              </a:rPr>
              <a:t>directly attributable</a:t>
            </a:r>
            <a:r>
              <a:rPr lang="en-IN" dirty="0">
                <a:solidFill>
                  <a:schemeClr val="tx1"/>
                </a:solidFill>
              </a:rPr>
              <a:t> to the acquisition, construction or production of a qualifying asset shall be capitalised as part of the cost of that asset. </a:t>
            </a:r>
            <a:endParaRPr lang="en-IN" dirty="0" smtClean="0">
              <a:solidFill>
                <a:schemeClr val="tx1"/>
              </a:solidFill>
            </a:endParaRPr>
          </a:p>
          <a:p>
            <a:r>
              <a:rPr lang="en-IN" dirty="0"/>
              <a:t>Other borrowing costs shall be recognised in accordance with the provisions of the Act. </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25</a:t>
            </a:fld>
            <a:endParaRPr lang="en-IN"/>
          </a:p>
        </p:txBody>
      </p:sp>
    </p:spTree>
    <p:extLst>
      <p:ext uri="{BB962C8B-B14F-4D97-AF65-F5344CB8AC3E}">
        <p14:creationId xmlns:p14="http://schemas.microsoft.com/office/powerpoint/2010/main" xmlns="" val="4435819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 General borrowing</a:t>
            </a:r>
            <a:endParaRPr lang="en-IN" dirty="0"/>
          </a:p>
        </p:txBody>
      </p:sp>
      <p:sp>
        <p:nvSpPr>
          <p:cNvPr id="3" name="Content Placeholder 2"/>
          <p:cNvSpPr>
            <a:spLocks noGrp="1"/>
          </p:cNvSpPr>
          <p:nvPr>
            <p:ph idx="1"/>
          </p:nvPr>
        </p:nvSpPr>
        <p:spPr/>
        <p:txBody>
          <a:bodyPr>
            <a:normAutofit fontScale="92500" lnSpcReduction="20000"/>
          </a:bodyPr>
          <a:lstStyle/>
          <a:p>
            <a:r>
              <a:rPr lang="en-IN" dirty="0">
                <a:solidFill>
                  <a:schemeClr val="tx1"/>
                </a:solidFill>
              </a:rPr>
              <a:t>To the extent the funds </a:t>
            </a:r>
            <a:r>
              <a:rPr lang="en-IN" dirty="0" smtClean="0">
                <a:solidFill>
                  <a:schemeClr val="tx1"/>
                </a:solidFill>
              </a:rPr>
              <a:t>are borrowed </a:t>
            </a:r>
            <a:r>
              <a:rPr lang="en-IN" dirty="0">
                <a:solidFill>
                  <a:schemeClr val="tx1"/>
                </a:solidFill>
              </a:rPr>
              <a:t>generally </a:t>
            </a:r>
            <a:r>
              <a:rPr lang="en-IN" b="1" dirty="0">
                <a:solidFill>
                  <a:schemeClr val="tx1"/>
                </a:solidFill>
              </a:rPr>
              <a:t>and </a:t>
            </a:r>
            <a:r>
              <a:rPr lang="en-IN" b="1" dirty="0" smtClean="0">
                <a:solidFill>
                  <a:schemeClr val="tx1"/>
                </a:solidFill>
              </a:rPr>
              <a:t>utilised for </a:t>
            </a:r>
            <a:r>
              <a:rPr lang="en-IN" b="1" dirty="0">
                <a:solidFill>
                  <a:schemeClr val="tx1"/>
                </a:solidFill>
              </a:rPr>
              <a:t>the purposes </a:t>
            </a:r>
            <a:r>
              <a:rPr lang="en-IN" dirty="0">
                <a:solidFill>
                  <a:schemeClr val="tx1"/>
                </a:solidFill>
              </a:rPr>
              <a:t>of acquisition,</a:t>
            </a:r>
          </a:p>
          <a:p>
            <a:r>
              <a:rPr lang="en-IN" dirty="0">
                <a:solidFill>
                  <a:schemeClr val="tx1"/>
                </a:solidFill>
              </a:rPr>
              <a:t>construction or production of </a:t>
            </a:r>
            <a:r>
              <a:rPr lang="en-IN" dirty="0" smtClean="0">
                <a:solidFill>
                  <a:schemeClr val="tx1"/>
                </a:solidFill>
              </a:rPr>
              <a:t>a qualifying </a:t>
            </a:r>
            <a:r>
              <a:rPr lang="en-IN" dirty="0">
                <a:solidFill>
                  <a:schemeClr val="tx1"/>
                </a:solidFill>
              </a:rPr>
              <a:t>asset, the amount </a:t>
            </a:r>
            <a:r>
              <a:rPr lang="en-IN" dirty="0" smtClean="0">
                <a:solidFill>
                  <a:schemeClr val="tx1"/>
                </a:solidFill>
              </a:rPr>
              <a:t>of borrowing </a:t>
            </a:r>
            <a:r>
              <a:rPr lang="en-IN" dirty="0">
                <a:solidFill>
                  <a:schemeClr val="tx1"/>
                </a:solidFill>
              </a:rPr>
              <a:t>costs to be capitalised</a:t>
            </a:r>
          </a:p>
          <a:p>
            <a:r>
              <a:rPr lang="en-IN" b="1" dirty="0">
                <a:solidFill>
                  <a:schemeClr val="tx1"/>
                </a:solidFill>
              </a:rPr>
              <a:t>shall be computed with </a:t>
            </a:r>
            <a:r>
              <a:rPr lang="en-IN" b="1" dirty="0" smtClean="0">
                <a:solidFill>
                  <a:schemeClr val="tx1"/>
                </a:solidFill>
              </a:rPr>
              <a:t>the following </a:t>
            </a:r>
            <a:r>
              <a:rPr lang="en-IN" b="1" dirty="0">
                <a:solidFill>
                  <a:schemeClr val="tx1"/>
                </a:solidFill>
              </a:rPr>
              <a:t>formula:</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26</a:t>
            </a:fld>
            <a:endParaRPr lang="en-IN"/>
          </a:p>
        </p:txBody>
      </p:sp>
    </p:spTree>
    <p:extLst>
      <p:ext uri="{BB962C8B-B14F-4D97-AF65-F5344CB8AC3E}">
        <p14:creationId xmlns:p14="http://schemas.microsoft.com/office/powerpoint/2010/main" xmlns="" val="35545074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 General borrowing</a:t>
            </a:r>
            <a:endParaRPr lang="en-IN" dirty="0"/>
          </a:p>
        </p:txBody>
      </p:sp>
      <p:sp>
        <p:nvSpPr>
          <p:cNvPr id="3" name="Content Placeholder 2"/>
          <p:cNvSpPr>
            <a:spLocks noGrp="1"/>
          </p:cNvSpPr>
          <p:nvPr>
            <p:ph idx="1"/>
          </p:nvPr>
        </p:nvSpPr>
        <p:spPr/>
        <p:txBody>
          <a:bodyPr>
            <a:normAutofit fontScale="92500"/>
          </a:bodyPr>
          <a:lstStyle/>
          <a:p>
            <a:r>
              <a:rPr lang="en-IN" u="sng" dirty="0" err="1">
                <a:solidFill>
                  <a:schemeClr val="tx1"/>
                </a:solidFill>
              </a:rPr>
              <a:t>AxB</a:t>
            </a:r>
            <a:endParaRPr lang="en-IN" u="sng" dirty="0">
              <a:solidFill>
                <a:schemeClr val="tx1"/>
              </a:solidFill>
            </a:endParaRPr>
          </a:p>
          <a:p>
            <a:pPr marL="0" indent="0">
              <a:buNone/>
            </a:pPr>
            <a:r>
              <a:rPr lang="en-IN" dirty="0" smtClean="0">
                <a:solidFill>
                  <a:schemeClr val="tx1"/>
                </a:solidFill>
              </a:rPr>
              <a:t>     C</a:t>
            </a:r>
            <a:endParaRPr lang="en-IN" dirty="0">
              <a:solidFill>
                <a:schemeClr val="tx1"/>
              </a:solidFill>
            </a:endParaRPr>
          </a:p>
          <a:p>
            <a:r>
              <a:rPr lang="en-IN" dirty="0">
                <a:solidFill>
                  <a:schemeClr val="tx1"/>
                </a:solidFill>
              </a:rPr>
              <a:t>Where</a:t>
            </a:r>
          </a:p>
          <a:p>
            <a:r>
              <a:rPr lang="en-IN" b="1" dirty="0">
                <a:solidFill>
                  <a:schemeClr val="tx1"/>
                </a:solidFill>
              </a:rPr>
              <a:t>A </a:t>
            </a:r>
            <a:r>
              <a:rPr lang="en-IN" dirty="0">
                <a:solidFill>
                  <a:schemeClr val="tx1"/>
                </a:solidFill>
              </a:rPr>
              <a:t>= borrowing costs </a:t>
            </a:r>
            <a:r>
              <a:rPr lang="en-IN" dirty="0" smtClean="0">
                <a:solidFill>
                  <a:schemeClr val="tx1"/>
                </a:solidFill>
              </a:rPr>
              <a:t>incurred during </a:t>
            </a:r>
            <a:r>
              <a:rPr lang="en-IN" dirty="0">
                <a:solidFill>
                  <a:schemeClr val="tx1"/>
                </a:solidFill>
              </a:rPr>
              <a:t>the previous year </a:t>
            </a:r>
            <a:r>
              <a:rPr lang="en-IN" dirty="0" smtClean="0">
                <a:solidFill>
                  <a:schemeClr val="tx1"/>
                </a:solidFill>
              </a:rPr>
              <a:t>except on </a:t>
            </a:r>
            <a:r>
              <a:rPr lang="en-IN" dirty="0">
                <a:solidFill>
                  <a:schemeClr val="tx1"/>
                </a:solidFill>
              </a:rPr>
              <a:t>borrowings directly </a:t>
            </a:r>
            <a:r>
              <a:rPr lang="en-IN" b="1" dirty="0">
                <a:solidFill>
                  <a:schemeClr val="tx1"/>
                </a:solidFill>
              </a:rPr>
              <a:t>relatable </a:t>
            </a:r>
            <a:r>
              <a:rPr lang="en-IN" b="1" dirty="0" smtClean="0">
                <a:solidFill>
                  <a:schemeClr val="tx1"/>
                </a:solidFill>
              </a:rPr>
              <a:t>to specific </a:t>
            </a:r>
            <a:r>
              <a:rPr lang="en-IN" b="1" dirty="0">
                <a:solidFill>
                  <a:schemeClr val="tx1"/>
                </a:solidFill>
              </a:rPr>
              <a:t>purposes;</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27</a:t>
            </a:fld>
            <a:endParaRPr lang="en-IN"/>
          </a:p>
        </p:txBody>
      </p:sp>
    </p:spTree>
    <p:extLst>
      <p:ext uri="{BB962C8B-B14F-4D97-AF65-F5344CB8AC3E}">
        <p14:creationId xmlns:p14="http://schemas.microsoft.com/office/powerpoint/2010/main" xmlns="" val="39934115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 General borrowing</a:t>
            </a:r>
            <a:endParaRPr lang="en-IN" dirty="0"/>
          </a:p>
        </p:txBody>
      </p:sp>
      <p:sp>
        <p:nvSpPr>
          <p:cNvPr id="3" name="Content Placeholder 2"/>
          <p:cNvSpPr>
            <a:spLocks noGrp="1"/>
          </p:cNvSpPr>
          <p:nvPr>
            <p:ph idx="1"/>
          </p:nvPr>
        </p:nvSpPr>
        <p:spPr/>
        <p:txBody>
          <a:bodyPr>
            <a:normAutofit fontScale="92500" lnSpcReduction="20000"/>
          </a:bodyPr>
          <a:lstStyle/>
          <a:p>
            <a:r>
              <a:rPr lang="en-IN" dirty="0">
                <a:solidFill>
                  <a:schemeClr val="tx1"/>
                </a:solidFill>
              </a:rPr>
              <a:t>B = </a:t>
            </a:r>
            <a:r>
              <a:rPr lang="en-IN" dirty="0" smtClean="0">
                <a:solidFill>
                  <a:schemeClr val="tx1"/>
                </a:solidFill>
              </a:rPr>
              <a:t>(</a:t>
            </a:r>
            <a:r>
              <a:rPr lang="en-IN" dirty="0" err="1">
                <a:solidFill>
                  <a:schemeClr val="tx1"/>
                </a:solidFill>
              </a:rPr>
              <a:t>i</a:t>
            </a:r>
            <a:r>
              <a:rPr lang="en-IN" dirty="0">
                <a:solidFill>
                  <a:schemeClr val="tx1"/>
                </a:solidFill>
              </a:rPr>
              <a:t>) the average of costs of qualifying asset as appearing in the balance sheet of a person on the first day and the last day of the previous year; </a:t>
            </a:r>
          </a:p>
          <a:p>
            <a:r>
              <a:rPr lang="en-IN" dirty="0">
                <a:solidFill>
                  <a:schemeClr val="tx1"/>
                </a:solidFill>
              </a:rPr>
              <a:t>(ii) in case the qualifying asset does not appear in the balance sheet of a person on the first day, half of the cost of qualifying asset; or 	</a:t>
            </a:r>
          </a:p>
          <a:p>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28</a:t>
            </a:fld>
            <a:endParaRPr lang="en-IN"/>
          </a:p>
        </p:txBody>
      </p:sp>
    </p:spTree>
    <p:extLst>
      <p:ext uri="{BB962C8B-B14F-4D97-AF65-F5344CB8AC3E}">
        <p14:creationId xmlns:p14="http://schemas.microsoft.com/office/powerpoint/2010/main" xmlns="" val="882412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 General borrowing</a:t>
            </a:r>
            <a:endParaRPr lang="en-IN" dirty="0"/>
          </a:p>
        </p:txBody>
      </p:sp>
      <p:sp>
        <p:nvSpPr>
          <p:cNvPr id="3" name="Content Placeholder 2"/>
          <p:cNvSpPr>
            <a:spLocks noGrp="1"/>
          </p:cNvSpPr>
          <p:nvPr>
            <p:ph idx="1"/>
          </p:nvPr>
        </p:nvSpPr>
        <p:spPr/>
        <p:txBody>
          <a:bodyPr>
            <a:normAutofit fontScale="77500" lnSpcReduction="20000"/>
          </a:bodyPr>
          <a:lstStyle/>
          <a:p>
            <a:r>
              <a:rPr lang="en-IN" dirty="0">
                <a:solidFill>
                  <a:schemeClr val="tx1"/>
                </a:solidFill>
              </a:rPr>
              <a:t>(iii) in case the qualifying asset does not appear in the balance sheet of a person on the last day of the previous year, the average of the costs of qualifying asset as appearing in the balance sheet of a person on the first day of the previous year and on the date of put to use or completion, as the case may be, 	</a:t>
            </a:r>
            <a:endParaRPr lang="en-IN" dirty="0" smtClean="0">
              <a:solidFill>
                <a:schemeClr val="tx1"/>
              </a:solidFill>
            </a:endParaRPr>
          </a:p>
          <a:p>
            <a:r>
              <a:rPr lang="en-IN" dirty="0">
                <a:solidFill>
                  <a:schemeClr val="tx1"/>
                </a:solidFill>
              </a:rPr>
              <a:t>excluding the extent to which the qualifying assets are directly funded out of specific </a:t>
            </a:r>
            <a:r>
              <a:rPr lang="en-IN" dirty="0" smtClean="0">
                <a:solidFill>
                  <a:schemeClr val="tx1"/>
                </a:solidFill>
              </a:rPr>
              <a:t>borrowings</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29</a:t>
            </a:fld>
            <a:endParaRPr lang="en-IN"/>
          </a:p>
        </p:txBody>
      </p:sp>
    </p:spTree>
    <p:extLst>
      <p:ext uri="{BB962C8B-B14F-4D97-AF65-F5344CB8AC3E}">
        <p14:creationId xmlns:p14="http://schemas.microsoft.com/office/powerpoint/2010/main" xmlns="" val="993178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Tangible Fixed </a:t>
            </a:r>
            <a:r>
              <a:rPr lang="en-US" b="1" dirty="0" smtClean="0"/>
              <a:t>Assets</a:t>
            </a:r>
            <a:endParaRPr lang="en-IN" dirty="0"/>
          </a:p>
        </p:txBody>
      </p:sp>
      <p:sp>
        <p:nvSpPr>
          <p:cNvPr id="3" name="Content Placeholder 2"/>
          <p:cNvSpPr>
            <a:spLocks noGrp="1"/>
          </p:cNvSpPr>
          <p:nvPr>
            <p:ph idx="1"/>
          </p:nvPr>
        </p:nvSpPr>
        <p:spPr/>
        <p:txBody>
          <a:bodyPr>
            <a:normAutofit lnSpcReduction="10000"/>
          </a:bodyPr>
          <a:lstStyle/>
          <a:p>
            <a:r>
              <a:rPr lang="en-US" dirty="0">
                <a:solidFill>
                  <a:schemeClr val="tx1"/>
                </a:solidFill>
              </a:rPr>
              <a:t>“Tangible fixed asset” is an asset being land, building, machinery, plant </a:t>
            </a:r>
            <a:r>
              <a:rPr lang="en-US" dirty="0" smtClean="0">
                <a:solidFill>
                  <a:schemeClr val="tx1"/>
                </a:solidFill>
              </a:rPr>
              <a:t>or furniture </a:t>
            </a:r>
            <a:r>
              <a:rPr lang="en-US" dirty="0">
                <a:solidFill>
                  <a:schemeClr val="tx1"/>
                </a:solidFill>
              </a:rPr>
              <a:t>held with the intention of being used for the purpose of </a:t>
            </a:r>
            <a:r>
              <a:rPr lang="en-US" dirty="0" smtClean="0">
                <a:solidFill>
                  <a:schemeClr val="tx1"/>
                </a:solidFill>
              </a:rPr>
              <a:t>producing or </a:t>
            </a:r>
            <a:r>
              <a:rPr lang="en-US" dirty="0">
                <a:solidFill>
                  <a:schemeClr val="tx1"/>
                </a:solidFill>
              </a:rPr>
              <a:t>providing goods or services and is not held for sale in the </a:t>
            </a:r>
            <a:r>
              <a:rPr lang="en-US" dirty="0" smtClean="0">
                <a:solidFill>
                  <a:schemeClr val="tx1"/>
                </a:solidFill>
              </a:rPr>
              <a:t>normal course </a:t>
            </a:r>
            <a:r>
              <a:rPr lang="en-US" dirty="0">
                <a:solidFill>
                  <a:schemeClr val="tx1"/>
                </a:solidFill>
              </a:rPr>
              <a:t>of business</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3</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1147344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 General borrowing</a:t>
            </a:r>
            <a:endParaRPr lang="en-IN" dirty="0"/>
          </a:p>
        </p:txBody>
      </p:sp>
      <p:sp>
        <p:nvSpPr>
          <p:cNvPr id="3" name="Content Placeholder 2"/>
          <p:cNvSpPr>
            <a:spLocks noGrp="1"/>
          </p:cNvSpPr>
          <p:nvPr>
            <p:ph idx="1"/>
          </p:nvPr>
        </p:nvSpPr>
        <p:spPr/>
        <p:txBody>
          <a:bodyPr>
            <a:normAutofit lnSpcReduction="10000"/>
          </a:bodyPr>
          <a:lstStyle/>
          <a:p>
            <a:r>
              <a:rPr lang="en-IN" dirty="0">
                <a:solidFill>
                  <a:schemeClr val="tx1"/>
                </a:solidFill>
              </a:rPr>
              <a:t>C = 	the average of the amount of total assets as appearing in the balance sheet of a person on the first day and the last day of the previous year, other than assets to the extent they are directly funded out of specific borrowings 	</a:t>
            </a:r>
          </a:p>
          <a:p>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30</a:t>
            </a:fld>
            <a:endParaRPr lang="en-IN"/>
          </a:p>
        </p:txBody>
      </p:sp>
    </p:spTree>
    <p:extLst>
      <p:ext uri="{BB962C8B-B14F-4D97-AF65-F5344CB8AC3E}">
        <p14:creationId xmlns:p14="http://schemas.microsoft.com/office/powerpoint/2010/main" xmlns="" val="7906517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 General borrowing</a:t>
            </a:r>
            <a:endParaRPr lang="en-IN" dirty="0"/>
          </a:p>
        </p:txBody>
      </p:sp>
      <p:sp>
        <p:nvSpPr>
          <p:cNvPr id="3" name="Content Placeholder 2"/>
          <p:cNvSpPr>
            <a:spLocks noGrp="1"/>
          </p:cNvSpPr>
          <p:nvPr>
            <p:ph idx="1"/>
          </p:nvPr>
        </p:nvSpPr>
        <p:spPr/>
        <p:txBody>
          <a:bodyPr>
            <a:normAutofit/>
          </a:bodyPr>
          <a:lstStyle/>
          <a:p>
            <a:r>
              <a:rPr lang="en-IN" dirty="0">
                <a:solidFill>
                  <a:schemeClr val="tx1"/>
                </a:solidFill>
              </a:rPr>
              <a:t>For the purpose of this paragraph, a qualifying asset shall be such asset that necessarily require a period of twelve months or more for its acquisition, construction or production </a:t>
            </a:r>
          </a:p>
        </p:txBody>
      </p:sp>
      <p:sp>
        <p:nvSpPr>
          <p:cNvPr id="4" name="Slide Number Placeholder 3"/>
          <p:cNvSpPr>
            <a:spLocks noGrp="1"/>
          </p:cNvSpPr>
          <p:nvPr>
            <p:ph type="sldNum" sz="quarter" idx="12"/>
          </p:nvPr>
        </p:nvSpPr>
        <p:spPr/>
        <p:txBody>
          <a:bodyPr/>
          <a:lstStyle/>
          <a:p>
            <a:fld id="{BEA85BC6-A935-49D6-9A7A-4F9E9F593E52}" type="slidenum">
              <a:rPr lang="en-IN" smtClean="0"/>
              <a:pPr/>
              <a:t>31</a:t>
            </a:fld>
            <a:endParaRPr lang="en-IN"/>
          </a:p>
        </p:txBody>
      </p:sp>
    </p:spTree>
    <p:extLst>
      <p:ext uri="{BB962C8B-B14F-4D97-AF65-F5344CB8AC3E}">
        <p14:creationId xmlns:p14="http://schemas.microsoft.com/office/powerpoint/2010/main" xmlns="" val="38613325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a:t>
            </a:r>
            <a:r>
              <a:rPr lang="en-US" b="1" dirty="0" smtClean="0"/>
              <a:t>RECOGNITION General borrowing</a:t>
            </a:r>
            <a:endParaRPr lang="en-IN" dirty="0"/>
          </a:p>
        </p:txBody>
      </p:sp>
      <p:sp>
        <p:nvSpPr>
          <p:cNvPr id="3" name="Content Placeholder 2"/>
          <p:cNvSpPr>
            <a:spLocks noGrp="1"/>
          </p:cNvSpPr>
          <p:nvPr>
            <p:ph idx="1"/>
          </p:nvPr>
        </p:nvSpPr>
        <p:spPr/>
        <p:txBody>
          <a:bodyPr>
            <a:noAutofit/>
          </a:bodyPr>
          <a:lstStyle/>
          <a:p>
            <a:r>
              <a:rPr lang="en-IN" sz="2400" dirty="0">
                <a:solidFill>
                  <a:schemeClr val="tx1"/>
                </a:solidFill>
              </a:rPr>
              <a:t>The revised formula for general borrowing seeks for capitalisation of interest cost, irrespective whether such borrowing has been utilized for acquisition of </a:t>
            </a:r>
            <a:r>
              <a:rPr lang="en-IN" sz="2400" dirty="0" smtClean="0">
                <a:solidFill>
                  <a:schemeClr val="tx1"/>
                </a:solidFill>
              </a:rPr>
              <a:t>asset</a:t>
            </a:r>
            <a:r>
              <a:rPr lang="en-IN" sz="2400" i="1" dirty="0" smtClean="0">
                <a:solidFill>
                  <a:schemeClr val="tx1"/>
                </a:solidFill>
              </a:rPr>
              <a:t>.</a:t>
            </a:r>
            <a:endParaRPr lang="en-IN" sz="2400" dirty="0">
              <a:solidFill>
                <a:schemeClr val="tx1"/>
              </a:solidFill>
            </a:endParaRPr>
          </a:p>
          <a:p>
            <a:r>
              <a:rPr lang="en-IN" sz="2400" dirty="0">
                <a:solidFill>
                  <a:schemeClr val="tx1"/>
                </a:solidFill>
              </a:rPr>
              <a:t>For the purpose of computing the borrowing cost eligible for capitalisation in relation to general borrowing, only the amount of qualifying asset, to the extent, it is funded out of specific borrowing is to be reduced, as against the full value of such asset as per the erstwhile ICDS.</a:t>
            </a:r>
          </a:p>
        </p:txBody>
      </p:sp>
      <p:sp>
        <p:nvSpPr>
          <p:cNvPr id="4" name="Slide Number Placeholder 3"/>
          <p:cNvSpPr>
            <a:spLocks noGrp="1"/>
          </p:cNvSpPr>
          <p:nvPr>
            <p:ph type="sldNum" sz="quarter" idx="12"/>
          </p:nvPr>
        </p:nvSpPr>
        <p:spPr/>
        <p:txBody>
          <a:bodyPr/>
          <a:lstStyle/>
          <a:p>
            <a:fld id="{BEA85BC6-A935-49D6-9A7A-4F9E9F593E52}" type="slidenum">
              <a:rPr lang="en-IN" smtClean="0"/>
              <a:pPr/>
              <a:t>32</a:t>
            </a:fld>
            <a:endParaRPr lang="en-IN"/>
          </a:p>
        </p:txBody>
      </p:sp>
    </p:spTree>
    <p:extLst>
      <p:ext uri="{BB962C8B-B14F-4D97-AF65-F5344CB8AC3E}">
        <p14:creationId xmlns:p14="http://schemas.microsoft.com/office/powerpoint/2010/main" xmlns="" val="33478438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Borrowing </a:t>
            </a:r>
            <a:r>
              <a:rPr lang="en-US" b="1" dirty="0" smtClean="0"/>
              <a:t>Costs</a:t>
            </a:r>
            <a:endParaRPr lang="en-IN" dirty="0"/>
          </a:p>
        </p:txBody>
      </p:sp>
      <p:sp>
        <p:nvSpPr>
          <p:cNvPr id="3" name="Content Placeholder 2"/>
          <p:cNvSpPr>
            <a:spLocks noGrp="1"/>
          </p:cNvSpPr>
          <p:nvPr>
            <p:ph idx="1"/>
          </p:nvPr>
        </p:nvSpPr>
        <p:spPr/>
        <p:txBody>
          <a:bodyPr>
            <a:normAutofit fontScale="92500" lnSpcReduction="20000"/>
          </a:bodyPr>
          <a:lstStyle/>
          <a:p>
            <a:r>
              <a:rPr lang="en-IN" dirty="0">
                <a:solidFill>
                  <a:schemeClr val="tx1"/>
                </a:solidFill>
              </a:rPr>
              <a:t>No minimum period for classification of an asset as QA unlike AS </a:t>
            </a:r>
            <a:r>
              <a:rPr lang="en-IN" dirty="0" smtClean="0">
                <a:solidFill>
                  <a:schemeClr val="tx1"/>
                </a:solidFill>
              </a:rPr>
              <a:t>16 except for Para 6 </a:t>
            </a:r>
          </a:p>
          <a:p>
            <a:r>
              <a:rPr lang="en-US" dirty="0">
                <a:solidFill>
                  <a:schemeClr val="tx1"/>
                </a:solidFill>
              </a:rPr>
              <a:t>As per AS 16, “qualifying asset” has been defined to mean an asset that necessarily takes a substantial period of time to get ready for its intended use or </a:t>
            </a:r>
            <a:r>
              <a:rPr lang="en-US" dirty="0" smtClean="0">
                <a:solidFill>
                  <a:schemeClr val="tx1"/>
                </a:solidFill>
              </a:rPr>
              <a:t>sale (12 months)</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33</a:t>
            </a:fld>
            <a:endParaRPr lang="en-IN"/>
          </a:p>
        </p:txBody>
      </p:sp>
    </p:spTree>
    <p:extLst>
      <p:ext uri="{BB962C8B-B14F-4D97-AF65-F5344CB8AC3E}">
        <p14:creationId xmlns:p14="http://schemas.microsoft.com/office/powerpoint/2010/main" xmlns="" val="1721871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Borrowing </a:t>
            </a:r>
            <a:r>
              <a:rPr lang="en-US" b="1" dirty="0" smtClean="0"/>
              <a:t>Costs</a:t>
            </a:r>
            <a:endParaRPr lang="en-IN" dirty="0"/>
          </a:p>
        </p:txBody>
      </p:sp>
      <p:sp>
        <p:nvSpPr>
          <p:cNvPr id="3" name="Content Placeholder 2"/>
          <p:cNvSpPr>
            <a:spLocks noGrp="1"/>
          </p:cNvSpPr>
          <p:nvPr>
            <p:ph idx="1"/>
          </p:nvPr>
        </p:nvSpPr>
        <p:spPr/>
        <p:txBody>
          <a:bodyPr>
            <a:normAutofit/>
          </a:bodyPr>
          <a:lstStyle/>
          <a:p>
            <a:r>
              <a:rPr lang="en-IN" dirty="0">
                <a:solidFill>
                  <a:schemeClr val="tx1"/>
                </a:solidFill>
              </a:rPr>
              <a:t>Commencement of capitalisation from the date of borrowing irrespective of commencement of </a:t>
            </a:r>
            <a:r>
              <a:rPr lang="en-IN" dirty="0" smtClean="0">
                <a:solidFill>
                  <a:schemeClr val="tx1"/>
                </a:solidFill>
              </a:rPr>
              <a:t>construction</a:t>
            </a:r>
          </a:p>
          <a:p>
            <a:pPr lvl="1"/>
            <a:r>
              <a:rPr lang="en-IN" dirty="0">
                <a:solidFill>
                  <a:schemeClr val="tx1"/>
                </a:solidFill>
              </a:rPr>
              <a:t>Borrowing cost may have to be capitalised from the date of borrowing irrespective of its use for acquisition, </a:t>
            </a:r>
            <a:r>
              <a:rPr lang="en-IN" dirty="0" err="1">
                <a:solidFill>
                  <a:schemeClr val="tx1"/>
                </a:solidFill>
              </a:rPr>
              <a:t>etc</a:t>
            </a:r>
            <a:r>
              <a:rPr lang="en-IN" dirty="0">
                <a:solidFill>
                  <a:schemeClr val="tx1"/>
                </a:solidFill>
              </a:rPr>
              <a:t> of QA. </a:t>
            </a:r>
          </a:p>
        </p:txBody>
      </p:sp>
      <p:sp>
        <p:nvSpPr>
          <p:cNvPr id="4" name="Slide Number Placeholder 3"/>
          <p:cNvSpPr>
            <a:spLocks noGrp="1"/>
          </p:cNvSpPr>
          <p:nvPr>
            <p:ph type="sldNum" sz="quarter" idx="12"/>
          </p:nvPr>
        </p:nvSpPr>
        <p:spPr/>
        <p:txBody>
          <a:bodyPr/>
          <a:lstStyle/>
          <a:p>
            <a:fld id="{BEA85BC6-A935-49D6-9A7A-4F9E9F593E52}" type="slidenum">
              <a:rPr lang="en-IN" smtClean="0"/>
              <a:pPr/>
              <a:t>34</a:t>
            </a:fld>
            <a:endParaRPr lang="en-IN"/>
          </a:p>
        </p:txBody>
      </p:sp>
    </p:spTree>
    <p:extLst>
      <p:ext uri="{BB962C8B-B14F-4D97-AF65-F5344CB8AC3E}">
        <p14:creationId xmlns:p14="http://schemas.microsoft.com/office/powerpoint/2010/main" xmlns="" val="3223840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Borrowing </a:t>
            </a:r>
            <a:r>
              <a:rPr lang="en-US" b="1" dirty="0" smtClean="0"/>
              <a:t>Costs</a:t>
            </a:r>
            <a:endParaRPr lang="en-IN" dirty="0"/>
          </a:p>
        </p:txBody>
      </p:sp>
      <p:sp>
        <p:nvSpPr>
          <p:cNvPr id="3" name="Content Placeholder 2"/>
          <p:cNvSpPr>
            <a:spLocks noGrp="1"/>
          </p:cNvSpPr>
          <p:nvPr>
            <p:ph idx="1"/>
          </p:nvPr>
        </p:nvSpPr>
        <p:spPr/>
        <p:txBody>
          <a:bodyPr>
            <a:normAutofit fontScale="92500" lnSpcReduction="10000"/>
          </a:bodyPr>
          <a:lstStyle/>
          <a:p>
            <a:r>
              <a:rPr lang="en-US" b="1" dirty="0"/>
              <a:t>Treatment of income earned from temporary investment of borrowed </a:t>
            </a:r>
            <a:r>
              <a:rPr lang="en-US" b="1" dirty="0" smtClean="0"/>
              <a:t>funds</a:t>
            </a:r>
          </a:p>
          <a:p>
            <a:r>
              <a:rPr lang="en-US" b="1" dirty="0" smtClean="0">
                <a:solidFill>
                  <a:schemeClr val="tx1"/>
                </a:solidFill>
              </a:rPr>
              <a:t>AS 16 permits such income to be reduced from the borrowing costs incurred</a:t>
            </a:r>
          </a:p>
          <a:p>
            <a:r>
              <a:rPr lang="en-US" b="1" dirty="0" smtClean="0">
                <a:solidFill>
                  <a:schemeClr val="tx1"/>
                </a:solidFill>
              </a:rPr>
              <a:t>ICDS will treat this as income.</a:t>
            </a: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35</a:t>
            </a:fld>
            <a:endParaRPr lang="en-IN"/>
          </a:p>
        </p:txBody>
      </p:sp>
    </p:spTree>
    <p:extLst>
      <p:ext uri="{BB962C8B-B14F-4D97-AF65-F5344CB8AC3E}">
        <p14:creationId xmlns:p14="http://schemas.microsoft.com/office/powerpoint/2010/main" xmlns="" val="41667467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ICDS IX: Borrowing </a:t>
            </a:r>
            <a:r>
              <a:rPr lang="en-US" b="1" dirty="0" smtClean="0"/>
              <a:t>Costs</a:t>
            </a:r>
            <a:endParaRPr lang="en-IN" dirty="0"/>
          </a:p>
        </p:txBody>
      </p:sp>
      <p:sp>
        <p:nvSpPr>
          <p:cNvPr id="3" name="Content Placeholder 2"/>
          <p:cNvSpPr>
            <a:spLocks noGrp="1"/>
          </p:cNvSpPr>
          <p:nvPr>
            <p:ph idx="1"/>
          </p:nvPr>
        </p:nvSpPr>
        <p:spPr/>
        <p:txBody>
          <a:bodyPr>
            <a:normAutofit fontScale="70000" lnSpcReduction="20000"/>
          </a:bodyPr>
          <a:lstStyle/>
          <a:p>
            <a:pPr lvl="0"/>
            <a:r>
              <a:rPr lang="en-US" b="1" dirty="0">
                <a:solidFill>
                  <a:schemeClr val="tx1"/>
                </a:solidFill>
              </a:rPr>
              <a:t>Suspension of capitalization of borrowing costs </a:t>
            </a:r>
            <a:endParaRPr lang="en-US" b="1" dirty="0" smtClean="0">
              <a:solidFill>
                <a:schemeClr val="tx1"/>
              </a:solidFill>
            </a:endParaRPr>
          </a:p>
          <a:p>
            <a:r>
              <a:rPr lang="en-US" dirty="0">
                <a:solidFill>
                  <a:schemeClr val="tx1"/>
                </a:solidFill>
              </a:rPr>
              <a:t>AS 16 permits suspension of capitalization of borrowing costs during extended periods in which active development is interrupted. ICDS IX does not permit suspension of capitalization of borrowing costs in such cases. </a:t>
            </a:r>
            <a:endParaRPr lang="en-IN" dirty="0">
              <a:solidFill>
                <a:schemeClr val="tx1"/>
              </a:solidFill>
            </a:endParaRPr>
          </a:p>
          <a:p>
            <a:endParaRPr lang="en-IN" dirty="0">
              <a:solidFill>
                <a:schemeClr val="tx1"/>
              </a:solidFill>
            </a:endParaRPr>
          </a:p>
          <a:p>
            <a:r>
              <a:rPr lang="en-US" dirty="0">
                <a:solidFill>
                  <a:schemeClr val="tx1"/>
                </a:solidFill>
              </a:rPr>
              <a:t>This deviation between AS 16 and ICDS IX would result in </a:t>
            </a:r>
            <a:r>
              <a:rPr lang="en-US" dirty="0" smtClean="0">
                <a:solidFill>
                  <a:schemeClr val="tx1"/>
                </a:solidFill>
              </a:rPr>
              <a:t>inflation in the cost of the QA.</a:t>
            </a:r>
            <a:endParaRPr lang="en-IN" dirty="0">
              <a:solidFill>
                <a:schemeClr val="tx1"/>
              </a:solidFill>
            </a:endParaRPr>
          </a:p>
          <a:p>
            <a:pPr marL="0" lvl="0" indent="0">
              <a:buNone/>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36</a:t>
            </a:fld>
            <a:endParaRPr lang="en-IN"/>
          </a:p>
        </p:txBody>
      </p:sp>
    </p:spTree>
    <p:extLst>
      <p:ext uri="{BB962C8B-B14F-4D97-AF65-F5344CB8AC3E}">
        <p14:creationId xmlns:p14="http://schemas.microsoft.com/office/powerpoint/2010/main" xmlns="" val="28808187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233680"/>
            <a:ext cx="7633742" cy="5645913"/>
          </a:xfrm>
        </p:spPr>
        <p:txBody>
          <a:bodyPr>
            <a:normAutofit/>
          </a:bodyPr>
          <a:lstStyle/>
          <a:p>
            <a:r>
              <a:rPr lang="en-IN" b="1" dirty="0">
                <a:solidFill>
                  <a:schemeClr val="tx1"/>
                </a:solidFill>
              </a:rPr>
              <a:t>ICDS-IX- Borrowing Cost</a:t>
            </a:r>
          </a:p>
          <a:p>
            <a:r>
              <a:rPr lang="en-IN" dirty="0" smtClean="0">
                <a:solidFill>
                  <a:schemeClr val="tx1"/>
                </a:solidFill>
              </a:rPr>
              <a:t>In </a:t>
            </a:r>
            <a:r>
              <a:rPr lang="en-IN" dirty="0">
                <a:solidFill>
                  <a:schemeClr val="tx1"/>
                </a:solidFill>
              </a:rPr>
              <a:t>connection with the borrowing costs eligible for capitalisation, it has now been provided that such cost shall only be capitalised till the date when the asset is first put to use and in case of inventory, when substantially all the activities necessary to prepare such inventory for its intended sale are complete</a:t>
            </a:r>
          </a:p>
          <a:p>
            <a:endParaRPr lang="en-IN" dirty="0">
              <a:solidFill>
                <a:schemeClr val="tx1"/>
              </a:solidFill>
            </a:endParaRPr>
          </a:p>
        </p:txBody>
      </p:sp>
      <p:sp>
        <p:nvSpPr>
          <p:cNvPr id="4" name="Footer Placeholder 3"/>
          <p:cNvSpPr>
            <a:spLocks noGrp="1"/>
          </p:cNvSpPr>
          <p:nvPr>
            <p:ph type="ftr" sz="quarter" idx="11"/>
          </p:nvPr>
        </p:nvSpPr>
        <p:spPr/>
        <p:txBody>
          <a:bodyPr/>
          <a:lstStyle/>
          <a:p>
            <a:r>
              <a:rPr lang="en-IN" smtClean="0">
                <a:solidFill>
                  <a:schemeClr val="tx1"/>
                </a:solidFill>
              </a:rPr>
              <a:t>CA Subodh V. Shah</a:t>
            </a:r>
            <a:endParaRPr lang="en-IN">
              <a:solidFill>
                <a:schemeClr val="tx1"/>
              </a:solidFill>
            </a:endParaRPr>
          </a:p>
        </p:txBody>
      </p:sp>
      <p:sp>
        <p:nvSpPr>
          <p:cNvPr id="5" name="Slide Number Placeholder 4"/>
          <p:cNvSpPr>
            <a:spLocks noGrp="1"/>
          </p:cNvSpPr>
          <p:nvPr>
            <p:ph type="sldNum" sz="quarter" idx="12"/>
          </p:nvPr>
        </p:nvSpPr>
        <p:spPr/>
        <p:txBody>
          <a:bodyPr/>
          <a:lstStyle/>
          <a:p>
            <a:fld id="{BEA85BC6-A935-49D6-9A7A-4F9E9F593E52}" type="slidenum">
              <a:rPr lang="en-IN" smtClean="0">
                <a:solidFill>
                  <a:schemeClr val="tx1"/>
                </a:solidFill>
              </a:rPr>
              <a:pPr/>
              <a:t>37</a:t>
            </a:fld>
            <a:endParaRPr lang="en-IN">
              <a:solidFill>
                <a:schemeClr val="tx1"/>
              </a:solidFill>
            </a:endParaRPr>
          </a:p>
        </p:txBody>
      </p:sp>
    </p:spTree>
    <p:extLst>
      <p:ext uri="{BB962C8B-B14F-4D97-AF65-F5344CB8AC3E}">
        <p14:creationId xmlns:p14="http://schemas.microsoft.com/office/powerpoint/2010/main" xmlns="" val="41140966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Circular 10/2017</a:t>
            </a:r>
            <a:endParaRPr lang="en-IN" dirty="0"/>
          </a:p>
        </p:txBody>
      </p:sp>
      <p:sp>
        <p:nvSpPr>
          <p:cNvPr id="3" name="Content Placeholder 2"/>
          <p:cNvSpPr>
            <a:spLocks noGrp="1"/>
          </p:cNvSpPr>
          <p:nvPr>
            <p:ph idx="1"/>
          </p:nvPr>
        </p:nvSpPr>
        <p:spPr/>
        <p:txBody>
          <a:bodyPr>
            <a:normAutofit fontScale="85000" lnSpcReduction="10000"/>
          </a:bodyPr>
          <a:lstStyle/>
          <a:p>
            <a:r>
              <a:rPr lang="en-US" dirty="0">
                <a:solidFill>
                  <a:schemeClr val="tx1"/>
                </a:solidFill>
              </a:rPr>
              <a:t>Question 20: There are specific provisions in the Act read with Rules under which a portion of borrowing cost may get disallowed under sections like 14A, 43B, 40(a)(</a:t>
            </a:r>
            <a:r>
              <a:rPr lang="en-US" dirty="0" err="1">
                <a:solidFill>
                  <a:schemeClr val="tx1"/>
                </a:solidFill>
              </a:rPr>
              <a:t>i</a:t>
            </a:r>
            <a:r>
              <a:rPr lang="en-US" dirty="0">
                <a:solidFill>
                  <a:schemeClr val="tx1"/>
                </a:solidFill>
              </a:rPr>
              <a:t>), 40(a)(</a:t>
            </a:r>
            <a:r>
              <a:rPr lang="en-US" dirty="0" err="1">
                <a:solidFill>
                  <a:schemeClr val="tx1"/>
                </a:solidFill>
              </a:rPr>
              <a:t>ia</a:t>
            </a:r>
            <a:r>
              <a:rPr lang="en-US" dirty="0">
                <a:solidFill>
                  <a:schemeClr val="tx1"/>
                </a:solidFill>
              </a:rPr>
              <a:t>), 40A(2)(b), </a:t>
            </a:r>
            <a:r>
              <a:rPr lang="en-US" dirty="0" err="1">
                <a:solidFill>
                  <a:schemeClr val="tx1"/>
                </a:solidFill>
              </a:rPr>
              <a:t>etc</a:t>
            </a:r>
            <a:r>
              <a:rPr lang="en-US" dirty="0">
                <a:solidFill>
                  <a:schemeClr val="tx1"/>
                </a:solidFill>
              </a:rPr>
              <a:t> of the Act. Whether borrowing costs to be capitalized under ICDS-IX should exclude portion of borrowing costs which gets disallowed under such specific provisions</a:t>
            </a:r>
            <a:endParaRPr lang="en-IN" dirty="0">
              <a:solidFill>
                <a:schemeClr val="tx1"/>
              </a:solidFill>
            </a:endParaRPr>
          </a:p>
        </p:txBody>
      </p:sp>
      <p:sp>
        <p:nvSpPr>
          <p:cNvPr id="4" name="Footer Placeholder 3"/>
          <p:cNvSpPr>
            <a:spLocks noGrp="1"/>
          </p:cNvSpPr>
          <p:nvPr>
            <p:ph type="ftr" sz="quarter" idx="11"/>
          </p:nvPr>
        </p:nvSpPr>
        <p:spPr/>
        <p:txBody>
          <a:bodyPr/>
          <a:lstStyle/>
          <a:p>
            <a:r>
              <a:rPr lang="en-IN" smtClean="0"/>
              <a:t>CA Subodh V. Shah</a:t>
            </a:r>
            <a:endParaRPr lang="en-IN"/>
          </a:p>
        </p:txBody>
      </p:sp>
      <p:sp>
        <p:nvSpPr>
          <p:cNvPr id="5" name="Slide Number Placeholder 4"/>
          <p:cNvSpPr>
            <a:spLocks noGrp="1"/>
          </p:cNvSpPr>
          <p:nvPr>
            <p:ph type="sldNum" sz="quarter" idx="12"/>
          </p:nvPr>
        </p:nvSpPr>
        <p:spPr/>
        <p:txBody>
          <a:bodyPr/>
          <a:lstStyle/>
          <a:p>
            <a:fld id="{BEA85BC6-A935-49D6-9A7A-4F9E9F593E52}" type="slidenum">
              <a:rPr lang="en-IN" smtClean="0"/>
              <a:pPr/>
              <a:t>38</a:t>
            </a:fld>
            <a:endParaRPr lang="en-IN"/>
          </a:p>
        </p:txBody>
      </p:sp>
    </p:spTree>
    <p:extLst>
      <p:ext uri="{BB962C8B-B14F-4D97-AF65-F5344CB8AC3E}">
        <p14:creationId xmlns:p14="http://schemas.microsoft.com/office/powerpoint/2010/main" xmlns="" val="1506361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Circular 10/2017</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chemeClr val="tx1"/>
                </a:solidFill>
              </a:rPr>
              <a:t>Since specific provisions of the Act  </a:t>
            </a:r>
            <a:r>
              <a:rPr lang="en-US" dirty="0" smtClean="0">
                <a:solidFill>
                  <a:schemeClr val="tx1"/>
                </a:solidFill>
              </a:rPr>
              <a:t>override  </a:t>
            </a:r>
            <a:r>
              <a:rPr lang="en-US" dirty="0">
                <a:solidFill>
                  <a:schemeClr val="tx1"/>
                </a:solidFill>
              </a:rPr>
              <a:t>the  provisions  of  </a:t>
            </a:r>
            <a:r>
              <a:rPr lang="en-US" dirty="0" smtClean="0">
                <a:solidFill>
                  <a:schemeClr val="tx1"/>
                </a:solidFill>
              </a:rPr>
              <a:t>ICDS</a:t>
            </a:r>
            <a:r>
              <a:rPr lang="en-US" dirty="0">
                <a:solidFill>
                  <a:schemeClr val="tx1"/>
                </a:solidFill>
              </a:rPr>
              <a:t>,  it  is clarified that borrowing costs to be considered for </a:t>
            </a:r>
            <a:r>
              <a:rPr lang="en-US" dirty="0" smtClean="0">
                <a:solidFill>
                  <a:schemeClr val="tx1"/>
                </a:solidFill>
              </a:rPr>
              <a:t>capitalization </a:t>
            </a:r>
            <a:r>
              <a:rPr lang="en-US" dirty="0">
                <a:solidFill>
                  <a:schemeClr val="tx1"/>
                </a:solidFill>
              </a:rPr>
              <a:t>under ICDS IX </a:t>
            </a:r>
            <a:r>
              <a:rPr lang="en-US" dirty="0" smtClean="0">
                <a:solidFill>
                  <a:schemeClr val="tx1"/>
                </a:solidFill>
              </a:rPr>
              <a:t>shall</a:t>
            </a:r>
            <a:r>
              <a:rPr lang="en-US" dirty="0">
                <a:solidFill>
                  <a:schemeClr val="tx1"/>
                </a:solidFill>
              </a:rPr>
              <a:t>. exclude those borrowing costs which are disallowed under specific provisions of the Act. </a:t>
            </a:r>
            <a:r>
              <a:rPr lang="en-US" dirty="0" smtClean="0">
                <a:solidFill>
                  <a:schemeClr val="tx1"/>
                </a:solidFill>
              </a:rPr>
              <a:t>Capitalization </a:t>
            </a:r>
            <a:r>
              <a:rPr lang="en-US" dirty="0">
                <a:solidFill>
                  <a:schemeClr val="tx1"/>
                </a:solidFill>
              </a:rPr>
              <a:t>of borrowing cost shall apply </a:t>
            </a:r>
            <a:r>
              <a:rPr lang="en-US" dirty="0" smtClean="0">
                <a:solidFill>
                  <a:schemeClr val="tx1"/>
                </a:solidFill>
              </a:rPr>
              <a:t>for </a:t>
            </a:r>
            <a:r>
              <a:rPr lang="en-US" dirty="0">
                <a:solidFill>
                  <a:schemeClr val="tx1"/>
                </a:solidFill>
              </a:rPr>
              <a:t>that  portion  of  the  borrowing  cost  which  is  otherwise allowable as  deduction  under the Act.</a:t>
            </a:r>
            <a:endParaRPr lang="en-IN" dirty="0">
              <a:solidFill>
                <a:schemeClr val="tx1"/>
              </a:solidFill>
            </a:endParaRPr>
          </a:p>
        </p:txBody>
      </p:sp>
      <p:sp>
        <p:nvSpPr>
          <p:cNvPr id="4" name="Footer Placeholder 3"/>
          <p:cNvSpPr>
            <a:spLocks noGrp="1"/>
          </p:cNvSpPr>
          <p:nvPr>
            <p:ph type="ftr" sz="quarter" idx="11"/>
          </p:nvPr>
        </p:nvSpPr>
        <p:spPr/>
        <p:txBody>
          <a:bodyPr/>
          <a:lstStyle/>
          <a:p>
            <a:r>
              <a:rPr lang="en-IN" smtClean="0"/>
              <a:t>CA Subodh V. Shah</a:t>
            </a:r>
            <a:endParaRPr lang="en-IN"/>
          </a:p>
        </p:txBody>
      </p:sp>
      <p:sp>
        <p:nvSpPr>
          <p:cNvPr id="5" name="Slide Number Placeholder 4"/>
          <p:cNvSpPr>
            <a:spLocks noGrp="1"/>
          </p:cNvSpPr>
          <p:nvPr>
            <p:ph type="sldNum" sz="quarter" idx="12"/>
          </p:nvPr>
        </p:nvSpPr>
        <p:spPr/>
        <p:txBody>
          <a:bodyPr/>
          <a:lstStyle/>
          <a:p>
            <a:fld id="{BEA85BC6-A935-49D6-9A7A-4F9E9F593E52}" type="slidenum">
              <a:rPr lang="en-IN" smtClean="0"/>
              <a:pPr/>
              <a:t>39</a:t>
            </a:fld>
            <a:endParaRPr lang="en-IN"/>
          </a:p>
        </p:txBody>
      </p:sp>
    </p:spTree>
    <p:extLst>
      <p:ext uri="{BB962C8B-B14F-4D97-AF65-F5344CB8AC3E}">
        <p14:creationId xmlns:p14="http://schemas.microsoft.com/office/powerpoint/2010/main" xmlns="" val="2892600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Tangible Fixed </a:t>
            </a:r>
            <a:r>
              <a:rPr lang="en-US" b="1" dirty="0" smtClean="0"/>
              <a:t>Assets</a:t>
            </a:r>
            <a:endParaRPr lang="en-IN" dirty="0"/>
          </a:p>
        </p:txBody>
      </p:sp>
      <p:sp>
        <p:nvSpPr>
          <p:cNvPr id="3" name="Content Placeholder 2"/>
          <p:cNvSpPr>
            <a:spLocks noGrp="1"/>
          </p:cNvSpPr>
          <p:nvPr>
            <p:ph idx="1"/>
          </p:nvPr>
        </p:nvSpPr>
        <p:spPr/>
        <p:txBody>
          <a:bodyPr>
            <a:normAutofit/>
          </a:bodyPr>
          <a:lstStyle/>
          <a:p>
            <a:r>
              <a:rPr lang="en-US" dirty="0" smtClean="0">
                <a:solidFill>
                  <a:srgbClr val="FF0000"/>
                </a:solidFill>
              </a:rPr>
              <a:t>Thus there is no option to expense off immaterial assets which will result in burdensome compliances and record keeping.</a:t>
            </a:r>
          </a:p>
        </p:txBody>
      </p:sp>
      <p:sp>
        <p:nvSpPr>
          <p:cNvPr id="4" name="Slide Number Placeholder 3"/>
          <p:cNvSpPr>
            <a:spLocks noGrp="1"/>
          </p:cNvSpPr>
          <p:nvPr>
            <p:ph type="sldNum" sz="quarter" idx="12"/>
          </p:nvPr>
        </p:nvSpPr>
        <p:spPr/>
        <p:txBody>
          <a:bodyPr/>
          <a:lstStyle/>
          <a:p>
            <a:fld id="{BEA85BC6-A935-49D6-9A7A-4F9E9F593E52}" type="slidenum">
              <a:rPr lang="en-IN" smtClean="0"/>
              <a:pPr/>
              <a:t>4</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7843410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Circular 10/2017 Q 21</a:t>
            </a:r>
            <a:endParaRPr lang="en-IN" dirty="0"/>
          </a:p>
        </p:txBody>
      </p:sp>
      <p:sp>
        <p:nvSpPr>
          <p:cNvPr id="3" name="Content Placeholder 2"/>
          <p:cNvSpPr>
            <a:spLocks noGrp="1"/>
          </p:cNvSpPr>
          <p:nvPr>
            <p:ph idx="1"/>
          </p:nvPr>
        </p:nvSpPr>
        <p:spPr/>
        <p:txBody>
          <a:bodyPr>
            <a:normAutofit fontScale="92500" lnSpcReduction="20000"/>
          </a:bodyPr>
          <a:lstStyle/>
          <a:p>
            <a:r>
              <a:rPr lang="en-US" b="1" dirty="0">
                <a:solidFill>
                  <a:schemeClr val="tx1"/>
                </a:solidFill>
              </a:rPr>
              <a:t>Whether bill discounting charges and other similar charges  would  fall under the definition of  borrowing  cost?</a:t>
            </a:r>
            <a:endParaRPr lang="en-IN" b="1" dirty="0">
              <a:solidFill>
                <a:schemeClr val="tx1"/>
              </a:solidFill>
            </a:endParaRPr>
          </a:p>
          <a:p>
            <a:r>
              <a:rPr lang="en-US" b="1" dirty="0">
                <a:solidFill>
                  <a:schemeClr val="tx1"/>
                </a:solidFill>
              </a:rPr>
              <a:t> </a:t>
            </a:r>
            <a:endParaRPr lang="en-IN" dirty="0">
              <a:solidFill>
                <a:schemeClr val="tx1"/>
              </a:solidFill>
            </a:endParaRPr>
          </a:p>
          <a:p>
            <a:r>
              <a:rPr lang="en-US" dirty="0" smtClean="0">
                <a:solidFill>
                  <a:schemeClr val="tx1"/>
                </a:solidFill>
              </a:rPr>
              <a:t>Answer</a:t>
            </a:r>
            <a:r>
              <a:rPr lang="en-US" dirty="0">
                <a:solidFill>
                  <a:schemeClr val="tx1"/>
                </a:solidFill>
              </a:rPr>
              <a:t>: The definition of borrowing cost is an  </a:t>
            </a:r>
            <a:r>
              <a:rPr lang="en-US" dirty="0" smtClean="0">
                <a:solidFill>
                  <a:schemeClr val="tx1"/>
                </a:solidFill>
              </a:rPr>
              <a:t>inclusive  </a:t>
            </a:r>
            <a:r>
              <a:rPr lang="en-US" dirty="0">
                <a:solidFill>
                  <a:schemeClr val="tx1"/>
                </a:solidFill>
              </a:rPr>
              <a:t>definition.  Bill discounting  charges and other  similar charges  are  covered  as  borrowing cost.</a:t>
            </a:r>
            <a:endParaRPr lang="en-IN" dirty="0">
              <a:solidFill>
                <a:schemeClr val="tx1"/>
              </a:solidFill>
            </a:endParaRPr>
          </a:p>
        </p:txBody>
      </p:sp>
      <p:sp>
        <p:nvSpPr>
          <p:cNvPr id="4" name="Footer Placeholder 3"/>
          <p:cNvSpPr>
            <a:spLocks noGrp="1"/>
          </p:cNvSpPr>
          <p:nvPr>
            <p:ph type="ftr" sz="quarter" idx="11"/>
          </p:nvPr>
        </p:nvSpPr>
        <p:spPr/>
        <p:txBody>
          <a:bodyPr/>
          <a:lstStyle/>
          <a:p>
            <a:r>
              <a:rPr lang="en-IN" smtClean="0"/>
              <a:t>CA Subodh V. Shah</a:t>
            </a:r>
            <a:endParaRPr lang="en-IN"/>
          </a:p>
        </p:txBody>
      </p:sp>
      <p:sp>
        <p:nvSpPr>
          <p:cNvPr id="5" name="Slide Number Placeholder 4"/>
          <p:cNvSpPr>
            <a:spLocks noGrp="1"/>
          </p:cNvSpPr>
          <p:nvPr>
            <p:ph type="sldNum" sz="quarter" idx="12"/>
          </p:nvPr>
        </p:nvSpPr>
        <p:spPr/>
        <p:txBody>
          <a:bodyPr/>
          <a:lstStyle/>
          <a:p>
            <a:fld id="{BEA85BC6-A935-49D6-9A7A-4F9E9F593E52}" type="slidenum">
              <a:rPr lang="en-IN" smtClean="0"/>
              <a:pPr/>
              <a:t>40</a:t>
            </a:fld>
            <a:endParaRPr lang="en-IN"/>
          </a:p>
        </p:txBody>
      </p:sp>
    </p:spTree>
    <p:extLst>
      <p:ext uri="{BB962C8B-B14F-4D97-AF65-F5344CB8AC3E}">
        <p14:creationId xmlns:p14="http://schemas.microsoft.com/office/powerpoint/2010/main" xmlns="" val="28360373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Circular 10/2017 Q 22</a:t>
            </a:r>
            <a:endParaRPr lang="en-IN" dirty="0"/>
          </a:p>
        </p:txBody>
      </p:sp>
      <p:sp>
        <p:nvSpPr>
          <p:cNvPr id="3" name="Content Placeholder 2"/>
          <p:cNvSpPr>
            <a:spLocks noGrp="1"/>
          </p:cNvSpPr>
          <p:nvPr>
            <p:ph idx="1"/>
          </p:nvPr>
        </p:nvSpPr>
        <p:spPr/>
        <p:txBody>
          <a:bodyPr>
            <a:normAutofit fontScale="77500" lnSpcReduction="20000"/>
          </a:bodyPr>
          <a:lstStyle/>
          <a:p>
            <a:r>
              <a:rPr lang="en-US" b="1" dirty="0">
                <a:solidFill>
                  <a:schemeClr val="tx1"/>
                </a:solidFill>
              </a:rPr>
              <a:t>How to allocate borrowing costs relating to general  borrowing  as computed in accordance with formula provided under Para 6 of ICDS-IX to different qualifying assets?</a:t>
            </a:r>
            <a:endParaRPr lang="en-IN" b="1" dirty="0">
              <a:solidFill>
                <a:schemeClr val="tx1"/>
              </a:solidFill>
            </a:endParaRPr>
          </a:p>
          <a:p>
            <a:r>
              <a:rPr lang="en-US" b="1" dirty="0">
                <a:solidFill>
                  <a:schemeClr val="tx1"/>
                </a:solidFill>
              </a:rPr>
              <a:t> </a:t>
            </a:r>
            <a:endParaRPr lang="en-IN" dirty="0">
              <a:solidFill>
                <a:schemeClr val="tx1"/>
              </a:solidFill>
            </a:endParaRPr>
          </a:p>
          <a:p>
            <a:r>
              <a:rPr lang="en-US" dirty="0">
                <a:solidFill>
                  <a:schemeClr val="tx1"/>
                </a:solidFill>
              </a:rPr>
              <a:t>Answer: The </a:t>
            </a:r>
            <a:r>
              <a:rPr lang="en-US" dirty="0" smtClean="0">
                <a:solidFill>
                  <a:schemeClr val="tx1"/>
                </a:solidFill>
              </a:rPr>
              <a:t>capitalization </a:t>
            </a:r>
            <a:r>
              <a:rPr lang="en-US" dirty="0">
                <a:solidFill>
                  <a:schemeClr val="tx1"/>
                </a:solidFill>
              </a:rPr>
              <a:t>of </a:t>
            </a:r>
            <a:r>
              <a:rPr lang="en-US" dirty="0" smtClean="0">
                <a:solidFill>
                  <a:schemeClr val="tx1"/>
                </a:solidFill>
              </a:rPr>
              <a:t>general borrowing </a:t>
            </a:r>
            <a:r>
              <a:rPr lang="en-US" dirty="0">
                <a:solidFill>
                  <a:schemeClr val="tx1"/>
                </a:solidFill>
              </a:rPr>
              <a:t>cost under ICDS-IX shall be done on asset­ by-asset basis.</a:t>
            </a:r>
            <a:endParaRPr lang="en-IN" dirty="0">
              <a:solidFill>
                <a:schemeClr val="tx1"/>
              </a:solidFill>
            </a:endParaRPr>
          </a:p>
        </p:txBody>
      </p:sp>
      <p:sp>
        <p:nvSpPr>
          <p:cNvPr id="4" name="Footer Placeholder 3"/>
          <p:cNvSpPr>
            <a:spLocks noGrp="1"/>
          </p:cNvSpPr>
          <p:nvPr>
            <p:ph type="ftr" sz="quarter" idx="11"/>
          </p:nvPr>
        </p:nvSpPr>
        <p:spPr/>
        <p:txBody>
          <a:bodyPr/>
          <a:lstStyle/>
          <a:p>
            <a:r>
              <a:rPr lang="en-IN" smtClean="0"/>
              <a:t>CA Subodh V. Shah</a:t>
            </a:r>
            <a:endParaRPr lang="en-IN"/>
          </a:p>
        </p:txBody>
      </p:sp>
      <p:sp>
        <p:nvSpPr>
          <p:cNvPr id="5" name="Slide Number Placeholder 4"/>
          <p:cNvSpPr>
            <a:spLocks noGrp="1"/>
          </p:cNvSpPr>
          <p:nvPr>
            <p:ph type="sldNum" sz="quarter" idx="12"/>
          </p:nvPr>
        </p:nvSpPr>
        <p:spPr/>
        <p:txBody>
          <a:bodyPr/>
          <a:lstStyle/>
          <a:p>
            <a:fld id="{BEA85BC6-A935-49D6-9A7A-4F9E9F593E52}" type="slidenum">
              <a:rPr lang="en-IN" smtClean="0"/>
              <a:pPr/>
              <a:t>41</a:t>
            </a:fld>
            <a:endParaRPr lang="en-IN"/>
          </a:p>
        </p:txBody>
      </p:sp>
    </p:spTree>
    <p:extLst>
      <p:ext uri="{BB962C8B-B14F-4D97-AF65-F5344CB8AC3E}">
        <p14:creationId xmlns:p14="http://schemas.microsoft.com/office/powerpoint/2010/main" xmlns="" val="24589550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IN" dirty="0" smtClean="0"/>
              <a:t>THANK YOU</a:t>
            </a:r>
            <a:endParaRPr lang="en-IN" dirty="0"/>
          </a:p>
        </p:txBody>
      </p:sp>
      <p:sp>
        <p:nvSpPr>
          <p:cNvPr id="7" name="Subtitle 6"/>
          <p:cNvSpPr>
            <a:spLocks noGrp="1"/>
          </p:cNvSpPr>
          <p:nvPr>
            <p:ph type="subTitle" idx="1"/>
          </p:nvPr>
        </p:nvSpPr>
        <p:spPr/>
        <p:txBody>
          <a:bodyPr/>
          <a:lstStyle/>
          <a:p>
            <a:endParaRPr lang="en-IN"/>
          </a:p>
        </p:txBody>
      </p:sp>
      <p:sp>
        <p:nvSpPr>
          <p:cNvPr id="4" name="Footer Placeholder 3"/>
          <p:cNvSpPr>
            <a:spLocks noGrp="1"/>
          </p:cNvSpPr>
          <p:nvPr>
            <p:ph type="ftr" sz="quarter" idx="11"/>
          </p:nvPr>
        </p:nvSpPr>
        <p:spPr/>
        <p:txBody>
          <a:bodyPr/>
          <a:lstStyle/>
          <a:p>
            <a:r>
              <a:rPr lang="en-IN" dirty="0" smtClean="0"/>
              <a:t>CA Subodh V. Shah</a:t>
            </a:r>
            <a:endParaRPr lang="en-IN" dirty="0"/>
          </a:p>
        </p:txBody>
      </p:sp>
      <p:sp>
        <p:nvSpPr>
          <p:cNvPr id="5" name="Slide Number Placeholder 4"/>
          <p:cNvSpPr>
            <a:spLocks noGrp="1"/>
          </p:cNvSpPr>
          <p:nvPr>
            <p:ph type="sldNum" sz="quarter" idx="12"/>
          </p:nvPr>
        </p:nvSpPr>
        <p:spPr/>
        <p:txBody>
          <a:bodyPr/>
          <a:lstStyle/>
          <a:p>
            <a:fld id="{BEA85BC6-A935-49D6-9A7A-4F9E9F593E52}" type="slidenum">
              <a:rPr lang="en-IN" smtClean="0"/>
              <a:pPr/>
              <a:t>42</a:t>
            </a:fld>
            <a:endParaRPr lang="en-IN"/>
          </a:p>
        </p:txBody>
      </p:sp>
    </p:spTree>
    <p:extLst>
      <p:ext uri="{BB962C8B-B14F-4D97-AF65-F5344CB8AC3E}">
        <p14:creationId xmlns:p14="http://schemas.microsoft.com/office/powerpoint/2010/main" xmlns="" val="475031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Tangible Fixed </a:t>
            </a:r>
            <a:r>
              <a:rPr lang="en-US" b="1" dirty="0" smtClean="0"/>
              <a:t>Assets</a:t>
            </a:r>
            <a:endParaRPr lang="en-IN" dirty="0"/>
          </a:p>
        </p:txBody>
      </p:sp>
      <p:sp>
        <p:nvSpPr>
          <p:cNvPr id="3" name="Content Placeholder 2"/>
          <p:cNvSpPr>
            <a:spLocks noGrp="1"/>
          </p:cNvSpPr>
          <p:nvPr>
            <p:ph idx="1"/>
          </p:nvPr>
        </p:nvSpPr>
        <p:spPr/>
        <p:txBody>
          <a:bodyPr>
            <a:normAutofit/>
          </a:bodyPr>
          <a:lstStyle/>
          <a:p>
            <a:r>
              <a:rPr lang="en-IN" dirty="0">
                <a:solidFill>
                  <a:schemeClr val="tx1"/>
                </a:solidFill>
              </a:rPr>
              <a:t>“Fair value” of an asset is the amount for which that asset could be </a:t>
            </a:r>
            <a:r>
              <a:rPr lang="en-IN" dirty="0" smtClean="0">
                <a:solidFill>
                  <a:schemeClr val="tx1"/>
                </a:solidFill>
              </a:rPr>
              <a:t>exchanged between </a:t>
            </a:r>
            <a:r>
              <a:rPr lang="en-IN" dirty="0">
                <a:solidFill>
                  <a:schemeClr val="tx1"/>
                </a:solidFill>
              </a:rPr>
              <a:t>knowledgeable, willing parties in an arm’s length transaction.</a:t>
            </a:r>
          </a:p>
        </p:txBody>
      </p:sp>
      <p:sp>
        <p:nvSpPr>
          <p:cNvPr id="4" name="Slide Number Placeholder 3"/>
          <p:cNvSpPr>
            <a:spLocks noGrp="1"/>
          </p:cNvSpPr>
          <p:nvPr>
            <p:ph type="sldNum" sz="quarter" idx="12"/>
          </p:nvPr>
        </p:nvSpPr>
        <p:spPr/>
        <p:txBody>
          <a:bodyPr/>
          <a:lstStyle/>
          <a:p>
            <a:fld id="{BEA85BC6-A935-49D6-9A7A-4F9E9F593E52}" type="slidenum">
              <a:rPr lang="en-IN" smtClean="0"/>
              <a:pPr/>
              <a:t>5</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655667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Tangible Fixed </a:t>
            </a:r>
            <a:r>
              <a:rPr lang="en-US" b="1" dirty="0" smtClean="0"/>
              <a:t>Assets</a:t>
            </a:r>
            <a:endParaRPr lang="en-IN" dirty="0"/>
          </a:p>
        </p:txBody>
      </p:sp>
      <p:sp>
        <p:nvSpPr>
          <p:cNvPr id="3" name="Content Placeholder 2"/>
          <p:cNvSpPr>
            <a:spLocks noGrp="1"/>
          </p:cNvSpPr>
          <p:nvPr>
            <p:ph idx="1"/>
          </p:nvPr>
        </p:nvSpPr>
        <p:spPr>
          <a:xfrm>
            <a:off x="938758" y="2286002"/>
            <a:ext cx="7633742" cy="3929447"/>
          </a:xfrm>
        </p:spPr>
        <p:txBody>
          <a:bodyPr>
            <a:normAutofit/>
          </a:bodyPr>
          <a:lstStyle/>
          <a:p>
            <a:pPr lvl="0"/>
            <a:r>
              <a:rPr lang="en-IN" dirty="0">
                <a:solidFill>
                  <a:schemeClr val="tx1"/>
                </a:solidFill>
              </a:rPr>
              <a:t>Stand‐by equipment and servicing equipment are to be capitalised. </a:t>
            </a:r>
            <a:endParaRPr lang="en-IN" dirty="0" smtClean="0">
              <a:solidFill>
                <a:schemeClr val="tx1"/>
              </a:solidFill>
            </a:endParaRPr>
          </a:p>
          <a:p>
            <a:pPr lvl="0"/>
            <a:r>
              <a:rPr lang="en-IN" dirty="0" smtClean="0">
                <a:solidFill>
                  <a:schemeClr val="tx1"/>
                </a:solidFill>
              </a:rPr>
              <a:t>Machinery spares </a:t>
            </a:r>
            <a:r>
              <a:rPr lang="en-IN" dirty="0">
                <a:solidFill>
                  <a:schemeClr val="tx1"/>
                </a:solidFill>
              </a:rPr>
              <a:t>shall be charged to the revenue as and when consumed. </a:t>
            </a:r>
            <a:endParaRPr lang="en-IN" dirty="0" smtClean="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6</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578027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Tangible Fixed </a:t>
            </a:r>
            <a:r>
              <a:rPr lang="en-US" b="1" dirty="0" smtClean="0"/>
              <a:t>Assets</a:t>
            </a:r>
            <a:endParaRPr lang="en-IN" dirty="0"/>
          </a:p>
        </p:txBody>
      </p:sp>
      <p:sp>
        <p:nvSpPr>
          <p:cNvPr id="3" name="Content Placeholder 2"/>
          <p:cNvSpPr>
            <a:spLocks noGrp="1"/>
          </p:cNvSpPr>
          <p:nvPr>
            <p:ph idx="1"/>
          </p:nvPr>
        </p:nvSpPr>
        <p:spPr>
          <a:xfrm>
            <a:off x="938758" y="2286002"/>
            <a:ext cx="7633742" cy="3929447"/>
          </a:xfrm>
        </p:spPr>
        <p:txBody>
          <a:bodyPr>
            <a:normAutofit lnSpcReduction="10000"/>
          </a:bodyPr>
          <a:lstStyle/>
          <a:p>
            <a:pPr lvl="0"/>
            <a:r>
              <a:rPr lang="en-IN" dirty="0" smtClean="0">
                <a:solidFill>
                  <a:schemeClr val="tx1"/>
                </a:solidFill>
              </a:rPr>
              <a:t>When </a:t>
            </a:r>
            <a:r>
              <a:rPr lang="en-IN" dirty="0">
                <a:solidFill>
                  <a:schemeClr val="tx1"/>
                </a:solidFill>
              </a:rPr>
              <a:t>such </a:t>
            </a:r>
            <a:r>
              <a:rPr lang="en-IN" dirty="0" smtClean="0">
                <a:solidFill>
                  <a:schemeClr val="tx1"/>
                </a:solidFill>
              </a:rPr>
              <a:t>spares can </a:t>
            </a:r>
            <a:r>
              <a:rPr lang="en-IN" dirty="0">
                <a:solidFill>
                  <a:schemeClr val="tx1"/>
                </a:solidFill>
              </a:rPr>
              <a:t>be used only in connection with an item of tangible fixed asset and their use </a:t>
            </a:r>
            <a:r>
              <a:rPr lang="en-IN" dirty="0" smtClean="0">
                <a:solidFill>
                  <a:schemeClr val="tx1"/>
                </a:solidFill>
              </a:rPr>
              <a:t>is expected </a:t>
            </a:r>
            <a:r>
              <a:rPr lang="en-IN" dirty="0">
                <a:solidFill>
                  <a:schemeClr val="tx1"/>
                </a:solidFill>
              </a:rPr>
              <a:t>to be irregular, they shall be capitalised</a:t>
            </a:r>
            <a:r>
              <a:rPr lang="en-IN" dirty="0" smtClean="0">
                <a:solidFill>
                  <a:schemeClr val="tx1"/>
                </a:solidFill>
              </a:rPr>
              <a:t>.</a:t>
            </a:r>
          </a:p>
          <a:p>
            <a:pPr lvl="0"/>
            <a:r>
              <a:rPr lang="en-IN" dirty="0" smtClean="0">
                <a:solidFill>
                  <a:srgbClr val="FF0000"/>
                </a:solidFill>
              </a:rPr>
              <a:t>AS-10 allows us to allocate such total cost on a systematic basis over a period not exceeding useful life of the asset.</a:t>
            </a:r>
            <a:endParaRPr lang="en-IN" dirty="0">
              <a:solidFill>
                <a:srgbClr val="FF0000"/>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7</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147251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COMPONENTS OF ACTUAL COST</a:t>
            </a:r>
            <a:endParaRPr lang="en-IN" dirty="0"/>
          </a:p>
        </p:txBody>
      </p:sp>
      <p:sp>
        <p:nvSpPr>
          <p:cNvPr id="3" name="Content Placeholder 2"/>
          <p:cNvSpPr>
            <a:spLocks noGrp="1"/>
          </p:cNvSpPr>
          <p:nvPr>
            <p:ph idx="1"/>
          </p:nvPr>
        </p:nvSpPr>
        <p:spPr/>
        <p:txBody>
          <a:bodyPr>
            <a:normAutofit/>
          </a:bodyPr>
          <a:lstStyle/>
          <a:p>
            <a:pPr lvl="0"/>
            <a:r>
              <a:rPr lang="en-IN" dirty="0" smtClean="0">
                <a:solidFill>
                  <a:schemeClr val="tx1"/>
                </a:solidFill>
              </a:rPr>
              <a:t>Purchase price</a:t>
            </a:r>
          </a:p>
          <a:p>
            <a:pPr lvl="0"/>
            <a:r>
              <a:rPr lang="en-IN" dirty="0" smtClean="0">
                <a:solidFill>
                  <a:schemeClr val="tx1"/>
                </a:solidFill>
              </a:rPr>
              <a:t>Import duties</a:t>
            </a:r>
          </a:p>
          <a:p>
            <a:pPr lvl="0"/>
            <a:r>
              <a:rPr lang="en-IN" dirty="0" smtClean="0">
                <a:solidFill>
                  <a:schemeClr val="tx1"/>
                </a:solidFill>
              </a:rPr>
              <a:t>Other taxes excluding recoverable</a:t>
            </a:r>
          </a:p>
          <a:p>
            <a:pPr lvl="0"/>
            <a:r>
              <a:rPr lang="en-IN" dirty="0" smtClean="0">
                <a:solidFill>
                  <a:schemeClr val="tx1"/>
                </a:solidFill>
              </a:rPr>
              <a:t>Direct expenditure</a:t>
            </a:r>
          </a:p>
          <a:p>
            <a:pPr lvl="0"/>
            <a:r>
              <a:rPr lang="en-IN" dirty="0" smtClean="0">
                <a:solidFill>
                  <a:schemeClr val="tx1"/>
                </a:solidFill>
              </a:rPr>
              <a:t>Trade discounts / rebates to be reduced</a:t>
            </a:r>
          </a:p>
          <a:p>
            <a:pPr lvl="0"/>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8</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35082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a:t>ICDS V: </a:t>
            </a:r>
            <a:r>
              <a:rPr lang="en-US" b="1" dirty="0" smtClean="0"/>
              <a:t>COMPONENTS OF ACTUAL COST </a:t>
            </a:r>
            <a:endParaRPr lang="en-IN" dirty="0"/>
          </a:p>
        </p:txBody>
      </p:sp>
      <p:sp>
        <p:nvSpPr>
          <p:cNvPr id="3" name="Content Placeholder 2"/>
          <p:cNvSpPr>
            <a:spLocks noGrp="1"/>
          </p:cNvSpPr>
          <p:nvPr>
            <p:ph idx="1"/>
          </p:nvPr>
        </p:nvSpPr>
        <p:spPr/>
        <p:txBody>
          <a:bodyPr>
            <a:normAutofit/>
          </a:bodyPr>
          <a:lstStyle/>
          <a:p>
            <a:pPr lvl="0"/>
            <a:r>
              <a:rPr lang="en-IN" dirty="0" smtClean="0">
                <a:solidFill>
                  <a:schemeClr val="tx1"/>
                </a:solidFill>
              </a:rPr>
              <a:t>Actual cost may change due to</a:t>
            </a:r>
          </a:p>
          <a:p>
            <a:pPr lvl="0"/>
            <a:r>
              <a:rPr lang="en-IN" dirty="0">
                <a:solidFill>
                  <a:schemeClr val="tx1"/>
                </a:solidFill>
              </a:rPr>
              <a:t>price adjustment, changes in duties or similar </a:t>
            </a:r>
            <a:r>
              <a:rPr lang="en-IN" dirty="0" smtClean="0">
                <a:solidFill>
                  <a:schemeClr val="tx1"/>
                </a:solidFill>
              </a:rPr>
              <a:t>factors</a:t>
            </a:r>
          </a:p>
          <a:p>
            <a:pPr lvl="0"/>
            <a:r>
              <a:rPr lang="en-IN" dirty="0">
                <a:solidFill>
                  <a:schemeClr val="tx1"/>
                </a:solidFill>
              </a:rPr>
              <a:t>exchange </a:t>
            </a:r>
            <a:r>
              <a:rPr lang="en-IN" dirty="0" smtClean="0">
                <a:solidFill>
                  <a:schemeClr val="tx1"/>
                </a:solidFill>
              </a:rPr>
              <a:t>fluctuation </a:t>
            </a:r>
          </a:p>
          <a:p>
            <a:pPr lvl="0"/>
            <a:endParaRPr lang="en-IN" dirty="0">
              <a:solidFill>
                <a:schemeClr val="tx1"/>
              </a:solidFill>
            </a:endParaRPr>
          </a:p>
        </p:txBody>
      </p:sp>
      <p:sp>
        <p:nvSpPr>
          <p:cNvPr id="4" name="Slide Number Placeholder 3"/>
          <p:cNvSpPr>
            <a:spLocks noGrp="1"/>
          </p:cNvSpPr>
          <p:nvPr>
            <p:ph type="sldNum" sz="quarter" idx="12"/>
          </p:nvPr>
        </p:nvSpPr>
        <p:spPr/>
        <p:txBody>
          <a:bodyPr/>
          <a:lstStyle/>
          <a:p>
            <a:fld id="{BEA85BC6-A935-49D6-9A7A-4F9E9F593E52}" type="slidenum">
              <a:rPr lang="en-IN" smtClean="0"/>
              <a:pPr/>
              <a:t>9</a:t>
            </a:fld>
            <a:endParaRPr lang="en-IN"/>
          </a:p>
        </p:txBody>
      </p:sp>
      <p:sp>
        <p:nvSpPr>
          <p:cNvPr id="5" name="Footer Placeholder 4"/>
          <p:cNvSpPr>
            <a:spLocks noGrp="1"/>
          </p:cNvSpPr>
          <p:nvPr>
            <p:ph type="ftr" sz="quarter" idx="11"/>
          </p:nvPr>
        </p:nvSpPr>
        <p:spPr/>
        <p:txBody>
          <a:bodyPr/>
          <a:lstStyle/>
          <a:p>
            <a:r>
              <a:rPr lang="en-IN" smtClean="0"/>
              <a:t>CA Subodh V. Shah</a:t>
            </a:r>
            <a:endParaRPr lang="en-IN"/>
          </a:p>
        </p:txBody>
      </p:sp>
    </p:spTree>
    <p:extLst>
      <p:ext uri="{BB962C8B-B14F-4D97-AF65-F5344CB8AC3E}">
        <p14:creationId xmlns:p14="http://schemas.microsoft.com/office/powerpoint/2010/main" xmlns="" val="1552781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614</TotalTime>
  <Words>1852</Words>
  <Application>Microsoft Office PowerPoint</Application>
  <PresentationFormat>On-screen Show (4:3)</PresentationFormat>
  <Paragraphs>193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Badge</vt:lpstr>
      <vt:lpstr>ICDS</vt:lpstr>
      <vt:lpstr>Icds v : TANGIBLE FIXED ASSETS</vt:lpstr>
      <vt:lpstr>ICDS V: Tangible Fixed Assets</vt:lpstr>
      <vt:lpstr>ICDS V: Tangible Fixed Assets</vt:lpstr>
      <vt:lpstr>ICDS V: Tangible Fixed Assets</vt:lpstr>
      <vt:lpstr>ICDS V: Tangible Fixed Assets</vt:lpstr>
      <vt:lpstr>ICDS V: Tangible Fixed Assets</vt:lpstr>
      <vt:lpstr>ICDS V: COMPONENTS OF ACTUAL COST</vt:lpstr>
      <vt:lpstr>ICDS V: COMPONENTS OF ACTUAL COST </vt:lpstr>
      <vt:lpstr>ICDS V: COMPONENTS OF ACTUAL COST </vt:lpstr>
      <vt:lpstr>ICDS V: COMPONENTS OF ACTUAL COST </vt:lpstr>
      <vt:lpstr>ICDS V: COMPONENTS OF ACTUAL COST </vt:lpstr>
      <vt:lpstr>ICDS V: NON MONETORY CONSIDERATION</vt:lpstr>
      <vt:lpstr>ICDS V: NON MONETORY CONSIDERATION</vt:lpstr>
      <vt:lpstr>ICDS V: Improvements and Repairs</vt:lpstr>
      <vt:lpstr>ICDS V: Improvements and Repairs</vt:lpstr>
      <vt:lpstr>ICDS V: joint ownership</vt:lpstr>
      <vt:lpstr>ICDS V: Tangible Fixed Assets</vt:lpstr>
      <vt:lpstr>ICDS V: Tangible Fixed Assets</vt:lpstr>
      <vt:lpstr>ICDS V: revaluation</vt:lpstr>
      <vt:lpstr>ICDS IX : BORROWING COST</vt:lpstr>
      <vt:lpstr>ICDS IX: Borrowing Costs</vt:lpstr>
      <vt:lpstr>ICDS IX: Borrowing Costs  Definition</vt:lpstr>
      <vt:lpstr>ICDS IX: QUALIFYING ASSET Definition</vt:lpstr>
      <vt:lpstr>ICDS IX: RECOGNITION</vt:lpstr>
      <vt:lpstr>ICDS IX: RECOGNITION General borrowing</vt:lpstr>
      <vt:lpstr>ICDS IX: RECOGNITION General borrowing</vt:lpstr>
      <vt:lpstr>ICDS IX: RECOGNITION General borrowing</vt:lpstr>
      <vt:lpstr>ICDS IX: RECOGNITION General borrowing</vt:lpstr>
      <vt:lpstr>ICDS IX: RECOGNITION General borrowing</vt:lpstr>
      <vt:lpstr>ICDS IX: RECOGNITION General borrowing</vt:lpstr>
      <vt:lpstr>ICDS IX: RECOGNITION General borrowing</vt:lpstr>
      <vt:lpstr>ICDS IX: Borrowing Costs</vt:lpstr>
      <vt:lpstr>ICDS IX: Borrowing Costs</vt:lpstr>
      <vt:lpstr>ICDS IX: Borrowing Costs</vt:lpstr>
      <vt:lpstr>ICDS IX: Borrowing Costs</vt:lpstr>
      <vt:lpstr>Slide 37</vt:lpstr>
      <vt:lpstr>Circular 10/2017</vt:lpstr>
      <vt:lpstr>Circular 10/2017</vt:lpstr>
      <vt:lpstr>Circular 10/2017 Q 21</vt:lpstr>
      <vt:lpstr>Circular 10/2017 Q 22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ICDS</dc:title>
  <dc:creator>Subodh Shah</dc:creator>
  <cp:lastModifiedBy>Excellent</cp:lastModifiedBy>
  <cp:revision>43</cp:revision>
  <dcterms:created xsi:type="dcterms:W3CDTF">2015-11-30T15:55:12Z</dcterms:created>
  <dcterms:modified xsi:type="dcterms:W3CDTF">2017-04-01T08:27:01Z</dcterms:modified>
</cp:coreProperties>
</file>