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83" r:id="rId2"/>
  </p:sldMasterIdLst>
  <p:notesMasterIdLst>
    <p:notesMasterId r:id="rId180"/>
  </p:notesMasterIdLst>
  <p:handoutMasterIdLst>
    <p:handoutMasterId r:id="rId181"/>
  </p:handoutMasterIdLst>
  <p:sldIdLst>
    <p:sldId id="1208" r:id="rId3"/>
    <p:sldId id="1821" r:id="rId4"/>
    <p:sldId id="1855" r:id="rId5"/>
    <p:sldId id="1856" r:id="rId6"/>
    <p:sldId id="1857" r:id="rId7"/>
    <p:sldId id="1858" r:id="rId8"/>
    <p:sldId id="1859" r:id="rId9"/>
    <p:sldId id="1927" r:id="rId10"/>
    <p:sldId id="1928" r:id="rId11"/>
    <p:sldId id="1761" r:id="rId12"/>
    <p:sldId id="1763" r:id="rId13"/>
    <p:sldId id="1762" r:id="rId14"/>
    <p:sldId id="1764" r:id="rId15"/>
    <p:sldId id="1907" r:id="rId16"/>
    <p:sldId id="1912" r:id="rId17"/>
    <p:sldId id="1913" r:id="rId18"/>
    <p:sldId id="1729" r:id="rId19"/>
    <p:sldId id="1872" r:id="rId20"/>
    <p:sldId id="1873" r:id="rId21"/>
    <p:sldId id="1921" r:id="rId22"/>
    <p:sldId id="1914" r:id="rId23"/>
    <p:sldId id="1922" r:id="rId24"/>
    <p:sldId id="1919" r:id="rId25"/>
    <p:sldId id="1920" r:id="rId26"/>
    <p:sldId id="1723" r:id="rId27"/>
    <p:sldId id="1867" r:id="rId28"/>
    <p:sldId id="1869" r:id="rId29"/>
    <p:sldId id="1870" r:id="rId30"/>
    <p:sldId id="1868" r:id="rId31"/>
    <p:sldId id="1895" r:id="rId32"/>
    <p:sldId id="1897" r:id="rId33"/>
    <p:sldId id="1923" r:id="rId34"/>
    <p:sldId id="1924" r:id="rId35"/>
    <p:sldId id="1896" r:id="rId36"/>
    <p:sldId id="1788" r:id="rId37"/>
    <p:sldId id="1861" r:id="rId38"/>
    <p:sldId id="1748" r:id="rId39"/>
    <p:sldId id="1749" r:id="rId40"/>
    <p:sldId id="1844" r:id="rId41"/>
    <p:sldId id="1875" r:id="rId42"/>
    <p:sldId id="1839" r:id="rId43"/>
    <p:sldId id="1877" r:id="rId44"/>
    <p:sldId id="1878" r:id="rId45"/>
    <p:sldId id="1879" r:id="rId46"/>
    <p:sldId id="1731" r:id="rId47"/>
    <p:sldId id="1823" r:id="rId48"/>
    <p:sldId id="1824" r:id="rId49"/>
    <p:sldId id="1900" r:id="rId50"/>
    <p:sldId id="1899" r:id="rId51"/>
    <p:sldId id="1865" r:id="rId52"/>
    <p:sldId id="1918" r:id="rId53"/>
    <p:sldId id="1720" r:id="rId54"/>
    <p:sldId id="1725" r:id="rId55"/>
    <p:sldId id="1721" r:id="rId56"/>
    <p:sldId id="1886" r:id="rId57"/>
    <p:sldId id="1726" r:id="rId58"/>
    <p:sldId id="1887" r:id="rId59"/>
    <p:sldId id="1727" r:id="rId60"/>
    <p:sldId id="1722" r:id="rId61"/>
    <p:sldId id="1588" r:id="rId62"/>
    <p:sldId id="1576" r:id="rId63"/>
    <p:sldId id="1614" r:id="rId64"/>
    <p:sldId id="1388" r:id="rId65"/>
    <p:sldId id="1568" r:id="rId66"/>
    <p:sldId id="1620" r:id="rId67"/>
    <p:sldId id="1929" r:id="rId68"/>
    <p:sldId id="1930" r:id="rId69"/>
    <p:sldId id="1931" r:id="rId70"/>
    <p:sldId id="1932" r:id="rId71"/>
    <p:sldId id="1583" r:id="rId72"/>
    <p:sldId id="1584" r:id="rId73"/>
    <p:sldId id="1925" r:id="rId74"/>
    <p:sldId id="1926" r:id="rId75"/>
    <p:sldId id="1902" r:id="rId76"/>
    <p:sldId id="1903" r:id="rId77"/>
    <p:sldId id="1904" r:id="rId78"/>
    <p:sldId id="1905" r:id="rId79"/>
    <p:sldId id="1549" r:id="rId80"/>
    <p:sldId id="1609" r:id="rId81"/>
    <p:sldId id="1618" r:id="rId82"/>
    <p:sldId id="1652" r:id="rId83"/>
    <p:sldId id="1765" r:id="rId84"/>
    <p:sldId id="1766" r:id="rId85"/>
    <p:sldId id="1767" r:id="rId86"/>
    <p:sldId id="1768" r:id="rId87"/>
    <p:sldId id="1769" r:id="rId88"/>
    <p:sldId id="1770" r:id="rId89"/>
    <p:sldId id="1771" r:id="rId90"/>
    <p:sldId id="1772" r:id="rId91"/>
    <p:sldId id="1773" r:id="rId92"/>
    <p:sldId id="1774" r:id="rId93"/>
    <p:sldId id="1775" r:id="rId94"/>
    <p:sldId id="1776" r:id="rId95"/>
    <p:sldId id="1777" r:id="rId96"/>
    <p:sldId id="1778" r:id="rId97"/>
    <p:sldId id="1779" r:id="rId98"/>
    <p:sldId id="1780" r:id="rId99"/>
    <p:sldId id="1781" r:id="rId100"/>
    <p:sldId id="1782" r:id="rId101"/>
    <p:sldId id="1784" r:id="rId102"/>
    <p:sldId id="1785" r:id="rId103"/>
    <p:sldId id="1786" r:id="rId104"/>
    <p:sldId id="1787" r:id="rId105"/>
    <p:sldId id="1789" r:id="rId106"/>
    <p:sldId id="1790" r:id="rId107"/>
    <p:sldId id="1791" r:id="rId108"/>
    <p:sldId id="1792" r:id="rId109"/>
    <p:sldId id="1793" r:id="rId110"/>
    <p:sldId id="1794" r:id="rId111"/>
    <p:sldId id="1795" r:id="rId112"/>
    <p:sldId id="1796" r:id="rId113"/>
    <p:sldId id="1797" r:id="rId114"/>
    <p:sldId id="1798" r:id="rId115"/>
    <p:sldId id="1799" r:id="rId116"/>
    <p:sldId id="1800" r:id="rId117"/>
    <p:sldId id="1801" r:id="rId118"/>
    <p:sldId id="1802" r:id="rId119"/>
    <p:sldId id="1803" r:id="rId120"/>
    <p:sldId id="1804" r:id="rId121"/>
    <p:sldId id="1805" r:id="rId122"/>
    <p:sldId id="1806" r:id="rId123"/>
    <p:sldId id="1807" r:id="rId124"/>
    <p:sldId id="1808" r:id="rId125"/>
    <p:sldId id="1809" r:id="rId126"/>
    <p:sldId id="1810" r:id="rId127"/>
    <p:sldId id="1811" r:id="rId128"/>
    <p:sldId id="1812" r:id="rId129"/>
    <p:sldId id="1813" r:id="rId130"/>
    <p:sldId id="1815" r:id="rId131"/>
    <p:sldId id="1816" r:id="rId132"/>
    <p:sldId id="1817" r:id="rId133"/>
    <p:sldId id="1818" r:id="rId134"/>
    <p:sldId id="1819" r:id="rId135"/>
    <p:sldId id="1820" r:id="rId136"/>
    <p:sldId id="1826" r:id="rId137"/>
    <p:sldId id="1827" r:id="rId138"/>
    <p:sldId id="1828" r:id="rId139"/>
    <p:sldId id="1829" r:id="rId140"/>
    <p:sldId id="1830" r:id="rId141"/>
    <p:sldId id="1831" r:id="rId142"/>
    <p:sldId id="1832" r:id="rId143"/>
    <p:sldId id="1833" r:id="rId144"/>
    <p:sldId id="1834" r:id="rId145"/>
    <p:sldId id="1835" r:id="rId146"/>
    <p:sldId id="1836" r:id="rId147"/>
    <p:sldId id="1837" r:id="rId148"/>
    <p:sldId id="1838" r:id="rId149"/>
    <p:sldId id="1840" r:id="rId150"/>
    <p:sldId id="1841" r:id="rId151"/>
    <p:sldId id="1842" r:id="rId152"/>
    <p:sldId id="1843" r:id="rId153"/>
    <p:sldId id="1845" r:id="rId154"/>
    <p:sldId id="1846" r:id="rId155"/>
    <p:sldId id="1847" r:id="rId156"/>
    <p:sldId id="1848" r:id="rId157"/>
    <p:sldId id="1849" r:id="rId158"/>
    <p:sldId id="1850" r:id="rId159"/>
    <p:sldId id="1851" r:id="rId160"/>
    <p:sldId id="1852" r:id="rId161"/>
    <p:sldId id="1853" r:id="rId162"/>
    <p:sldId id="1854" r:id="rId163"/>
    <p:sldId id="1862" r:id="rId164"/>
    <p:sldId id="1871" r:id="rId165"/>
    <p:sldId id="1874" r:id="rId166"/>
    <p:sldId id="1876" r:id="rId167"/>
    <p:sldId id="1880" r:id="rId168"/>
    <p:sldId id="1881" r:id="rId169"/>
    <p:sldId id="1882" r:id="rId170"/>
    <p:sldId id="1888" r:id="rId171"/>
    <p:sldId id="1889" r:id="rId172"/>
    <p:sldId id="1898" r:id="rId173"/>
    <p:sldId id="1901" r:id="rId174"/>
    <p:sldId id="1908" r:id="rId175"/>
    <p:sldId id="1909" r:id="rId176"/>
    <p:sldId id="1910" r:id="rId177"/>
    <p:sldId id="1911" r:id="rId178"/>
    <p:sldId id="1917" r:id="rId179"/>
  </p:sldIdLst>
  <p:sldSz cx="9144000" cy="6858000" type="screen4x3"/>
  <p:notesSz cx="7104063" cy="10234613"/>
  <p:defaultTextStyle>
    <a:defPPr>
      <a:defRPr lang="en-GB"/>
    </a:defPPr>
    <a:lvl1pPr algn="l" rtl="0" fontAlgn="base">
      <a:spcBef>
        <a:spcPct val="20000"/>
      </a:spcBef>
      <a:spcAft>
        <a:spcPct val="0"/>
      </a:spcAft>
      <a:buClr>
        <a:schemeClr val="tx2"/>
      </a:buClr>
      <a:buSzPct val="120000"/>
      <a:buFont typeface="Wingdings" pitchFamily="2" charset="2"/>
      <a:defRPr sz="1600" kern="1200">
        <a:solidFill>
          <a:schemeClr val="tx1"/>
        </a:solidFill>
        <a:latin typeface="Credit Suisse Type Roman" pitchFamily="34" charset="0"/>
        <a:ea typeface="+mn-ea"/>
        <a:cs typeface="Arial" charset="0"/>
      </a:defRPr>
    </a:lvl1pPr>
    <a:lvl2pPr marL="457200" algn="l" rtl="0" fontAlgn="base">
      <a:spcBef>
        <a:spcPct val="20000"/>
      </a:spcBef>
      <a:spcAft>
        <a:spcPct val="0"/>
      </a:spcAft>
      <a:buClr>
        <a:schemeClr val="tx2"/>
      </a:buClr>
      <a:buSzPct val="120000"/>
      <a:buFont typeface="Wingdings" pitchFamily="2" charset="2"/>
      <a:defRPr sz="1600" kern="1200">
        <a:solidFill>
          <a:schemeClr val="tx1"/>
        </a:solidFill>
        <a:latin typeface="Credit Suisse Type Roman" pitchFamily="34" charset="0"/>
        <a:ea typeface="+mn-ea"/>
        <a:cs typeface="Arial" charset="0"/>
      </a:defRPr>
    </a:lvl2pPr>
    <a:lvl3pPr marL="914400" algn="l" rtl="0" fontAlgn="base">
      <a:spcBef>
        <a:spcPct val="20000"/>
      </a:spcBef>
      <a:spcAft>
        <a:spcPct val="0"/>
      </a:spcAft>
      <a:buClr>
        <a:schemeClr val="tx2"/>
      </a:buClr>
      <a:buSzPct val="120000"/>
      <a:buFont typeface="Wingdings" pitchFamily="2" charset="2"/>
      <a:defRPr sz="1600" kern="1200">
        <a:solidFill>
          <a:schemeClr val="tx1"/>
        </a:solidFill>
        <a:latin typeface="Credit Suisse Type Roman" pitchFamily="34" charset="0"/>
        <a:ea typeface="+mn-ea"/>
        <a:cs typeface="Arial" charset="0"/>
      </a:defRPr>
    </a:lvl3pPr>
    <a:lvl4pPr marL="1371600" algn="l" rtl="0" fontAlgn="base">
      <a:spcBef>
        <a:spcPct val="20000"/>
      </a:spcBef>
      <a:spcAft>
        <a:spcPct val="0"/>
      </a:spcAft>
      <a:buClr>
        <a:schemeClr val="tx2"/>
      </a:buClr>
      <a:buSzPct val="120000"/>
      <a:buFont typeface="Wingdings" pitchFamily="2" charset="2"/>
      <a:defRPr sz="1600" kern="1200">
        <a:solidFill>
          <a:schemeClr val="tx1"/>
        </a:solidFill>
        <a:latin typeface="Credit Suisse Type Roman" pitchFamily="34" charset="0"/>
        <a:ea typeface="+mn-ea"/>
        <a:cs typeface="Arial" charset="0"/>
      </a:defRPr>
    </a:lvl4pPr>
    <a:lvl5pPr marL="1828800" algn="l" rtl="0" fontAlgn="base">
      <a:spcBef>
        <a:spcPct val="20000"/>
      </a:spcBef>
      <a:spcAft>
        <a:spcPct val="0"/>
      </a:spcAft>
      <a:buClr>
        <a:schemeClr val="tx2"/>
      </a:buClr>
      <a:buSzPct val="120000"/>
      <a:buFont typeface="Wingdings" pitchFamily="2" charset="2"/>
      <a:defRPr sz="1600" kern="1200">
        <a:solidFill>
          <a:schemeClr val="tx1"/>
        </a:solidFill>
        <a:latin typeface="Credit Suisse Type Roman" pitchFamily="34" charset="0"/>
        <a:ea typeface="+mn-ea"/>
        <a:cs typeface="Arial" charset="0"/>
      </a:defRPr>
    </a:lvl5pPr>
    <a:lvl6pPr marL="2286000" algn="l" defTabSz="914400" rtl="0" eaLnBrk="1" latinLnBrk="0" hangingPunct="1">
      <a:defRPr sz="1600" kern="1200">
        <a:solidFill>
          <a:schemeClr val="tx1"/>
        </a:solidFill>
        <a:latin typeface="Credit Suisse Type Roman" pitchFamily="34" charset="0"/>
        <a:ea typeface="+mn-ea"/>
        <a:cs typeface="Arial" charset="0"/>
      </a:defRPr>
    </a:lvl6pPr>
    <a:lvl7pPr marL="2743200" algn="l" defTabSz="914400" rtl="0" eaLnBrk="1" latinLnBrk="0" hangingPunct="1">
      <a:defRPr sz="1600" kern="1200">
        <a:solidFill>
          <a:schemeClr val="tx1"/>
        </a:solidFill>
        <a:latin typeface="Credit Suisse Type Roman" pitchFamily="34" charset="0"/>
        <a:ea typeface="+mn-ea"/>
        <a:cs typeface="Arial" charset="0"/>
      </a:defRPr>
    </a:lvl7pPr>
    <a:lvl8pPr marL="3200400" algn="l" defTabSz="914400" rtl="0" eaLnBrk="1" latinLnBrk="0" hangingPunct="1">
      <a:defRPr sz="1600" kern="1200">
        <a:solidFill>
          <a:schemeClr val="tx1"/>
        </a:solidFill>
        <a:latin typeface="Credit Suisse Type Roman" pitchFamily="34" charset="0"/>
        <a:ea typeface="+mn-ea"/>
        <a:cs typeface="Arial" charset="0"/>
      </a:defRPr>
    </a:lvl8pPr>
    <a:lvl9pPr marL="3657600" algn="l" defTabSz="914400" rtl="0" eaLnBrk="1" latinLnBrk="0" hangingPunct="1">
      <a:defRPr sz="1600" kern="1200">
        <a:solidFill>
          <a:schemeClr val="tx1"/>
        </a:solidFill>
        <a:latin typeface="Credit Suisse Type Roman" pitchFamily="34" charset="0"/>
        <a:ea typeface="+mn-ea"/>
        <a:cs typeface="Arial" charset="0"/>
      </a:defRPr>
    </a:lvl9pPr>
  </p:defaultTextStyle>
  <p:extLst>
    <p:ext uri="{521415D9-36F7-43E2-AB2F-B90AF26B5E84}">
      <p14:sectionLst xmlns:p14="http://schemas.microsoft.com/office/powerpoint/2010/main">
        <p14:section name="Intro" id="{55A077F4-C420-4BF9-9371-0FF43780F7DF}">
          <p14:sldIdLst>
            <p14:sldId id="1208"/>
            <p14:sldId id="1821"/>
            <p14:sldId id="1855"/>
            <p14:sldId id="1856"/>
            <p14:sldId id="1857"/>
            <p14:sldId id="1858"/>
            <p14:sldId id="1859"/>
          </p14:sldIdLst>
        </p14:section>
        <p14:section name="Shareholders view &amp; value creation" id="{C2DC955C-2104-4784-A7CA-D56AB8F76CC8}">
          <p14:sldIdLst>
            <p14:sldId id="1927"/>
            <p14:sldId id="1928"/>
            <p14:sldId id="1761"/>
            <p14:sldId id="1763"/>
            <p14:sldId id="1762"/>
            <p14:sldId id="1764"/>
            <p14:sldId id="1907"/>
            <p14:sldId id="1912"/>
            <p14:sldId id="1913"/>
            <p14:sldId id="1729"/>
            <p14:sldId id="1872"/>
          </p14:sldIdLst>
        </p14:section>
        <p14:section name="M&amp;A Motives, Types and Rationale" id="{40867A86-1863-4DCF-803A-687DABFA8A6C}">
          <p14:sldIdLst>
            <p14:sldId id="1873"/>
            <p14:sldId id="1921"/>
            <p14:sldId id="1914"/>
            <p14:sldId id="1922"/>
            <p14:sldId id="1919"/>
            <p14:sldId id="1920"/>
            <p14:sldId id="1723"/>
            <p14:sldId id="1867"/>
            <p14:sldId id="1869"/>
            <p14:sldId id="1870"/>
            <p14:sldId id="1868"/>
          </p14:sldIdLst>
        </p14:section>
        <p14:section name="Reality and Failures" id="{5545DC0C-1CCA-424D-AD4B-6BEA007C4E03}">
          <p14:sldIdLst>
            <p14:sldId id="1895"/>
            <p14:sldId id="1897"/>
            <p14:sldId id="1923"/>
            <p14:sldId id="1924"/>
            <p14:sldId id="1896"/>
            <p14:sldId id="1788"/>
            <p14:sldId id="1861"/>
            <p14:sldId id="1748"/>
            <p14:sldId id="1749"/>
            <p14:sldId id="1844"/>
            <p14:sldId id="1875"/>
            <p14:sldId id="1839"/>
            <p14:sldId id="1877"/>
            <p14:sldId id="1878"/>
            <p14:sldId id="1879"/>
            <p14:sldId id="1731"/>
          </p14:sldIdLst>
        </p14:section>
        <p14:section name="M&amp;A process" id="{CAC6ECBB-670C-44D7-B1EA-DA8EB5631A4B}">
          <p14:sldIdLst>
            <p14:sldId id="1823"/>
            <p14:sldId id="1824"/>
            <p14:sldId id="1900"/>
            <p14:sldId id="1899"/>
            <p14:sldId id="1865"/>
            <p14:sldId id="1918"/>
          </p14:sldIdLst>
        </p14:section>
        <p14:section name="M&amp;A Investors view" id="{A600DBF2-E4E3-4FF8-A988-4090BF275FA0}">
          <p14:sldIdLst>
            <p14:sldId id="1720"/>
            <p14:sldId id="1725"/>
            <p14:sldId id="1721"/>
            <p14:sldId id="1886"/>
            <p14:sldId id="1726"/>
            <p14:sldId id="1887"/>
            <p14:sldId id="1727"/>
            <p14:sldId id="1722"/>
            <p14:sldId id="1588"/>
            <p14:sldId id="1576"/>
            <p14:sldId id="1614"/>
            <p14:sldId id="1388"/>
            <p14:sldId id="1568"/>
            <p14:sldId id="1620"/>
            <p14:sldId id="1929"/>
            <p14:sldId id="1930"/>
            <p14:sldId id="1931"/>
            <p14:sldId id="1932"/>
            <p14:sldId id="1583"/>
            <p14:sldId id="1584"/>
            <p14:sldId id="1925"/>
            <p14:sldId id="1926"/>
            <p14:sldId id="1902"/>
            <p14:sldId id="1903"/>
            <p14:sldId id="1904"/>
            <p14:sldId id="1905"/>
            <p14:sldId id="1549"/>
            <p14:sldId id="1609"/>
            <p14:sldId id="1618"/>
            <p14:sldId id="1652"/>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2"/>
            <p14:sldId id="1784"/>
            <p14:sldId id="1785"/>
            <p14:sldId id="1786"/>
            <p14:sldId id="1787"/>
            <p14:sldId id="1789"/>
            <p14:sldId id="1790"/>
            <p14:sldId id="1791"/>
            <p14:sldId id="1792"/>
            <p14:sldId id="1793"/>
            <p14:sldId id="1794"/>
            <p14:sldId id="1795"/>
            <p14:sldId id="1796"/>
            <p14:sldId id="1797"/>
            <p14:sldId id="1798"/>
            <p14:sldId id="1799"/>
            <p14:sldId id="1800"/>
            <p14:sldId id="1801"/>
            <p14:sldId id="1802"/>
            <p14:sldId id="1803"/>
            <p14:sldId id="1804"/>
            <p14:sldId id="1805"/>
            <p14:sldId id="1806"/>
            <p14:sldId id="1807"/>
            <p14:sldId id="1808"/>
            <p14:sldId id="1809"/>
            <p14:sldId id="1810"/>
            <p14:sldId id="1811"/>
            <p14:sldId id="1812"/>
            <p14:sldId id="1813"/>
            <p14:sldId id="1815"/>
            <p14:sldId id="1816"/>
            <p14:sldId id="1817"/>
            <p14:sldId id="1818"/>
            <p14:sldId id="1819"/>
            <p14:sldId id="1820"/>
            <p14:sldId id="1826"/>
            <p14:sldId id="1827"/>
            <p14:sldId id="1828"/>
            <p14:sldId id="1829"/>
            <p14:sldId id="1830"/>
            <p14:sldId id="1831"/>
            <p14:sldId id="1832"/>
            <p14:sldId id="1833"/>
            <p14:sldId id="1834"/>
            <p14:sldId id="1835"/>
            <p14:sldId id="1836"/>
            <p14:sldId id="1837"/>
            <p14:sldId id="1838"/>
            <p14:sldId id="1840"/>
            <p14:sldId id="1841"/>
            <p14:sldId id="1842"/>
            <p14:sldId id="1843"/>
            <p14:sldId id="1845"/>
            <p14:sldId id="1846"/>
            <p14:sldId id="1847"/>
            <p14:sldId id="1848"/>
            <p14:sldId id="1849"/>
            <p14:sldId id="1850"/>
            <p14:sldId id="1851"/>
            <p14:sldId id="1852"/>
            <p14:sldId id="1853"/>
            <p14:sldId id="1854"/>
            <p14:sldId id="1862"/>
            <p14:sldId id="1871"/>
            <p14:sldId id="1874"/>
            <p14:sldId id="1876"/>
            <p14:sldId id="1880"/>
            <p14:sldId id="1881"/>
            <p14:sldId id="1882"/>
            <p14:sldId id="1888"/>
            <p14:sldId id="1889"/>
            <p14:sldId id="1898"/>
            <p14:sldId id="1901"/>
            <p14:sldId id="1908"/>
            <p14:sldId id="1909"/>
            <p14:sldId id="1910"/>
            <p14:sldId id="1911"/>
            <p14:sldId id="191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C39"/>
    <a:srgbClr val="193C39"/>
    <a:srgbClr val="565E56"/>
    <a:srgbClr val="FCFBF6"/>
    <a:srgbClr val="008000"/>
    <a:srgbClr val="687268"/>
    <a:srgbClr val="F5F3E2"/>
    <a:srgbClr val="ECEFF2"/>
    <a:srgbClr val="D6DDE5"/>
    <a:srgbClr val="004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610" autoAdjust="0"/>
    <p:restoredTop sz="99871" autoAdjust="0"/>
  </p:normalViewPr>
  <p:slideViewPr>
    <p:cSldViewPr snapToGrid="0">
      <p:cViewPr varScale="1">
        <p:scale>
          <a:sx n="66" d="100"/>
          <a:sy n="66" d="100"/>
        </p:scale>
        <p:origin x="-896" y="-56"/>
      </p:cViewPr>
      <p:guideLst>
        <p:guide orient="horz" pos="2160"/>
        <p:guide pos="2880"/>
      </p:guideLst>
    </p:cSldViewPr>
  </p:slideViewPr>
  <p:outlineViewPr>
    <p:cViewPr>
      <p:scale>
        <a:sx n="33" d="100"/>
        <a:sy n="33" d="100"/>
      </p:scale>
      <p:origin x="0" y="1510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990" y="114"/>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9A2957-F694-447D-97FE-9FFE369380C4}" type="doc">
      <dgm:prSet loTypeId="urn:microsoft.com/office/officeart/2005/8/layout/venn1" loCatId="relationship" qsTypeId="urn:microsoft.com/office/officeart/2005/8/quickstyle/simple1" qsCatId="simple" csTypeId="urn:microsoft.com/office/officeart/2005/8/colors/accent1_2" csCatId="accent1" phldr="1"/>
      <dgm:spPr/>
    </dgm:pt>
    <dgm:pt modelId="{CD610876-A318-435B-AB3A-E73B44E8822A}">
      <dgm:prSet phldrT="[Text]"/>
      <dgm:spPr/>
      <dgm:t>
        <a:bodyPr/>
        <a:lstStyle/>
        <a:p>
          <a:r>
            <a:rPr lang="en-IN" dirty="0" smtClean="0"/>
            <a:t>Psychology</a:t>
          </a:r>
          <a:endParaRPr lang="en-IN" dirty="0"/>
        </a:p>
      </dgm:t>
    </dgm:pt>
    <dgm:pt modelId="{17858EF8-4C00-4AC9-95F1-8568E166C94F}" type="parTrans" cxnId="{B065FA98-F3B3-48F7-953C-ABA5F8AFF1C9}">
      <dgm:prSet/>
      <dgm:spPr/>
      <dgm:t>
        <a:bodyPr/>
        <a:lstStyle/>
        <a:p>
          <a:endParaRPr lang="en-IN"/>
        </a:p>
      </dgm:t>
    </dgm:pt>
    <dgm:pt modelId="{ABE27F3E-2B8C-4D61-B4BA-46BED93C43C1}" type="sibTrans" cxnId="{B065FA98-F3B3-48F7-953C-ABA5F8AFF1C9}">
      <dgm:prSet/>
      <dgm:spPr/>
      <dgm:t>
        <a:bodyPr/>
        <a:lstStyle/>
        <a:p>
          <a:endParaRPr lang="en-IN"/>
        </a:p>
      </dgm:t>
    </dgm:pt>
    <dgm:pt modelId="{01F0E8D4-BF82-41E2-BDE4-ECBA6EFDE0C3}">
      <dgm:prSet phldrT="[Text]"/>
      <dgm:spPr/>
      <dgm:t>
        <a:bodyPr/>
        <a:lstStyle/>
        <a:p>
          <a:r>
            <a:rPr lang="en-IN" dirty="0" smtClean="0"/>
            <a:t>Financial Markets</a:t>
          </a:r>
          <a:endParaRPr lang="en-IN" dirty="0"/>
        </a:p>
      </dgm:t>
    </dgm:pt>
    <dgm:pt modelId="{853BA262-68C3-4331-A063-BB10D4CBA632}" type="parTrans" cxnId="{F1B9928B-5641-48AC-B8EC-B46EE6C4EC8F}">
      <dgm:prSet/>
      <dgm:spPr/>
      <dgm:t>
        <a:bodyPr/>
        <a:lstStyle/>
        <a:p>
          <a:endParaRPr lang="en-IN"/>
        </a:p>
      </dgm:t>
    </dgm:pt>
    <dgm:pt modelId="{DC630ECD-B098-45F7-B6C9-6CF414268041}" type="sibTrans" cxnId="{F1B9928B-5641-48AC-B8EC-B46EE6C4EC8F}">
      <dgm:prSet/>
      <dgm:spPr/>
      <dgm:t>
        <a:bodyPr/>
        <a:lstStyle/>
        <a:p>
          <a:endParaRPr lang="en-IN"/>
        </a:p>
      </dgm:t>
    </dgm:pt>
    <dgm:pt modelId="{5224C86A-2F46-45A8-893D-A6D02F578B71}">
      <dgm:prSet phldrT="[Text]"/>
      <dgm:spPr/>
      <dgm:t>
        <a:bodyPr/>
        <a:lstStyle/>
        <a:p>
          <a:r>
            <a:rPr lang="en-IN" dirty="0" smtClean="0"/>
            <a:t>Value Investing</a:t>
          </a:r>
          <a:endParaRPr lang="en-IN" dirty="0"/>
        </a:p>
      </dgm:t>
    </dgm:pt>
    <dgm:pt modelId="{BAFA2338-A329-413C-B1C1-3C89C4E67BFB}" type="parTrans" cxnId="{433A1B09-5E7B-4553-8DF1-830EEB4BDA9A}">
      <dgm:prSet/>
      <dgm:spPr/>
      <dgm:t>
        <a:bodyPr/>
        <a:lstStyle/>
        <a:p>
          <a:endParaRPr lang="en-IN"/>
        </a:p>
      </dgm:t>
    </dgm:pt>
    <dgm:pt modelId="{D68414D8-D3C6-488E-B950-64252563688D}" type="sibTrans" cxnId="{433A1B09-5E7B-4553-8DF1-830EEB4BDA9A}">
      <dgm:prSet/>
      <dgm:spPr/>
      <dgm:t>
        <a:bodyPr/>
        <a:lstStyle/>
        <a:p>
          <a:endParaRPr lang="en-IN"/>
        </a:p>
      </dgm:t>
    </dgm:pt>
    <dgm:pt modelId="{DAF7A16F-5E00-4FE1-A36E-02CBBA5481C7}" type="pres">
      <dgm:prSet presAssocID="{3D9A2957-F694-447D-97FE-9FFE369380C4}" presName="compositeShape" presStyleCnt="0">
        <dgm:presLayoutVars>
          <dgm:chMax val="7"/>
          <dgm:dir/>
          <dgm:resizeHandles val="exact"/>
        </dgm:presLayoutVars>
      </dgm:prSet>
      <dgm:spPr/>
    </dgm:pt>
    <dgm:pt modelId="{B9F1B331-F5B9-4313-A58E-57B036CB25FB}" type="pres">
      <dgm:prSet presAssocID="{CD610876-A318-435B-AB3A-E73B44E8822A}" presName="circ1" presStyleLbl="vennNode1" presStyleIdx="0" presStyleCnt="3" custLinFactNeighborX="-3033" custLinFactNeighborY="-2487"/>
      <dgm:spPr/>
      <dgm:t>
        <a:bodyPr/>
        <a:lstStyle/>
        <a:p>
          <a:endParaRPr lang="en-US"/>
        </a:p>
      </dgm:t>
    </dgm:pt>
    <dgm:pt modelId="{33930CC0-42E9-4F47-AA14-127F9689C0A5}" type="pres">
      <dgm:prSet presAssocID="{CD610876-A318-435B-AB3A-E73B44E8822A}" presName="circ1Tx" presStyleLbl="revTx" presStyleIdx="0" presStyleCnt="0">
        <dgm:presLayoutVars>
          <dgm:chMax val="0"/>
          <dgm:chPref val="0"/>
          <dgm:bulletEnabled val="1"/>
        </dgm:presLayoutVars>
      </dgm:prSet>
      <dgm:spPr/>
      <dgm:t>
        <a:bodyPr/>
        <a:lstStyle/>
        <a:p>
          <a:endParaRPr lang="en-US"/>
        </a:p>
      </dgm:t>
    </dgm:pt>
    <dgm:pt modelId="{E2A0AA67-9193-4483-96A3-CF649E7452F3}" type="pres">
      <dgm:prSet presAssocID="{01F0E8D4-BF82-41E2-BDE4-ECBA6EFDE0C3}" presName="circ2" presStyleLbl="vennNode1" presStyleIdx="1" presStyleCnt="3" custLinFactNeighborX="-2283" custLinFactNeighborY="60"/>
      <dgm:spPr/>
      <dgm:t>
        <a:bodyPr/>
        <a:lstStyle/>
        <a:p>
          <a:endParaRPr lang="en-IN"/>
        </a:p>
      </dgm:t>
    </dgm:pt>
    <dgm:pt modelId="{6B5710DF-302C-4217-ACD5-F1D18D93D13C}" type="pres">
      <dgm:prSet presAssocID="{01F0E8D4-BF82-41E2-BDE4-ECBA6EFDE0C3}" presName="circ2Tx" presStyleLbl="revTx" presStyleIdx="0" presStyleCnt="0">
        <dgm:presLayoutVars>
          <dgm:chMax val="0"/>
          <dgm:chPref val="0"/>
          <dgm:bulletEnabled val="1"/>
        </dgm:presLayoutVars>
      </dgm:prSet>
      <dgm:spPr/>
      <dgm:t>
        <a:bodyPr/>
        <a:lstStyle/>
        <a:p>
          <a:endParaRPr lang="en-IN"/>
        </a:p>
      </dgm:t>
    </dgm:pt>
    <dgm:pt modelId="{C50EEF08-D4E1-48E2-9F4D-130260DBB3CB}" type="pres">
      <dgm:prSet presAssocID="{5224C86A-2F46-45A8-893D-A6D02F578B71}" presName="circ3" presStyleLbl="vennNode1" presStyleIdx="2" presStyleCnt="3"/>
      <dgm:spPr/>
      <dgm:t>
        <a:bodyPr/>
        <a:lstStyle/>
        <a:p>
          <a:endParaRPr lang="en-US"/>
        </a:p>
      </dgm:t>
    </dgm:pt>
    <dgm:pt modelId="{82BB1C72-CD9E-4AD2-AA1B-06BEC2200E94}" type="pres">
      <dgm:prSet presAssocID="{5224C86A-2F46-45A8-893D-A6D02F578B71}" presName="circ3Tx" presStyleLbl="revTx" presStyleIdx="0" presStyleCnt="0">
        <dgm:presLayoutVars>
          <dgm:chMax val="0"/>
          <dgm:chPref val="0"/>
          <dgm:bulletEnabled val="1"/>
        </dgm:presLayoutVars>
      </dgm:prSet>
      <dgm:spPr/>
      <dgm:t>
        <a:bodyPr/>
        <a:lstStyle/>
        <a:p>
          <a:endParaRPr lang="en-US"/>
        </a:p>
      </dgm:t>
    </dgm:pt>
  </dgm:ptLst>
  <dgm:cxnLst>
    <dgm:cxn modelId="{F92E5605-75C1-4F12-BD41-08C05E09FB28}" type="presOf" srcId="{CD610876-A318-435B-AB3A-E73B44E8822A}" destId="{33930CC0-42E9-4F47-AA14-127F9689C0A5}" srcOrd="1" destOrd="0" presId="urn:microsoft.com/office/officeart/2005/8/layout/venn1"/>
    <dgm:cxn modelId="{F051D9E6-F4D5-45C6-BBF3-6E70BC014A10}" type="presOf" srcId="{5224C86A-2F46-45A8-893D-A6D02F578B71}" destId="{C50EEF08-D4E1-48E2-9F4D-130260DBB3CB}" srcOrd="0" destOrd="0" presId="urn:microsoft.com/office/officeart/2005/8/layout/venn1"/>
    <dgm:cxn modelId="{8625AAC4-5DF3-48E7-8C87-0E4F6CF9A2A8}" type="presOf" srcId="{01F0E8D4-BF82-41E2-BDE4-ECBA6EFDE0C3}" destId="{6B5710DF-302C-4217-ACD5-F1D18D93D13C}" srcOrd="1" destOrd="0" presId="urn:microsoft.com/office/officeart/2005/8/layout/venn1"/>
    <dgm:cxn modelId="{DAE98D73-14F6-42BD-AD35-CBBFEFAB12C9}" type="presOf" srcId="{3D9A2957-F694-447D-97FE-9FFE369380C4}" destId="{DAF7A16F-5E00-4FE1-A36E-02CBBA5481C7}" srcOrd="0" destOrd="0" presId="urn:microsoft.com/office/officeart/2005/8/layout/venn1"/>
    <dgm:cxn modelId="{2556F61B-36DB-4F39-8CB4-0195ACC26CE1}" type="presOf" srcId="{CD610876-A318-435B-AB3A-E73B44E8822A}" destId="{B9F1B331-F5B9-4313-A58E-57B036CB25FB}" srcOrd="0" destOrd="0" presId="urn:microsoft.com/office/officeart/2005/8/layout/venn1"/>
    <dgm:cxn modelId="{B065FA98-F3B3-48F7-953C-ABA5F8AFF1C9}" srcId="{3D9A2957-F694-447D-97FE-9FFE369380C4}" destId="{CD610876-A318-435B-AB3A-E73B44E8822A}" srcOrd="0" destOrd="0" parTransId="{17858EF8-4C00-4AC9-95F1-8568E166C94F}" sibTransId="{ABE27F3E-2B8C-4D61-B4BA-46BED93C43C1}"/>
    <dgm:cxn modelId="{A838A1B3-774B-4CA8-8FCC-776DE9BFC840}" type="presOf" srcId="{01F0E8D4-BF82-41E2-BDE4-ECBA6EFDE0C3}" destId="{E2A0AA67-9193-4483-96A3-CF649E7452F3}" srcOrd="0" destOrd="0" presId="urn:microsoft.com/office/officeart/2005/8/layout/venn1"/>
    <dgm:cxn modelId="{F1B9928B-5641-48AC-B8EC-B46EE6C4EC8F}" srcId="{3D9A2957-F694-447D-97FE-9FFE369380C4}" destId="{01F0E8D4-BF82-41E2-BDE4-ECBA6EFDE0C3}" srcOrd="1" destOrd="0" parTransId="{853BA262-68C3-4331-A063-BB10D4CBA632}" sibTransId="{DC630ECD-B098-45F7-B6C9-6CF414268041}"/>
    <dgm:cxn modelId="{4225571F-AA89-47FB-8FC9-94FF24A8D7EA}" type="presOf" srcId="{5224C86A-2F46-45A8-893D-A6D02F578B71}" destId="{82BB1C72-CD9E-4AD2-AA1B-06BEC2200E94}" srcOrd="1" destOrd="0" presId="urn:microsoft.com/office/officeart/2005/8/layout/venn1"/>
    <dgm:cxn modelId="{433A1B09-5E7B-4553-8DF1-830EEB4BDA9A}" srcId="{3D9A2957-F694-447D-97FE-9FFE369380C4}" destId="{5224C86A-2F46-45A8-893D-A6D02F578B71}" srcOrd="2" destOrd="0" parTransId="{BAFA2338-A329-413C-B1C1-3C89C4E67BFB}" sibTransId="{D68414D8-D3C6-488E-B950-64252563688D}"/>
    <dgm:cxn modelId="{148921FC-8279-4972-8C8F-83CAE1B935F4}" type="presParOf" srcId="{DAF7A16F-5E00-4FE1-A36E-02CBBA5481C7}" destId="{B9F1B331-F5B9-4313-A58E-57B036CB25FB}" srcOrd="0" destOrd="0" presId="urn:microsoft.com/office/officeart/2005/8/layout/venn1"/>
    <dgm:cxn modelId="{DA1FDAB6-CF8E-4C49-9259-794D095C8DCD}" type="presParOf" srcId="{DAF7A16F-5E00-4FE1-A36E-02CBBA5481C7}" destId="{33930CC0-42E9-4F47-AA14-127F9689C0A5}" srcOrd="1" destOrd="0" presId="urn:microsoft.com/office/officeart/2005/8/layout/venn1"/>
    <dgm:cxn modelId="{7FDC3310-CD33-4A1E-A882-BDD50C6623FE}" type="presParOf" srcId="{DAF7A16F-5E00-4FE1-A36E-02CBBA5481C7}" destId="{E2A0AA67-9193-4483-96A3-CF649E7452F3}" srcOrd="2" destOrd="0" presId="urn:microsoft.com/office/officeart/2005/8/layout/venn1"/>
    <dgm:cxn modelId="{D7393F32-7912-4DD8-9752-C02ED5AE1ACF}" type="presParOf" srcId="{DAF7A16F-5E00-4FE1-A36E-02CBBA5481C7}" destId="{6B5710DF-302C-4217-ACD5-F1D18D93D13C}" srcOrd="3" destOrd="0" presId="urn:microsoft.com/office/officeart/2005/8/layout/venn1"/>
    <dgm:cxn modelId="{B740F067-9832-4F9F-A255-71F730B8A2FF}" type="presParOf" srcId="{DAF7A16F-5E00-4FE1-A36E-02CBBA5481C7}" destId="{C50EEF08-D4E1-48E2-9F4D-130260DBB3CB}" srcOrd="4" destOrd="0" presId="urn:microsoft.com/office/officeart/2005/8/layout/venn1"/>
    <dgm:cxn modelId="{CFD38E43-1DB8-461D-A3FC-9F19266F3C96}" type="presParOf" srcId="{DAF7A16F-5E00-4FE1-A36E-02CBBA5481C7}" destId="{82BB1C72-CD9E-4AD2-AA1B-06BEC2200E9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B331-F5B9-4313-A58E-57B036CB25FB}">
      <dsp:nvSpPr>
        <dsp:cNvPr id="0" name=""/>
        <dsp:cNvSpPr/>
      </dsp:nvSpPr>
      <dsp:spPr>
        <a:xfrm>
          <a:off x="2734604" y="0"/>
          <a:ext cx="2990356" cy="29903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IN" sz="3300" kern="1200" dirty="0" smtClean="0"/>
            <a:t>Psychology</a:t>
          </a:r>
          <a:endParaRPr lang="en-IN" sz="3300" kern="1200" dirty="0"/>
        </a:p>
      </dsp:txBody>
      <dsp:txXfrm>
        <a:off x="3133318" y="523312"/>
        <a:ext cx="2192928" cy="1345660"/>
      </dsp:txXfrm>
    </dsp:sp>
    <dsp:sp modelId="{E2A0AA67-9193-4483-96A3-CF649E7452F3}">
      <dsp:nvSpPr>
        <dsp:cNvPr id="0" name=""/>
        <dsp:cNvSpPr/>
      </dsp:nvSpPr>
      <dsp:spPr>
        <a:xfrm>
          <a:off x="3836052" y="1933066"/>
          <a:ext cx="2990356" cy="29903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IN" sz="3300" kern="1200" dirty="0" smtClean="0"/>
            <a:t>Financial Markets</a:t>
          </a:r>
          <a:endParaRPr lang="en-IN" sz="3300" kern="1200" dirty="0"/>
        </a:p>
      </dsp:txBody>
      <dsp:txXfrm>
        <a:off x="4750602" y="2705575"/>
        <a:ext cx="1794214" cy="1644696"/>
      </dsp:txXfrm>
    </dsp:sp>
    <dsp:sp modelId="{C50EEF08-D4E1-48E2-9F4D-130260DBB3CB}">
      <dsp:nvSpPr>
        <dsp:cNvPr id="0" name=""/>
        <dsp:cNvSpPr/>
      </dsp:nvSpPr>
      <dsp:spPr>
        <a:xfrm>
          <a:off x="1746281" y="1931272"/>
          <a:ext cx="2990356" cy="299035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IN" sz="3300" kern="1200" dirty="0" smtClean="0"/>
            <a:t>Value Investing</a:t>
          </a:r>
          <a:endParaRPr lang="en-IN" sz="3300" kern="1200" dirty="0"/>
        </a:p>
      </dsp:txBody>
      <dsp:txXfrm>
        <a:off x="2027873" y="2703780"/>
        <a:ext cx="1794214" cy="16446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100" y="5"/>
            <a:ext cx="3078758" cy="51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44" rIns="0" bIns="44444" numCol="1" anchor="b" anchorCtr="0" compatLnSpc="1">
            <a:prstTxWarp prst="textNoShape">
              <a:avLst/>
            </a:prstTxWarp>
          </a:bodyPr>
          <a:lstStyle>
            <a:lvl1pPr defTabSz="971476" eaLnBrk="0" hangingPunct="0">
              <a:spcBef>
                <a:spcPct val="0"/>
              </a:spcBef>
              <a:buClrTx/>
              <a:buSzTx/>
              <a:buFontTx/>
              <a:buNone/>
              <a:defRPr sz="1200" smtClean="0">
                <a:cs typeface="+mn-cs"/>
              </a:defRPr>
            </a:lvl1pPr>
          </a:lstStyle>
          <a:p>
            <a:pPr>
              <a:defRPr/>
            </a:pPr>
            <a:endParaRPr lang="de-CH"/>
          </a:p>
        </p:txBody>
      </p:sp>
      <p:sp>
        <p:nvSpPr>
          <p:cNvPr id="3075" name="Rectangle 3"/>
          <p:cNvSpPr>
            <a:spLocks noGrp="1" noChangeArrowheads="1"/>
          </p:cNvSpPr>
          <p:nvPr>
            <p:ph type="dt" sz="quarter" idx="1"/>
          </p:nvPr>
        </p:nvSpPr>
        <p:spPr bwMode="auto">
          <a:xfrm>
            <a:off x="3999965" y="5"/>
            <a:ext cx="3073248" cy="51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44" rIns="0" bIns="44444" numCol="1" anchor="b" anchorCtr="0" compatLnSpc="1">
            <a:prstTxWarp prst="textNoShape">
              <a:avLst/>
            </a:prstTxWarp>
          </a:bodyPr>
          <a:lstStyle>
            <a:lvl1pPr algn="r" defTabSz="971476" eaLnBrk="0" hangingPunct="0">
              <a:spcBef>
                <a:spcPct val="0"/>
              </a:spcBef>
              <a:buClrTx/>
              <a:buSzTx/>
              <a:buFontTx/>
              <a:buNone/>
              <a:defRPr sz="1200" smtClean="0">
                <a:cs typeface="+mn-cs"/>
              </a:defRPr>
            </a:lvl1pPr>
          </a:lstStyle>
          <a:p>
            <a:pPr>
              <a:defRPr/>
            </a:pPr>
            <a:endParaRPr lang="de-CH"/>
          </a:p>
        </p:txBody>
      </p:sp>
      <p:sp>
        <p:nvSpPr>
          <p:cNvPr id="3076" name="Rectangle 4"/>
          <p:cNvSpPr>
            <a:spLocks noGrp="1" noChangeArrowheads="1"/>
          </p:cNvSpPr>
          <p:nvPr>
            <p:ph type="ftr" sz="quarter" idx="2"/>
          </p:nvPr>
        </p:nvSpPr>
        <p:spPr bwMode="auto">
          <a:xfrm>
            <a:off x="-1100" y="9767749"/>
            <a:ext cx="3078758" cy="50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44" rIns="0" bIns="44444" numCol="1" anchor="b" anchorCtr="0" compatLnSpc="1">
            <a:prstTxWarp prst="textNoShape">
              <a:avLst/>
            </a:prstTxWarp>
          </a:bodyPr>
          <a:lstStyle>
            <a:lvl1pPr defTabSz="971476" eaLnBrk="0" hangingPunct="0">
              <a:spcBef>
                <a:spcPct val="0"/>
              </a:spcBef>
              <a:buClrTx/>
              <a:buSzTx/>
              <a:buFontTx/>
              <a:buNone/>
              <a:defRPr sz="1200" smtClean="0">
                <a:cs typeface="+mn-cs"/>
              </a:defRPr>
            </a:lvl1pPr>
          </a:lstStyle>
          <a:p>
            <a:pPr>
              <a:defRPr/>
            </a:pPr>
            <a:endParaRPr lang="de-CH"/>
          </a:p>
        </p:txBody>
      </p:sp>
      <p:sp>
        <p:nvSpPr>
          <p:cNvPr id="3077" name="Rectangle 5"/>
          <p:cNvSpPr>
            <a:spLocks noGrp="1" noChangeArrowheads="1"/>
          </p:cNvSpPr>
          <p:nvPr>
            <p:ph type="sldNum" sz="quarter" idx="3"/>
          </p:nvPr>
        </p:nvSpPr>
        <p:spPr bwMode="auto">
          <a:xfrm>
            <a:off x="3999965" y="9767749"/>
            <a:ext cx="3073248" cy="50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44" rIns="0" bIns="44444" numCol="1" anchor="b" anchorCtr="0" compatLnSpc="1">
            <a:prstTxWarp prst="textNoShape">
              <a:avLst/>
            </a:prstTxWarp>
          </a:bodyPr>
          <a:lstStyle>
            <a:lvl1pPr algn="r" defTabSz="971476" eaLnBrk="0" hangingPunct="0">
              <a:spcBef>
                <a:spcPct val="0"/>
              </a:spcBef>
              <a:buClrTx/>
              <a:buSzTx/>
              <a:buFontTx/>
              <a:buNone/>
              <a:defRPr sz="1200" smtClean="0">
                <a:cs typeface="+mn-cs"/>
              </a:defRPr>
            </a:lvl1pPr>
          </a:lstStyle>
          <a:p>
            <a:pPr>
              <a:defRPr/>
            </a:pPr>
            <a:fld id="{22DD08D9-175D-4E3D-A126-3BAB61616155}" type="slidenum">
              <a:rPr lang="de-CH"/>
              <a:pPr>
                <a:defRPr/>
              </a:pPr>
              <a:t>‹#›</a:t>
            </a:fld>
            <a:endParaRPr lang="de-CH"/>
          </a:p>
        </p:txBody>
      </p:sp>
    </p:spTree>
    <p:extLst>
      <p:ext uri="{BB962C8B-B14F-4D97-AF65-F5344CB8AC3E}">
        <p14:creationId xmlns:p14="http://schemas.microsoft.com/office/powerpoint/2010/main" val="19668503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5"/>
          </p:nvPr>
        </p:nvSpPr>
        <p:spPr>
          <a:xfrm>
            <a:off x="2066073" y="9721333"/>
            <a:ext cx="3078206" cy="513284"/>
          </a:xfrm>
          <a:prstGeom prst="rect">
            <a:avLst/>
          </a:prstGeom>
        </p:spPr>
        <p:txBody>
          <a:bodyPr vert="horz" lIns="94647" tIns="47324" rIns="94647" bIns="47324" rtlCol="0" anchor="b"/>
          <a:lstStyle>
            <a:lvl1pPr algn="r">
              <a:defRPr sz="1200"/>
            </a:lvl1pPr>
          </a:lstStyle>
          <a:p>
            <a:fld id="{07553BF9-F73E-4BF6-BCD1-978D56B8A932}" type="slidenum">
              <a:rPr lang="en-SG" smtClean="0"/>
              <a:t>‹#›</a:t>
            </a:fld>
            <a:endParaRPr lang="en-SG"/>
          </a:p>
        </p:txBody>
      </p:sp>
    </p:spTree>
    <p:extLst>
      <p:ext uri="{BB962C8B-B14F-4D97-AF65-F5344CB8AC3E}">
        <p14:creationId xmlns:p14="http://schemas.microsoft.com/office/powerpoint/2010/main" val="348616450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redit Suisse Type Roman"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redit Suisse Type Roman"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redit Suisse Type Roman"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redit Suisse Type Roman"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redit Suisse Type Roman"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1071563" y="790575"/>
            <a:ext cx="5270500" cy="39528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5" name="Rectangle 3"/>
          <p:cNvSpPr>
            <a:spLocks noGrp="1" noChangeArrowheads="1"/>
          </p:cNvSpPr>
          <p:nvPr>
            <p:ph type="body" idx="1"/>
          </p:nvPr>
        </p:nvSpPr>
        <p:spPr bwMode="auto">
          <a:xfrm>
            <a:off x="741736" y="5005395"/>
            <a:ext cx="5930408" cy="4743811"/>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671" tIns="47335" rIns="94671" bIns="47335"/>
          <a:lstStyle/>
          <a:p>
            <a:pPr eaLnBrk="1" hangingPunct="1"/>
            <a:endParaRPr lang="de-CH" smtClean="0"/>
          </a:p>
        </p:txBody>
      </p:sp>
    </p:spTree>
    <p:extLst>
      <p:ext uri="{BB962C8B-B14F-4D97-AF65-F5344CB8AC3E}">
        <p14:creationId xmlns:p14="http://schemas.microsoft.com/office/powerpoint/2010/main" val="358242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1260475" y="722313"/>
            <a:ext cx="4795838" cy="3597275"/>
          </a:xfrm>
          <a:prstGeom prst="rect">
            <a:avLst/>
          </a:prstGeom>
          <a:ln/>
        </p:spPr>
      </p:sp>
      <p:sp>
        <p:nvSpPr>
          <p:cNvPr id="212995" name="Notes Placeholder 2"/>
          <p:cNvSpPr>
            <a:spLocks noGrp="1"/>
          </p:cNvSpPr>
          <p:nvPr>
            <p:ph type="body" idx="1"/>
          </p:nvPr>
        </p:nvSpPr>
        <p:spPr>
          <a:xfrm>
            <a:off x="731838" y="4560888"/>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F565EA-0B05-4792-A6B2-01EA85E71DED}" type="slidenum">
              <a:rPr lang="en-US" altLang="en-US"/>
              <a:pPr>
                <a:spcBef>
                  <a:spcPct val="0"/>
                </a:spcBef>
              </a:pPr>
              <a:t>27</a:t>
            </a:fld>
            <a:endParaRPr lang="en-US" altLang="en-US"/>
          </a:p>
        </p:txBody>
      </p:sp>
    </p:spTree>
    <p:extLst>
      <p:ext uri="{BB962C8B-B14F-4D97-AF65-F5344CB8AC3E}">
        <p14:creationId xmlns:p14="http://schemas.microsoft.com/office/powerpoint/2010/main" val="69622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1260475" y="722313"/>
            <a:ext cx="4795838" cy="3597275"/>
          </a:xfrm>
          <a:prstGeom prst="rect">
            <a:avLst/>
          </a:prstGeom>
          <a:ln/>
        </p:spPr>
      </p:sp>
      <p:sp>
        <p:nvSpPr>
          <p:cNvPr id="214019" name="Notes Placeholder 2"/>
          <p:cNvSpPr>
            <a:spLocks noGrp="1"/>
          </p:cNvSpPr>
          <p:nvPr>
            <p:ph type="body" idx="1"/>
          </p:nvPr>
        </p:nvSpPr>
        <p:spPr>
          <a:xfrm>
            <a:off x="731838" y="4560888"/>
            <a:ext cx="5851525" cy="431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7F90F0-3DB5-48E4-ADD6-80D5A645D202}" type="slidenum">
              <a:rPr lang="en-US" altLang="en-US"/>
              <a:pPr>
                <a:spcBef>
                  <a:spcPct val="0"/>
                </a:spcBef>
              </a:pPr>
              <a:t>28</a:t>
            </a:fld>
            <a:endParaRPr lang="en-US" altLang="en-US"/>
          </a:p>
        </p:txBody>
      </p:sp>
    </p:spTree>
    <p:extLst>
      <p:ext uri="{BB962C8B-B14F-4D97-AF65-F5344CB8AC3E}">
        <p14:creationId xmlns:p14="http://schemas.microsoft.com/office/powerpoint/2010/main" val="55328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xfrm>
            <a:off x="995363" y="768350"/>
            <a:ext cx="5113337" cy="3836988"/>
          </a:xfrm>
          <a:prstGeom prst="rect">
            <a:avLst/>
          </a:prstGeom>
          <a:noFill/>
          <a:ln>
            <a:solidFill>
              <a:srgbClr val="000000"/>
            </a:solidFill>
            <a:miter lim="800000"/>
            <a:headEnd/>
            <a:tailEnd/>
          </a:ln>
        </p:spPr>
      </p:sp>
      <p:sp>
        <p:nvSpPr>
          <p:cNvPr id="272387" name="Notes Placeholder 2"/>
          <p:cNvSpPr>
            <a:spLocks noGrp="1"/>
          </p:cNvSpPr>
          <p:nvPr>
            <p:ph type="body" idx="1"/>
          </p:nvPr>
        </p:nvSpPr>
        <p:spPr bwMode="auto">
          <a:xfrm>
            <a:off x="710407" y="4861441"/>
            <a:ext cx="5683250" cy="4605576"/>
          </a:xfrm>
          <a:prstGeom prst="rect">
            <a:avLst/>
          </a:prstGeom>
          <a:noFill/>
        </p:spPr>
        <p:txBody>
          <a:bodyPr wrap="square" lIns="99075" tIns="49538" rIns="99075" bIns="49538"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53FAB5B-9992-47BC-B10B-B527E60882CE}" type="slidenum">
              <a:rPr lang="en-MY" smtClean="0"/>
              <a:pPr>
                <a:defRPr/>
              </a:pPr>
              <a:t>43</a:t>
            </a:fld>
            <a:endParaRPr lang="en-MY" dirty="0"/>
          </a:p>
        </p:txBody>
      </p:sp>
    </p:spTree>
    <p:extLst>
      <p:ext uri="{BB962C8B-B14F-4D97-AF65-F5344CB8AC3E}">
        <p14:creationId xmlns:p14="http://schemas.microsoft.com/office/powerpoint/2010/main" val="17692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ChangeArrowheads="1"/>
          </p:cNvSpPr>
          <p:nvPr>
            <p:ph type="sldNum" sz="quarter" idx="5"/>
          </p:nvPr>
        </p:nvSpPr>
        <p:spPr/>
        <p:txBody>
          <a:bodyPr/>
          <a:lstStyle>
            <a:lvl1pPr defTabSz="9175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17575"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17575"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17575"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17575"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E83B564-C9A3-4DC3-98AD-9A16403D5B50}" type="slidenum">
              <a:rPr lang="en-US" sz="1000">
                <a:solidFill>
                  <a:srgbClr val="000000"/>
                </a:solidFill>
              </a:rPr>
              <a:pPr/>
              <a:t>80</a:t>
            </a:fld>
            <a:endParaRPr lang="en-US" sz="1000">
              <a:solidFill>
                <a:srgbClr val="000000"/>
              </a:solidFill>
            </a:endParaRPr>
          </a:p>
        </p:txBody>
      </p:sp>
      <p:sp>
        <p:nvSpPr>
          <p:cNvPr id="91139" name="Rectangle 2"/>
          <p:cNvSpPr>
            <a:spLocks noGrp="1" noRot="1" noChangeAspect="1" noChangeArrowheads="1" noTextEdit="1"/>
          </p:cNvSpPr>
          <p:nvPr>
            <p:ph type="sldImg"/>
          </p:nvPr>
        </p:nvSpPr>
        <p:spPr>
          <a:xfrm>
            <a:off x="1131888" y="690563"/>
            <a:ext cx="4598987" cy="3451225"/>
          </a:xfrm>
          <a:prstGeom prst="rect">
            <a:avLst/>
          </a:prstGeom>
          <a:ln/>
        </p:spPr>
      </p:sp>
      <p:sp>
        <p:nvSpPr>
          <p:cNvPr id="91140" name="Rectangle 3"/>
          <p:cNvSpPr>
            <a:spLocks noGrp="1" noChangeArrowheads="1"/>
          </p:cNvSpPr>
          <p:nvPr>
            <p:ph type="body" idx="1"/>
          </p:nvPr>
        </p:nvSpPr>
        <p:spPr>
          <a:xfrm>
            <a:off x="914400" y="4371975"/>
            <a:ext cx="5029200" cy="4144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cs typeface="Arial" panose="020B0604020202020204" pitchFamily="34" charset="0"/>
            </a:endParaRPr>
          </a:p>
        </p:txBody>
      </p:sp>
    </p:spTree>
    <p:extLst>
      <p:ext uri="{BB962C8B-B14F-4D97-AF65-F5344CB8AC3E}">
        <p14:creationId xmlns:p14="http://schemas.microsoft.com/office/powerpoint/2010/main" val="424851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B7DF6-225C-483F-914A-CDFF56E00ABF}" type="slidenum">
              <a:rPr lang="en-US"/>
              <a:pPr/>
              <a:t>147</a:t>
            </a:fld>
            <a:endParaRPr lang="en-US"/>
          </a:p>
        </p:txBody>
      </p:sp>
      <p:sp>
        <p:nvSpPr>
          <p:cNvPr id="88066" name="Rectangle 2"/>
          <p:cNvSpPr>
            <a:spLocks noGrp="1" noRot="1" noChangeAspect="1" noChangeArrowheads="1" noTextEdit="1"/>
          </p:cNvSpPr>
          <p:nvPr>
            <p:ph type="sldImg"/>
          </p:nvPr>
        </p:nvSpPr>
        <p:spPr>
          <a:xfrm>
            <a:off x="1258888" y="722313"/>
            <a:ext cx="4797425" cy="3598862"/>
          </a:xfrm>
          <a:prstGeom prst="rect">
            <a:avLst/>
          </a:prstGeom>
          <a:ln/>
        </p:spPr>
      </p:sp>
      <p:sp>
        <p:nvSpPr>
          <p:cNvPr id="88067" name="Rectangle 3"/>
          <p:cNvSpPr>
            <a:spLocks noGrp="1" noChangeArrowheads="1"/>
          </p:cNvSpPr>
          <p:nvPr>
            <p:ph type="body" idx="1"/>
          </p:nvPr>
        </p:nvSpPr>
        <p:spPr>
          <a:xfrm>
            <a:off x="731521" y="4560571"/>
            <a:ext cx="5852160" cy="4320540"/>
          </a:xfrm>
          <a:prstGeom prst="rect">
            <a:avLst/>
          </a:prstGeom>
        </p:spPr>
        <p:txBody>
          <a:bodyPr/>
          <a:lstStyle/>
          <a:p>
            <a:endParaRPr lang="en-US"/>
          </a:p>
        </p:txBody>
      </p:sp>
    </p:spTree>
    <p:extLst>
      <p:ext uri="{BB962C8B-B14F-4D97-AF65-F5344CB8AC3E}">
        <p14:creationId xmlns:p14="http://schemas.microsoft.com/office/powerpoint/2010/main" val="373543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33450">
              <a:defRPr sz="2400">
                <a:solidFill>
                  <a:schemeClr val="tx1"/>
                </a:solidFill>
                <a:latin typeface="Arial" panose="020B0604020202020204" pitchFamily="34" charset="0"/>
              </a:defRPr>
            </a:lvl1pPr>
            <a:lvl2pPr marL="742950" indent="-285750" defTabSz="933450">
              <a:defRPr sz="2400">
                <a:solidFill>
                  <a:schemeClr val="tx1"/>
                </a:solidFill>
                <a:latin typeface="Arial" panose="020B0604020202020204" pitchFamily="34" charset="0"/>
              </a:defRPr>
            </a:lvl2pPr>
            <a:lvl3pPr marL="1143000" indent="-228600" defTabSz="933450">
              <a:defRPr sz="2400">
                <a:solidFill>
                  <a:schemeClr val="tx1"/>
                </a:solidFill>
                <a:latin typeface="Arial" panose="020B0604020202020204" pitchFamily="34" charset="0"/>
              </a:defRPr>
            </a:lvl3pPr>
            <a:lvl4pPr marL="1600200" indent="-228600" defTabSz="933450">
              <a:defRPr sz="2400">
                <a:solidFill>
                  <a:schemeClr val="tx1"/>
                </a:solidFill>
                <a:latin typeface="Arial" panose="020B0604020202020204" pitchFamily="34" charset="0"/>
              </a:defRPr>
            </a:lvl4pPr>
            <a:lvl5pPr marL="2057400" indent="-228600" defTabSz="933450">
              <a:defRPr sz="2400">
                <a:solidFill>
                  <a:schemeClr val="tx1"/>
                </a:solidFill>
                <a:latin typeface="Arial" panose="020B0604020202020204" pitchFamily="34" charset="0"/>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defRPr>
            </a:lvl9pPr>
          </a:lstStyle>
          <a:p>
            <a:fld id="{C912E49C-31E6-4BB3-868C-F588C6B38800}" type="slidenum">
              <a:rPr lang="en-US" sz="1200">
                <a:latin typeface="Times New Roman" panose="02020603050405020304" pitchFamily="18" charset="0"/>
              </a:rPr>
              <a:pPr/>
              <a:t>159</a:t>
            </a:fld>
            <a:endParaRPr lang="en-US" sz="1200">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xfrm>
            <a:off x="1187450" y="700088"/>
            <a:ext cx="4656138" cy="3492500"/>
          </a:xfrm>
          <a:prstGeom prst="rect">
            <a:avLst/>
          </a:prstGeom>
          <a:ln w="12700" cap="flat">
            <a:solidFill>
              <a:schemeClr val="tx1"/>
            </a:solidFill>
          </a:ln>
        </p:spPr>
      </p:sp>
      <p:sp>
        <p:nvSpPr>
          <p:cNvPr id="29700" name="Rectangle 3"/>
          <p:cNvSpPr>
            <a:spLocks noGrp="1" noChangeArrowheads="1"/>
          </p:cNvSpPr>
          <p:nvPr>
            <p:ph type="body" idx="1"/>
          </p:nvPr>
        </p:nvSpPr>
        <p:spPr>
          <a:xfrm>
            <a:off x="936625" y="4422775"/>
            <a:ext cx="5153025" cy="4191000"/>
          </a:xfrm>
          <a:prstGeom prst="rect">
            <a:avLst/>
          </a:prstGeom>
          <a:noFill/>
        </p:spPr>
        <p:txBody>
          <a:bodyPr lIns="93994" tIns="47793" rIns="93994" bIns="47793"/>
          <a:lstStyle/>
          <a:p>
            <a:pPr eaLnBrk="1" hangingPunct="1"/>
            <a:endParaRPr lang="en-US" smtClean="0"/>
          </a:p>
        </p:txBody>
      </p:sp>
    </p:spTree>
    <p:extLst>
      <p:ext uri="{BB962C8B-B14F-4D97-AF65-F5344CB8AC3E}">
        <p14:creationId xmlns:p14="http://schemas.microsoft.com/office/powerpoint/2010/main" val="31660676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8" descr="G:\SageOne\PPT Jpgs\1_1-02-02-02.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3999" cy="6860376"/>
          </a:xfrm>
          <a:prstGeom prst="rect">
            <a:avLst/>
          </a:prstGeom>
          <a:noFill/>
          <a:extLst>
            <a:ext uri="{909E8E84-426E-40DD-AFC4-6F175D3DCCD1}">
              <a14:hiddenFill xmlns:a14="http://schemas.microsoft.com/office/drawing/2010/main">
                <a:solidFill>
                  <a:srgbClr val="FFFFFF"/>
                </a:solidFill>
              </a14:hiddenFill>
            </a:ext>
          </a:extLst>
        </p:spPr>
      </p:pic>
      <p:sp>
        <p:nvSpPr>
          <p:cNvPr id="1039363" name="Rectangle 3"/>
          <p:cNvSpPr>
            <a:spLocks noGrp="1" noChangeArrowheads="1"/>
          </p:cNvSpPr>
          <p:nvPr>
            <p:ph type="ctrTitle" hasCustomPrompt="1"/>
          </p:nvPr>
        </p:nvSpPr>
        <p:spPr bwMode="white">
          <a:xfrm>
            <a:off x="3762375" y="2790825"/>
            <a:ext cx="4933950" cy="942975"/>
          </a:xfrm>
          <a:ln w="12700"/>
        </p:spPr>
        <p:txBody>
          <a:bodyPr/>
          <a:lstStyle>
            <a:lvl1pPr>
              <a:lnSpc>
                <a:spcPct val="150000"/>
              </a:lnSpc>
              <a:defRPr sz="2800" baseline="0">
                <a:solidFill>
                  <a:srgbClr val="687268"/>
                </a:solidFill>
              </a:defRPr>
            </a:lvl1pPr>
          </a:lstStyle>
          <a:p>
            <a:pPr lvl="0"/>
            <a:r>
              <a:rPr lang="en-GB" noProof="0" dirty="0" smtClean="0"/>
              <a:t>Presentation heading</a:t>
            </a:r>
            <a:br>
              <a:rPr lang="en-GB" noProof="0" dirty="0" smtClean="0"/>
            </a:br>
            <a:r>
              <a:rPr lang="en-GB" noProof="0" dirty="0" smtClean="0"/>
              <a:t>Presentation subheading</a:t>
            </a:r>
          </a:p>
        </p:txBody>
      </p:sp>
      <p:sp>
        <p:nvSpPr>
          <p:cNvPr id="1039364" name="Rectangle 4"/>
          <p:cNvSpPr>
            <a:spLocks noGrp="1" noChangeArrowheads="1"/>
          </p:cNvSpPr>
          <p:nvPr>
            <p:ph type="subTitle" idx="1"/>
          </p:nvPr>
        </p:nvSpPr>
        <p:spPr bwMode="white">
          <a:xfrm>
            <a:off x="3762375" y="3810000"/>
            <a:ext cx="4933950" cy="571500"/>
          </a:xfrm>
        </p:spPr>
        <p:txBody>
          <a:bodyPr/>
          <a:lstStyle>
            <a:lvl1pPr marL="0" indent="0">
              <a:lnSpc>
                <a:spcPct val="150000"/>
              </a:lnSpc>
              <a:buFont typeface="Wingdings" pitchFamily="2" charset="2"/>
              <a:buNone/>
              <a:defRPr sz="1600">
                <a:solidFill>
                  <a:schemeClr val="bg1"/>
                </a:solidFill>
              </a:defRPr>
            </a:lvl1pPr>
          </a:lstStyle>
          <a:p>
            <a:pPr lvl="0"/>
            <a:r>
              <a:rPr lang="en-GB" noProof="0" dirty="0" smtClean="0"/>
              <a:t>Date:</a:t>
            </a:r>
          </a:p>
          <a:p>
            <a:pPr lvl="0"/>
            <a:r>
              <a:rPr lang="en-GB" noProof="0" dirty="0" smtClean="0"/>
              <a:t>Produced by:</a:t>
            </a:r>
          </a:p>
        </p:txBody>
      </p:sp>
      <p:sp>
        <p:nvSpPr>
          <p:cNvPr id="2" name="Slide Number Placeholder 1"/>
          <p:cNvSpPr>
            <a:spLocks noGrp="1"/>
          </p:cNvSpPr>
          <p:nvPr>
            <p:ph type="sldNum" sz="quarter" idx="10"/>
          </p:nvPr>
        </p:nvSpPr>
        <p:spPr/>
        <p:txBody>
          <a:bodyPr/>
          <a:lstStyle/>
          <a:p>
            <a:fld id="{C0691B93-B3A7-4303-AA7E-EB7530658DE5}" type="slidenum">
              <a:rPr lang="en-SG" smtClean="0"/>
              <a:t>‹#›</a:t>
            </a:fld>
            <a:endParaRPr lang="en-SG" dirty="0"/>
          </a:p>
        </p:txBody>
      </p:sp>
      <p:sp>
        <p:nvSpPr>
          <p:cNvPr id="6" name="Line 4"/>
          <p:cNvSpPr>
            <a:spLocks noChangeShapeType="1"/>
          </p:cNvSpPr>
          <p:nvPr userDrawn="1"/>
        </p:nvSpPr>
        <p:spPr bwMode="auto">
          <a:xfrm>
            <a:off x="455613" y="792147"/>
            <a:ext cx="8688387" cy="0"/>
          </a:xfrm>
          <a:prstGeom prst="line">
            <a:avLst/>
          </a:prstGeom>
          <a:noFill/>
          <a:ln w="50800">
            <a:solidFill>
              <a:srgbClr val="68726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dirty="0">
              <a:cs typeface="+mn-cs"/>
            </a:endParaRPr>
          </a:p>
        </p:txBody>
      </p:sp>
      <p:sp>
        <p:nvSpPr>
          <p:cNvPr id="7" name="Line 4"/>
          <p:cNvSpPr>
            <a:spLocks noChangeShapeType="1"/>
          </p:cNvSpPr>
          <p:nvPr userDrawn="1"/>
        </p:nvSpPr>
        <p:spPr bwMode="auto">
          <a:xfrm>
            <a:off x="455613" y="5996343"/>
            <a:ext cx="8688387" cy="0"/>
          </a:xfrm>
          <a:prstGeom prst="line">
            <a:avLst/>
          </a:prstGeom>
          <a:noFill/>
          <a:ln w="50800">
            <a:solidFill>
              <a:srgbClr val="A9272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cs typeface="+mn-cs"/>
            </a:endParaRPr>
          </a:p>
        </p:txBody>
      </p:sp>
      <p:pic>
        <p:nvPicPr>
          <p:cNvPr id="9" name="Picture 8"/>
          <p:cNvPicPr>
            <a:picLocks noChangeAspect="1"/>
          </p:cNvPicPr>
          <p:nvPr userDrawn="1"/>
        </p:nvPicPr>
        <p:blipFill>
          <a:blip r:embed="rId4"/>
          <a:stretch>
            <a:fillRect/>
          </a:stretch>
        </p:blipFill>
        <p:spPr>
          <a:xfrm>
            <a:off x="7190752" y="6169040"/>
            <a:ext cx="1585370" cy="474807"/>
          </a:xfrm>
          <a:prstGeom prst="rect">
            <a:avLst/>
          </a:prstGeom>
        </p:spPr>
      </p:pic>
    </p:spTree>
    <p:extLst>
      <p:ext uri="{BB962C8B-B14F-4D97-AF65-F5344CB8AC3E}">
        <p14:creationId xmlns:p14="http://schemas.microsoft.com/office/powerpoint/2010/main" val="426268654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415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5154218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0848" y="846165"/>
            <a:ext cx="3008313" cy="78000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914507"/>
            <a:ext cx="5111750" cy="50086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639820"/>
            <a:ext cx="3008313" cy="42423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38470155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1009933"/>
            <a:ext cx="5486400" cy="37176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6103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6"/>
          <p:cNvSpPr>
            <a:spLocks noGrp="1"/>
          </p:cNvSpPr>
          <p:nvPr>
            <p:ph type="sldNum" sz="quarter" idx="10"/>
          </p:nvPr>
        </p:nvSpPr>
        <p:spPr>
          <a:xfrm>
            <a:off x="3561014" y="6243062"/>
            <a:ext cx="2057400" cy="365125"/>
          </a:xfrm>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40207494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6"/>
          <p:cNvSpPr>
            <a:spLocks noGrp="1"/>
          </p:cNvSpPr>
          <p:nvPr>
            <p:ph type="sldNum" sz="quarter" idx="10"/>
          </p:nvPr>
        </p:nvSpPr>
        <p:spPr>
          <a:xfrm>
            <a:off x="3561014" y="6243062"/>
            <a:ext cx="2057400" cy="365125"/>
          </a:xfrm>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21105279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1018997"/>
            <a:ext cx="2063750" cy="483589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28625" y="1050878"/>
            <a:ext cx="6042025" cy="4831307"/>
          </a:xfrm>
        </p:spPr>
        <p:txBody>
          <a:bodyPr vert="eaVert"/>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6"/>
          <p:cNvSpPr>
            <a:spLocks noGrp="1"/>
          </p:cNvSpPr>
          <p:nvPr>
            <p:ph type="sldNum" sz="quarter" idx="10"/>
          </p:nvPr>
        </p:nvSpPr>
        <p:spPr>
          <a:xfrm>
            <a:off x="3561014" y="6243062"/>
            <a:ext cx="2057400" cy="365125"/>
          </a:xfrm>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16472686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7675" y="309299"/>
            <a:ext cx="8239125" cy="307975"/>
          </a:xfr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28625" y="1285875"/>
            <a:ext cx="4052888" cy="4302125"/>
          </a:xfrm>
        </p:spPr>
        <p:txBody>
          <a:bodyPr/>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2"/>
          </p:nvPr>
        </p:nvSpPr>
        <p:spPr>
          <a:xfrm>
            <a:off x="4633913" y="1285875"/>
            <a:ext cx="4052887" cy="2074863"/>
          </a:xfrm>
        </p:spPr>
        <p:txBody>
          <a:bodyPr/>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Content Placeholder 4"/>
          <p:cNvSpPr>
            <a:spLocks noGrp="1"/>
          </p:cNvSpPr>
          <p:nvPr>
            <p:ph sz="quarter" idx="3"/>
          </p:nvPr>
        </p:nvSpPr>
        <p:spPr>
          <a:xfrm>
            <a:off x="4633913" y="3513138"/>
            <a:ext cx="4052887" cy="2074862"/>
          </a:xfrm>
        </p:spPr>
        <p:txBody>
          <a:bodyPr/>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6"/>
          <p:cNvSpPr>
            <a:spLocks noGrp="1"/>
          </p:cNvSpPr>
          <p:nvPr>
            <p:ph type="sldNum" sz="quarter" idx="10"/>
          </p:nvPr>
        </p:nvSpPr>
        <p:spPr>
          <a:xfrm>
            <a:off x="3561014" y="6243062"/>
            <a:ext cx="2057400" cy="365125"/>
          </a:xfrm>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30501204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8625" y="1068148"/>
            <a:ext cx="8258175" cy="45198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Slide Number Placeholder 6"/>
          <p:cNvSpPr>
            <a:spLocks noGrp="1"/>
          </p:cNvSpPr>
          <p:nvPr>
            <p:ph type="sldNum" sz="quarter" idx="10"/>
          </p:nvPr>
        </p:nvSpPr>
        <p:spPr>
          <a:xfrm>
            <a:off x="3561014" y="6243062"/>
            <a:ext cx="2057400" cy="365125"/>
          </a:xfrm>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14462371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8" descr="G:\SageOne\PPT Jpgs\1_1-02-02-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364" name="Rectangle 4"/>
          <p:cNvSpPr>
            <a:spLocks noGrp="1" noChangeArrowheads="1"/>
          </p:cNvSpPr>
          <p:nvPr>
            <p:ph type="subTitle" idx="1"/>
          </p:nvPr>
        </p:nvSpPr>
        <p:spPr bwMode="white">
          <a:xfrm>
            <a:off x="3762375" y="3810000"/>
            <a:ext cx="4933950" cy="571500"/>
          </a:xfrm>
        </p:spPr>
        <p:txBody>
          <a:bodyPr/>
          <a:lstStyle>
            <a:lvl1pPr marL="0" indent="0">
              <a:lnSpc>
                <a:spcPct val="150000"/>
              </a:lnSpc>
              <a:buFont typeface="Wingdings" pitchFamily="2" charset="2"/>
              <a:buNone/>
              <a:defRPr sz="1600">
                <a:solidFill>
                  <a:schemeClr val="bg1"/>
                </a:solidFill>
              </a:defRPr>
            </a:lvl1pPr>
          </a:lstStyle>
          <a:p>
            <a:pPr lvl="0"/>
            <a:r>
              <a:rPr lang="en-GB" noProof="0" dirty="0" smtClean="0"/>
              <a:t>Date:</a:t>
            </a:r>
          </a:p>
          <a:p>
            <a:pPr lvl="0"/>
            <a:r>
              <a:rPr lang="en-GB" noProof="0" dirty="0" smtClean="0"/>
              <a:t>Produced by:</a:t>
            </a:r>
          </a:p>
        </p:txBody>
      </p:sp>
      <p:sp>
        <p:nvSpPr>
          <p:cNvPr id="4" name="Slide Number Placeholder 1"/>
          <p:cNvSpPr>
            <a:spLocks noGrp="1"/>
          </p:cNvSpPr>
          <p:nvPr>
            <p:ph type="sldNum" sz="quarter" idx="10"/>
          </p:nvPr>
        </p:nvSpPr>
        <p:spPr/>
        <p:txBody>
          <a:bodyPr/>
          <a:lstStyle>
            <a:lvl1pPr>
              <a:defRPr/>
            </a:lvl1pPr>
          </a:lstStyle>
          <a:p>
            <a:pPr>
              <a:buClr>
                <a:srgbClr val="F49C3E"/>
              </a:buClr>
              <a:defRPr/>
            </a:pPr>
            <a:fld id="{50654725-DA0D-417E-9E0F-5A8A079821B5}" type="slidenum">
              <a:rPr lang="en-SG">
                <a:solidFill>
                  <a:srgbClr val="003868">
                    <a:tint val="75000"/>
                  </a:srgbClr>
                </a:solidFill>
              </a:rPr>
              <a:pPr>
                <a:buClr>
                  <a:srgbClr val="F49C3E"/>
                </a:buClr>
                <a:defRPr/>
              </a:pPr>
              <a:t>‹#›</a:t>
            </a:fld>
            <a:endParaRPr lang="en-SG" dirty="0">
              <a:solidFill>
                <a:srgbClr val="003868">
                  <a:tint val="75000"/>
                </a:srgbClr>
              </a:solidFill>
            </a:endParaRPr>
          </a:p>
        </p:txBody>
      </p:sp>
    </p:spTree>
    <p:extLst>
      <p:ext uri="{BB962C8B-B14F-4D97-AF65-F5344CB8AC3E}">
        <p14:creationId xmlns:p14="http://schemas.microsoft.com/office/powerpoint/2010/main" val="4233851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8" descr="G:\SageOne\PPT Jpgs\1_1-02-02-0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364" name="Rectangle 4"/>
          <p:cNvSpPr>
            <a:spLocks noGrp="1" noChangeArrowheads="1"/>
          </p:cNvSpPr>
          <p:nvPr>
            <p:ph type="subTitle" idx="1"/>
          </p:nvPr>
        </p:nvSpPr>
        <p:spPr bwMode="white">
          <a:xfrm>
            <a:off x="3762375" y="3810000"/>
            <a:ext cx="4933950" cy="571500"/>
          </a:xfrm>
        </p:spPr>
        <p:txBody>
          <a:bodyPr/>
          <a:lstStyle>
            <a:lvl1pPr marL="0" indent="0">
              <a:lnSpc>
                <a:spcPct val="150000"/>
              </a:lnSpc>
              <a:buFont typeface="Wingdings" pitchFamily="2" charset="2"/>
              <a:buNone/>
              <a:defRPr sz="1600">
                <a:solidFill>
                  <a:schemeClr val="bg1"/>
                </a:solidFill>
              </a:defRPr>
            </a:lvl1pPr>
          </a:lstStyle>
          <a:p>
            <a:pPr lvl="0"/>
            <a:r>
              <a:rPr lang="en-GB" noProof="0" dirty="0" smtClean="0"/>
              <a:t>Date:</a:t>
            </a:r>
          </a:p>
          <a:p>
            <a:pPr lvl="0"/>
            <a:r>
              <a:rPr lang="en-GB" noProof="0" dirty="0" smtClean="0"/>
              <a:t>Produced by:</a:t>
            </a:r>
          </a:p>
        </p:txBody>
      </p:sp>
      <p:sp>
        <p:nvSpPr>
          <p:cNvPr id="4" name="Slide Number Placeholder 1"/>
          <p:cNvSpPr>
            <a:spLocks noGrp="1"/>
          </p:cNvSpPr>
          <p:nvPr>
            <p:ph type="sldNum" sz="quarter" idx="10"/>
          </p:nvPr>
        </p:nvSpPr>
        <p:spPr/>
        <p:txBody>
          <a:bodyPr/>
          <a:lstStyle>
            <a:lvl1pPr>
              <a:defRPr/>
            </a:lvl1pPr>
          </a:lstStyle>
          <a:p>
            <a:pPr>
              <a:buClr>
                <a:srgbClr val="F49C3E"/>
              </a:buClr>
              <a:defRPr/>
            </a:pPr>
            <a:fld id="{50654725-DA0D-417E-9E0F-5A8A079821B5}" type="slidenum">
              <a:rPr lang="en-SG">
                <a:solidFill>
                  <a:srgbClr val="003868">
                    <a:tint val="75000"/>
                  </a:srgbClr>
                </a:solidFill>
              </a:rPr>
              <a:pPr>
                <a:buClr>
                  <a:srgbClr val="F49C3E"/>
                </a:buClr>
                <a:defRPr/>
              </a:pPr>
              <a:t>‹#›</a:t>
            </a:fld>
            <a:endParaRPr lang="en-SG" dirty="0">
              <a:solidFill>
                <a:srgbClr val="003868">
                  <a:tint val="75000"/>
                </a:srgbClr>
              </a:solidFill>
            </a:endParaRPr>
          </a:p>
        </p:txBody>
      </p:sp>
    </p:spTree>
    <p:extLst>
      <p:ext uri="{BB962C8B-B14F-4D97-AF65-F5344CB8AC3E}">
        <p14:creationId xmlns:p14="http://schemas.microsoft.com/office/powerpoint/2010/main" val="135239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6466" name="Rectangle 2"/>
          <p:cNvSpPr>
            <a:spLocks noGrp="1" noChangeArrowheads="1"/>
          </p:cNvSpPr>
          <p:nvPr>
            <p:ph type="ctrTitle"/>
          </p:nvPr>
        </p:nvSpPr>
        <p:spPr>
          <a:xfrm>
            <a:off x="685800" y="2130425"/>
            <a:ext cx="7772400" cy="1470025"/>
          </a:xfrm>
        </p:spPr>
        <p:txBody>
          <a:bodyPr/>
          <a:lstStyle>
            <a:lvl1pPr>
              <a:defRPr sz="4400">
                <a:cs typeface="Times New Roman (Hebrew)" charset="-79"/>
              </a:defRPr>
            </a:lvl1pPr>
          </a:lstStyle>
          <a:p>
            <a:r>
              <a:rPr lang="he-IL"/>
              <a:t>לחץ כדי לערוך סגנון כותרת של תבנית בסיס</a:t>
            </a:r>
            <a:endParaRPr lang="en-US"/>
          </a:p>
        </p:txBody>
      </p:sp>
      <p:sp>
        <p:nvSpPr>
          <p:cNvPr id="446467" name="Rectangle 3"/>
          <p:cNvSpPr>
            <a:spLocks noGrp="1" noChangeArrowheads="1"/>
          </p:cNvSpPr>
          <p:nvPr>
            <p:ph type="subTitle" idx="1"/>
          </p:nvPr>
        </p:nvSpPr>
        <p:spPr>
          <a:xfrm>
            <a:off x="1371600" y="3886200"/>
            <a:ext cx="6400800" cy="1752600"/>
          </a:xfrm>
        </p:spPr>
        <p:txBody>
          <a:bodyPr/>
          <a:lstStyle>
            <a:lvl1pPr marL="217488" indent="0" algn="ctr">
              <a:buFontTx/>
              <a:buNone/>
              <a:defRPr sz="2400">
                <a:cs typeface="Times New Roman (Hebrew)" charset="-79"/>
              </a:defRPr>
            </a:lvl1pPr>
          </a:lstStyle>
          <a:p>
            <a:r>
              <a:rPr lang="he-IL"/>
              <a:t>לחץ כדי לערוך סגנון כותרת משנה של תבנית בסיס</a:t>
            </a:r>
            <a:endParaRPr lang="en-US"/>
          </a:p>
        </p:txBody>
      </p:sp>
    </p:spTree>
    <p:extLst>
      <p:ext uri="{BB962C8B-B14F-4D97-AF65-F5344CB8AC3E}">
        <p14:creationId xmlns:p14="http://schemas.microsoft.com/office/powerpoint/2010/main" val="103667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8" descr="G:\SageOne\PPT Jpgs\1_1-02-02-02.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3999" cy="6860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7421" y="331809"/>
            <a:ext cx="8239125" cy="395288"/>
          </a:xfrm>
        </p:spPr>
        <p:txBody>
          <a:bodyPr/>
          <a:lstStyle>
            <a:lvl1pPr>
              <a:defRPr>
                <a:solidFill>
                  <a:srgbClr val="565E56"/>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559559" y="1100975"/>
            <a:ext cx="8120418" cy="4302125"/>
          </a:xfrm>
        </p:spPr>
        <p:txBody>
          <a:bodyPr/>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a:t>
            </a:fld>
            <a:endParaRPr lang="en-SG" dirty="0"/>
          </a:p>
        </p:txBody>
      </p:sp>
      <p:sp>
        <p:nvSpPr>
          <p:cNvPr id="8" name="Line 4"/>
          <p:cNvSpPr>
            <a:spLocks noChangeShapeType="1"/>
          </p:cNvSpPr>
          <p:nvPr userDrawn="1"/>
        </p:nvSpPr>
        <p:spPr bwMode="auto">
          <a:xfrm>
            <a:off x="455613" y="792147"/>
            <a:ext cx="8688387" cy="0"/>
          </a:xfrm>
          <a:prstGeom prst="line">
            <a:avLst/>
          </a:prstGeom>
          <a:noFill/>
          <a:ln w="50800">
            <a:solidFill>
              <a:srgbClr val="68726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dirty="0">
              <a:cs typeface="+mn-cs"/>
            </a:endParaRPr>
          </a:p>
        </p:txBody>
      </p:sp>
      <p:sp>
        <p:nvSpPr>
          <p:cNvPr id="9" name="Line 4"/>
          <p:cNvSpPr>
            <a:spLocks noChangeShapeType="1"/>
          </p:cNvSpPr>
          <p:nvPr userDrawn="1"/>
        </p:nvSpPr>
        <p:spPr bwMode="auto">
          <a:xfrm>
            <a:off x="455613" y="5996343"/>
            <a:ext cx="8688387" cy="0"/>
          </a:xfrm>
          <a:prstGeom prst="line">
            <a:avLst/>
          </a:prstGeom>
          <a:noFill/>
          <a:ln w="50800">
            <a:solidFill>
              <a:srgbClr val="A9272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cs typeface="+mn-cs"/>
            </a:endParaRPr>
          </a:p>
        </p:txBody>
      </p:sp>
      <p:pic>
        <p:nvPicPr>
          <p:cNvPr id="11" name="Picture 10"/>
          <p:cNvPicPr>
            <a:picLocks noChangeAspect="1"/>
          </p:cNvPicPr>
          <p:nvPr userDrawn="1"/>
        </p:nvPicPr>
        <p:blipFill>
          <a:blip r:embed="rId4"/>
          <a:stretch>
            <a:fillRect/>
          </a:stretch>
        </p:blipFill>
        <p:spPr>
          <a:xfrm>
            <a:off x="7190752" y="6169040"/>
            <a:ext cx="1585370" cy="474807"/>
          </a:xfrm>
          <a:prstGeom prst="rect">
            <a:avLst/>
          </a:prstGeom>
        </p:spPr>
      </p:pic>
    </p:spTree>
    <p:extLst>
      <p:ext uri="{BB962C8B-B14F-4D97-AF65-F5344CB8AC3E}">
        <p14:creationId xmlns:p14="http://schemas.microsoft.com/office/powerpoint/2010/main" val="19565367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4316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4160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98500" y="1400175"/>
            <a:ext cx="3810000"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0900" y="1400175"/>
            <a:ext cx="3810000"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16397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53952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24205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18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3029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8122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0700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173038"/>
            <a:ext cx="1957387" cy="59356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36588" y="173038"/>
            <a:ext cx="5724525" cy="5935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909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CFBF6"/>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0691B93-B3A7-4303-AA7E-EB7530658DE5}" type="slidenum">
              <a:rPr lang="en-SG" smtClean="0"/>
              <a:t>‹#›</a:t>
            </a:fld>
            <a:endParaRPr lang="en-SG" dirty="0"/>
          </a:p>
        </p:txBody>
      </p:sp>
    </p:spTree>
    <p:extLst>
      <p:ext uri="{BB962C8B-B14F-4D97-AF65-F5344CB8AC3E}">
        <p14:creationId xmlns:p14="http://schemas.microsoft.com/office/powerpoint/2010/main" val="361363049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4156">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6588" y="173038"/>
            <a:ext cx="7812087" cy="8096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98500" y="1400175"/>
            <a:ext cx="3810000" cy="4708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60900" y="1400175"/>
            <a:ext cx="3810000" cy="2278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60900" y="3830638"/>
            <a:ext cx="3810000" cy="2278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63864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6588" y="173038"/>
            <a:ext cx="7812087" cy="809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98500" y="1400175"/>
            <a:ext cx="3810000" cy="4708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60900" y="1400175"/>
            <a:ext cx="3810000" cy="2278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60900" y="3830638"/>
            <a:ext cx="3810000" cy="2278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49786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6588" y="173038"/>
            <a:ext cx="7812087" cy="8096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98500" y="1400175"/>
            <a:ext cx="3810000" cy="4708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0900" y="1400175"/>
            <a:ext cx="3810000" cy="4708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99097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6588" y="173038"/>
            <a:ext cx="7812087" cy="809625"/>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98500" y="1400175"/>
            <a:ext cx="3810000" cy="2278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60900" y="1400175"/>
            <a:ext cx="3810000" cy="2278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98500" y="3830638"/>
            <a:ext cx="3810000" cy="2278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60900" y="3830638"/>
            <a:ext cx="3810000" cy="2278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3229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FCFBF6">
            <a:alpha val="9882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893" y="367249"/>
            <a:ext cx="8239125" cy="395288"/>
          </a:xfrm>
        </p:spPr>
        <p:txBody>
          <a:bodyPr/>
          <a:lstStyle>
            <a:lvl1pPr>
              <a:defRPr>
                <a:solidFill>
                  <a:srgbClr val="565E56"/>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517031" y="881244"/>
            <a:ext cx="8120418" cy="4302125"/>
          </a:xfrm>
        </p:spPr>
        <p:txBody>
          <a:bodyPr/>
          <a:lstStyle>
            <a:lvl4pPr>
              <a:defRPr>
                <a:solidFill>
                  <a:schemeClr val="accent6">
                    <a:lumMod val="50000"/>
                  </a:schemeClr>
                </a:solidFill>
              </a:defRPr>
            </a:lvl4pPr>
            <a:lvl5pPr>
              <a:defRPr>
                <a:solidFill>
                  <a:schemeClr val="accent6">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27185333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CFBF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54971" y="2743201"/>
            <a:ext cx="7772400" cy="15012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42897619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28625" y="1285875"/>
            <a:ext cx="4052888" cy="4302125"/>
          </a:xfrm>
        </p:spPr>
        <p:txBody>
          <a:bodyPr/>
          <a:lstStyle>
            <a:lvl1pPr>
              <a:defRPr sz="2800"/>
            </a:lvl1pPr>
            <a:lvl2pPr>
              <a:defRPr sz="2400"/>
            </a:lvl2pPr>
            <a:lvl3pPr>
              <a:defRPr sz="2000"/>
            </a:lvl3pPr>
            <a:lvl4pPr>
              <a:defRPr sz="1800">
                <a:solidFill>
                  <a:schemeClr val="accent6">
                    <a:lumMod val="50000"/>
                  </a:schemeClr>
                </a:solidFill>
              </a:defRPr>
            </a:lvl4pPr>
            <a:lvl5pPr>
              <a:defRPr sz="1800">
                <a:solidFill>
                  <a:schemeClr val="accent6">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33913" y="1285875"/>
            <a:ext cx="4052887" cy="4302125"/>
          </a:xfrm>
        </p:spPr>
        <p:txBody>
          <a:bodyPr/>
          <a:lstStyle>
            <a:lvl1pPr>
              <a:defRPr sz="2800"/>
            </a:lvl1pPr>
            <a:lvl2pPr>
              <a:defRPr sz="2400"/>
            </a:lvl2pPr>
            <a:lvl3pPr>
              <a:defRPr sz="2000"/>
            </a:lvl3pPr>
            <a:lvl4pPr>
              <a:defRPr sz="1800">
                <a:solidFill>
                  <a:schemeClr val="accent6">
                    <a:lumMod val="50000"/>
                  </a:schemeClr>
                </a:solidFill>
              </a:defRPr>
            </a:lvl4pPr>
            <a:lvl5pPr>
              <a:defRPr sz="1800">
                <a:solidFill>
                  <a:schemeClr val="accent6">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4"/>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32762688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77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296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4285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18026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7015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9305947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22204029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77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2969"/>
            <a:ext cx="259989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42859"/>
            <a:ext cx="2572603" cy="3951288"/>
          </a:xfrm>
        </p:spPr>
        <p:txBody>
          <a:bodyPr/>
          <a:lstStyle>
            <a:lvl1pPr>
              <a:defRPr sz="2400"/>
            </a:lvl1pPr>
            <a:lvl2pPr>
              <a:defRPr sz="2000"/>
            </a:lvl2pPr>
            <a:lvl3pPr>
              <a:defRPr sz="1800"/>
            </a:lvl3pPr>
            <a:lvl4pPr>
              <a:defRPr sz="1600">
                <a:solidFill>
                  <a:schemeClr val="accent6">
                    <a:lumMod val="50000"/>
                  </a:schemeClr>
                </a:solidFill>
              </a:defRPr>
            </a:lvl4pPr>
            <a:lvl5pPr>
              <a:defRPr sz="1600">
                <a:solidFill>
                  <a:schemeClr val="accent6">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3212010" y="1152970"/>
            <a:ext cx="265652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211990" y="1915563"/>
            <a:ext cx="2683844" cy="3951288"/>
          </a:xfrm>
        </p:spPr>
        <p:txBody>
          <a:bodyPr/>
          <a:lstStyle>
            <a:lvl1pPr>
              <a:defRPr sz="2400"/>
            </a:lvl1pPr>
            <a:lvl2pPr>
              <a:defRPr sz="2000"/>
            </a:lvl2pPr>
            <a:lvl3pPr>
              <a:defRPr sz="1800"/>
            </a:lvl3pPr>
            <a:lvl4pPr>
              <a:defRPr sz="1600">
                <a:solidFill>
                  <a:schemeClr val="accent6">
                    <a:lumMod val="50000"/>
                  </a:schemeClr>
                </a:solidFill>
              </a:defRPr>
            </a:lvl4pPr>
            <a:lvl5pPr>
              <a:defRPr sz="1600">
                <a:solidFill>
                  <a:schemeClr val="accent6">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5"/>
          <p:cNvSpPr>
            <a:spLocks noGrp="1"/>
          </p:cNvSpPr>
          <p:nvPr>
            <p:ph sz="quarter" idx="10"/>
          </p:nvPr>
        </p:nvSpPr>
        <p:spPr>
          <a:xfrm>
            <a:off x="6066690" y="1924334"/>
            <a:ext cx="2683844" cy="3958438"/>
          </a:xfrm>
        </p:spPr>
        <p:txBody>
          <a:bodyPr/>
          <a:lstStyle>
            <a:lvl1pPr>
              <a:defRPr sz="2400"/>
            </a:lvl1pPr>
            <a:lvl2pPr>
              <a:defRPr sz="2000"/>
            </a:lvl2pPr>
            <a:lvl3pPr>
              <a:defRPr sz="1800"/>
            </a:lvl3pPr>
            <a:lvl4pPr>
              <a:defRPr sz="1600">
                <a:solidFill>
                  <a:schemeClr val="accent6">
                    <a:lumMod val="50000"/>
                  </a:schemeClr>
                </a:solidFill>
              </a:defRPr>
            </a:lvl4pPr>
            <a:lvl5pPr>
              <a:defRPr sz="1600">
                <a:solidFill>
                  <a:schemeClr val="accent6">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4"/>
          <p:cNvSpPr>
            <a:spLocks noGrp="1"/>
          </p:cNvSpPr>
          <p:nvPr>
            <p:ph type="body" sz="quarter" idx="11"/>
          </p:nvPr>
        </p:nvSpPr>
        <p:spPr>
          <a:xfrm>
            <a:off x="6066666" y="1182541"/>
            <a:ext cx="265652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C0691B93-B3A7-4303-AA7E-EB7530658DE5}" type="slidenum">
              <a:rPr lang="en-SG" smtClean="0"/>
              <a:pPr/>
              <a:t>‹#›</a:t>
            </a:fld>
            <a:endParaRPr lang="en-SG" dirty="0"/>
          </a:p>
        </p:txBody>
      </p:sp>
    </p:spTree>
    <p:extLst>
      <p:ext uri="{BB962C8B-B14F-4D97-AF65-F5344CB8AC3E}">
        <p14:creationId xmlns:p14="http://schemas.microsoft.com/office/powerpoint/2010/main" val="9305947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3.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3E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7675" y="331809"/>
            <a:ext cx="82391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Title</a:t>
            </a:r>
          </a:p>
        </p:txBody>
      </p:sp>
      <p:sp>
        <p:nvSpPr>
          <p:cNvPr id="1027" name="Rectangle 3"/>
          <p:cNvSpPr>
            <a:spLocks noGrp="1" noChangeArrowheads="1"/>
          </p:cNvSpPr>
          <p:nvPr>
            <p:ph type="body" idx="1"/>
          </p:nvPr>
        </p:nvSpPr>
        <p:spPr bwMode="auto">
          <a:xfrm>
            <a:off x="428625" y="1231445"/>
            <a:ext cx="8258175"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16</a:t>
            </a:r>
          </a:p>
          <a:p>
            <a:pPr lvl="1"/>
            <a:r>
              <a:rPr lang="en-GB" dirty="0" err="1" smtClean="0"/>
              <a:t>Stufe</a:t>
            </a:r>
            <a:r>
              <a:rPr lang="en-GB" dirty="0" smtClean="0"/>
              <a:t> 2</a:t>
            </a:r>
          </a:p>
          <a:p>
            <a:pPr lvl="2"/>
            <a:r>
              <a:rPr lang="en-GB" dirty="0" err="1" smtClean="0"/>
              <a:t>Stufe</a:t>
            </a:r>
            <a:r>
              <a:rPr lang="en-GB" dirty="0" smtClean="0"/>
              <a:t> 3</a:t>
            </a:r>
          </a:p>
        </p:txBody>
      </p:sp>
      <p:sp>
        <p:nvSpPr>
          <p:cNvPr id="3" name="Slide Number Placeholder 2"/>
          <p:cNvSpPr>
            <a:spLocks noGrp="1"/>
          </p:cNvSpPr>
          <p:nvPr>
            <p:ph type="sldNum" sz="quarter" idx="4"/>
          </p:nvPr>
        </p:nvSpPr>
        <p:spPr>
          <a:xfrm>
            <a:off x="3561014" y="6243062"/>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0691B93-B3A7-4303-AA7E-EB7530658DE5}" type="slidenum">
              <a:rPr lang="en-SG" smtClean="0"/>
              <a:pPr/>
              <a:t>‹#›</a:t>
            </a:fld>
            <a:endParaRPr lang="en-SG" dirty="0"/>
          </a:p>
        </p:txBody>
      </p:sp>
      <p:pic>
        <p:nvPicPr>
          <p:cNvPr id="5" name="Picture 4"/>
          <p:cNvPicPr>
            <a:picLocks noChangeAspect="1"/>
          </p:cNvPicPr>
          <p:nvPr userDrawn="1"/>
        </p:nvPicPr>
        <p:blipFill>
          <a:blip r:embed="rId20"/>
          <a:stretch>
            <a:fillRect/>
          </a:stretch>
        </p:blipFill>
        <p:spPr>
          <a:xfrm>
            <a:off x="7190752" y="6169040"/>
            <a:ext cx="1585370" cy="474807"/>
          </a:xfrm>
          <a:prstGeom prst="rect">
            <a:avLst/>
          </a:prstGeom>
        </p:spPr>
      </p:pic>
      <p:sp>
        <p:nvSpPr>
          <p:cNvPr id="10" name="Line 4"/>
          <p:cNvSpPr>
            <a:spLocks noChangeShapeType="1"/>
          </p:cNvSpPr>
          <p:nvPr userDrawn="1"/>
        </p:nvSpPr>
        <p:spPr bwMode="auto">
          <a:xfrm>
            <a:off x="455613" y="792147"/>
            <a:ext cx="8688387" cy="0"/>
          </a:xfrm>
          <a:prstGeom prst="line">
            <a:avLst/>
          </a:prstGeom>
          <a:noFill/>
          <a:ln w="50800">
            <a:solidFill>
              <a:srgbClr val="68726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dirty="0">
              <a:cs typeface="+mn-cs"/>
            </a:endParaRPr>
          </a:p>
        </p:txBody>
      </p:sp>
      <p:sp>
        <p:nvSpPr>
          <p:cNvPr id="11" name="Line 4"/>
          <p:cNvSpPr>
            <a:spLocks noChangeShapeType="1"/>
          </p:cNvSpPr>
          <p:nvPr userDrawn="1"/>
        </p:nvSpPr>
        <p:spPr bwMode="auto">
          <a:xfrm>
            <a:off x="455613" y="5996343"/>
            <a:ext cx="8688387" cy="0"/>
          </a:xfrm>
          <a:prstGeom prst="line">
            <a:avLst/>
          </a:prstGeom>
          <a:noFill/>
          <a:ln w="50800">
            <a:solidFill>
              <a:srgbClr val="A9272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cs typeface="+mn-cs"/>
            </a:endParaRPr>
          </a:p>
        </p:txBody>
      </p:sp>
    </p:spTree>
  </p:cSld>
  <p:clrMap bg1="lt1" tx1="dk1" bg2="lt2" tx2="dk2" accent1="accent1" accent2="accent2" accent3="accent3" accent4="accent4" accent5="accent5" accent6="accent6" hlink="hlink" folHlink="folHlink"/>
  <p:sldLayoutIdLst>
    <p:sldLayoutId id="2147483677" r:id="rId1"/>
    <p:sldLayoutId id="2147483665" r:id="rId2"/>
    <p:sldLayoutId id="2147483680" r:id="rId3"/>
    <p:sldLayoutId id="2147483679" r:id="rId4"/>
    <p:sldLayoutId id="2147483666" r:id="rId5"/>
    <p:sldLayoutId id="2147483667" r:id="rId6"/>
    <p:sldLayoutId id="2147483668" r:id="rId7"/>
    <p:sldLayoutId id="2147483669" r:id="rId8"/>
    <p:sldLayoutId id="2147483678" r:id="rId9"/>
    <p:sldLayoutId id="2147483670" r:id="rId10"/>
    <p:sldLayoutId id="2147483671" r:id="rId11"/>
    <p:sldLayoutId id="2147483672" r:id="rId12"/>
    <p:sldLayoutId id="2147483673" r:id="rId13"/>
    <p:sldLayoutId id="2147483674" r:id="rId14"/>
    <p:sldLayoutId id="2147483675" r:id="rId15"/>
    <p:sldLayoutId id="2147483676" r:id="rId16"/>
    <p:sldLayoutId id="2147483699" r:id="rId17"/>
    <p:sldLayoutId id="2147483700" r:id="rId18"/>
  </p:sldLayoutIdLst>
  <p:timing>
    <p:tnLst>
      <p:par>
        <p:cTn id="1" dur="indefinite" restart="never" nodeType="tmRoot"/>
      </p:par>
    </p:tnLst>
  </p:timing>
  <p:hf hdr="0" ftr="0" dt="0"/>
  <p:txStyles>
    <p:titleStyle>
      <a:lvl1pPr algn="l" defTabSz="728663" rtl="0" eaLnBrk="0" fontAlgn="base" hangingPunct="0">
        <a:lnSpc>
          <a:spcPts val="2700"/>
        </a:lnSpc>
        <a:spcBef>
          <a:spcPct val="0"/>
        </a:spcBef>
        <a:spcAft>
          <a:spcPct val="0"/>
        </a:spcAft>
        <a:defRPr sz="2800">
          <a:solidFill>
            <a:srgbClr val="565E56"/>
          </a:solidFill>
          <a:latin typeface="+mj-lt"/>
          <a:ea typeface="+mj-ea"/>
          <a:cs typeface="+mj-cs"/>
        </a:defRPr>
      </a:lvl1pPr>
      <a:lvl2pPr algn="l" defTabSz="728663" rtl="0" eaLnBrk="0" fontAlgn="base" hangingPunct="0">
        <a:lnSpc>
          <a:spcPts val="2700"/>
        </a:lnSpc>
        <a:spcBef>
          <a:spcPct val="0"/>
        </a:spcBef>
        <a:spcAft>
          <a:spcPct val="0"/>
        </a:spcAft>
        <a:defRPr sz="2200">
          <a:solidFill>
            <a:schemeClr val="tx1"/>
          </a:solidFill>
          <a:latin typeface="Credit Suisse Type Roman" pitchFamily="34" charset="0"/>
          <a:cs typeface="Arial" charset="0"/>
        </a:defRPr>
      </a:lvl2pPr>
      <a:lvl3pPr algn="l" defTabSz="728663" rtl="0" eaLnBrk="0" fontAlgn="base" hangingPunct="0">
        <a:lnSpc>
          <a:spcPts val="2700"/>
        </a:lnSpc>
        <a:spcBef>
          <a:spcPct val="0"/>
        </a:spcBef>
        <a:spcAft>
          <a:spcPct val="0"/>
        </a:spcAft>
        <a:defRPr sz="2200">
          <a:solidFill>
            <a:schemeClr val="tx1"/>
          </a:solidFill>
          <a:latin typeface="Credit Suisse Type Roman" pitchFamily="34" charset="0"/>
          <a:cs typeface="Arial" charset="0"/>
        </a:defRPr>
      </a:lvl3pPr>
      <a:lvl4pPr algn="l" defTabSz="728663" rtl="0" eaLnBrk="0" fontAlgn="base" hangingPunct="0">
        <a:lnSpc>
          <a:spcPts val="2700"/>
        </a:lnSpc>
        <a:spcBef>
          <a:spcPct val="0"/>
        </a:spcBef>
        <a:spcAft>
          <a:spcPct val="0"/>
        </a:spcAft>
        <a:defRPr sz="2200">
          <a:solidFill>
            <a:schemeClr val="tx1"/>
          </a:solidFill>
          <a:latin typeface="Credit Suisse Type Roman" pitchFamily="34" charset="0"/>
          <a:cs typeface="Arial" charset="0"/>
        </a:defRPr>
      </a:lvl4pPr>
      <a:lvl5pPr algn="l" defTabSz="728663" rtl="0" eaLnBrk="0" fontAlgn="base" hangingPunct="0">
        <a:lnSpc>
          <a:spcPts val="2700"/>
        </a:lnSpc>
        <a:spcBef>
          <a:spcPct val="0"/>
        </a:spcBef>
        <a:spcAft>
          <a:spcPct val="0"/>
        </a:spcAft>
        <a:defRPr sz="2200">
          <a:solidFill>
            <a:schemeClr val="tx1"/>
          </a:solidFill>
          <a:latin typeface="Credit Suisse Type Roman" pitchFamily="34" charset="0"/>
          <a:cs typeface="Arial" charset="0"/>
        </a:defRPr>
      </a:lvl5pPr>
      <a:lvl6pPr marL="457200" algn="l" defTabSz="728663" rtl="0" fontAlgn="base">
        <a:lnSpc>
          <a:spcPts val="2700"/>
        </a:lnSpc>
        <a:spcBef>
          <a:spcPct val="0"/>
        </a:spcBef>
        <a:spcAft>
          <a:spcPct val="0"/>
        </a:spcAft>
        <a:defRPr sz="2200">
          <a:solidFill>
            <a:schemeClr val="tx1"/>
          </a:solidFill>
          <a:latin typeface="Credit Suisse Type Roman" pitchFamily="34" charset="0"/>
          <a:cs typeface="Arial" charset="0"/>
        </a:defRPr>
      </a:lvl6pPr>
      <a:lvl7pPr marL="914400" algn="l" defTabSz="728663" rtl="0" fontAlgn="base">
        <a:lnSpc>
          <a:spcPts val="2700"/>
        </a:lnSpc>
        <a:spcBef>
          <a:spcPct val="0"/>
        </a:spcBef>
        <a:spcAft>
          <a:spcPct val="0"/>
        </a:spcAft>
        <a:defRPr sz="2200">
          <a:solidFill>
            <a:schemeClr val="tx1"/>
          </a:solidFill>
          <a:latin typeface="Credit Suisse Type Roman" pitchFamily="34" charset="0"/>
          <a:cs typeface="Arial" charset="0"/>
        </a:defRPr>
      </a:lvl7pPr>
      <a:lvl8pPr marL="1371600" algn="l" defTabSz="728663" rtl="0" fontAlgn="base">
        <a:lnSpc>
          <a:spcPts val="2700"/>
        </a:lnSpc>
        <a:spcBef>
          <a:spcPct val="0"/>
        </a:spcBef>
        <a:spcAft>
          <a:spcPct val="0"/>
        </a:spcAft>
        <a:defRPr sz="2200">
          <a:solidFill>
            <a:schemeClr val="tx1"/>
          </a:solidFill>
          <a:latin typeface="Credit Suisse Type Roman" pitchFamily="34" charset="0"/>
          <a:cs typeface="Arial" charset="0"/>
        </a:defRPr>
      </a:lvl8pPr>
      <a:lvl9pPr marL="1828800" algn="l" defTabSz="728663" rtl="0" fontAlgn="base">
        <a:lnSpc>
          <a:spcPts val="2700"/>
        </a:lnSpc>
        <a:spcBef>
          <a:spcPct val="0"/>
        </a:spcBef>
        <a:spcAft>
          <a:spcPct val="0"/>
        </a:spcAft>
        <a:defRPr sz="2200">
          <a:solidFill>
            <a:schemeClr val="tx1"/>
          </a:solidFill>
          <a:latin typeface="Credit Suisse Type Roman" pitchFamily="34" charset="0"/>
          <a:cs typeface="Arial" charset="0"/>
        </a:defRPr>
      </a:lvl9pPr>
    </p:titleStyle>
    <p:bodyStyle>
      <a:lvl1pPr marL="257175" indent="-257175" algn="l" defTabSz="728663" rtl="0" eaLnBrk="0" fontAlgn="base" hangingPunct="0">
        <a:lnSpc>
          <a:spcPct val="125000"/>
        </a:lnSpc>
        <a:spcBef>
          <a:spcPct val="0"/>
        </a:spcBef>
        <a:spcAft>
          <a:spcPct val="0"/>
        </a:spcAft>
        <a:buClr>
          <a:schemeClr val="accent6">
            <a:lumMod val="50000"/>
          </a:schemeClr>
        </a:buClr>
        <a:buSzPct val="120000"/>
        <a:buFont typeface="Wingdings" pitchFamily="2" charset="2"/>
        <a:buChar char="§"/>
        <a:tabLst>
          <a:tab pos="4286250" algn="l"/>
        </a:tabLst>
        <a:defRPr sz="2200">
          <a:solidFill>
            <a:schemeClr val="accent6">
              <a:lumMod val="50000"/>
            </a:schemeClr>
          </a:solidFill>
          <a:latin typeface="+mn-lt"/>
          <a:ea typeface="+mn-ea"/>
          <a:cs typeface="+mn-cs"/>
        </a:defRPr>
      </a:lvl1pPr>
      <a:lvl2pPr marL="504825" indent="-246063" algn="l" defTabSz="728663" rtl="0" eaLnBrk="0" fontAlgn="base" hangingPunct="0">
        <a:lnSpc>
          <a:spcPct val="125000"/>
        </a:lnSpc>
        <a:spcBef>
          <a:spcPct val="0"/>
        </a:spcBef>
        <a:spcAft>
          <a:spcPct val="0"/>
        </a:spcAft>
        <a:buClr>
          <a:schemeClr val="accent6">
            <a:lumMod val="50000"/>
          </a:schemeClr>
        </a:buClr>
        <a:buSzPct val="120000"/>
        <a:buChar char="–"/>
        <a:tabLst>
          <a:tab pos="4286250" algn="l"/>
        </a:tabLst>
        <a:defRPr>
          <a:solidFill>
            <a:schemeClr val="accent6">
              <a:lumMod val="50000"/>
            </a:schemeClr>
          </a:solidFill>
          <a:latin typeface="+mn-lt"/>
          <a:cs typeface="+mn-cs"/>
        </a:defRPr>
      </a:lvl2pPr>
      <a:lvl3pPr marL="752475" indent="-246063" algn="l" defTabSz="728663" rtl="0" eaLnBrk="0" fontAlgn="base" hangingPunct="0">
        <a:lnSpc>
          <a:spcPct val="125000"/>
        </a:lnSpc>
        <a:spcBef>
          <a:spcPct val="0"/>
        </a:spcBef>
        <a:spcAft>
          <a:spcPct val="0"/>
        </a:spcAft>
        <a:buClr>
          <a:schemeClr val="accent6">
            <a:lumMod val="50000"/>
          </a:schemeClr>
        </a:buClr>
        <a:buSzPct val="80000"/>
        <a:buFont typeface="Wingdings" pitchFamily="2" charset="2"/>
        <a:buChar char="§"/>
        <a:tabLst>
          <a:tab pos="4286250" algn="l"/>
        </a:tabLst>
        <a:defRPr>
          <a:solidFill>
            <a:schemeClr val="accent6">
              <a:lumMod val="50000"/>
            </a:schemeClr>
          </a:solidFill>
          <a:latin typeface="+mn-lt"/>
          <a:cs typeface="+mn-cs"/>
        </a:defRPr>
      </a:lvl3pPr>
      <a:lvl4pPr marL="990600" indent="-236538" algn="l" defTabSz="728663" rtl="0" eaLnBrk="0" fontAlgn="base" hangingPunct="0">
        <a:spcBef>
          <a:spcPct val="25000"/>
        </a:spcBef>
        <a:spcAft>
          <a:spcPct val="0"/>
        </a:spcAft>
        <a:buClr>
          <a:schemeClr val="tx2"/>
        </a:buClr>
        <a:buFont typeface="Wingdings" pitchFamily="2" charset="2"/>
        <a:buChar char="P"/>
        <a:tabLst>
          <a:tab pos="4286250" algn="l"/>
        </a:tabLst>
        <a:defRPr sz="1600">
          <a:solidFill>
            <a:schemeClr val="tx1"/>
          </a:solidFill>
          <a:latin typeface="+mn-lt"/>
          <a:cs typeface="+mn-cs"/>
        </a:defRPr>
      </a:lvl4pPr>
      <a:lvl5pPr marL="1181100" indent="647700" algn="l" defTabSz="728663" rtl="0" eaLnBrk="0" fontAlgn="base" hangingPunct="0">
        <a:spcBef>
          <a:spcPct val="25000"/>
        </a:spcBef>
        <a:spcAft>
          <a:spcPct val="0"/>
        </a:spcAft>
        <a:buClr>
          <a:schemeClr val="tx2"/>
        </a:buClr>
        <a:buFont typeface="Wingdings" pitchFamily="2" charset="2"/>
        <a:buChar char="P"/>
        <a:tabLst>
          <a:tab pos="4286250" algn="l"/>
        </a:tabLst>
        <a:defRPr sz="1200">
          <a:solidFill>
            <a:schemeClr val="tx1"/>
          </a:solidFill>
          <a:latin typeface="+mn-lt"/>
          <a:cs typeface="+mn-cs"/>
        </a:defRPr>
      </a:lvl5pPr>
      <a:lvl6pPr marL="1638300" algn="l" defTabSz="728663" rtl="0" fontAlgn="base">
        <a:spcBef>
          <a:spcPct val="25000"/>
        </a:spcBef>
        <a:spcAft>
          <a:spcPct val="0"/>
        </a:spcAft>
        <a:buClr>
          <a:schemeClr val="tx2"/>
        </a:buClr>
        <a:buFont typeface="Wingdings" pitchFamily="2" charset="2"/>
        <a:buChar char="P"/>
        <a:tabLst>
          <a:tab pos="4286250" algn="l"/>
        </a:tabLst>
        <a:defRPr sz="1200">
          <a:solidFill>
            <a:schemeClr val="tx1"/>
          </a:solidFill>
          <a:latin typeface="+mn-lt"/>
          <a:cs typeface="+mn-cs"/>
        </a:defRPr>
      </a:lvl6pPr>
      <a:lvl7pPr marL="2095500" algn="l" defTabSz="728663" rtl="0" fontAlgn="base">
        <a:spcBef>
          <a:spcPct val="25000"/>
        </a:spcBef>
        <a:spcAft>
          <a:spcPct val="0"/>
        </a:spcAft>
        <a:buClr>
          <a:schemeClr val="tx2"/>
        </a:buClr>
        <a:buFont typeface="Wingdings" pitchFamily="2" charset="2"/>
        <a:buChar char="P"/>
        <a:tabLst>
          <a:tab pos="4286250" algn="l"/>
        </a:tabLst>
        <a:defRPr sz="1200">
          <a:solidFill>
            <a:schemeClr val="tx1"/>
          </a:solidFill>
          <a:latin typeface="+mn-lt"/>
          <a:cs typeface="+mn-cs"/>
        </a:defRPr>
      </a:lvl7pPr>
      <a:lvl8pPr marL="2552700" algn="l" defTabSz="728663" rtl="0" fontAlgn="base">
        <a:spcBef>
          <a:spcPct val="25000"/>
        </a:spcBef>
        <a:spcAft>
          <a:spcPct val="0"/>
        </a:spcAft>
        <a:buClr>
          <a:schemeClr val="tx2"/>
        </a:buClr>
        <a:buFont typeface="Wingdings" pitchFamily="2" charset="2"/>
        <a:buChar char="P"/>
        <a:tabLst>
          <a:tab pos="4286250" algn="l"/>
        </a:tabLst>
        <a:defRPr sz="1200">
          <a:solidFill>
            <a:schemeClr val="tx1"/>
          </a:solidFill>
          <a:latin typeface="+mn-lt"/>
          <a:cs typeface="+mn-cs"/>
        </a:defRPr>
      </a:lvl8pPr>
      <a:lvl9pPr marL="3009900" algn="l" defTabSz="728663" rtl="0" fontAlgn="base">
        <a:spcBef>
          <a:spcPct val="25000"/>
        </a:spcBef>
        <a:spcAft>
          <a:spcPct val="0"/>
        </a:spcAft>
        <a:buClr>
          <a:schemeClr val="tx2"/>
        </a:buClr>
        <a:buFont typeface="Wingdings" pitchFamily="2" charset="2"/>
        <a:buChar char="P"/>
        <a:tabLst>
          <a:tab pos="4286250" algn="l"/>
        </a:tabLst>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4156"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title"/>
          </p:nvPr>
        </p:nvSpPr>
        <p:spPr bwMode="auto">
          <a:xfrm>
            <a:off x="636588" y="173038"/>
            <a:ext cx="7812087" cy="80962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1987" name="Rectangle 25"/>
          <p:cNvSpPr>
            <a:spLocks noGrp="1" noChangeArrowheads="1"/>
          </p:cNvSpPr>
          <p:nvPr>
            <p:ph type="body" idx="1"/>
          </p:nvPr>
        </p:nvSpPr>
        <p:spPr bwMode="auto">
          <a:xfrm>
            <a:off x="698500" y="1400175"/>
            <a:ext cx="7772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521045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marL="49213" indent="-492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mj-lt"/>
          <a:ea typeface="+mj-ea"/>
          <a:cs typeface="+mj-cs"/>
        </a:defRPr>
      </a:lvl1pPr>
      <a:lvl2pPr marL="49213" indent="-492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2pPr>
      <a:lvl3pPr marL="49213" indent="-492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3pPr>
      <a:lvl4pPr marL="49213" indent="-492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4pPr>
      <a:lvl5pPr marL="49213" indent="-492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5pPr>
      <a:lvl6pPr marL="5064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6pPr>
      <a:lvl7pPr marL="9636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7pPr>
      <a:lvl8pPr marL="14208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8pPr>
      <a:lvl9pPr marL="1878013" algn="ctr" defTabSz="900113" rtl="0" eaLnBrk="0" fontAlgn="base" hangingPunct="0">
        <a:spcBef>
          <a:spcPct val="0"/>
        </a:spcBef>
        <a:spcAft>
          <a:spcPct val="0"/>
        </a:spcAft>
        <a:defRPr sz="2800" b="1">
          <a:solidFill>
            <a:srgbClr val="990000"/>
          </a:solidFill>
          <a:effectLst>
            <a:outerShdw blurRad="38100" dist="38100" dir="2700000" algn="tl">
              <a:srgbClr val="000000"/>
            </a:outerShdw>
          </a:effectLst>
          <a:latin typeface="Times New Roman" pitchFamily="18" charset="0"/>
        </a:defRPr>
      </a:lvl9pPr>
    </p:titleStyle>
    <p:bodyStyle>
      <a:lvl1pPr marL="423863" indent="-206375" algn="l" defTabSz="120650" rtl="0" eaLnBrk="0" fontAlgn="base" hangingPunct="0">
        <a:spcBef>
          <a:spcPct val="0"/>
        </a:spcBef>
        <a:spcAft>
          <a:spcPct val="0"/>
        </a:spcAft>
        <a:buClr>
          <a:srgbClr val="006699"/>
        </a:buClr>
        <a:buChar char="•"/>
        <a:defRPr sz="2000" b="1">
          <a:solidFill>
            <a:schemeClr val="bg2"/>
          </a:solidFill>
          <a:latin typeface="+mn-lt"/>
          <a:ea typeface="+mn-ea"/>
          <a:cs typeface="+mn-cs"/>
        </a:defRPr>
      </a:lvl1pPr>
      <a:lvl2pPr marL="1365250" indent="-211138" algn="l" defTabSz="120650" rtl="0" eaLnBrk="0" fontAlgn="base" hangingPunct="0">
        <a:spcBef>
          <a:spcPct val="20000"/>
        </a:spcBef>
        <a:spcAft>
          <a:spcPct val="0"/>
        </a:spcAft>
        <a:buClr>
          <a:srgbClr val="CC0066"/>
        </a:buClr>
        <a:buFont typeface="Wingdings" panose="05000000000000000000" pitchFamily="2" charset="2"/>
        <a:buChar char="ü"/>
        <a:defRPr>
          <a:solidFill>
            <a:schemeClr val="bg2"/>
          </a:solidFill>
          <a:latin typeface="+mn-lt"/>
        </a:defRPr>
      </a:lvl2pPr>
      <a:lvl3pPr marL="1806575" indent="-76200" algn="l" defTabSz="120650" rtl="0" eaLnBrk="0" fontAlgn="base" hangingPunct="0">
        <a:spcBef>
          <a:spcPct val="20000"/>
        </a:spcBef>
        <a:spcAft>
          <a:spcPct val="0"/>
        </a:spcAft>
        <a:buClr>
          <a:srgbClr val="000099"/>
        </a:buClr>
        <a:buFont typeface="Times New Roman" panose="02020603050405020304" pitchFamily="18" charset="0"/>
        <a:buChar char="•"/>
        <a:defRPr sz="1600">
          <a:solidFill>
            <a:schemeClr val="bg2"/>
          </a:solidFill>
          <a:latin typeface="+mn-lt"/>
        </a:defRPr>
      </a:lvl3pPr>
      <a:lvl4pPr marL="2209800" indent="-104775" algn="l" defTabSz="120650" rtl="0" eaLnBrk="0" fontAlgn="base" hangingPunct="0">
        <a:spcBef>
          <a:spcPct val="20000"/>
        </a:spcBef>
        <a:spcAft>
          <a:spcPct val="0"/>
        </a:spcAft>
        <a:buClr>
          <a:srgbClr val="000099"/>
        </a:buClr>
        <a:buFont typeface="Times New Roman" panose="02020603050405020304" pitchFamily="18" charset="0"/>
        <a:buChar char="–"/>
        <a:defRPr sz="1400">
          <a:solidFill>
            <a:schemeClr val="bg2"/>
          </a:solidFill>
          <a:latin typeface="+mn-lt"/>
        </a:defRPr>
      </a:lvl4pPr>
      <a:lvl5pPr marL="2641600" indent="-115888" algn="l" defTabSz="120650" rtl="0" eaLnBrk="0" fontAlgn="base" hangingPunct="0">
        <a:spcBef>
          <a:spcPct val="20000"/>
        </a:spcBef>
        <a:spcAft>
          <a:spcPct val="0"/>
        </a:spcAft>
        <a:buClr>
          <a:srgbClr val="000099"/>
        </a:buClr>
        <a:buFont typeface="Times New Roman" panose="02020603050405020304" pitchFamily="18" charset="0"/>
        <a:buChar char="•"/>
        <a:defRPr sz="1400">
          <a:solidFill>
            <a:schemeClr val="bg2"/>
          </a:solidFill>
          <a:latin typeface="+mn-lt"/>
        </a:defRPr>
      </a:lvl5pPr>
      <a:lvl6pPr marL="3098800" indent="-115888" algn="l" defTabSz="120650" rtl="0" eaLnBrk="0" fontAlgn="base" hangingPunct="0">
        <a:spcBef>
          <a:spcPct val="20000"/>
        </a:spcBef>
        <a:spcAft>
          <a:spcPct val="0"/>
        </a:spcAft>
        <a:buClr>
          <a:srgbClr val="000099"/>
        </a:buClr>
        <a:buFont typeface="Times New Roman" pitchFamily="18" charset="0"/>
        <a:buChar char="•"/>
        <a:defRPr sz="1400">
          <a:solidFill>
            <a:schemeClr val="bg2"/>
          </a:solidFill>
          <a:latin typeface="+mn-lt"/>
        </a:defRPr>
      </a:lvl6pPr>
      <a:lvl7pPr marL="3556000" indent="-115888" algn="l" defTabSz="120650" rtl="0" eaLnBrk="0" fontAlgn="base" hangingPunct="0">
        <a:spcBef>
          <a:spcPct val="20000"/>
        </a:spcBef>
        <a:spcAft>
          <a:spcPct val="0"/>
        </a:spcAft>
        <a:buClr>
          <a:srgbClr val="000099"/>
        </a:buClr>
        <a:buFont typeface="Times New Roman" pitchFamily="18" charset="0"/>
        <a:buChar char="•"/>
        <a:defRPr sz="1400">
          <a:solidFill>
            <a:schemeClr val="bg2"/>
          </a:solidFill>
          <a:latin typeface="+mn-lt"/>
        </a:defRPr>
      </a:lvl7pPr>
      <a:lvl8pPr marL="4013200" indent="-115888" algn="l" defTabSz="120650" rtl="0" eaLnBrk="0" fontAlgn="base" hangingPunct="0">
        <a:spcBef>
          <a:spcPct val="20000"/>
        </a:spcBef>
        <a:spcAft>
          <a:spcPct val="0"/>
        </a:spcAft>
        <a:buClr>
          <a:srgbClr val="000099"/>
        </a:buClr>
        <a:buFont typeface="Times New Roman" pitchFamily="18" charset="0"/>
        <a:buChar char="•"/>
        <a:defRPr sz="1400">
          <a:solidFill>
            <a:schemeClr val="bg2"/>
          </a:solidFill>
          <a:latin typeface="+mn-lt"/>
        </a:defRPr>
      </a:lvl8pPr>
      <a:lvl9pPr marL="4470400" indent="-115888" algn="l" defTabSz="120650" rtl="0" eaLnBrk="0" fontAlgn="base" hangingPunct="0">
        <a:spcBef>
          <a:spcPct val="20000"/>
        </a:spcBef>
        <a:spcAft>
          <a:spcPct val="0"/>
        </a:spcAft>
        <a:buClr>
          <a:srgbClr val="000099"/>
        </a:buClr>
        <a:buFont typeface="Times New Roman" pitchFamily="18" charset="0"/>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www.blogger.com/blogger.g?blogID=8152901575140311047"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s>
</file>

<file path=ppt/slides/_rels/slide67.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68.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7.jpg"/><Relationship Id="rId5" Type="http://schemas.openxmlformats.org/officeDocument/2006/relationships/image" Target="../media/image8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g"/></Relationships>
</file>

<file path=ppt/slides/_rels/slide69.xml.rels><?xml version="1.0" encoding="UTF-8" standalone="yes"?>
<Relationships xmlns="http://schemas.openxmlformats.org/package/2006/relationships"><Relationship Id="rId2" Type="http://schemas.openxmlformats.org/officeDocument/2006/relationships/hyperlink" Target="Barbarians%20at%20the%20Gate%20trailer%20-%20YouTube.mp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6938" y="3859347"/>
            <a:ext cx="7537290" cy="584775"/>
          </a:xfrm>
          <a:prstGeom prst="rect">
            <a:avLst/>
          </a:prstGeom>
          <a:noFill/>
        </p:spPr>
        <p:txBody>
          <a:bodyPr wrap="square" rtlCol="0">
            <a:spAutoFit/>
          </a:bodyPr>
          <a:lstStyle/>
          <a:p>
            <a:pPr algn="ctr"/>
            <a:r>
              <a:rPr lang="en-US" sz="3200" b="1" dirty="0" err="1" smtClean="0">
                <a:solidFill>
                  <a:schemeClr val="tx1">
                    <a:lumMod val="50000"/>
                  </a:schemeClr>
                </a:solidFill>
              </a:rPr>
              <a:t>SageOne</a:t>
            </a:r>
            <a:r>
              <a:rPr lang="en-US" sz="3200" b="1" dirty="0" smtClean="0">
                <a:solidFill>
                  <a:schemeClr val="tx1">
                    <a:lumMod val="50000"/>
                  </a:schemeClr>
                </a:solidFill>
              </a:rPr>
              <a:t> Investments Advisors LLP</a:t>
            </a:r>
          </a:p>
        </p:txBody>
      </p:sp>
      <p:sp>
        <p:nvSpPr>
          <p:cNvPr id="4" name="TextBox 3"/>
          <p:cNvSpPr txBox="1"/>
          <p:nvPr/>
        </p:nvSpPr>
        <p:spPr>
          <a:xfrm>
            <a:off x="2886074" y="4628789"/>
            <a:ext cx="3619500" cy="338554"/>
          </a:xfrm>
          <a:prstGeom prst="rect">
            <a:avLst/>
          </a:prstGeom>
          <a:noFill/>
        </p:spPr>
        <p:txBody>
          <a:bodyPr wrap="square" rtlCol="0">
            <a:spAutoFit/>
          </a:bodyPr>
          <a:lstStyle/>
          <a:p>
            <a:r>
              <a:rPr lang="en-US" b="1" dirty="0" smtClean="0">
                <a:solidFill>
                  <a:schemeClr val="tx1">
                    <a:lumMod val="50000"/>
                  </a:schemeClr>
                </a:solidFill>
              </a:rPr>
              <a:t>Quest for Outstanding Investments</a:t>
            </a:r>
            <a:endParaRPr lang="en-US" b="1" dirty="0">
              <a:solidFill>
                <a:schemeClr val="tx1">
                  <a:lumMod val="50000"/>
                </a:schemeClr>
              </a:solidFill>
            </a:endParaRPr>
          </a:p>
        </p:txBody>
      </p:sp>
      <p:sp>
        <p:nvSpPr>
          <p:cNvPr id="5" name="TextBox 4"/>
          <p:cNvSpPr txBox="1"/>
          <p:nvPr/>
        </p:nvSpPr>
        <p:spPr>
          <a:xfrm>
            <a:off x="1237130" y="5103704"/>
            <a:ext cx="7121229" cy="523220"/>
          </a:xfrm>
          <a:prstGeom prst="rect">
            <a:avLst/>
          </a:prstGeom>
          <a:noFill/>
        </p:spPr>
        <p:txBody>
          <a:bodyPr wrap="square" rtlCol="0" anchor="ctr">
            <a:spAutoFit/>
          </a:bodyPr>
          <a:lstStyle/>
          <a:p>
            <a:pPr marL="0" lvl="2" algn="ctr"/>
            <a:r>
              <a:rPr lang="en-US" sz="1400" dirty="0" smtClean="0">
                <a:solidFill>
                  <a:schemeClr val="tx1">
                    <a:lumMod val="50000"/>
                  </a:schemeClr>
                </a:solidFill>
                <a:latin typeface="+mj-lt"/>
                <a:ea typeface="Verdana" pitchFamily="34" charset="0"/>
                <a:cs typeface="Verdana" pitchFamily="34" charset="0"/>
              </a:rPr>
              <a:t>India dedicated long only </a:t>
            </a:r>
            <a:r>
              <a:rPr lang="en-US" sz="1400" smtClean="0">
                <a:solidFill>
                  <a:schemeClr val="tx1">
                    <a:lumMod val="50000"/>
                  </a:schemeClr>
                </a:solidFill>
                <a:latin typeface="+mj-lt"/>
                <a:ea typeface="Verdana" pitchFamily="34" charset="0"/>
                <a:cs typeface="Verdana" pitchFamily="34" charset="0"/>
              </a:rPr>
              <a:t>equity advisors </a:t>
            </a:r>
            <a:r>
              <a:rPr lang="en-US" sz="1400" dirty="0" smtClean="0">
                <a:solidFill>
                  <a:schemeClr val="tx1">
                    <a:lumMod val="50000"/>
                  </a:schemeClr>
                </a:solidFill>
                <a:latin typeface="+mj-lt"/>
                <a:ea typeface="Verdana" pitchFamily="34" charset="0"/>
                <a:cs typeface="Verdana" pitchFamily="34" charset="0"/>
              </a:rPr>
              <a:t>with mission to preserve the purchasing power of capital whilst providing superior sustainable returns over long term</a:t>
            </a:r>
          </a:p>
        </p:txBody>
      </p:sp>
      <p:sp>
        <p:nvSpPr>
          <p:cNvPr id="7" name="TextBox 6"/>
          <p:cNvSpPr txBox="1"/>
          <p:nvPr/>
        </p:nvSpPr>
        <p:spPr>
          <a:xfrm>
            <a:off x="2050255" y="6286506"/>
            <a:ext cx="5250657" cy="276999"/>
          </a:xfrm>
          <a:prstGeom prst="rect">
            <a:avLst/>
          </a:prstGeom>
          <a:noFill/>
        </p:spPr>
        <p:txBody>
          <a:bodyPr wrap="square" rtlCol="0">
            <a:spAutoFit/>
          </a:bodyPr>
          <a:lstStyle/>
          <a:p>
            <a:r>
              <a:rPr lang="en-SG" sz="1200" i="1" dirty="0" smtClean="0">
                <a:solidFill>
                  <a:schemeClr val="tx1">
                    <a:lumMod val="75000"/>
                  </a:schemeClr>
                </a:solidFill>
              </a:rPr>
              <a:t>Confidential Discussion Document. See important legal information inside.</a:t>
            </a:r>
            <a:endParaRPr lang="en-SG" sz="1200" i="1" dirty="0">
              <a:solidFill>
                <a:schemeClr val="tx1">
                  <a:lumMod val="75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35" y="1108382"/>
            <a:ext cx="3116949" cy="25662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835" y="1156688"/>
            <a:ext cx="3199101" cy="2566298"/>
          </a:xfrm>
          <a:prstGeom prst="rect">
            <a:avLst/>
          </a:prstGeom>
        </p:spPr>
      </p:pic>
    </p:spTree>
    <p:extLst>
      <p:ext uri="{BB962C8B-B14F-4D97-AF65-F5344CB8AC3E}">
        <p14:creationId xmlns:p14="http://schemas.microsoft.com/office/powerpoint/2010/main" val="1579977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Shareholder View</a:t>
            </a:r>
            <a:endParaRPr lang="en-US" dirty="0"/>
          </a:p>
        </p:txBody>
      </p:sp>
      <p:pic>
        <p:nvPicPr>
          <p:cNvPr id="5" name="Content Placeholder 4"/>
          <p:cNvPicPr>
            <a:picLocks noGrp="1" noChangeAspect="1"/>
          </p:cNvPicPr>
          <p:nvPr>
            <p:ph idx="1"/>
          </p:nvPr>
        </p:nvPicPr>
        <p:blipFill>
          <a:blip r:embed="rId2"/>
          <a:stretch>
            <a:fillRect/>
          </a:stretch>
        </p:blipFill>
        <p:spPr>
          <a:xfrm>
            <a:off x="271415" y="1188392"/>
            <a:ext cx="4664267"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a:t>
            </a:fld>
            <a:endParaRPr lang="en-SG" dirty="0"/>
          </a:p>
        </p:txBody>
      </p:sp>
      <p:pic>
        <p:nvPicPr>
          <p:cNvPr id="6" name="Picture 5"/>
          <p:cNvPicPr>
            <a:picLocks noChangeAspect="1"/>
          </p:cNvPicPr>
          <p:nvPr/>
        </p:nvPicPr>
        <p:blipFill>
          <a:blip r:embed="rId3"/>
          <a:stretch>
            <a:fillRect/>
          </a:stretch>
        </p:blipFill>
        <p:spPr>
          <a:xfrm>
            <a:off x="5195455" y="1188392"/>
            <a:ext cx="3834246" cy="4378401"/>
          </a:xfrm>
          <a:prstGeom prst="rect">
            <a:avLst/>
          </a:prstGeom>
        </p:spPr>
      </p:pic>
    </p:spTree>
    <p:extLst>
      <p:ext uri="{BB962C8B-B14F-4D97-AF65-F5344CB8AC3E}">
        <p14:creationId xmlns:p14="http://schemas.microsoft.com/office/powerpoint/2010/main" val="39100362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a:t>
            </a:r>
            <a:endParaRPr lang="en-US" dirty="0"/>
          </a:p>
        </p:txBody>
      </p:sp>
      <p:pic>
        <p:nvPicPr>
          <p:cNvPr id="5" name="Content Placeholder 4"/>
          <p:cNvPicPr>
            <a:picLocks noGrp="1" noChangeAspect="1"/>
          </p:cNvPicPr>
          <p:nvPr>
            <p:ph idx="1"/>
          </p:nvPr>
        </p:nvPicPr>
        <p:blipFill>
          <a:blip r:embed="rId2"/>
          <a:stretch>
            <a:fillRect/>
          </a:stretch>
        </p:blipFill>
        <p:spPr>
          <a:xfrm>
            <a:off x="567420" y="1101725"/>
            <a:ext cx="8239125" cy="4737966"/>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100</a:t>
            </a:fld>
            <a:endParaRPr lang="en-SG" dirty="0"/>
          </a:p>
        </p:txBody>
      </p:sp>
    </p:spTree>
    <p:extLst>
      <p:ext uri="{BB962C8B-B14F-4D97-AF65-F5344CB8AC3E}">
        <p14:creationId xmlns:p14="http://schemas.microsoft.com/office/powerpoint/2010/main" val="2183295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Collar Agreements</a:t>
            </a:r>
            <a:endParaRPr lang="en-US" dirty="0"/>
          </a:p>
        </p:txBody>
      </p:sp>
      <p:pic>
        <p:nvPicPr>
          <p:cNvPr id="5" name="Content Placeholder 4"/>
          <p:cNvPicPr>
            <a:picLocks noGrp="1" noChangeAspect="1"/>
          </p:cNvPicPr>
          <p:nvPr>
            <p:ph idx="1"/>
          </p:nvPr>
        </p:nvPicPr>
        <p:blipFill>
          <a:blip r:embed="rId2"/>
          <a:stretch>
            <a:fillRect/>
          </a:stretch>
        </p:blipFill>
        <p:spPr>
          <a:xfrm>
            <a:off x="567421" y="1101725"/>
            <a:ext cx="8239125" cy="484187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101</a:t>
            </a:fld>
            <a:endParaRPr lang="en-SG" dirty="0"/>
          </a:p>
        </p:txBody>
      </p:sp>
    </p:spTree>
    <p:extLst>
      <p:ext uri="{BB962C8B-B14F-4D97-AF65-F5344CB8AC3E}">
        <p14:creationId xmlns:p14="http://schemas.microsoft.com/office/powerpoint/2010/main" val="19090111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67421" y="1086673"/>
            <a:ext cx="8239124" cy="4796813"/>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102</a:t>
            </a:fld>
            <a:endParaRPr lang="en-SG" dirty="0"/>
          </a:p>
        </p:txBody>
      </p:sp>
    </p:spTree>
    <p:extLst>
      <p:ext uri="{BB962C8B-B14F-4D97-AF65-F5344CB8AC3E}">
        <p14:creationId xmlns:p14="http://schemas.microsoft.com/office/powerpoint/2010/main" val="35649686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88373" y="883227"/>
            <a:ext cx="8208818" cy="5112328"/>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103</a:t>
            </a:fld>
            <a:endParaRPr lang="en-SG" dirty="0"/>
          </a:p>
        </p:txBody>
      </p:sp>
    </p:spTree>
    <p:extLst>
      <p:ext uri="{BB962C8B-B14F-4D97-AF65-F5344CB8AC3E}">
        <p14:creationId xmlns:p14="http://schemas.microsoft.com/office/powerpoint/2010/main" val="3082229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Perspective on Mergers</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104</a:t>
            </a:fld>
            <a:endParaRPr lang="en-SG" dirty="0"/>
          </a:p>
        </p:txBody>
      </p:sp>
      <p:pic>
        <p:nvPicPr>
          <p:cNvPr id="9" name="Content Placeholder 8"/>
          <p:cNvPicPr>
            <a:picLocks noGrp="1" noChangeAspect="1"/>
          </p:cNvPicPr>
          <p:nvPr>
            <p:ph idx="1"/>
          </p:nvPr>
        </p:nvPicPr>
        <p:blipFill>
          <a:blip r:embed="rId2"/>
          <a:stretch>
            <a:fillRect/>
          </a:stretch>
        </p:blipFill>
        <p:spPr>
          <a:xfrm>
            <a:off x="567421" y="914401"/>
            <a:ext cx="8239125" cy="4935682"/>
          </a:xfrm>
          <a:prstGeom prst="rect">
            <a:avLst/>
          </a:prstGeom>
        </p:spPr>
      </p:pic>
    </p:spTree>
    <p:extLst>
      <p:ext uri="{BB962C8B-B14F-4D97-AF65-F5344CB8AC3E}">
        <p14:creationId xmlns:p14="http://schemas.microsoft.com/office/powerpoint/2010/main" val="26999964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Success Deal Type</a:t>
            </a:r>
            <a:endParaRPr lang="en-US" dirty="0"/>
          </a:p>
        </p:txBody>
      </p:sp>
      <p:pic>
        <p:nvPicPr>
          <p:cNvPr id="5" name="Content Placeholder 4"/>
          <p:cNvPicPr>
            <a:picLocks noGrp="1" noChangeAspect="1"/>
          </p:cNvPicPr>
          <p:nvPr>
            <p:ph idx="1"/>
          </p:nvPr>
        </p:nvPicPr>
        <p:blipFill>
          <a:blip r:embed="rId2"/>
          <a:stretch>
            <a:fillRect/>
          </a:stretch>
        </p:blipFill>
        <p:spPr>
          <a:xfrm>
            <a:off x="1189287" y="1101725"/>
            <a:ext cx="6860676"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105</a:t>
            </a:fld>
            <a:endParaRPr lang="en-SG" dirty="0"/>
          </a:p>
        </p:txBody>
      </p:sp>
    </p:spTree>
    <p:extLst>
      <p:ext uri="{BB962C8B-B14F-4D97-AF65-F5344CB8AC3E}">
        <p14:creationId xmlns:p14="http://schemas.microsoft.com/office/powerpoint/2010/main" val="26369387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0691B93-B3A7-4303-AA7E-EB7530658DE5}" type="slidenum">
              <a:rPr lang="en-SG" smtClean="0"/>
              <a:pPr/>
              <a:t>106</a:t>
            </a:fld>
            <a:endParaRPr lang="en-SG" dirty="0"/>
          </a:p>
        </p:txBody>
      </p:sp>
      <p:pic>
        <p:nvPicPr>
          <p:cNvPr id="3" name="Picture 2"/>
          <p:cNvPicPr>
            <a:picLocks noChangeAspect="1"/>
          </p:cNvPicPr>
          <p:nvPr/>
        </p:nvPicPr>
        <p:blipFill>
          <a:blip r:embed="rId2"/>
          <a:stretch>
            <a:fillRect/>
          </a:stretch>
        </p:blipFill>
        <p:spPr>
          <a:xfrm>
            <a:off x="436418" y="810951"/>
            <a:ext cx="8468591" cy="5091085"/>
          </a:xfrm>
          <a:prstGeom prst="rect">
            <a:avLst/>
          </a:prstGeom>
        </p:spPr>
      </p:pic>
    </p:spTree>
    <p:extLst>
      <p:ext uri="{BB962C8B-B14F-4D97-AF65-F5344CB8AC3E}">
        <p14:creationId xmlns:p14="http://schemas.microsoft.com/office/powerpoint/2010/main" val="16744760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0691B93-B3A7-4303-AA7E-EB7530658DE5}" type="slidenum">
              <a:rPr lang="en-SG" smtClean="0"/>
              <a:pPr/>
              <a:t>107</a:t>
            </a:fld>
            <a:endParaRPr lang="en-SG" dirty="0"/>
          </a:p>
        </p:txBody>
      </p:sp>
      <p:pic>
        <p:nvPicPr>
          <p:cNvPr id="3" name="Picture 2"/>
          <p:cNvPicPr>
            <a:picLocks noChangeAspect="1"/>
          </p:cNvPicPr>
          <p:nvPr/>
        </p:nvPicPr>
        <p:blipFill>
          <a:blip r:embed="rId2"/>
          <a:stretch>
            <a:fillRect/>
          </a:stretch>
        </p:blipFill>
        <p:spPr>
          <a:xfrm>
            <a:off x="581891" y="956548"/>
            <a:ext cx="8146473" cy="5001485"/>
          </a:xfrm>
          <a:prstGeom prst="rect">
            <a:avLst/>
          </a:prstGeom>
        </p:spPr>
      </p:pic>
    </p:spTree>
    <p:extLst>
      <p:ext uri="{BB962C8B-B14F-4D97-AF65-F5344CB8AC3E}">
        <p14:creationId xmlns:p14="http://schemas.microsoft.com/office/powerpoint/2010/main" val="1035852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0691B93-B3A7-4303-AA7E-EB7530658DE5}" type="slidenum">
              <a:rPr lang="en-SG" smtClean="0"/>
              <a:pPr/>
              <a:t>108</a:t>
            </a:fld>
            <a:endParaRPr lang="en-SG" dirty="0"/>
          </a:p>
        </p:txBody>
      </p:sp>
      <p:pic>
        <p:nvPicPr>
          <p:cNvPr id="3" name="Picture 2"/>
          <p:cNvPicPr>
            <a:picLocks noChangeAspect="1"/>
          </p:cNvPicPr>
          <p:nvPr/>
        </p:nvPicPr>
        <p:blipFill>
          <a:blip r:embed="rId2"/>
          <a:stretch>
            <a:fillRect/>
          </a:stretch>
        </p:blipFill>
        <p:spPr>
          <a:xfrm>
            <a:off x="2563000" y="1109799"/>
            <a:ext cx="4018000" cy="4638401"/>
          </a:xfrm>
          <a:prstGeom prst="rect">
            <a:avLst/>
          </a:prstGeom>
        </p:spPr>
      </p:pic>
    </p:spTree>
    <p:extLst>
      <p:ext uri="{BB962C8B-B14F-4D97-AF65-F5344CB8AC3E}">
        <p14:creationId xmlns:p14="http://schemas.microsoft.com/office/powerpoint/2010/main" val="2917609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aspects of valuation</a:t>
            </a:r>
            <a:br>
              <a:rPr lang="en-US" dirty="0" smtClean="0"/>
            </a:b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109</a:t>
            </a:fld>
            <a:endParaRPr lang="en-SG" dirty="0"/>
          </a:p>
        </p:txBody>
      </p:sp>
      <p:sp>
        <p:nvSpPr>
          <p:cNvPr id="9" name="Content Placeholder 8"/>
          <p:cNvSpPr>
            <a:spLocks noGrp="1"/>
          </p:cNvSpPr>
          <p:nvPr>
            <p:ph idx="1"/>
          </p:nvPr>
        </p:nvSpPr>
        <p:spPr/>
        <p:txBody>
          <a:bodyPr/>
          <a:lstStyle/>
          <a:p>
            <a:endParaRPr lang="en-US"/>
          </a:p>
        </p:txBody>
      </p:sp>
      <p:pic>
        <p:nvPicPr>
          <p:cNvPr id="10" name="Picture 9"/>
          <p:cNvPicPr>
            <a:picLocks noChangeAspect="1"/>
          </p:cNvPicPr>
          <p:nvPr/>
        </p:nvPicPr>
        <p:blipFill>
          <a:blip r:embed="rId2"/>
          <a:stretch>
            <a:fillRect/>
          </a:stretch>
        </p:blipFill>
        <p:spPr>
          <a:xfrm>
            <a:off x="654627" y="924791"/>
            <a:ext cx="8151919" cy="5029200"/>
          </a:xfrm>
          <a:prstGeom prst="rect">
            <a:avLst/>
          </a:prstGeom>
        </p:spPr>
      </p:pic>
    </p:spTree>
    <p:extLst>
      <p:ext uri="{BB962C8B-B14F-4D97-AF65-F5344CB8AC3E}">
        <p14:creationId xmlns:p14="http://schemas.microsoft.com/office/powerpoint/2010/main" val="794685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Shareholders View:  Value Creation</a:t>
            </a:r>
            <a:endParaRPr lang="en-US" dirty="0"/>
          </a:p>
        </p:txBody>
      </p:sp>
      <p:pic>
        <p:nvPicPr>
          <p:cNvPr id="5" name="Content Placeholder 4"/>
          <p:cNvPicPr>
            <a:picLocks noGrp="1" noChangeAspect="1"/>
          </p:cNvPicPr>
          <p:nvPr>
            <p:ph idx="1"/>
          </p:nvPr>
        </p:nvPicPr>
        <p:blipFill>
          <a:blip r:embed="rId2"/>
          <a:stretch>
            <a:fillRect/>
          </a:stretch>
        </p:blipFill>
        <p:spPr>
          <a:xfrm>
            <a:off x="902520" y="1101725"/>
            <a:ext cx="7434210"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a:t>
            </a:fld>
            <a:endParaRPr lang="en-SG" dirty="0"/>
          </a:p>
        </p:txBody>
      </p:sp>
    </p:spTree>
    <p:extLst>
      <p:ext uri="{BB962C8B-B14F-4D97-AF65-F5344CB8AC3E}">
        <p14:creationId xmlns:p14="http://schemas.microsoft.com/office/powerpoint/2010/main" val="9784248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Equity</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110</a:t>
            </a:fld>
            <a:endParaRPr lang="en-SG"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62" y="1247615"/>
            <a:ext cx="7832926" cy="4010344"/>
          </a:xfrm>
          <a:prstGeom prst="rect">
            <a:avLst/>
          </a:prstGeom>
          <a:noFill/>
          <a:ln>
            <a:noFill/>
          </a:ln>
        </p:spPr>
      </p:pic>
    </p:spTree>
    <p:extLst>
      <p:ext uri="{BB962C8B-B14F-4D97-AF65-F5344CB8AC3E}">
        <p14:creationId xmlns:p14="http://schemas.microsoft.com/office/powerpoint/2010/main" val="2282262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Valuation Methods</a:t>
            </a:r>
            <a:endParaRPr lang="en-US" dirty="0"/>
          </a:p>
        </p:txBody>
      </p:sp>
      <p:pic>
        <p:nvPicPr>
          <p:cNvPr id="5" name="Content Placeholder 4"/>
          <p:cNvPicPr>
            <a:picLocks noGrp="1" noChangeAspect="1"/>
          </p:cNvPicPr>
          <p:nvPr>
            <p:ph idx="1"/>
          </p:nvPr>
        </p:nvPicPr>
        <p:blipFill>
          <a:blip r:embed="rId2"/>
          <a:stretch>
            <a:fillRect/>
          </a:stretch>
        </p:blipFill>
        <p:spPr>
          <a:xfrm>
            <a:off x="558800" y="966355"/>
            <a:ext cx="8429336" cy="4842163"/>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111</a:t>
            </a:fld>
            <a:endParaRPr lang="en-SG" dirty="0"/>
          </a:p>
        </p:txBody>
      </p:sp>
    </p:spTree>
    <p:extLst>
      <p:ext uri="{BB962C8B-B14F-4D97-AF65-F5344CB8AC3E}">
        <p14:creationId xmlns:p14="http://schemas.microsoft.com/office/powerpoint/2010/main" val="20873820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Conglomerate Mergers</a:t>
            </a:r>
            <a:endParaRPr lang="en-US" dirty="0"/>
          </a:p>
        </p:txBody>
      </p:sp>
      <p:pic>
        <p:nvPicPr>
          <p:cNvPr id="5" name="Content Placeholder 4"/>
          <p:cNvPicPr>
            <a:picLocks noGrp="1" noChangeAspect="1"/>
          </p:cNvPicPr>
          <p:nvPr>
            <p:ph idx="1"/>
          </p:nvPr>
        </p:nvPicPr>
        <p:blipFill>
          <a:blip r:embed="rId2"/>
          <a:stretch>
            <a:fillRect/>
          </a:stretch>
        </p:blipFill>
        <p:spPr>
          <a:xfrm>
            <a:off x="436418" y="820882"/>
            <a:ext cx="8370128" cy="5060373"/>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112</a:t>
            </a:fld>
            <a:endParaRPr lang="en-SG" dirty="0"/>
          </a:p>
        </p:txBody>
      </p:sp>
    </p:spTree>
    <p:extLst>
      <p:ext uri="{BB962C8B-B14F-4D97-AF65-F5344CB8AC3E}">
        <p14:creationId xmlns:p14="http://schemas.microsoft.com/office/powerpoint/2010/main" val="20299561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807448" y="1101725"/>
            <a:ext cx="7624354"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113</a:t>
            </a:fld>
            <a:endParaRPr lang="en-SG" dirty="0"/>
          </a:p>
        </p:txBody>
      </p:sp>
    </p:spTree>
    <p:extLst>
      <p:ext uri="{BB962C8B-B14F-4D97-AF65-F5344CB8AC3E}">
        <p14:creationId xmlns:p14="http://schemas.microsoft.com/office/powerpoint/2010/main" val="4273859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67422" y="924792"/>
            <a:ext cx="8347978" cy="4977244"/>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114</a:t>
            </a:fld>
            <a:endParaRPr lang="en-SG" dirty="0"/>
          </a:p>
        </p:txBody>
      </p:sp>
    </p:spTree>
    <p:extLst>
      <p:ext uri="{BB962C8B-B14F-4D97-AF65-F5344CB8AC3E}">
        <p14:creationId xmlns:p14="http://schemas.microsoft.com/office/powerpoint/2010/main" val="31715354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75843" y="1101725"/>
            <a:ext cx="6287563"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115</a:t>
            </a:fld>
            <a:endParaRPr lang="en-SG" dirty="0"/>
          </a:p>
        </p:txBody>
      </p:sp>
    </p:spTree>
    <p:extLst>
      <p:ext uri="{BB962C8B-B14F-4D97-AF65-F5344CB8AC3E}">
        <p14:creationId xmlns:p14="http://schemas.microsoft.com/office/powerpoint/2010/main" val="26025185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847624" y="1521187"/>
            <a:ext cx="7544001" cy="3463200"/>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116</a:t>
            </a:fld>
            <a:endParaRPr lang="en-SG" dirty="0"/>
          </a:p>
        </p:txBody>
      </p:sp>
    </p:spTree>
    <p:extLst>
      <p:ext uri="{BB962C8B-B14F-4D97-AF65-F5344CB8AC3E}">
        <p14:creationId xmlns:p14="http://schemas.microsoft.com/office/powerpoint/2010/main" val="650579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67422" y="331809"/>
            <a:ext cx="8239124"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117</a:t>
            </a:fld>
            <a:endParaRPr lang="en-SG" dirty="0"/>
          </a:p>
        </p:txBody>
      </p:sp>
      <p:pic>
        <p:nvPicPr>
          <p:cNvPr id="6" name="Picture 5"/>
          <p:cNvPicPr>
            <a:picLocks noChangeAspect="1"/>
          </p:cNvPicPr>
          <p:nvPr/>
        </p:nvPicPr>
        <p:blipFill>
          <a:blip r:embed="rId3"/>
          <a:stretch>
            <a:fillRect/>
          </a:stretch>
        </p:blipFill>
        <p:spPr>
          <a:xfrm>
            <a:off x="567420" y="4555199"/>
            <a:ext cx="8239125" cy="1393227"/>
          </a:xfrm>
          <a:prstGeom prst="rect">
            <a:avLst/>
          </a:prstGeom>
        </p:spPr>
      </p:pic>
    </p:spTree>
    <p:extLst>
      <p:ext uri="{BB962C8B-B14F-4D97-AF65-F5344CB8AC3E}">
        <p14:creationId xmlns:p14="http://schemas.microsoft.com/office/powerpoint/2010/main" val="186825303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338035" y="1101725"/>
            <a:ext cx="6563180"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118</a:t>
            </a:fld>
            <a:endParaRPr lang="en-SG" dirty="0"/>
          </a:p>
        </p:txBody>
      </p:sp>
    </p:spTree>
    <p:extLst>
      <p:ext uri="{BB962C8B-B14F-4D97-AF65-F5344CB8AC3E}">
        <p14:creationId xmlns:p14="http://schemas.microsoft.com/office/powerpoint/2010/main" val="33227658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119</a:t>
            </a:fld>
            <a:endParaRPr lang="en-SG" dirty="0"/>
          </a:p>
        </p:txBody>
      </p:sp>
      <p:pic>
        <p:nvPicPr>
          <p:cNvPr id="7" name="Content Placeholder 6"/>
          <p:cNvPicPr>
            <a:picLocks noGrp="1" noChangeAspect="1"/>
          </p:cNvPicPr>
          <p:nvPr>
            <p:ph idx="1"/>
          </p:nvPr>
        </p:nvPicPr>
        <p:blipFill>
          <a:blip r:embed="rId2"/>
          <a:stretch>
            <a:fillRect/>
          </a:stretch>
        </p:blipFill>
        <p:spPr>
          <a:xfrm>
            <a:off x="567420" y="914400"/>
            <a:ext cx="8239125" cy="4998027"/>
          </a:xfrm>
          <a:prstGeom prst="rect">
            <a:avLst/>
          </a:prstGeom>
        </p:spPr>
      </p:pic>
    </p:spTree>
    <p:extLst>
      <p:ext uri="{BB962C8B-B14F-4D97-AF65-F5344CB8AC3E}">
        <p14:creationId xmlns:p14="http://schemas.microsoft.com/office/powerpoint/2010/main" val="2163952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creation</a:t>
            </a:r>
            <a:endParaRPr lang="en-US" dirty="0"/>
          </a:p>
        </p:txBody>
      </p:sp>
      <p:pic>
        <p:nvPicPr>
          <p:cNvPr id="5" name="Content Placeholder 4"/>
          <p:cNvPicPr>
            <a:picLocks noGrp="1" noChangeAspect="1"/>
          </p:cNvPicPr>
          <p:nvPr>
            <p:ph idx="1"/>
          </p:nvPr>
        </p:nvPicPr>
        <p:blipFill>
          <a:blip r:embed="rId2"/>
          <a:stretch>
            <a:fillRect/>
          </a:stretch>
        </p:blipFill>
        <p:spPr>
          <a:xfrm>
            <a:off x="567420" y="1080943"/>
            <a:ext cx="8239125" cy="4634057"/>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a:t>
            </a:fld>
            <a:endParaRPr lang="en-SG" dirty="0"/>
          </a:p>
        </p:txBody>
      </p:sp>
    </p:spTree>
    <p:extLst>
      <p:ext uri="{BB962C8B-B14F-4D97-AF65-F5344CB8AC3E}">
        <p14:creationId xmlns:p14="http://schemas.microsoft.com/office/powerpoint/2010/main" val="34431548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Defined</a:t>
            </a:r>
            <a:endParaRPr lang="en-US" dirty="0"/>
          </a:p>
        </p:txBody>
      </p:sp>
      <p:pic>
        <p:nvPicPr>
          <p:cNvPr id="5" name="Content Placeholder 4"/>
          <p:cNvPicPr>
            <a:picLocks noGrp="1" noChangeAspect="1"/>
          </p:cNvPicPr>
          <p:nvPr>
            <p:ph idx="1"/>
          </p:nvPr>
        </p:nvPicPr>
        <p:blipFill>
          <a:blip r:embed="rId2"/>
          <a:stretch>
            <a:fillRect/>
          </a:stretch>
        </p:blipFill>
        <p:spPr>
          <a:xfrm>
            <a:off x="1007917" y="831273"/>
            <a:ext cx="7284027" cy="509154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120</a:t>
            </a:fld>
            <a:endParaRPr lang="en-SG" dirty="0"/>
          </a:p>
        </p:txBody>
      </p:sp>
    </p:spTree>
    <p:extLst>
      <p:ext uri="{BB962C8B-B14F-4D97-AF65-F5344CB8AC3E}">
        <p14:creationId xmlns:p14="http://schemas.microsoft.com/office/powerpoint/2010/main" val="312337339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623" y="1101725"/>
            <a:ext cx="7984004"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121</a:t>
            </a:fld>
            <a:endParaRPr lang="en-SG" dirty="0"/>
          </a:p>
        </p:txBody>
      </p:sp>
    </p:spTree>
    <p:extLst>
      <p:ext uri="{BB962C8B-B14F-4D97-AF65-F5344CB8AC3E}">
        <p14:creationId xmlns:p14="http://schemas.microsoft.com/office/powerpoint/2010/main" val="10839613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Motives</a:t>
            </a:r>
            <a:endParaRPr lang="en-US" dirty="0"/>
          </a:p>
        </p:txBody>
      </p:sp>
      <p:pic>
        <p:nvPicPr>
          <p:cNvPr id="5" name="Content Placeholder 4"/>
          <p:cNvPicPr>
            <a:picLocks noGrp="1" noChangeAspect="1"/>
          </p:cNvPicPr>
          <p:nvPr>
            <p:ph idx="1"/>
          </p:nvPr>
        </p:nvPicPr>
        <p:blipFill>
          <a:blip r:embed="rId2"/>
          <a:stretch>
            <a:fillRect/>
          </a:stretch>
        </p:blipFill>
        <p:spPr>
          <a:xfrm>
            <a:off x="488374" y="966355"/>
            <a:ext cx="8094518" cy="49045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122</a:t>
            </a:fld>
            <a:endParaRPr lang="en-SG" dirty="0"/>
          </a:p>
        </p:txBody>
      </p:sp>
    </p:spTree>
    <p:extLst>
      <p:ext uri="{BB962C8B-B14F-4D97-AF65-F5344CB8AC3E}">
        <p14:creationId xmlns:p14="http://schemas.microsoft.com/office/powerpoint/2010/main" val="2988915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558800" y="924791"/>
            <a:ext cx="8121650" cy="4987636"/>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123</a:t>
            </a:fld>
            <a:endParaRPr lang="en-SG" dirty="0"/>
          </a:p>
        </p:txBody>
      </p:sp>
    </p:spTree>
    <p:extLst>
      <p:ext uri="{BB962C8B-B14F-4D97-AF65-F5344CB8AC3E}">
        <p14:creationId xmlns:p14="http://schemas.microsoft.com/office/powerpoint/2010/main" val="22428628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58800" y="1206968"/>
            <a:ext cx="8121650" cy="409163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124</a:t>
            </a:fld>
            <a:endParaRPr lang="en-SG" dirty="0"/>
          </a:p>
        </p:txBody>
      </p:sp>
    </p:spTree>
    <p:extLst>
      <p:ext uri="{BB962C8B-B14F-4D97-AF65-F5344CB8AC3E}">
        <p14:creationId xmlns:p14="http://schemas.microsoft.com/office/powerpoint/2010/main" val="25768569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Motives</a:t>
            </a:r>
            <a:endParaRPr lang="en-US" dirty="0"/>
          </a:p>
        </p:txBody>
      </p:sp>
      <p:pic>
        <p:nvPicPr>
          <p:cNvPr id="5" name="Content Placeholder 4"/>
          <p:cNvPicPr>
            <a:picLocks noGrp="1" noChangeAspect="1"/>
          </p:cNvPicPr>
          <p:nvPr>
            <p:ph idx="1"/>
          </p:nvPr>
        </p:nvPicPr>
        <p:blipFill>
          <a:blip r:embed="rId2"/>
          <a:stretch>
            <a:fillRect/>
          </a:stretch>
        </p:blipFill>
        <p:spPr>
          <a:xfrm>
            <a:off x="558800" y="893618"/>
            <a:ext cx="8121650" cy="4998027"/>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125</a:t>
            </a:fld>
            <a:endParaRPr lang="en-SG" dirty="0"/>
          </a:p>
        </p:txBody>
      </p:sp>
    </p:spTree>
    <p:extLst>
      <p:ext uri="{BB962C8B-B14F-4D97-AF65-F5344CB8AC3E}">
        <p14:creationId xmlns:p14="http://schemas.microsoft.com/office/powerpoint/2010/main" val="24992128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v/s Practitioners view</a:t>
            </a:r>
            <a:endParaRPr lang="en-US" dirty="0"/>
          </a:p>
        </p:txBody>
      </p:sp>
      <p:pic>
        <p:nvPicPr>
          <p:cNvPr id="5" name="Content Placeholder 4"/>
          <p:cNvPicPr>
            <a:picLocks noGrp="1" noChangeAspect="1"/>
          </p:cNvPicPr>
          <p:nvPr>
            <p:ph idx="1"/>
          </p:nvPr>
        </p:nvPicPr>
        <p:blipFill>
          <a:blip r:embed="rId2"/>
          <a:stretch>
            <a:fillRect/>
          </a:stretch>
        </p:blipFill>
        <p:spPr>
          <a:xfrm>
            <a:off x="567420" y="914401"/>
            <a:ext cx="8239125" cy="5091544"/>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126</a:t>
            </a:fld>
            <a:endParaRPr lang="en-SG" dirty="0"/>
          </a:p>
        </p:txBody>
      </p:sp>
    </p:spTree>
    <p:extLst>
      <p:ext uri="{BB962C8B-B14F-4D97-AF65-F5344CB8AC3E}">
        <p14:creationId xmlns:p14="http://schemas.microsoft.com/office/powerpoint/2010/main" val="23516683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5" name="Content Placeholder 4"/>
          <p:cNvPicPr>
            <a:picLocks noGrp="1" noChangeAspect="1"/>
          </p:cNvPicPr>
          <p:nvPr>
            <p:ph idx="1"/>
          </p:nvPr>
        </p:nvPicPr>
        <p:blipFill>
          <a:blip r:embed="rId2"/>
          <a:stretch>
            <a:fillRect/>
          </a:stretch>
        </p:blipFill>
        <p:spPr>
          <a:xfrm>
            <a:off x="567421" y="976745"/>
            <a:ext cx="8239125" cy="4925291"/>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127</a:t>
            </a:fld>
            <a:endParaRPr lang="en-SG" dirty="0"/>
          </a:p>
        </p:txBody>
      </p:sp>
    </p:spTree>
    <p:extLst>
      <p:ext uri="{BB962C8B-B14F-4D97-AF65-F5344CB8AC3E}">
        <p14:creationId xmlns:p14="http://schemas.microsoft.com/office/powerpoint/2010/main" val="11842378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67421" y="956252"/>
            <a:ext cx="8027228" cy="4800311"/>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128</a:t>
            </a:fld>
            <a:endParaRPr lang="en-SG" dirty="0"/>
          </a:p>
        </p:txBody>
      </p:sp>
    </p:spTree>
    <p:extLst>
      <p:ext uri="{BB962C8B-B14F-4D97-AF65-F5344CB8AC3E}">
        <p14:creationId xmlns:p14="http://schemas.microsoft.com/office/powerpoint/2010/main" val="40676144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Acquisitions</a:t>
            </a:r>
            <a:endParaRPr lang="en-US" dirty="0"/>
          </a:p>
        </p:txBody>
      </p:sp>
      <p:pic>
        <p:nvPicPr>
          <p:cNvPr id="5" name="Content Placeholder 4"/>
          <p:cNvPicPr>
            <a:picLocks noGrp="1" noChangeAspect="1"/>
          </p:cNvPicPr>
          <p:nvPr>
            <p:ph idx="1"/>
          </p:nvPr>
        </p:nvPicPr>
        <p:blipFill>
          <a:blip r:embed="rId2"/>
          <a:stretch>
            <a:fillRect/>
          </a:stretch>
        </p:blipFill>
        <p:spPr>
          <a:xfrm>
            <a:off x="270164" y="883227"/>
            <a:ext cx="8634845" cy="50188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129</a:t>
            </a:fld>
            <a:endParaRPr lang="en-SG" dirty="0"/>
          </a:p>
        </p:txBody>
      </p:sp>
    </p:spTree>
    <p:extLst>
      <p:ext uri="{BB962C8B-B14F-4D97-AF65-F5344CB8AC3E}">
        <p14:creationId xmlns:p14="http://schemas.microsoft.com/office/powerpoint/2010/main" val="347912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Creation</a:t>
            </a:r>
            <a:endParaRPr lang="en-US" dirty="0"/>
          </a:p>
        </p:txBody>
      </p:sp>
      <p:pic>
        <p:nvPicPr>
          <p:cNvPr id="5" name="Content Placeholder 4"/>
          <p:cNvPicPr>
            <a:picLocks noGrp="1" noChangeAspect="1"/>
          </p:cNvPicPr>
          <p:nvPr>
            <p:ph idx="1"/>
          </p:nvPr>
        </p:nvPicPr>
        <p:blipFill>
          <a:blip r:embed="rId2"/>
          <a:stretch>
            <a:fillRect/>
          </a:stretch>
        </p:blipFill>
        <p:spPr>
          <a:xfrm>
            <a:off x="856054" y="1101725"/>
            <a:ext cx="7527142"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a:t>
            </a:fld>
            <a:endParaRPr lang="en-SG" dirty="0"/>
          </a:p>
        </p:txBody>
      </p:sp>
    </p:spTree>
    <p:extLst>
      <p:ext uri="{BB962C8B-B14F-4D97-AF65-F5344CB8AC3E}">
        <p14:creationId xmlns:p14="http://schemas.microsoft.com/office/powerpoint/2010/main" val="233075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 of Acquisitions</a:t>
            </a:r>
          </a:p>
        </p:txBody>
      </p:sp>
      <p:pic>
        <p:nvPicPr>
          <p:cNvPr id="5" name="Content Placeholder 4"/>
          <p:cNvPicPr>
            <a:picLocks noGrp="1" noChangeAspect="1"/>
          </p:cNvPicPr>
          <p:nvPr>
            <p:ph idx="1"/>
          </p:nvPr>
        </p:nvPicPr>
        <p:blipFill>
          <a:blip r:embed="rId2"/>
          <a:stretch>
            <a:fillRect/>
          </a:stretch>
        </p:blipFill>
        <p:spPr>
          <a:xfrm>
            <a:off x="567422" y="872837"/>
            <a:ext cx="8239124" cy="5029200"/>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130</a:t>
            </a:fld>
            <a:endParaRPr lang="en-SG" dirty="0"/>
          </a:p>
        </p:txBody>
      </p:sp>
    </p:spTree>
    <p:extLst>
      <p:ext uri="{BB962C8B-B14F-4D97-AF65-F5344CB8AC3E}">
        <p14:creationId xmlns:p14="http://schemas.microsoft.com/office/powerpoint/2010/main" val="33324420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Forms of Acquisitions</a:t>
            </a:r>
          </a:p>
        </p:txBody>
      </p:sp>
      <p:pic>
        <p:nvPicPr>
          <p:cNvPr id="5" name="Content Placeholder 4"/>
          <p:cNvPicPr>
            <a:picLocks noGrp="1" noChangeAspect="1"/>
          </p:cNvPicPr>
          <p:nvPr>
            <p:ph idx="1"/>
          </p:nvPr>
        </p:nvPicPr>
        <p:blipFill>
          <a:blip r:embed="rId2"/>
          <a:stretch>
            <a:fillRect/>
          </a:stretch>
        </p:blipFill>
        <p:spPr>
          <a:xfrm>
            <a:off x="567421" y="1039091"/>
            <a:ext cx="8239125" cy="4831773"/>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131</a:t>
            </a:fld>
            <a:endParaRPr lang="en-SG" dirty="0"/>
          </a:p>
        </p:txBody>
      </p:sp>
    </p:spTree>
    <p:extLst>
      <p:ext uri="{BB962C8B-B14F-4D97-AF65-F5344CB8AC3E}">
        <p14:creationId xmlns:p14="http://schemas.microsoft.com/office/powerpoint/2010/main" val="277466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21" y="83127"/>
            <a:ext cx="8239125" cy="643970"/>
          </a:xfrm>
        </p:spPr>
        <p:txBody>
          <a:bodyPr/>
          <a:lstStyle/>
          <a:p>
            <a:r>
              <a:rPr lang="en-US" dirty="0" smtClean="0"/>
              <a:t/>
            </a:r>
            <a:br>
              <a:rPr lang="en-US" dirty="0" smtClean="0"/>
            </a:br>
            <a:r>
              <a:rPr lang="en-US" dirty="0" smtClean="0"/>
              <a:t>Forms of payments</a:t>
            </a:r>
            <a:endParaRPr lang="en-US" dirty="0"/>
          </a:p>
        </p:txBody>
      </p:sp>
      <p:pic>
        <p:nvPicPr>
          <p:cNvPr id="5" name="Content Placeholder 4"/>
          <p:cNvPicPr>
            <a:picLocks noGrp="1" noChangeAspect="1"/>
          </p:cNvPicPr>
          <p:nvPr>
            <p:ph idx="1"/>
          </p:nvPr>
        </p:nvPicPr>
        <p:blipFill>
          <a:blip r:embed="rId2"/>
          <a:stretch>
            <a:fillRect/>
          </a:stretch>
        </p:blipFill>
        <p:spPr>
          <a:xfrm>
            <a:off x="665018" y="810491"/>
            <a:ext cx="8141527" cy="51331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132</a:t>
            </a:fld>
            <a:endParaRPr lang="en-SG" dirty="0"/>
          </a:p>
        </p:txBody>
      </p:sp>
    </p:spTree>
    <p:extLst>
      <p:ext uri="{BB962C8B-B14F-4D97-AF65-F5344CB8AC3E}">
        <p14:creationId xmlns:p14="http://schemas.microsoft.com/office/powerpoint/2010/main" val="13936781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Payment</a:t>
            </a:r>
            <a:endParaRPr lang="en-US" dirty="0"/>
          </a:p>
        </p:txBody>
      </p:sp>
      <p:pic>
        <p:nvPicPr>
          <p:cNvPr id="5" name="Content Placeholder 4"/>
          <p:cNvPicPr>
            <a:picLocks noGrp="1" noChangeAspect="1"/>
          </p:cNvPicPr>
          <p:nvPr>
            <p:ph idx="1"/>
          </p:nvPr>
        </p:nvPicPr>
        <p:blipFill>
          <a:blip r:embed="rId2"/>
          <a:stretch>
            <a:fillRect/>
          </a:stretch>
        </p:blipFill>
        <p:spPr>
          <a:xfrm>
            <a:off x="567421" y="831273"/>
            <a:ext cx="8239125" cy="509154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133</a:t>
            </a:fld>
            <a:endParaRPr lang="en-SG" dirty="0"/>
          </a:p>
        </p:txBody>
      </p:sp>
    </p:spTree>
    <p:extLst>
      <p:ext uri="{BB962C8B-B14F-4D97-AF65-F5344CB8AC3E}">
        <p14:creationId xmlns:p14="http://schemas.microsoft.com/office/powerpoint/2010/main" val="15637229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Financing methods</a:t>
            </a:r>
            <a:endParaRPr lang="en-US" dirty="0"/>
          </a:p>
        </p:txBody>
      </p:sp>
      <p:pic>
        <p:nvPicPr>
          <p:cNvPr id="5" name="Content Placeholder 4"/>
          <p:cNvPicPr>
            <a:picLocks noGrp="1" noChangeAspect="1"/>
          </p:cNvPicPr>
          <p:nvPr>
            <p:ph idx="1"/>
          </p:nvPr>
        </p:nvPicPr>
        <p:blipFill>
          <a:blip r:embed="rId2"/>
          <a:stretch>
            <a:fillRect/>
          </a:stretch>
        </p:blipFill>
        <p:spPr>
          <a:xfrm>
            <a:off x="737756" y="800100"/>
            <a:ext cx="8068790" cy="51331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134</a:t>
            </a:fld>
            <a:endParaRPr lang="en-SG" dirty="0"/>
          </a:p>
        </p:txBody>
      </p:sp>
    </p:spTree>
    <p:extLst>
      <p:ext uri="{BB962C8B-B14F-4D97-AF65-F5344CB8AC3E}">
        <p14:creationId xmlns:p14="http://schemas.microsoft.com/office/powerpoint/2010/main" val="38292646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pic>
        <p:nvPicPr>
          <p:cNvPr id="5" name="Content Placeholder 4"/>
          <p:cNvPicPr>
            <a:picLocks noGrp="1" noChangeAspect="1"/>
          </p:cNvPicPr>
          <p:nvPr>
            <p:ph idx="1"/>
          </p:nvPr>
        </p:nvPicPr>
        <p:blipFill>
          <a:blip r:embed="rId2"/>
          <a:stretch>
            <a:fillRect/>
          </a:stretch>
        </p:blipFill>
        <p:spPr>
          <a:xfrm>
            <a:off x="567422" y="883227"/>
            <a:ext cx="8239124" cy="5101937"/>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135</a:t>
            </a:fld>
            <a:endParaRPr lang="en-SG" dirty="0"/>
          </a:p>
        </p:txBody>
      </p:sp>
    </p:spTree>
    <p:extLst>
      <p:ext uri="{BB962C8B-B14F-4D97-AF65-F5344CB8AC3E}">
        <p14:creationId xmlns:p14="http://schemas.microsoft.com/office/powerpoint/2010/main" val="50438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in a Industry</a:t>
            </a:r>
            <a:endParaRPr lang="en-US" dirty="0"/>
          </a:p>
        </p:txBody>
      </p:sp>
      <p:pic>
        <p:nvPicPr>
          <p:cNvPr id="5" name="Content Placeholder 4"/>
          <p:cNvPicPr>
            <a:picLocks noGrp="1" noChangeAspect="1"/>
          </p:cNvPicPr>
          <p:nvPr>
            <p:ph idx="1"/>
          </p:nvPr>
        </p:nvPicPr>
        <p:blipFill>
          <a:blip r:embed="rId2"/>
          <a:stretch>
            <a:fillRect/>
          </a:stretch>
        </p:blipFill>
        <p:spPr>
          <a:xfrm>
            <a:off x="567421" y="924791"/>
            <a:ext cx="8337588" cy="4935682"/>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136</a:t>
            </a:fld>
            <a:endParaRPr lang="en-SG" dirty="0"/>
          </a:p>
        </p:txBody>
      </p:sp>
    </p:spTree>
    <p:extLst>
      <p:ext uri="{BB962C8B-B14F-4D97-AF65-F5344CB8AC3E}">
        <p14:creationId xmlns:p14="http://schemas.microsoft.com/office/powerpoint/2010/main" val="2623756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Perceived Synergies</a:t>
            </a:r>
            <a:endParaRPr lang="en-US" dirty="0"/>
          </a:p>
        </p:txBody>
      </p:sp>
      <p:pic>
        <p:nvPicPr>
          <p:cNvPr id="5" name="Content Placeholder 4"/>
          <p:cNvPicPr>
            <a:picLocks noGrp="1" noChangeAspect="1"/>
          </p:cNvPicPr>
          <p:nvPr>
            <p:ph idx="1"/>
          </p:nvPr>
        </p:nvPicPr>
        <p:blipFill>
          <a:blip r:embed="rId2"/>
          <a:stretch>
            <a:fillRect/>
          </a:stretch>
        </p:blipFill>
        <p:spPr>
          <a:xfrm>
            <a:off x="800100" y="852054"/>
            <a:ext cx="8006446" cy="5091546"/>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137</a:t>
            </a:fld>
            <a:endParaRPr lang="en-SG" dirty="0"/>
          </a:p>
        </p:txBody>
      </p:sp>
    </p:spTree>
    <p:extLst>
      <p:ext uri="{BB962C8B-B14F-4D97-AF65-F5344CB8AC3E}">
        <p14:creationId xmlns:p14="http://schemas.microsoft.com/office/powerpoint/2010/main" val="170318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282667" y="1101725"/>
            <a:ext cx="4673916"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138</a:t>
            </a:fld>
            <a:endParaRPr lang="en-SG" dirty="0"/>
          </a:p>
        </p:txBody>
      </p:sp>
    </p:spTree>
    <p:extLst>
      <p:ext uri="{BB962C8B-B14F-4D97-AF65-F5344CB8AC3E}">
        <p14:creationId xmlns:p14="http://schemas.microsoft.com/office/powerpoint/2010/main" val="6933202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44236" y="904009"/>
            <a:ext cx="7772400" cy="4998027"/>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139</a:t>
            </a:fld>
            <a:endParaRPr lang="en-SG" dirty="0"/>
          </a:p>
        </p:txBody>
      </p:sp>
    </p:spTree>
    <p:extLst>
      <p:ext uri="{BB962C8B-B14F-4D97-AF65-F5344CB8AC3E}">
        <p14:creationId xmlns:p14="http://schemas.microsoft.com/office/powerpoint/2010/main" val="407611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Value Drivers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92" y="1101725"/>
            <a:ext cx="8260772" cy="4613275"/>
          </a:xfrm>
        </p:spPr>
      </p:pic>
      <p:sp>
        <p:nvSpPr>
          <p:cNvPr id="4" name="Slide Number Placeholder 3"/>
          <p:cNvSpPr>
            <a:spLocks noGrp="1"/>
          </p:cNvSpPr>
          <p:nvPr>
            <p:ph type="sldNum" sz="quarter" idx="10"/>
          </p:nvPr>
        </p:nvSpPr>
        <p:spPr/>
        <p:txBody>
          <a:bodyPr/>
          <a:lstStyle/>
          <a:p>
            <a:fld id="{C0691B93-B3A7-4303-AA7E-EB7530658DE5}" type="slidenum">
              <a:rPr lang="en-SG" smtClean="0"/>
              <a:pPr/>
              <a:t>14</a:t>
            </a:fld>
            <a:endParaRPr lang="en-SG" dirty="0"/>
          </a:p>
        </p:txBody>
      </p:sp>
    </p:spTree>
    <p:extLst>
      <p:ext uri="{BB962C8B-B14F-4D97-AF65-F5344CB8AC3E}">
        <p14:creationId xmlns:p14="http://schemas.microsoft.com/office/powerpoint/2010/main" val="107158475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Profit Margin value Drivers</a:t>
            </a:r>
            <a:endParaRPr lang="en-US" dirty="0"/>
          </a:p>
        </p:txBody>
      </p:sp>
      <p:pic>
        <p:nvPicPr>
          <p:cNvPr id="5" name="Content Placeholder 4"/>
          <p:cNvPicPr>
            <a:picLocks noGrp="1" noChangeAspect="1"/>
          </p:cNvPicPr>
          <p:nvPr>
            <p:ph idx="1"/>
          </p:nvPr>
        </p:nvPicPr>
        <p:blipFill>
          <a:blip r:embed="rId2"/>
          <a:stretch>
            <a:fillRect/>
          </a:stretch>
        </p:blipFill>
        <p:spPr>
          <a:xfrm>
            <a:off x="567422" y="883227"/>
            <a:ext cx="8160942" cy="5008418"/>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140</a:t>
            </a:fld>
            <a:endParaRPr lang="en-SG" dirty="0"/>
          </a:p>
        </p:txBody>
      </p:sp>
    </p:spTree>
    <p:extLst>
      <p:ext uri="{BB962C8B-B14F-4D97-AF65-F5344CB8AC3E}">
        <p14:creationId xmlns:p14="http://schemas.microsoft.com/office/powerpoint/2010/main" val="4302200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 Turnover Value drivers</a:t>
            </a:r>
            <a:endParaRPr lang="en-US" dirty="0"/>
          </a:p>
        </p:txBody>
      </p:sp>
      <p:pic>
        <p:nvPicPr>
          <p:cNvPr id="5" name="Content Placeholder 4"/>
          <p:cNvPicPr>
            <a:picLocks noGrp="1" noChangeAspect="1"/>
          </p:cNvPicPr>
          <p:nvPr>
            <p:ph idx="1"/>
          </p:nvPr>
        </p:nvPicPr>
        <p:blipFill>
          <a:blip r:embed="rId2"/>
          <a:stretch>
            <a:fillRect/>
          </a:stretch>
        </p:blipFill>
        <p:spPr>
          <a:xfrm>
            <a:off x="567421" y="1101725"/>
            <a:ext cx="8239125" cy="4717184"/>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141</a:t>
            </a:fld>
            <a:endParaRPr lang="en-SG" dirty="0"/>
          </a:p>
        </p:txBody>
      </p:sp>
    </p:spTree>
    <p:extLst>
      <p:ext uri="{BB962C8B-B14F-4D97-AF65-F5344CB8AC3E}">
        <p14:creationId xmlns:p14="http://schemas.microsoft.com/office/powerpoint/2010/main" val="14148971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b="1" i="1" dirty="0">
                <a:solidFill>
                  <a:srgbClr val="003366"/>
                </a:solidFill>
              </a:rPr>
              <a:t>Competitive strategy analysis</a:t>
            </a:r>
          </a:p>
          <a:p>
            <a:pPr eaLnBrk="1" hangingPunct="1"/>
            <a:r>
              <a:rPr lang="en-US" sz="2000" i="1" dirty="0"/>
              <a:t>Five forces</a:t>
            </a:r>
            <a:r>
              <a:rPr lang="en-US" sz="2000" dirty="0"/>
              <a:t> – assessing industry structure</a:t>
            </a:r>
          </a:p>
          <a:p>
            <a:pPr eaLnBrk="1" hangingPunct="1"/>
            <a:r>
              <a:rPr lang="en-US" sz="2000" i="1" dirty="0"/>
              <a:t>Value chain</a:t>
            </a:r>
            <a:r>
              <a:rPr lang="en-US" sz="2000" dirty="0"/>
              <a:t> – assessing activities and where companies create value</a:t>
            </a:r>
          </a:p>
          <a:p>
            <a:pPr eaLnBrk="1" hangingPunct="1"/>
            <a:r>
              <a:rPr lang="en-US" sz="2000" i="1" dirty="0"/>
              <a:t>Innovator’s dilemma</a:t>
            </a:r>
            <a:r>
              <a:rPr lang="en-US" sz="2000" dirty="0"/>
              <a:t> – why great companies fail</a:t>
            </a:r>
          </a:p>
          <a:p>
            <a:pPr eaLnBrk="1" hangingPunct="1"/>
            <a:r>
              <a:rPr lang="en-US" sz="2000" i="1" dirty="0"/>
              <a:t>Information rules</a:t>
            </a:r>
            <a:r>
              <a:rPr lang="en-US" sz="2000" dirty="0"/>
              <a:t> – contrast between physical and knowledge businesses</a:t>
            </a:r>
          </a:p>
          <a:p>
            <a:pPr eaLnBrk="1" hangingPunct="1"/>
            <a:r>
              <a:rPr lang="en-US" sz="2000" i="1" dirty="0"/>
              <a:t>Game theory</a:t>
            </a:r>
            <a:r>
              <a:rPr lang="en-US" sz="2000" dirty="0"/>
              <a:t> – capacity additions and pricing</a:t>
            </a:r>
          </a:p>
          <a:p>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142</a:t>
            </a:fld>
            <a:endParaRPr lang="en-SG" dirty="0"/>
          </a:p>
        </p:txBody>
      </p:sp>
    </p:spTree>
    <p:extLst>
      <p:ext uri="{BB962C8B-B14F-4D97-AF65-F5344CB8AC3E}">
        <p14:creationId xmlns:p14="http://schemas.microsoft.com/office/powerpoint/2010/main" val="38769583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88712" y="1101725"/>
            <a:ext cx="6661825" cy="430212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143</a:t>
            </a:fld>
            <a:endParaRPr lang="en-SG" dirty="0"/>
          </a:p>
        </p:txBody>
      </p:sp>
    </p:spTree>
    <p:extLst>
      <p:ext uri="{BB962C8B-B14F-4D97-AF65-F5344CB8AC3E}">
        <p14:creationId xmlns:p14="http://schemas.microsoft.com/office/powerpoint/2010/main" val="11340289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solidFill>
                  <a:srgbClr val="FF0000"/>
                </a:solidFill>
              </a:rPr>
              <a:t>Inflation &amp; Interest Rate </a:t>
            </a:r>
            <a:endParaRPr lang="en-IN" dirty="0">
              <a:solidFill>
                <a:srgbClr val="FF0000"/>
              </a:solidFill>
            </a:endParaRPr>
          </a:p>
        </p:txBody>
      </p:sp>
      <p:sp>
        <p:nvSpPr>
          <p:cNvPr id="4" name="Slide Number Placeholder 3"/>
          <p:cNvSpPr>
            <a:spLocks noGrp="1"/>
          </p:cNvSpPr>
          <p:nvPr>
            <p:ph type="sldNum" sz="quarter" idx="10"/>
          </p:nvPr>
        </p:nvSpPr>
        <p:spPr/>
        <p:txBody>
          <a:bodyPr/>
          <a:lstStyle/>
          <a:p>
            <a:fld id="{C0691B93-B3A7-4303-AA7E-EB7530658DE5}" type="slidenum">
              <a:rPr lang="en-SG" smtClean="0"/>
              <a:pPr/>
              <a:t>144</a:t>
            </a:fld>
            <a:endParaRPr lang="en-SG"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060" y="952901"/>
            <a:ext cx="9018454" cy="500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10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Performance Measurement</a:t>
            </a:r>
            <a:endParaRPr lang="en-US" dirty="0">
              <a:solidFill>
                <a:srgbClr val="FF0000"/>
              </a:solidFill>
            </a:endParaRPr>
          </a:p>
        </p:txBody>
      </p:sp>
      <p:sp>
        <p:nvSpPr>
          <p:cNvPr id="4" name="Slide Number Placeholder 3"/>
          <p:cNvSpPr>
            <a:spLocks noGrp="1"/>
          </p:cNvSpPr>
          <p:nvPr>
            <p:ph type="sldNum" sz="quarter" idx="4294967295"/>
          </p:nvPr>
        </p:nvSpPr>
        <p:spPr>
          <a:xfrm>
            <a:off x="8229600" y="6400800"/>
            <a:ext cx="457200" cy="304800"/>
          </a:xfrm>
          <a:prstGeom prst="rect">
            <a:avLst/>
          </a:prstGeom>
        </p:spPr>
        <p:txBody>
          <a:bodyPr/>
          <a:lstStyle/>
          <a:p>
            <a:fld id="{C80904C8-6A92-4FB0-A7D4-724834352E33}" type="slidenum">
              <a:rPr lang="en-US" smtClean="0"/>
              <a:pPr/>
              <a:t>145</a:t>
            </a:fld>
            <a:endParaRPr lang="en-US" dirty="0"/>
          </a:p>
        </p:txBody>
      </p:sp>
      <p:pic>
        <p:nvPicPr>
          <p:cNvPr id="5" name="Content Placeholder 4"/>
          <p:cNvPicPr>
            <a:picLocks noGrp="1" noChangeAspect="1"/>
          </p:cNvPicPr>
          <p:nvPr>
            <p:ph idx="1"/>
          </p:nvPr>
        </p:nvPicPr>
        <p:blipFill>
          <a:blip r:embed="rId2"/>
          <a:stretch>
            <a:fillRect/>
          </a:stretch>
        </p:blipFill>
        <p:spPr>
          <a:xfrm>
            <a:off x="249382" y="820882"/>
            <a:ext cx="8759535" cy="5153891"/>
          </a:xfrm>
          <a:prstGeom prst="rect">
            <a:avLst/>
          </a:prstGeom>
        </p:spPr>
      </p:pic>
    </p:spTree>
    <p:extLst>
      <p:ext uri="{BB962C8B-B14F-4D97-AF65-F5344CB8AC3E}">
        <p14:creationId xmlns:p14="http://schemas.microsoft.com/office/powerpoint/2010/main" val="248497785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Long Term Track Record</a:t>
            </a:r>
            <a:endParaRPr lang="en-US" dirty="0">
              <a:solidFill>
                <a:srgbClr val="FF0000"/>
              </a:solidFill>
            </a:endParaRPr>
          </a:p>
        </p:txBody>
      </p:sp>
      <p:sp>
        <p:nvSpPr>
          <p:cNvPr id="4" name="Slide Number Placeholder 3"/>
          <p:cNvSpPr>
            <a:spLocks noGrp="1"/>
          </p:cNvSpPr>
          <p:nvPr>
            <p:ph type="sldNum" sz="quarter" idx="4294967295"/>
          </p:nvPr>
        </p:nvSpPr>
        <p:spPr>
          <a:xfrm>
            <a:off x="8229600" y="6400800"/>
            <a:ext cx="457200" cy="304800"/>
          </a:xfrm>
          <a:prstGeom prst="rect">
            <a:avLst/>
          </a:prstGeom>
        </p:spPr>
        <p:txBody>
          <a:bodyPr/>
          <a:lstStyle/>
          <a:p>
            <a:fld id="{C80904C8-6A92-4FB0-A7D4-724834352E33}" type="slidenum">
              <a:rPr lang="en-US" smtClean="0"/>
              <a:pPr/>
              <a:t>146</a:t>
            </a:fld>
            <a:endParaRPr lang="en-US" dirty="0"/>
          </a:p>
        </p:txBody>
      </p:sp>
      <p:pic>
        <p:nvPicPr>
          <p:cNvPr id="5" name="Content Placeholder 4"/>
          <p:cNvPicPr>
            <a:picLocks noGrp="1" noChangeAspect="1"/>
          </p:cNvPicPr>
          <p:nvPr>
            <p:ph idx="1"/>
          </p:nvPr>
        </p:nvPicPr>
        <p:blipFill>
          <a:blip r:embed="rId2"/>
          <a:stretch>
            <a:fillRect/>
          </a:stretch>
        </p:blipFill>
        <p:spPr>
          <a:xfrm>
            <a:off x="342899" y="820883"/>
            <a:ext cx="8562109" cy="5101936"/>
          </a:xfrm>
          <a:prstGeom prst="rect">
            <a:avLst/>
          </a:prstGeom>
        </p:spPr>
      </p:pic>
    </p:spTree>
    <p:extLst>
      <p:ext uri="{BB962C8B-B14F-4D97-AF65-F5344CB8AC3E}">
        <p14:creationId xmlns:p14="http://schemas.microsoft.com/office/powerpoint/2010/main" val="316266399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en-US" dirty="0">
                <a:solidFill>
                  <a:srgbClr val="FF0000"/>
                </a:solidFill>
              </a:rPr>
              <a:t>India Story: Growth Drivers</a:t>
            </a:r>
          </a:p>
        </p:txBody>
      </p:sp>
      <p:sp>
        <p:nvSpPr>
          <p:cNvPr id="87046" name="Rectangle 6"/>
          <p:cNvSpPr>
            <a:spLocks noChangeArrowheads="1"/>
          </p:cNvSpPr>
          <p:nvPr/>
        </p:nvSpPr>
        <p:spPr bwMode="auto">
          <a:xfrm>
            <a:off x="838200" y="5029200"/>
            <a:ext cx="3657600" cy="1447800"/>
          </a:xfrm>
          <a:prstGeom prst="rect">
            <a:avLst/>
          </a:prstGeom>
          <a:noFill/>
          <a:ln w="9525">
            <a:noFill/>
            <a:miter lim="800000"/>
            <a:headEnd/>
            <a:tailEnd/>
          </a:ln>
          <a:effectLst/>
        </p:spPr>
        <p:txBody>
          <a:bodyPr/>
          <a:lstStyle/>
          <a:p>
            <a:pPr marL="342900" indent="-342900" eaLnBrk="1" hangingPunct="1">
              <a:spcBef>
                <a:spcPct val="25000"/>
              </a:spcBef>
              <a:spcAft>
                <a:spcPct val="25000"/>
              </a:spcAft>
            </a:pPr>
            <a:endParaRPr lang="en-US" sz="800" i="1"/>
          </a:p>
        </p:txBody>
      </p:sp>
      <p:sp>
        <p:nvSpPr>
          <p:cNvPr id="87049" name="Rectangle 9"/>
          <p:cNvSpPr>
            <a:spLocks noGrp="1" noChangeArrowheads="1"/>
          </p:cNvSpPr>
          <p:nvPr>
            <p:ph type="body" idx="1"/>
          </p:nvPr>
        </p:nvSpPr>
        <p:spPr/>
        <p:txBody>
          <a:bodyPr>
            <a:normAutofit/>
          </a:bodyPr>
          <a:lstStyle/>
          <a:p>
            <a:pPr>
              <a:spcAft>
                <a:spcPct val="100000"/>
              </a:spcAft>
            </a:pPr>
            <a:r>
              <a:rPr lang="en-US" sz="1200" dirty="0"/>
              <a:t>Valuation are a slave of Earnings</a:t>
            </a:r>
          </a:p>
          <a:p>
            <a:pPr>
              <a:spcAft>
                <a:spcPct val="100000"/>
              </a:spcAft>
            </a:pPr>
            <a:r>
              <a:rPr lang="en-US" sz="1200" dirty="0"/>
              <a:t>Earnings are a function of Economic growth</a:t>
            </a:r>
          </a:p>
          <a:p>
            <a:pPr>
              <a:spcAft>
                <a:spcPct val="100000"/>
              </a:spcAft>
            </a:pPr>
            <a:r>
              <a:rPr lang="en-US" sz="1200" dirty="0"/>
              <a:t>Earnings growth = 1-1.5x of Nominal GDP growth</a:t>
            </a:r>
          </a:p>
          <a:p>
            <a:pPr lvl="1">
              <a:spcAft>
                <a:spcPct val="100000"/>
              </a:spcAft>
            </a:pPr>
            <a:r>
              <a:rPr lang="en-US" sz="1200" dirty="0"/>
              <a:t>If Real GDP growth = </a:t>
            </a:r>
            <a:r>
              <a:rPr lang="en-US" sz="1200" dirty="0" smtClean="0"/>
              <a:t>7%, </a:t>
            </a:r>
            <a:r>
              <a:rPr lang="en-US" sz="1200" dirty="0"/>
              <a:t>Inflation is 5%,</a:t>
            </a:r>
          </a:p>
          <a:p>
            <a:pPr lvl="1">
              <a:spcAft>
                <a:spcPct val="100000"/>
              </a:spcAft>
            </a:pPr>
            <a:r>
              <a:rPr lang="en-US" sz="1200" dirty="0"/>
              <a:t>Then Nominal GDP growth= </a:t>
            </a:r>
            <a:r>
              <a:rPr lang="en-US" sz="1200" dirty="0" smtClean="0"/>
              <a:t>7%+</a:t>
            </a:r>
            <a:r>
              <a:rPr lang="en-US" sz="1200" dirty="0"/>
              <a:t>5%=</a:t>
            </a:r>
            <a:r>
              <a:rPr lang="en-US" sz="1200" dirty="0" smtClean="0"/>
              <a:t>12%</a:t>
            </a:r>
            <a:endParaRPr lang="en-US" sz="1200" dirty="0"/>
          </a:p>
          <a:p>
            <a:pPr lvl="1">
              <a:spcAft>
                <a:spcPct val="100000"/>
              </a:spcAft>
            </a:pPr>
            <a:r>
              <a:rPr lang="en-US" sz="1200" dirty="0"/>
              <a:t>Hence, Earnings growth = </a:t>
            </a:r>
            <a:r>
              <a:rPr lang="en-US" sz="1200" dirty="0" smtClean="0"/>
              <a:t>12 </a:t>
            </a:r>
            <a:r>
              <a:rPr lang="en-US" sz="1200" dirty="0"/>
              <a:t>- </a:t>
            </a:r>
            <a:r>
              <a:rPr lang="en-US" sz="1200" dirty="0" smtClean="0"/>
              <a:t>18% </a:t>
            </a:r>
            <a:r>
              <a:rPr lang="en-US" sz="1200" dirty="0"/>
              <a:t>(1-1.5x of NGDP)</a:t>
            </a:r>
          </a:p>
          <a:p>
            <a:pPr>
              <a:spcAft>
                <a:spcPct val="100000"/>
              </a:spcAft>
            </a:pPr>
            <a:r>
              <a:rPr lang="en-US" sz="1200" dirty="0"/>
              <a:t>The case for investing in  Indian capital markets  (present and future) is a direct derivative of India’s economic growth</a:t>
            </a:r>
          </a:p>
          <a:p>
            <a:pPr>
              <a:spcAft>
                <a:spcPct val="100000"/>
              </a:spcAft>
            </a:pPr>
            <a:r>
              <a:rPr lang="en-US" sz="1200" dirty="0"/>
              <a:t>Favorable Demographics with large working population, High savings rate, Increasing capital flows and investment rate are resulting in higher GDP growth.</a:t>
            </a:r>
          </a:p>
          <a:p>
            <a:pPr>
              <a:spcAft>
                <a:spcPct val="100000"/>
              </a:spcAft>
            </a:pPr>
            <a:r>
              <a:rPr lang="en-US" sz="1200" dirty="0"/>
              <a:t>Efficient capital allocation: Superior efficiency of capital deployed in listed companies, high quality earnings growth and Capital allocated judiciously and in productive manner by competitive private sector and not allocated through centralized planning.</a:t>
            </a:r>
          </a:p>
        </p:txBody>
      </p:sp>
    </p:spTree>
    <p:extLst>
      <p:ext uri="{BB962C8B-B14F-4D97-AF65-F5344CB8AC3E}">
        <p14:creationId xmlns:p14="http://schemas.microsoft.com/office/powerpoint/2010/main" val="13301421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rPr>
              <a:t>Homo economicus: Part Monkey Part human</a:t>
            </a:r>
            <a:endParaRPr lang="en-US" dirty="0">
              <a:solidFill>
                <a:srgbClr val="FF0000"/>
              </a:solidFill>
            </a:endParaRPr>
          </a:p>
        </p:txBody>
      </p:sp>
      <p:pic>
        <p:nvPicPr>
          <p:cNvPr id="4" name="Content Placeholder 3" descr="planning.jpg"/>
          <p:cNvPicPr>
            <a:picLocks noGrp="1" noChangeAspect="1"/>
          </p:cNvPicPr>
          <p:nvPr>
            <p:ph idx="1"/>
          </p:nvPr>
        </p:nvPicPr>
        <p:blipFill>
          <a:blip r:embed="rId2" cstate="print"/>
          <a:stretch>
            <a:fillRect/>
          </a:stretch>
        </p:blipFill>
        <p:spPr>
          <a:xfrm>
            <a:off x="1763688" y="2060848"/>
            <a:ext cx="5328592" cy="3878145"/>
          </a:xfrm>
        </p:spPr>
      </p:pic>
    </p:spTree>
    <p:extLst>
      <p:ext uri="{BB962C8B-B14F-4D97-AF65-F5344CB8AC3E}">
        <p14:creationId xmlns:p14="http://schemas.microsoft.com/office/powerpoint/2010/main" val="17276952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66738" y="123825"/>
            <a:ext cx="8313737" cy="603250"/>
          </a:xfrm>
        </p:spPr>
        <p:txBody>
          <a:bodyPr/>
          <a:lstStyle/>
          <a:p>
            <a:r>
              <a:rPr lang="en-IN" altLang="en-US" smtClean="0"/>
              <a:t>"Investment is most intelligent when it is most businesslike” - Warren Buffett</a:t>
            </a:r>
          </a:p>
        </p:txBody>
      </p:sp>
      <p:sp>
        <p:nvSpPr>
          <p:cNvPr id="33795"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DEABA669-2749-4502-A40C-328BEBD5A2AE}" type="slidenum">
              <a:rPr lang="en-SG" smtClean="0"/>
              <a:pPr>
                <a:defRPr/>
              </a:pPr>
              <a:t>149</a:t>
            </a:fld>
            <a:endParaRPr lang="en-SG" dirty="0"/>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028700"/>
            <a:ext cx="8293100"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840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Capital Allocation matters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21" y="1080655"/>
            <a:ext cx="7973905" cy="4821381"/>
          </a:xfrm>
        </p:spPr>
      </p:pic>
      <p:sp>
        <p:nvSpPr>
          <p:cNvPr id="4" name="Slide Number Placeholder 3"/>
          <p:cNvSpPr>
            <a:spLocks noGrp="1"/>
          </p:cNvSpPr>
          <p:nvPr>
            <p:ph type="sldNum" sz="quarter" idx="10"/>
          </p:nvPr>
        </p:nvSpPr>
        <p:spPr/>
        <p:txBody>
          <a:bodyPr/>
          <a:lstStyle/>
          <a:p>
            <a:fld id="{C0691B93-B3A7-4303-AA7E-EB7530658DE5}" type="slidenum">
              <a:rPr lang="en-SG" smtClean="0"/>
              <a:pPr/>
              <a:t>15</a:t>
            </a:fld>
            <a:endParaRPr lang="en-SG" dirty="0"/>
          </a:p>
        </p:txBody>
      </p:sp>
    </p:spTree>
    <p:extLst>
      <p:ext uri="{BB962C8B-B14F-4D97-AF65-F5344CB8AC3E}">
        <p14:creationId xmlns:p14="http://schemas.microsoft.com/office/powerpoint/2010/main" val="689515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Inflation : Interest </a:t>
            </a:r>
            <a:r>
              <a:rPr lang="en-US" dirty="0"/>
              <a:t>R</a:t>
            </a:r>
            <a:r>
              <a:rPr lang="en-US" dirty="0" smtClean="0"/>
              <a:t>ates &amp; Asset Class Affinity</a:t>
            </a:r>
            <a:endParaRPr lang="en-US" dirty="0"/>
          </a:p>
        </p:txBody>
      </p:sp>
      <p:graphicFrame>
        <p:nvGraphicFramePr>
          <p:cNvPr id="5" name="Content Placeholder 4"/>
          <p:cNvGraphicFramePr>
            <a:graphicFrameLocks noGrp="1"/>
          </p:cNvGraphicFramePr>
          <p:nvPr>
            <p:ph idx="1"/>
            <p:extLst/>
          </p:nvPr>
        </p:nvGraphicFramePr>
        <p:xfrm>
          <a:off x="127593" y="1253434"/>
          <a:ext cx="4339639" cy="4264863"/>
        </p:xfrm>
        <a:graphic>
          <a:graphicData uri="http://schemas.openxmlformats.org/drawingml/2006/table">
            <a:tbl>
              <a:tblPr/>
              <a:tblGrid>
                <a:gridCol w="961312"/>
                <a:gridCol w="1126109"/>
                <a:gridCol w="1126109"/>
                <a:gridCol w="1126109"/>
              </a:tblGrid>
              <a:tr h="775430">
                <a:tc>
                  <a:txBody>
                    <a:bodyPr/>
                    <a:lstStyle/>
                    <a:p>
                      <a:endParaRPr lang="en-US" dirty="0">
                        <a:effectLst/>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algn="ctr"/>
                      <a:r>
                        <a:rPr lang="en-US" sz="900" i="1">
                          <a:solidFill>
                            <a:srgbClr val="222222"/>
                          </a:solidFill>
                          <a:effectLst/>
                          <a:latin typeface="Arial" panose="020B0604020202020204" pitchFamily="34" charset="0"/>
                        </a:rPr>
                        <a:t>Real Economic Growth</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87715">
                <a:tc>
                  <a:txBody>
                    <a:bodyPr/>
                    <a:lstStyle/>
                    <a:p>
                      <a:pPr algn="ctr"/>
                      <a:r>
                        <a:rPr lang="en-US" sz="900" i="1">
                          <a:effectLst/>
                          <a:latin typeface="Arial" panose="020B0604020202020204" pitchFamily="34" charset="0"/>
                          <a:hlinkClick r:id="rId2"/>
                        </a:rPr>
                        <a:t>Inflation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900">
                          <a:solidFill>
                            <a:srgbClr val="222222"/>
                          </a:solidFill>
                          <a:effectLst/>
                          <a:latin typeface="Arial" panose="020B0604020202020204" pitchFamily="34" charset="0"/>
                        </a:rPr>
                        <a:t>High</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D80A9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80A99"/>
                      </a:solidFill>
                      <a:prstDash val="solid"/>
                      <a:round/>
                      <a:headEnd type="none" w="med" len="med"/>
                      <a:tailEnd type="none" w="med" len="med"/>
                    </a:lnB>
                  </a:tcPr>
                </a:tc>
                <a:tc>
                  <a:txBody>
                    <a:bodyPr/>
                    <a:lstStyle/>
                    <a:p>
                      <a:r>
                        <a:rPr lang="en-US" sz="900">
                          <a:solidFill>
                            <a:srgbClr val="222222"/>
                          </a:solidFill>
                          <a:effectLst/>
                          <a:latin typeface="Arial" panose="020B0604020202020204" pitchFamily="34" charset="0"/>
                        </a:rPr>
                        <a:t>Moderate</a:t>
                      </a:r>
                      <a:endParaRPr lang="en-US">
                        <a:effectLst/>
                      </a:endParaRPr>
                    </a:p>
                  </a:txBody>
                  <a:tcPr marL="68580" marR="68580" marT="0" marB="0">
                    <a:lnL w="12700" cap="flat" cmpd="sng" algn="ctr">
                      <a:solidFill>
                        <a:srgbClr val="D80A99"/>
                      </a:solidFill>
                      <a:prstDash val="solid"/>
                      <a:round/>
                      <a:headEnd type="none" w="med" len="med"/>
                      <a:tailEnd type="none" w="med" len="med"/>
                    </a:lnL>
                    <a:lnR w="12700" cap="flat" cmpd="sng" algn="ctr">
                      <a:solidFill>
                        <a:srgbClr val="30079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00799"/>
                      </a:solidFill>
                      <a:prstDash val="solid"/>
                      <a:round/>
                      <a:headEnd type="none" w="med" len="med"/>
                      <a:tailEnd type="none" w="med" len="med"/>
                    </a:lnB>
                  </a:tcPr>
                </a:tc>
                <a:tc>
                  <a:txBody>
                    <a:bodyPr/>
                    <a:lstStyle/>
                    <a:p>
                      <a:r>
                        <a:rPr lang="en-US" sz="900">
                          <a:solidFill>
                            <a:srgbClr val="222222"/>
                          </a:solidFill>
                          <a:effectLst/>
                          <a:latin typeface="Arial" panose="020B0604020202020204" pitchFamily="34" charset="0"/>
                        </a:rPr>
                        <a:t>Low/Negative</a:t>
                      </a:r>
                      <a:endParaRPr lang="en-US">
                        <a:effectLst/>
                      </a:endParaRPr>
                    </a:p>
                  </a:txBody>
                  <a:tcPr marL="68580" marR="68580" marT="0" marB="0">
                    <a:lnL w="12700" cap="flat" cmpd="sng" algn="ctr">
                      <a:solidFill>
                        <a:srgbClr val="300799"/>
                      </a:solidFill>
                      <a:prstDash val="solid"/>
                      <a:round/>
                      <a:headEnd type="none" w="med" len="med"/>
                      <a:tailEnd type="none" w="med" len="med"/>
                    </a:lnL>
                    <a:lnR w="12700" cap="flat" cmpd="sng" algn="ctr">
                      <a:solidFill>
                        <a:srgbClr val="88109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81099"/>
                      </a:solidFill>
                      <a:prstDash val="solid"/>
                      <a:round/>
                      <a:headEnd type="none" w="med" len="med"/>
                      <a:tailEnd type="none" w="med" len="med"/>
                    </a:lnB>
                  </a:tcPr>
                </a:tc>
              </a:tr>
              <a:tr h="1163144">
                <a:tc>
                  <a:txBody>
                    <a:bodyPr/>
                    <a:lstStyle/>
                    <a:p>
                      <a:r>
                        <a:rPr lang="en-US" sz="900">
                          <a:solidFill>
                            <a:srgbClr val="222222"/>
                          </a:solidFill>
                          <a:effectLst/>
                          <a:latin typeface="Arial" panose="020B0604020202020204" pitchFamily="34" charset="0"/>
                        </a:rPr>
                        <a:t>High</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a:solidFill>
                            <a:srgbClr val="222222"/>
                          </a:solidFill>
                          <a:effectLst/>
                          <a:latin typeface="Arial" panose="020B0604020202020204" pitchFamily="34" charset="0"/>
                        </a:rPr>
                        <a:t>Negative for bonds</a:t>
                      </a:r>
                      <a:endParaRPr lang="en-GB">
                        <a:effectLst/>
                      </a:endParaRPr>
                    </a:p>
                    <a:p>
                      <a:r>
                        <a:rPr lang="en-GB" sz="900">
                          <a:solidFill>
                            <a:srgbClr val="222222"/>
                          </a:solidFill>
                          <a:effectLst/>
                          <a:latin typeface="Arial" panose="020B0604020202020204" pitchFamily="34" charset="0"/>
                        </a:rPr>
                        <a:t>Mildly positive for stocks</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800E99"/>
                      </a:solidFill>
                      <a:prstDash val="solid"/>
                      <a:round/>
                      <a:headEnd type="none" w="med" len="med"/>
                      <a:tailEnd type="none" w="med" len="med"/>
                    </a:lnR>
                    <a:lnT w="12700" cap="flat" cmpd="sng" algn="ctr">
                      <a:solidFill>
                        <a:srgbClr val="D80A99"/>
                      </a:solidFill>
                      <a:prstDash val="solid"/>
                      <a:round/>
                      <a:headEnd type="none" w="med" len="med"/>
                      <a:tailEnd type="none" w="med" len="med"/>
                    </a:lnT>
                    <a:lnB w="12700" cap="flat" cmpd="sng" algn="ctr">
                      <a:solidFill>
                        <a:srgbClr val="800E99"/>
                      </a:solidFill>
                      <a:prstDash val="solid"/>
                      <a:round/>
                      <a:headEnd type="none" w="med" len="med"/>
                      <a:tailEnd type="none" w="med" len="med"/>
                    </a:lnB>
                  </a:tcPr>
                </a:tc>
                <a:tc>
                  <a:txBody>
                    <a:bodyPr/>
                    <a:lstStyle/>
                    <a:p>
                      <a:r>
                        <a:rPr lang="en-GB" sz="900">
                          <a:solidFill>
                            <a:srgbClr val="222222"/>
                          </a:solidFill>
                          <a:effectLst/>
                          <a:latin typeface="Arial" panose="020B0604020202020204" pitchFamily="34" charset="0"/>
                        </a:rPr>
                        <a:t>Negative for bonds</a:t>
                      </a:r>
                      <a:endParaRPr lang="en-GB">
                        <a:effectLst/>
                      </a:endParaRPr>
                    </a:p>
                    <a:p>
                      <a:r>
                        <a:rPr lang="en-GB" sz="900">
                          <a:solidFill>
                            <a:srgbClr val="222222"/>
                          </a:solidFill>
                          <a:effectLst/>
                          <a:latin typeface="Arial" panose="020B0604020202020204" pitchFamily="34" charset="0"/>
                        </a:rPr>
                        <a:t>Negative for stocks</a:t>
                      </a:r>
                      <a:endParaRPr lang="en-GB">
                        <a:effectLst/>
                      </a:endParaRPr>
                    </a:p>
                  </a:txBody>
                  <a:tcPr marL="68580" marR="68580" marT="0" marB="0">
                    <a:lnL w="12700" cap="flat" cmpd="sng" algn="ctr">
                      <a:solidFill>
                        <a:srgbClr val="800E99"/>
                      </a:solidFill>
                      <a:prstDash val="solid"/>
                      <a:round/>
                      <a:headEnd type="none" w="med" len="med"/>
                      <a:tailEnd type="none" w="med" len="med"/>
                    </a:lnL>
                    <a:lnR w="12700" cap="flat" cmpd="sng" algn="ctr">
                      <a:solidFill>
                        <a:srgbClr val="300799"/>
                      </a:solidFill>
                      <a:prstDash val="solid"/>
                      <a:round/>
                      <a:headEnd type="none" w="med" len="med"/>
                      <a:tailEnd type="none" w="med" len="med"/>
                    </a:lnR>
                    <a:lnT w="12700" cap="flat" cmpd="sng" algn="ctr">
                      <a:solidFill>
                        <a:srgbClr val="300799"/>
                      </a:solidFill>
                      <a:prstDash val="solid"/>
                      <a:round/>
                      <a:headEnd type="none" w="med" len="med"/>
                      <a:tailEnd type="none" w="med" len="med"/>
                    </a:lnT>
                    <a:lnB w="12700" cap="flat" cmpd="sng" algn="ctr">
                      <a:solidFill>
                        <a:srgbClr val="300799"/>
                      </a:solidFill>
                      <a:prstDash val="solid"/>
                      <a:round/>
                      <a:headEnd type="none" w="med" len="med"/>
                      <a:tailEnd type="none" w="med" len="med"/>
                    </a:lnB>
                  </a:tcPr>
                </a:tc>
                <a:tc>
                  <a:txBody>
                    <a:bodyPr/>
                    <a:lstStyle/>
                    <a:p>
                      <a:r>
                        <a:rPr lang="en-GB" sz="900" dirty="0">
                          <a:solidFill>
                            <a:srgbClr val="222222"/>
                          </a:solidFill>
                          <a:effectLst/>
                          <a:latin typeface="Arial" panose="020B0604020202020204" pitchFamily="34" charset="0"/>
                        </a:rPr>
                        <a:t>Negative  for bonds</a:t>
                      </a:r>
                      <a:endParaRPr lang="en-GB" dirty="0">
                        <a:effectLst/>
                      </a:endParaRPr>
                    </a:p>
                    <a:p>
                      <a:r>
                        <a:rPr lang="en-GB" sz="900" dirty="0">
                          <a:solidFill>
                            <a:srgbClr val="222222"/>
                          </a:solidFill>
                          <a:effectLst/>
                          <a:latin typeface="Arial" panose="020B0604020202020204" pitchFamily="34" charset="0"/>
                        </a:rPr>
                        <a:t>Negative for stocks</a:t>
                      </a:r>
                      <a:endParaRPr lang="en-GB" dirty="0">
                        <a:effectLst/>
                      </a:endParaRPr>
                    </a:p>
                  </a:txBody>
                  <a:tcPr marL="68580" marR="68580" marT="0" marB="0">
                    <a:lnL w="12700" cap="flat" cmpd="sng" algn="ctr">
                      <a:solidFill>
                        <a:srgbClr val="300799"/>
                      </a:solidFill>
                      <a:prstDash val="solid"/>
                      <a:round/>
                      <a:headEnd type="none" w="med" len="med"/>
                      <a:tailEnd type="none" w="med" len="med"/>
                    </a:lnL>
                    <a:lnR w="12700" cap="flat" cmpd="sng" algn="ctr">
                      <a:solidFill>
                        <a:srgbClr val="581199"/>
                      </a:solidFill>
                      <a:prstDash val="solid"/>
                      <a:round/>
                      <a:headEnd type="none" w="med" len="med"/>
                      <a:tailEnd type="none" w="med" len="med"/>
                    </a:lnR>
                    <a:lnT w="12700" cap="flat" cmpd="sng" algn="ctr">
                      <a:solidFill>
                        <a:srgbClr val="881099"/>
                      </a:solidFill>
                      <a:prstDash val="solid"/>
                      <a:round/>
                      <a:headEnd type="none" w="med" len="med"/>
                      <a:tailEnd type="none" w="med" len="med"/>
                    </a:lnT>
                    <a:lnB w="12700" cap="flat" cmpd="sng" algn="ctr">
                      <a:solidFill>
                        <a:srgbClr val="581199"/>
                      </a:solidFill>
                      <a:prstDash val="solid"/>
                      <a:round/>
                      <a:headEnd type="none" w="med" len="med"/>
                      <a:tailEnd type="none" w="med" len="med"/>
                    </a:lnB>
                  </a:tcPr>
                </a:tc>
              </a:tr>
              <a:tr h="1163144">
                <a:tc>
                  <a:txBody>
                    <a:bodyPr/>
                    <a:lstStyle/>
                    <a:p>
                      <a:r>
                        <a:rPr lang="en-US" sz="900">
                          <a:solidFill>
                            <a:srgbClr val="222222"/>
                          </a:solidFill>
                          <a:effectLst/>
                          <a:latin typeface="Arial" panose="020B0604020202020204" pitchFamily="34" charset="0"/>
                        </a:rPr>
                        <a:t>Moderate/Low</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a:solidFill>
                            <a:srgbClr val="222222"/>
                          </a:solidFill>
                          <a:effectLst/>
                          <a:latin typeface="Arial" panose="020B0604020202020204" pitchFamily="34" charset="0"/>
                        </a:rPr>
                        <a:t>Negative for bonds</a:t>
                      </a:r>
                      <a:endParaRPr lang="en-GB">
                        <a:effectLst/>
                      </a:endParaRPr>
                    </a:p>
                    <a:p>
                      <a:r>
                        <a:rPr lang="en-GB" sz="900">
                          <a:solidFill>
                            <a:srgbClr val="222222"/>
                          </a:solidFill>
                          <a:effectLst/>
                          <a:latin typeface="Arial" panose="020B0604020202020204" pitchFamily="34" charset="0"/>
                        </a:rPr>
                        <a:t>Positive for stocks</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980799"/>
                      </a:solidFill>
                      <a:prstDash val="solid"/>
                      <a:round/>
                      <a:headEnd type="none" w="med" len="med"/>
                      <a:tailEnd type="none" w="med" len="med"/>
                    </a:lnR>
                    <a:lnT w="12700" cap="flat" cmpd="sng" algn="ctr">
                      <a:solidFill>
                        <a:srgbClr val="800E99"/>
                      </a:solidFill>
                      <a:prstDash val="solid"/>
                      <a:round/>
                      <a:headEnd type="none" w="med" len="med"/>
                      <a:tailEnd type="none" w="med" len="med"/>
                    </a:lnT>
                    <a:lnB w="12700" cap="flat" cmpd="sng" algn="ctr">
                      <a:solidFill>
                        <a:srgbClr val="980799"/>
                      </a:solidFill>
                      <a:prstDash val="solid"/>
                      <a:round/>
                      <a:headEnd type="none" w="med" len="med"/>
                      <a:tailEnd type="none" w="med" len="med"/>
                    </a:lnB>
                  </a:tcPr>
                </a:tc>
                <a:tc>
                  <a:txBody>
                    <a:bodyPr/>
                    <a:lstStyle/>
                    <a:p>
                      <a:r>
                        <a:rPr lang="en-GB" sz="900" dirty="0">
                          <a:solidFill>
                            <a:srgbClr val="222222"/>
                          </a:solidFill>
                          <a:effectLst/>
                          <a:latin typeface="Arial" panose="020B0604020202020204" pitchFamily="34" charset="0"/>
                        </a:rPr>
                        <a:t>Negative for bonds</a:t>
                      </a:r>
                      <a:endParaRPr lang="en-GB" dirty="0">
                        <a:effectLst/>
                      </a:endParaRPr>
                    </a:p>
                    <a:p>
                      <a:r>
                        <a:rPr lang="en-GB" sz="900" dirty="0">
                          <a:solidFill>
                            <a:srgbClr val="222222"/>
                          </a:solidFill>
                          <a:effectLst/>
                          <a:latin typeface="Arial" panose="020B0604020202020204" pitchFamily="34" charset="0"/>
                        </a:rPr>
                        <a:t>Mild positive for stocks</a:t>
                      </a:r>
                      <a:endParaRPr lang="en-GB" dirty="0">
                        <a:effectLst/>
                      </a:endParaRPr>
                    </a:p>
                  </a:txBody>
                  <a:tcPr marL="68580" marR="68580" marT="0" marB="0">
                    <a:lnL w="12700" cap="flat" cmpd="sng" algn="ctr">
                      <a:solidFill>
                        <a:srgbClr val="980799"/>
                      </a:solidFill>
                      <a:prstDash val="solid"/>
                      <a:round/>
                      <a:headEnd type="none" w="med" len="med"/>
                      <a:tailEnd type="none" w="med" len="med"/>
                    </a:lnL>
                    <a:lnR w="12700" cap="flat" cmpd="sng" algn="ctr">
                      <a:solidFill>
                        <a:srgbClr val="980799"/>
                      </a:solidFill>
                      <a:prstDash val="solid"/>
                      <a:round/>
                      <a:headEnd type="none" w="med" len="med"/>
                      <a:tailEnd type="none" w="med" len="med"/>
                    </a:lnR>
                    <a:lnT w="12700" cap="flat" cmpd="sng" algn="ctr">
                      <a:solidFill>
                        <a:srgbClr val="300799"/>
                      </a:solidFill>
                      <a:prstDash val="solid"/>
                      <a:round/>
                      <a:headEnd type="none" w="med" len="med"/>
                      <a:tailEnd type="none" w="med" len="med"/>
                    </a:lnT>
                    <a:lnB w="12700" cap="flat" cmpd="sng" algn="ctr">
                      <a:solidFill>
                        <a:srgbClr val="980799"/>
                      </a:solidFill>
                      <a:prstDash val="solid"/>
                      <a:round/>
                      <a:headEnd type="none" w="med" len="med"/>
                      <a:tailEnd type="none" w="med" len="med"/>
                    </a:lnB>
                  </a:tcPr>
                </a:tc>
                <a:tc>
                  <a:txBody>
                    <a:bodyPr/>
                    <a:lstStyle/>
                    <a:p>
                      <a:r>
                        <a:rPr lang="en-GB" sz="900">
                          <a:solidFill>
                            <a:srgbClr val="222222"/>
                          </a:solidFill>
                          <a:effectLst/>
                          <a:latin typeface="Arial" panose="020B0604020202020204" pitchFamily="34" charset="0"/>
                        </a:rPr>
                        <a:t>Neutral/ Positive for bonds</a:t>
                      </a:r>
                      <a:endParaRPr lang="en-GB">
                        <a:effectLst/>
                      </a:endParaRPr>
                    </a:p>
                    <a:p>
                      <a:r>
                        <a:rPr lang="en-GB" sz="900">
                          <a:solidFill>
                            <a:srgbClr val="222222"/>
                          </a:solidFill>
                          <a:effectLst/>
                          <a:latin typeface="Arial" panose="020B0604020202020204" pitchFamily="34" charset="0"/>
                        </a:rPr>
                        <a:t>Negative for stocks</a:t>
                      </a:r>
                      <a:endParaRPr lang="en-GB">
                        <a:effectLst/>
                      </a:endParaRPr>
                    </a:p>
                  </a:txBody>
                  <a:tcPr marL="68580" marR="68580" marT="0" marB="0">
                    <a:lnL w="12700" cap="flat" cmpd="sng" algn="ctr">
                      <a:solidFill>
                        <a:srgbClr val="980799"/>
                      </a:solidFill>
                      <a:prstDash val="solid"/>
                      <a:round/>
                      <a:headEnd type="none" w="med" len="med"/>
                      <a:tailEnd type="none" w="med" len="med"/>
                    </a:lnL>
                    <a:lnR w="12700" cap="flat" cmpd="sng" algn="ctr">
                      <a:solidFill>
                        <a:srgbClr val="500F99"/>
                      </a:solidFill>
                      <a:prstDash val="solid"/>
                      <a:round/>
                      <a:headEnd type="none" w="med" len="med"/>
                      <a:tailEnd type="none" w="med" len="med"/>
                    </a:lnR>
                    <a:lnT w="12700" cap="flat" cmpd="sng" algn="ctr">
                      <a:solidFill>
                        <a:srgbClr val="581199"/>
                      </a:solidFill>
                      <a:prstDash val="solid"/>
                      <a:round/>
                      <a:headEnd type="none" w="med" len="med"/>
                      <a:tailEnd type="none" w="med" len="med"/>
                    </a:lnT>
                    <a:lnB w="12700" cap="flat" cmpd="sng" algn="ctr">
                      <a:solidFill>
                        <a:srgbClr val="500F99"/>
                      </a:solidFill>
                      <a:prstDash val="solid"/>
                      <a:round/>
                      <a:headEnd type="none" w="med" len="med"/>
                      <a:tailEnd type="none" w="med" len="med"/>
                    </a:lnB>
                  </a:tcPr>
                </a:tc>
              </a:tr>
              <a:tr h="775430">
                <a:tc>
                  <a:txBody>
                    <a:bodyPr/>
                    <a:lstStyle/>
                    <a:p>
                      <a:r>
                        <a:rPr lang="en-US" sz="900">
                          <a:solidFill>
                            <a:srgbClr val="222222"/>
                          </a:solidFill>
                          <a:effectLst/>
                          <a:latin typeface="Arial" panose="020B0604020202020204" pitchFamily="34" charset="0"/>
                        </a:rPr>
                        <a:t>Deflation</a:t>
                      </a:r>
                      <a:endParaRPr lang="en-US">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dirty="0">
                          <a:solidFill>
                            <a:srgbClr val="222222"/>
                          </a:solidFill>
                          <a:effectLst/>
                          <a:latin typeface="Arial" panose="020B0604020202020204" pitchFamily="34" charset="0"/>
                        </a:rPr>
                        <a:t>Neutral for bonds</a:t>
                      </a:r>
                      <a:endParaRPr lang="en-GB" dirty="0">
                        <a:effectLst/>
                      </a:endParaRPr>
                    </a:p>
                    <a:p>
                      <a:r>
                        <a:rPr lang="en-GB" sz="900" dirty="0">
                          <a:solidFill>
                            <a:srgbClr val="222222"/>
                          </a:solidFill>
                          <a:effectLst/>
                          <a:latin typeface="Arial" panose="020B0604020202020204" pitchFamily="34" charset="0"/>
                        </a:rPr>
                        <a:t>Positive for stocks</a:t>
                      </a:r>
                      <a:endParaRPr lang="en-GB"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980799"/>
                      </a:solidFill>
                      <a:prstDash val="solid"/>
                      <a:round/>
                      <a:headEnd type="none" w="med" len="med"/>
                      <a:tailEnd type="none" w="med" len="med"/>
                    </a:lnR>
                    <a:lnT w="12700" cap="flat" cmpd="sng" algn="ctr">
                      <a:solidFill>
                        <a:srgbClr val="980799"/>
                      </a:solidFill>
                      <a:prstDash val="solid"/>
                      <a:round/>
                      <a:headEnd type="none" w="med" len="med"/>
                      <a:tailEnd type="none" w="med" len="med"/>
                    </a:lnT>
                    <a:lnB w="12700" cap="flat" cmpd="sng" algn="ctr">
                      <a:solidFill>
                        <a:srgbClr val="980799"/>
                      </a:solidFill>
                      <a:prstDash val="solid"/>
                      <a:round/>
                      <a:headEnd type="none" w="med" len="med"/>
                      <a:tailEnd type="none" w="med" len="med"/>
                    </a:lnB>
                  </a:tcPr>
                </a:tc>
                <a:tc>
                  <a:txBody>
                    <a:bodyPr/>
                    <a:lstStyle/>
                    <a:p>
                      <a:r>
                        <a:rPr lang="en-GB" sz="900">
                          <a:solidFill>
                            <a:srgbClr val="222222"/>
                          </a:solidFill>
                          <a:effectLst/>
                          <a:latin typeface="Arial" panose="020B0604020202020204" pitchFamily="34" charset="0"/>
                        </a:rPr>
                        <a:t>Neutral for bonds</a:t>
                      </a:r>
                      <a:endParaRPr lang="en-GB">
                        <a:effectLst/>
                      </a:endParaRPr>
                    </a:p>
                    <a:p>
                      <a:r>
                        <a:rPr lang="en-GB" sz="900">
                          <a:solidFill>
                            <a:srgbClr val="222222"/>
                          </a:solidFill>
                          <a:effectLst/>
                          <a:latin typeface="Arial" panose="020B0604020202020204" pitchFamily="34" charset="0"/>
                        </a:rPr>
                        <a:t>Negative for stocks</a:t>
                      </a:r>
                      <a:endParaRPr lang="en-GB">
                        <a:effectLst/>
                      </a:endParaRPr>
                    </a:p>
                  </a:txBody>
                  <a:tcPr marL="68580" marR="68580" marT="0" marB="0">
                    <a:lnL w="12700" cap="flat" cmpd="sng" algn="ctr">
                      <a:solidFill>
                        <a:srgbClr val="980799"/>
                      </a:solidFill>
                      <a:prstDash val="solid"/>
                      <a:round/>
                      <a:headEnd type="none" w="med" len="med"/>
                      <a:tailEnd type="none" w="med" len="med"/>
                    </a:lnL>
                    <a:lnR w="12700" cap="flat" cmpd="sng" algn="ctr">
                      <a:solidFill>
                        <a:srgbClr val="D80A99"/>
                      </a:solidFill>
                      <a:prstDash val="solid"/>
                      <a:round/>
                      <a:headEnd type="none" w="med" len="med"/>
                      <a:tailEnd type="none" w="med" len="med"/>
                    </a:lnR>
                    <a:lnT w="12700" cap="flat" cmpd="sng" algn="ctr">
                      <a:solidFill>
                        <a:srgbClr val="980799"/>
                      </a:solidFill>
                      <a:prstDash val="solid"/>
                      <a:round/>
                      <a:headEnd type="none" w="med" len="med"/>
                      <a:tailEnd type="none" w="med" len="med"/>
                    </a:lnT>
                    <a:lnB w="12700" cap="flat" cmpd="sng" algn="ctr">
                      <a:solidFill>
                        <a:srgbClr val="D80A99"/>
                      </a:solidFill>
                      <a:prstDash val="solid"/>
                      <a:round/>
                      <a:headEnd type="none" w="med" len="med"/>
                      <a:tailEnd type="none" w="med" len="med"/>
                    </a:lnB>
                  </a:tcPr>
                </a:tc>
                <a:tc>
                  <a:txBody>
                    <a:bodyPr/>
                    <a:lstStyle/>
                    <a:p>
                      <a:r>
                        <a:rPr lang="en-GB" sz="900" dirty="0">
                          <a:solidFill>
                            <a:srgbClr val="222222"/>
                          </a:solidFill>
                          <a:effectLst/>
                          <a:latin typeface="Arial" panose="020B0604020202020204" pitchFamily="34" charset="0"/>
                        </a:rPr>
                        <a:t>Positive for bonds</a:t>
                      </a:r>
                      <a:endParaRPr lang="en-GB" dirty="0">
                        <a:effectLst/>
                      </a:endParaRPr>
                    </a:p>
                    <a:p>
                      <a:r>
                        <a:rPr lang="en-GB" sz="900" dirty="0">
                          <a:solidFill>
                            <a:srgbClr val="222222"/>
                          </a:solidFill>
                          <a:effectLst/>
                          <a:latin typeface="Arial" panose="020B0604020202020204" pitchFamily="34" charset="0"/>
                        </a:rPr>
                        <a:t>Negative for stocks</a:t>
                      </a:r>
                      <a:endParaRPr lang="en-GB" dirty="0">
                        <a:effectLst/>
                      </a:endParaRPr>
                    </a:p>
                  </a:txBody>
                  <a:tcPr marL="68580" marR="68580" marT="0" marB="0">
                    <a:lnL w="12700" cap="flat" cmpd="sng" algn="ctr">
                      <a:solidFill>
                        <a:srgbClr val="D80A99"/>
                      </a:solidFill>
                      <a:prstDash val="solid"/>
                      <a:round/>
                      <a:headEnd type="none" w="med" len="med"/>
                      <a:tailEnd type="none" w="med" len="med"/>
                    </a:lnL>
                    <a:lnR w="12700" cap="flat" cmpd="sng" algn="ctr">
                      <a:solidFill>
                        <a:srgbClr val="100C99"/>
                      </a:solidFill>
                      <a:prstDash val="solid"/>
                      <a:round/>
                      <a:headEnd type="none" w="med" len="med"/>
                      <a:tailEnd type="none" w="med" len="med"/>
                    </a:lnR>
                    <a:lnT w="12700" cap="flat" cmpd="sng" algn="ctr">
                      <a:solidFill>
                        <a:srgbClr val="500F99"/>
                      </a:solidFill>
                      <a:prstDash val="solid"/>
                      <a:round/>
                      <a:headEnd type="none" w="med" len="med"/>
                      <a:tailEnd type="none" w="med" len="med"/>
                    </a:lnT>
                    <a:lnB w="12700" cap="flat" cmpd="sng" algn="ctr">
                      <a:solidFill>
                        <a:srgbClr val="100C99"/>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fld id="{C0691B93-B3A7-4303-AA7E-EB7530658DE5}" type="slidenum">
              <a:rPr lang="en-SG" smtClean="0"/>
              <a:pPr/>
              <a:t>150</a:t>
            </a:fld>
            <a:endParaRPr lang="en-SG" dirty="0"/>
          </a:p>
        </p:txBody>
      </p:sp>
      <p:sp>
        <p:nvSpPr>
          <p:cNvPr id="6" name="Rectangle 1">
            <a:hlinkClick r:id="rId2"/>
          </p:cNvPr>
          <p:cNvSpPr>
            <a:spLocks noChangeArrowheads="1"/>
          </p:cNvSpPr>
          <p:nvPr/>
        </p:nvSpPr>
        <p:spPr bwMode="auto">
          <a:xfrm flipV="1">
            <a:off x="-2323786" y="-62019"/>
            <a:ext cx="13582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t>
            </a:r>
          </a:p>
        </p:txBody>
      </p:sp>
      <p:pic>
        <p:nvPicPr>
          <p:cNvPr id="7" name="Picture 6"/>
          <p:cNvPicPr>
            <a:picLocks noChangeAspect="1"/>
          </p:cNvPicPr>
          <p:nvPr/>
        </p:nvPicPr>
        <p:blipFill>
          <a:blip r:embed="rId3"/>
          <a:stretch>
            <a:fillRect/>
          </a:stretch>
        </p:blipFill>
        <p:spPr>
          <a:xfrm>
            <a:off x="4589715" y="1254642"/>
            <a:ext cx="4216832" cy="4391246"/>
          </a:xfrm>
          <a:prstGeom prst="rect">
            <a:avLst/>
          </a:prstGeom>
        </p:spPr>
      </p:pic>
    </p:spTree>
    <p:extLst>
      <p:ext uri="{BB962C8B-B14F-4D97-AF65-F5344CB8AC3E}">
        <p14:creationId xmlns:p14="http://schemas.microsoft.com/office/powerpoint/2010/main" val="41220758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dirty="0"/>
          </a:p>
        </p:txBody>
      </p:sp>
      <p:pic>
        <p:nvPicPr>
          <p:cNvPr id="786434" name="Picture 2" descr="D:\Kuntal Data\Asset bubble_KJ\photos\stock-market-perform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30" y="3356992"/>
            <a:ext cx="8288940" cy="3318110"/>
          </a:xfrm>
          <a:prstGeom prst="rect">
            <a:avLst/>
          </a:prstGeom>
          <a:noFill/>
          <a:extLst>
            <a:ext uri="{909E8E84-426E-40DD-AFC4-6F175D3DCCD1}">
              <a14:hiddenFill xmlns:a14="http://schemas.microsoft.com/office/drawing/2010/main">
                <a:solidFill>
                  <a:srgbClr val="FFFFFF"/>
                </a:solidFill>
              </a14:hiddenFill>
            </a:ext>
          </a:extLst>
        </p:spPr>
      </p:pic>
      <p:pic>
        <p:nvPicPr>
          <p:cNvPr id="786435" name="Picture 3" descr="D:\Kuntal Data\Asset bubble_KJ\photos\SectorRo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352928" cy="267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9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v/s Buy v/s Partner</a:t>
            </a:r>
            <a:endParaRPr lang="en-US" dirty="0"/>
          </a:p>
        </p:txBody>
      </p:sp>
      <p:pic>
        <p:nvPicPr>
          <p:cNvPr id="5" name="Content Placeholder 4"/>
          <p:cNvPicPr>
            <a:picLocks noGrp="1" noChangeAspect="1"/>
          </p:cNvPicPr>
          <p:nvPr>
            <p:ph idx="1"/>
          </p:nvPr>
        </p:nvPicPr>
        <p:blipFill>
          <a:blip r:embed="rId2"/>
          <a:stretch>
            <a:fillRect/>
          </a:stretch>
        </p:blipFill>
        <p:spPr>
          <a:xfrm>
            <a:off x="488373" y="1184564"/>
            <a:ext cx="7938654" cy="4488872"/>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152</a:t>
            </a:fld>
            <a:endParaRPr lang="en-SG" dirty="0"/>
          </a:p>
        </p:txBody>
      </p:sp>
    </p:spTree>
    <p:extLst>
      <p:ext uri="{BB962C8B-B14F-4D97-AF65-F5344CB8AC3E}">
        <p14:creationId xmlns:p14="http://schemas.microsoft.com/office/powerpoint/2010/main" val="427596758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Tree</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153</a:t>
            </a:fld>
            <a:endParaRPr lang="en-SG" dirty="0"/>
          </a:p>
        </p:txBody>
      </p:sp>
      <p:pic>
        <p:nvPicPr>
          <p:cNvPr id="7" name="Content Placeholder 6"/>
          <p:cNvPicPr>
            <a:picLocks noGrp="1" noChangeAspect="1"/>
          </p:cNvPicPr>
          <p:nvPr>
            <p:ph idx="1"/>
          </p:nvPr>
        </p:nvPicPr>
        <p:blipFill>
          <a:blip r:embed="rId2"/>
          <a:stretch>
            <a:fillRect/>
          </a:stretch>
        </p:blipFill>
        <p:spPr>
          <a:xfrm>
            <a:off x="488372" y="1007918"/>
            <a:ext cx="8318173" cy="4810991"/>
          </a:xfrm>
          <a:prstGeom prst="rect">
            <a:avLst/>
          </a:prstGeom>
        </p:spPr>
      </p:pic>
    </p:spTree>
    <p:extLst>
      <p:ext uri="{BB962C8B-B14F-4D97-AF65-F5344CB8AC3E}">
        <p14:creationId xmlns:p14="http://schemas.microsoft.com/office/powerpoint/2010/main" val="42012565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Transactional DD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236" y="1101725"/>
            <a:ext cx="8364682"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154</a:t>
            </a:fld>
            <a:endParaRPr lang="en-SG" dirty="0"/>
          </a:p>
        </p:txBody>
      </p:sp>
    </p:spTree>
    <p:extLst>
      <p:ext uri="{BB962C8B-B14F-4D97-AF65-F5344CB8AC3E}">
        <p14:creationId xmlns:p14="http://schemas.microsoft.com/office/powerpoint/2010/main" val="278832621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69994" y="331809"/>
            <a:ext cx="8057033" cy="57046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155</a:t>
            </a:fld>
            <a:endParaRPr lang="en-SG" dirty="0"/>
          </a:p>
        </p:txBody>
      </p:sp>
    </p:spTree>
    <p:extLst>
      <p:ext uri="{BB962C8B-B14F-4D97-AF65-F5344CB8AC3E}">
        <p14:creationId xmlns:p14="http://schemas.microsoft.com/office/powerpoint/2010/main" val="383087043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981" y="966355"/>
            <a:ext cx="7834745" cy="4904509"/>
          </a:xfrm>
        </p:spPr>
      </p:pic>
      <p:sp>
        <p:nvSpPr>
          <p:cNvPr id="4" name="Slide Number Placeholder 3"/>
          <p:cNvSpPr>
            <a:spLocks noGrp="1"/>
          </p:cNvSpPr>
          <p:nvPr>
            <p:ph type="sldNum" sz="quarter" idx="10"/>
          </p:nvPr>
        </p:nvSpPr>
        <p:spPr/>
        <p:txBody>
          <a:bodyPr/>
          <a:lstStyle/>
          <a:p>
            <a:fld id="{C0691B93-B3A7-4303-AA7E-EB7530658DE5}" type="slidenum">
              <a:rPr lang="en-SG" smtClean="0"/>
              <a:pPr/>
              <a:t>156</a:t>
            </a:fld>
            <a:endParaRPr lang="en-SG" dirty="0"/>
          </a:p>
        </p:txBody>
      </p:sp>
    </p:spTree>
    <p:extLst>
      <p:ext uri="{BB962C8B-B14F-4D97-AF65-F5344CB8AC3E}">
        <p14:creationId xmlns:p14="http://schemas.microsoft.com/office/powerpoint/2010/main" val="24417545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073" y="1"/>
            <a:ext cx="8582891" cy="5943600"/>
          </a:xfrm>
        </p:spPr>
      </p:pic>
      <p:sp>
        <p:nvSpPr>
          <p:cNvPr id="4" name="Slide Number Placeholder 3"/>
          <p:cNvSpPr>
            <a:spLocks noGrp="1"/>
          </p:cNvSpPr>
          <p:nvPr>
            <p:ph type="sldNum" sz="quarter" idx="10"/>
          </p:nvPr>
        </p:nvSpPr>
        <p:spPr/>
        <p:txBody>
          <a:bodyPr/>
          <a:lstStyle/>
          <a:p>
            <a:fld id="{C0691B93-B3A7-4303-AA7E-EB7530658DE5}" type="slidenum">
              <a:rPr lang="en-SG" smtClean="0"/>
              <a:pPr/>
              <a:t>157</a:t>
            </a:fld>
            <a:endParaRPr lang="en-SG" dirty="0"/>
          </a:p>
        </p:txBody>
      </p:sp>
    </p:spTree>
    <p:extLst>
      <p:ext uri="{BB962C8B-B14F-4D97-AF65-F5344CB8AC3E}">
        <p14:creationId xmlns:p14="http://schemas.microsoft.com/office/powerpoint/2010/main" val="38652676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Valuation Methodologies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813" y="1101725"/>
            <a:ext cx="6297624"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158</a:t>
            </a:fld>
            <a:endParaRPr lang="en-SG" dirty="0"/>
          </a:p>
        </p:txBody>
      </p:sp>
    </p:spTree>
    <p:extLst>
      <p:ext uri="{BB962C8B-B14F-4D97-AF65-F5344CB8AC3E}">
        <p14:creationId xmlns:p14="http://schemas.microsoft.com/office/powerpoint/2010/main" val="11599592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0"/>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D703C27-A4A0-4515-94F5-AAA690223802}" type="slidenum">
              <a:rPr lang="en-US" sz="1000">
                <a:solidFill>
                  <a:srgbClr val="000066"/>
                </a:solidFill>
              </a:rPr>
              <a:pPr/>
              <a:t>159</a:t>
            </a:fld>
            <a:endParaRPr lang="en-US" sz="1000">
              <a:solidFill>
                <a:srgbClr val="000066"/>
              </a:solidFill>
            </a:endParaRPr>
          </a:p>
        </p:txBody>
      </p:sp>
      <p:sp>
        <p:nvSpPr>
          <p:cNvPr id="28675" name="Rectangle 2"/>
          <p:cNvSpPr>
            <a:spLocks noChangeArrowheads="1"/>
          </p:cNvSpPr>
          <p:nvPr/>
        </p:nvSpPr>
        <p:spPr bwMode="auto">
          <a:xfrm>
            <a:off x="2655888" y="1460500"/>
            <a:ext cx="1639887"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76" name="Rectangle 3"/>
          <p:cNvSpPr>
            <a:spLocks noChangeArrowheads="1"/>
          </p:cNvSpPr>
          <p:nvPr/>
        </p:nvSpPr>
        <p:spPr bwMode="auto">
          <a:xfrm>
            <a:off x="2655888" y="2216150"/>
            <a:ext cx="1639887"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77" name="Rectangle 4"/>
          <p:cNvSpPr>
            <a:spLocks noChangeArrowheads="1"/>
          </p:cNvSpPr>
          <p:nvPr/>
        </p:nvSpPr>
        <p:spPr bwMode="auto">
          <a:xfrm>
            <a:off x="2655888" y="2971800"/>
            <a:ext cx="1639887"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78" name="Rectangle 5"/>
          <p:cNvSpPr>
            <a:spLocks noChangeArrowheads="1"/>
          </p:cNvSpPr>
          <p:nvPr/>
        </p:nvSpPr>
        <p:spPr bwMode="auto">
          <a:xfrm>
            <a:off x="7075488" y="3511550"/>
            <a:ext cx="1916112"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sz="1400">
              <a:solidFill>
                <a:srgbClr val="000066"/>
              </a:solidFill>
            </a:endParaRPr>
          </a:p>
        </p:txBody>
      </p:sp>
      <p:sp>
        <p:nvSpPr>
          <p:cNvPr id="28679" name="Rectangle 6"/>
          <p:cNvSpPr>
            <a:spLocks noChangeArrowheads="1"/>
          </p:cNvSpPr>
          <p:nvPr/>
        </p:nvSpPr>
        <p:spPr bwMode="auto">
          <a:xfrm>
            <a:off x="4903788" y="2292350"/>
            <a:ext cx="1460500" cy="593725"/>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pPr>
            <a:r>
              <a:rPr lang="en-US" sz="1400" b="1">
                <a:solidFill>
                  <a:srgbClr val="000066"/>
                </a:solidFill>
              </a:rPr>
              <a:t>Cash</a:t>
            </a:r>
          </a:p>
          <a:p>
            <a:pPr algn="ctr"/>
            <a:r>
              <a:rPr lang="en-US" sz="1400" b="1">
                <a:solidFill>
                  <a:srgbClr val="000066"/>
                </a:solidFill>
              </a:rPr>
              <a:t>Earnings</a:t>
            </a:r>
          </a:p>
        </p:txBody>
      </p:sp>
      <p:sp>
        <p:nvSpPr>
          <p:cNvPr id="28680" name="Rectangle 7"/>
          <p:cNvSpPr>
            <a:spLocks noChangeArrowheads="1"/>
          </p:cNvSpPr>
          <p:nvPr/>
        </p:nvSpPr>
        <p:spPr bwMode="auto">
          <a:xfrm>
            <a:off x="4910138" y="4845050"/>
            <a:ext cx="1460500"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81" name="Rectangle 8"/>
          <p:cNvSpPr>
            <a:spLocks noChangeArrowheads="1"/>
          </p:cNvSpPr>
          <p:nvPr/>
        </p:nvSpPr>
        <p:spPr bwMode="auto">
          <a:xfrm>
            <a:off x="2668588" y="4006850"/>
            <a:ext cx="1651000"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82" name="Rectangle 9"/>
          <p:cNvSpPr>
            <a:spLocks noChangeArrowheads="1"/>
          </p:cNvSpPr>
          <p:nvPr/>
        </p:nvSpPr>
        <p:spPr bwMode="auto">
          <a:xfrm>
            <a:off x="2659713" y="4702175"/>
            <a:ext cx="1651000"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83" name="Rectangle 10"/>
          <p:cNvSpPr>
            <a:spLocks noChangeArrowheads="1"/>
          </p:cNvSpPr>
          <p:nvPr/>
        </p:nvSpPr>
        <p:spPr bwMode="auto">
          <a:xfrm>
            <a:off x="2668588" y="5431918"/>
            <a:ext cx="1651000" cy="596900"/>
          </a:xfrm>
          <a:prstGeom prst="rect">
            <a:avLst/>
          </a:prstGeom>
          <a:solidFill>
            <a:srgbClr val="3399FF">
              <a:alpha val="50195"/>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8684" name="Line 11"/>
          <p:cNvSpPr>
            <a:spLocks noChangeShapeType="1"/>
          </p:cNvSpPr>
          <p:nvPr/>
        </p:nvSpPr>
        <p:spPr bwMode="auto">
          <a:xfrm flipV="1">
            <a:off x="4300538" y="2547938"/>
            <a:ext cx="601662" cy="4762"/>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 name="Rectangle 12"/>
          <p:cNvSpPr>
            <a:spLocks noChangeArrowheads="1"/>
          </p:cNvSpPr>
          <p:nvPr/>
        </p:nvSpPr>
        <p:spPr bwMode="auto">
          <a:xfrm>
            <a:off x="457200" y="1485900"/>
            <a:ext cx="1987550"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r>
              <a:rPr lang="en-US" sz="1400">
                <a:solidFill>
                  <a:srgbClr val="000066"/>
                </a:solidFill>
              </a:rPr>
              <a:t> Volume</a:t>
            </a:r>
          </a:p>
          <a:p>
            <a:pPr>
              <a:buFontTx/>
              <a:buChar char="•"/>
            </a:pPr>
            <a:r>
              <a:rPr lang="en-US" sz="1400">
                <a:solidFill>
                  <a:srgbClr val="000066"/>
                </a:solidFill>
              </a:rPr>
              <a:t> Pricing</a:t>
            </a:r>
          </a:p>
          <a:p>
            <a:pPr>
              <a:lnSpc>
                <a:spcPct val="95000"/>
              </a:lnSpc>
            </a:pPr>
            <a:r>
              <a:rPr lang="en-US" sz="1400">
                <a:solidFill>
                  <a:srgbClr val="000066"/>
                </a:solidFill>
              </a:rPr>
              <a:t> </a:t>
            </a:r>
          </a:p>
          <a:p>
            <a:pPr>
              <a:buFontTx/>
              <a:buChar char="•"/>
            </a:pPr>
            <a:r>
              <a:rPr lang="en-US" sz="1400">
                <a:solidFill>
                  <a:srgbClr val="000066"/>
                </a:solidFill>
              </a:rPr>
              <a:t> Expenses</a:t>
            </a:r>
          </a:p>
          <a:p>
            <a:pPr>
              <a:buFontTx/>
              <a:buChar char="•"/>
            </a:pPr>
            <a:r>
              <a:rPr lang="en-US" sz="1400">
                <a:solidFill>
                  <a:srgbClr val="000066"/>
                </a:solidFill>
              </a:rPr>
              <a:t> Leases</a:t>
            </a:r>
          </a:p>
          <a:p>
            <a:pPr>
              <a:buClr>
                <a:schemeClr val="folHlink"/>
              </a:buClr>
            </a:pPr>
            <a:r>
              <a:rPr lang="en-US" sz="1400">
                <a:solidFill>
                  <a:srgbClr val="000066"/>
                </a:solidFill>
              </a:rPr>
              <a:t> </a:t>
            </a:r>
          </a:p>
          <a:p>
            <a:pPr>
              <a:buFontTx/>
              <a:buChar char="•"/>
            </a:pPr>
            <a:r>
              <a:rPr lang="en-US" sz="1400">
                <a:solidFill>
                  <a:srgbClr val="000066"/>
                </a:solidFill>
              </a:rPr>
              <a:t> Tax Provision</a:t>
            </a:r>
          </a:p>
          <a:p>
            <a:pPr>
              <a:buFontTx/>
              <a:buChar char="•"/>
            </a:pPr>
            <a:r>
              <a:rPr lang="en-US" sz="1400" i="1">
                <a:solidFill>
                  <a:srgbClr val="000066"/>
                </a:solidFill>
              </a:rPr>
              <a:t> </a:t>
            </a:r>
            <a:r>
              <a:rPr lang="en-US" sz="1400">
                <a:solidFill>
                  <a:srgbClr val="000066"/>
                </a:solidFill>
              </a:rPr>
              <a:t>Deferred Taxes</a:t>
            </a:r>
          </a:p>
          <a:p>
            <a:pPr>
              <a:buFontTx/>
              <a:buChar char="•"/>
            </a:pPr>
            <a:r>
              <a:rPr lang="en-US" sz="1400">
                <a:solidFill>
                  <a:srgbClr val="000066"/>
                </a:solidFill>
              </a:rPr>
              <a:t> Tax Shield</a:t>
            </a:r>
          </a:p>
        </p:txBody>
      </p:sp>
      <p:sp>
        <p:nvSpPr>
          <p:cNvPr id="28686" name="Rectangle 13"/>
          <p:cNvSpPr>
            <a:spLocks noChangeArrowheads="1"/>
          </p:cNvSpPr>
          <p:nvPr/>
        </p:nvSpPr>
        <p:spPr bwMode="auto">
          <a:xfrm>
            <a:off x="2949575" y="1581150"/>
            <a:ext cx="957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400" b="1">
                <a:solidFill>
                  <a:srgbClr val="000066"/>
                </a:solidFill>
              </a:rPr>
              <a:t>Sales</a:t>
            </a:r>
          </a:p>
        </p:txBody>
      </p:sp>
      <p:sp>
        <p:nvSpPr>
          <p:cNvPr id="28687" name="Rectangle 14"/>
          <p:cNvSpPr>
            <a:spLocks noChangeArrowheads="1"/>
          </p:cNvSpPr>
          <p:nvPr/>
        </p:nvSpPr>
        <p:spPr bwMode="auto">
          <a:xfrm>
            <a:off x="2973388" y="2328863"/>
            <a:ext cx="102076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50000"/>
              </a:lnSpc>
            </a:pPr>
            <a:r>
              <a:rPr lang="en-US" sz="1400" b="1">
                <a:solidFill>
                  <a:srgbClr val="000066"/>
                </a:solidFill>
              </a:rPr>
              <a:t>Operating</a:t>
            </a:r>
          </a:p>
          <a:p>
            <a:pPr algn="ctr"/>
            <a:r>
              <a:rPr lang="en-US" sz="1400" b="1">
                <a:solidFill>
                  <a:srgbClr val="000066"/>
                </a:solidFill>
              </a:rPr>
              <a:t>Margin</a:t>
            </a:r>
          </a:p>
        </p:txBody>
      </p:sp>
      <p:sp>
        <p:nvSpPr>
          <p:cNvPr id="28688" name="Rectangle 15"/>
          <p:cNvSpPr>
            <a:spLocks noChangeArrowheads="1"/>
          </p:cNvSpPr>
          <p:nvPr/>
        </p:nvSpPr>
        <p:spPr bwMode="auto">
          <a:xfrm>
            <a:off x="3111500" y="3097213"/>
            <a:ext cx="6858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50000"/>
              </a:lnSpc>
            </a:pPr>
            <a:r>
              <a:rPr lang="en-US" sz="1400" b="1">
                <a:solidFill>
                  <a:srgbClr val="000066"/>
                </a:solidFill>
              </a:rPr>
              <a:t>Cash</a:t>
            </a:r>
          </a:p>
          <a:p>
            <a:pPr algn="ctr"/>
            <a:r>
              <a:rPr lang="en-US" sz="1400" b="1">
                <a:solidFill>
                  <a:srgbClr val="000066"/>
                </a:solidFill>
              </a:rPr>
              <a:t>Taxes</a:t>
            </a:r>
          </a:p>
        </p:txBody>
      </p:sp>
      <p:sp>
        <p:nvSpPr>
          <p:cNvPr id="28689" name="Line 16"/>
          <p:cNvSpPr>
            <a:spLocks noChangeShapeType="1"/>
          </p:cNvSpPr>
          <p:nvPr/>
        </p:nvSpPr>
        <p:spPr bwMode="auto">
          <a:xfrm>
            <a:off x="4298950" y="1701800"/>
            <a:ext cx="4016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Line 17"/>
          <p:cNvSpPr>
            <a:spLocks noChangeShapeType="1"/>
          </p:cNvSpPr>
          <p:nvPr/>
        </p:nvSpPr>
        <p:spPr bwMode="auto">
          <a:xfrm>
            <a:off x="4298950" y="3340100"/>
            <a:ext cx="4016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1" name="Line 18"/>
          <p:cNvSpPr>
            <a:spLocks noChangeShapeType="1"/>
          </p:cNvSpPr>
          <p:nvPr/>
        </p:nvSpPr>
        <p:spPr bwMode="auto">
          <a:xfrm>
            <a:off x="4691063" y="1697038"/>
            <a:ext cx="0" cy="1655762"/>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2" name="Rectangle 19"/>
          <p:cNvSpPr>
            <a:spLocks noChangeArrowheads="1"/>
          </p:cNvSpPr>
          <p:nvPr/>
        </p:nvSpPr>
        <p:spPr bwMode="auto">
          <a:xfrm>
            <a:off x="7250113" y="3632200"/>
            <a:ext cx="1493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solidFill>
                  <a:srgbClr val="003366"/>
                </a:solidFill>
              </a:rPr>
              <a:t>Free Cash Flow</a:t>
            </a:r>
          </a:p>
        </p:txBody>
      </p:sp>
      <p:sp>
        <p:nvSpPr>
          <p:cNvPr id="28693" name="Rectangle 20"/>
          <p:cNvSpPr>
            <a:spLocks noChangeArrowheads="1"/>
          </p:cNvSpPr>
          <p:nvPr/>
        </p:nvSpPr>
        <p:spPr bwMode="auto">
          <a:xfrm>
            <a:off x="7294563" y="4189413"/>
            <a:ext cx="14938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sz="1400">
                <a:solidFill>
                  <a:srgbClr val="000066"/>
                </a:solidFill>
              </a:rPr>
              <a:t>Cash available</a:t>
            </a:r>
          </a:p>
          <a:p>
            <a:r>
              <a:rPr lang="en-US" sz="1400">
                <a:solidFill>
                  <a:srgbClr val="000066"/>
                </a:solidFill>
              </a:rPr>
              <a:t>for distribution to</a:t>
            </a:r>
          </a:p>
          <a:p>
            <a:r>
              <a:rPr lang="en-US" sz="1400" i="1">
                <a:solidFill>
                  <a:srgbClr val="000066"/>
                </a:solidFill>
              </a:rPr>
              <a:t>all</a:t>
            </a:r>
            <a:r>
              <a:rPr lang="en-US" sz="1400">
                <a:solidFill>
                  <a:srgbClr val="000066"/>
                </a:solidFill>
              </a:rPr>
              <a:t> claimholders</a:t>
            </a:r>
          </a:p>
        </p:txBody>
      </p:sp>
      <p:sp>
        <p:nvSpPr>
          <p:cNvPr id="28694" name="Line 21"/>
          <p:cNvSpPr>
            <a:spLocks noChangeShapeType="1"/>
          </p:cNvSpPr>
          <p:nvPr/>
        </p:nvSpPr>
        <p:spPr bwMode="auto">
          <a:xfrm>
            <a:off x="6718300" y="3800475"/>
            <a:ext cx="3508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5" name="Line 22"/>
          <p:cNvSpPr>
            <a:spLocks noChangeShapeType="1"/>
          </p:cNvSpPr>
          <p:nvPr/>
        </p:nvSpPr>
        <p:spPr bwMode="auto">
          <a:xfrm>
            <a:off x="6362700" y="5162550"/>
            <a:ext cx="347663"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Line 23"/>
          <p:cNvSpPr>
            <a:spLocks noChangeShapeType="1"/>
          </p:cNvSpPr>
          <p:nvPr/>
        </p:nvSpPr>
        <p:spPr bwMode="auto">
          <a:xfrm flipV="1">
            <a:off x="4310063" y="5172075"/>
            <a:ext cx="601662" cy="9525"/>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7" name="Rectangle 24"/>
          <p:cNvSpPr>
            <a:spLocks noChangeArrowheads="1"/>
          </p:cNvSpPr>
          <p:nvPr/>
        </p:nvSpPr>
        <p:spPr bwMode="auto">
          <a:xfrm>
            <a:off x="4902200" y="4953000"/>
            <a:ext cx="144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400" b="1">
                <a:solidFill>
                  <a:srgbClr val="000066"/>
                </a:solidFill>
              </a:rPr>
              <a:t>Investment</a:t>
            </a:r>
          </a:p>
        </p:txBody>
      </p:sp>
      <p:sp>
        <p:nvSpPr>
          <p:cNvPr id="28698" name="Line 25"/>
          <p:cNvSpPr>
            <a:spLocks noChangeShapeType="1"/>
          </p:cNvSpPr>
          <p:nvPr/>
        </p:nvSpPr>
        <p:spPr bwMode="auto">
          <a:xfrm flipV="1">
            <a:off x="6362700" y="2600325"/>
            <a:ext cx="3381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9" name="Line 26"/>
          <p:cNvSpPr>
            <a:spLocks noChangeShapeType="1"/>
          </p:cNvSpPr>
          <p:nvPr/>
        </p:nvSpPr>
        <p:spPr bwMode="auto">
          <a:xfrm>
            <a:off x="6705600" y="2590800"/>
            <a:ext cx="0" cy="2570163"/>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Text Box 27"/>
          <p:cNvSpPr txBox="1">
            <a:spLocks noChangeArrowheads="1"/>
          </p:cNvSpPr>
          <p:nvPr/>
        </p:nvSpPr>
        <p:spPr bwMode="auto">
          <a:xfrm>
            <a:off x="5246688" y="3687763"/>
            <a:ext cx="657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sz="1400" i="1">
                <a:solidFill>
                  <a:srgbClr val="000066"/>
                </a:solidFill>
              </a:rPr>
              <a:t>minus</a:t>
            </a:r>
          </a:p>
        </p:txBody>
      </p:sp>
      <p:sp>
        <p:nvSpPr>
          <p:cNvPr id="28701" name="Rectangle 28"/>
          <p:cNvSpPr>
            <a:spLocks noChangeArrowheads="1"/>
          </p:cNvSpPr>
          <p:nvPr/>
        </p:nvSpPr>
        <p:spPr bwMode="auto">
          <a:xfrm>
            <a:off x="3063082" y="4142149"/>
            <a:ext cx="89376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50000"/>
              </a:lnSpc>
            </a:pPr>
            <a:r>
              <a:rPr lang="en-US" sz="1400" b="1" dirty="0">
                <a:solidFill>
                  <a:srgbClr val="000066"/>
                </a:solidFill>
              </a:rPr>
              <a:t>Working</a:t>
            </a:r>
          </a:p>
          <a:p>
            <a:pPr algn="ctr"/>
            <a:r>
              <a:rPr lang="en-US" sz="1400" b="1" dirty="0">
                <a:solidFill>
                  <a:srgbClr val="000066"/>
                </a:solidFill>
              </a:rPr>
              <a:t>Capital</a:t>
            </a:r>
          </a:p>
        </p:txBody>
      </p:sp>
      <p:sp>
        <p:nvSpPr>
          <p:cNvPr id="28702" name="Rectangle 29"/>
          <p:cNvSpPr>
            <a:spLocks noChangeArrowheads="1"/>
          </p:cNvSpPr>
          <p:nvPr/>
        </p:nvSpPr>
        <p:spPr bwMode="auto">
          <a:xfrm>
            <a:off x="2820628" y="4801682"/>
            <a:ext cx="13065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50000"/>
              </a:lnSpc>
            </a:pPr>
            <a:r>
              <a:rPr lang="en-US" sz="1400" b="1" dirty="0">
                <a:solidFill>
                  <a:srgbClr val="000066"/>
                </a:solidFill>
              </a:rPr>
              <a:t>Capital</a:t>
            </a:r>
          </a:p>
          <a:p>
            <a:pPr algn="ctr"/>
            <a:r>
              <a:rPr lang="en-US" sz="1400" b="1" dirty="0">
                <a:solidFill>
                  <a:srgbClr val="000066"/>
                </a:solidFill>
              </a:rPr>
              <a:t>Expenditures</a:t>
            </a:r>
          </a:p>
        </p:txBody>
      </p:sp>
      <p:sp>
        <p:nvSpPr>
          <p:cNvPr id="28703" name="Rectangle 30"/>
          <p:cNvSpPr>
            <a:spLocks noChangeArrowheads="1"/>
          </p:cNvSpPr>
          <p:nvPr/>
        </p:nvSpPr>
        <p:spPr bwMode="auto">
          <a:xfrm>
            <a:off x="2861398" y="5496142"/>
            <a:ext cx="12954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50000"/>
              </a:lnSpc>
            </a:pPr>
            <a:r>
              <a:rPr lang="en-US" sz="1400" b="1" dirty="0">
                <a:solidFill>
                  <a:srgbClr val="000066"/>
                </a:solidFill>
              </a:rPr>
              <a:t>Acquisitions/</a:t>
            </a:r>
          </a:p>
          <a:p>
            <a:pPr algn="ctr"/>
            <a:r>
              <a:rPr lang="en-US" sz="1400" b="1" dirty="0">
                <a:solidFill>
                  <a:srgbClr val="000066"/>
                </a:solidFill>
              </a:rPr>
              <a:t>Divestitures</a:t>
            </a:r>
          </a:p>
        </p:txBody>
      </p:sp>
      <p:sp>
        <p:nvSpPr>
          <p:cNvPr id="28704" name="Line 31"/>
          <p:cNvSpPr>
            <a:spLocks noChangeShapeType="1"/>
          </p:cNvSpPr>
          <p:nvPr/>
        </p:nvSpPr>
        <p:spPr bwMode="auto">
          <a:xfrm>
            <a:off x="4311650" y="4356100"/>
            <a:ext cx="4143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5" name="Line 32"/>
          <p:cNvSpPr>
            <a:spLocks noChangeShapeType="1"/>
          </p:cNvSpPr>
          <p:nvPr/>
        </p:nvSpPr>
        <p:spPr bwMode="auto">
          <a:xfrm>
            <a:off x="4349750" y="5181600"/>
            <a:ext cx="3762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Line 33"/>
          <p:cNvSpPr>
            <a:spLocks noChangeShapeType="1"/>
          </p:cNvSpPr>
          <p:nvPr/>
        </p:nvSpPr>
        <p:spPr bwMode="auto">
          <a:xfrm>
            <a:off x="4311650" y="6007100"/>
            <a:ext cx="414338" cy="0"/>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7" name="Line 34"/>
          <p:cNvSpPr>
            <a:spLocks noChangeShapeType="1"/>
          </p:cNvSpPr>
          <p:nvPr/>
        </p:nvSpPr>
        <p:spPr bwMode="auto">
          <a:xfrm>
            <a:off x="4716463" y="4364038"/>
            <a:ext cx="0" cy="1655762"/>
          </a:xfrm>
          <a:prstGeom prst="line">
            <a:avLst/>
          </a:prstGeom>
          <a:noFill/>
          <a:ln w="19050">
            <a:solidFill>
              <a:srgbClr val="0033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8" name="Rectangle 35"/>
          <p:cNvSpPr>
            <a:spLocks noChangeArrowheads="1"/>
          </p:cNvSpPr>
          <p:nvPr/>
        </p:nvSpPr>
        <p:spPr bwMode="auto">
          <a:xfrm>
            <a:off x="2705100" y="4121150"/>
            <a:ext cx="438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sz="2800" b="1">
                <a:solidFill>
                  <a:srgbClr val="000066"/>
                </a:solidFill>
              </a:rPr>
              <a:t>∆</a:t>
            </a:r>
          </a:p>
        </p:txBody>
      </p:sp>
      <p:sp>
        <p:nvSpPr>
          <p:cNvPr id="28709" name="Rectangle 36"/>
          <p:cNvSpPr>
            <a:spLocks noChangeArrowheads="1"/>
          </p:cNvSpPr>
          <p:nvPr/>
        </p:nvSpPr>
        <p:spPr bwMode="auto">
          <a:xfrm>
            <a:off x="457200" y="4114800"/>
            <a:ext cx="198120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r>
              <a:rPr lang="en-US" sz="1400">
                <a:solidFill>
                  <a:srgbClr val="000066"/>
                </a:solidFill>
              </a:rPr>
              <a:t> A/R</a:t>
            </a:r>
          </a:p>
          <a:p>
            <a:pPr>
              <a:buFontTx/>
              <a:buChar char="•"/>
            </a:pPr>
            <a:r>
              <a:rPr lang="en-US" sz="1400">
                <a:solidFill>
                  <a:srgbClr val="000066"/>
                </a:solidFill>
              </a:rPr>
              <a:t> Inventories</a:t>
            </a:r>
          </a:p>
          <a:p>
            <a:pPr>
              <a:buFontTx/>
              <a:buChar char="•"/>
            </a:pPr>
            <a:r>
              <a:rPr lang="en-US" sz="1400">
                <a:solidFill>
                  <a:srgbClr val="000066"/>
                </a:solidFill>
              </a:rPr>
              <a:t> A/P</a:t>
            </a:r>
          </a:p>
          <a:p>
            <a:pPr>
              <a:lnSpc>
                <a:spcPct val="65000"/>
              </a:lnSpc>
              <a:buFontTx/>
              <a:buChar char="•"/>
            </a:pPr>
            <a:endParaRPr lang="en-US" sz="1400">
              <a:solidFill>
                <a:srgbClr val="000066"/>
              </a:solidFill>
            </a:endParaRPr>
          </a:p>
          <a:p>
            <a:pPr>
              <a:buFontTx/>
              <a:buChar char="•"/>
            </a:pPr>
            <a:r>
              <a:rPr lang="en-US" sz="1400">
                <a:solidFill>
                  <a:srgbClr val="000066"/>
                </a:solidFill>
              </a:rPr>
              <a:t> Net PP&amp;E</a:t>
            </a:r>
          </a:p>
          <a:p>
            <a:pPr>
              <a:buFontTx/>
              <a:buChar char="•"/>
            </a:pPr>
            <a:r>
              <a:rPr lang="en-US" sz="1400">
                <a:solidFill>
                  <a:srgbClr val="000066"/>
                </a:solidFill>
              </a:rPr>
              <a:t> Operating Leases</a:t>
            </a:r>
          </a:p>
        </p:txBody>
      </p:sp>
      <p:sp>
        <p:nvSpPr>
          <p:cNvPr id="28710" name="Rectangle 37"/>
          <p:cNvSpPr>
            <a:spLocks noChangeArrowheads="1"/>
          </p:cNvSpPr>
          <p:nvPr/>
        </p:nvSpPr>
        <p:spPr bwMode="auto">
          <a:xfrm>
            <a:off x="381000" y="914400"/>
            <a:ext cx="63325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sz="3000" b="1" i="1">
                <a:solidFill>
                  <a:srgbClr val="003366"/>
                </a:solidFill>
              </a:rPr>
              <a:t>Cash flow</a:t>
            </a:r>
          </a:p>
        </p:txBody>
      </p:sp>
      <p:sp>
        <p:nvSpPr>
          <p:cNvPr id="28711" name="Rectangle 39"/>
          <p:cNvSpPr>
            <a:spLocks noGrp="1" noChangeArrowheads="1"/>
          </p:cNvSpPr>
          <p:nvPr>
            <p:ph type="title"/>
          </p:nvPr>
        </p:nvSpPr>
        <p:spPr>
          <a:noFill/>
        </p:spPr>
        <p:txBody>
          <a:bodyPr/>
          <a:lstStyle/>
          <a:p>
            <a:pPr eaLnBrk="1" hangingPunct="1"/>
            <a:r>
              <a:rPr lang="en-US" smtClean="0"/>
              <a:t>Basics of Valuation </a:t>
            </a:r>
          </a:p>
        </p:txBody>
      </p:sp>
    </p:spTree>
    <p:extLst>
      <p:ext uri="{BB962C8B-B14F-4D97-AF65-F5344CB8AC3E}">
        <p14:creationId xmlns:p14="http://schemas.microsoft.com/office/powerpoint/2010/main" val="3176058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Management Matters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708" y="1101725"/>
            <a:ext cx="7855527" cy="4893830"/>
          </a:xfrm>
        </p:spPr>
      </p:pic>
      <p:sp>
        <p:nvSpPr>
          <p:cNvPr id="4" name="Slide Number Placeholder 3"/>
          <p:cNvSpPr>
            <a:spLocks noGrp="1"/>
          </p:cNvSpPr>
          <p:nvPr>
            <p:ph type="sldNum" sz="quarter" idx="10"/>
          </p:nvPr>
        </p:nvSpPr>
        <p:spPr/>
        <p:txBody>
          <a:bodyPr/>
          <a:lstStyle/>
          <a:p>
            <a:fld id="{C0691B93-B3A7-4303-AA7E-EB7530658DE5}" type="slidenum">
              <a:rPr lang="en-SG" smtClean="0"/>
              <a:pPr/>
              <a:t>16</a:t>
            </a:fld>
            <a:endParaRPr lang="en-SG" dirty="0"/>
          </a:p>
        </p:txBody>
      </p:sp>
    </p:spTree>
    <p:extLst>
      <p:ext uri="{BB962C8B-B14F-4D97-AF65-F5344CB8AC3E}">
        <p14:creationId xmlns:p14="http://schemas.microsoft.com/office/powerpoint/2010/main" val="69272439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process</a:t>
            </a:r>
            <a:endParaRPr lang="en-US" dirty="0"/>
          </a:p>
        </p:txBody>
      </p:sp>
      <p:pic>
        <p:nvPicPr>
          <p:cNvPr id="5" name="Content Placeholder 4"/>
          <p:cNvPicPr>
            <a:picLocks noGrp="1" noChangeAspect="1"/>
          </p:cNvPicPr>
          <p:nvPr>
            <p:ph idx="1"/>
          </p:nvPr>
        </p:nvPicPr>
        <p:blipFill>
          <a:blip r:embed="rId2"/>
          <a:stretch>
            <a:fillRect/>
          </a:stretch>
        </p:blipFill>
        <p:spPr>
          <a:xfrm>
            <a:off x="558800" y="1300146"/>
            <a:ext cx="8121650" cy="3905282"/>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160</a:t>
            </a:fld>
            <a:endParaRPr lang="en-SG" dirty="0"/>
          </a:p>
        </p:txBody>
      </p:sp>
    </p:spTree>
    <p:extLst>
      <p:ext uri="{BB962C8B-B14F-4D97-AF65-F5344CB8AC3E}">
        <p14:creationId xmlns:p14="http://schemas.microsoft.com/office/powerpoint/2010/main" val="844512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21" y="1008206"/>
            <a:ext cx="8052953" cy="4737966"/>
          </a:xfrm>
        </p:spPr>
      </p:pic>
      <p:sp>
        <p:nvSpPr>
          <p:cNvPr id="4" name="Slide Number Placeholder 3"/>
          <p:cNvSpPr>
            <a:spLocks noGrp="1"/>
          </p:cNvSpPr>
          <p:nvPr>
            <p:ph type="sldNum" sz="quarter" idx="10"/>
          </p:nvPr>
        </p:nvSpPr>
        <p:spPr/>
        <p:txBody>
          <a:bodyPr/>
          <a:lstStyle/>
          <a:p>
            <a:fld id="{C0691B93-B3A7-4303-AA7E-EB7530658DE5}" type="slidenum">
              <a:rPr lang="en-SG" smtClean="0"/>
              <a:pPr/>
              <a:t>161</a:t>
            </a:fld>
            <a:endParaRPr lang="en-SG" dirty="0"/>
          </a:p>
        </p:txBody>
      </p:sp>
    </p:spTree>
    <p:extLst>
      <p:ext uri="{BB962C8B-B14F-4D97-AF65-F5344CB8AC3E}">
        <p14:creationId xmlns:p14="http://schemas.microsoft.com/office/powerpoint/2010/main" val="30601620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a:xfrm>
            <a:off x="566738" y="331788"/>
            <a:ext cx="8239125" cy="395287"/>
          </a:xfrm>
        </p:spPr>
        <p:txBody>
          <a:bodyPr/>
          <a:lstStyle/>
          <a:p>
            <a:r>
              <a:rPr lang="en-IN" smtClean="0"/>
              <a:t>Multidisciplinary Learning</a:t>
            </a:r>
          </a:p>
        </p:txBody>
      </p:sp>
      <p:sp>
        <p:nvSpPr>
          <p:cNvPr id="3" name="Content Placeholder 2"/>
          <p:cNvSpPr>
            <a:spLocks noGrp="1"/>
          </p:cNvSpPr>
          <p:nvPr>
            <p:ph idx="1"/>
          </p:nvPr>
        </p:nvSpPr>
        <p:spPr>
          <a:xfrm>
            <a:off x="558800" y="1101725"/>
            <a:ext cx="8121650" cy="4302125"/>
          </a:xfrm>
        </p:spPr>
        <p:txBody>
          <a:bodyPr/>
          <a:lstStyle/>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Life is series of interconnectedness or relatedness. Just as</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multiple factors shape almost any ecosystem, multiple</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models from a variety of disciplines, to understand the</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system. Most of people are trained in only one model say,</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Economics and try to solve the problems and complex</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issues in only one way. This is a dumb way of handling</a:t>
            </a:r>
          </a:p>
          <a:p>
            <a:pPr marL="609600" indent="-609600" eaLnBrk="1" hangingPunct="1">
              <a:buFont typeface="Wingdings" panose="05000000000000000000" pitchFamily="2" charset="2"/>
              <a:buNone/>
              <a:defRPr/>
            </a:pPr>
            <a:r>
              <a:rPr lang="en-US" altLang="en-US" sz="2000" dirty="0" smtClean="0">
                <a:cs typeface="Times New Roman" panose="02020603050405020304" pitchFamily="18" charset="0"/>
              </a:rPr>
              <a:t>problems</a:t>
            </a:r>
          </a:p>
          <a:p>
            <a:pPr marL="609600" indent="-609600" eaLnBrk="1" hangingPunct="1">
              <a:buFont typeface="Wingdings" panose="05000000000000000000" pitchFamily="2" charset="2"/>
              <a:buNone/>
              <a:defRPr/>
            </a:pPr>
            <a:endParaRPr lang="en-US" altLang="en-US" sz="2400" dirty="0" smtClean="0">
              <a:cs typeface="Times New Roman" panose="02020603050405020304" pitchFamily="18" charset="0"/>
            </a:endParaRPr>
          </a:p>
          <a:p>
            <a:pPr marL="609600" indent="-609600" algn="ctr" eaLnBrk="1" hangingPunct="1">
              <a:buFont typeface="Wingdings" panose="05000000000000000000" pitchFamily="2" charset="2"/>
              <a:buNone/>
              <a:defRPr/>
            </a:pPr>
            <a:r>
              <a:rPr lang="en-US" altLang="en-US" b="1" dirty="0" smtClean="0">
                <a:solidFill>
                  <a:srgbClr val="FF0000"/>
                </a:solidFill>
                <a:cs typeface="Times New Roman" panose="02020603050405020304" pitchFamily="18" charset="0"/>
              </a:rPr>
              <a:t>To the man with the hammer, entire world looks like a nail- Charlie </a:t>
            </a:r>
            <a:r>
              <a:rPr lang="en-US" altLang="en-US" b="1" dirty="0" err="1" smtClean="0">
                <a:solidFill>
                  <a:srgbClr val="FF0000"/>
                </a:solidFill>
                <a:cs typeface="Times New Roman" panose="02020603050405020304" pitchFamily="18" charset="0"/>
              </a:rPr>
              <a:t>Munger</a:t>
            </a:r>
            <a:endParaRPr lang="en-US" altLang="en-US" b="1" dirty="0" smtClean="0">
              <a:solidFill>
                <a:srgbClr val="FF0000"/>
              </a:solidFill>
              <a:cs typeface="Times New Roman" panose="02020603050405020304" pitchFamily="18" charset="0"/>
            </a:endParaRPr>
          </a:p>
          <a:p>
            <a:pPr marL="0" indent="0">
              <a:buFont typeface="Wingdings" panose="05000000000000000000" pitchFamily="2" charset="2"/>
              <a:buNone/>
              <a:defRPr/>
            </a:pPr>
            <a:endParaRPr lang="en-IN" dirty="0"/>
          </a:p>
        </p:txBody>
      </p:sp>
      <p:sp>
        <p:nvSpPr>
          <p:cNvPr id="4" name="Slide Number Placeholder 3"/>
          <p:cNvSpPr>
            <a:spLocks noGrp="1"/>
          </p:cNvSpPr>
          <p:nvPr>
            <p:ph type="sldNum" sz="quarter" idx="10"/>
          </p:nvPr>
        </p:nvSpPr>
        <p:spPr/>
        <p:txBody>
          <a:bodyPr/>
          <a:lstStyle/>
          <a:p>
            <a:pPr>
              <a:defRPr/>
            </a:pPr>
            <a:fld id="{A81F0A46-0D74-4FD6-B880-CCD18865912A}" type="slidenum">
              <a:rPr lang="en-SG" smtClean="0"/>
              <a:pPr>
                <a:defRPr/>
              </a:pPr>
              <a:t>162</a:t>
            </a:fld>
            <a:endParaRPr lang="en-SG" dirty="0"/>
          </a:p>
        </p:txBody>
      </p:sp>
    </p:spTree>
    <p:extLst>
      <p:ext uri="{BB962C8B-B14F-4D97-AF65-F5344CB8AC3E}">
        <p14:creationId xmlns:p14="http://schemas.microsoft.com/office/powerpoint/2010/main" val="2465419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Rational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409" y="1101725"/>
            <a:ext cx="7720446" cy="4623666"/>
          </a:xfrm>
        </p:spPr>
      </p:pic>
      <p:sp>
        <p:nvSpPr>
          <p:cNvPr id="4" name="Slide Number Placeholder 3"/>
          <p:cNvSpPr>
            <a:spLocks noGrp="1"/>
          </p:cNvSpPr>
          <p:nvPr>
            <p:ph type="sldNum" sz="quarter" idx="10"/>
          </p:nvPr>
        </p:nvSpPr>
        <p:spPr/>
        <p:txBody>
          <a:bodyPr/>
          <a:lstStyle/>
          <a:p>
            <a:fld id="{C0691B93-B3A7-4303-AA7E-EB7530658DE5}" type="slidenum">
              <a:rPr lang="en-SG" smtClean="0"/>
              <a:pPr/>
              <a:t>163</a:t>
            </a:fld>
            <a:endParaRPr lang="en-SG" dirty="0"/>
          </a:p>
        </p:txBody>
      </p:sp>
    </p:spTree>
    <p:extLst>
      <p:ext uri="{BB962C8B-B14F-4D97-AF65-F5344CB8AC3E}">
        <p14:creationId xmlns:p14="http://schemas.microsoft.com/office/powerpoint/2010/main" val="115677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566738" y="331788"/>
            <a:ext cx="8239125" cy="395287"/>
          </a:xfrm>
        </p:spPr>
        <p:txBody>
          <a:bodyPr/>
          <a:lstStyle/>
          <a:p>
            <a:pPr algn="ctr"/>
            <a:r>
              <a:rPr lang="en-IN" dirty="0" smtClean="0"/>
              <a:t>The Intelligent Investor -Benjamin Graham</a:t>
            </a:r>
            <a:br>
              <a:rPr lang="en-IN" dirty="0" smtClean="0"/>
            </a:br>
            <a:endParaRPr lang="en-IN" dirty="0" smtClean="0"/>
          </a:p>
        </p:txBody>
      </p:sp>
      <p:sp>
        <p:nvSpPr>
          <p:cNvPr id="11267" name="Content Placeholder 2"/>
          <p:cNvSpPr>
            <a:spLocks noGrp="1"/>
          </p:cNvSpPr>
          <p:nvPr>
            <p:ph idx="1"/>
          </p:nvPr>
        </p:nvSpPr>
        <p:spPr>
          <a:xfrm>
            <a:off x="558800" y="1101725"/>
            <a:ext cx="8121650" cy="4302125"/>
          </a:xfrm>
        </p:spPr>
        <p:txBody>
          <a:bodyPr/>
          <a:lstStyle/>
          <a:p>
            <a:pPr marL="0" indent="0">
              <a:buFont typeface="Wingdings" panose="05000000000000000000" pitchFamily="2" charset="2"/>
              <a:buNone/>
            </a:pPr>
            <a:endParaRPr lang="en-US" sz="2400" b="1" i="1" smtClean="0">
              <a:cs typeface="Times New Roman" panose="02020603050405020304" pitchFamily="18" charset="0"/>
            </a:endParaRPr>
          </a:p>
          <a:p>
            <a:pPr marL="0" indent="0" algn="ctr">
              <a:buFont typeface="Wingdings" panose="05000000000000000000" pitchFamily="2" charset="2"/>
              <a:buNone/>
            </a:pPr>
            <a:r>
              <a:rPr lang="en-US" sz="2400" b="1" i="1" smtClean="0">
                <a:solidFill>
                  <a:srgbClr val="C00000"/>
                </a:solidFill>
                <a:cs typeface="Times New Roman" panose="02020603050405020304" pitchFamily="18" charset="0"/>
              </a:rPr>
              <a:t>“To invest successfully over a lifetime does not require a stratospheric IQ, unusual business insights, or inside information. What’s needed is a sound intellectual framework for making decisions and the ability to keep emotions from corroding that framework”</a:t>
            </a:r>
          </a:p>
          <a:p>
            <a:pPr marL="0" indent="0" algn="ctr">
              <a:buFont typeface="Wingdings" panose="05000000000000000000" pitchFamily="2" charset="2"/>
              <a:buNone/>
            </a:pPr>
            <a:r>
              <a:rPr lang="en-US" sz="2400" b="1" i="1" smtClean="0">
                <a:solidFill>
                  <a:srgbClr val="C00000"/>
                </a:solidFill>
                <a:cs typeface="Times New Roman" panose="02020603050405020304" pitchFamily="18" charset="0"/>
              </a:rPr>
              <a:t>-Benjamin Graham</a:t>
            </a:r>
            <a:endParaRPr lang="en-US" sz="2400" b="1" i="1" smtClean="0">
              <a:solidFill>
                <a:srgbClr val="C00000"/>
              </a:solidFill>
            </a:endParaRPr>
          </a:p>
          <a:p>
            <a:pPr marL="0" indent="0">
              <a:buFont typeface="Wingdings" panose="05000000000000000000" pitchFamily="2" charset="2"/>
              <a:buNone/>
            </a:pPr>
            <a:endParaRPr lang="en-IN" smtClean="0"/>
          </a:p>
        </p:txBody>
      </p:sp>
      <p:sp>
        <p:nvSpPr>
          <p:cNvPr id="4" name="Slide Number Placeholder 3"/>
          <p:cNvSpPr>
            <a:spLocks noGrp="1"/>
          </p:cNvSpPr>
          <p:nvPr>
            <p:ph type="sldNum" sz="quarter" idx="10"/>
          </p:nvPr>
        </p:nvSpPr>
        <p:spPr/>
        <p:txBody>
          <a:bodyPr/>
          <a:lstStyle/>
          <a:p>
            <a:pPr>
              <a:defRPr/>
            </a:pPr>
            <a:fld id="{31B7ED10-15AB-4E8E-ABA8-DFC67A29DCBD}" type="slidenum">
              <a:rPr lang="en-SG" smtClean="0"/>
              <a:pPr>
                <a:defRPr/>
              </a:pPr>
              <a:t>164</a:t>
            </a:fld>
            <a:endParaRPr lang="en-SG" dirty="0"/>
          </a:p>
        </p:txBody>
      </p:sp>
    </p:spTree>
    <p:extLst>
      <p:ext uri="{BB962C8B-B14F-4D97-AF65-F5344CB8AC3E}">
        <p14:creationId xmlns:p14="http://schemas.microsoft.com/office/powerpoint/2010/main" val="301130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566738" y="331788"/>
            <a:ext cx="8239125" cy="395287"/>
          </a:xfrm>
        </p:spPr>
        <p:txBody>
          <a:bodyPr/>
          <a:lstStyle/>
          <a:p>
            <a:pPr algn="ctr"/>
            <a:r>
              <a:rPr lang="en-IN" altLang="en-US" dirty="0" smtClean="0"/>
              <a:t>“Invest in Companies…</a:t>
            </a:r>
          </a:p>
        </p:txBody>
      </p:sp>
      <p:sp>
        <p:nvSpPr>
          <p:cNvPr id="166915" name="Content Placeholder 2"/>
          <p:cNvSpPr>
            <a:spLocks noGrp="1"/>
          </p:cNvSpPr>
          <p:nvPr>
            <p:ph idx="1"/>
          </p:nvPr>
        </p:nvSpPr>
        <p:spPr>
          <a:xfrm>
            <a:off x="558800" y="1101725"/>
            <a:ext cx="8467725" cy="4302125"/>
          </a:xfrm>
        </p:spPr>
        <p:txBody>
          <a:bodyPr/>
          <a:lstStyle/>
          <a:p>
            <a:pPr marL="0" indent="0">
              <a:buFont typeface="Wingdings" panose="05000000000000000000" pitchFamily="2" charset="2"/>
              <a:buNone/>
            </a:pPr>
            <a:r>
              <a:rPr lang="en-IN" altLang="en-US" smtClean="0"/>
              <a:t>.. that can compound their capital at an above-average rate while incurring a below-average level of risk and at attractive valuations”</a:t>
            </a:r>
            <a:br>
              <a:rPr lang="en-IN" altLang="en-US" smtClean="0"/>
            </a:br>
            <a:endParaRPr lang="en-IN" altLang="en-US" smtClean="0"/>
          </a:p>
        </p:txBody>
      </p:sp>
      <p:sp>
        <p:nvSpPr>
          <p:cNvPr id="4" name="Slide Number Placeholder 3"/>
          <p:cNvSpPr>
            <a:spLocks noGrp="1"/>
          </p:cNvSpPr>
          <p:nvPr>
            <p:ph type="sldNum" sz="quarter" idx="10"/>
          </p:nvPr>
        </p:nvSpPr>
        <p:spPr/>
        <p:txBody>
          <a:bodyPr/>
          <a:lstStyle/>
          <a:p>
            <a:pPr>
              <a:defRPr/>
            </a:pPr>
            <a:fld id="{239CB0F6-ACC0-417D-A99D-6E4E8B5E23CD}" type="slidenum">
              <a:rPr lang="en-SG" smtClean="0"/>
              <a:pPr>
                <a:defRPr/>
              </a:pPr>
              <a:t>165</a:t>
            </a:fld>
            <a:endParaRPr lang="en-SG" dirty="0"/>
          </a:p>
        </p:txBody>
      </p:sp>
      <p:pic>
        <p:nvPicPr>
          <p:cNvPr id="166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2109788"/>
            <a:ext cx="84677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32304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885524"/>
            <a:ext cx="8229600" cy="5783836"/>
          </a:xfrm>
        </p:spPr>
        <p:txBody>
          <a:bodyPr>
            <a:normAutofit fontScale="92500" lnSpcReduction="20000"/>
          </a:bodyPr>
          <a:lstStyle/>
          <a:p>
            <a:pPr marL="0" indent="0">
              <a:spcAft>
                <a:spcPts val="600"/>
              </a:spcAft>
              <a:buNone/>
              <a:tabLst>
                <a:tab pos="688975" algn="l"/>
              </a:tabLst>
              <a:defRPr/>
            </a:pPr>
            <a:r>
              <a:rPr lang="en-IN" sz="1900" dirty="0">
                <a:solidFill>
                  <a:prstClr val="black"/>
                </a:solidFill>
                <a:latin typeface="Times New Roman" pitchFamily="18" charset="0"/>
              </a:rPr>
              <a:t>Stock market bubbles don't grow out of thin air. They have a solid basis in reality, but reality as distorted by a misconception." </a:t>
            </a:r>
            <a:r>
              <a:rPr lang="en-IN" sz="1900" dirty="0" smtClean="0">
                <a:solidFill>
                  <a:prstClr val="black"/>
                </a:solidFill>
                <a:latin typeface="Times New Roman" pitchFamily="18" charset="0"/>
              </a:rPr>
              <a:t>-- </a:t>
            </a:r>
            <a:r>
              <a:rPr lang="en-IN" sz="1900" dirty="0">
                <a:solidFill>
                  <a:prstClr val="black"/>
                </a:solidFill>
                <a:latin typeface="Times New Roman" pitchFamily="18" charset="0"/>
              </a:rPr>
              <a:t>George Soros</a:t>
            </a:r>
            <a:r>
              <a:rPr lang="en-IN" sz="1900" dirty="0"/>
              <a:t/>
            </a:r>
            <a:br>
              <a:rPr lang="en-IN" sz="1900" dirty="0"/>
            </a:br>
            <a:endParaRPr lang="en-US" sz="1900" b="1" dirty="0" smtClean="0">
              <a:solidFill>
                <a:srgbClr val="FF0000"/>
              </a:solidFill>
              <a:latin typeface="Times New Roman" pitchFamily="18" charset="0"/>
            </a:endParaRPr>
          </a:p>
          <a:p>
            <a:pPr marL="0" indent="0">
              <a:spcAft>
                <a:spcPts val="600"/>
              </a:spcAft>
              <a:buNone/>
              <a:tabLst>
                <a:tab pos="688975" algn="l"/>
              </a:tabLst>
              <a:defRPr/>
            </a:pPr>
            <a:r>
              <a:rPr lang="en-US" sz="1900" b="1" dirty="0" smtClean="0">
                <a:solidFill>
                  <a:srgbClr val="FF0000"/>
                </a:solidFill>
                <a:latin typeface="Times New Roman" pitchFamily="18" charset="0"/>
              </a:rPr>
              <a:t>Human Failings : </a:t>
            </a:r>
            <a:r>
              <a:rPr lang="en-US" sz="1900" b="1" dirty="0" smtClean="0">
                <a:solidFill>
                  <a:srgbClr val="0033CC"/>
                </a:solidFill>
                <a:latin typeface="Times New Roman" pitchFamily="18" charset="0"/>
              </a:rPr>
              <a:t>The </a:t>
            </a:r>
            <a:r>
              <a:rPr lang="en-US" sz="1900" b="1" dirty="0">
                <a:solidFill>
                  <a:srgbClr val="0033CC"/>
                </a:solidFill>
                <a:latin typeface="Times New Roman" pitchFamily="18" charset="0"/>
              </a:rPr>
              <a:t>swing of the pendulum</a:t>
            </a:r>
          </a:p>
          <a:p>
            <a:pPr marL="0" indent="0">
              <a:spcAft>
                <a:spcPts val="600"/>
              </a:spcAft>
              <a:buNone/>
              <a:tabLst>
                <a:tab pos="688975" algn="l"/>
              </a:tabLst>
              <a:defRPr/>
            </a:pPr>
            <a:r>
              <a:rPr lang="en-US" sz="1900" dirty="0">
                <a:solidFill>
                  <a:prstClr val="black"/>
                </a:solidFill>
                <a:latin typeface="Times New Roman" pitchFamily="18" charset="0"/>
              </a:rPr>
              <a:t> </a:t>
            </a:r>
            <a:r>
              <a:rPr lang="en-US" sz="1900" b="1" dirty="0" smtClean="0">
                <a:solidFill>
                  <a:schemeClr val="accent2"/>
                </a:solidFill>
                <a:latin typeface="Times New Roman" pitchFamily="18" charset="0"/>
              </a:rPr>
              <a:t>The </a:t>
            </a:r>
            <a:r>
              <a:rPr lang="en-US" sz="1900" b="1" dirty="0">
                <a:solidFill>
                  <a:schemeClr val="accent2"/>
                </a:solidFill>
                <a:latin typeface="Times New Roman" pitchFamily="18" charset="0"/>
              </a:rPr>
              <a:t>three stages of a bull </a:t>
            </a:r>
            <a:r>
              <a:rPr lang="en-US" sz="1900" b="1" dirty="0" smtClean="0">
                <a:solidFill>
                  <a:schemeClr val="accent2"/>
                </a:solidFill>
                <a:latin typeface="Times New Roman" pitchFamily="18" charset="0"/>
              </a:rPr>
              <a:t>market:</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a few people begin to feel things will get </a:t>
            </a:r>
            <a:r>
              <a:rPr lang="en-US" sz="1900" dirty="0" smtClean="0">
                <a:solidFill>
                  <a:prstClr val="black"/>
                </a:solidFill>
                <a:latin typeface="Times New Roman" pitchFamily="18" charset="0"/>
              </a:rPr>
              <a:t>better</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most people recognize that improvement is </a:t>
            </a:r>
            <a:r>
              <a:rPr lang="en-US" sz="1900" dirty="0" smtClean="0">
                <a:solidFill>
                  <a:prstClr val="black"/>
                </a:solidFill>
                <a:latin typeface="Times New Roman" pitchFamily="18" charset="0"/>
              </a:rPr>
              <a:t>underway</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everyone thinks things will get better forever</a:t>
            </a:r>
          </a:p>
          <a:p>
            <a:pPr marL="1260475" lvl="1" indent="-220663">
              <a:spcAft>
                <a:spcPts val="600"/>
              </a:spcAft>
              <a:tabLst>
                <a:tab pos="688975" algn="l"/>
              </a:tabLst>
              <a:defRPr/>
            </a:pPr>
            <a:endParaRPr lang="en-US" sz="1900" dirty="0">
              <a:solidFill>
                <a:prstClr val="black"/>
              </a:solidFill>
              <a:latin typeface="Times New Roman" pitchFamily="18" charset="0"/>
            </a:endParaRPr>
          </a:p>
          <a:p>
            <a:pPr marL="0" indent="0">
              <a:spcAft>
                <a:spcPts val="1200"/>
              </a:spcAft>
              <a:buNone/>
              <a:tabLst>
                <a:tab pos="688975" algn="l"/>
              </a:tabLst>
              <a:defRPr/>
            </a:pPr>
            <a:r>
              <a:rPr lang="en-US" sz="1900" b="1" dirty="0" smtClean="0">
                <a:solidFill>
                  <a:srgbClr val="00B050"/>
                </a:solidFill>
                <a:latin typeface="Times New Roman" pitchFamily="18" charset="0"/>
              </a:rPr>
              <a:t>The </a:t>
            </a:r>
            <a:r>
              <a:rPr lang="en-US" sz="1900" b="1" dirty="0">
                <a:solidFill>
                  <a:srgbClr val="00B050"/>
                </a:solidFill>
                <a:latin typeface="Times New Roman" pitchFamily="18" charset="0"/>
              </a:rPr>
              <a:t>three stages of a bear </a:t>
            </a:r>
            <a:r>
              <a:rPr lang="en-US" sz="1900" b="1" dirty="0" smtClean="0">
                <a:solidFill>
                  <a:srgbClr val="00B050"/>
                </a:solidFill>
                <a:latin typeface="Times New Roman" pitchFamily="18" charset="0"/>
              </a:rPr>
              <a:t>market:</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a few people realize that things are overpriced and riding for a </a:t>
            </a:r>
            <a:r>
              <a:rPr lang="en-US" sz="1900" dirty="0" smtClean="0">
                <a:solidFill>
                  <a:prstClr val="black"/>
                </a:solidFill>
                <a:latin typeface="Times New Roman" pitchFamily="18" charset="0"/>
              </a:rPr>
              <a:t>fall</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most people see that a decline is taking </a:t>
            </a:r>
            <a:r>
              <a:rPr lang="en-US" sz="1900" dirty="0" smtClean="0">
                <a:solidFill>
                  <a:prstClr val="black"/>
                </a:solidFill>
                <a:latin typeface="Times New Roman" pitchFamily="18" charset="0"/>
              </a:rPr>
              <a:t>place</a:t>
            </a:r>
          </a:p>
          <a:p>
            <a:pPr marL="0" indent="0">
              <a:spcAft>
                <a:spcPts val="1200"/>
              </a:spcAft>
              <a:buNone/>
              <a:tabLst>
                <a:tab pos="688975" algn="l"/>
              </a:tabLst>
              <a:defRPr/>
            </a:pPr>
            <a:r>
              <a:rPr lang="en-US" sz="1900" dirty="0" smtClean="0">
                <a:solidFill>
                  <a:prstClr val="black"/>
                </a:solidFill>
                <a:latin typeface="Times New Roman" pitchFamily="18" charset="0"/>
              </a:rPr>
              <a:t>When </a:t>
            </a:r>
            <a:r>
              <a:rPr lang="en-US" sz="1900" dirty="0">
                <a:solidFill>
                  <a:prstClr val="black"/>
                </a:solidFill>
                <a:latin typeface="Times New Roman" pitchFamily="18" charset="0"/>
              </a:rPr>
              <a:t>people think things will get worse </a:t>
            </a:r>
            <a:r>
              <a:rPr lang="en-US" sz="1900" dirty="0" smtClean="0">
                <a:solidFill>
                  <a:prstClr val="black"/>
                </a:solidFill>
                <a:latin typeface="Times New Roman" pitchFamily="18" charset="0"/>
              </a:rPr>
              <a:t>forever</a:t>
            </a:r>
          </a:p>
          <a:p>
            <a:pPr marL="0" indent="0">
              <a:spcAft>
                <a:spcPts val="1200"/>
              </a:spcAft>
              <a:buNone/>
              <a:tabLst>
                <a:tab pos="688975" algn="l"/>
              </a:tabLst>
              <a:defRPr/>
            </a:pPr>
            <a:r>
              <a:rPr lang="en-US" sz="1900" b="1" i="1" dirty="0" smtClean="0">
                <a:solidFill>
                  <a:schemeClr val="accent6">
                    <a:lumMod val="75000"/>
                  </a:schemeClr>
                </a:solidFill>
                <a:latin typeface="Times New Roman" pitchFamily="18" charset="0"/>
              </a:rPr>
              <a:t>“What </a:t>
            </a:r>
            <a:r>
              <a:rPr lang="en-US" sz="1900" b="1" i="1" dirty="0">
                <a:solidFill>
                  <a:schemeClr val="accent6">
                    <a:lumMod val="75000"/>
                  </a:schemeClr>
                </a:solidFill>
                <a:latin typeface="Times New Roman" pitchFamily="18" charset="0"/>
              </a:rPr>
              <a:t>the wise man does in the beginning, the fool does in the end.”</a:t>
            </a:r>
            <a:endParaRPr lang="en-US" sz="1900" b="1" dirty="0">
              <a:solidFill>
                <a:schemeClr val="accent6">
                  <a:lumMod val="75000"/>
                </a:schemeClr>
              </a:solidFill>
              <a:latin typeface="Times New Roman" pitchFamily="18" charset="0"/>
            </a:endParaRPr>
          </a:p>
          <a:p>
            <a:endParaRPr lang="en-IN" sz="5600" dirty="0"/>
          </a:p>
        </p:txBody>
      </p:sp>
      <p:pic>
        <p:nvPicPr>
          <p:cNvPr id="780290" name="Picture 2" descr="D:\Kuntal Data\Asset bubble_KJ\photos\emotion-pendulum-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2042" y="1619900"/>
            <a:ext cx="3031957" cy="2276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IN" dirty="0" smtClean="0">
                <a:solidFill>
                  <a:srgbClr val="FF0000"/>
                </a:solidFill>
              </a:rPr>
              <a:t>Never at Equilibrium </a:t>
            </a:r>
            <a:endParaRPr lang="en-IN" dirty="0">
              <a:solidFill>
                <a:srgbClr val="FF0000"/>
              </a:solidFill>
            </a:endParaRPr>
          </a:p>
        </p:txBody>
      </p:sp>
    </p:spTree>
    <p:extLst>
      <p:ext uri="{BB962C8B-B14F-4D97-AF65-F5344CB8AC3E}">
        <p14:creationId xmlns:p14="http://schemas.microsoft.com/office/powerpoint/2010/main" val="339649449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4" name="Content Placeholder 3"/>
          <p:cNvSpPr>
            <a:spLocks noGrp="1"/>
          </p:cNvSpPr>
          <p:nvPr>
            <p:ph sz="half" idx="2"/>
          </p:nvPr>
        </p:nvSpPr>
        <p:spPr/>
        <p:txBody>
          <a:bodyPr/>
          <a:lstStyle/>
          <a:p>
            <a:endParaRPr lang="en-IN" dirty="0"/>
          </a:p>
        </p:txBody>
      </p:sp>
      <p:pic>
        <p:nvPicPr>
          <p:cNvPr id="775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4029" y="27632"/>
            <a:ext cx="800323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365104"/>
            <a:ext cx="4038600" cy="228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48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Avoid wrong decision at extremes</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9285" y="897643"/>
            <a:ext cx="6480720" cy="4865619"/>
          </a:xfrm>
        </p:spPr>
      </p:pic>
    </p:spTree>
    <p:extLst>
      <p:ext uri="{BB962C8B-B14F-4D97-AF65-F5344CB8AC3E}">
        <p14:creationId xmlns:p14="http://schemas.microsoft.com/office/powerpoint/2010/main" val="361700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66738" y="331788"/>
            <a:ext cx="8239125" cy="395287"/>
          </a:xfrm>
        </p:spPr>
        <p:txBody>
          <a:bodyPr/>
          <a:lstStyle/>
          <a:p>
            <a:r>
              <a:rPr lang="en-IN" altLang="en-US" smtClean="0"/>
              <a:t>Inversion: To be successful Study Reason of Failure</a:t>
            </a:r>
          </a:p>
        </p:txBody>
      </p:sp>
      <p:sp>
        <p:nvSpPr>
          <p:cNvPr id="4" name="Slide Number Placeholder 3"/>
          <p:cNvSpPr>
            <a:spLocks noGrp="1"/>
          </p:cNvSpPr>
          <p:nvPr>
            <p:ph type="sldNum" sz="quarter" idx="10"/>
          </p:nvPr>
        </p:nvSpPr>
        <p:spPr/>
        <p:txBody>
          <a:bodyPr/>
          <a:lstStyle/>
          <a:p>
            <a:pPr>
              <a:defRPr/>
            </a:pPr>
            <a:fld id="{1DBCE1BC-DCCD-4FFB-80F0-93AC155ED12B}" type="slidenum">
              <a:rPr lang="en-SG" smtClean="0"/>
              <a:pPr>
                <a:defRPr/>
              </a:pPr>
              <a:t>169</a:t>
            </a:fld>
            <a:endParaRPr lang="en-SG" dirty="0"/>
          </a:p>
        </p:txBody>
      </p:sp>
      <p:pic>
        <p:nvPicPr>
          <p:cNvPr id="6144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074"/>
          <a:stretch>
            <a:fillRect/>
          </a:stretch>
        </p:blipFill>
        <p:spPr>
          <a:xfrm>
            <a:off x="419100" y="1281113"/>
            <a:ext cx="8709025" cy="4692650"/>
          </a:xfrm>
          <a:noFill/>
        </p:spPr>
      </p:pic>
    </p:spTree>
    <p:extLst>
      <p:ext uri="{BB962C8B-B14F-4D97-AF65-F5344CB8AC3E}">
        <p14:creationId xmlns:p14="http://schemas.microsoft.com/office/powerpoint/2010/main" val="1056241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66738" y="331788"/>
            <a:ext cx="8239125" cy="395287"/>
          </a:xfrm>
        </p:spPr>
        <p:txBody>
          <a:bodyPr/>
          <a:lstStyle/>
          <a:p>
            <a:r>
              <a:rPr lang="en-IN" altLang="en-US" dirty="0" smtClean="0"/>
              <a:t>Value creation: DuPont Analysis</a:t>
            </a:r>
          </a:p>
        </p:txBody>
      </p:sp>
      <p:sp>
        <p:nvSpPr>
          <p:cNvPr id="20483" name="Content Placeholder 2"/>
          <p:cNvSpPr>
            <a:spLocks noGrp="1"/>
          </p:cNvSpPr>
          <p:nvPr>
            <p:ph idx="1"/>
          </p:nvPr>
        </p:nvSpPr>
        <p:spPr>
          <a:xfrm>
            <a:off x="558800" y="1101725"/>
            <a:ext cx="8121650" cy="4302125"/>
          </a:xfrm>
        </p:spPr>
        <p:txBody>
          <a:bodyPr/>
          <a:lstStyle/>
          <a:p>
            <a:pPr marL="0" indent="0">
              <a:buFont typeface="Wingdings" panose="05000000000000000000" pitchFamily="2" charset="2"/>
              <a:buNone/>
            </a:pPr>
            <a:r>
              <a:rPr lang="en-US" altLang="en-US" sz="2400" dirty="0" smtClean="0"/>
              <a:t>Analyses profitability drivers on the scale of operating efficiency  &amp; </a:t>
            </a:r>
          </a:p>
          <a:p>
            <a:pPr marL="0" indent="0">
              <a:buFont typeface="Wingdings" panose="05000000000000000000" pitchFamily="2" charset="2"/>
              <a:buNone/>
            </a:pPr>
            <a:r>
              <a:rPr lang="en-US" altLang="en-US" sz="2400" dirty="0" smtClean="0"/>
              <a:t>capital </a:t>
            </a:r>
          </a:p>
          <a:p>
            <a:pPr marL="0" indent="0">
              <a:buFont typeface="Wingdings" panose="05000000000000000000" pitchFamily="2" charset="2"/>
              <a:buNone/>
            </a:pPr>
            <a:r>
              <a:rPr lang="en-US" altLang="en-US" sz="2400" dirty="0" smtClean="0"/>
              <a:t>allocation </a:t>
            </a:r>
          </a:p>
          <a:p>
            <a:pPr marL="0" indent="0">
              <a:buFont typeface="Wingdings" panose="05000000000000000000" pitchFamily="2" charset="2"/>
              <a:buNone/>
            </a:pPr>
            <a:r>
              <a:rPr lang="en-US" altLang="en-US" sz="2400" dirty="0" smtClean="0"/>
              <a:t>efficiency.</a:t>
            </a:r>
            <a:br>
              <a:rPr lang="en-US" altLang="en-US" sz="2400" dirty="0" smtClean="0"/>
            </a:br>
            <a:r>
              <a:rPr lang="en-US" altLang="en-US" sz="2400" dirty="0" smtClean="0"/>
              <a:t>Analyses </a:t>
            </a:r>
          </a:p>
          <a:p>
            <a:pPr marL="0" indent="0">
              <a:buFont typeface="Wingdings" panose="05000000000000000000" pitchFamily="2" charset="2"/>
              <a:buNone/>
            </a:pPr>
            <a:r>
              <a:rPr lang="en-US" altLang="en-US" sz="2400" dirty="0" smtClean="0"/>
              <a:t>sustainability </a:t>
            </a:r>
          </a:p>
          <a:p>
            <a:pPr marL="0" indent="0">
              <a:buFont typeface="Wingdings" panose="05000000000000000000" pitchFamily="2" charset="2"/>
              <a:buNone/>
            </a:pPr>
            <a:r>
              <a:rPr lang="en-US" altLang="en-US" sz="2400" dirty="0" smtClean="0"/>
              <a:t>of profitability</a:t>
            </a:r>
            <a:endParaRPr lang="en-IN" altLang="en-US" dirty="0" smtClean="0"/>
          </a:p>
        </p:txBody>
      </p:sp>
      <p:sp>
        <p:nvSpPr>
          <p:cNvPr id="4" name="Slide Number Placeholder 3"/>
          <p:cNvSpPr>
            <a:spLocks noGrp="1"/>
          </p:cNvSpPr>
          <p:nvPr>
            <p:ph type="sldNum" sz="quarter" idx="10"/>
          </p:nvPr>
        </p:nvSpPr>
        <p:spPr/>
        <p:txBody>
          <a:bodyPr/>
          <a:lstStyle/>
          <a:p>
            <a:pPr>
              <a:defRPr/>
            </a:pPr>
            <a:fld id="{B75C190F-1468-45B8-AEC5-A6E09ED578B9}" type="slidenum">
              <a:rPr lang="en-SG" smtClean="0"/>
              <a:pPr>
                <a:defRPr/>
              </a:pPr>
              <a:t>17</a:t>
            </a:fld>
            <a:endParaRPr lang="en-SG" dirty="0"/>
          </a:p>
        </p:txBody>
      </p:sp>
      <p:pic>
        <p:nvPicPr>
          <p:cNvPr id="20485" name="Content Placeholder 4" descr="Dupont Analysis.gif"/>
          <p:cNvPicPr>
            <a:picLocks noChangeAspect="1"/>
          </p:cNvPicPr>
          <p:nvPr/>
        </p:nvPicPr>
        <p:blipFill>
          <a:blip r:embed="rId2">
            <a:extLst>
              <a:ext uri="{28A0092B-C50C-407E-A947-70E740481C1C}">
                <a14:useLocalDpi xmlns:a14="http://schemas.microsoft.com/office/drawing/2010/main" val="0"/>
              </a:ext>
            </a:extLst>
          </a:blip>
          <a:srcRect l="835" r="1845"/>
          <a:stretch>
            <a:fillRect/>
          </a:stretch>
        </p:blipFill>
        <p:spPr bwMode="auto">
          <a:xfrm>
            <a:off x="2655888" y="1566863"/>
            <a:ext cx="648811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2559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58800" y="76200"/>
            <a:ext cx="8386763" cy="727075"/>
          </a:xfrm>
        </p:spPr>
        <p:txBody>
          <a:bodyPr/>
          <a:lstStyle/>
          <a:p>
            <a:r>
              <a:rPr lang="en-IN" altLang="en-US" smtClean="0"/>
              <a:t>Competitive Advantage of companies. Michael Porter Model</a:t>
            </a:r>
          </a:p>
        </p:txBody>
      </p:sp>
      <p:sp>
        <p:nvSpPr>
          <p:cNvPr id="62467"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2D6BAB74-36F9-4F89-A395-46A77C3B679B}" type="slidenum">
              <a:rPr lang="en-SG" smtClean="0"/>
              <a:pPr>
                <a:defRPr/>
              </a:pPr>
              <a:t>170</a:t>
            </a:fld>
            <a:endParaRPr lang="en-SG" dirty="0"/>
          </a:p>
        </p:txBody>
      </p:sp>
      <p:pic>
        <p:nvPicPr>
          <p:cNvPr id="62469" name="Content Placeholder 6" descr="Porter-5-forces-mod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101725"/>
            <a:ext cx="8743950"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48600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From ROC to ROIC</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800" y="976745"/>
            <a:ext cx="8121650" cy="4800600"/>
          </a:xfrm>
        </p:spPr>
      </p:pic>
      <p:sp>
        <p:nvSpPr>
          <p:cNvPr id="4" name="Slide Number Placeholder 3"/>
          <p:cNvSpPr>
            <a:spLocks noGrp="1"/>
          </p:cNvSpPr>
          <p:nvPr>
            <p:ph type="sldNum" sz="quarter" idx="10"/>
          </p:nvPr>
        </p:nvSpPr>
        <p:spPr/>
        <p:txBody>
          <a:bodyPr/>
          <a:lstStyle/>
          <a:p>
            <a:fld id="{C0691B93-B3A7-4303-AA7E-EB7530658DE5}" type="slidenum">
              <a:rPr lang="en-SG" smtClean="0"/>
              <a:pPr/>
              <a:t>171</a:t>
            </a:fld>
            <a:endParaRPr lang="en-SG" dirty="0"/>
          </a:p>
        </p:txBody>
      </p:sp>
    </p:spTree>
    <p:extLst>
      <p:ext uri="{BB962C8B-B14F-4D97-AF65-F5344CB8AC3E}">
        <p14:creationId xmlns:p14="http://schemas.microsoft.com/office/powerpoint/2010/main" val="36066554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and suitability</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6582" y="966643"/>
            <a:ext cx="7429500" cy="4987348"/>
          </a:xfrm>
        </p:spPr>
      </p:pic>
      <p:sp>
        <p:nvSpPr>
          <p:cNvPr id="4" name="Slide Number Placeholder 3"/>
          <p:cNvSpPr>
            <a:spLocks noGrp="1"/>
          </p:cNvSpPr>
          <p:nvPr>
            <p:ph type="sldNum" sz="quarter" idx="10"/>
          </p:nvPr>
        </p:nvSpPr>
        <p:spPr/>
        <p:txBody>
          <a:bodyPr/>
          <a:lstStyle/>
          <a:p>
            <a:fld id="{C0691B93-B3A7-4303-AA7E-EB7530658DE5}" type="slidenum">
              <a:rPr lang="en-SG" smtClean="0"/>
              <a:pPr/>
              <a:t>172</a:t>
            </a:fld>
            <a:endParaRPr lang="en-SG" dirty="0"/>
          </a:p>
        </p:txBody>
      </p:sp>
    </p:spTree>
    <p:extLst>
      <p:ext uri="{BB962C8B-B14F-4D97-AF65-F5344CB8AC3E}">
        <p14:creationId xmlns:p14="http://schemas.microsoft.com/office/powerpoint/2010/main" val="38048870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Intrinsic Value Drivers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800" y="1007918"/>
            <a:ext cx="8121650" cy="4800600"/>
          </a:xfrm>
        </p:spPr>
      </p:pic>
      <p:sp>
        <p:nvSpPr>
          <p:cNvPr id="4" name="Slide Number Placeholder 3"/>
          <p:cNvSpPr>
            <a:spLocks noGrp="1"/>
          </p:cNvSpPr>
          <p:nvPr>
            <p:ph type="sldNum" sz="quarter" idx="10"/>
          </p:nvPr>
        </p:nvSpPr>
        <p:spPr/>
        <p:txBody>
          <a:bodyPr/>
          <a:lstStyle/>
          <a:p>
            <a:fld id="{C0691B93-B3A7-4303-AA7E-EB7530658DE5}" type="slidenum">
              <a:rPr lang="en-SG" smtClean="0"/>
              <a:pPr/>
              <a:t>173</a:t>
            </a:fld>
            <a:endParaRPr lang="en-SG" dirty="0"/>
          </a:p>
        </p:txBody>
      </p:sp>
    </p:spTree>
    <p:extLst>
      <p:ext uri="{BB962C8B-B14F-4D97-AF65-F5344CB8AC3E}">
        <p14:creationId xmlns:p14="http://schemas.microsoft.com/office/powerpoint/2010/main" val="2546380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Excess returns = Value creation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104" y="818426"/>
            <a:ext cx="7942734" cy="2732809"/>
          </a:xfrm>
        </p:spPr>
      </p:pic>
      <p:sp>
        <p:nvSpPr>
          <p:cNvPr id="4" name="Slide Number Placeholder 3"/>
          <p:cNvSpPr>
            <a:spLocks noGrp="1"/>
          </p:cNvSpPr>
          <p:nvPr>
            <p:ph type="sldNum" sz="quarter" idx="10"/>
          </p:nvPr>
        </p:nvSpPr>
        <p:spPr/>
        <p:txBody>
          <a:bodyPr/>
          <a:lstStyle/>
          <a:p>
            <a:fld id="{C0691B93-B3A7-4303-AA7E-EB7530658DE5}" type="slidenum">
              <a:rPr lang="en-SG" smtClean="0"/>
              <a:pPr/>
              <a:t>174</a:t>
            </a:fld>
            <a:endParaRPr lang="en-S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21" y="3642564"/>
            <a:ext cx="7943417" cy="2333625"/>
          </a:xfrm>
          <a:prstGeom prst="rect">
            <a:avLst/>
          </a:prstGeom>
        </p:spPr>
      </p:pic>
    </p:spTree>
    <p:extLst>
      <p:ext uri="{BB962C8B-B14F-4D97-AF65-F5344CB8AC3E}">
        <p14:creationId xmlns:p14="http://schemas.microsoft.com/office/powerpoint/2010/main" val="116233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Relate Narratives to Numbers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517" y="1175351"/>
            <a:ext cx="5229400"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175</a:t>
            </a:fld>
            <a:endParaRPr lang="en-S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917" y="1175351"/>
            <a:ext cx="3728083" cy="4302125"/>
          </a:xfrm>
          <a:prstGeom prst="rect">
            <a:avLst/>
          </a:prstGeom>
        </p:spPr>
      </p:pic>
    </p:spTree>
    <p:extLst>
      <p:ext uri="{BB962C8B-B14F-4D97-AF65-F5344CB8AC3E}">
        <p14:creationId xmlns:p14="http://schemas.microsoft.com/office/powerpoint/2010/main" val="193988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Metrics </a:t>
            </a:r>
            <a:endParaRPr lang="en-US" dirty="0"/>
          </a:p>
        </p:txBody>
      </p:sp>
      <p:graphicFrame>
        <p:nvGraphicFramePr>
          <p:cNvPr id="5" name="Content Placeholder 4"/>
          <p:cNvGraphicFramePr>
            <a:graphicFrameLocks noGrp="1"/>
          </p:cNvGraphicFramePr>
          <p:nvPr>
            <p:ph idx="1"/>
            <p:extLst/>
          </p:nvPr>
        </p:nvGraphicFramePr>
        <p:xfrm>
          <a:off x="426027" y="1049482"/>
          <a:ext cx="4166755" cy="4499263"/>
        </p:xfrm>
        <a:graphic>
          <a:graphicData uri="http://schemas.openxmlformats.org/drawingml/2006/table">
            <a:tbl>
              <a:tblPr/>
              <a:tblGrid>
                <a:gridCol w="586469"/>
                <a:gridCol w="1768259"/>
                <a:gridCol w="1812027"/>
              </a:tblGrid>
              <a:tr h="342244">
                <a:tc>
                  <a:txBody>
                    <a:bodyPr/>
                    <a:lstStyle/>
                    <a:p>
                      <a:pPr algn="ctr"/>
                      <a:r>
                        <a:rPr lang="en-US" sz="900" b="1" dirty="0">
                          <a:solidFill>
                            <a:srgbClr val="222222"/>
                          </a:solidFill>
                          <a:effectLst/>
                          <a:latin typeface="Arial" panose="020B0604020202020204" pitchFamily="34" charset="0"/>
                        </a:rPr>
                        <a:t>Multiple</a:t>
                      </a:r>
                      <a:endParaRPr lang="en-US" dirty="0">
                        <a:effectLst/>
                      </a:endParaRPr>
                    </a:p>
                  </a:txBody>
                  <a:tcPr marL="9525" marR="9525" marT="9525" marB="9525" anchor="ctr">
                    <a:lnL>
                      <a:noFill/>
                    </a:lnL>
                    <a:lnR>
                      <a:noFill/>
                    </a:lnR>
                    <a:lnT>
                      <a:noFill/>
                    </a:lnT>
                    <a:lnB>
                      <a:noFill/>
                    </a:lnB>
                  </a:tcPr>
                </a:tc>
                <a:tc>
                  <a:txBody>
                    <a:bodyPr/>
                    <a:lstStyle/>
                    <a:p>
                      <a:pPr algn="ctr"/>
                      <a:r>
                        <a:rPr lang="en-US" sz="900" b="1">
                          <a:solidFill>
                            <a:srgbClr val="222222"/>
                          </a:solidFill>
                          <a:effectLst/>
                          <a:latin typeface="Arial" panose="020B0604020202020204" pitchFamily="34" charset="0"/>
                        </a:rPr>
                        <a:t>Cheap Company</a:t>
                      </a:r>
                      <a:endParaRPr lang="en-US">
                        <a:effectLst/>
                      </a:endParaRPr>
                    </a:p>
                  </a:txBody>
                  <a:tcPr marL="9525" marR="9525" marT="9525" marB="9525" anchor="ctr">
                    <a:lnL>
                      <a:noFill/>
                    </a:lnL>
                    <a:lnR>
                      <a:noFill/>
                    </a:lnR>
                    <a:lnT>
                      <a:noFill/>
                    </a:lnT>
                    <a:lnB>
                      <a:noFill/>
                    </a:lnB>
                  </a:tcPr>
                </a:tc>
                <a:tc>
                  <a:txBody>
                    <a:bodyPr/>
                    <a:lstStyle/>
                    <a:p>
                      <a:pPr algn="ctr"/>
                      <a:r>
                        <a:rPr lang="en-US" sz="900" b="1">
                          <a:solidFill>
                            <a:srgbClr val="222222"/>
                          </a:solidFill>
                          <a:effectLst/>
                          <a:latin typeface="Arial" panose="020B0604020202020204" pitchFamily="34" charset="0"/>
                        </a:rPr>
                        <a:t>Expensive Company</a:t>
                      </a:r>
                      <a:endParaRPr lang="en-US">
                        <a:effectLst/>
                      </a:endParaRPr>
                    </a:p>
                  </a:txBody>
                  <a:tcPr marL="9525" marR="9525" marT="9525" marB="9525" anchor="ctr">
                    <a:lnL>
                      <a:noFill/>
                    </a:lnL>
                    <a:lnR>
                      <a:noFill/>
                    </a:lnR>
                    <a:lnT>
                      <a:noFill/>
                    </a:lnT>
                    <a:lnB>
                      <a:noFill/>
                    </a:lnB>
                  </a:tcPr>
                </a:tc>
              </a:tr>
              <a:tr h="642752">
                <a:tc>
                  <a:txBody>
                    <a:bodyPr/>
                    <a:lstStyle/>
                    <a:p>
                      <a:r>
                        <a:rPr lang="en-US" sz="900">
                          <a:solidFill>
                            <a:srgbClr val="222222"/>
                          </a:solidFill>
                          <a:effectLst/>
                          <a:latin typeface="Arial" panose="020B0604020202020204" pitchFamily="34" charset="0"/>
                        </a:rPr>
                        <a:t>PE</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Low PE, High growth, Low Equity Risk, High Payout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High PE, Low growth, High Equity Risk, Low Payout</a:t>
                      </a:r>
                      <a:endParaRPr lang="en-GB">
                        <a:effectLst/>
                      </a:endParaRPr>
                    </a:p>
                  </a:txBody>
                  <a:tcPr marL="9525" marR="9525" marT="9525" marB="9525" anchor="ctr">
                    <a:lnL>
                      <a:noFill/>
                    </a:lnL>
                    <a:lnR>
                      <a:noFill/>
                    </a:lnR>
                    <a:lnT>
                      <a:noFill/>
                    </a:lnT>
                    <a:lnB>
                      <a:noFill/>
                    </a:lnB>
                  </a:tcPr>
                </a:tc>
              </a:tr>
              <a:tr h="642752">
                <a:tc>
                  <a:txBody>
                    <a:bodyPr/>
                    <a:lstStyle/>
                    <a:p>
                      <a:r>
                        <a:rPr lang="en-US" sz="900">
                          <a:solidFill>
                            <a:srgbClr val="222222"/>
                          </a:solidFill>
                          <a:effectLst/>
                          <a:latin typeface="Arial" panose="020B0604020202020204" pitchFamily="34" charset="0"/>
                        </a:rPr>
                        <a:t>PEG</a:t>
                      </a:r>
                      <a:endParaRPr lang="en-US">
                        <a:effectLst/>
                      </a:endParaRPr>
                    </a:p>
                  </a:txBody>
                  <a:tcPr marL="9525" marR="9525" marT="9525" marB="9525" anchor="ctr">
                    <a:lnL>
                      <a:noFill/>
                    </a:lnL>
                    <a:lnR>
                      <a:noFill/>
                    </a:lnR>
                    <a:lnT>
                      <a:noFill/>
                    </a:lnT>
                    <a:lnB>
                      <a:noFill/>
                    </a:lnB>
                  </a:tcPr>
                </a:tc>
                <a:tc>
                  <a:txBody>
                    <a:bodyPr/>
                    <a:lstStyle/>
                    <a:p>
                      <a:r>
                        <a:rPr lang="en-GB" sz="900" dirty="0">
                          <a:solidFill>
                            <a:srgbClr val="222222"/>
                          </a:solidFill>
                          <a:effectLst/>
                          <a:latin typeface="Arial" panose="020B0604020202020204" pitchFamily="34" charset="0"/>
                        </a:rPr>
                        <a:t>Low PEG, Low Growth, Low Equity Risk, High </a:t>
                      </a:r>
                      <a:r>
                        <a:rPr lang="en-GB" sz="900" dirty="0" err="1">
                          <a:solidFill>
                            <a:srgbClr val="222222"/>
                          </a:solidFill>
                          <a:effectLst/>
                          <a:latin typeface="Arial" panose="020B0604020202020204" pitchFamily="34" charset="0"/>
                        </a:rPr>
                        <a:t>Payout</a:t>
                      </a:r>
                      <a:endParaRPr lang="en-GB" dirty="0">
                        <a:effectLst/>
                      </a:endParaRPr>
                    </a:p>
                  </a:txBody>
                  <a:tcPr marL="9525" marR="9525" marT="9525" marB="9525" anchor="ctr">
                    <a:lnL>
                      <a:noFill/>
                    </a:lnL>
                    <a:lnR>
                      <a:noFill/>
                    </a:lnR>
                    <a:lnT>
                      <a:noFill/>
                    </a:lnT>
                    <a:lnB>
                      <a:noFill/>
                    </a:lnB>
                  </a:tcPr>
                </a:tc>
                <a:tc>
                  <a:txBody>
                    <a:bodyPr/>
                    <a:lstStyle/>
                    <a:p>
                      <a:r>
                        <a:rPr lang="en-GB" sz="900" dirty="0">
                          <a:solidFill>
                            <a:srgbClr val="222222"/>
                          </a:solidFill>
                          <a:effectLst/>
                          <a:latin typeface="Arial" panose="020B0604020202020204" pitchFamily="34" charset="0"/>
                        </a:rPr>
                        <a:t>High PEG, High Growth, High Equity Risk, Low </a:t>
                      </a:r>
                      <a:r>
                        <a:rPr lang="en-GB" sz="900" dirty="0" err="1">
                          <a:solidFill>
                            <a:srgbClr val="222222"/>
                          </a:solidFill>
                          <a:effectLst/>
                          <a:latin typeface="Arial" panose="020B0604020202020204" pitchFamily="34" charset="0"/>
                        </a:rPr>
                        <a:t>Payout</a:t>
                      </a:r>
                      <a:endParaRPr lang="en-GB" dirty="0">
                        <a:effectLst/>
                      </a:endParaRPr>
                    </a:p>
                  </a:txBody>
                  <a:tcPr marL="9525" marR="9525" marT="9525" marB="9525" anchor="ctr">
                    <a:lnL>
                      <a:noFill/>
                    </a:lnL>
                    <a:lnR>
                      <a:noFill/>
                    </a:lnR>
                    <a:lnT>
                      <a:noFill/>
                    </a:lnT>
                    <a:lnB>
                      <a:noFill/>
                    </a:lnB>
                  </a:tcPr>
                </a:tc>
              </a:tr>
              <a:tr h="642752">
                <a:tc>
                  <a:txBody>
                    <a:bodyPr/>
                    <a:lstStyle/>
                    <a:p>
                      <a:r>
                        <a:rPr lang="en-US" sz="900">
                          <a:solidFill>
                            <a:srgbClr val="222222"/>
                          </a:solidFill>
                          <a:effectLst/>
                          <a:latin typeface="Arial" panose="020B0604020202020204" pitchFamily="34" charset="0"/>
                        </a:rPr>
                        <a:t>PBV</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Low PBV, High Growth, Low Equity Risk, High ROE</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High PBV, Low Growth, High Equity Risk, Low ROE</a:t>
                      </a:r>
                      <a:endParaRPr lang="en-GB">
                        <a:effectLst/>
                      </a:endParaRPr>
                    </a:p>
                  </a:txBody>
                  <a:tcPr marL="9525" marR="9525" marT="9525" marB="9525" anchor="ctr">
                    <a:lnL>
                      <a:noFill/>
                    </a:lnL>
                    <a:lnR>
                      <a:noFill/>
                    </a:lnR>
                    <a:lnT>
                      <a:noFill/>
                    </a:lnT>
                    <a:lnB>
                      <a:noFill/>
                    </a:lnB>
                  </a:tcPr>
                </a:tc>
              </a:tr>
              <a:tr h="642752">
                <a:tc>
                  <a:txBody>
                    <a:bodyPr/>
                    <a:lstStyle/>
                    <a:p>
                      <a:r>
                        <a:rPr lang="en-US" sz="900">
                          <a:solidFill>
                            <a:srgbClr val="222222"/>
                          </a:solidFill>
                          <a:effectLst/>
                          <a:latin typeface="Arial" panose="020B0604020202020204" pitchFamily="34" charset="0"/>
                        </a:rPr>
                        <a:t>EV/Invested Capital</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Low EV/IC, High Growth, Low Operating Risk, High ROIC</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High EV/IC, Low Growth, High Operating Risk, Low ROIC</a:t>
                      </a:r>
                      <a:endParaRPr lang="en-GB">
                        <a:effectLst/>
                      </a:endParaRPr>
                    </a:p>
                  </a:txBody>
                  <a:tcPr marL="9525" marR="9525" marT="9525" marB="9525" anchor="ctr">
                    <a:lnL>
                      <a:noFill/>
                    </a:lnL>
                    <a:lnR>
                      <a:noFill/>
                    </a:lnR>
                    <a:lnT>
                      <a:noFill/>
                    </a:lnT>
                    <a:lnB>
                      <a:noFill/>
                    </a:lnB>
                  </a:tcPr>
                </a:tc>
              </a:tr>
              <a:tr h="943259">
                <a:tc>
                  <a:txBody>
                    <a:bodyPr/>
                    <a:lstStyle/>
                    <a:p>
                      <a:r>
                        <a:rPr lang="en-US" sz="900">
                          <a:solidFill>
                            <a:srgbClr val="222222"/>
                          </a:solidFill>
                          <a:effectLst/>
                          <a:latin typeface="Arial" panose="020B0604020202020204" pitchFamily="34" charset="0"/>
                        </a:rPr>
                        <a:t>EV/Sales</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Low EV/Sales, High Growth, Low Operating Risk, High Operating Margin</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High EV/Sales, Low Growth, High Operating Risk, High Operating Margin</a:t>
                      </a:r>
                      <a:endParaRPr lang="en-GB">
                        <a:effectLst/>
                      </a:endParaRPr>
                    </a:p>
                  </a:txBody>
                  <a:tcPr marL="9525" marR="9525" marT="9525" marB="9525" anchor="ctr">
                    <a:lnL>
                      <a:noFill/>
                    </a:lnL>
                    <a:lnR>
                      <a:noFill/>
                    </a:lnR>
                    <a:lnT>
                      <a:noFill/>
                    </a:lnT>
                    <a:lnB>
                      <a:noFill/>
                    </a:lnB>
                  </a:tcPr>
                </a:tc>
              </a:tr>
              <a:tr h="642752">
                <a:tc>
                  <a:txBody>
                    <a:bodyPr/>
                    <a:lstStyle/>
                    <a:p>
                      <a:r>
                        <a:rPr lang="en-US" sz="900">
                          <a:solidFill>
                            <a:srgbClr val="222222"/>
                          </a:solidFill>
                          <a:effectLst/>
                          <a:latin typeface="Arial" panose="020B0604020202020204" pitchFamily="34" charset="0"/>
                        </a:rPr>
                        <a:t>EV/EBITDA</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Low EV/EBITDA, High Growth, Low Operating Risk, Low Tax Rate</a:t>
                      </a:r>
                      <a:endParaRPr lang="en-GB">
                        <a:effectLst/>
                      </a:endParaRPr>
                    </a:p>
                  </a:txBody>
                  <a:tcPr marL="9525" marR="9525" marT="9525" marB="9525" anchor="ctr">
                    <a:lnL>
                      <a:noFill/>
                    </a:lnL>
                    <a:lnR>
                      <a:noFill/>
                    </a:lnR>
                    <a:lnT>
                      <a:noFill/>
                    </a:lnT>
                    <a:lnB>
                      <a:noFill/>
                    </a:lnB>
                  </a:tcPr>
                </a:tc>
                <a:tc>
                  <a:txBody>
                    <a:bodyPr/>
                    <a:lstStyle/>
                    <a:p>
                      <a:r>
                        <a:rPr lang="en-GB" sz="900" dirty="0">
                          <a:solidFill>
                            <a:srgbClr val="222222"/>
                          </a:solidFill>
                          <a:effectLst/>
                          <a:latin typeface="Arial" panose="020B0604020202020204" pitchFamily="34" charset="0"/>
                        </a:rPr>
                        <a:t>High EV/EBITDA, Low Growth, High Operating Risk, High Tax Rate</a:t>
                      </a:r>
                      <a:endParaRPr lang="en-GB" dirty="0">
                        <a:effectLst/>
                      </a:endParaRPr>
                    </a:p>
                  </a:txBody>
                  <a:tcPr marL="9525" marR="9525" marT="9525" marB="9525" anchor="ctr">
                    <a:lnL>
                      <a:noFill/>
                    </a:lnL>
                    <a:lnR>
                      <a:noFill/>
                    </a:lnR>
                    <a:lnT>
                      <a:noFill/>
                    </a:lnT>
                    <a:lnB>
                      <a:noFill/>
                    </a:lnB>
                  </a:tcPr>
                </a:tc>
              </a:tr>
            </a:tbl>
          </a:graphicData>
        </a:graphic>
      </p:graphicFrame>
      <p:sp>
        <p:nvSpPr>
          <p:cNvPr id="4" name="Slide Number Placeholder 3"/>
          <p:cNvSpPr>
            <a:spLocks noGrp="1"/>
          </p:cNvSpPr>
          <p:nvPr>
            <p:ph type="sldNum" sz="quarter" idx="10"/>
          </p:nvPr>
        </p:nvSpPr>
        <p:spPr/>
        <p:txBody>
          <a:bodyPr/>
          <a:lstStyle/>
          <a:p>
            <a:fld id="{C0691B93-B3A7-4303-AA7E-EB7530658DE5}" type="slidenum">
              <a:rPr lang="en-SG" smtClean="0"/>
              <a:pPr/>
              <a:t>176</a:t>
            </a:fld>
            <a:endParaRPr lang="en-SG" dirty="0"/>
          </a:p>
        </p:txBody>
      </p:sp>
      <p:sp>
        <p:nvSpPr>
          <p:cNvPr id="6" name="Rectangle 1"/>
          <p:cNvSpPr>
            <a:spLocks noChangeArrowheads="1"/>
          </p:cNvSpPr>
          <p:nvPr/>
        </p:nvSpPr>
        <p:spPr bwMode="auto">
          <a:xfrm>
            <a:off x="2314575" y="2225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984" y="1808017"/>
            <a:ext cx="4238808" cy="3646343"/>
          </a:xfrm>
          <a:prstGeom prst="rect">
            <a:avLst/>
          </a:prstGeom>
        </p:spPr>
      </p:pic>
    </p:spTree>
    <p:extLst>
      <p:ext uri="{BB962C8B-B14F-4D97-AF65-F5344CB8AC3E}">
        <p14:creationId xmlns:p14="http://schemas.microsoft.com/office/powerpoint/2010/main" val="251569058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Divergence between Price and Value</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177</a:t>
            </a:fld>
            <a:endParaRPr lang="en-SG"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850" y="1402774"/>
            <a:ext cx="8101823" cy="4312226"/>
          </a:xfrm>
        </p:spPr>
      </p:pic>
    </p:spTree>
    <p:extLst>
      <p:ext uri="{BB962C8B-B14F-4D97-AF65-F5344CB8AC3E}">
        <p14:creationId xmlns:p14="http://schemas.microsoft.com/office/powerpoint/2010/main" val="3535102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Capital Agenda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754" y="1624483"/>
            <a:ext cx="5611089" cy="3560579"/>
          </a:xfrm>
        </p:spPr>
      </p:pic>
      <p:sp>
        <p:nvSpPr>
          <p:cNvPr id="4" name="Slide Number Placeholder 3"/>
          <p:cNvSpPr>
            <a:spLocks noGrp="1"/>
          </p:cNvSpPr>
          <p:nvPr>
            <p:ph type="sldNum" sz="quarter" idx="10"/>
          </p:nvPr>
        </p:nvSpPr>
        <p:spPr/>
        <p:txBody>
          <a:bodyPr/>
          <a:lstStyle/>
          <a:p>
            <a:fld id="{C0691B93-B3A7-4303-AA7E-EB7530658DE5}" type="slidenum">
              <a:rPr lang="en-SG" smtClean="0"/>
              <a:pPr/>
              <a:t>18</a:t>
            </a:fld>
            <a:endParaRPr lang="en-SG" dirty="0"/>
          </a:p>
        </p:txBody>
      </p:sp>
    </p:spTree>
    <p:extLst>
      <p:ext uri="{BB962C8B-B14F-4D97-AF65-F5344CB8AC3E}">
        <p14:creationId xmlns:p14="http://schemas.microsoft.com/office/powerpoint/2010/main" val="2873343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39" y="831273"/>
            <a:ext cx="4003578" cy="4779818"/>
          </a:xfrm>
        </p:spPr>
      </p:pic>
      <p:sp>
        <p:nvSpPr>
          <p:cNvPr id="4" name="Slide Number Placeholder 3"/>
          <p:cNvSpPr>
            <a:spLocks noGrp="1"/>
          </p:cNvSpPr>
          <p:nvPr>
            <p:ph type="sldNum" sz="quarter" idx="10"/>
          </p:nvPr>
        </p:nvSpPr>
        <p:spPr/>
        <p:txBody>
          <a:bodyPr/>
          <a:lstStyle/>
          <a:p>
            <a:fld id="{C0691B93-B3A7-4303-AA7E-EB7530658DE5}" type="slidenum">
              <a:rPr lang="en-SG" smtClean="0"/>
              <a:pPr/>
              <a:t>19</a:t>
            </a:fld>
            <a:endParaRPr lang="en-S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247" y="831273"/>
            <a:ext cx="3758045" cy="4779818"/>
          </a:xfrm>
          <a:prstGeom prst="rect">
            <a:avLst/>
          </a:prstGeom>
        </p:spPr>
      </p:pic>
    </p:spTree>
    <p:extLst>
      <p:ext uri="{BB962C8B-B14F-4D97-AF65-F5344CB8AC3E}">
        <p14:creationId xmlns:p14="http://schemas.microsoft.com/office/powerpoint/2010/main" val="1485671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Investing Capital  : Business of Business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20" y="1101725"/>
            <a:ext cx="8077815" cy="4800311"/>
          </a:xfrm>
        </p:spPr>
      </p:pic>
      <p:sp>
        <p:nvSpPr>
          <p:cNvPr id="4" name="Slide Number Placeholder 3"/>
          <p:cNvSpPr>
            <a:spLocks noGrp="1"/>
          </p:cNvSpPr>
          <p:nvPr>
            <p:ph type="sldNum" sz="quarter" idx="10"/>
          </p:nvPr>
        </p:nvSpPr>
        <p:spPr/>
        <p:txBody>
          <a:bodyPr/>
          <a:lstStyle/>
          <a:p>
            <a:fld id="{C0691B93-B3A7-4303-AA7E-EB7530658DE5}" type="slidenum">
              <a:rPr lang="en-SG" smtClean="0"/>
              <a:pPr/>
              <a:t>2</a:t>
            </a:fld>
            <a:endParaRPr lang="en-SG" dirty="0"/>
          </a:p>
        </p:txBody>
      </p:sp>
    </p:spTree>
    <p:extLst>
      <p:ext uri="{BB962C8B-B14F-4D97-AF65-F5344CB8AC3E}">
        <p14:creationId xmlns:p14="http://schemas.microsoft.com/office/powerpoint/2010/main" val="1463485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011" y="943277"/>
            <a:ext cx="8489481" cy="5053262"/>
          </a:xfrm>
        </p:spPr>
      </p:pic>
      <p:sp>
        <p:nvSpPr>
          <p:cNvPr id="4" name="Slide Number Placeholder 3"/>
          <p:cNvSpPr>
            <a:spLocks noGrp="1"/>
          </p:cNvSpPr>
          <p:nvPr>
            <p:ph type="sldNum" sz="quarter" idx="10"/>
          </p:nvPr>
        </p:nvSpPr>
        <p:spPr/>
        <p:txBody>
          <a:bodyPr/>
          <a:lstStyle/>
          <a:p>
            <a:fld id="{C0691B93-B3A7-4303-AA7E-EB7530658DE5}" type="slidenum">
              <a:rPr lang="en-SG" smtClean="0"/>
              <a:pPr/>
              <a:t>20</a:t>
            </a:fld>
            <a:endParaRPr lang="en-SG" dirty="0"/>
          </a:p>
        </p:txBody>
      </p:sp>
    </p:spTree>
    <p:extLst>
      <p:ext uri="{BB962C8B-B14F-4D97-AF65-F5344CB8AC3E}">
        <p14:creationId xmlns:p14="http://schemas.microsoft.com/office/powerpoint/2010/main" val="3034930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81" y="1028700"/>
            <a:ext cx="3834246" cy="4229099"/>
          </a:xfrm>
        </p:spPr>
      </p:pic>
      <p:sp>
        <p:nvSpPr>
          <p:cNvPr id="4" name="Slide Number Placeholder 3"/>
          <p:cNvSpPr>
            <a:spLocks noGrp="1"/>
          </p:cNvSpPr>
          <p:nvPr>
            <p:ph type="sldNum" sz="quarter" idx="10"/>
          </p:nvPr>
        </p:nvSpPr>
        <p:spPr/>
        <p:txBody>
          <a:bodyPr/>
          <a:lstStyle/>
          <a:p>
            <a:fld id="{C0691B93-B3A7-4303-AA7E-EB7530658DE5}" type="slidenum">
              <a:rPr lang="en-SG" smtClean="0"/>
              <a:pPr/>
              <a:t>21</a:t>
            </a:fld>
            <a:endParaRPr lang="en-SG"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444" y="869950"/>
            <a:ext cx="4515101" cy="4387849"/>
          </a:xfrm>
          <a:prstGeom prst="rect">
            <a:avLst/>
          </a:prstGeom>
        </p:spPr>
      </p:pic>
    </p:spTree>
    <p:extLst>
      <p:ext uri="{BB962C8B-B14F-4D97-AF65-F5344CB8AC3E}">
        <p14:creationId xmlns:p14="http://schemas.microsoft.com/office/powerpoint/2010/main" val="1496034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21" y="417534"/>
            <a:ext cx="8239125" cy="395288"/>
          </a:xfrm>
        </p:spPr>
        <p:txBody>
          <a:bodyPr/>
          <a:lstStyle/>
          <a:p>
            <a:r>
              <a:rPr lang="en-SG" dirty="0" smtClean="0"/>
              <a:t>Motive to Sell &amp; Discipline</a:t>
            </a:r>
            <a:endParaRPr lang="en-SG" dirty="0"/>
          </a:p>
        </p:txBody>
      </p:sp>
      <p:sp>
        <p:nvSpPr>
          <p:cNvPr id="3" name="Content Placeholder 2"/>
          <p:cNvSpPr>
            <a:spLocks noGrp="1"/>
          </p:cNvSpPr>
          <p:nvPr>
            <p:ph idx="1"/>
          </p:nvPr>
        </p:nvSpPr>
        <p:spPr>
          <a:xfrm>
            <a:off x="559559" y="929522"/>
            <a:ext cx="8120418" cy="4889387"/>
          </a:xfrm>
        </p:spPr>
        <p:txBody>
          <a:bodyPr/>
          <a:lstStyle/>
          <a:p>
            <a:endParaRPr lang="en-SG" sz="1800" dirty="0" smtClean="0">
              <a:solidFill>
                <a:schemeClr val="tx1">
                  <a:lumMod val="50000"/>
                </a:schemeClr>
              </a:solidFill>
            </a:endParaRPr>
          </a:p>
          <a:p>
            <a:r>
              <a:rPr lang="en-SG" sz="1800" dirty="0" smtClean="0">
                <a:solidFill>
                  <a:schemeClr val="accent4">
                    <a:lumMod val="75000"/>
                    <a:lumOff val="25000"/>
                  </a:schemeClr>
                </a:solidFill>
              </a:rPr>
              <a:t>Fundamentals </a:t>
            </a:r>
            <a:r>
              <a:rPr lang="en-SG" sz="1800" dirty="0">
                <a:solidFill>
                  <a:schemeClr val="accent4">
                    <a:lumMod val="75000"/>
                    <a:lumOff val="25000"/>
                  </a:schemeClr>
                </a:solidFill>
              </a:rPr>
              <a:t>of business have deteriorated</a:t>
            </a:r>
            <a:r>
              <a:rPr lang="en-SG" sz="1800" dirty="0">
                <a:solidFill>
                  <a:srgbClr val="FF0000"/>
                </a:solidFill>
              </a:rPr>
              <a:t> </a:t>
            </a:r>
            <a:r>
              <a:rPr lang="en-SG" sz="1800" dirty="0">
                <a:solidFill>
                  <a:schemeClr val="tx1">
                    <a:lumMod val="50000"/>
                  </a:schemeClr>
                </a:solidFill>
              </a:rPr>
              <a:t>and our original assumptions are no longer </a:t>
            </a:r>
            <a:r>
              <a:rPr lang="en-SG" sz="1800" dirty="0" smtClean="0">
                <a:solidFill>
                  <a:schemeClr val="tx1">
                    <a:lumMod val="50000"/>
                  </a:schemeClr>
                </a:solidFill>
              </a:rPr>
              <a:t>valid</a:t>
            </a:r>
          </a:p>
          <a:p>
            <a:endParaRPr lang="en-SG" sz="1800" dirty="0">
              <a:solidFill>
                <a:schemeClr val="tx1">
                  <a:lumMod val="50000"/>
                </a:schemeClr>
              </a:solidFill>
            </a:endParaRPr>
          </a:p>
          <a:p>
            <a:r>
              <a:rPr lang="en-SG" sz="1800" dirty="0">
                <a:solidFill>
                  <a:schemeClr val="accent4">
                    <a:lumMod val="75000"/>
                    <a:lumOff val="25000"/>
                  </a:schemeClr>
                </a:solidFill>
              </a:rPr>
              <a:t>Recent </a:t>
            </a:r>
            <a:r>
              <a:rPr lang="en-SG" sz="1800" dirty="0" smtClean="0">
                <a:solidFill>
                  <a:schemeClr val="accent4">
                    <a:lumMod val="75000"/>
                    <a:lumOff val="25000"/>
                  </a:schemeClr>
                </a:solidFill>
              </a:rPr>
              <a:t>Industry  dynamics indicate </a:t>
            </a:r>
            <a:r>
              <a:rPr lang="en-SG" sz="1800" dirty="0">
                <a:solidFill>
                  <a:schemeClr val="accent4">
                    <a:lumMod val="75000"/>
                    <a:lumOff val="25000"/>
                  </a:schemeClr>
                </a:solidFill>
              </a:rPr>
              <a:t>diminished </a:t>
            </a:r>
            <a:r>
              <a:rPr lang="en-SG" sz="1800" dirty="0" smtClean="0">
                <a:solidFill>
                  <a:schemeClr val="accent4">
                    <a:lumMod val="75000"/>
                    <a:lumOff val="25000"/>
                  </a:schemeClr>
                </a:solidFill>
              </a:rPr>
              <a:t>possibility  of </a:t>
            </a:r>
            <a:r>
              <a:rPr lang="en-SG" sz="1800" dirty="0">
                <a:solidFill>
                  <a:schemeClr val="accent4">
                    <a:lumMod val="75000"/>
                    <a:lumOff val="25000"/>
                  </a:schemeClr>
                </a:solidFill>
              </a:rPr>
              <a:t>creating shareholder </a:t>
            </a:r>
            <a:r>
              <a:rPr lang="en-SG" sz="1800" dirty="0" smtClean="0">
                <a:solidFill>
                  <a:schemeClr val="accent4">
                    <a:lumMod val="75000"/>
                    <a:lumOff val="25000"/>
                  </a:schemeClr>
                </a:solidFill>
              </a:rPr>
              <a:t>value</a:t>
            </a:r>
          </a:p>
          <a:p>
            <a:endParaRPr lang="en-SG" sz="1800" dirty="0">
              <a:solidFill>
                <a:schemeClr val="tx1">
                  <a:lumMod val="50000"/>
                </a:schemeClr>
              </a:solidFill>
            </a:endParaRPr>
          </a:p>
          <a:p>
            <a:r>
              <a:rPr lang="en-SG" sz="1800" dirty="0">
                <a:solidFill>
                  <a:schemeClr val="accent4">
                    <a:lumMod val="75000"/>
                    <a:lumOff val="25000"/>
                  </a:schemeClr>
                </a:solidFill>
              </a:rPr>
              <a:t>Price has gone beyond </a:t>
            </a:r>
            <a:r>
              <a:rPr lang="en-SG" sz="1800" dirty="0" smtClean="0">
                <a:solidFill>
                  <a:schemeClr val="accent4">
                    <a:lumMod val="75000"/>
                    <a:lumOff val="25000"/>
                  </a:schemeClr>
                </a:solidFill>
              </a:rPr>
              <a:t>what’s </a:t>
            </a:r>
            <a:r>
              <a:rPr lang="en-SG" sz="1800" dirty="0">
                <a:solidFill>
                  <a:schemeClr val="accent4">
                    <a:lumMod val="75000"/>
                    <a:lumOff val="25000"/>
                  </a:schemeClr>
                </a:solidFill>
              </a:rPr>
              <a:t>warranted by </a:t>
            </a:r>
            <a:r>
              <a:rPr lang="en-SG" sz="1800" dirty="0" smtClean="0">
                <a:solidFill>
                  <a:schemeClr val="accent4">
                    <a:lumMod val="75000"/>
                    <a:lumOff val="25000"/>
                  </a:schemeClr>
                </a:solidFill>
              </a:rPr>
              <a:t>fundamentals</a:t>
            </a:r>
            <a:r>
              <a:rPr lang="en-SG" sz="1800" dirty="0" smtClean="0">
                <a:solidFill>
                  <a:schemeClr val="tx1">
                    <a:lumMod val="50000"/>
                  </a:schemeClr>
                </a:solidFill>
              </a:rPr>
              <a:t>. Rarely the case other than extreme bubbles</a:t>
            </a:r>
          </a:p>
          <a:p>
            <a:endParaRPr lang="en-SG" sz="1800" dirty="0">
              <a:solidFill>
                <a:schemeClr val="tx1">
                  <a:lumMod val="50000"/>
                </a:schemeClr>
              </a:solidFill>
            </a:endParaRPr>
          </a:p>
          <a:p>
            <a:r>
              <a:rPr lang="en-SG" sz="1800" dirty="0" smtClean="0">
                <a:solidFill>
                  <a:schemeClr val="accent4">
                    <a:lumMod val="75000"/>
                    <a:lumOff val="25000"/>
                  </a:schemeClr>
                </a:solidFill>
              </a:rPr>
              <a:t>Another opportunity with </a:t>
            </a:r>
            <a:r>
              <a:rPr lang="en-SG" sz="1800" dirty="0">
                <a:solidFill>
                  <a:schemeClr val="accent4">
                    <a:lumMod val="75000"/>
                    <a:lumOff val="25000"/>
                  </a:schemeClr>
                </a:solidFill>
              </a:rPr>
              <a:t>similar fundamentals (or valuation) but with much attractive valuations (or fundamentals) has appeared on the </a:t>
            </a:r>
            <a:r>
              <a:rPr lang="en-SG" sz="1800" dirty="0" smtClean="0">
                <a:solidFill>
                  <a:schemeClr val="accent4">
                    <a:lumMod val="75000"/>
                    <a:lumOff val="25000"/>
                  </a:schemeClr>
                </a:solidFill>
              </a:rPr>
              <a:t>horizon</a:t>
            </a:r>
          </a:p>
          <a:p>
            <a:endParaRPr lang="en-SG" sz="1800" dirty="0" smtClean="0">
              <a:solidFill>
                <a:schemeClr val="accent4">
                  <a:lumMod val="75000"/>
                  <a:lumOff val="25000"/>
                </a:schemeClr>
              </a:solidFill>
            </a:endParaRPr>
          </a:p>
        </p:txBody>
      </p:sp>
      <p:sp>
        <p:nvSpPr>
          <p:cNvPr id="4" name="Slide Number Placeholder 3"/>
          <p:cNvSpPr>
            <a:spLocks noGrp="1"/>
          </p:cNvSpPr>
          <p:nvPr>
            <p:ph type="sldNum" sz="quarter" idx="10"/>
          </p:nvPr>
        </p:nvSpPr>
        <p:spPr/>
        <p:txBody>
          <a:bodyPr/>
          <a:lstStyle/>
          <a:p>
            <a:fld id="{C0691B93-B3A7-4303-AA7E-EB7530658DE5}" type="slidenum">
              <a:rPr lang="en-SG" smtClean="0"/>
              <a:pPr/>
              <a:t>22</a:t>
            </a:fld>
            <a:endParaRPr lang="en-SG" dirty="0"/>
          </a:p>
        </p:txBody>
      </p:sp>
    </p:spTree>
    <p:extLst>
      <p:ext uri="{BB962C8B-B14F-4D97-AF65-F5344CB8AC3E}">
        <p14:creationId xmlns:p14="http://schemas.microsoft.com/office/powerpoint/2010/main" val="1315394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STRATEGIC DEAL RATIONALE:</a:t>
            </a:r>
            <a:endParaRPr lang="en-US" dirty="0"/>
          </a:p>
        </p:txBody>
      </p:sp>
      <p:sp>
        <p:nvSpPr>
          <p:cNvPr id="3" name="Content Placeholder 2"/>
          <p:cNvSpPr>
            <a:spLocks noGrp="1"/>
          </p:cNvSpPr>
          <p:nvPr>
            <p:ph idx="1"/>
          </p:nvPr>
        </p:nvSpPr>
        <p:spPr>
          <a:xfrm>
            <a:off x="559559" y="1100975"/>
            <a:ext cx="8120418" cy="4904970"/>
          </a:xfrm>
        </p:spPr>
        <p:txBody>
          <a:bodyPr/>
          <a:lstStyle/>
          <a:p>
            <a:pPr marL="0" indent="0">
              <a:buNone/>
            </a:pPr>
            <a:r>
              <a:rPr lang="en-GB" sz="1600" dirty="0" smtClean="0"/>
              <a:t>THE </a:t>
            </a:r>
            <a:r>
              <a:rPr lang="en-GB" sz="1600" dirty="0"/>
              <a:t>EIGHT </a:t>
            </a:r>
            <a:r>
              <a:rPr lang="en-GB" sz="1600" dirty="0" smtClean="0"/>
              <a:t>CS:  Strategic </a:t>
            </a:r>
            <a:r>
              <a:rPr lang="en-GB" sz="1600" dirty="0"/>
              <a:t>reasons for deals vary from firm to firm and transaction to transaction.</a:t>
            </a:r>
          </a:p>
          <a:p>
            <a:pPr marL="0" indent="0">
              <a:buNone/>
            </a:pPr>
            <a:endParaRPr lang="en-GB" sz="1200" dirty="0"/>
          </a:p>
          <a:p>
            <a:r>
              <a:rPr lang="en-GB" sz="1200" dirty="0" smtClean="0"/>
              <a:t> </a:t>
            </a:r>
            <a:r>
              <a:rPr lang="en-GB" sz="1600" dirty="0">
                <a:solidFill>
                  <a:schemeClr val="accent4">
                    <a:lumMod val="75000"/>
                    <a:lumOff val="25000"/>
                  </a:schemeClr>
                </a:solidFill>
              </a:rPr>
              <a:t>Costs:</a:t>
            </a:r>
            <a:r>
              <a:rPr lang="en-GB" sz="1600" dirty="0"/>
              <a:t> to realize efficiencies of scale across duplicate functions</a:t>
            </a:r>
          </a:p>
          <a:p>
            <a:r>
              <a:rPr lang="en-GB" sz="1600" dirty="0" smtClean="0">
                <a:solidFill>
                  <a:srgbClr val="FF0000"/>
                </a:solidFill>
              </a:rPr>
              <a:t> </a:t>
            </a:r>
            <a:r>
              <a:rPr lang="en-GB" sz="1600" dirty="0">
                <a:solidFill>
                  <a:schemeClr val="accent4">
                    <a:lumMod val="75000"/>
                    <a:lumOff val="25000"/>
                  </a:schemeClr>
                </a:solidFill>
              </a:rPr>
              <a:t>Channels</a:t>
            </a:r>
            <a:r>
              <a:rPr lang="en-GB" sz="1600" dirty="0"/>
              <a:t>: to gain </a:t>
            </a:r>
            <a:r>
              <a:rPr lang="en-GB" sz="1600" dirty="0" smtClean="0"/>
              <a:t>new means </a:t>
            </a:r>
            <a:r>
              <a:rPr lang="en-GB" sz="1600" dirty="0"/>
              <a:t>of distribution, such as retail outlets, a direct </a:t>
            </a:r>
            <a:r>
              <a:rPr lang="en-GB" sz="1600" dirty="0" smtClean="0"/>
              <a:t>sales force</a:t>
            </a:r>
            <a:r>
              <a:rPr lang="en-GB" sz="1600" dirty="0"/>
              <a:t>, or an internet presence</a:t>
            </a:r>
          </a:p>
          <a:p>
            <a:r>
              <a:rPr lang="en-GB" sz="1600" dirty="0" smtClean="0">
                <a:solidFill>
                  <a:schemeClr val="accent4">
                    <a:lumMod val="75000"/>
                    <a:lumOff val="25000"/>
                  </a:schemeClr>
                </a:solidFill>
              </a:rPr>
              <a:t> </a:t>
            </a:r>
            <a:r>
              <a:rPr lang="en-GB" sz="1600" dirty="0">
                <a:solidFill>
                  <a:schemeClr val="accent4">
                    <a:lumMod val="75000"/>
                    <a:lumOff val="25000"/>
                  </a:schemeClr>
                </a:solidFill>
              </a:rPr>
              <a:t>Content</a:t>
            </a:r>
            <a:r>
              <a:rPr lang="en-GB" sz="1600" dirty="0">
                <a:solidFill>
                  <a:srgbClr val="FF0000"/>
                </a:solidFill>
              </a:rPr>
              <a:t>: </a:t>
            </a:r>
            <a:r>
              <a:rPr lang="en-GB" sz="1600" dirty="0"/>
              <a:t>to obtain new products or services</a:t>
            </a:r>
          </a:p>
          <a:p>
            <a:r>
              <a:rPr lang="en-GB" sz="1600" dirty="0" smtClean="0"/>
              <a:t> </a:t>
            </a:r>
            <a:r>
              <a:rPr lang="en-GB" sz="1600" dirty="0">
                <a:solidFill>
                  <a:schemeClr val="accent4">
                    <a:lumMod val="75000"/>
                    <a:lumOff val="25000"/>
                  </a:schemeClr>
                </a:solidFill>
              </a:rPr>
              <a:t>Capabilities</a:t>
            </a:r>
            <a:r>
              <a:rPr lang="en-GB" sz="1600" dirty="0">
                <a:solidFill>
                  <a:srgbClr val="FF0000"/>
                </a:solidFill>
              </a:rPr>
              <a:t>: </a:t>
            </a:r>
            <a:r>
              <a:rPr lang="en-GB" sz="1600" dirty="0"/>
              <a:t>to gain new or augment current strengths, such as R&amp;D, </a:t>
            </a:r>
            <a:r>
              <a:rPr lang="en-GB" sz="1600" dirty="0" smtClean="0"/>
              <a:t>marketing, or </a:t>
            </a:r>
            <a:r>
              <a:rPr lang="en-GB" sz="1600" dirty="0"/>
              <a:t>technology</a:t>
            </a:r>
          </a:p>
          <a:p>
            <a:r>
              <a:rPr lang="en-GB" sz="1600" dirty="0" smtClean="0"/>
              <a:t> </a:t>
            </a:r>
            <a:r>
              <a:rPr lang="en-GB" sz="1600" dirty="0">
                <a:solidFill>
                  <a:schemeClr val="accent4">
                    <a:lumMod val="75000"/>
                    <a:lumOff val="25000"/>
                  </a:schemeClr>
                </a:solidFill>
              </a:rPr>
              <a:t>Customers:</a:t>
            </a:r>
            <a:r>
              <a:rPr lang="en-GB" sz="1600" dirty="0">
                <a:solidFill>
                  <a:srgbClr val="FF0000"/>
                </a:solidFill>
              </a:rPr>
              <a:t> </a:t>
            </a:r>
            <a:r>
              <a:rPr lang="en-GB" sz="1600" dirty="0"/>
              <a:t>to obtain access to new customer segments, including lower, middle</a:t>
            </a:r>
            <a:r>
              <a:rPr lang="en-GB" sz="1600" dirty="0" smtClean="0"/>
              <a:t>, or </a:t>
            </a:r>
            <a:r>
              <a:rPr lang="en-GB" sz="1600" dirty="0"/>
              <a:t>upper market purchasers</a:t>
            </a:r>
          </a:p>
          <a:p>
            <a:r>
              <a:rPr lang="en-GB" sz="1600" dirty="0" smtClean="0"/>
              <a:t> </a:t>
            </a:r>
            <a:r>
              <a:rPr lang="en-GB" sz="1600" dirty="0">
                <a:solidFill>
                  <a:schemeClr val="accent4">
                    <a:lumMod val="75000"/>
                    <a:lumOff val="25000"/>
                  </a:schemeClr>
                </a:solidFill>
              </a:rPr>
              <a:t>Countries:</a:t>
            </a:r>
            <a:r>
              <a:rPr lang="en-GB" sz="1600" dirty="0">
                <a:solidFill>
                  <a:srgbClr val="FF0000"/>
                </a:solidFill>
              </a:rPr>
              <a:t> </a:t>
            </a:r>
            <a:r>
              <a:rPr lang="en-GB" sz="1600" dirty="0"/>
              <a:t>to gain entrée to various regions or countries in which they did </a:t>
            </a:r>
            <a:r>
              <a:rPr lang="en-GB" sz="1600" dirty="0" smtClean="0"/>
              <a:t>not previously </a:t>
            </a:r>
            <a:r>
              <a:rPr lang="en-GB" sz="1600" dirty="0"/>
              <a:t>have a presence</a:t>
            </a:r>
          </a:p>
          <a:p>
            <a:r>
              <a:rPr lang="en-GB" sz="1600" dirty="0" smtClean="0"/>
              <a:t> </a:t>
            </a:r>
            <a:r>
              <a:rPr lang="en-GB" sz="1600" dirty="0">
                <a:solidFill>
                  <a:schemeClr val="accent4">
                    <a:lumMod val="75000"/>
                    <a:lumOff val="25000"/>
                  </a:schemeClr>
                </a:solidFill>
              </a:rPr>
              <a:t>Capital:</a:t>
            </a:r>
            <a:r>
              <a:rPr lang="en-GB" sz="1600" dirty="0"/>
              <a:t> to obtain available cash or access to capital markets that a target </a:t>
            </a:r>
            <a:r>
              <a:rPr lang="en-GB" sz="1600" dirty="0" smtClean="0"/>
              <a:t>firm may </a:t>
            </a:r>
            <a:r>
              <a:rPr lang="en-GB" sz="1600" dirty="0"/>
              <a:t>possess</a:t>
            </a:r>
          </a:p>
          <a:p>
            <a:r>
              <a:rPr lang="en-GB" sz="1600" dirty="0" smtClean="0">
                <a:solidFill>
                  <a:schemeClr val="accent4">
                    <a:lumMod val="75000"/>
                    <a:lumOff val="25000"/>
                  </a:schemeClr>
                </a:solidFill>
              </a:rPr>
              <a:t> </a:t>
            </a:r>
            <a:r>
              <a:rPr lang="en-GB" sz="1600" dirty="0">
                <a:solidFill>
                  <a:schemeClr val="accent4">
                    <a:lumMod val="75000"/>
                    <a:lumOff val="25000"/>
                  </a:schemeClr>
                </a:solidFill>
              </a:rPr>
              <a:t>Capacity</a:t>
            </a:r>
            <a:r>
              <a:rPr lang="en-GB" sz="1600" dirty="0">
                <a:solidFill>
                  <a:srgbClr val="FF0000"/>
                </a:solidFill>
              </a:rPr>
              <a:t>: </a:t>
            </a:r>
            <a:r>
              <a:rPr lang="en-GB" sz="1600" dirty="0"/>
              <a:t>to increase the available volume of operations</a:t>
            </a:r>
            <a:endParaRPr lang="en-US" sz="16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23</a:t>
            </a:fld>
            <a:endParaRPr lang="en-SG" dirty="0"/>
          </a:p>
        </p:txBody>
      </p:sp>
    </p:spTree>
    <p:extLst>
      <p:ext uri="{BB962C8B-B14F-4D97-AF65-F5344CB8AC3E}">
        <p14:creationId xmlns:p14="http://schemas.microsoft.com/office/powerpoint/2010/main" val="4132412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Merger synergies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22" y="1101725"/>
            <a:ext cx="8239124"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24</a:t>
            </a:fld>
            <a:endParaRPr lang="en-SG" dirty="0"/>
          </a:p>
        </p:txBody>
      </p:sp>
    </p:spTree>
    <p:extLst>
      <p:ext uri="{BB962C8B-B14F-4D97-AF65-F5344CB8AC3E}">
        <p14:creationId xmlns:p14="http://schemas.microsoft.com/office/powerpoint/2010/main" val="2308795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Creation by Corporate action</a:t>
            </a:r>
            <a:br>
              <a:rPr lang="en-US" dirty="0" smtClean="0"/>
            </a:br>
            <a:endParaRPr lang="en-US" dirty="0"/>
          </a:p>
        </p:txBody>
      </p:sp>
      <p:sp>
        <p:nvSpPr>
          <p:cNvPr id="3" name="Content Placeholder 2"/>
          <p:cNvSpPr>
            <a:spLocks noGrp="1"/>
          </p:cNvSpPr>
          <p:nvPr>
            <p:ph idx="1"/>
          </p:nvPr>
        </p:nvSpPr>
        <p:spPr>
          <a:xfrm>
            <a:off x="559559" y="1100975"/>
            <a:ext cx="8120418" cy="4731934"/>
          </a:xfrm>
        </p:spPr>
        <p:txBody>
          <a:bodyPr/>
          <a:lstStyle/>
          <a:p>
            <a:r>
              <a:rPr lang="en-GB" dirty="0" smtClean="0"/>
              <a:t>Companies </a:t>
            </a:r>
            <a:r>
              <a:rPr lang="en-GB" dirty="0"/>
              <a:t>that choose to </a:t>
            </a:r>
            <a:r>
              <a:rPr lang="en-GB" dirty="0">
                <a:solidFill>
                  <a:schemeClr val="accent4">
                    <a:lumMod val="75000"/>
                    <a:lumOff val="25000"/>
                  </a:schemeClr>
                </a:solidFill>
              </a:rPr>
              <a:t>enhance the value of assets </a:t>
            </a:r>
            <a:r>
              <a:rPr lang="en-GB" dirty="0"/>
              <a:t>acquired at historical prices by </a:t>
            </a:r>
            <a:r>
              <a:rPr lang="en-GB" dirty="0">
                <a:solidFill>
                  <a:schemeClr val="accent4">
                    <a:lumMod val="75000"/>
                    <a:lumOff val="25000"/>
                  </a:schemeClr>
                </a:solidFill>
              </a:rPr>
              <a:t>corporate actions</a:t>
            </a:r>
            <a:r>
              <a:rPr lang="en-GB" dirty="0"/>
              <a:t>, which involve </a:t>
            </a:r>
            <a:r>
              <a:rPr lang="en-GB" dirty="0">
                <a:solidFill>
                  <a:schemeClr val="accent4">
                    <a:lumMod val="75000"/>
                    <a:lumOff val="25000"/>
                  </a:schemeClr>
                </a:solidFill>
              </a:rPr>
              <a:t>repositioning assets to higher uses, better financing of asset acquisitions, the refinancing of liabilities or both</a:t>
            </a:r>
            <a:r>
              <a:rPr lang="en-GB" dirty="0"/>
              <a:t>; and the creation of tax advantages. </a:t>
            </a:r>
            <a:endParaRPr lang="en-GB" dirty="0" smtClean="0"/>
          </a:p>
          <a:p>
            <a:endParaRPr lang="en-GB" dirty="0" smtClean="0"/>
          </a:p>
          <a:p>
            <a:r>
              <a:rPr lang="en-GB" dirty="0" smtClean="0"/>
              <a:t>These </a:t>
            </a:r>
            <a:r>
              <a:rPr lang="en-GB" dirty="0"/>
              <a:t>companies can do so via </a:t>
            </a:r>
            <a:r>
              <a:rPr lang="en-GB" dirty="0">
                <a:solidFill>
                  <a:schemeClr val="accent4">
                    <a:lumMod val="75000"/>
                    <a:lumOff val="25000"/>
                  </a:schemeClr>
                </a:solidFill>
              </a:rPr>
              <a:t>M&amp;As, leveraged buyouts or gearing to a healthy level by cheaper debt, spin-offs, and asset sales.</a:t>
            </a:r>
            <a:r>
              <a:rPr lang="en-GB" dirty="0"/>
              <a:t> Equity ownership is residual claim not only on earnings but also on assets of a company and repositioning of assets for better usage can create value </a:t>
            </a:r>
          </a:p>
          <a:p>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25</a:t>
            </a:fld>
            <a:endParaRPr lang="en-SG" dirty="0"/>
          </a:p>
        </p:txBody>
      </p:sp>
    </p:spTree>
    <p:extLst>
      <p:ext uri="{BB962C8B-B14F-4D97-AF65-F5344CB8AC3E}">
        <p14:creationId xmlns:p14="http://schemas.microsoft.com/office/powerpoint/2010/main" val="2999629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Overvalued Equity </a:t>
            </a:r>
            <a:endParaRPr lang="en-US" dirty="0"/>
          </a:p>
        </p:txBody>
      </p:sp>
      <p:sp>
        <p:nvSpPr>
          <p:cNvPr id="3" name="Content Placeholder 2"/>
          <p:cNvSpPr>
            <a:spLocks noGrp="1"/>
          </p:cNvSpPr>
          <p:nvPr>
            <p:ph idx="1"/>
          </p:nvPr>
        </p:nvSpPr>
        <p:spPr>
          <a:xfrm>
            <a:off x="559559" y="1100975"/>
            <a:ext cx="8120418" cy="4863407"/>
          </a:xfrm>
        </p:spPr>
        <p:txBody>
          <a:bodyPr/>
          <a:lstStyle/>
          <a:p>
            <a:r>
              <a:rPr lang="en-GB" sz="1600" dirty="0" smtClean="0"/>
              <a:t>Another </a:t>
            </a:r>
            <a:r>
              <a:rPr lang="en-GB" sz="1600" dirty="0"/>
              <a:t>source of ignored value is </a:t>
            </a:r>
            <a:r>
              <a:rPr lang="en-GB" sz="1600" dirty="0">
                <a:solidFill>
                  <a:schemeClr val="accent4">
                    <a:lumMod val="75000"/>
                    <a:lumOff val="25000"/>
                  </a:schemeClr>
                </a:solidFill>
              </a:rPr>
              <a:t>access to capital markets (debt and equity) at super-attractive terms and prices. </a:t>
            </a:r>
            <a:r>
              <a:rPr lang="en-GB" sz="1600" dirty="0"/>
              <a:t>There seems little question that far more corporate wealth has been created by taking advantage of attractive access to outside capital. </a:t>
            </a:r>
            <a:endParaRPr lang="en-GB" sz="1600" dirty="0" smtClean="0"/>
          </a:p>
          <a:p>
            <a:endParaRPr lang="en-GB" sz="1600" dirty="0"/>
          </a:p>
          <a:p>
            <a:r>
              <a:rPr lang="en-GB" sz="1600" dirty="0" smtClean="0"/>
              <a:t>If </a:t>
            </a:r>
            <a:r>
              <a:rPr lang="en-GB" sz="1600" dirty="0"/>
              <a:t>one can acquire </a:t>
            </a:r>
            <a:r>
              <a:rPr lang="en-GB" sz="1600" dirty="0">
                <a:solidFill>
                  <a:schemeClr val="accent4">
                    <a:lumMod val="75000"/>
                    <a:lumOff val="25000"/>
                  </a:schemeClr>
                </a:solidFill>
              </a:rPr>
              <a:t>capital market </a:t>
            </a:r>
            <a:r>
              <a:rPr lang="en-GB" sz="1600" dirty="0" smtClean="0">
                <a:solidFill>
                  <a:schemeClr val="accent4">
                    <a:lumMod val="75000"/>
                    <a:lumOff val="25000"/>
                  </a:schemeClr>
                </a:solidFill>
              </a:rPr>
              <a:t>currency </a:t>
            </a:r>
            <a:r>
              <a:rPr lang="en-GB" sz="1600" dirty="0" smtClean="0"/>
              <a:t>which </a:t>
            </a:r>
            <a:r>
              <a:rPr lang="en-GB" sz="1600" dirty="0"/>
              <a:t>can be issued at </a:t>
            </a:r>
            <a:r>
              <a:rPr lang="en-GB" sz="1600" dirty="0" smtClean="0"/>
              <a:t>favourable </a:t>
            </a:r>
            <a:r>
              <a:rPr lang="en-GB" sz="1600" dirty="0"/>
              <a:t>terms at periodic intervals of high market valuations, the same can be a superlative source of competitive advantage if the company is run by an able capital allocator. </a:t>
            </a:r>
            <a:endParaRPr lang="en-GB" sz="1600" dirty="0" smtClean="0"/>
          </a:p>
          <a:p>
            <a:endParaRPr lang="en-GB" sz="1600" dirty="0"/>
          </a:p>
          <a:p>
            <a:r>
              <a:rPr lang="en-GB" sz="1600" dirty="0" smtClean="0">
                <a:solidFill>
                  <a:schemeClr val="accent4">
                    <a:lumMod val="75000"/>
                    <a:lumOff val="25000"/>
                  </a:schemeClr>
                </a:solidFill>
              </a:rPr>
              <a:t>Issuance </a:t>
            </a:r>
            <a:r>
              <a:rPr lang="en-GB" sz="1600" dirty="0">
                <a:solidFill>
                  <a:schemeClr val="accent4">
                    <a:lumMod val="75000"/>
                    <a:lumOff val="25000"/>
                  </a:schemeClr>
                </a:solidFill>
              </a:rPr>
              <a:t>of one’s common stock for another business before or during or immediately after M&amp;A requires evaluation and valuation of both acquirer and acquired. </a:t>
            </a:r>
            <a:r>
              <a:rPr lang="en-GB" sz="1600" dirty="0"/>
              <a:t>Hence, the need of good capital allocator to do so. Thus, an overpriced stock in hand of capable competent management can be its most important asset and the same can be said of an under-priced stock if the management resorts to buybacks. </a:t>
            </a:r>
            <a:endParaRPr lang="en-GB" sz="1600" dirty="0" smtClean="0"/>
          </a:p>
          <a:p>
            <a:endParaRPr lang="en-GB" sz="1600" dirty="0"/>
          </a:p>
          <a:p>
            <a:r>
              <a:rPr lang="en-GB" sz="1600" dirty="0" smtClean="0"/>
              <a:t>This </a:t>
            </a:r>
            <a:r>
              <a:rPr lang="en-GB" sz="1600" dirty="0"/>
              <a:t>is extremely neglected in most financial literature but is a great source of value creation if done right. </a:t>
            </a:r>
          </a:p>
          <a:p>
            <a:endParaRPr lang="en-GB" sz="1800" dirty="0"/>
          </a:p>
          <a:p>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26</a:t>
            </a:fld>
            <a:endParaRPr lang="en-SG" dirty="0"/>
          </a:p>
        </p:txBody>
      </p:sp>
    </p:spTree>
    <p:extLst>
      <p:ext uri="{BB962C8B-B14F-4D97-AF65-F5344CB8AC3E}">
        <p14:creationId xmlns:p14="http://schemas.microsoft.com/office/powerpoint/2010/main" val="3147690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Alchemy of High priced Share Dilution </a:t>
            </a:r>
          </a:p>
        </p:txBody>
      </p:sp>
      <p:pic>
        <p:nvPicPr>
          <p:cNvPr id="1003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7834" y="1257300"/>
            <a:ext cx="7067550" cy="4038600"/>
          </a:xfrm>
          <a:noFill/>
        </p:spPr>
      </p:pic>
    </p:spTree>
    <p:extLst>
      <p:ext uri="{BB962C8B-B14F-4D97-AF65-F5344CB8AC3E}">
        <p14:creationId xmlns:p14="http://schemas.microsoft.com/office/powerpoint/2010/main" val="4040000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Alchemy of High priced Share Dilution </a:t>
            </a:r>
          </a:p>
        </p:txBody>
      </p:sp>
      <p:pic>
        <p:nvPicPr>
          <p:cNvPr id="1024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2118" y="1163781"/>
            <a:ext cx="8484427" cy="4373563"/>
          </a:xfrm>
          <a:noFill/>
        </p:spPr>
      </p:pic>
    </p:spTree>
    <p:extLst>
      <p:ext uri="{BB962C8B-B14F-4D97-AF65-F5344CB8AC3E}">
        <p14:creationId xmlns:p14="http://schemas.microsoft.com/office/powerpoint/2010/main" val="3192646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 accretive M&amp;A</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29</a:t>
            </a:fld>
            <a:endParaRPr lang="en-SG"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7220" y="1344552"/>
            <a:ext cx="7024988" cy="4302125"/>
          </a:xfrm>
          <a:noFill/>
        </p:spPr>
      </p:pic>
    </p:spTree>
    <p:extLst>
      <p:ext uri="{BB962C8B-B14F-4D97-AF65-F5344CB8AC3E}">
        <p14:creationId xmlns:p14="http://schemas.microsoft.com/office/powerpoint/2010/main" val="525415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66738" y="331788"/>
            <a:ext cx="8239125" cy="395287"/>
          </a:xfrm>
        </p:spPr>
        <p:txBody>
          <a:bodyPr/>
          <a:lstStyle/>
          <a:p>
            <a:r>
              <a:rPr lang="en-IN" altLang="en-US" dirty="0" smtClean="0"/>
              <a:t>Magic Formulae</a:t>
            </a:r>
          </a:p>
        </p:txBody>
      </p:sp>
      <p:sp>
        <p:nvSpPr>
          <p:cNvPr id="55299"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C1A3F059-E02E-47AF-B2BF-032E3EE698F1}" type="slidenum">
              <a:rPr lang="en-SG" smtClean="0"/>
              <a:pPr>
                <a:defRPr/>
              </a:pPr>
              <a:t>3</a:t>
            </a:fld>
            <a:endParaRPr lang="en-SG" dirty="0"/>
          </a:p>
        </p:txBody>
      </p:sp>
      <p:pic>
        <p:nvPicPr>
          <p:cNvPr id="553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1065213"/>
            <a:ext cx="5867400" cy="43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575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524" y="1091045"/>
            <a:ext cx="8171585" cy="4727864"/>
          </a:xfrm>
        </p:spPr>
      </p:pic>
      <p:sp>
        <p:nvSpPr>
          <p:cNvPr id="4" name="Slide Number Placeholder 3"/>
          <p:cNvSpPr>
            <a:spLocks noGrp="1"/>
          </p:cNvSpPr>
          <p:nvPr>
            <p:ph type="sldNum" sz="quarter" idx="10"/>
          </p:nvPr>
        </p:nvSpPr>
        <p:spPr/>
        <p:txBody>
          <a:bodyPr/>
          <a:lstStyle/>
          <a:p>
            <a:fld id="{C0691B93-B3A7-4303-AA7E-EB7530658DE5}" type="slidenum">
              <a:rPr lang="en-SG" smtClean="0"/>
              <a:pPr/>
              <a:t>30</a:t>
            </a:fld>
            <a:endParaRPr lang="en-SG" dirty="0"/>
          </a:p>
        </p:txBody>
      </p:sp>
    </p:spTree>
    <p:extLst>
      <p:ext uri="{BB962C8B-B14F-4D97-AF65-F5344CB8AC3E}">
        <p14:creationId xmlns:p14="http://schemas.microsoft.com/office/powerpoint/2010/main" val="3162894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 Mixed Track Record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35" y="1132899"/>
            <a:ext cx="5730179"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31</a:t>
            </a:fld>
            <a:endParaRPr lang="en-SG"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514" y="2680853"/>
            <a:ext cx="3165556" cy="1847601"/>
          </a:xfrm>
          <a:prstGeom prst="rect">
            <a:avLst/>
          </a:prstGeom>
        </p:spPr>
      </p:pic>
    </p:spTree>
    <p:extLst>
      <p:ext uri="{BB962C8B-B14F-4D97-AF65-F5344CB8AC3E}">
        <p14:creationId xmlns:p14="http://schemas.microsoft.com/office/powerpoint/2010/main" val="31248461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Vantage point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636" y="1101725"/>
            <a:ext cx="8489373" cy="4748357"/>
          </a:xfrm>
        </p:spPr>
      </p:pic>
      <p:sp>
        <p:nvSpPr>
          <p:cNvPr id="4" name="Slide Number Placeholder 3"/>
          <p:cNvSpPr>
            <a:spLocks noGrp="1"/>
          </p:cNvSpPr>
          <p:nvPr>
            <p:ph type="sldNum" sz="quarter" idx="10"/>
          </p:nvPr>
        </p:nvSpPr>
        <p:spPr/>
        <p:txBody>
          <a:bodyPr/>
          <a:lstStyle/>
          <a:p>
            <a:fld id="{C0691B93-B3A7-4303-AA7E-EB7530658DE5}" type="slidenum">
              <a:rPr lang="en-SG" smtClean="0"/>
              <a:pPr/>
              <a:t>32</a:t>
            </a:fld>
            <a:endParaRPr lang="en-SG" dirty="0"/>
          </a:p>
        </p:txBody>
      </p:sp>
    </p:spTree>
    <p:extLst>
      <p:ext uri="{BB962C8B-B14F-4D97-AF65-F5344CB8AC3E}">
        <p14:creationId xmlns:p14="http://schemas.microsoft.com/office/powerpoint/2010/main" val="3867172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Fit</a:t>
            </a:r>
            <a:endParaRPr lang="en-US" dirty="0"/>
          </a:p>
        </p:txBody>
      </p:sp>
      <p:pic>
        <p:nvPicPr>
          <p:cNvPr id="5" name="Content Placeholder 4"/>
          <p:cNvPicPr>
            <a:picLocks noGrp="1" noChangeAspect="1"/>
          </p:cNvPicPr>
          <p:nvPr>
            <p:ph idx="1"/>
          </p:nvPr>
        </p:nvPicPr>
        <p:blipFill>
          <a:blip r:embed="rId2"/>
          <a:stretch>
            <a:fillRect/>
          </a:stretch>
        </p:blipFill>
        <p:spPr>
          <a:xfrm>
            <a:off x="567421" y="1068941"/>
            <a:ext cx="7984296" cy="4666840"/>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33</a:t>
            </a:fld>
            <a:endParaRPr lang="en-SG" dirty="0"/>
          </a:p>
        </p:txBody>
      </p:sp>
    </p:spTree>
    <p:extLst>
      <p:ext uri="{BB962C8B-B14F-4D97-AF65-F5344CB8AC3E}">
        <p14:creationId xmlns:p14="http://schemas.microsoft.com/office/powerpoint/2010/main" val="2510359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19" y="130264"/>
            <a:ext cx="8655627" cy="5710571"/>
          </a:xfrm>
        </p:spPr>
      </p:pic>
      <p:sp>
        <p:nvSpPr>
          <p:cNvPr id="4" name="Slide Number Placeholder 3"/>
          <p:cNvSpPr>
            <a:spLocks noGrp="1"/>
          </p:cNvSpPr>
          <p:nvPr>
            <p:ph type="sldNum" sz="quarter" idx="10"/>
          </p:nvPr>
        </p:nvSpPr>
        <p:spPr/>
        <p:txBody>
          <a:bodyPr/>
          <a:lstStyle/>
          <a:p>
            <a:fld id="{C0691B93-B3A7-4303-AA7E-EB7530658DE5}" type="slidenum">
              <a:rPr lang="en-SG" smtClean="0"/>
              <a:pPr/>
              <a:t>34</a:t>
            </a:fld>
            <a:endParaRPr lang="en-SG" dirty="0"/>
          </a:p>
        </p:txBody>
      </p:sp>
    </p:spTree>
    <p:extLst>
      <p:ext uri="{BB962C8B-B14F-4D97-AF65-F5344CB8AC3E}">
        <p14:creationId xmlns:p14="http://schemas.microsoft.com/office/powerpoint/2010/main" val="828437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t>
            </a:r>
            <a:r>
              <a:rPr lang="en-US" dirty="0"/>
              <a:t>F</a:t>
            </a:r>
            <a:r>
              <a:rPr lang="en-US" dirty="0" smtClean="0"/>
              <a:t>inancial considerations</a:t>
            </a:r>
            <a:endParaRPr lang="en-US" dirty="0"/>
          </a:p>
        </p:txBody>
      </p:sp>
      <p:sp>
        <p:nvSpPr>
          <p:cNvPr id="3" name="Content Placeholder 2"/>
          <p:cNvSpPr>
            <a:spLocks noGrp="1"/>
          </p:cNvSpPr>
          <p:nvPr>
            <p:ph idx="1"/>
          </p:nvPr>
        </p:nvSpPr>
        <p:spPr/>
        <p:txBody>
          <a:bodyPr/>
          <a:lstStyle/>
          <a:p>
            <a:r>
              <a:rPr lang="en-US" dirty="0" smtClean="0"/>
              <a:t>Type of reorganization</a:t>
            </a:r>
          </a:p>
          <a:p>
            <a:r>
              <a:rPr lang="en-US" dirty="0" smtClean="0"/>
              <a:t>Form of payment</a:t>
            </a:r>
          </a:p>
          <a:p>
            <a:r>
              <a:rPr lang="en-US" dirty="0" smtClean="0"/>
              <a:t>Source of funds</a:t>
            </a:r>
          </a:p>
          <a:p>
            <a:r>
              <a:rPr lang="en-US" dirty="0" smtClean="0"/>
              <a:t>Taxability of Transaction</a:t>
            </a:r>
          </a:p>
          <a:p>
            <a:r>
              <a:rPr lang="en-US" dirty="0" smtClean="0"/>
              <a:t>Taxability of Investors</a:t>
            </a:r>
          </a:p>
          <a:p>
            <a:r>
              <a:rPr lang="en-US" dirty="0" smtClean="0"/>
              <a:t>Parents exposure to Targets liability </a:t>
            </a:r>
          </a:p>
          <a:p>
            <a:r>
              <a:rPr lang="en-US" dirty="0" smtClean="0"/>
              <a:t>Voting by shareholders and proxy issues</a:t>
            </a:r>
          </a:p>
          <a:p>
            <a:r>
              <a:rPr lang="en-US" dirty="0" smtClean="0"/>
              <a:t>Minority Squeeze out </a:t>
            </a:r>
          </a:p>
          <a:p>
            <a:r>
              <a:rPr lang="en-US" dirty="0" smtClean="0"/>
              <a:t>Transfer of contracts</a:t>
            </a:r>
          </a:p>
          <a:p>
            <a:r>
              <a:rPr lang="en-US" dirty="0" smtClean="0"/>
              <a:t>Transferability of Tax benefits </a:t>
            </a:r>
          </a:p>
          <a:p>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35</a:t>
            </a:fld>
            <a:endParaRPr lang="en-SG" dirty="0"/>
          </a:p>
        </p:txBody>
      </p:sp>
    </p:spTree>
    <p:extLst>
      <p:ext uri="{BB962C8B-B14F-4D97-AF65-F5344CB8AC3E}">
        <p14:creationId xmlns:p14="http://schemas.microsoft.com/office/powerpoint/2010/main" val="1512650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36</a:t>
            </a:fld>
            <a:endParaRPr lang="en-SG"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409" y="1018598"/>
            <a:ext cx="7928264" cy="4686011"/>
          </a:xfrm>
          <a:prstGeom prst="rect">
            <a:avLst/>
          </a:prstGeom>
        </p:spPr>
      </p:pic>
    </p:spTree>
    <p:extLst>
      <p:ext uri="{BB962C8B-B14F-4D97-AF65-F5344CB8AC3E}">
        <p14:creationId xmlns:p14="http://schemas.microsoft.com/office/powerpoint/2010/main" val="2508876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4626" y="1101725"/>
            <a:ext cx="7990609"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37</a:t>
            </a:fld>
            <a:endParaRPr lang="en-SG" dirty="0"/>
          </a:p>
        </p:txBody>
      </p:sp>
    </p:spTree>
    <p:extLst>
      <p:ext uri="{BB962C8B-B14F-4D97-AF65-F5344CB8AC3E}">
        <p14:creationId xmlns:p14="http://schemas.microsoft.com/office/powerpoint/2010/main" val="3304056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 and Business Cycles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627" y="1101725"/>
            <a:ext cx="8063346" cy="4302125"/>
          </a:xfrm>
        </p:spPr>
      </p:pic>
      <p:sp>
        <p:nvSpPr>
          <p:cNvPr id="4" name="Slide Number Placeholder 3"/>
          <p:cNvSpPr>
            <a:spLocks noGrp="1"/>
          </p:cNvSpPr>
          <p:nvPr>
            <p:ph type="sldNum" sz="quarter" idx="10"/>
          </p:nvPr>
        </p:nvSpPr>
        <p:spPr/>
        <p:txBody>
          <a:bodyPr/>
          <a:lstStyle/>
          <a:p>
            <a:fld id="{C0691B93-B3A7-4303-AA7E-EB7530658DE5}" type="slidenum">
              <a:rPr lang="en-SG" smtClean="0"/>
              <a:pPr/>
              <a:t>38</a:t>
            </a:fld>
            <a:endParaRPr lang="en-SG" dirty="0"/>
          </a:p>
        </p:txBody>
      </p:sp>
    </p:spTree>
    <p:extLst>
      <p:ext uri="{BB962C8B-B14F-4D97-AF65-F5344CB8AC3E}">
        <p14:creationId xmlns:p14="http://schemas.microsoft.com/office/powerpoint/2010/main" val="2595366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323528" y="1142236"/>
          <a:ext cx="8640960" cy="4983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23528" y="116632"/>
            <a:ext cx="8229600" cy="1143000"/>
          </a:xfrm>
        </p:spPr>
        <p:txBody>
          <a:bodyPr/>
          <a:lstStyle/>
          <a:p>
            <a:pPr algn="ctr"/>
            <a:r>
              <a:rPr lang="en-IN" dirty="0" smtClean="0"/>
              <a:t>What is at </a:t>
            </a:r>
            <a:r>
              <a:rPr lang="en-IN" dirty="0" smtClean="0">
                <a:solidFill>
                  <a:srgbClr val="FF0000"/>
                </a:solidFill>
              </a:rPr>
              <a:t>intersection</a:t>
            </a:r>
            <a:r>
              <a:rPr lang="en-IN" dirty="0" smtClean="0"/>
              <a:t>? </a:t>
            </a:r>
            <a:endParaRPr lang="en-IN" dirty="0"/>
          </a:p>
        </p:txBody>
      </p:sp>
      <p:sp>
        <p:nvSpPr>
          <p:cNvPr id="3" name="Rectangle 2"/>
          <p:cNvSpPr/>
          <p:nvPr/>
        </p:nvSpPr>
        <p:spPr>
          <a:xfrm>
            <a:off x="83085" y="4926820"/>
            <a:ext cx="2195736"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Periods of underperformance</a:t>
            </a:r>
            <a:endParaRPr lang="en-IN" dirty="0">
              <a:solidFill>
                <a:schemeClr val="tx1"/>
              </a:solidFill>
            </a:endParaRPr>
          </a:p>
        </p:txBody>
      </p:sp>
      <p:sp>
        <p:nvSpPr>
          <p:cNvPr id="5" name="Rectangle 4"/>
          <p:cNvSpPr/>
          <p:nvPr/>
        </p:nvSpPr>
        <p:spPr>
          <a:xfrm>
            <a:off x="3563888" y="1142235"/>
            <a:ext cx="158417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Biases</a:t>
            </a:r>
            <a:endParaRPr lang="en-IN" dirty="0">
              <a:solidFill>
                <a:schemeClr val="tx1"/>
              </a:solidFill>
            </a:endParaRPr>
          </a:p>
        </p:txBody>
      </p:sp>
      <p:sp>
        <p:nvSpPr>
          <p:cNvPr id="7" name="Rectangle 6"/>
          <p:cNvSpPr/>
          <p:nvPr/>
        </p:nvSpPr>
        <p:spPr>
          <a:xfrm>
            <a:off x="5652120" y="1556792"/>
            <a:ext cx="151216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Heuristics</a:t>
            </a:r>
            <a:endParaRPr lang="en-IN" dirty="0">
              <a:solidFill>
                <a:schemeClr val="tx1"/>
              </a:solidFill>
            </a:endParaRPr>
          </a:p>
        </p:txBody>
      </p:sp>
      <p:sp>
        <p:nvSpPr>
          <p:cNvPr id="8" name="Rectangle 7"/>
          <p:cNvSpPr/>
          <p:nvPr/>
        </p:nvSpPr>
        <p:spPr>
          <a:xfrm>
            <a:off x="2627784" y="6104672"/>
            <a:ext cx="2448272" cy="5533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Extremities  of  valuations</a:t>
            </a:r>
            <a:endParaRPr lang="en-IN" dirty="0">
              <a:solidFill>
                <a:schemeClr val="tx1"/>
              </a:solidFill>
            </a:endParaRPr>
          </a:p>
        </p:txBody>
      </p:sp>
      <p:sp>
        <p:nvSpPr>
          <p:cNvPr id="9" name="Rectangle 8"/>
          <p:cNvSpPr/>
          <p:nvPr/>
        </p:nvSpPr>
        <p:spPr>
          <a:xfrm>
            <a:off x="7150057" y="5672624"/>
            <a:ext cx="160969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Inefficient</a:t>
            </a:r>
            <a:endParaRPr lang="en-IN" dirty="0">
              <a:solidFill>
                <a:schemeClr val="tx1"/>
              </a:solidFill>
            </a:endParaRPr>
          </a:p>
        </p:txBody>
      </p:sp>
      <p:sp>
        <p:nvSpPr>
          <p:cNvPr id="10" name="Rectangle 9"/>
          <p:cNvSpPr/>
          <p:nvPr/>
        </p:nvSpPr>
        <p:spPr>
          <a:xfrm>
            <a:off x="6804248" y="3068960"/>
            <a:ext cx="1728192"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Man Made phenomenon's</a:t>
            </a:r>
            <a:endParaRPr lang="en-IN" dirty="0">
              <a:solidFill>
                <a:schemeClr val="tx1"/>
              </a:solidFill>
            </a:endParaRPr>
          </a:p>
        </p:txBody>
      </p:sp>
      <p:sp>
        <p:nvSpPr>
          <p:cNvPr id="11" name="Rectangle 10"/>
          <p:cNvSpPr/>
          <p:nvPr/>
        </p:nvSpPr>
        <p:spPr>
          <a:xfrm>
            <a:off x="7175573" y="4293096"/>
            <a:ext cx="1584176" cy="8217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Leverage, Liquidity &amp; Complexity</a:t>
            </a:r>
            <a:endParaRPr lang="en-IN" dirty="0">
              <a:solidFill>
                <a:schemeClr val="tx1"/>
              </a:solidFill>
            </a:endParaRPr>
          </a:p>
        </p:txBody>
      </p:sp>
      <p:sp>
        <p:nvSpPr>
          <p:cNvPr id="12" name="Rectangle 11"/>
          <p:cNvSpPr/>
          <p:nvPr/>
        </p:nvSpPr>
        <p:spPr>
          <a:xfrm>
            <a:off x="1502682" y="1574283"/>
            <a:ext cx="182535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Human Misjudgements</a:t>
            </a:r>
            <a:endParaRPr lang="en-IN" dirty="0">
              <a:solidFill>
                <a:schemeClr val="tx1"/>
              </a:solidFill>
            </a:endParaRPr>
          </a:p>
        </p:txBody>
      </p:sp>
      <p:sp>
        <p:nvSpPr>
          <p:cNvPr id="13" name="Rectangle 12"/>
          <p:cNvSpPr/>
          <p:nvPr/>
        </p:nvSpPr>
        <p:spPr>
          <a:xfrm>
            <a:off x="238179" y="3284984"/>
            <a:ext cx="1885549"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Cash &amp; Courage </a:t>
            </a:r>
            <a:endParaRPr lang="en-IN" dirty="0">
              <a:solidFill>
                <a:schemeClr val="tx1"/>
              </a:solidFill>
            </a:endParaRPr>
          </a:p>
        </p:txBody>
      </p:sp>
    </p:spTree>
    <p:extLst>
      <p:ext uri="{BB962C8B-B14F-4D97-AF65-F5344CB8AC3E}">
        <p14:creationId xmlns:p14="http://schemas.microsoft.com/office/powerpoint/2010/main" val="1569328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66738" y="331788"/>
            <a:ext cx="8239125" cy="395287"/>
          </a:xfrm>
        </p:spPr>
        <p:txBody>
          <a:bodyPr/>
          <a:lstStyle/>
          <a:p>
            <a:r>
              <a:rPr lang="en-IN" altLang="en-US" dirty="0"/>
              <a:t>Magic Formulae</a:t>
            </a:r>
            <a:endParaRPr lang="en-IN" altLang="en-US" dirty="0" smtClean="0"/>
          </a:p>
        </p:txBody>
      </p:sp>
      <p:sp>
        <p:nvSpPr>
          <p:cNvPr id="56323"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50686685-8832-43C1-8A75-B4864DA8B608}" type="slidenum">
              <a:rPr lang="en-SG" smtClean="0"/>
              <a:pPr>
                <a:defRPr/>
              </a:pPr>
              <a:t>4</a:t>
            </a:fld>
            <a:endParaRPr lang="en-SG" dirty="0"/>
          </a:p>
        </p:txBody>
      </p:sp>
      <p:pic>
        <p:nvPicPr>
          <p:cNvPr id="563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065213"/>
            <a:ext cx="5835650" cy="43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154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solidFill>
                  <a:srgbClr val="FF0000"/>
                </a:solidFill>
              </a:rPr>
              <a:t>Interest Rate &amp; Inflation Expectation : Drive Asset prices</a:t>
            </a:r>
            <a:endParaRPr lang="en-US" sz="2400"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1278082" y="1101725"/>
            <a:ext cx="6587835" cy="4737966"/>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40</a:t>
            </a:fld>
            <a:endParaRPr lang="en-SG" dirty="0"/>
          </a:p>
        </p:txBody>
      </p:sp>
    </p:spTree>
    <p:extLst>
      <p:ext uri="{BB962C8B-B14F-4D97-AF65-F5344CB8AC3E}">
        <p14:creationId xmlns:p14="http://schemas.microsoft.com/office/powerpoint/2010/main" val="23310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Text Placeholder 2"/>
          <p:cNvSpPr>
            <a:spLocks noGrp="1"/>
          </p:cNvSpPr>
          <p:nvPr>
            <p:ph type="body" idx="1"/>
          </p:nvPr>
        </p:nvSpPr>
        <p:spPr/>
        <p:txBody>
          <a:bodyPr/>
          <a:lstStyle/>
          <a:p>
            <a:endParaRPr lang="en-IN" dirty="0"/>
          </a:p>
        </p:txBody>
      </p:sp>
      <p:sp>
        <p:nvSpPr>
          <p:cNvPr id="4" name="Content Placeholder 3"/>
          <p:cNvSpPr>
            <a:spLocks noGrp="1"/>
          </p:cNvSpPr>
          <p:nvPr>
            <p:ph sz="half" idx="2"/>
          </p:nvPr>
        </p:nvSpPr>
        <p:spPr/>
        <p:txBody>
          <a:bodyPr/>
          <a:lstStyle/>
          <a:p>
            <a:endParaRPr lang="en-IN" dirty="0"/>
          </a:p>
        </p:txBody>
      </p:sp>
      <p:sp>
        <p:nvSpPr>
          <p:cNvPr id="5" name="Text Placeholder 4"/>
          <p:cNvSpPr>
            <a:spLocks noGrp="1"/>
          </p:cNvSpPr>
          <p:nvPr>
            <p:ph type="body" sz="quarter" idx="3"/>
          </p:nvPr>
        </p:nvSpPr>
        <p:spPr/>
        <p:txBody>
          <a:bodyPr/>
          <a:lstStyle/>
          <a:p>
            <a:endParaRPr lang="en-IN" dirty="0"/>
          </a:p>
        </p:txBody>
      </p:sp>
      <p:sp>
        <p:nvSpPr>
          <p:cNvPr id="6" name="Content Placeholder 5"/>
          <p:cNvSpPr>
            <a:spLocks noGrp="1"/>
          </p:cNvSpPr>
          <p:nvPr>
            <p:ph sz="quarter" idx="4"/>
          </p:nvPr>
        </p:nvSpPr>
        <p:spPr/>
        <p:txBody>
          <a:bodyPr/>
          <a:lstStyle/>
          <a:p>
            <a:endParaRPr lang="en-IN" dirty="0"/>
          </a:p>
        </p:txBody>
      </p:sp>
      <p:pic>
        <p:nvPicPr>
          <p:cNvPr id="787458" name="Picture 2" descr="D:\Kuntal Data\Asset bubble_KJ\photos\business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12" y="116632"/>
            <a:ext cx="8570976"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321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 </a:t>
            </a:r>
            <a:r>
              <a:rPr lang="en-US" sz="2000" smtClean="0">
                <a:solidFill>
                  <a:srgbClr val="FF0000"/>
                </a:solidFill>
              </a:rPr>
              <a:t>Interest Rate : Liquidity: Market cycle : Volatility in Asset Prices</a:t>
            </a:r>
            <a:endParaRPr lang="en-US" sz="2000"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420920" y="904009"/>
            <a:ext cx="8337588" cy="4977246"/>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42</a:t>
            </a:fld>
            <a:endParaRPr lang="en-SG" dirty="0"/>
          </a:p>
        </p:txBody>
      </p:sp>
    </p:spTree>
    <p:extLst>
      <p:ext uri="{BB962C8B-B14F-4D97-AF65-F5344CB8AC3E}">
        <p14:creationId xmlns:p14="http://schemas.microsoft.com/office/powerpoint/2010/main" val="3339511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superstock_900-1215_b~American-Railroad-Scene-Lightning-Express-Trains-Posters"/>
          <p:cNvPicPr>
            <a:picLocks noChangeAspect="1" noChangeArrowheads="1"/>
          </p:cNvPicPr>
          <p:nvPr/>
        </p:nvPicPr>
        <p:blipFill>
          <a:blip r:embed="rId3" cstate="print"/>
          <a:srcRect/>
          <a:stretch>
            <a:fillRect/>
          </a:stretch>
        </p:blipFill>
        <p:spPr bwMode="auto">
          <a:xfrm>
            <a:off x="767408" y="1268760"/>
            <a:ext cx="2736304" cy="2048752"/>
          </a:xfrm>
          <a:prstGeom prst="rect">
            <a:avLst/>
          </a:prstGeom>
          <a:noFill/>
          <a:ln w="9525">
            <a:noFill/>
            <a:miter lim="800000"/>
            <a:headEnd/>
            <a:tailEnd/>
          </a:ln>
        </p:spPr>
      </p:pic>
      <p:pic>
        <p:nvPicPr>
          <p:cNvPr id="3" name="Picture 2" descr="welcome-to-the-world-wide-web-sign.jpg"/>
          <p:cNvPicPr>
            <a:picLocks noChangeAspect="1"/>
          </p:cNvPicPr>
          <p:nvPr/>
        </p:nvPicPr>
        <p:blipFill>
          <a:blip r:embed="rId4" cstate="print"/>
          <a:stretch>
            <a:fillRect/>
          </a:stretch>
        </p:blipFill>
        <p:spPr>
          <a:xfrm>
            <a:off x="4082628" y="2847560"/>
            <a:ext cx="2678352" cy="1723148"/>
          </a:xfrm>
          <a:prstGeom prst="rect">
            <a:avLst/>
          </a:prstGeom>
        </p:spPr>
      </p:pic>
      <p:pic>
        <p:nvPicPr>
          <p:cNvPr id="4" name="Picture 3" descr="old-telephone.jpg"/>
          <p:cNvPicPr>
            <a:picLocks noChangeAspect="1"/>
          </p:cNvPicPr>
          <p:nvPr/>
        </p:nvPicPr>
        <p:blipFill>
          <a:blip r:embed="rId5" cstate="print"/>
          <a:stretch>
            <a:fillRect/>
          </a:stretch>
        </p:blipFill>
        <p:spPr>
          <a:xfrm>
            <a:off x="4041564" y="875416"/>
            <a:ext cx="2760480" cy="1972144"/>
          </a:xfrm>
          <a:prstGeom prst="rect">
            <a:avLst/>
          </a:prstGeom>
        </p:spPr>
      </p:pic>
      <p:pic>
        <p:nvPicPr>
          <p:cNvPr id="5" name="Picture 4" descr="1912-ford-model-t.jpg"/>
          <p:cNvPicPr>
            <a:picLocks noChangeAspect="1"/>
          </p:cNvPicPr>
          <p:nvPr/>
        </p:nvPicPr>
        <p:blipFill>
          <a:blip r:embed="rId6" cstate="print"/>
          <a:stretch>
            <a:fillRect/>
          </a:stretch>
        </p:blipFill>
        <p:spPr>
          <a:xfrm>
            <a:off x="623392" y="3632267"/>
            <a:ext cx="2880320" cy="1842954"/>
          </a:xfrm>
          <a:prstGeom prst="rect">
            <a:avLst/>
          </a:prstGeom>
        </p:spPr>
      </p:pic>
      <p:sp>
        <p:nvSpPr>
          <p:cNvPr id="6" name="Title 5"/>
          <p:cNvSpPr>
            <a:spLocks noGrp="1"/>
          </p:cNvSpPr>
          <p:nvPr>
            <p:ph type="title"/>
          </p:nvPr>
        </p:nvSpPr>
        <p:spPr/>
        <p:txBody>
          <a:bodyPr/>
          <a:lstStyle/>
          <a:p>
            <a:pPr algn="l"/>
            <a:r>
              <a:rPr lang="en-US" dirty="0" smtClean="0"/>
              <a:t>Catalyst Agent </a:t>
            </a:r>
            <a:endParaRPr lang="en-US" dirty="0"/>
          </a:p>
        </p:txBody>
      </p:sp>
      <p:pic>
        <p:nvPicPr>
          <p:cNvPr id="2" name="Content Placeholder 1"/>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215640" y="4656143"/>
            <a:ext cx="2330199" cy="1243565"/>
          </a:xfr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3083" y="3285682"/>
            <a:ext cx="2063750" cy="98425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3371" y="1122553"/>
            <a:ext cx="1723175" cy="1767672"/>
          </a:xfrm>
          <a:prstGeom prst="rect">
            <a:avLst/>
          </a:prstGeom>
        </p:spPr>
      </p:pic>
    </p:spTree>
    <p:extLst>
      <p:ext uri="{BB962C8B-B14F-4D97-AF65-F5344CB8AC3E}">
        <p14:creationId xmlns:p14="http://schemas.microsoft.com/office/powerpoint/2010/main" val="414386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dirty="0" smtClean="0">
                <a:solidFill>
                  <a:srgbClr val="FF0000"/>
                </a:solidFill>
              </a:rPr>
              <a:t>Catalyst which capture fancy and leading to overvaluations </a:t>
            </a:r>
            <a:endParaRPr lang="en-US" sz="2000" dirty="0">
              <a:solidFill>
                <a:srgbClr val="FF0000"/>
              </a:solidFill>
            </a:endParaRPr>
          </a:p>
        </p:txBody>
      </p:sp>
      <p:pic>
        <p:nvPicPr>
          <p:cNvPr id="1245186" name="Picture 2"/>
          <p:cNvPicPr>
            <a:picLocks noGrp="1" noChangeAspect="1" noChangeArrowheads="1"/>
          </p:cNvPicPr>
          <p:nvPr>
            <p:ph idx="1"/>
          </p:nvPr>
        </p:nvPicPr>
        <p:blipFill>
          <a:blip r:embed="rId2" cstate="print"/>
          <a:srcRect/>
          <a:stretch>
            <a:fillRect/>
          </a:stretch>
        </p:blipFill>
        <p:spPr bwMode="auto">
          <a:xfrm>
            <a:off x="595312" y="1091045"/>
            <a:ext cx="7953375" cy="4610461"/>
          </a:xfrm>
          <a:prstGeom prst="rect">
            <a:avLst/>
          </a:prstGeom>
          <a:noFill/>
          <a:ln w="9525">
            <a:noFill/>
            <a:miter lim="800000"/>
            <a:headEnd/>
            <a:tailEnd/>
          </a:ln>
        </p:spPr>
      </p:pic>
    </p:spTree>
    <p:extLst>
      <p:ext uri="{BB962C8B-B14F-4D97-AF65-F5344CB8AC3E}">
        <p14:creationId xmlns:p14="http://schemas.microsoft.com/office/powerpoint/2010/main" val="103462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12191" y="2565013"/>
            <a:ext cx="2359959" cy="1321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Drivers of growth</a:t>
            </a:r>
          </a:p>
        </p:txBody>
      </p:sp>
      <p:sp>
        <p:nvSpPr>
          <p:cNvPr id="5" name="Rectangle 4"/>
          <p:cNvSpPr/>
          <p:nvPr/>
        </p:nvSpPr>
        <p:spPr>
          <a:xfrm>
            <a:off x="578224" y="2696122"/>
            <a:ext cx="2158253" cy="1321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Pro-minority regulations </a:t>
            </a:r>
          </a:p>
          <a:p>
            <a:pPr marL="130969" indent="-123825">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Anti Trust laws</a:t>
            </a:r>
            <a:endParaRPr lang="en-US" sz="1200" dirty="0">
              <a:solidFill>
                <a:schemeClr val="tx1"/>
              </a:solidFill>
              <a:latin typeface="Arial" panose="020B0604020202020204" pitchFamily="34" charset="0"/>
              <a:cs typeface="Arial" panose="020B0604020202020204" pitchFamily="34" charset="0"/>
            </a:endParaRP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Class action suit permitted</a:t>
            </a:r>
          </a:p>
        </p:txBody>
      </p:sp>
      <p:sp>
        <p:nvSpPr>
          <p:cNvPr id="6" name="TextBox 5"/>
          <p:cNvSpPr txBox="1"/>
          <p:nvPr/>
        </p:nvSpPr>
        <p:spPr>
          <a:xfrm>
            <a:off x="881632" y="2419123"/>
            <a:ext cx="168026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Regulatory Changes</a:t>
            </a:r>
          </a:p>
        </p:txBody>
      </p:sp>
      <p:sp>
        <p:nvSpPr>
          <p:cNvPr id="7" name="Rectangle 6"/>
          <p:cNvSpPr/>
          <p:nvPr/>
        </p:nvSpPr>
        <p:spPr>
          <a:xfrm>
            <a:off x="6447865" y="2202623"/>
            <a:ext cx="2459371" cy="2087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Conglomerate holding structure</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Capital allocation &amp;  Structure</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Lazy balance sheet and non core assets</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 Treatment of minority as 2</a:t>
            </a:r>
            <a:r>
              <a:rPr lang="en-US" sz="1200" baseline="30000" dirty="0">
                <a:solidFill>
                  <a:schemeClr val="tx1"/>
                </a:solidFill>
                <a:latin typeface="Arial" panose="020B0604020202020204" pitchFamily="34" charset="0"/>
                <a:cs typeface="Arial" panose="020B0604020202020204" pitchFamily="34" charset="0"/>
              </a:rPr>
              <a:t>nd</a:t>
            </a:r>
            <a:r>
              <a:rPr lang="en-US" sz="1200" dirty="0">
                <a:solidFill>
                  <a:schemeClr val="tx1"/>
                </a:solidFill>
                <a:latin typeface="Arial" panose="020B0604020202020204" pitchFamily="34" charset="0"/>
                <a:cs typeface="Arial" panose="020B0604020202020204" pitchFamily="34" charset="0"/>
              </a:rPr>
              <a:t> class citizens</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Materially adverse related party transactions</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Sycophant Board of directors</a:t>
            </a:r>
          </a:p>
        </p:txBody>
      </p:sp>
      <p:sp>
        <p:nvSpPr>
          <p:cNvPr id="8" name="TextBox 7"/>
          <p:cNvSpPr txBox="1"/>
          <p:nvPr/>
        </p:nvSpPr>
        <p:spPr>
          <a:xfrm>
            <a:off x="6947217" y="1783376"/>
            <a:ext cx="1518364"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Company Specific</a:t>
            </a:r>
          </a:p>
        </p:txBody>
      </p:sp>
      <p:sp>
        <p:nvSpPr>
          <p:cNvPr id="9" name="Rectangle 8"/>
          <p:cNvSpPr/>
          <p:nvPr/>
        </p:nvSpPr>
        <p:spPr>
          <a:xfrm>
            <a:off x="3513045" y="1233768"/>
            <a:ext cx="2158253" cy="9614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Low interest </a:t>
            </a:r>
            <a:r>
              <a:rPr lang="en-US" sz="1200" dirty="0" smtClean="0">
                <a:solidFill>
                  <a:schemeClr val="tx1"/>
                </a:solidFill>
                <a:latin typeface="Arial" panose="020B0604020202020204" pitchFamily="34" charset="0"/>
                <a:cs typeface="Arial" panose="020B0604020202020204" pitchFamily="34" charset="0"/>
              </a:rPr>
              <a:t>rate</a:t>
            </a:r>
          </a:p>
          <a:p>
            <a:pPr marL="130969" indent="-123825">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Debt/Equity disconnect</a:t>
            </a:r>
            <a:endParaRPr lang="en-US" sz="1200" dirty="0">
              <a:solidFill>
                <a:schemeClr val="tx1"/>
              </a:solidFill>
              <a:latin typeface="Arial" panose="020B0604020202020204" pitchFamily="34" charset="0"/>
              <a:cs typeface="Arial" panose="020B0604020202020204" pitchFamily="34" charset="0"/>
            </a:endParaRP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Governance weakened by large </a:t>
            </a:r>
            <a:r>
              <a:rPr lang="en-US" sz="1200" dirty="0" smtClean="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Institutional, ETF Index  Fund holding</a:t>
            </a:r>
          </a:p>
        </p:txBody>
      </p:sp>
      <p:sp>
        <p:nvSpPr>
          <p:cNvPr id="10" name="TextBox 9"/>
          <p:cNvSpPr txBox="1"/>
          <p:nvPr/>
        </p:nvSpPr>
        <p:spPr>
          <a:xfrm>
            <a:off x="4250121" y="956770"/>
            <a:ext cx="636713"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Macro</a:t>
            </a:r>
          </a:p>
        </p:txBody>
      </p:sp>
      <p:sp>
        <p:nvSpPr>
          <p:cNvPr id="11" name="Rectangle 10"/>
          <p:cNvSpPr/>
          <p:nvPr/>
        </p:nvSpPr>
        <p:spPr>
          <a:xfrm>
            <a:off x="3513045" y="4514824"/>
            <a:ext cx="2158253" cy="1321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Preference for pure play &amp; clarity in capital allocation</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Driven by earnings but not asset valuation</a:t>
            </a:r>
          </a:p>
          <a:p>
            <a:pPr marL="130969" indent="-123825">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Propensity to sell rather than engage &amp; manage</a:t>
            </a:r>
          </a:p>
        </p:txBody>
      </p:sp>
      <p:sp>
        <p:nvSpPr>
          <p:cNvPr id="12" name="TextBox 11"/>
          <p:cNvSpPr txBox="1"/>
          <p:nvPr/>
        </p:nvSpPr>
        <p:spPr>
          <a:xfrm>
            <a:off x="3756111" y="4255968"/>
            <a:ext cx="1672253"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Investor Community</a:t>
            </a:r>
          </a:p>
        </p:txBody>
      </p:sp>
      <p:sp>
        <p:nvSpPr>
          <p:cNvPr id="13" name="Down Arrow 12"/>
          <p:cNvSpPr/>
          <p:nvPr/>
        </p:nvSpPr>
        <p:spPr>
          <a:xfrm>
            <a:off x="4498042" y="2202622"/>
            <a:ext cx="161364" cy="3523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2736477" y="3225599"/>
            <a:ext cx="675715" cy="12606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6" name="Left Arrow 15"/>
          <p:cNvSpPr/>
          <p:nvPr/>
        </p:nvSpPr>
        <p:spPr>
          <a:xfrm>
            <a:off x="5772150" y="3139874"/>
            <a:ext cx="675715" cy="110939"/>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Up Arrow 16"/>
          <p:cNvSpPr/>
          <p:nvPr/>
        </p:nvSpPr>
        <p:spPr>
          <a:xfrm>
            <a:off x="4498042" y="3886186"/>
            <a:ext cx="161364" cy="44040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Factors Impacting M&amp;A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797494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bwMode="auto">
          <a:xfrm>
            <a:off x="3560763" y="6770688"/>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buClr>
                <a:srgbClr val="F49C3E"/>
              </a:buClr>
            </a:pPr>
            <a:fld id="{880CB7AD-2309-44CA-B0E5-E4C00BD8E830}" type="slidenum">
              <a:rPr lang="en-SG" altLang="en-US" sz="1200" smtClean="0">
                <a:solidFill>
                  <a:srgbClr val="080808"/>
                </a:solidFill>
              </a:rPr>
              <a:pPr>
                <a:buClr>
                  <a:srgbClr val="F49C3E"/>
                </a:buClr>
              </a:pPr>
              <a:t>46</a:t>
            </a:fld>
            <a:endParaRPr lang="en-SG" altLang="en-US" sz="1200" smtClean="0">
              <a:solidFill>
                <a:srgbClr val="080808"/>
              </a:solidFill>
            </a:endParaRPr>
          </a:p>
        </p:txBody>
      </p:sp>
      <p:sp>
        <p:nvSpPr>
          <p:cNvPr id="5" name="Rectangle 4"/>
          <p:cNvSpPr/>
          <p:nvPr/>
        </p:nvSpPr>
        <p:spPr bwMode="auto">
          <a:xfrm>
            <a:off x="323850" y="1981200"/>
            <a:ext cx="8535988" cy="3243263"/>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lIns="0" tIns="0" rIns="0" bIns="0" anchor="ctr"/>
          <a:lstStyle/>
          <a:p>
            <a:pPr marL="266700" indent="-266700" algn="ctr">
              <a:buClr>
                <a:srgbClr val="F49C3E"/>
              </a:buClr>
              <a:defRPr/>
            </a:pPr>
            <a:endParaRPr lang="en-IN">
              <a:solidFill>
                <a:srgbClr val="080808"/>
              </a:solidFill>
            </a:endParaRPr>
          </a:p>
        </p:txBody>
      </p:sp>
      <p:sp>
        <p:nvSpPr>
          <p:cNvPr id="11268" name="Rounded Rectangle 5"/>
          <p:cNvSpPr>
            <a:spLocks noChangeArrowheads="1"/>
          </p:cNvSpPr>
          <p:nvPr/>
        </p:nvSpPr>
        <p:spPr bwMode="auto">
          <a:xfrm>
            <a:off x="222250" y="474663"/>
            <a:ext cx="8716963" cy="1031875"/>
          </a:xfrm>
          <a:prstGeom prst="roundRect">
            <a:avLst>
              <a:gd name="adj" fmla="val 16667"/>
            </a:avLst>
          </a:prstGeom>
          <a:solidFill>
            <a:schemeClr val="bg1">
              <a:lumMod val="85000"/>
            </a:schemeClr>
          </a:solidFill>
          <a:ln w="9525" algn="ctr">
            <a:noFill/>
            <a:round/>
            <a:headEnd/>
            <a:tailEnd/>
          </a:ln>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endParaRPr lang="en-IN" altLang="en-US">
              <a:solidFill>
                <a:srgbClr val="080808"/>
              </a:solidFill>
            </a:endParaRPr>
          </a:p>
          <a:p>
            <a:pPr algn="ctr">
              <a:buClr>
                <a:srgbClr val="F49C3E"/>
              </a:buClr>
            </a:pPr>
            <a:endParaRPr lang="en-IN" altLang="en-US">
              <a:solidFill>
                <a:srgbClr val="080808"/>
              </a:solidFill>
            </a:endParaRPr>
          </a:p>
        </p:txBody>
      </p:sp>
      <p:sp>
        <p:nvSpPr>
          <p:cNvPr id="11269" name="Rounded Rectangle 6"/>
          <p:cNvSpPr>
            <a:spLocks noChangeArrowheads="1"/>
          </p:cNvSpPr>
          <p:nvPr/>
        </p:nvSpPr>
        <p:spPr bwMode="auto">
          <a:xfrm>
            <a:off x="0" y="5661025"/>
            <a:ext cx="9144000" cy="1039813"/>
          </a:xfrm>
          <a:prstGeom prst="roundRect">
            <a:avLst>
              <a:gd name="adj" fmla="val 16667"/>
            </a:avLst>
          </a:prstGeom>
          <a:solidFill>
            <a:schemeClr val="bg1">
              <a:lumMod val="85000"/>
            </a:schemeClr>
          </a:solidFill>
          <a:ln w="9525" algn="ctr">
            <a:noFill/>
            <a:round/>
            <a:headEnd/>
            <a:tailEnd/>
          </a:ln>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endParaRPr lang="en-IN" altLang="en-US">
              <a:solidFill>
                <a:srgbClr val="080808"/>
              </a:solidFill>
            </a:endParaRPr>
          </a:p>
        </p:txBody>
      </p:sp>
      <p:sp>
        <p:nvSpPr>
          <p:cNvPr id="11270" name="Rectangle 8"/>
          <p:cNvSpPr>
            <a:spLocks noChangeArrowheads="1"/>
          </p:cNvSpPr>
          <p:nvPr/>
        </p:nvSpPr>
        <p:spPr bwMode="auto">
          <a:xfrm>
            <a:off x="323850" y="585788"/>
            <a:ext cx="2879725" cy="828675"/>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23900" indent="-26670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lvl="1" algn="ctr">
              <a:buClr>
                <a:srgbClr val="F49C3E"/>
              </a:buClr>
            </a:pPr>
            <a:r>
              <a:rPr lang="en-IN" altLang="en-US" sz="1400" dirty="0">
                <a:solidFill>
                  <a:srgbClr val="080808"/>
                </a:solidFill>
              </a:rPr>
              <a:t>Time horizon	</a:t>
            </a:r>
          </a:p>
          <a:p>
            <a:pPr algn="ctr">
              <a:buClr>
                <a:srgbClr val="F49C3E"/>
              </a:buClr>
            </a:pPr>
            <a:r>
              <a:rPr lang="en-IN" altLang="en-US" sz="1400" dirty="0" smtClean="0">
                <a:solidFill>
                  <a:srgbClr val="080808"/>
                </a:solidFill>
              </a:rPr>
              <a:t>Cash Flows</a:t>
            </a:r>
          </a:p>
          <a:p>
            <a:pPr algn="ctr">
              <a:buClr>
                <a:srgbClr val="F49C3E"/>
              </a:buClr>
            </a:pPr>
            <a:r>
              <a:rPr lang="en-IN" altLang="en-US" sz="1400" dirty="0" smtClean="0">
                <a:solidFill>
                  <a:srgbClr val="080808"/>
                </a:solidFill>
              </a:rPr>
              <a:t>Ability to Digest new business </a:t>
            </a:r>
            <a:endParaRPr lang="en-IN" altLang="en-US" sz="1400" dirty="0">
              <a:solidFill>
                <a:srgbClr val="080808"/>
              </a:solidFill>
            </a:endParaRPr>
          </a:p>
        </p:txBody>
      </p:sp>
      <p:sp>
        <p:nvSpPr>
          <p:cNvPr id="11271" name="Rectangle 9"/>
          <p:cNvSpPr>
            <a:spLocks noChangeArrowheads="1"/>
          </p:cNvSpPr>
          <p:nvPr/>
        </p:nvSpPr>
        <p:spPr bwMode="auto">
          <a:xfrm>
            <a:off x="3319463" y="585788"/>
            <a:ext cx="2519362" cy="828675"/>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dirty="0">
                <a:solidFill>
                  <a:srgbClr val="080808"/>
                </a:solidFill>
              </a:rPr>
              <a:t>Tax and legal status</a:t>
            </a:r>
          </a:p>
          <a:p>
            <a:pPr algn="ctr">
              <a:buClr>
                <a:srgbClr val="F49C3E"/>
              </a:buClr>
            </a:pPr>
            <a:r>
              <a:rPr lang="en-IN" altLang="en-US" sz="1400" dirty="0">
                <a:solidFill>
                  <a:srgbClr val="080808"/>
                </a:solidFill>
              </a:rPr>
              <a:t>Reference Currency</a:t>
            </a:r>
          </a:p>
          <a:p>
            <a:pPr algn="ctr">
              <a:buClr>
                <a:srgbClr val="F49C3E"/>
              </a:buClr>
            </a:pPr>
            <a:r>
              <a:rPr lang="en-IN" altLang="en-US" sz="1400" dirty="0">
                <a:solidFill>
                  <a:srgbClr val="080808"/>
                </a:solidFill>
              </a:rPr>
              <a:t>Loss aversion</a:t>
            </a:r>
          </a:p>
        </p:txBody>
      </p:sp>
      <p:sp>
        <p:nvSpPr>
          <p:cNvPr id="11272" name="Rectangle 10"/>
          <p:cNvSpPr>
            <a:spLocks noChangeArrowheads="1"/>
          </p:cNvSpPr>
          <p:nvPr/>
        </p:nvSpPr>
        <p:spPr bwMode="auto">
          <a:xfrm>
            <a:off x="3432175" y="2109788"/>
            <a:ext cx="2159000" cy="360362"/>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Information Analysis</a:t>
            </a:r>
          </a:p>
        </p:txBody>
      </p:sp>
      <p:sp>
        <p:nvSpPr>
          <p:cNvPr id="11273" name="Rectangle 12"/>
          <p:cNvSpPr>
            <a:spLocks noChangeArrowheads="1"/>
          </p:cNvSpPr>
          <p:nvPr/>
        </p:nvSpPr>
        <p:spPr bwMode="auto">
          <a:xfrm>
            <a:off x="5980113" y="585788"/>
            <a:ext cx="2879725" cy="828675"/>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dirty="0" smtClean="0">
                <a:solidFill>
                  <a:srgbClr val="080808"/>
                </a:solidFill>
              </a:rPr>
              <a:t>Rationale of M&amp;A </a:t>
            </a:r>
            <a:endParaRPr lang="en-IN" altLang="en-US" sz="1400" dirty="0">
              <a:solidFill>
                <a:srgbClr val="080808"/>
              </a:solidFill>
            </a:endParaRPr>
          </a:p>
          <a:p>
            <a:pPr algn="ctr">
              <a:buClr>
                <a:srgbClr val="F49C3E"/>
              </a:buClr>
            </a:pPr>
            <a:r>
              <a:rPr lang="en-IN" altLang="en-US" sz="1400" dirty="0">
                <a:solidFill>
                  <a:srgbClr val="080808"/>
                </a:solidFill>
              </a:rPr>
              <a:t>Specific preferences</a:t>
            </a:r>
          </a:p>
        </p:txBody>
      </p:sp>
      <p:sp>
        <p:nvSpPr>
          <p:cNvPr id="11274" name="Rectangle 35"/>
          <p:cNvSpPr>
            <a:spLocks noChangeArrowheads="1"/>
          </p:cNvSpPr>
          <p:nvPr/>
        </p:nvSpPr>
        <p:spPr bwMode="auto">
          <a:xfrm>
            <a:off x="500063" y="2108200"/>
            <a:ext cx="2160587" cy="358775"/>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Information</a:t>
            </a:r>
          </a:p>
        </p:txBody>
      </p:sp>
      <p:sp>
        <p:nvSpPr>
          <p:cNvPr id="11275" name="Rectangle 36"/>
          <p:cNvSpPr>
            <a:spLocks noChangeArrowheads="1"/>
          </p:cNvSpPr>
          <p:nvPr/>
        </p:nvSpPr>
        <p:spPr bwMode="auto">
          <a:xfrm>
            <a:off x="6513513" y="2074863"/>
            <a:ext cx="2159000" cy="360362"/>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Decision making</a:t>
            </a:r>
          </a:p>
        </p:txBody>
      </p:sp>
      <p:sp>
        <p:nvSpPr>
          <p:cNvPr id="11276" name="TextBox 37"/>
          <p:cNvSpPr txBox="1">
            <a:spLocks noChangeArrowheads="1"/>
          </p:cNvSpPr>
          <p:nvPr/>
        </p:nvSpPr>
        <p:spPr bwMode="auto">
          <a:xfrm>
            <a:off x="614363" y="2565400"/>
            <a:ext cx="17605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Sources</a:t>
            </a:r>
          </a:p>
          <a:p>
            <a:pPr algn="ctr">
              <a:buClr>
                <a:srgbClr val="F49C3E"/>
              </a:buClr>
            </a:pPr>
            <a:r>
              <a:rPr lang="en-IN" altLang="en-US" sz="1400">
                <a:solidFill>
                  <a:srgbClr val="080808"/>
                </a:solidFill>
              </a:rPr>
              <a:t>Diversity</a:t>
            </a:r>
          </a:p>
          <a:p>
            <a:pPr algn="ctr">
              <a:buClr>
                <a:srgbClr val="F49C3E"/>
              </a:buClr>
            </a:pPr>
            <a:r>
              <a:rPr lang="en-IN" altLang="en-US" sz="1400">
                <a:solidFill>
                  <a:srgbClr val="080808"/>
                </a:solidFill>
              </a:rPr>
              <a:t>Weighing</a:t>
            </a:r>
          </a:p>
        </p:txBody>
      </p:sp>
      <p:sp>
        <p:nvSpPr>
          <p:cNvPr id="11277" name="TextBox 38"/>
          <p:cNvSpPr txBox="1">
            <a:spLocks noChangeArrowheads="1"/>
          </p:cNvSpPr>
          <p:nvPr/>
        </p:nvSpPr>
        <p:spPr bwMode="auto">
          <a:xfrm>
            <a:off x="3346450" y="2563813"/>
            <a:ext cx="22272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Economic focus </a:t>
            </a:r>
          </a:p>
          <a:p>
            <a:pPr algn="ctr">
              <a:buClr>
                <a:srgbClr val="F49C3E"/>
              </a:buClr>
            </a:pPr>
            <a:r>
              <a:rPr lang="en-IN" altLang="en-US" sz="1400">
                <a:solidFill>
                  <a:srgbClr val="080808"/>
                </a:solidFill>
              </a:rPr>
              <a:t>Competitive strategy</a:t>
            </a:r>
          </a:p>
          <a:p>
            <a:pPr algn="ctr">
              <a:buClr>
                <a:srgbClr val="F49C3E"/>
              </a:buClr>
            </a:pPr>
            <a:r>
              <a:rPr lang="en-IN" altLang="en-US" sz="1400">
                <a:solidFill>
                  <a:srgbClr val="080808"/>
                </a:solidFill>
              </a:rPr>
              <a:t>Analogy and metaphor</a:t>
            </a:r>
          </a:p>
        </p:txBody>
      </p:sp>
      <p:sp>
        <p:nvSpPr>
          <p:cNvPr id="11278" name="TextBox 39"/>
          <p:cNvSpPr txBox="1">
            <a:spLocks noChangeArrowheads="1"/>
          </p:cNvSpPr>
          <p:nvPr/>
        </p:nvSpPr>
        <p:spPr bwMode="auto">
          <a:xfrm>
            <a:off x="6249988" y="2578100"/>
            <a:ext cx="22717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Proper framing</a:t>
            </a:r>
          </a:p>
          <a:p>
            <a:pPr algn="ctr">
              <a:buClr>
                <a:srgbClr val="F49C3E"/>
              </a:buClr>
            </a:pPr>
            <a:r>
              <a:rPr lang="en-IN" altLang="en-US" sz="1400">
                <a:solidFill>
                  <a:srgbClr val="080808"/>
                </a:solidFill>
              </a:rPr>
              <a:t>Avoid pitfalls</a:t>
            </a:r>
          </a:p>
          <a:p>
            <a:pPr algn="ctr">
              <a:buClr>
                <a:srgbClr val="F49C3E"/>
              </a:buClr>
            </a:pPr>
            <a:r>
              <a:rPr lang="en-IN" altLang="en-US" sz="1400">
                <a:solidFill>
                  <a:srgbClr val="080808"/>
                </a:solidFill>
              </a:rPr>
              <a:t>Internalize techniques</a:t>
            </a:r>
          </a:p>
        </p:txBody>
      </p:sp>
      <p:sp>
        <p:nvSpPr>
          <p:cNvPr id="11279" name="Rectangle 40"/>
          <p:cNvSpPr>
            <a:spLocks noChangeArrowheads="1"/>
          </p:cNvSpPr>
          <p:nvPr/>
        </p:nvSpPr>
        <p:spPr bwMode="auto">
          <a:xfrm>
            <a:off x="500063" y="3668713"/>
            <a:ext cx="2160587" cy="360362"/>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Business Evaluation</a:t>
            </a:r>
          </a:p>
        </p:txBody>
      </p:sp>
      <p:sp>
        <p:nvSpPr>
          <p:cNvPr id="11280" name="Rectangle 41"/>
          <p:cNvSpPr>
            <a:spLocks noChangeArrowheads="1"/>
          </p:cNvSpPr>
          <p:nvPr/>
        </p:nvSpPr>
        <p:spPr bwMode="auto">
          <a:xfrm>
            <a:off x="3203575" y="3667125"/>
            <a:ext cx="2598738" cy="358775"/>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Valuation, Accounting &amp; Taxation</a:t>
            </a:r>
          </a:p>
        </p:txBody>
      </p:sp>
      <p:sp>
        <p:nvSpPr>
          <p:cNvPr id="11281" name="Rectangle 42"/>
          <p:cNvSpPr>
            <a:spLocks noChangeArrowheads="1"/>
          </p:cNvSpPr>
          <p:nvPr/>
        </p:nvSpPr>
        <p:spPr bwMode="auto">
          <a:xfrm>
            <a:off x="6513513" y="3689350"/>
            <a:ext cx="2159000" cy="360363"/>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Psychological Discipline</a:t>
            </a:r>
          </a:p>
        </p:txBody>
      </p:sp>
      <p:sp>
        <p:nvSpPr>
          <p:cNvPr id="11282" name="Rectangle 43"/>
          <p:cNvSpPr>
            <a:spLocks noChangeArrowheads="1"/>
          </p:cNvSpPr>
          <p:nvPr/>
        </p:nvSpPr>
        <p:spPr bwMode="auto">
          <a:xfrm>
            <a:off x="111125" y="5795963"/>
            <a:ext cx="1439863" cy="763587"/>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dirty="0" smtClean="0">
                <a:solidFill>
                  <a:srgbClr val="080808"/>
                </a:solidFill>
              </a:rPr>
              <a:t>Communication</a:t>
            </a:r>
            <a:endParaRPr lang="en-IN" altLang="en-US" sz="1400" dirty="0">
              <a:solidFill>
                <a:srgbClr val="080808"/>
              </a:solidFill>
            </a:endParaRPr>
          </a:p>
          <a:p>
            <a:pPr algn="ctr">
              <a:buClr>
                <a:srgbClr val="F49C3E"/>
              </a:buClr>
            </a:pPr>
            <a:r>
              <a:rPr lang="en-IN" altLang="en-US" sz="1400" dirty="0">
                <a:solidFill>
                  <a:srgbClr val="080808"/>
                </a:solidFill>
              </a:rPr>
              <a:t>Information</a:t>
            </a:r>
          </a:p>
        </p:txBody>
      </p:sp>
      <p:sp>
        <p:nvSpPr>
          <p:cNvPr id="11283" name="Rectangle 45"/>
          <p:cNvSpPr>
            <a:spLocks noChangeArrowheads="1"/>
          </p:cNvSpPr>
          <p:nvPr/>
        </p:nvSpPr>
        <p:spPr bwMode="auto">
          <a:xfrm>
            <a:off x="1978025" y="5794375"/>
            <a:ext cx="1439863" cy="763588"/>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Business Cycle</a:t>
            </a:r>
          </a:p>
        </p:txBody>
      </p:sp>
      <p:sp>
        <p:nvSpPr>
          <p:cNvPr id="11284" name="Rectangle 46"/>
          <p:cNvSpPr>
            <a:spLocks noChangeArrowheads="1"/>
          </p:cNvSpPr>
          <p:nvPr/>
        </p:nvSpPr>
        <p:spPr bwMode="auto">
          <a:xfrm>
            <a:off x="3844925" y="5794375"/>
            <a:ext cx="1439863" cy="763588"/>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Investment Cycle</a:t>
            </a:r>
          </a:p>
        </p:txBody>
      </p:sp>
      <p:sp>
        <p:nvSpPr>
          <p:cNvPr id="11285" name="Rectangle 47"/>
          <p:cNvSpPr>
            <a:spLocks noChangeArrowheads="1"/>
          </p:cNvSpPr>
          <p:nvPr/>
        </p:nvSpPr>
        <p:spPr bwMode="auto">
          <a:xfrm>
            <a:off x="5697538" y="5794375"/>
            <a:ext cx="1439862" cy="763588"/>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A living process</a:t>
            </a:r>
          </a:p>
        </p:txBody>
      </p:sp>
      <p:sp>
        <p:nvSpPr>
          <p:cNvPr id="11286" name="Rectangle 48"/>
          <p:cNvSpPr>
            <a:spLocks noChangeArrowheads="1"/>
          </p:cNvSpPr>
          <p:nvPr/>
        </p:nvSpPr>
        <p:spPr bwMode="auto">
          <a:xfrm>
            <a:off x="7593013" y="5794375"/>
            <a:ext cx="1439862" cy="763588"/>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66700" indent="-266700">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A Recurrent</a:t>
            </a:r>
          </a:p>
          <a:p>
            <a:pPr algn="ctr">
              <a:buClr>
                <a:srgbClr val="F49C3E"/>
              </a:buClr>
            </a:pPr>
            <a:r>
              <a:rPr lang="en-IN" altLang="en-US" sz="1400">
                <a:solidFill>
                  <a:srgbClr val="080808"/>
                </a:solidFill>
              </a:rPr>
              <a:t>Process</a:t>
            </a:r>
          </a:p>
        </p:txBody>
      </p:sp>
      <p:cxnSp>
        <p:nvCxnSpPr>
          <p:cNvPr id="11287" name="Straight Arrow Connector 50"/>
          <p:cNvCxnSpPr>
            <a:cxnSpLocks noChangeShapeType="1"/>
          </p:cNvCxnSpPr>
          <p:nvPr/>
        </p:nvCxnSpPr>
        <p:spPr bwMode="auto">
          <a:xfrm flipV="1">
            <a:off x="1565275" y="6161088"/>
            <a:ext cx="431800" cy="1587"/>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Straight Arrow Connector 51"/>
          <p:cNvCxnSpPr>
            <a:cxnSpLocks noChangeShapeType="1"/>
          </p:cNvCxnSpPr>
          <p:nvPr/>
        </p:nvCxnSpPr>
        <p:spPr bwMode="auto">
          <a:xfrm>
            <a:off x="3425825" y="6162675"/>
            <a:ext cx="431800"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9" name="Straight Arrow Connector 52"/>
          <p:cNvCxnSpPr>
            <a:cxnSpLocks noChangeShapeType="1"/>
          </p:cNvCxnSpPr>
          <p:nvPr/>
        </p:nvCxnSpPr>
        <p:spPr bwMode="auto">
          <a:xfrm>
            <a:off x="5278438" y="6154738"/>
            <a:ext cx="431800"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0" name="Straight Arrow Connector 53"/>
          <p:cNvCxnSpPr>
            <a:cxnSpLocks noChangeShapeType="1"/>
          </p:cNvCxnSpPr>
          <p:nvPr/>
        </p:nvCxnSpPr>
        <p:spPr bwMode="auto">
          <a:xfrm>
            <a:off x="7161213" y="6154738"/>
            <a:ext cx="431800"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1" name="Straight Arrow Connector 55"/>
          <p:cNvCxnSpPr>
            <a:cxnSpLocks noChangeShapeType="1"/>
          </p:cNvCxnSpPr>
          <p:nvPr/>
        </p:nvCxnSpPr>
        <p:spPr bwMode="auto">
          <a:xfrm>
            <a:off x="2740025" y="3833813"/>
            <a:ext cx="360363"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2" name="Straight Arrow Connector 56"/>
          <p:cNvCxnSpPr>
            <a:cxnSpLocks noChangeShapeType="1"/>
          </p:cNvCxnSpPr>
          <p:nvPr/>
        </p:nvCxnSpPr>
        <p:spPr bwMode="auto">
          <a:xfrm flipV="1">
            <a:off x="5788025" y="2278063"/>
            <a:ext cx="539750" cy="1587"/>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3" name="Straight Arrow Connector 57"/>
          <p:cNvCxnSpPr>
            <a:cxnSpLocks noChangeShapeType="1"/>
          </p:cNvCxnSpPr>
          <p:nvPr/>
        </p:nvCxnSpPr>
        <p:spPr bwMode="auto">
          <a:xfrm>
            <a:off x="2740025" y="2278063"/>
            <a:ext cx="539750"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4" name="Straight Arrow Connector 58"/>
          <p:cNvCxnSpPr>
            <a:cxnSpLocks noChangeShapeType="1"/>
          </p:cNvCxnSpPr>
          <p:nvPr/>
        </p:nvCxnSpPr>
        <p:spPr bwMode="auto">
          <a:xfrm>
            <a:off x="5932488" y="3840163"/>
            <a:ext cx="360362" cy="0"/>
          </a:xfrm>
          <a:prstGeom prst="straightConnector1">
            <a:avLst/>
          </a:prstGeom>
          <a:noFill/>
          <a:ln w="9525" algn="ctr">
            <a:solidFill>
              <a:srgbClr val="0808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95" name="TextBox 62"/>
          <p:cNvSpPr txBox="1">
            <a:spLocks noChangeArrowheads="1"/>
          </p:cNvSpPr>
          <p:nvPr/>
        </p:nvSpPr>
        <p:spPr bwMode="auto">
          <a:xfrm>
            <a:off x="131763" y="4184650"/>
            <a:ext cx="2898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Size of opportunity</a:t>
            </a:r>
          </a:p>
          <a:p>
            <a:pPr algn="ctr">
              <a:buClr>
                <a:srgbClr val="F49C3E"/>
              </a:buClr>
            </a:pPr>
            <a:r>
              <a:rPr lang="en-IN" altLang="en-US" sz="1400">
                <a:solidFill>
                  <a:srgbClr val="080808"/>
                </a:solidFill>
              </a:rPr>
              <a:t>Profit Drivers</a:t>
            </a:r>
          </a:p>
          <a:p>
            <a:pPr algn="ctr">
              <a:buClr>
                <a:srgbClr val="F49C3E"/>
              </a:buClr>
            </a:pPr>
            <a:r>
              <a:rPr lang="en-IN" altLang="en-US" sz="1400">
                <a:solidFill>
                  <a:srgbClr val="080808"/>
                </a:solidFill>
              </a:rPr>
              <a:t>Sustainability</a:t>
            </a:r>
          </a:p>
          <a:p>
            <a:pPr algn="ctr">
              <a:buClr>
                <a:srgbClr val="F49C3E"/>
              </a:buClr>
            </a:pPr>
            <a:r>
              <a:rPr lang="en-IN" altLang="en-US" sz="1400">
                <a:solidFill>
                  <a:srgbClr val="080808"/>
                </a:solidFill>
              </a:rPr>
              <a:t>Competitive Advantage</a:t>
            </a:r>
          </a:p>
        </p:txBody>
      </p:sp>
      <p:sp>
        <p:nvSpPr>
          <p:cNvPr id="11296" name="TextBox 63"/>
          <p:cNvSpPr txBox="1">
            <a:spLocks noChangeArrowheads="1"/>
          </p:cNvSpPr>
          <p:nvPr/>
        </p:nvSpPr>
        <p:spPr bwMode="auto">
          <a:xfrm>
            <a:off x="3405188" y="4140200"/>
            <a:ext cx="2346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Normalizations</a:t>
            </a:r>
          </a:p>
          <a:p>
            <a:pPr algn="ctr">
              <a:buClr>
                <a:srgbClr val="F49C3E"/>
              </a:buClr>
            </a:pPr>
            <a:r>
              <a:rPr lang="en-IN" altLang="en-US" sz="1400">
                <a:solidFill>
                  <a:srgbClr val="080808"/>
                </a:solidFill>
              </a:rPr>
              <a:t>Margin of safety</a:t>
            </a:r>
          </a:p>
          <a:p>
            <a:pPr algn="ctr">
              <a:buClr>
                <a:srgbClr val="F49C3E"/>
              </a:buClr>
            </a:pPr>
            <a:r>
              <a:rPr lang="en-IN" altLang="en-US" sz="1400">
                <a:solidFill>
                  <a:srgbClr val="080808"/>
                </a:solidFill>
              </a:rPr>
              <a:t>Embedded Expectations</a:t>
            </a:r>
          </a:p>
          <a:p>
            <a:pPr algn="ctr">
              <a:buClr>
                <a:srgbClr val="F49C3E"/>
              </a:buClr>
            </a:pPr>
            <a:r>
              <a:rPr lang="en-IN" altLang="en-US" sz="1400">
                <a:solidFill>
                  <a:srgbClr val="080808"/>
                </a:solidFill>
              </a:rPr>
              <a:t>Alternative opportunity cost</a:t>
            </a:r>
          </a:p>
        </p:txBody>
      </p:sp>
      <p:sp>
        <p:nvSpPr>
          <p:cNvPr id="11297" name="TextBox 64"/>
          <p:cNvSpPr txBox="1">
            <a:spLocks noChangeArrowheads="1"/>
          </p:cNvSpPr>
          <p:nvPr/>
        </p:nvSpPr>
        <p:spPr bwMode="auto">
          <a:xfrm>
            <a:off x="6126163" y="4184650"/>
            <a:ext cx="23796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lgn="ctr">
              <a:buClr>
                <a:srgbClr val="F49C3E"/>
              </a:buClr>
            </a:pPr>
            <a:r>
              <a:rPr lang="en-IN" altLang="en-US" sz="1400">
                <a:solidFill>
                  <a:srgbClr val="080808"/>
                </a:solidFill>
              </a:rPr>
              <a:t>Proper framing</a:t>
            </a:r>
          </a:p>
          <a:p>
            <a:pPr algn="ctr">
              <a:buClr>
                <a:srgbClr val="F49C3E"/>
              </a:buClr>
            </a:pPr>
            <a:r>
              <a:rPr lang="en-IN" altLang="en-US" sz="1400">
                <a:solidFill>
                  <a:srgbClr val="080808"/>
                </a:solidFill>
              </a:rPr>
              <a:t>Avoid pitfalls</a:t>
            </a:r>
          </a:p>
          <a:p>
            <a:pPr algn="ctr">
              <a:buClr>
                <a:srgbClr val="F49C3E"/>
              </a:buClr>
            </a:pPr>
            <a:r>
              <a:rPr lang="en-IN" altLang="en-US" sz="1400">
                <a:solidFill>
                  <a:srgbClr val="080808"/>
                </a:solidFill>
              </a:rPr>
              <a:t>Avoid bias and misjudgements</a:t>
            </a:r>
          </a:p>
        </p:txBody>
      </p:sp>
      <p:sp>
        <p:nvSpPr>
          <p:cNvPr id="11298" name="TextBox 65"/>
          <p:cNvSpPr txBox="1">
            <a:spLocks noChangeArrowheads="1"/>
          </p:cNvSpPr>
          <p:nvPr/>
        </p:nvSpPr>
        <p:spPr bwMode="auto">
          <a:xfrm>
            <a:off x="3681413" y="41275"/>
            <a:ext cx="266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buClr>
                <a:srgbClr val="F49C3E"/>
              </a:buClr>
            </a:pPr>
            <a:r>
              <a:rPr lang="en-IN" altLang="en-US" sz="1800" b="1">
                <a:solidFill>
                  <a:srgbClr val="080808"/>
                </a:solidFill>
              </a:rPr>
              <a:t>Client Profiling</a:t>
            </a:r>
          </a:p>
        </p:txBody>
      </p:sp>
      <p:sp>
        <p:nvSpPr>
          <p:cNvPr id="11299" name="TextBox 66"/>
          <p:cNvSpPr txBox="1">
            <a:spLocks noChangeArrowheads="1"/>
          </p:cNvSpPr>
          <p:nvPr/>
        </p:nvSpPr>
        <p:spPr bwMode="auto">
          <a:xfrm>
            <a:off x="3417888" y="1555750"/>
            <a:ext cx="290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buClr>
                <a:srgbClr val="F49C3E"/>
              </a:buClr>
            </a:pPr>
            <a:r>
              <a:rPr lang="en-IN" altLang="en-US" sz="1800" b="1">
                <a:solidFill>
                  <a:srgbClr val="080808"/>
                </a:solidFill>
              </a:rPr>
              <a:t>Investment Process</a:t>
            </a:r>
          </a:p>
        </p:txBody>
      </p:sp>
      <p:sp>
        <p:nvSpPr>
          <p:cNvPr id="11300" name="TextBox 67"/>
          <p:cNvSpPr txBox="1">
            <a:spLocks noChangeArrowheads="1"/>
          </p:cNvSpPr>
          <p:nvPr/>
        </p:nvSpPr>
        <p:spPr bwMode="auto">
          <a:xfrm>
            <a:off x="3603625" y="5259388"/>
            <a:ext cx="2298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pPr>
              <a:buClr>
                <a:srgbClr val="F49C3E"/>
              </a:buClr>
            </a:pPr>
            <a:r>
              <a:rPr lang="en-IN" altLang="en-US" sz="1800" b="1">
                <a:solidFill>
                  <a:srgbClr val="080808"/>
                </a:solidFill>
              </a:rPr>
              <a:t>Rinse &amp; Repeat</a:t>
            </a:r>
          </a:p>
        </p:txBody>
      </p:sp>
    </p:spTree>
    <p:extLst>
      <p:ext uri="{BB962C8B-B14F-4D97-AF65-F5344CB8AC3E}">
        <p14:creationId xmlns:p14="http://schemas.microsoft.com/office/powerpoint/2010/main" val="3714793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bwMode="auto">
          <a:xfrm>
            <a:off x="3490913" y="6243638"/>
            <a:ext cx="2339975" cy="216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00">
                <a:solidFill>
                  <a:schemeClr val="tx1"/>
                </a:solidFill>
                <a:latin typeface="Credit Suisse Type Roman"/>
                <a:cs typeface="Arial" panose="020B0604020202020204" pitchFamily="34" charset="0"/>
              </a:defRPr>
            </a:lvl1pPr>
            <a:lvl2pPr marL="742950" indent="-285750">
              <a:defRPr sz="1600">
                <a:solidFill>
                  <a:schemeClr val="tx1"/>
                </a:solidFill>
                <a:latin typeface="Credit Suisse Type Roman"/>
                <a:cs typeface="Arial" panose="020B0604020202020204" pitchFamily="34" charset="0"/>
              </a:defRPr>
            </a:lvl2pPr>
            <a:lvl3pPr marL="1143000" indent="-228600">
              <a:defRPr sz="1600">
                <a:solidFill>
                  <a:schemeClr val="tx1"/>
                </a:solidFill>
                <a:latin typeface="Credit Suisse Type Roman"/>
                <a:cs typeface="Arial" panose="020B0604020202020204" pitchFamily="34" charset="0"/>
              </a:defRPr>
            </a:lvl3pPr>
            <a:lvl4pPr marL="1600200" indent="-228600">
              <a:defRPr sz="1600">
                <a:solidFill>
                  <a:schemeClr val="tx1"/>
                </a:solidFill>
                <a:latin typeface="Credit Suisse Type Roman"/>
                <a:cs typeface="Arial" panose="020B0604020202020204" pitchFamily="34" charset="0"/>
              </a:defRPr>
            </a:lvl4pPr>
            <a:lvl5pPr marL="2057400" indent="-228600">
              <a:defRPr sz="1600">
                <a:solidFill>
                  <a:schemeClr val="tx1"/>
                </a:solidFill>
                <a:latin typeface="Credit Suisse Type Roman"/>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Credit Suisse Type Roman"/>
                <a:cs typeface="Arial" panose="020B0604020202020204" pitchFamily="34" charset="0"/>
              </a:defRPr>
            </a:lvl9pPr>
          </a:lstStyle>
          <a:p>
            <a:fld id="{B61A77B9-9D48-4851-A17C-0280F77E2AFD}" type="slidenum">
              <a:rPr lang="en-SG" altLang="en-US" sz="1400" smtClean="0">
                <a:solidFill>
                  <a:srgbClr val="080808"/>
                </a:solidFill>
              </a:rPr>
              <a:pPr/>
              <a:t>47</a:t>
            </a:fld>
            <a:endParaRPr lang="en-SG" altLang="en-US" sz="1400" smtClean="0">
              <a:solidFill>
                <a:srgbClr val="080808"/>
              </a:solidFill>
            </a:endParaRPr>
          </a:p>
        </p:txBody>
      </p:sp>
      <p:sp>
        <p:nvSpPr>
          <p:cNvPr id="5" name="Rounded Rectangle 4"/>
          <p:cNvSpPr/>
          <p:nvPr/>
        </p:nvSpPr>
        <p:spPr bwMode="auto">
          <a:xfrm>
            <a:off x="304800" y="3175"/>
            <a:ext cx="2339975" cy="2160588"/>
          </a:xfrm>
          <a:prstGeom prst="round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a:solidFill>
                  <a:srgbClr val="080808"/>
                </a:solidFill>
                <a:latin typeface="Credit Suisse Type Roman" pitchFamily="34" charset="0"/>
              </a:rPr>
              <a:t>Investment Philosophy</a:t>
            </a:r>
          </a:p>
          <a:p>
            <a:pPr marL="266700" indent="-266700" algn="ctr" eaLnBrk="1" hangingPunct="1">
              <a:spcBef>
                <a:spcPct val="20000"/>
              </a:spcBef>
              <a:buClr>
                <a:schemeClr val="tx2"/>
              </a:buClr>
              <a:buSzPct val="120000"/>
              <a:buFont typeface="Wingdings" pitchFamily="2" charset="2"/>
              <a:buNone/>
              <a:defRPr/>
            </a:pPr>
            <a:endParaRPr lang="en-IN" sz="1500" b="1"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latin typeface="Credit Suisse Type Roman" pitchFamily="34" charset="0"/>
              </a:rPr>
              <a:t>Superior </a:t>
            </a:r>
            <a:r>
              <a:rPr lang="en-IN" sz="1400" dirty="0">
                <a:solidFill>
                  <a:srgbClr val="080808"/>
                </a:solidFill>
                <a:latin typeface="Credit Suisse Type Roman" pitchFamily="34" charset="0"/>
              </a:rPr>
              <a:t>Businesses </a:t>
            </a: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Margin of </a:t>
            </a:r>
            <a:r>
              <a:rPr lang="en-IN" sz="1400" dirty="0" smtClean="0">
                <a:solidFill>
                  <a:srgbClr val="080808"/>
                </a:solidFill>
                <a:latin typeface="Credit Suisse Type Roman" pitchFamily="34" charset="0"/>
              </a:rPr>
              <a:t>safety @ Price</a:t>
            </a:r>
            <a:endParaRPr lang="en-IN" sz="1400" dirty="0">
              <a:solidFill>
                <a:srgbClr val="080808"/>
              </a:solidFill>
              <a:latin typeface="Credit Suisse Type Roman" pitchFamily="34" charset="0"/>
            </a:endParaRPr>
          </a:p>
        </p:txBody>
      </p:sp>
      <p:sp>
        <p:nvSpPr>
          <p:cNvPr id="6" name="Rounded Rectangle 5"/>
          <p:cNvSpPr/>
          <p:nvPr/>
        </p:nvSpPr>
        <p:spPr bwMode="auto">
          <a:xfrm>
            <a:off x="3381375" y="0"/>
            <a:ext cx="2339975" cy="2160588"/>
          </a:xfrm>
          <a:prstGeom prst="round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smtClean="0">
                <a:solidFill>
                  <a:srgbClr val="080808"/>
                </a:solidFill>
                <a:latin typeface="Credit Suisse Type Roman" pitchFamily="34" charset="0"/>
              </a:rPr>
              <a:t>Funding </a:t>
            </a:r>
            <a:endParaRPr lang="en-IN" sz="1500" b="1"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rPr>
              <a:t>Share Swap</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latin typeface="Credit Suisse Type Roman" pitchFamily="34" charset="0"/>
              </a:rPr>
              <a:t>Cash payment through Share issuance </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latin typeface="Credit Suisse Type Roman" pitchFamily="34" charset="0"/>
              </a:rPr>
              <a:t>Internal </a:t>
            </a:r>
            <a:r>
              <a:rPr lang="en-IN" sz="1400" dirty="0">
                <a:solidFill>
                  <a:srgbClr val="080808"/>
                </a:solidFill>
              </a:rPr>
              <a:t>R</a:t>
            </a:r>
            <a:r>
              <a:rPr lang="en-IN" sz="1400" dirty="0" smtClean="0">
                <a:solidFill>
                  <a:srgbClr val="080808"/>
                </a:solidFill>
                <a:latin typeface="Credit Suisse Type Roman" pitchFamily="34" charset="0"/>
              </a:rPr>
              <a:t>etained Earning</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latin typeface="Credit Suisse Type Roman" pitchFamily="34" charset="0"/>
              </a:rPr>
              <a:t>Risk </a:t>
            </a:r>
            <a:r>
              <a:rPr lang="en-IN" sz="1400" dirty="0">
                <a:solidFill>
                  <a:srgbClr val="080808"/>
                </a:solidFill>
                <a:latin typeface="Credit Suisse Type Roman" pitchFamily="34" charset="0"/>
              </a:rPr>
              <a:t>Budgeting</a:t>
            </a:r>
          </a:p>
        </p:txBody>
      </p:sp>
      <p:sp>
        <p:nvSpPr>
          <p:cNvPr id="7" name="Rounded Rectangle 6"/>
          <p:cNvSpPr/>
          <p:nvPr/>
        </p:nvSpPr>
        <p:spPr bwMode="auto">
          <a:xfrm>
            <a:off x="6457950" y="0"/>
            <a:ext cx="2339975" cy="2160588"/>
          </a:xfrm>
          <a:prstGeom prst="roundRect">
            <a:avLst/>
          </a:prstGeom>
          <a:solidFill>
            <a:srgbClr val="0804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a:solidFill>
                  <a:schemeClr val="bg1"/>
                </a:solidFill>
                <a:latin typeface="Credit Suisse Type Roman" pitchFamily="34" charset="0"/>
              </a:rPr>
              <a:t>Screening</a:t>
            </a:r>
          </a:p>
          <a:p>
            <a:pPr marL="266700" indent="-266700" algn="ctr" eaLnBrk="1" hangingPunct="1">
              <a:spcBef>
                <a:spcPct val="20000"/>
              </a:spcBef>
              <a:buClr>
                <a:schemeClr val="tx2"/>
              </a:buClr>
              <a:buSzPct val="120000"/>
              <a:buFont typeface="Wingdings" pitchFamily="2" charset="2"/>
              <a:buNone/>
              <a:defRPr/>
            </a:pPr>
            <a:endParaRPr lang="en-IN" sz="1500" b="1" dirty="0">
              <a:solidFill>
                <a:schemeClr val="bg1"/>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Investible</a:t>
            </a:r>
            <a:r>
              <a:rPr lang="en-IN" sz="1400" b="1" dirty="0">
                <a:solidFill>
                  <a:schemeClr val="bg1"/>
                </a:solidFill>
                <a:latin typeface="Credit Suisse Type Roman" pitchFamily="34" charset="0"/>
              </a:rPr>
              <a:t> </a:t>
            </a:r>
            <a:r>
              <a:rPr lang="en-IN" sz="1400" dirty="0">
                <a:solidFill>
                  <a:schemeClr val="bg1"/>
                </a:solidFill>
                <a:latin typeface="Credit Suisse Type Roman" pitchFamily="34" charset="0"/>
              </a:rPr>
              <a:t>Universe </a:t>
            </a:r>
          </a:p>
          <a:p>
            <a:pPr marL="266700" indent="-266700" eaLnBrk="1" hangingPunct="1">
              <a:spcBef>
                <a:spcPct val="20000"/>
              </a:spcBef>
              <a:buClr>
                <a:schemeClr val="tx2"/>
              </a:buClr>
              <a:buSzPct val="120000"/>
              <a:buFont typeface="Wingdings" pitchFamily="2" charset="2"/>
              <a:buNone/>
              <a:defRPr/>
            </a:pPr>
            <a:r>
              <a:rPr lang="en-IN" sz="1400" dirty="0" smtClean="0">
                <a:solidFill>
                  <a:schemeClr val="bg1"/>
                </a:solidFill>
                <a:latin typeface="Credit Suisse Type Roman" pitchFamily="34" charset="0"/>
              </a:rPr>
              <a:t>Offer &amp; Liquidity filters</a:t>
            </a:r>
            <a:endParaRPr lang="en-IN" sz="1400" dirty="0">
              <a:solidFill>
                <a:schemeClr val="bg1"/>
              </a:solidFill>
              <a:latin typeface="Credit Suisse Type Roman" pitchFamily="34" charset="0"/>
            </a:endParaRPr>
          </a:p>
        </p:txBody>
      </p:sp>
      <p:sp>
        <p:nvSpPr>
          <p:cNvPr id="8" name="Rounded Rectangle 7"/>
          <p:cNvSpPr/>
          <p:nvPr/>
        </p:nvSpPr>
        <p:spPr bwMode="auto">
          <a:xfrm>
            <a:off x="304800" y="2335213"/>
            <a:ext cx="2339975" cy="2160587"/>
          </a:xfrm>
          <a:prstGeom prst="roundRect">
            <a:avLst/>
          </a:prstGeom>
          <a:solidFill>
            <a:srgbClr val="0804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smtClean="0">
                <a:solidFill>
                  <a:schemeClr val="bg1"/>
                </a:solidFill>
                <a:latin typeface="Credit Suisse Type Roman" pitchFamily="34" charset="0"/>
              </a:rPr>
              <a:t> </a:t>
            </a:r>
            <a:r>
              <a:rPr lang="en-IN" sz="1500" b="1" dirty="0">
                <a:solidFill>
                  <a:schemeClr val="bg1"/>
                </a:solidFill>
                <a:latin typeface="Credit Suisse Type Roman" pitchFamily="34" charset="0"/>
              </a:rPr>
              <a:t>Watch list</a:t>
            </a:r>
          </a:p>
          <a:p>
            <a:pPr marL="266700" indent="-266700" eaLnBrk="1" hangingPunct="1">
              <a:spcBef>
                <a:spcPct val="20000"/>
              </a:spcBef>
              <a:buClr>
                <a:schemeClr val="tx2"/>
              </a:buClr>
              <a:buSzPct val="120000"/>
              <a:buFont typeface="Wingdings" pitchFamily="2" charset="2"/>
              <a:buNone/>
              <a:defRPr/>
            </a:pPr>
            <a:endParaRPr lang="en-IN" sz="1500" b="1" dirty="0">
              <a:solidFill>
                <a:schemeClr val="bg1"/>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Attractive Financials </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Sector tailwind</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New markets/products</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Competent management</a:t>
            </a:r>
          </a:p>
          <a:p>
            <a:pPr marL="266700" indent="-266700" eaLnBrk="1" hangingPunct="1">
              <a:spcBef>
                <a:spcPct val="20000"/>
              </a:spcBef>
              <a:buClr>
                <a:schemeClr val="tx2"/>
              </a:buClr>
              <a:buSzPct val="120000"/>
              <a:buFont typeface="Wingdings" pitchFamily="2" charset="2"/>
              <a:buNone/>
              <a:defRPr/>
            </a:pPr>
            <a:endParaRPr lang="en-IN" sz="1400" dirty="0">
              <a:solidFill>
                <a:schemeClr val="bg1"/>
              </a:solidFill>
              <a:latin typeface="Credit Suisse Type Roman" pitchFamily="34" charset="0"/>
            </a:endParaRPr>
          </a:p>
        </p:txBody>
      </p:sp>
      <p:sp>
        <p:nvSpPr>
          <p:cNvPr id="9" name="Rounded Rectangle 8"/>
          <p:cNvSpPr/>
          <p:nvPr/>
        </p:nvSpPr>
        <p:spPr bwMode="auto">
          <a:xfrm>
            <a:off x="6457950" y="2332037"/>
            <a:ext cx="2339975" cy="2163764"/>
          </a:xfrm>
          <a:prstGeom prst="roundRect">
            <a:avLst/>
          </a:prstGeom>
          <a:solidFill>
            <a:srgbClr val="0804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defRPr/>
            </a:pPr>
            <a:r>
              <a:rPr lang="en-IN" sz="1500" b="1" dirty="0" smtClean="0">
                <a:solidFill>
                  <a:schemeClr val="bg1"/>
                </a:solidFill>
                <a:latin typeface="Credit Suisse Type Roman" pitchFamily="34" charset="0"/>
              </a:rPr>
              <a:t> </a:t>
            </a:r>
            <a:r>
              <a:rPr lang="en-IN" sz="1500" b="1" dirty="0">
                <a:solidFill>
                  <a:schemeClr val="bg1"/>
                </a:solidFill>
                <a:latin typeface="Credit Suisse Type Roman" pitchFamily="34" charset="0"/>
              </a:rPr>
              <a:t>Core </a:t>
            </a:r>
            <a:r>
              <a:rPr lang="en-IN" sz="1500" b="1" dirty="0" smtClean="0">
                <a:solidFill>
                  <a:schemeClr val="bg1"/>
                </a:solidFill>
                <a:latin typeface="Credit Suisse Type Roman" pitchFamily="34" charset="0"/>
              </a:rPr>
              <a:t>List</a:t>
            </a:r>
          </a:p>
          <a:p>
            <a:pPr marL="266700" indent="-266700" algn="ctr" eaLnBrk="1" hangingPunct="1">
              <a:spcBef>
                <a:spcPct val="20000"/>
              </a:spcBef>
              <a:buClr>
                <a:schemeClr val="tx2"/>
              </a:buClr>
              <a:buSzPct val="120000"/>
              <a:defRPr/>
            </a:pPr>
            <a:endParaRPr lang="en-IN" sz="1800" b="1" dirty="0">
              <a:solidFill>
                <a:schemeClr val="bg1"/>
              </a:solidFill>
              <a:latin typeface="Credit Suisse Type Roman" pitchFamily="34" charset="0"/>
            </a:endParaRPr>
          </a:p>
          <a:p>
            <a:pPr marL="266700" indent="-266700" eaLnBrk="1" hangingPunct="1">
              <a:spcBef>
                <a:spcPct val="20000"/>
              </a:spcBef>
              <a:buClr>
                <a:schemeClr val="tx2"/>
              </a:buClr>
              <a:buSzPct val="120000"/>
              <a:defRPr/>
            </a:pPr>
            <a:r>
              <a:rPr lang="en-IN" sz="1400" dirty="0">
                <a:solidFill>
                  <a:schemeClr val="bg1"/>
                </a:solidFill>
                <a:latin typeface="Credit Suisse Type Roman" pitchFamily="34" charset="0"/>
              </a:rPr>
              <a:t>Active Monitoring</a:t>
            </a:r>
          </a:p>
          <a:p>
            <a:pPr marL="266700" indent="-266700" eaLnBrk="1" hangingPunct="1">
              <a:spcBef>
                <a:spcPct val="20000"/>
              </a:spcBef>
              <a:buClr>
                <a:schemeClr val="tx2"/>
              </a:buClr>
              <a:buSzPct val="120000"/>
              <a:defRPr/>
            </a:pPr>
            <a:r>
              <a:rPr lang="en-IN" sz="1400" dirty="0">
                <a:solidFill>
                  <a:schemeClr val="bg1"/>
                </a:solidFill>
                <a:latin typeface="Credit Suisse Type Roman" pitchFamily="34" charset="0"/>
              </a:rPr>
              <a:t>Optimization</a:t>
            </a:r>
          </a:p>
          <a:p>
            <a:pPr marL="266700" indent="-266700" eaLnBrk="1" hangingPunct="1">
              <a:spcBef>
                <a:spcPct val="20000"/>
              </a:spcBef>
              <a:buClr>
                <a:schemeClr val="tx2"/>
              </a:buClr>
              <a:buSzPct val="120000"/>
              <a:defRPr/>
            </a:pPr>
            <a:r>
              <a:rPr lang="en-IN" sz="1400" dirty="0">
                <a:solidFill>
                  <a:schemeClr val="bg1"/>
                </a:solidFill>
                <a:latin typeface="Credit Suisse Type Roman" pitchFamily="34" charset="0"/>
              </a:rPr>
              <a:t>Deep fundamental overlay</a:t>
            </a:r>
          </a:p>
          <a:p>
            <a:pPr marL="266700" indent="-266700" eaLnBrk="1" hangingPunct="1">
              <a:spcBef>
                <a:spcPct val="20000"/>
              </a:spcBef>
              <a:buClr>
                <a:schemeClr val="tx2"/>
              </a:buClr>
              <a:buSzPct val="120000"/>
              <a:defRPr/>
            </a:pPr>
            <a:r>
              <a:rPr lang="en-IN" sz="1400" dirty="0">
                <a:solidFill>
                  <a:schemeClr val="bg1"/>
                </a:solidFill>
                <a:latin typeface="Credit Suisse Type Roman" pitchFamily="34" charset="0"/>
              </a:rPr>
              <a:t>Downside </a:t>
            </a:r>
            <a:r>
              <a:rPr lang="en-IN" sz="1400" dirty="0" smtClean="0">
                <a:solidFill>
                  <a:schemeClr val="bg1"/>
                </a:solidFill>
                <a:latin typeface="Credit Suisse Type Roman" pitchFamily="34" charset="0"/>
              </a:rPr>
              <a:t>analysis</a:t>
            </a:r>
          </a:p>
          <a:p>
            <a:pPr marL="266700" indent="-266700" eaLnBrk="1" hangingPunct="1">
              <a:spcBef>
                <a:spcPct val="20000"/>
              </a:spcBef>
              <a:buClr>
                <a:schemeClr val="tx2"/>
              </a:buClr>
              <a:buSzPct val="120000"/>
              <a:defRPr/>
            </a:pPr>
            <a:endParaRPr lang="en-IN" sz="1400" dirty="0">
              <a:solidFill>
                <a:schemeClr val="bg1"/>
              </a:solidFill>
              <a:latin typeface="Credit Suisse Type Roman" pitchFamily="34" charset="0"/>
            </a:endParaRPr>
          </a:p>
        </p:txBody>
      </p:sp>
      <p:sp>
        <p:nvSpPr>
          <p:cNvPr id="10" name="Rounded Rectangle 9"/>
          <p:cNvSpPr/>
          <p:nvPr/>
        </p:nvSpPr>
        <p:spPr bwMode="auto">
          <a:xfrm>
            <a:off x="6457950" y="4667250"/>
            <a:ext cx="2339975" cy="2160588"/>
          </a:xfrm>
          <a:prstGeom prst="round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a:solidFill>
                  <a:srgbClr val="080808"/>
                </a:solidFill>
                <a:latin typeface="Credit Suisse Type Roman" pitchFamily="34" charset="0"/>
              </a:rPr>
              <a:t>Measurement and performance evaluation</a:t>
            </a:r>
          </a:p>
          <a:p>
            <a:pPr marL="266700" indent="-266700" algn="ctr" eaLnBrk="1" hangingPunct="1">
              <a:spcBef>
                <a:spcPct val="20000"/>
              </a:spcBef>
              <a:buClr>
                <a:schemeClr val="tx2"/>
              </a:buClr>
              <a:buSzPct val="120000"/>
              <a:buFont typeface="Wingdings" pitchFamily="2" charset="2"/>
              <a:buNone/>
              <a:defRPr/>
            </a:pPr>
            <a:endParaRPr lang="en-IN" sz="1500" b="1"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Reporting</a:t>
            </a: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Process improvement</a:t>
            </a:r>
          </a:p>
        </p:txBody>
      </p:sp>
      <p:sp>
        <p:nvSpPr>
          <p:cNvPr id="11" name="Rounded Rectangle 10"/>
          <p:cNvSpPr/>
          <p:nvPr/>
        </p:nvSpPr>
        <p:spPr bwMode="auto">
          <a:xfrm>
            <a:off x="304800" y="4670425"/>
            <a:ext cx="2339975" cy="2160588"/>
          </a:xfrm>
          <a:prstGeom prst="round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endParaRPr lang="en-IN" sz="1500" b="1" dirty="0">
              <a:solidFill>
                <a:srgbClr val="080808"/>
              </a:solidFill>
              <a:latin typeface="Credit Suisse Type Roman" pitchFamily="34" charset="0"/>
            </a:endParaRPr>
          </a:p>
          <a:p>
            <a:pPr marL="266700" indent="-266700" algn="ctr" eaLnBrk="1" hangingPunct="1">
              <a:spcBef>
                <a:spcPct val="20000"/>
              </a:spcBef>
              <a:buClr>
                <a:schemeClr val="tx2"/>
              </a:buClr>
              <a:buSzPct val="120000"/>
              <a:buFont typeface="Wingdings" pitchFamily="2" charset="2"/>
              <a:buNone/>
              <a:defRPr/>
            </a:pPr>
            <a:r>
              <a:rPr lang="en-IN" sz="1500" b="1" dirty="0">
                <a:solidFill>
                  <a:srgbClr val="080808"/>
                </a:solidFill>
                <a:latin typeface="Credit Suisse Type Roman" pitchFamily="34" charset="0"/>
              </a:rPr>
              <a:t>Investment decision</a:t>
            </a: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Valuation</a:t>
            </a: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Capital Allocation: Size</a:t>
            </a: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Risk to hypothesis</a:t>
            </a:r>
          </a:p>
          <a:p>
            <a:pPr marL="266700" indent="-266700" eaLnBrk="1" hangingPunct="1">
              <a:spcBef>
                <a:spcPct val="20000"/>
              </a:spcBef>
              <a:buClr>
                <a:schemeClr val="tx2"/>
              </a:buClr>
              <a:buSzPct val="120000"/>
              <a:buFont typeface="Wingdings" pitchFamily="2" charset="2"/>
              <a:buNone/>
              <a:defRPr/>
            </a:pPr>
            <a:r>
              <a:rPr lang="en-IN" sz="1400" dirty="0" smtClean="0">
                <a:solidFill>
                  <a:srgbClr val="080808"/>
                </a:solidFill>
                <a:latin typeface="Credit Suisse Type Roman" pitchFamily="34" charset="0"/>
              </a:rPr>
              <a:t>Diversification &amp; Correlation</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Range of outcomes</a:t>
            </a:r>
          </a:p>
        </p:txBody>
      </p:sp>
      <p:sp>
        <p:nvSpPr>
          <p:cNvPr id="12" name="Rounded Rectangle 11"/>
          <p:cNvSpPr/>
          <p:nvPr/>
        </p:nvSpPr>
        <p:spPr bwMode="auto">
          <a:xfrm>
            <a:off x="3381375" y="2335213"/>
            <a:ext cx="2339975" cy="2160587"/>
          </a:xfrm>
          <a:prstGeom prst="roundRect">
            <a:avLst/>
          </a:prstGeom>
          <a:solidFill>
            <a:srgbClr val="0804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r>
              <a:rPr lang="en-IN" sz="1500" b="1" dirty="0" smtClean="0">
                <a:solidFill>
                  <a:schemeClr val="bg1"/>
                </a:solidFill>
                <a:latin typeface="Credit Suisse Type Roman" pitchFamily="34" charset="0"/>
              </a:rPr>
              <a:t> </a:t>
            </a:r>
            <a:r>
              <a:rPr lang="en-IN" sz="1500" b="1" dirty="0">
                <a:solidFill>
                  <a:schemeClr val="bg1"/>
                </a:solidFill>
                <a:latin typeface="Credit Suisse Type Roman" pitchFamily="34" charset="0"/>
              </a:rPr>
              <a:t>Focus </a:t>
            </a:r>
            <a:r>
              <a:rPr lang="en-IN" sz="1500" b="1" dirty="0" smtClean="0">
                <a:solidFill>
                  <a:schemeClr val="bg1"/>
                </a:solidFill>
                <a:latin typeface="Credit Suisse Type Roman" pitchFamily="34" charset="0"/>
              </a:rPr>
              <a:t>List</a:t>
            </a:r>
          </a:p>
          <a:p>
            <a:pPr marL="266700" indent="-266700" algn="ctr" eaLnBrk="1" hangingPunct="1">
              <a:spcBef>
                <a:spcPct val="20000"/>
              </a:spcBef>
              <a:buClr>
                <a:schemeClr val="tx2"/>
              </a:buClr>
              <a:buSzPct val="120000"/>
              <a:buFont typeface="Wingdings" pitchFamily="2" charset="2"/>
              <a:buNone/>
              <a:defRPr/>
            </a:pPr>
            <a:endParaRPr lang="en-IN" sz="1500" b="1" dirty="0">
              <a:solidFill>
                <a:schemeClr val="bg1"/>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Competitive Analysis</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Entry Barriers</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Cyclicality</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Accounting and Corporate</a:t>
            </a:r>
          </a:p>
          <a:p>
            <a:pPr marL="266700" indent="-266700" eaLnBrk="1" hangingPunct="1">
              <a:spcBef>
                <a:spcPct val="20000"/>
              </a:spcBef>
              <a:buClr>
                <a:schemeClr val="tx2"/>
              </a:buClr>
              <a:buSzPct val="120000"/>
              <a:buFont typeface="Wingdings" pitchFamily="2" charset="2"/>
              <a:buNone/>
              <a:defRPr/>
            </a:pPr>
            <a:r>
              <a:rPr lang="en-IN" sz="1400" dirty="0">
                <a:solidFill>
                  <a:schemeClr val="bg1"/>
                </a:solidFill>
                <a:latin typeface="Credit Suisse Type Roman" pitchFamily="34" charset="0"/>
              </a:rPr>
              <a:t>Governance</a:t>
            </a:r>
          </a:p>
        </p:txBody>
      </p:sp>
      <p:sp>
        <p:nvSpPr>
          <p:cNvPr id="14" name="Rounded Rectangle 13"/>
          <p:cNvSpPr/>
          <p:nvPr/>
        </p:nvSpPr>
        <p:spPr bwMode="auto">
          <a:xfrm>
            <a:off x="3378200" y="4667250"/>
            <a:ext cx="2339975" cy="2160588"/>
          </a:xfrm>
          <a:prstGeom prst="round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lIns="0" tIns="0" rIns="0" bIns="0" anchor="ctr"/>
          <a:lstStyle/>
          <a:p>
            <a:pPr marL="266700" indent="-266700" algn="ctr" eaLnBrk="1" hangingPunct="1">
              <a:spcBef>
                <a:spcPct val="20000"/>
              </a:spcBef>
              <a:buClr>
                <a:schemeClr val="tx2"/>
              </a:buClr>
              <a:buSzPct val="120000"/>
              <a:buFont typeface="Wingdings" pitchFamily="2" charset="2"/>
              <a:buNone/>
              <a:defRPr/>
            </a:pPr>
            <a:endParaRPr lang="en-IN" sz="1500" b="1" dirty="0">
              <a:solidFill>
                <a:srgbClr val="080808"/>
              </a:solidFill>
              <a:latin typeface="Credit Suisse Type Roman" pitchFamily="34" charset="0"/>
            </a:endParaRPr>
          </a:p>
          <a:p>
            <a:pPr marL="266700" indent="-266700" algn="ctr" eaLnBrk="1" hangingPunct="1">
              <a:spcBef>
                <a:spcPct val="20000"/>
              </a:spcBef>
              <a:buClr>
                <a:schemeClr val="tx2"/>
              </a:buClr>
              <a:buSzPct val="120000"/>
              <a:buFont typeface="Wingdings" pitchFamily="2" charset="2"/>
              <a:buNone/>
              <a:defRPr/>
            </a:pPr>
            <a:r>
              <a:rPr lang="en-IN" sz="1500" b="1" dirty="0" smtClean="0">
                <a:solidFill>
                  <a:srgbClr val="080808"/>
                </a:solidFill>
                <a:latin typeface="Credit Suisse Type Roman" pitchFamily="34" charset="0"/>
              </a:rPr>
              <a:t>Execution &amp; Monitoring</a:t>
            </a:r>
            <a:endParaRPr lang="en-IN" sz="1500" b="1"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r>
              <a:rPr lang="en-IN" sz="1400" dirty="0">
                <a:solidFill>
                  <a:srgbClr val="080808"/>
                </a:solidFill>
                <a:latin typeface="Credit Suisse Type Roman" pitchFamily="34" charset="0"/>
              </a:rPr>
              <a:t>14 to 20 </a:t>
            </a:r>
            <a:r>
              <a:rPr lang="en-IN" sz="1400" dirty="0" smtClean="0">
                <a:solidFill>
                  <a:srgbClr val="080808"/>
                </a:solidFill>
                <a:latin typeface="Credit Suisse Type Roman" pitchFamily="34" charset="0"/>
              </a:rPr>
              <a:t>month Intense</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defRPr/>
            </a:pPr>
            <a:r>
              <a:rPr lang="en-IN" sz="1400" dirty="0" smtClean="0">
                <a:solidFill>
                  <a:srgbClr val="080808"/>
                </a:solidFill>
                <a:latin typeface="Credit Suisse Type Roman" pitchFamily="34" charset="0"/>
              </a:rPr>
              <a:t>Disconfirming evidence</a:t>
            </a:r>
          </a:p>
          <a:p>
            <a:pPr marL="266700" indent="-266700" eaLnBrk="1" hangingPunct="1">
              <a:spcBef>
                <a:spcPct val="20000"/>
              </a:spcBef>
              <a:buClr>
                <a:schemeClr val="tx2"/>
              </a:buClr>
              <a:buSzPct val="120000"/>
              <a:defRPr/>
            </a:pPr>
            <a:r>
              <a:rPr lang="en-IN" sz="1400" dirty="0" smtClean="0">
                <a:solidFill>
                  <a:srgbClr val="080808"/>
                </a:solidFill>
              </a:rPr>
              <a:t>Corrective action</a:t>
            </a:r>
            <a:endParaRPr lang="en-IN" sz="1400" dirty="0">
              <a:solidFill>
                <a:srgbClr val="080808"/>
              </a:solidFill>
              <a:latin typeface="Credit Suisse Type Roman" pitchFamily="34" charset="0"/>
            </a:endParaRPr>
          </a:p>
          <a:p>
            <a:pPr marL="266700" indent="-266700" eaLnBrk="1" hangingPunct="1">
              <a:spcBef>
                <a:spcPct val="20000"/>
              </a:spcBef>
              <a:buClr>
                <a:schemeClr val="tx2"/>
              </a:buClr>
              <a:buSzPct val="120000"/>
              <a:buFont typeface="Wingdings" pitchFamily="2" charset="2"/>
              <a:buNone/>
              <a:defRPr/>
            </a:pPr>
            <a:endParaRPr lang="en-IN" sz="1400" dirty="0">
              <a:solidFill>
                <a:srgbClr val="080808"/>
              </a:solidFill>
              <a:latin typeface="Credit Suisse Type Roman" pitchFamily="34" charset="0"/>
            </a:endParaRPr>
          </a:p>
        </p:txBody>
      </p:sp>
      <p:cxnSp>
        <p:nvCxnSpPr>
          <p:cNvPr id="12300" name="Straight Arrow Connector 15"/>
          <p:cNvCxnSpPr>
            <a:cxnSpLocks noChangeShapeType="1"/>
          </p:cNvCxnSpPr>
          <p:nvPr/>
        </p:nvCxnSpPr>
        <p:spPr bwMode="auto">
          <a:xfrm>
            <a:off x="2640013" y="1079500"/>
            <a:ext cx="75565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1" name="Straight Arrow Connector 18"/>
          <p:cNvCxnSpPr>
            <a:cxnSpLocks noChangeShapeType="1"/>
          </p:cNvCxnSpPr>
          <p:nvPr/>
        </p:nvCxnSpPr>
        <p:spPr bwMode="auto">
          <a:xfrm flipV="1">
            <a:off x="5737225" y="1066800"/>
            <a:ext cx="755650" cy="127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2" name="Straight Arrow Connector 21"/>
          <p:cNvCxnSpPr>
            <a:cxnSpLocks noChangeShapeType="1"/>
          </p:cNvCxnSpPr>
          <p:nvPr/>
        </p:nvCxnSpPr>
        <p:spPr bwMode="auto">
          <a:xfrm flipV="1">
            <a:off x="2640013" y="3414713"/>
            <a:ext cx="75565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3" name="Straight Arrow Connector 24"/>
          <p:cNvCxnSpPr>
            <a:cxnSpLocks noChangeShapeType="1"/>
          </p:cNvCxnSpPr>
          <p:nvPr/>
        </p:nvCxnSpPr>
        <p:spPr bwMode="auto">
          <a:xfrm>
            <a:off x="5721350" y="3414713"/>
            <a:ext cx="75565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4" name="Straight Arrow Connector 26"/>
          <p:cNvCxnSpPr>
            <a:cxnSpLocks noChangeShapeType="1"/>
          </p:cNvCxnSpPr>
          <p:nvPr/>
        </p:nvCxnSpPr>
        <p:spPr bwMode="auto">
          <a:xfrm flipV="1">
            <a:off x="2665413" y="5746750"/>
            <a:ext cx="75565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5" name="Straight Arrow Connector 28"/>
          <p:cNvCxnSpPr>
            <a:cxnSpLocks noChangeShapeType="1"/>
          </p:cNvCxnSpPr>
          <p:nvPr/>
        </p:nvCxnSpPr>
        <p:spPr bwMode="auto">
          <a:xfrm>
            <a:off x="5737225" y="5746750"/>
            <a:ext cx="755650" cy="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35776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Merger Strategy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20" y="924791"/>
            <a:ext cx="8239125" cy="4904509"/>
          </a:xfrm>
        </p:spPr>
      </p:pic>
      <p:sp>
        <p:nvSpPr>
          <p:cNvPr id="4" name="Slide Number Placeholder 3"/>
          <p:cNvSpPr>
            <a:spLocks noGrp="1"/>
          </p:cNvSpPr>
          <p:nvPr>
            <p:ph type="sldNum" sz="quarter" idx="10"/>
          </p:nvPr>
        </p:nvSpPr>
        <p:spPr/>
        <p:txBody>
          <a:bodyPr/>
          <a:lstStyle/>
          <a:p>
            <a:fld id="{C0691B93-B3A7-4303-AA7E-EB7530658DE5}" type="slidenum">
              <a:rPr lang="en-SG" smtClean="0"/>
              <a:pPr/>
              <a:t>48</a:t>
            </a:fld>
            <a:endParaRPr lang="en-SG" dirty="0"/>
          </a:p>
        </p:txBody>
      </p:sp>
    </p:spTree>
    <p:extLst>
      <p:ext uri="{BB962C8B-B14F-4D97-AF65-F5344CB8AC3E}">
        <p14:creationId xmlns:p14="http://schemas.microsoft.com/office/powerpoint/2010/main" val="4274927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244" y="883227"/>
            <a:ext cx="8401301" cy="4904509"/>
          </a:xfrm>
        </p:spPr>
      </p:pic>
      <p:sp>
        <p:nvSpPr>
          <p:cNvPr id="4" name="Slide Number Placeholder 3"/>
          <p:cNvSpPr>
            <a:spLocks noGrp="1"/>
          </p:cNvSpPr>
          <p:nvPr>
            <p:ph type="sldNum" sz="quarter" idx="10"/>
          </p:nvPr>
        </p:nvSpPr>
        <p:spPr/>
        <p:txBody>
          <a:bodyPr/>
          <a:lstStyle/>
          <a:p>
            <a:fld id="{C0691B93-B3A7-4303-AA7E-EB7530658DE5}" type="slidenum">
              <a:rPr lang="en-SG" smtClean="0"/>
              <a:pPr/>
              <a:t>49</a:t>
            </a:fld>
            <a:endParaRPr lang="en-SG" dirty="0"/>
          </a:p>
        </p:txBody>
      </p:sp>
    </p:spTree>
    <p:extLst>
      <p:ext uri="{BB962C8B-B14F-4D97-AF65-F5344CB8AC3E}">
        <p14:creationId xmlns:p14="http://schemas.microsoft.com/office/powerpoint/2010/main" val="3377047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66738" y="331788"/>
            <a:ext cx="8239125" cy="395287"/>
          </a:xfrm>
        </p:spPr>
        <p:txBody>
          <a:bodyPr/>
          <a:lstStyle/>
          <a:p>
            <a:r>
              <a:rPr lang="en-IN" altLang="en-US" dirty="0"/>
              <a:t>Magic Formulae</a:t>
            </a:r>
            <a:endParaRPr lang="en-IN" altLang="en-US" dirty="0" smtClean="0"/>
          </a:p>
        </p:txBody>
      </p:sp>
      <p:sp>
        <p:nvSpPr>
          <p:cNvPr id="57347"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34C08698-5FB7-4D17-844C-959D7F1540AC}" type="slidenum">
              <a:rPr lang="en-SG" smtClean="0"/>
              <a:pPr>
                <a:defRPr/>
              </a:pPr>
              <a:t>5</a:t>
            </a:fld>
            <a:endParaRPr lang="en-SG" dirty="0"/>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141413"/>
            <a:ext cx="8721725"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967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 each Stage</a:t>
            </a:r>
            <a:endParaRPr lang="en-US" dirty="0"/>
          </a:p>
        </p:txBody>
      </p:sp>
      <p:pic>
        <p:nvPicPr>
          <p:cNvPr id="5" name="Content Placeholder 4"/>
          <p:cNvPicPr>
            <a:picLocks noGrp="1" noChangeAspect="1"/>
          </p:cNvPicPr>
          <p:nvPr>
            <p:ph idx="1"/>
          </p:nvPr>
        </p:nvPicPr>
        <p:blipFill>
          <a:blip r:embed="rId2"/>
          <a:stretch>
            <a:fillRect/>
          </a:stretch>
        </p:blipFill>
        <p:spPr>
          <a:xfrm>
            <a:off x="675409" y="852055"/>
            <a:ext cx="7980218" cy="486294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50</a:t>
            </a:fld>
            <a:endParaRPr lang="en-SG" dirty="0"/>
          </a:p>
        </p:txBody>
      </p:sp>
    </p:spTree>
    <p:extLst>
      <p:ext uri="{BB962C8B-B14F-4D97-AF65-F5344CB8AC3E}">
        <p14:creationId xmlns:p14="http://schemas.microsoft.com/office/powerpoint/2010/main" val="9760981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7315" y="1290918"/>
            <a:ext cx="4558553" cy="484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anose="020B0604020202020204" pitchFamily="34" charset="0"/>
                <a:cs typeface="Arial" panose="020B0604020202020204" pitchFamily="34" charset="0"/>
              </a:rPr>
              <a:t>Risk Mitigation framework</a:t>
            </a:r>
            <a:endParaRPr lang="en-US" sz="1200" dirty="0">
              <a:latin typeface="Arial" panose="020B0604020202020204" pitchFamily="34" charset="0"/>
              <a:cs typeface="Arial" panose="020B0604020202020204" pitchFamily="34" charset="0"/>
            </a:endParaRPr>
          </a:p>
        </p:txBody>
      </p:sp>
      <p:sp>
        <p:nvSpPr>
          <p:cNvPr id="6" name="Rectangle 5"/>
          <p:cNvSpPr/>
          <p:nvPr/>
        </p:nvSpPr>
        <p:spPr>
          <a:xfrm>
            <a:off x="520653" y="2255744"/>
            <a:ext cx="1581712" cy="4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Structural Risk</a:t>
            </a:r>
          </a:p>
        </p:txBody>
      </p:sp>
      <p:sp>
        <p:nvSpPr>
          <p:cNvPr id="7" name="Rectangle 6"/>
          <p:cNvSpPr/>
          <p:nvPr/>
        </p:nvSpPr>
        <p:spPr>
          <a:xfrm>
            <a:off x="2850356" y="2255744"/>
            <a:ext cx="1581712" cy="4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Accounting Risk</a:t>
            </a:r>
          </a:p>
        </p:txBody>
      </p:sp>
      <p:sp>
        <p:nvSpPr>
          <p:cNvPr id="8" name="Rectangle 7"/>
          <p:cNvSpPr/>
          <p:nvPr/>
        </p:nvSpPr>
        <p:spPr>
          <a:xfrm>
            <a:off x="5008609" y="2270873"/>
            <a:ext cx="1581712" cy="4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Transactional Risk</a:t>
            </a:r>
          </a:p>
        </p:txBody>
      </p:sp>
      <p:sp>
        <p:nvSpPr>
          <p:cNvPr id="9" name="Rectangle 8"/>
          <p:cNvSpPr/>
          <p:nvPr/>
        </p:nvSpPr>
        <p:spPr>
          <a:xfrm>
            <a:off x="7246703" y="2270873"/>
            <a:ext cx="1624574" cy="46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History</a:t>
            </a:r>
          </a:p>
        </p:txBody>
      </p:sp>
      <p:sp>
        <p:nvSpPr>
          <p:cNvPr id="10" name="TextBox 9"/>
          <p:cNvSpPr txBox="1"/>
          <p:nvPr/>
        </p:nvSpPr>
        <p:spPr>
          <a:xfrm>
            <a:off x="520653" y="3197036"/>
            <a:ext cx="1581712" cy="2580706"/>
          </a:xfrm>
          <a:prstGeom prst="rect">
            <a:avLst/>
          </a:prstGeom>
          <a:noFill/>
          <a:ln>
            <a:solidFill>
              <a:schemeClr val="accent1"/>
            </a:solidFill>
          </a:ln>
        </p:spPr>
        <p:txBody>
          <a:bodyPr wrap="square" rtlCol="0">
            <a:spAutoFit/>
          </a:bodyPr>
          <a:lstStyle/>
          <a:p>
            <a:r>
              <a:rPr lang="en-US" sz="1050" dirty="0">
                <a:latin typeface="Arial" panose="020B0604020202020204" pitchFamily="34" charset="0"/>
                <a:cs typeface="Arial" panose="020B0604020202020204" pitchFamily="34" charset="0"/>
              </a:rPr>
              <a:t>Shareholding Structure</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Key Promoter Holding</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Regulatory System</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internal &amp; external auditors, independent board members</a:t>
            </a:r>
          </a:p>
          <a:p>
            <a:pPr marL="214313"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Related Parties</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Key related parties, nature of their businesses</a:t>
            </a:r>
          </a:p>
        </p:txBody>
      </p:sp>
      <p:cxnSp>
        <p:nvCxnSpPr>
          <p:cNvPr id="12" name="Straight Arrow Connector 11"/>
          <p:cNvCxnSpPr/>
          <p:nvPr/>
        </p:nvCxnSpPr>
        <p:spPr>
          <a:xfrm>
            <a:off x="541244" y="2716304"/>
            <a:ext cx="0" cy="48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0356" y="3197036"/>
            <a:ext cx="1581712" cy="2580706"/>
          </a:xfrm>
          <a:prstGeom prst="rect">
            <a:avLst/>
          </a:prstGeom>
          <a:noFill/>
          <a:ln>
            <a:solidFill>
              <a:schemeClr val="accent1"/>
            </a:solidFill>
          </a:ln>
        </p:spPr>
        <p:txBody>
          <a:bodyPr wrap="square" rtlCol="0">
            <a:spAutoFit/>
          </a:bodyPr>
          <a:lstStyle/>
          <a:p>
            <a:r>
              <a:rPr lang="en-US" sz="1050" dirty="0">
                <a:latin typeface="Arial" panose="020B0604020202020204" pitchFamily="34" charset="0"/>
                <a:cs typeface="Arial" panose="020B0604020202020204" pitchFamily="34" charset="0"/>
              </a:rPr>
              <a:t>Loss hiding</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losses written directly to BS, “one-offs”, etc.</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Balance sheet risk</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a:t>
            </a:r>
            <a:r>
              <a:rPr lang="fr-FR" sz="1050" dirty="0">
                <a:latin typeface="Arial" panose="020B0604020202020204" pitchFamily="34" charset="0"/>
                <a:cs typeface="Arial" panose="020B0604020202020204" pitchFamily="34" charset="0"/>
              </a:rPr>
              <a:t>contingent liabilities, </a:t>
            </a:r>
            <a:r>
              <a:rPr lang="fr-FR" sz="1050" dirty="0" err="1">
                <a:latin typeface="Arial" panose="020B0604020202020204" pitchFamily="34" charset="0"/>
                <a:cs typeface="Arial" panose="020B0604020202020204" pitchFamily="34" charset="0"/>
              </a:rPr>
              <a:t>debtors</a:t>
            </a:r>
            <a:r>
              <a:rPr lang="fr-FR" sz="1050" dirty="0">
                <a:latin typeface="Arial" panose="020B0604020202020204" pitchFamily="34" charset="0"/>
                <a:cs typeface="Arial" panose="020B0604020202020204" pitchFamily="34" charset="0"/>
              </a:rPr>
              <a:t>, </a:t>
            </a:r>
            <a:r>
              <a:rPr lang="fr-FR" sz="1050" dirty="0" err="1">
                <a:latin typeface="Arial" panose="020B0604020202020204" pitchFamily="34" charset="0"/>
                <a:cs typeface="Arial" panose="020B0604020202020204" pitchFamily="34" charset="0"/>
              </a:rPr>
              <a:t>creditors</a:t>
            </a:r>
            <a:r>
              <a:rPr lang="fr-FR" sz="1050" dirty="0">
                <a:latin typeface="Arial" panose="020B0604020202020204" pitchFamily="34" charset="0"/>
                <a:cs typeface="Arial" panose="020B0604020202020204" pitchFamily="34" charset="0"/>
              </a:rPr>
              <a:t> etc.</a:t>
            </a:r>
            <a:endParaRPr lang="en-US" sz="10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Non-conservative accounting</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 notes by auditors etc.</a:t>
            </a:r>
          </a:p>
        </p:txBody>
      </p:sp>
      <p:sp>
        <p:nvSpPr>
          <p:cNvPr id="14" name="TextBox 13"/>
          <p:cNvSpPr txBox="1"/>
          <p:nvPr/>
        </p:nvSpPr>
        <p:spPr>
          <a:xfrm>
            <a:off x="5008609" y="3197036"/>
            <a:ext cx="1581712" cy="2742289"/>
          </a:xfrm>
          <a:prstGeom prst="rect">
            <a:avLst/>
          </a:prstGeom>
          <a:noFill/>
          <a:ln>
            <a:solidFill>
              <a:schemeClr val="accent1"/>
            </a:solidFill>
          </a:ln>
        </p:spPr>
        <p:txBody>
          <a:bodyPr wrap="square" rtlCol="0">
            <a:spAutoFit/>
          </a:bodyPr>
          <a:lstStyle/>
          <a:p>
            <a:r>
              <a:rPr lang="en-US" sz="1050" dirty="0">
                <a:latin typeface="Arial" panose="020B0604020202020204" pitchFamily="34" charset="0"/>
                <a:cs typeface="Arial" panose="020B0604020202020204" pitchFamily="34" charset="0"/>
              </a:rPr>
              <a:t>Nature of transactions</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loans, sales made to related parties</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Materiality</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amount in relation to revenues/profits</a:t>
            </a:r>
          </a:p>
          <a:p>
            <a:pPr marL="214313" indent="-214313">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Disclosure</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rPr>
              <a:t>e.g. – disclosure of related party transactions, subsidiary accounts</a:t>
            </a:r>
          </a:p>
        </p:txBody>
      </p:sp>
      <p:cxnSp>
        <p:nvCxnSpPr>
          <p:cNvPr id="15" name="Straight Arrow Connector 14"/>
          <p:cNvCxnSpPr/>
          <p:nvPr/>
        </p:nvCxnSpPr>
        <p:spPr>
          <a:xfrm>
            <a:off x="2850356" y="2716304"/>
            <a:ext cx="0" cy="48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008609" y="2716304"/>
            <a:ext cx="0" cy="48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46702" y="3072346"/>
            <a:ext cx="1419316" cy="2839239"/>
          </a:xfrm>
          <a:prstGeom prst="rect">
            <a:avLst/>
          </a:prstGeom>
          <a:noFill/>
          <a:ln>
            <a:solidFill>
              <a:schemeClr val="accent1"/>
            </a:solidFill>
          </a:ln>
        </p:spPr>
        <p:txBody>
          <a:bodyPr wrap="square" rtlCol="0">
            <a:spAutoFit/>
          </a:bodyPr>
          <a:lstStyle/>
          <a:p>
            <a:r>
              <a:rPr lang="en-US" sz="1050" dirty="0">
                <a:latin typeface="Arial" panose="020B0604020202020204" pitchFamily="34" charset="0"/>
                <a:cs typeface="Arial" panose="020B0604020202020204" pitchFamily="34" charset="0"/>
              </a:rPr>
              <a:t>Events that have raised investor concern in past</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Analysis of abusive related party transactions and practices for last 15 years </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Up to date Database of Decoded Complex web of financial transaction and case </a:t>
            </a:r>
            <a:r>
              <a:rPr lang="en-US" sz="1050" dirty="0" smtClean="0">
                <a:latin typeface="Arial" panose="020B0604020202020204" pitchFamily="34" charset="0"/>
                <a:cs typeface="Arial" panose="020B0604020202020204" pitchFamily="34" charset="0"/>
              </a:rPr>
              <a:t>studies</a:t>
            </a:r>
          </a:p>
          <a:p>
            <a:endParaRPr lang="en-US" sz="1050" dirty="0">
              <a:latin typeface="Arial" panose="020B0604020202020204" pitchFamily="34" charset="0"/>
              <a:cs typeface="Arial" panose="020B0604020202020204" pitchFamily="34" charset="0"/>
            </a:endParaRPr>
          </a:p>
        </p:txBody>
      </p:sp>
      <p:cxnSp>
        <p:nvCxnSpPr>
          <p:cNvPr id="18" name="Straight Arrow Connector 17"/>
          <p:cNvCxnSpPr/>
          <p:nvPr/>
        </p:nvCxnSpPr>
        <p:spPr>
          <a:xfrm>
            <a:off x="7246703" y="2716304"/>
            <a:ext cx="0" cy="48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5" idx="2"/>
            <a:endCxn id="9" idx="0"/>
          </p:cNvCxnSpPr>
          <p:nvPr/>
        </p:nvCxnSpPr>
        <p:spPr>
          <a:xfrm rot="16200000" flipH="1">
            <a:off x="5944860" y="156743"/>
            <a:ext cx="495861" cy="37323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5" idx="2"/>
            <a:endCxn id="6" idx="0"/>
          </p:cNvCxnSpPr>
          <p:nvPr/>
        </p:nvCxnSpPr>
        <p:spPr>
          <a:xfrm rot="5400000">
            <a:off x="2578685" y="507836"/>
            <a:ext cx="480732" cy="30150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a:endCxn id="8" idx="0"/>
          </p:cNvCxnSpPr>
          <p:nvPr/>
        </p:nvCxnSpPr>
        <p:spPr>
          <a:xfrm rot="16200000" flipH="1">
            <a:off x="4815098" y="1286506"/>
            <a:ext cx="495861" cy="14728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5" idx="2"/>
            <a:endCxn id="7" idx="0"/>
          </p:cNvCxnSpPr>
          <p:nvPr/>
        </p:nvCxnSpPr>
        <p:spPr>
          <a:xfrm rot="5400000">
            <a:off x="3743536" y="1672688"/>
            <a:ext cx="480732" cy="6853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ight Brace 27"/>
          <p:cNvSpPr/>
          <p:nvPr/>
        </p:nvSpPr>
        <p:spPr>
          <a:xfrm rot="16200000">
            <a:off x="5636842" y="-453001"/>
            <a:ext cx="233640" cy="511324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29" name="TextBox 28"/>
          <p:cNvSpPr txBox="1"/>
          <p:nvPr/>
        </p:nvSpPr>
        <p:spPr>
          <a:xfrm>
            <a:off x="5444473" y="1748680"/>
            <a:ext cx="1183337"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Operational Risk</a:t>
            </a:r>
          </a:p>
        </p:txBody>
      </p:sp>
      <p:sp>
        <p:nvSpPr>
          <p:cNvPr id="2" name="Title 1"/>
          <p:cNvSpPr>
            <a:spLocks noGrp="1"/>
          </p:cNvSpPr>
          <p:nvPr>
            <p:ph type="title"/>
          </p:nvPr>
        </p:nvSpPr>
        <p:spPr/>
        <p:txBody>
          <a:bodyPr/>
          <a:lstStyle/>
          <a:p>
            <a:r>
              <a:rPr lang="en-US" dirty="0" smtClean="0"/>
              <a:t>Risk Mitigation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97610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Investor View</a:t>
            </a:r>
            <a:endParaRPr lang="en-US" dirty="0"/>
          </a:p>
        </p:txBody>
      </p:sp>
      <p:sp>
        <p:nvSpPr>
          <p:cNvPr id="3" name="Content Placeholder 2"/>
          <p:cNvSpPr>
            <a:spLocks noGrp="1"/>
          </p:cNvSpPr>
          <p:nvPr>
            <p:ph idx="1"/>
          </p:nvPr>
        </p:nvSpPr>
        <p:spPr>
          <a:xfrm>
            <a:off x="559559" y="1100975"/>
            <a:ext cx="8120418" cy="4665980"/>
          </a:xfrm>
        </p:spPr>
        <p:txBody>
          <a:bodyPr/>
          <a:lstStyle/>
          <a:p>
            <a:r>
              <a:rPr lang="en-GB" sz="1400" dirty="0"/>
              <a:t>Companies spend more on mergers and acquisitions (M&amp;A) than any </a:t>
            </a:r>
            <a:r>
              <a:rPr lang="en-GB" sz="1400" dirty="0" smtClean="0"/>
              <a:t>other </a:t>
            </a:r>
            <a:r>
              <a:rPr lang="en-US" sz="1400" dirty="0" smtClean="0"/>
              <a:t>alternative </a:t>
            </a:r>
            <a:r>
              <a:rPr lang="en-US" sz="1400" dirty="0"/>
              <a:t>for capital </a:t>
            </a:r>
            <a:r>
              <a:rPr lang="en-US" sz="1400" dirty="0" smtClean="0"/>
              <a:t>allocation on global basis.</a:t>
            </a:r>
          </a:p>
          <a:p>
            <a:endParaRPr lang="en-US" sz="1400" dirty="0"/>
          </a:p>
          <a:p>
            <a:r>
              <a:rPr lang="en-GB" sz="1400" dirty="0" smtClean="0"/>
              <a:t>Empirical </a:t>
            </a:r>
            <a:r>
              <a:rPr lang="en-GB" sz="1400" dirty="0"/>
              <a:t>analysis shows that M&amp;A creates value in the aggregate, but </a:t>
            </a:r>
            <a:r>
              <a:rPr lang="en-GB" sz="1400" dirty="0" smtClean="0"/>
              <a:t>that the </a:t>
            </a:r>
            <a:r>
              <a:rPr lang="en-GB" sz="1400" dirty="0">
                <a:solidFill>
                  <a:schemeClr val="accent4">
                    <a:lumMod val="75000"/>
                    <a:lumOff val="25000"/>
                  </a:schemeClr>
                </a:solidFill>
              </a:rPr>
              <a:t>seller tends to realize most of that value</a:t>
            </a:r>
            <a:r>
              <a:rPr lang="en-GB" sz="1400" dirty="0" smtClean="0">
                <a:solidFill>
                  <a:schemeClr val="accent4">
                    <a:lumMod val="75000"/>
                    <a:lumOff val="25000"/>
                  </a:schemeClr>
                </a:solidFill>
              </a:rPr>
              <a:t>.</a:t>
            </a:r>
          </a:p>
          <a:p>
            <a:endParaRPr lang="en-GB" sz="1400" dirty="0"/>
          </a:p>
          <a:p>
            <a:r>
              <a:rPr lang="en-GB" sz="1400" dirty="0" smtClean="0"/>
              <a:t>While </a:t>
            </a:r>
            <a:r>
              <a:rPr lang="en-GB" sz="1400" dirty="0"/>
              <a:t>the market’s initial read of a deal is not perfect, there does </a:t>
            </a:r>
            <a:r>
              <a:rPr lang="en-GB" sz="1400" dirty="0" smtClean="0"/>
              <a:t>not appear </a:t>
            </a:r>
            <a:r>
              <a:rPr lang="en-GB" sz="1400" dirty="0"/>
              <a:t>to be a bias</a:t>
            </a:r>
            <a:r>
              <a:rPr lang="en-GB" sz="1400" dirty="0" smtClean="0"/>
              <a:t>.</a:t>
            </a:r>
          </a:p>
          <a:p>
            <a:endParaRPr lang="en-GB" sz="1400" dirty="0"/>
          </a:p>
          <a:p>
            <a:r>
              <a:rPr lang="en-GB" sz="1400" dirty="0" smtClean="0"/>
              <a:t>Careful </a:t>
            </a:r>
            <a:r>
              <a:rPr lang="en-GB" sz="1400" dirty="0"/>
              <a:t>studies show that value creation is largely independent of </a:t>
            </a:r>
            <a:r>
              <a:rPr lang="en-GB" sz="1400" dirty="0" smtClean="0"/>
              <a:t>EPS </a:t>
            </a:r>
            <a:r>
              <a:rPr lang="en-US" sz="1400" dirty="0" smtClean="0"/>
              <a:t>accretion </a:t>
            </a:r>
            <a:r>
              <a:rPr lang="en-US" sz="1400" dirty="0"/>
              <a:t>or dilution</a:t>
            </a:r>
            <a:r>
              <a:rPr lang="en-US" sz="1400" dirty="0" smtClean="0"/>
              <a:t>.</a:t>
            </a:r>
          </a:p>
          <a:p>
            <a:endParaRPr lang="en-US" sz="1400" dirty="0"/>
          </a:p>
          <a:p>
            <a:r>
              <a:rPr lang="en-GB" sz="1400" dirty="0" smtClean="0"/>
              <a:t>Buyers </a:t>
            </a:r>
            <a:r>
              <a:rPr lang="en-GB" sz="1400" dirty="0"/>
              <a:t>see their stock rise when the present value of synergies </a:t>
            </a:r>
            <a:r>
              <a:rPr lang="en-GB" sz="1400" dirty="0" smtClean="0"/>
              <a:t>exceeds the </a:t>
            </a:r>
            <a:r>
              <a:rPr lang="en-GB" sz="1400" dirty="0"/>
              <a:t>premium they pledge to the seller</a:t>
            </a:r>
            <a:r>
              <a:rPr lang="en-GB" sz="1400" dirty="0" smtClean="0"/>
              <a:t>.</a:t>
            </a:r>
          </a:p>
          <a:p>
            <a:endParaRPr lang="en-GB" sz="1400" dirty="0"/>
          </a:p>
          <a:p>
            <a:r>
              <a:rPr lang="en-GB" sz="1400" dirty="0" smtClean="0"/>
              <a:t>The </a:t>
            </a:r>
            <a:r>
              <a:rPr lang="en-GB" sz="1400" dirty="0"/>
              <a:t>form of </a:t>
            </a:r>
            <a:r>
              <a:rPr lang="en-GB" sz="1400" dirty="0">
                <a:solidFill>
                  <a:schemeClr val="accent4">
                    <a:lumMod val="75000"/>
                    <a:lumOff val="25000"/>
                  </a:schemeClr>
                </a:solidFill>
              </a:rPr>
              <a:t>financing and </a:t>
            </a:r>
            <a:r>
              <a:rPr lang="en-GB" sz="1400" dirty="0" smtClean="0">
                <a:solidFill>
                  <a:schemeClr val="accent4">
                    <a:lumMod val="75000"/>
                    <a:lumOff val="25000"/>
                  </a:schemeClr>
                </a:solidFill>
              </a:rPr>
              <a:t>structuring</a:t>
            </a:r>
            <a:r>
              <a:rPr lang="en-GB" sz="1400" dirty="0" smtClean="0">
                <a:solidFill>
                  <a:srgbClr val="FF0000"/>
                </a:solidFill>
              </a:rPr>
              <a:t> </a:t>
            </a:r>
            <a:r>
              <a:rPr lang="en-GB" sz="1400" dirty="0" smtClean="0"/>
              <a:t>are key Investor related issues. </a:t>
            </a:r>
          </a:p>
          <a:p>
            <a:endParaRPr lang="en-GB" sz="1400" dirty="0"/>
          </a:p>
          <a:p>
            <a:r>
              <a:rPr lang="en-GB" sz="1400" dirty="0" smtClean="0">
                <a:solidFill>
                  <a:schemeClr val="accent4">
                    <a:lumMod val="75000"/>
                    <a:lumOff val="25000"/>
                  </a:schemeClr>
                </a:solidFill>
              </a:rPr>
              <a:t>A </a:t>
            </a:r>
            <a:r>
              <a:rPr lang="en-GB" sz="1400" dirty="0">
                <a:solidFill>
                  <a:schemeClr val="accent4">
                    <a:lumMod val="75000"/>
                    <a:lumOff val="25000"/>
                  </a:schemeClr>
                </a:solidFill>
              </a:rPr>
              <a:t>buyer that uses stock </a:t>
            </a:r>
            <a:r>
              <a:rPr lang="en-GB" sz="1400" dirty="0" smtClean="0">
                <a:solidFill>
                  <a:schemeClr val="accent4">
                    <a:lumMod val="75000"/>
                    <a:lumOff val="25000"/>
                  </a:schemeClr>
                </a:solidFill>
              </a:rPr>
              <a:t>shares </a:t>
            </a:r>
            <a:r>
              <a:rPr lang="en-US" sz="1400" dirty="0" smtClean="0">
                <a:solidFill>
                  <a:schemeClr val="accent4">
                    <a:lumMod val="75000"/>
                    <a:lumOff val="25000"/>
                  </a:schemeClr>
                </a:solidFill>
              </a:rPr>
              <a:t>the </a:t>
            </a:r>
            <a:r>
              <a:rPr lang="en-US" sz="1400" dirty="0">
                <a:solidFill>
                  <a:schemeClr val="accent4">
                    <a:lumMod val="75000"/>
                    <a:lumOff val="25000"/>
                  </a:schemeClr>
                </a:solidFill>
              </a:rPr>
              <a:t>risk and </a:t>
            </a:r>
            <a:r>
              <a:rPr lang="en-US" sz="1400" dirty="0" smtClean="0">
                <a:solidFill>
                  <a:schemeClr val="accent4">
                    <a:lumMod val="75000"/>
                    <a:lumOff val="25000"/>
                  </a:schemeClr>
                </a:solidFill>
              </a:rPr>
              <a:t>reward and need to keep in mind </a:t>
            </a:r>
            <a:r>
              <a:rPr lang="en-GB" sz="1400" dirty="0">
                <a:solidFill>
                  <a:schemeClr val="accent4">
                    <a:lumMod val="75000"/>
                    <a:lumOff val="25000"/>
                  </a:schemeClr>
                </a:solidFill>
              </a:rPr>
              <a:t>the hypothesis that </a:t>
            </a:r>
            <a:r>
              <a:rPr lang="en-GB" sz="1400" dirty="0" smtClean="0">
                <a:solidFill>
                  <a:schemeClr val="accent4">
                    <a:lumMod val="75000"/>
                    <a:lumOff val="25000"/>
                  </a:schemeClr>
                </a:solidFill>
              </a:rPr>
              <a:t>buyers </a:t>
            </a:r>
            <a:r>
              <a:rPr lang="en-GB" sz="1400" dirty="0">
                <a:solidFill>
                  <a:schemeClr val="accent4">
                    <a:lumMod val="75000"/>
                    <a:lumOff val="25000"/>
                  </a:schemeClr>
                </a:solidFill>
              </a:rPr>
              <a:t>issue </a:t>
            </a:r>
            <a:r>
              <a:rPr lang="en-GB" sz="1400" dirty="0" smtClean="0">
                <a:solidFill>
                  <a:schemeClr val="accent4">
                    <a:lumMod val="75000"/>
                    <a:lumOff val="25000"/>
                  </a:schemeClr>
                </a:solidFill>
              </a:rPr>
              <a:t>stock when </a:t>
            </a:r>
            <a:r>
              <a:rPr lang="en-GB" sz="1400" dirty="0">
                <a:solidFill>
                  <a:schemeClr val="accent4">
                    <a:lumMod val="75000"/>
                    <a:lumOff val="25000"/>
                  </a:schemeClr>
                </a:solidFill>
              </a:rPr>
              <a:t>they believe that their stock is overvalued</a:t>
            </a:r>
            <a:r>
              <a:rPr lang="en-GB" sz="1400" dirty="0">
                <a:solidFill>
                  <a:srgbClr val="FF0000"/>
                </a:solidFill>
              </a:rPr>
              <a:t>.</a:t>
            </a:r>
            <a:endParaRPr lang="en-US" sz="1400" dirty="0">
              <a:solidFill>
                <a:srgbClr val="FF0000"/>
              </a:solidFill>
            </a:endParaRPr>
          </a:p>
        </p:txBody>
      </p:sp>
      <p:sp>
        <p:nvSpPr>
          <p:cNvPr id="4" name="Slide Number Placeholder 3"/>
          <p:cNvSpPr>
            <a:spLocks noGrp="1"/>
          </p:cNvSpPr>
          <p:nvPr>
            <p:ph type="sldNum" sz="quarter" idx="10"/>
          </p:nvPr>
        </p:nvSpPr>
        <p:spPr/>
        <p:txBody>
          <a:bodyPr/>
          <a:lstStyle/>
          <a:p>
            <a:fld id="{C0691B93-B3A7-4303-AA7E-EB7530658DE5}" type="slidenum">
              <a:rPr lang="en-SG" smtClean="0"/>
              <a:pPr/>
              <a:t>52</a:t>
            </a:fld>
            <a:endParaRPr lang="en-SG" dirty="0"/>
          </a:p>
        </p:txBody>
      </p:sp>
    </p:spTree>
    <p:extLst>
      <p:ext uri="{BB962C8B-B14F-4D97-AF65-F5344CB8AC3E}">
        <p14:creationId xmlns:p14="http://schemas.microsoft.com/office/powerpoint/2010/main" val="2541224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 Types and Success </a:t>
            </a:r>
            <a:endParaRPr lang="en-US" dirty="0"/>
          </a:p>
        </p:txBody>
      </p:sp>
      <p:sp>
        <p:nvSpPr>
          <p:cNvPr id="3" name="Content Placeholder 2"/>
          <p:cNvSpPr>
            <a:spLocks noGrp="1"/>
          </p:cNvSpPr>
          <p:nvPr>
            <p:ph idx="1"/>
          </p:nvPr>
        </p:nvSpPr>
        <p:spPr/>
        <p:txBody>
          <a:bodyPr/>
          <a:lstStyle/>
          <a:p>
            <a:r>
              <a:rPr lang="en-GB" dirty="0" smtClean="0"/>
              <a:t> </a:t>
            </a:r>
            <a:r>
              <a:rPr lang="en-GB" sz="1800" dirty="0" smtClean="0"/>
              <a:t>“Opportunistic ” deals where </a:t>
            </a:r>
            <a:r>
              <a:rPr lang="en-GB" sz="1800" dirty="0"/>
              <a:t>a </a:t>
            </a:r>
            <a:r>
              <a:rPr lang="en-GB" sz="1800" dirty="0" smtClean="0"/>
              <a:t>weak competitor </a:t>
            </a:r>
            <a:r>
              <a:rPr lang="en-GB" sz="1800" dirty="0"/>
              <a:t>sells out, succeed at a rate of around 90 percent. </a:t>
            </a:r>
            <a:endParaRPr lang="en-GB" sz="1800" dirty="0" smtClean="0"/>
          </a:p>
          <a:p>
            <a:endParaRPr lang="en-GB" sz="1800" dirty="0" smtClean="0"/>
          </a:p>
          <a:p>
            <a:r>
              <a:rPr lang="en-GB" sz="1800" dirty="0" smtClean="0"/>
              <a:t>“</a:t>
            </a:r>
            <a:r>
              <a:rPr lang="en-GB" sz="1800" dirty="0"/>
              <a:t>Operational” deals, or cases where there </a:t>
            </a:r>
            <a:r>
              <a:rPr lang="en-GB" sz="1800" dirty="0" smtClean="0"/>
              <a:t>are strong </a:t>
            </a:r>
            <a:r>
              <a:rPr lang="en-GB" sz="1800" dirty="0"/>
              <a:t>operational overlaps, also have an above-average chance of success. </a:t>
            </a:r>
            <a:endParaRPr lang="en-GB" sz="1800" dirty="0" smtClean="0"/>
          </a:p>
          <a:p>
            <a:endParaRPr lang="en-GB" sz="1800" dirty="0" smtClean="0"/>
          </a:p>
          <a:p>
            <a:r>
              <a:rPr lang="en-GB" sz="1800" dirty="0" smtClean="0"/>
              <a:t>The </a:t>
            </a:r>
            <a:r>
              <a:rPr lang="en-GB" sz="1800" dirty="0"/>
              <a:t>rate of success varies </a:t>
            </a:r>
            <a:r>
              <a:rPr lang="en-GB" sz="1800" dirty="0" smtClean="0"/>
              <a:t>widely for </a:t>
            </a:r>
            <a:r>
              <a:rPr lang="en-GB" sz="1800" dirty="0"/>
              <a:t>“transitional” deals, which tend to build market share, as the premiums buyers must pay to close </a:t>
            </a:r>
            <a:r>
              <a:rPr lang="en-GB" sz="1800" dirty="0" smtClean="0"/>
              <a:t>those deals </a:t>
            </a:r>
            <a:r>
              <a:rPr lang="en-GB" sz="1800" dirty="0"/>
              <a:t>can be prohibitive. </a:t>
            </a:r>
            <a:endParaRPr lang="en-GB" sz="1800" dirty="0" smtClean="0"/>
          </a:p>
          <a:p>
            <a:endParaRPr lang="en-GB" sz="1800" dirty="0" smtClean="0"/>
          </a:p>
          <a:p>
            <a:r>
              <a:rPr lang="en-GB" sz="1800" dirty="0" smtClean="0"/>
              <a:t>Finally</a:t>
            </a:r>
            <a:r>
              <a:rPr lang="en-GB" sz="1800" dirty="0"/>
              <a:t>, the success rate of “transformational” deals, large leaps into </a:t>
            </a:r>
            <a:r>
              <a:rPr lang="en-GB" sz="1800" dirty="0" smtClean="0"/>
              <a:t>different industries</a:t>
            </a:r>
            <a:r>
              <a:rPr lang="en-GB" sz="1800" dirty="0"/>
              <a:t>, tends to be very low</a:t>
            </a:r>
            <a:endParaRPr lang="en-US" sz="18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53</a:t>
            </a:fld>
            <a:endParaRPr lang="en-SG" dirty="0"/>
          </a:p>
        </p:txBody>
      </p:sp>
    </p:spTree>
    <p:extLst>
      <p:ext uri="{BB962C8B-B14F-4D97-AF65-F5344CB8AC3E}">
        <p14:creationId xmlns:p14="http://schemas.microsoft.com/office/powerpoint/2010/main" val="27777907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Investor View</a:t>
            </a:r>
            <a:endParaRPr lang="en-US" dirty="0"/>
          </a:p>
        </p:txBody>
      </p:sp>
      <p:sp>
        <p:nvSpPr>
          <p:cNvPr id="3" name="Content Placeholder 2"/>
          <p:cNvSpPr>
            <a:spLocks noGrp="1"/>
          </p:cNvSpPr>
          <p:nvPr>
            <p:ph idx="1"/>
          </p:nvPr>
        </p:nvSpPr>
        <p:spPr>
          <a:xfrm>
            <a:off x="529505" y="813999"/>
            <a:ext cx="8120418" cy="5611358"/>
          </a:xfrm>
        </p:spPr>
        <p:txBody>
          <a:bodyPr/>
          <a:lstStyle/>
          <a:p>
            <a:r>
              <a:rPr lang="en-GB" sz="1400" dirty="0"/>
              <a:t>Managements generally </a:t>
            </a:r>
            <a:r>
              <a:rPr lang="en-GB" sz="1400" dirty="0">
                <a:solidFill>
                  <a:schemeClr val="accent4">
                    <a:lumMod val="75000"/>
                    <a:lumOff val="25000"/>
                  </a:schemeClr>
                </a:solidFill>
              </a:rPr>
              <a:t>sell stock when </a:t>
            </a:r>
            <a:r>
              <a:rPr lang="en-GB" sz="1400" dirty="0" smtClean="0">
                <a:solidFill>
                  <a:schemeClr val="accent4">
                    <a:lumMod val="75000"/>
                    <a:lumOff val="25000"/>
                  </a:schemeClr>
                </a:solidFill>
              </a:rPr>
              <a:t>it’s </a:t>
            </a:r>
            <a:r>
              <a:rPr lang="en-US" sz="1400" dirty="0" smtClean="0">
                <a:solidFill>
                  <a:schemeClr val="accent4">
                    <a:lumMod val="75000"/>
                    <a:lumOff val="25000"/>
                  </a:schemeClr>
                </a:solidFill>
              </a:rPr>
              <a:t>expensive</a:t>
            </a:r>
            <a:r>
              <a:rPr lang="en-US" sz="1400" dirty="0">
                <a:solidFill>
                  <a:schemeClr val="accent4">
                    <a:lumMod val="75000"/>
                    <a:lumOff val="25000"/>
                  </a:schemeClr>
                </a:solidFill>
              </a:rPr>
              <a:t>,</a:t>
            </a:r>
            <a:endParaRPr lang="en-US" sz="1400" dirty="0" smtClean="0">
              <a:solidFill>
                <a:schemeClr val="accent4">
                  <a:lumMod val="75000"/>
                  <a:lumOff val="25000"/>
                </a:schemeClr>
              </a:solidFill>
            </a:endParaRPr>
          </a:p>
          <a:p>
            <a:endParaRPr lang="en-US" sz="1400" dirty="0">
              <a:solidFill>
                <a:schemeClr val="accent4">
                  <a:lumMod val="75000"/>
                  <a:lumOff val="25000"/>
                </a:schemeClr>
              </a:solidFill>
            </a:endParaRPr>
          </a:p>
          <a:p>
            <a:r>
              <a:rPr lang="en-US" sz="1400" dirty="0" smtClean="0"/>
              <a:t>M&amp;A waves are </a:t>
            </a:r>
            <a:r>
              <a:rPr lang="en-US" sz="1400" dirty="0" smtClean="0">
                <a:solidFill>
                  <a:schemeClr val="accent4">
                    <a:lumMod val="75000"/>
                    <a:lumOff val="25000"/>
                  </a:schemeClr>
                </a:solidFill>
              </a:rPr>
              <a:t>cyclica</a:t>
            </a:r>
            <a:r>
              <a:rPr lang="en-US" sz="1400" dirty="0" smtClean="0">
                <a:solidFill>
                  <a:srgbClr val="FF0000"/>
                </a:solidFill>
              </a:rPr>
              <a:t>l</a:t>
            </a:r>
            <a:r>
              <a:rPr lang="en-US" sz="1400" dirty="0" smtClean="0"/>
              <a:t> depending on Interest rate, Liquidity and Business cycles.</a:t>
            </a:r>
          </a:p>
          <a:p>
            <a:endParaRPr lang="en-GB" sz="1400" dirty="0" smtClean="0"/>
          </a:p>
          <a:p>
            <a:r>
              <a:rPr lang="en-GB" sz="1400" dirty="0" smtClean="0"/>
              <a:t>Companies </a:t>
            </a:r>
            <a:r>
              <a:rPr lang="en-GB" sz="1400" dirty="0"/>
              <a:t>that act early in an M&amp;A cycle tend to generate higher returns than those that act later. The </a:t>
            </a:r>
            <a:r>
              <a:rPr lang="en-GB" sz="1400" dirty="0" smtClean="0"/>
              <a:t>first movers </a:t>
            </a:r>
            <a:r>
              <a:rPr lang="en-GB" sz="1400" dirty="0"/>
              <a:t>enjoy the benefits of </a:t>
            </a:r>
            <a:r>
              <a:rPr lang="en-GB" sz="1400" dirty="0">
                <a:solidFill>
                  <a:schemeClr val="accent4">
                    <a:lumMod val="75000"/>
                    <a:lumOff val="25000"/>
                  </a:schemeClr>
                </a:solidFill>
              </a:rPr>
              <a:t>a larger pool of targets and cheaper valuations </a:t>
            </a:r>
            <a:r>
              <a:rPr lang="en-GB" sz="1400" dirty="0"/>
              <a:t>than companies that buy later </a:t>
            </a:r>
            <a:r>
              <a:rPr lang="en-GB" sz="1400" dirty="0" smtClean="0"/>
              <a:t>in </a:t>
            </a:r>
            <a:r>
              <a:rPr lang="en-US" sz="1400" dirty="0" smtClean="0"/>
              <a:t>the </a:t>
            </a:r>
            <a:r>
              <a:rPr lang="en-US" sz="1400" dirty="0"/>
              <a:t>cycle</a:t>
            </a:r>
            <a:r>
              <a:rPr lang="en-US" sz="1400" dirty="0" smtClean="0"/>
              <a:t>.</a:t>
            </a:r>
          </a:p>
          <a:p>
            <a:endParaRPr lang="en-US" sz="1400" dirty="0"/>
          </a:p>
          <a:p>
            <a:r>
              <a:rPr lang="en-GB" sz="1400" dirty="0">
                <a:solidFill>
                  <a:schemeClr val="accent4">
                    <a:lumMod val="75000"/>
                    <a:lumOff val="25000"/>
                  </a:schemeClr>
                </a:solidFill>
              </a:rPr>
              <a:t>Cheap and accessible financing prompts action by </a:t>
            </a:r>
            <a:r>
              <a:rPr lang="en-GB" sz="1400" dirty="0" smtClean="0">
                <a:solidFill>
                  <a:schemeClr val="accent4">
                    <a:lumMod val="75000"/>
                    <a:lumOff val="25000"/>
                  </a:schemeClr>
                </a:solidFill>
              </a:rPr>
              <a:t>imitators  </a:t>
            </a:r>
            <a:r>
              <a:rPr lang="en-GB" sz="1400" dirty="0">
                <a:solidFill>
                  <a:schemeClr val="accent4">
                    <a:lumMod val="75000"/>
                    <a:lumOff val="25000"/>
                  </a:schemeClr>
                </a:solidFill>
              </a:rPr>
              <a:t>at the end of the </a:t>
            </a:r>
            <a:r>
              <a:rPr lang="en-GB" sz="1400" dirty="0" smtClean="0">
                <a:solidFill>
                  <a:schemeClr val="accent4">
                    <a:lumMod val="75000"/>
                    <a:lumOff val="25000"/>
                  </a:schemeClr>
                </a:solidFill>
              </a:rPr>
              <a:t>cycle</a:t>
            </a:r>
          </a:p>
          <a:p>
            <a:endParaRPr lang="en-GB" sz="1400" dirty="0"/>
          </a:p>
          <a:p>
            <a:r>
              <a:rPr lang="en-US" sz="1400" dirty="0"/>
              <a:t>Forms of Payment: </a:t>
            </a:r>
            <a:r>
              <a:rPr lang="en-GB" sz="1400" dirty="0"/>
              <a:t>First, you can think of a deal financed with stock as two separate transactions: </a:t>
            </a:r>
            <a:r>
              <a:rPr lang="en-GB" sz="1400" dirty="0">
                <a:solidFill>
                  <a:schemeClr val="accent4">
                    <a:lumMod val="75000"/>
                    <a:lumOff val="25000"/>
                  </a:schemeClr>
                </a:solidFill>
              </a:rPr>
              <a:t>the buyer sells stock </a:t>
            </a:r>
            <a:r>
              <a:rPr lang="en-GB" sz="1400" dirty="0" smtClean="0">
                <a:solidFill>
                  <a:schemeClr val="accent4">
                    <a:lumMod val="75000"/>
                    <a:lumOff val="25000"/>
                  </a:schemeClr>
                </a:solidFill>
              </a:rPr>
              <a:t>to the </a:t>
            </a:r>
            <a:r>
              <a:rPr lang="en-GB" sz="1400" dirty="0">
                <a:solidFill>
                  <a:schemeClr val="accent4">
                    <a:lumMod val="75000"/>
                    <a:lumOff val="25000"/>
                  </a:schemeClr>
                </a:solidFill>
              </a:rPr>
              <a:t>public and then uses the proceeds to acquire the </a:t>
            </a:r>
            <a:r>
              <a:rPr lang="en-GB" sz="1400" dirty="0" smtClean="0">
                <a:solidFill>
                  <a:schemeClr val="accent4">
                    <a:lumMod val="75000"/>
                    <a:lumOff val="25000"/>
                  </a:schemeClr>
                </a:solidFill>
              </a:rPr>
              <a:t>target</a:t>
            </a:r>
          </a:p>
          <a:p>
            <a:endParaRPr lang="en-GB" sz="1400" dirty="0">
              <a:solidFill>
                <a:schemeClr val="accent4">
                  <a:lumMod val="75000"/>
                  <a:lumOff val="25000"/>
                </a:schemeClr>
              </a:solidFill>
            </a:endParaRPr>
          </a:p>
          <a:p>
            <a:r>
              <a:rPr lang="en-GB" sz="1400" dirty="0"/>
              <a:t>Second, the buyer takes on all of the deal’s risk and reward in a </a:t>
            </a:r>
            <a:r>
              <a:rPr lang="en-GB" sz="1400" dirty="0">
                <a:solidFill>
                  <a:schemeClr val="accent4">
                    <a:lumMod val="75000"/>
                    <a:lumOff val="25000"/>
                  </a:schemeClr>
                </a:solidFill>
              </a:rPr>
              <a:t>cash transaction</a:t>
            </a:r>
            <a:r>
              <a:rPr lang="en-GB" sz="1400" dirty="0"/>
              <a:t>. The buyer shares the </a:t>
            </a:r>
            <a:r>
              <a:rPr lang="en-GB" sz="1400" dirty="0" smtClean="0"/>
              <a:t>risk and </a:t>
            </a:r>
            <a:r>
              <a:rPr lang="en-GB" sz="1400" dirty="0"/>
              <a:t>reward with the seller in a stock-for-stock deal. A stock deal is a weaker signal of conviction than a </a:t>
            </a:r>
            <a:r>
              <a:rPr lang="en-GB" sz="1400" dirty="0" smtClean="0"/>
              <a:t>cash </a:t>
            </a:r>
            <a:r>
              <a:rPr lang="en-US" sz="1400" dirty="0" smtClean="0"/>
              <a:t>deal.</a:t>
            </a:r>
          </a:p>
          <a:p>
            <a:endParaRPr lang="en-US" sz="1400" dirty="0"/>
          </a:p>
          <a:p>
            <a:r>
              <a:rPr lang="en-GB" sz="1400" dirty="0"/>
              <a:t>Common challenges companies cite for synergy </a:t>
            </a:r>
            <a:r>
              <a:rPr lang="en-GB" sz="1400" dirty="0" smtClean="0"/>
              <a:t>realization include </a:t>
            </a:r>
            <a:r>
              <a:rPr lang="en-GB" sz="1400" dirty="0"/>
              <a:t>delays in implementing planned actions, </a:t>
            </a:r>
            <a:r>
              <a:rPr lang="en-GB" sz="1400" dirty="0">
                <a:solidFill>
                  <a:schemeClr val="accent4">
                    <a:lumMod val="75000"/>
                    <a:lumOff val="25000"/>
                  </a:schemeClr>
                </a:solidFill>
              </a:rPr>
              <a:t>underestimation of costs and complexities</a:t>
            </a:r>
            <a:r>
              <a:rPr lang="en-GB" sz="1400" dirty="0"/>
              <a:t>, and </a:t>
            </a:r>
            <a:r>
              <a:rPr lang="en-GB" sz="1400" dirty="0" smtClean="0"/>
              <a:t>flat-out </a:t>
            </a:r>
            <a:r>
              <a:rPr lang="en-US" sz="1400" dirty="0" smtClean="0"/>
              <a:t>overestimation </a:t>
            </a:r>
            <a:r>
              <a:rPr lang="en-US" sz="1400" dirty="0"/>
              <a:t>of synergies</a:t>
            </a:r>
          </a:p>
        </p:txBody>
      </p:sp>
      <p:sp>
        <p:nvSpPr>
          <p:cNvPr id="4" name="Slide Number Placeholder 3"/>
          <p:cNvSpPr>
            <a:spLocks noGrp="1"/>
          </p:cNvSpPr>
          <p:nvPr>
            <p:ph type="sldNum" sz="quarter" idx="10"/>
          </p:nvPr>
        </p:nvSpPr>
        <p:spPr/>
        <p:txBody>
          <a:bodyPr/>
          <a:lstStyle/>
          <a:p>
            <a:fld id="{C0691B93-B3A7-4303-AA7E-EB7530658DE5}" type="slidenum">
              <a:rPr lang="en-SG" smtClean="0"/>
              <a:pPr/>
              <a:t>54</a:t>
            </a:fld>
            <a:endParaRPr lang="en-SG" dirty="0"/>
          </a:p>
        </p:txBody>
      </p:sp>
    </p:spTree>
    <p:extLst>
      <p:ext uri="{BB962C8B-B14F-4D97-AF65-F5344CB8AC3E}">
        <p14:creationId xmlns:p14="http://schemas.microsoft.com/office/powerpoint/2010/main" val="10941135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Capital Consideration &amp; Transaction Structuring Considerations</a:t>
            </a:r>
            <a:endParaRPr lang="en-US" sz="2000" dirty="0"/>
          </a:p>
        </p:txBody>
      </p:sp>
      <p:sp>
        <p:nvSpPr>
          <p:cNvPr id="3" name="Content Placeholder 2"/>
          <p:cNvSpPr>
            <a:spLocks noGrp="1"/>
          </p:cNvSpPr>
          <p:nvPr>
            <p:ph idx="1"/>
          </p:nvPr>
        </p:nvSpPr>
        <p:spPr/>
        <p:txBody>
          <a:bodyPr/>
          <a:lstStyle/>
          <a:p>
            <a:r>
              <a:rPr lang="en-US" sz="1800" dirty="0" smtClean="0"/>
              <a:t>Cash purchase of assets</a:t>
            </a:r>
          </a:p>
          <a:p>
            <a:r>
              <a:rPr lang="en-US" sz="1800" dirty="0" smtClean="0"/>
              <a:t>Cash purchase of stock</a:t>
            </a:r>
          </a:p>
          <a:p>
            <a:r>
              <a:rPr lang="en-US" sz="1800" dirty="0" smtClean="0"/>
              <a:t>Merger for a swap ratio</a:t>
            </a:r>
          </a:p>
          <a:p>
            <a:r>
              <a:rPr lang="en-US" sz="1800" dirty="0" smtClean="0"/>
              <a:t>Stock for assets transaction</a:t>
            </a:r>
          </a:p>
          <a:p>
            <a:r>
              <a:rPr lang="en-US" sz="1800" dirty="0" smtClean="0"/>
              <a:t>Multistage Transaction</a:t>
            </a:r>
          </a:p>
          <a:p>
            <a:endParaRPr lang="en-US" sz="1800" dirty="0" smtClean="0"/>
          </a:p>
          <a:p>
            <a:r>
              <a:rPr lang="en-US" sz="1800" dirty="0" smtClean="0"/>
              <a:t>Cash</a:t>
            </a:r>
          </a:p>
          <a:p>
            <a:r>
              <a:rPr lang="en-US" sz="1800" dirty="0" smtClean="0"/>
              <a:t>Stock</a:t>
            </a:r>
          </a:p>
          <a:p>
            <a:r>
              <a:rPr lang="en-US" sz="1800" dirty="0" smtClean="0"/>
              <a:t>Preferred Debt</a:t>
            </a:r>
          </a:p>
          <a:p>
            <a:r>
              <a:rPr lang="en-US" sz="1800" dirty="0" smtClean="0"/>
              <a:t>Royalty or IP rights</a:t>
            </a:r>
          </a:p>
          <a:p>
            <a:endParaRPr lang="en-US" sz="1800" dirty="0" smtClean="0"/>
          </a:p>
          <a:p>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55</a:t>
            </a:fld>
            <a:endParaRPr lang="en-SG" dirty="0"/>
          </a:p>
        </p:txBody>
      </p:sp>
    </p:spTree>
    <p:extLst>
      <p:ext uri="{BB962C8B-B14F-4D97-AF65-F5344CB8AC3E}">
        <p14:creationId xmlns:p14="http://schemas.microsoft.com/office/powerpoint/2010/main" val="3795047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Investor Issues</a:t>
            </a:r>
            <a:endParaRPr lang="en-US" dirty="0"/>
          </a:p>
        </p:txBody>
      </p:sp>
      <p:sp>
        <p:nvSpPr>
          <p:cNvPr id="3" name="Content Placeholder 2"/>
          <p:cNvSpPr>
            <a:spLocks noGrp="1"/>
          </p:cNvSpPr>
          <p:nvPr>
            <p:ph idx="1"/>
          </p:nvPr>
        </p:nvSpPr>
        <p:spPr>
          <a:xfrm>
            <a:off x="567421" y="893157"/>
            <a:ext cx="8120418" cy="4946534"/>
          </a:xfrm>
        </p:spPr>
        <p:txBody>
          <a:bodyPr/>
          <a:lstStyle/>
          <a:p>
            <a:r>
              <a:rPr lang="en-GB" sz="1800" dirty="0" smtClean="0"/>
              <a:t>Motive and rationale of deal</a:t>
            </a:r>
          </a:p>
          <a:p>
            <a:r>
              <a:rPr lang="en-GB" sz="1800" dirty="0" smtClean="0"/>
              <a:t>Premium </a:t>
            </a:r>
            <a:r>
              <a:rPr lang="en-GB" sz="1800" dirty="0"/>
              <a:t>the buyer pledges </a:t>
            </a:r>
            <a:endParaRPr lang="en-GB" sz="1800" dirty="0" smtClean="0"/>
          </a:p>
          <a:p>
            <a:r>
              <a:rPr lang="en-GB" sz="1800" dirty="0" smtClean="0">
                <a:solidFill>
                  <a:schemeClr val="accent4">
                    <a:lumMod val="75000"/>
                    <a:lumOff val="25000"/>
                  </a:schemeClr>
                </a:solidFill>
              </a:rPr>
              <a:t>How </a:t>
            </a:r>
            <a:r>
              <a:rPr lang="en-GB" sz="1800" dirty="0">
                <a:solidFill>
                  <a:schemeClr val="accent4">
                    <a:lumMod val="75000"/>
                    <a:lumOff val="25000"/>
                  </a:schemeClr>
                </a:solidFill>
              </a:rPr>
              <a:t>the buyer intends to </a:t>
            </a:r>
            <a:r>
              <a:rPr lang="en-GB" sz="1800" dirty="0" smtClean="0">
                <a:solidFill>
                  <a:schemeClr val="accent4">
                    <a:lumMod val="75000"/>
                    <a:lumOff val="25000"/>
                  </a:schemeClr>
                </a:solidFill>
              </a:rPr>
              <a:t>pay </a:t>
            </a:r>
            <a:r>
              <a:rPr lang="en-US" sz="1800" dirty="0" smtClean="0">
                <a:solidFill>
                  <a:schemeClr val="accent4">
                    <a:lumMod val="75000"/>
                    <a:lumOff val="25000"/>
                  </a:schemeClr>
                </a:solidFill>
              </a:rPr>
              <a:t>for </a:t>
            </a:r>
            <a:r>
              <a:rPr lang="en-US" sz="1800" dirty="0">
                <a:solidFill>
                  <a:schemeClr val="accent4">
                    <a:lumMod val="75000"/>
                    <a:lumOff val="25000"/>
                  </a:schemeClr>
                </a:solidFill>
              </a:rPr>
              <a:t>the </a:t>
            </a:r>
            <a:r>
              <a:rPr lang="en-US" sz="1800" dirty="0" smtClean="0">
                <a:solidFill>
                  <a:schemeClr val="accent4">
                    <a:lumMod val="75000"/>
                    <a:lumOff val="25000"/>
                  </a:schemeClr>
                </a:solidFill>
              </a:rPr>
              <a:t>deal: </a:t>
            </a:r>
            <a:r>
              <a:rPr lang="en-GB" sz="1800" dirty="0"/>
              <a:t>The SVAR in a </a:t>
            </a:r>
            <a:r>
              <a:rPr lang="en-GB" sz="1800" dirty="0" smtClean="0"/>
              <a:t>stock swap  deal </a:t>
            </a:r>
            <a:r>
              <a:rPr lang="en-GB" sz="1800" dirty="0"/>
              <a:t>is always lower than that for a cash deal because the seller becomes an owner in the </a:t>
            </a:r>
            <a:r>
              <a:rPr lang="en-GB" sz="1800" dirty="0" smtClean="0"/>
              <a:t>combined firm </a:t>
            </a:r>
            <a:r>
              <a:rPr lang="en-GB" sz="1800" dirty="0"/>
              <a:t>and thus assumes a portion of the </a:t>
            </a:r>
            <a:r>
              <a:rPr lang="en-GB" sz="1800" dirty="0" smtClean="0"/>
              <a:t>risk. </a:t>
            </a:r>
          </a:p>
          <a:p>
            <a:r>
              <a:rPr lang="en-GB" sz="1800" dirty="0" smtClean="0"/>
              <a:t>If </a:t>
            </a:r>
            <a:r>
              <a:rPr lang="en-GB" sz="1800" dirty="0"/>
              <a:t>the market perceives that the buyer is overpaying</a:t>
            </a:r>
            <a:r>
              <a:rPr lang="en-GB" sz="1800" dirty="0" smtClean="0"/>
              <a:t>, it </a:t>
            </a:r>
            <a:r>
              <a:rPr lang="en-GB" sz="1800" dirty="0"/>
              <a:t>will drive the buyer’s price down and hence </a:t>
            </a:r>
            <a:r>
              <a:rPr lang="en-GB" sz="1800" dirty="0">
                <a:solidFill>
                  <a:schemeClr val="accent4">
                    <a:lumMod val="75000"/>
                    <a:lumOff val="25000"/>
                  </a:schemeClr>
                </a:solidFill>
              </a:rPr>
              <a:t>reduce the acquisition value proportionately</a:t>
            </a:r>
            <a:endParaRPr lang="en-US" sz="1800" dirty="0" smtClean="0">
              <a:solidFill>
                <a:schemeClr val="accent4">
                  <a:lumMod val="75000"/>
                  <a:lumOff val="25000"/>
                </a:schemeClr>
              </a:solidFill>
            </a:endParaRPr>
          </a:p>
          <a:p>
            <a:r>
              <a:rPr lang="en-GB" sz="1800" dirty="0"/>
              <a:t>If the SVAR is material, you need to spend time assessing the deal carefully. But if the SVAR is small, </a:t>
            </a:r>
            <a:r>
              <a:rPr lang="en-GB" sz="1800" dirty="0" smtClean="0"/>
              <a:t>you know </a:t>
            </a:r>
            <a:r>
              <a:rPr lang="en-GB" sz="1800" dirty="0"/>
              <a:t>that the economic impact of the deal is </a:t>
            </a:r>
            <a:r>
              <a:rPr lang="en-GB" sz="1800" dirty="0" smtClean="0"/>
              <a:t>modest.</a:t>
            </a:r>
            <a:endParaRPr lang="en-US" sz="18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56</a:t>
            </a:fld>
            <a:endParaRPr lang="en-SG" dirty="0"/>
          </a:p>
        </p:txBody>
      </p:sp>
      <p:graphicFrame>
        <p:nvGraphicFramePr>
          <p:cNvPr id="7" name="Table 6"/>
          <p:cNvGraphicFramePr>
            <a:graphicFrameLocks noGrp="1"/>
          </p:cNvGraphicFramePr>
          <p:nvPr>
            <p:extLst>
              <p:ext uri="{D42A27DB-BD31-4B8C-83A1-F6EECF244321}">
                <p14:modId xmlns:p14="http://schemas.microsoft.com/office/powerpoint/2010/main" val="61646620"/>
              </p:ext>
            </p:extLst>
          </p:nvPr>
        </p:nvGraphicFramePr>
        <p:xfrm>
          <a:off x="862841" y="4364182"/>
          <a:ext cx="7453746" cy="1127529"/>
        </p:xfrm>
        <a:graphic>
          <a:graphicData uri="http://schemas.openxmlformats.org/drawingml/2006/table">
            <a:tbl>
              <a:tblPr firstRow="1" bandRow="1">
                <a:tableStyleId>{5C22544A-7EE6-4342-B048-85BDC9FD1C3A}</a:tableStyleId>
              </a:tblPr>
              <a:tblGrid>
                <a:gridCol w="1219200"/>
                <a:gridCol w="1219200"/>
                <a:gridCol w="1219200"/>
                <a:gridCol w="1219200"/>
                <a:gridCol w="2576946"/>
              </a:tblGrid>
              <a:tr h="375843">
                <a:tc>
                  <a:txBody>
                    <a:bodyPr/>
                    <a:lstStyle/>
                    <a:p>
                      <a:r>
                        <a:rPr lang="en-US" dirty="0" smtClean="0"/>
                        <a:t>Acquirer</a:t>
                      </a:r>
                      <a:endParaRPr lang="en-US" dirty="0"/>
                    </a:p>
                  </a:txBody>
                  <a:tcPr/>
                </a:tc>
                <a:tc>
                  <a:txBody>
                    <a:bodyPr/>
                    <a:lstStyle/>
                    <a:p>
                      <a:r>
                        <a:rPr lang="en-US" dirty="0" smtClean="0"/>
                        <a:t>Seller</a:t>
                      </a:r>
                      <a:endParaRPr lang="en-US" dirty="0"/>
                    </a:p>
                  </a:txBody>
                  <a:tcPr/>
                </a:tc>
                <a:tc>
                  <a:txBody>
                    <a:bodyPr/>
                    <a:lstStyle/>
                    <a:p>
                      <a:r>
                        <a:rPr lang="en-US" dirty="0" smtClean="0"/>
                        <a:t>Price </a:t>
                      </a:r>
                      <a:endParaRPr lang="en-US" dirty="0"/>
                    </a:p>
                  </a:txBody>
                  <a:tcPr/>
                </a:tc>
                <a:tc>
                  <a:txBody>
                    <a:bodyPr/>
                    <a:lstStyle/>
                    <a:p>
                      <a:r>
                        <a:rPr lang="en-US" dirty="0" smtClean="0"/>
                        <a:t>Premium </a:t>
                      </a:r>
                      <a:endParaRPr lang="en-US" dirty="0"/>
                    </a:p>
                  </a:txBody>
                  <a:tcPr/>
                </a:tc>
                <a:tc>
                  <a:txBody>
                    <a:bodyPr/>
                    <a:lstStyle/>
                    <a:p>
                      <a:r>
                        <a:rPr lang="en-US" dirty="0" smtClean="0"/>
                        <a:t>SVAR</a:t>
                      </a:r>
                      <a:endParaRPr lang="en-US" dirty="0"/>
                    </a:p>
                  </a:txBody>
                  <a:tcPr/>
                </a:tc>
              </a:tr>
              <a:tr h="375843">
                <a:tc>
                  <a:txBody>
                    <a:bodyPr/>
                    <a:lstStyle/>
                    <a:p>
                      <a:r>
                        <a:rPr lang="en-US" dirty="0" smtClean="0"/>
                        <a:t>2</a:t>
                      </a:r>
                      <a:r>
                        <a:rPr lang="en-US" baseline="0" dirty="0" smtClean="0"/>
                        <a:t> </a:t>
                      </a:r>
                      <a:r>
                        <a:rPr lang="en-US" baseline="0" dirty="0" err="1" smtClean="0"/>
                        <a:t>bn</a:t>
                      </a:r>
                      <a:r>
                        <a:rPr lang="en-US" baseline="0" dirty="0" smtClean="0"/>
                        <a:t> $</a:t>
                      </a:r>
                      <a:endParaRPr lang="en-US" dirty="0"/>
                    </a:p>
                  </a:txBody>
                  <a:tcPr/>
                </a:tc>
                <a:tc>
                  <a:txBody>
                    <a:bodyPr/>
                    <a:lstStyle/>
                    <a:p>
                      <a:r>
                        <a:rPr lang="en-US" dirty="0" smtClean="0"/>
                        <a:t>800</a:t>
                      </a:r>
                      <a:r>
                        <a:rPr lang="en-US" baseline="0" dirty="0" smtClean="0"/>
                        <a:t> </a:t>
                      </a:r>
                      <a:r>
                        <a:rPr lang="en-US" baseline="0" dirty="0" err="1" smtClean="0"/>
                        <a:t>mn</a:t>
                      </a:r>
                      <a:r>
                        <a:rPr lang="en-US" baseline="0" dirty="0" smtClean="0"/>
                        <a:t> $</a:t>
                      </a:r>
                      <a:endParaRPr lang="en-US" dirty="0"/>
                    </a:p>
                  </a:txBody>
                  <a:tcPr/>
                </a:tc>
                <a:tc>
                  <a:txBody>
                    <a:bodyPr/>
                    <a:lstStyle/>
                    <a:p>
                      <a:r>
                        <a:rPr lang="en-US" dirty="0" smtClean="0"/>
                        <a:t>1 </a:t>
                      </a:r>
                      <a:r>
                        <a:rPr lang="en-US" dirty="0" err="1" smtClean="0"/>
                        <a:t>bn</a:t>
                      </a:r>
                      <a:r>
                        <a:rPr lang="en-US" dirty="0" smtClean="0"/>
                        <a:t> $</a:t>
                      </a:r>
                      <a:endParaRPr lang="en-US" dirty="0"/>
                    </a:p>
                  </a:txBody>
                  <a:tcPr/>
                </a:tc>
                <a:tc>
                  <a:txBody>
                    <a:bodyPr/>
                    <a:lstStyle/>
                    <a:p>
                      <a:r>
                        <a:rPr lang="en-US" dirty="0" smtClean="0"/>
                        <a:t>25 %</a:t>
                      </a:r>
                      <a:endParaRPr lang="en-US" dirty="0"/>
                    </a:p>
                  </a:txBody>
                  <a:tcPr/>
                </a:tc>
                <a:tc>
                  <a:txBody>
                    <a:bodyPr/>
                    <a:lstStyle/>
                    <a:p>
                      <a:r>
                        <a:rPr lang="en-US" dirty="0" smtClean="0"/>
                        <a:t>10 % (200/2000)</a:t>
                      </a:r>
                      <a:endParaRPr lang="en-US" dirty="0"/>
                    </a:p>
                  </a:txBody>
                  <a:tcPr/>
                </a:tc>
              </a:tr>
              <a:tr h="375843">
                <a:tc>
                  <a:txBody>
                    <a:bodyPr/>
                    <a:lstStyle/>
                    <a:p>
                      <a:r>
                        <a:rPr lang="en-US" dirty="0" smtClean="0"/>
                        <a:t>2</a:t>
                      </a:r>
                      <a:r>
                        <a:rPr lang="en-US" baseline="0" dirty="0" smtClean="0"/>
                        <a:t> </a:t>
                      </a:r>
                      <a:r>
                        <a:rPr lang="en-US" baseline="0" dirty="0" err="1" smtClean="0"/>
                        <a:t>bn</a:t>
                      </a:r>
                      <a:r>
                        <a:rPr lang="en-US" baseline="0" dirty="0" smtClean="0"/>
                        <a:t> $</a:t>
                      </a:r>
                      <a:endParaRPr lang="en-US" dirty="0"/>
                    </a:p>
                  </a:txBody>
                  <a:tcPr/>
                </a:tc>
                <a:tc>
                  <a:txBody>
                    <a:bodyPr/>
                    <a:lstStyle/>
                    <a:p>
                      <a:r>
                        <a:rPr lang="en-US" dirty="0" smtClean="0"/>
                        <a:t>800</a:t>
                      </a:r>
                      <a:r>
                        <a:rPr lang="en-US" baseline="0" dirty="0" smtClean="0"/>
                        <a:t> </a:t>
                      </a:r>
                      <a:r>
                        <a:rPr lang="en-US" baseline="0" dirty="0" err="1" smtClean="0"/>
                        <a:t>mn</a:t>
                      </a:r>
                      <a:r>
                        <a:rPr lang="en-US" baseline="0" dirty="0" smtClean="0"/>
                        <a:t> $</a:t>
                      </a:r>
                      <a:endParaRPr lang="en-US" dirty="0"/>
                    </a:p>
                  </a:txBody>
                  <a:tcPr/>
                </a:tc>
                <a:tc>
                  <a:txBody>
                    <a:bodyPr/>
                    <a:lstStyle/>
                    <a:p>
                      <a:r>
                        <a:rPr lang="en-US" dirty="0" smtClean="0"/>
                        <a:t>Swap</a:t>
                      </a:r>
                      <a:endParaRPr lang="en-US" dirty="0"/>
                    </a:p>
                  </a:txBody>
                  <a:tcPr/>
                </a:tc>
                <a:tc>
                  <a:txBody>
                    <a:bodyPr/>
                    <a:lstStyle/>
                    <a:p>
                      <a:endParaRPr lang="en-US" dirty="0"/>
                    </a:p>
                  </a:txBody>
                  <a:tcPr/>
                </a:tc>
                <a:tc>
                  <a:txBody>
                    <a:bodyPr/>
                    <a:lstStyle/>
                    <a:p>
                      <a:r>
                        <a:rPr lang="en-US" dirty="0" smtClean="0"/>
                        <a:t>6.7 % (200/3000)</a:t>
                      </a:r>
                      <a:endParaRPr lang="en-US" dirty="0"/>
                    </a:p>
                  </a:txBody>
                  <a:tcPr/>
                </a:tc>
              </a:tr>
            </a:tbl>
          </a:graphicData>
        </a:graphic>
      </p:graphicFrame>
    </p:spTree>
    <p:extLst>
      <p:ext uri="{BB962C8B-B14F-4D97-AF65-F5344CB8AC3E}">
        <p14:creationId xmlns:p14="http://schemas.microsoft.com/office/powerpoint/2010/main" val="2641118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leverage on shareholders returns</a:t>
            </a:r>
            <a:endParaRPr lang="en-US" dirty="0"/>
          </a:p>
        </p:txBody>
      </p:sp>
      <p:pic>
        <p:nvPicPr>
          <p:cNvPr id="5" name="Content Placeholder 4"/>
          <p:cNvPicPr>
            <a:picLocks noGrp="1" noChangeAspect="1"/>
          </p:cNvPicPr>
          <p:nvPr>
            <p:ph idx="1"/>
          </p:nvPr>
        </p:nvPicPr>
        <p:blipFill>
          <a:blip r:embed="rId2"/>
          <a:stretch>
            <a:fillRect/>
          </a:stretch>
        </p:blipFill>
        <p:spPr>
          <a:xfrm>
            <a:off x="522701" y="862446"/>
            <a:ext cx="8328564" cy="5070763"/>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57</a:t>
            </a:fld>
            <a:endParaRPr lang="en-SG" dirty="0"/>
          </a:p>
        </p:txBody>
      </p:sp>
    </p:spTree>
    <p:extLst>
      <p:ext uri="{BB962C8B-B14F-4D97-AF65-F5344CB8AC3E}">
        <p14:creationId xmlns:p14="http://schemas.microsoft.com/office/powerpoint/2010/main" val="3121555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Metrics</a:t>
            </a:r>
            <a:endParaRPr lang="en-US" dirty="0"/>
          </a:p>
        </p:txBody>
      </p:sp>
      <p:sp>
        <p:nvSpPr>
          <p:cNvPr id="3" name="Content Placeholder 2"/>
          <p:cNvSpPr>
            <a:spLocks noGrp="1"/>
          </p:cNvSpPr>
          <p:nvPr>
            <p:ph idx="1"/>
          </p:nvPr>
        </p:nvSpPr>
        <p:spPr>
          <a:xfrm>
            <a:off x="559559" y="1100975"/>
            <a:ext cx="8120418" cy="4915361"/>
          </a:xfrm>
        </p:spPr>
        <p:txBody>
          <a:bodyPr/>
          <a:lstStyle/>
          <a:p>
            <a:r>
              <a:rPr lang="en-GB" sz="1600" dirty="0">
                <a:solidFill>
                  <a:schemeClr val="accent4">
                    <a:lumMod val="75000"/>
                    <a:lumOff val="25000"/>
                  </a:schemeClr>
                </a:solidFill>
              </a:rPr>
              <a:t>EPS accretion or dilution </a:t>
            </a:r>
            <a:r>
              <a:rPr lang="en-GB" sz="1600" dirty="0"/>
              <a:t>was deemed to be, by far, the most important </a:t>
            </a:r>
            <a:r>
              <a:rPr lang="en-GB" sz="1600" dirty="0" smtClean="0"/>
              <a:t>metric as per </a:t>
            </a:r>
            <a:r>
              <a:rPr lang="en-GB" sz="1600" dirty="0" smtClean="0">
                <a:solidFill>
                  <a:schemeClr val="accent4">
                    <a:lumMod val="75000"/>
                    <a:lumOff val="25000"/>
                  </a:schemeClr>
                </a:solidFill>
              </a:rPr>
              <a:t>management communication.</a:t>
            </a:r>
          </a:p>
          <a:p>
            <a:endParaRPr lang="en-GB" sz="1600" dirty="0">
              <a:solidFill>
                <a:srgbClr val="FF0000"/>
              </a:solidFill>
            </a:endParaRPr>
          </a:p>
          <a:p>
            <a:r>
              <a:rPr lang="en-GB" sz="1600" dirty="0"/>
              <a:t>Most announced M&amp;A deals today are accretive to the EPS of the </a:t>
            </a:r>
            <a:r>
              <a:rPr lang="en-GB" sz="1600" dirty="0" smtClean="0"/>
              <a:t>buying company</a:t>
            </a:r>
            <a:r>
              <a:rPr lang="en-GB" sz="1600" dirty="0"/>
              <a:t>. </a:t>
            </a:r>
            <a:endParaRPr lang="en-GB" sz="1600" dirty="0" smtClean="0"/>
          </a:p>
          <a:p>
            <a:endParaRPr lang="en-GB" sz="1600" dirty="0"/>
          </a:p>
          <a:p>
            <a:r>
              <a:rPr lang="en-GB" sz="1600" dirty="0" smtClean="0"/>
              <a:t>This </a:t>
            </a:r>
            <a:r>
              <a:rPr lang="en-GB" sz="1600" dirty="0"/>
              <a:t>reflects a change in the </a:t>
            </a:r>
            <a:r>
              <a:rPr lang="en-GB" sz="1600" dirty="0">
                <a:solidFill>
                  <a:schemeClr val="accent4">
                    <a:lumMod val="75000"/>
                    <a:lumOff val="25000"/>
                  </a:schemeClr>
                </a:solidFill>
              </a:rPr>
              <a:t>accounting rules </a:t>
            </a:r>
            <a:r>
              <a:rPr lang="en-GB" sz="1600" dirty="0" smtClean="0">
                <a:solidFill>
                  <a:schemeClr val="accent4">
                    <a:lumMod val="75000"/>
                    <a:lumOff val="25000"/>
                  </a:schemeClr>
                </a:solidFill>
              </a:rPr>
              <a:t> </a:t>
            </a:r>
            <a:r>
              <a:rPr lang="en-GB" sz="1600" dirty="0">
                <a:solidFill>
                  <a:schemeClr val="accent4">
                    <a:lumMod val="75000"/>
                    <a:lumOff val="25000"/>
                  </a:schemeClr>
                </a:solidFill>
              </a:rPr>
              <a:t>that eliminated the amortization of goodwill</a:t>
            </a:r>
            <a:r>
              <a:rPr lang="en-GB" sz="1600" dirty="0" smtClean="0">
                <a:solidFill>
                  <a:srgbClr val="FF0000"/>
                </a:solidFill>
              </a:rPr>
              <a:t>,</a:t>
            </a:r>
            <a:r>
              <a:rPr lang="en-GB" sz="1600" dirty="0" smtClean="0"/>
              <a:t> which </a:t>
            </a:r>
            <a:r>
              <a:rPr lang="en-GB" sz="1600" dirty="0"/>
              <a:t>used to be a drag on earnings, as well as the fact that </a:t>
            </a:r>
            <a:r>
              <a:rPr lang="en-GB" sz="1600" dirty="0">
                <a:solidFill>
                  <a:schemeClr val="accent4">
                    <a:lumMod val="75000"/>
                    <a:lumOff val="25000"/>
                  </a:schemeClr>
                </a:solidFill>
              </a:rPr>
              <a:t>low prevailing interest rates provide </a:t>
            </a:r>
            <a:r>
              <a:rPr lang="en-GB" sz="1600" dirty="0" smtClean="0">
                <a:solidFill>
                  <a:schemeClr val="accent4">
                    <a:lumMod val="75000"/>
                    <a:lumOff val="25000"/>
                  </a:schemeClr>
                </a:solidFill>
              </a:rPr>
              <a:t>companies with </a:t>
            </a:r>
            <a:r>
              <a:rPr lang="en-GB" sz="1600" dirty="0">
                <a:solidFill>
                  <a:schemeClr val="accent4">
                    <a:lumMod val="75000"/>
                    <a:lumOff val="25000"/>
                  </a:schemeClr>
                </a:solidFill>
              </a:rPr>
              <a:t>a cheap source of funding. </a:t>
            </a:r>
            <a:endParaRPr lang="en-GB" sz="1600" dirty="0" smtClean="0">
              <a:solidFill>
                <a:schemeClr val="accent4">
                  <a:lumMod val="75000"/>
                  <a:lumOff val="25000"/>
                </a:schemeClr>
              </a:solidFill>
            </a:endParaRPr>
          </a:p>
          <a:p>
            <a:endParaRPr lang="en-GB" sz="1600" dirty="0"/>
          </a:p>
          <a:p>
            <a:r>
              <a:rPr lang="en-GB" sz="1600" dirty="0" smtClean="0"/>
              <a:t>EPS </a:t>
            </a:r>
            <a:r>
              <a:rPr lang="en-GB" sz="1600" dirty="0"/>
              <a:t>accretion or dilution provides little or no insight because value creation </a:t>
            </a:r>
            <a:r>
              <a:rPr lang="en-GB" sz="1600" dirty="0" smtClean="0"/>
              <a:t>is based </a:t>
            </a:r>
            <a:r>
              <a:rPr lang="en-GB" sz="1600" dirty="0"/>
              <a:t>on cash flows rather than accounting measures, and the cost of capital rather than the funding </a:t>
            </a:r>
            <a:r>
              <a:rPr lang="en-GB" sz="1600" dirty="0" smtClean="0"/>
              <a:t>source.</a:t>
            </a:r>
          </a:p>
          <a:p>
            <a:endParaRPr lang="en-GB" sz="1600" dirty="0"/>
          </a:p>
          <a:p>
            <a:r>
              <a:rPr lang="en-GB" sz="1600" dirty="0"/>
              <a:t>Net present value of the deal for the buyer = </a:t>
            </a:r>
            <a:r>
              <a:rPr lang="en-GB" sz="1600" dirty="0" smtClean="0"/>
              <a:t>present </a:t>
            </a:r>
            <a:r>
              <a:rPr lang="en-GB" sz="1600" dirty="0"/>
              <a:t>value of the synergies – </a:t>
            </a:r>
            <a:r>
              <a:rPr lang="en-GB" sz="1600" dirty="0" smtClean="0"/>
              <a:t>premium</a:t>
            </a:r>
          </a:p>
          <a:p>
            <a:endParaRPr lang="en-GB" sz="1600" dirty="0"/>
          </a:p>
          <a:p>
            <a:r>
              <a:rPr lang="en-GB" sz="1600" dirty="0">
                <a:solidFill>
                  <a:schemeClr val="accent4">
                    <a:lumMod val="75000"/>
                    <a:lumOff val="25000"/>
                  </a:schemeClr>
                </a:solidFill>
              </a:rPr>
              <a:t>Cost Synergies Are More Reliable Than Revenue Synergies</a:t>
            </a:r>
          </a:p>
        </p:txBody>
      </p:sp>
      <p:sp>
        <p:nvSpPr>
          <p:cNvPr id="4" name="Slide Number Placeholder 3"/>
          <p:cNvSpPr>
            <a:spLocks noGrp="1"/>
          </p:cNvSpPr>
          <p:nvPr>
            <p:ph type="sldNum" sz="quarter" idx="10"/>
          </p:nvPr>
        </p:nvSpPr>
        <p:spPr/>
        <p:txBody>
          <a:bodyPr/>
          <a:lstStyle/>
          <a:p>
            <a:fld id="{C0691B93-B3A7-4303-AA7E-EB7530658DE5}" type="slidenum">
              <a:rPr lang="en-SG" smtClean="0"/>
              <a:pPr/>
              <a:t>58</a:t>
            </a:fld>
            <a:endParaRPr lang="en-SG" dirty="0"/>
          </a:p>
        </p:txBody>
      </p:sp>
    </p:spTree>
    <p:extLst>
      <p:ext uri="{BB962C8B-B14F-4D97-AF65-F5344CB8AC3E}">
        <p14:creationId xmlns:p14="http://schemas.microsoft.com/office/powerpoint/2010/main" val="15691239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Winners Curse</a:t>
            </a:r>
            <a:endParaRPr lang="en-US" dirty="0"/>
          </a:p>
        </p:txBody>
      </p:sp>
      <p:sp>
        <p:nvSpPr>
          <p:cNvPr id="3" name="Content Placeholder 2"/>
          <p:cNvSpPr>
            <a:spLocks noGrp="1"/>
          </p:cNvSpPr>
          <p:nvPr>
            <p:ph idx="1"/>
          </p:nvPr>
        </p:nvSpPr>
        <p:spPr>
          <a:xfrm>
            <a:off x="567421" y="976285"/>
            <a:ext cx="8120418" cy="4717934"/>
          </a:xfrm>
        </p:spPr>
        <p:txBody>
          <a:bodyPr/>
          <a:lstStyle/>
          <a:p>
            <a:pPr marL="0" indent="0">
              <a:buNone/>
            </a:pPr>
            <a:r>
              <a:rPr lang="en-GB" sz="1800" dirty="0" smtClean="0"/>
              <a:t>Why </a:t>
            </a:r>
            <a:r>
              <a:rPr lang="en-GB" sz="1800" dirty="0"/>
              <a:t>creating value through M&amp;A is so challenging for a buyer</a:t>
            </a:r>
            <a:r>
              <a:rPr lang="en-GB" sz="1800" dirty="0" smtClean="0"/>
              <a:t>. </a:t>
            </a:r>
          </a:p>
          <a:p>
            <a:endParaRPr lang="en-GB" sz="1800" dirty="0"/>
          </a:p>
          <a:p>
            <a:r>
              <a:rPr lang="en-GB" sz="1800" dirty="0" smtClean="0"/>
              <a:t>First</a:t>
            </a:r>
            <a:r>
              <a:rPr lang="en-GB" sz="1800" dirty="0"/>
              <a:t>, if </a:t>
            </a:r>
            <a:r>
              <a:rPr lang="en-GB" sz="1800" dirty="0" smtClean="0"/>
              <a:t>the </a:t>
            </a:r>
            <a:r>
              <a:rPr lang="en-GB" sz="1800" dirty="0" smtClean="0">
                <a:solidFill>
                  <a:schemeClr val="accent4">
                    <a:lumMod val="75000"/>
                    <a:lumOff val="25000"/>
                  </a:schemeClr>
                </a:solidFill>
              </a:rPr>
              <a:t>premium </a:t>
            </a:r>
            <a:r>
              <a:rPr lang="en-GB" sz="1800" dirty="0">
                <a:solidFill>
                  <a:schemeClr val="accent4">
                    <a:lumMod val="75000"/>
                    <a:lumOff val="25000"/>
                  </a:schemeClr>
                </a:solidFill>
              </a:rPr>
              <a:t>is too large the buyer cannot recoup </a:t>
            </a:r>
            <a:r>
              <a:rPr lang="en-GB" sz="1800" dirty="0"/>
              <a:t>its investment even if the deal makes strategic sense. </a:t>
            </a:r>
            <a:endParaRPr lang="en-GB" sz="1800" dirty="0" smtClean="0"/>
          </a:p>
          <a:p>
            <a:endParaRPr lang="en-GB" sz="1800" dirty="0" smtClean="0"/>
          </a:p>
          <a:p>
            <a:r>
              <a:rPr lang="en-GB" sz="1800" dirty="0" smtClean="0"/>
              <a:t>Second, often </a:t>
            </a:r>
            <a:r>
              <a:rPr lang="en-GB" sz="1800" dirty="0"/>
              <a:t>competitors can replicate the benefits of a deal or take advantage of the </a:t>
            </a:r>
            <a:r>
              <a:rPr lang="en-GB" sz="1800" dirty="0">
                <a:solidFill>
                  <a:schemeClr val="accent4">
                    <a:lumMod val="75000"/>
                    <a:lumOff val="25000"/>
                  </a:schemeClr>
                </a:solidFill>
              </a:rPr>
              <a:t>buyer’s lack of focus </a:t>
            </a:r>
            <a:r>
              <a:rPr lang="en-GB" sz="1800" dirty="0"/>
              <a:t>as it </a:t>
            </a:r>
            <a:r>
              <a:rPr lang="en-GB" sz="1800" dirty="0" smtClean="0"/>
              <a:t>goes through </a:t>
            </a:r>
            <a:r>
              <a:rPr lang="en-GB" sz="1800" dirty="0"/>
              <a:t>an integration process. </a:t>
            </a:r>
            <a:endParaRPr lang="en-GB" sz="1800" dirty="0" smtClean="0"/>
          </a:p>
          <a:p>
            <a:endParaRPr lang="en-GB" sz="1800" dirty="0" smtClean="0"/>
          </a:p>
          <a:p>
            <a:r>
              <a:rPr lang="en-GB" sz="1800" dirty="0" smtClean="0"/>
              <a:t>Third</a:t>
            </a:r>
            <a:r>
              <a:rPr lang="en-GB" sz="1800" dirty="0"/>
              <a:t>, M&amp;A requires </a:t>
            </a:r>
            <a:r>
              <a:rPr lang="en-GB" sz="1800" dirty="0">
                <a:solidFill>
                  <a:schemeClr val="accent4">
                    <a:lumMod val="75000"/>
                    <a:lumOff val="25000"/>
                  </a:schemeClr>
                </a:solidFill>
              </a:rPr>
              <a:t>payment up front for benefits down the road</a:t>
            </a:r>
            <a:r>
              <a:rPr lang="en-GB" sz="1800" dirty="0"/>
              <a:t>. This </a:t>
            </a:r>
            <a:r>
              <a:rPr lang="en-GB" sz="1800" dirty="0" smtClean="0"/>
              <a:t>makes investors </a:t>
            </a:r>
            <a:r>
              <a:rPr lang="en-GB" sz="1800" dirty="0"/>
              <a:t>legitimately </a:t>
            </a:r>
            <a:r>
              <a:rPr lang="en-GB" sz="1800" dirty="0" smtClean="0"/>
              <a:t>sceptical. </a:t>
            </a:r>
          </a:p>
          <a:p>
            <a:endParaRPr lang="en-GB" sz="1800" dirty="0" smtClean="0"/>
          </a:p>
          <a:p>
            <a:r>
              <a:rPr lang="en-GB" sz="1800" dirty="0" smtClean="0"/>
              <a:t>Finally</a:t>
            </a:r>
            <a:r>
              <a:rPr lang="en-GB" sz="1800" dirty="0"/>
              <a:t>, M&amp;A deals are generally </a:t>
            </a:r>
            <a:r>
              <a:rPr lang="en-GB" sz="1800" dirty="0">
                <a:solidFill>
                  <a:schemeClr val="accent4">
                    <a:lumMod val="75000"/>
                    <a:lumOff val="25000"/>
                  </a:schemeClr>
                </a:solidFill>
              </a:rPr>
              <a:t>costly </a:t>
            </a:r>
            <a:r>
              <a:rPr lang="en-GB" sz="1800" dirty="0" smtClean="0">
                <a:solidFill>
                  <a:schemeClr val="accent4">
                    <a:lumMod val="75000"/>
                    <a:lumOff val="25000"/>
                  </a:schemeClr>
                </a:solidFill>
              </a:rPr>
              <a:t>to execute and costly to </a:t>
            </a:r>
            <a:r>
              <a:rPr lang="en-GB" sz="1800" dirty="0">
                <a:solidFill>
                  <a:schemeClr val="accent4">
                    <a:lumMod val="75000"/>
                    <a:lumOff val="25000"/>
                  </a:schemeClr>
                </a:solidFill>
              </a:rPr>
              <a:t>reverse</a:t>
            </a:r>
            <a:endParaRPr lang="en-US" sz="1800" dirty="0">
              <a:solidFill>
                <a:schemeClr val="accent4">
                  <a:lumMod val="75000"/>
                  <a:lumOff val="25000"/>
                </a:schemeClr>
              </a:solidFill>
            </a:endParaRPr>
          </a:p>
        </p:txBody>
      </p:sp>
      <p:sp>
        <p:nvSpPr>
          <p:cNvPr id="4" name="Slide Number Placeholder 3"/>
          <p:cNvSpPr>
            <a:spLocks noGrp="1"/>
          </p:cNvSpPr>
          <p:nvPr>
            <p:ph type="sldNum" sz="quarter" idx="10"/>
          </p:nvPr>
        </p:nvSpPr>
        <p:spPr/>
        <p:txBody>
          <a:bodyPr/>
          <a:lstStyle/>
          <a:p>
            <a:fld id="{C0691B93-B3A7-4303-AA7E-EB7530658DE5}" type="slidenum">
              <a:rPr lang="en-SG" smtClean="0"/>
              <a:pPr/>
              <a:t>59</a:t>
            </a:fld>
            <a:endParaRPr lang="en-SG" dirty="0"/>
          </a:p>
        </p:txBody>
      </p:sp>
    </p:spTree>
    <p:extLst>
      <p:ext uri="{BB962C8B-B14F-4D97-AF65-F5344CB8AC3E}">
        <p14:creationId xmlns:p14="http://schemas.microsoft.com/office/powerpoint/2010/main" val="4107289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66738" y="331788"/>
            <a:ext cx="8239125" cy="395287"/>
          </a:xfrm>
        </p:spPr>
        <p:txBody>
          <a:bodyPr/>
          <a:lstStyle/>
          <a:p>
            <a:r>
              <a:rPr lang="en-IN" altLang="en-US" dirty="0"/>
              <a:t>Magic Formulae</a:t>
            </a:r>
            <a:endParaRPr lang="en-IN" altLang="en-US" dirty="0" smtClean="0"/>
          </a:p>
        </p:txBody>
      </p:sp>
      <p:sp>
        <p:nvSpPr>
          <p:cNvPr id="58371"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E34FAB1C-82C8-43A7-9921-C19C6135955B}" type="slidenum">
              <a:rPr lang="en-SG" smtClean="0"/>
              <a:pPr>
                <a:defRPr/>
              </a:pPr>
              <a:t>6</a:t>
            </a:fld>
            <a:endParaRPr lang="en-SG" dirty="0"/>
          </a:p>
        </p:txBody>
      </p:sp>
      <p:pic>
        <p:nvPicPr>
          <p:cNvPr id="58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143000"/>
            <a:ext cx="873918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063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6381189"/>
              </p:ext>
            </p:extLst>
          </p:nvPr>
        </p:nvGraphicFramePr>
        <p:xfrm>
          <a:off x="340242" y="1180214"/>
          <a:ext cx="5135525" cy="4540106"/>
        </p:xfrm>
        <a:graphic>
          <a:graphicData uri="http://schemas.openxmlformats.org/drawingml/2006/table">
            <a:tbl>
              <a:tblPr/>
              <a:tblGrid>
                <a:gridCol w="1570988"/>
                <a:gridCol w="1484306"/>
                <a:gridCol w="606728"/>
                <a:gridCol w="1473503"/>
              </a:tblGrid>
              <a:tr h="358018">
                <a:tc>
                  <a:txBody>
                    <a:bodyPr/>
                    <a:lstStyle/>
                    <a:p>
                      <a:pPr algn="ctr"/>
                      <a:r>
                        <a:rPr lang="en-US" sz="900" b="1" dirty="0">
                          <a:solidFill>
                            <a:srgbClr val="222222"/>
                          </a:solidFill>
                          <a:effectLst/>
                          <a:latin typeface="Arial" panose="020B0604020202020204" pitchFamily="34" charset="0"/>
                        </a:rPr>
                        <a:t>Company's Business</a:t>
                      </a:r>
                      <a:endParaRPr lang="en-US" dirty="0">
                        <a:effectLst/>
                      </a:endParaRPr>
                    </a:p>
                  </a:txBody>
                  <a:tcPr marL="9525" marR="9525" marT="9525" marB="9525" anchor="ctr">
                    <a:lnL>
                      <a:noFill/>
                    </a:lnL>
                    <a:lnR>
                      <a:noFill/>
                    </a:lnR>
                    <a:lnT>
                      <a:noFill/>
                    </a:lnT>
                    <a:lnB>
                      <a:noFill/>
                    </a:lnB>
                  </a:tcPr>
                </a:tc>
                <a:tc>
                  <a:txBody>
                    <a:bodyPr/>
                    <a:lstStyle/>
                    <a:p>
                      <a:pPr algn="ctr"/>
                      <a:r>
                        <a:rPr lang="en-US" sz="900" b="1">
                          <a:solidFill>
                            <a:srgbClr val="222222"/>
                          </a:solidFill>
                          <a:effectLst/>
                          <a:latin typeface="Arial" panose="020B0604020202020204" pitchFamily="34" charset="0"/>
                        </a:rPr>
                        <a:t>Company's Managers</a:t>
                      </a:r>
                      <a:endParaRPr lang="en-US">
                        <a:effectLst/>
                      </a:endParaRPr>
                    </a:p>
                  </a:txBody>
                  <a:tcPr marL="9525" marR="9525" marT="9525" marB="9525" anchor="ctr">
                    <a:lnL>
                      <a:noFill/>
                    </a:lnL>
                    <a:lnR>
                      <a:noFill/>
                    </a:lnR>
                    <a:lnT>
                      <a:noFill/>
                    </a:lnT>
                    <a:lnB>
                      <a:noFill/>
                    </a:lnB>
                  </a:tcPr>
                </a:tc>
                <a:tc>
                  <a:txBody>
                    <a:bodyPr/>
                    <a:lstStyle/>
                    <a:p>
                      <a:pPr algn="ctr"/>
                      <a:r>
                        <a:rPr lang="en-US" sz="900" b="1">
                          <a:solidFill>
                            <a:srgbClr val="222222"/>
                          </a:solidFill>
                          <a:effectLst/>
                          <a:latin typeface="Arial" panose="020B0604020202020204" pitchFamily="34" charset="0"/>
                        </a:rPr>
                        <a:t>Company Pricing</a:t>
                      </a:r>
                      <a:endParaRPr lang="en-US">
                        <a:effectLst/>
                      </a:endParaRPr>
                    </a:p>
                  </a:txBody>
                  <a:tcPr marL="9525" marR="9525" marT="9525" marB="9525" anchor="ctr">
                    <a:lnL>
                      <a:noFill/>
                    </a:lnL>
                    <a:lnR>
                      <a:noFill/>
                    </a:lnR>
                    <a:lnT>
                      <a:noFill/>
                    </a:lnT>
                    <a:lnB>
                      <a:noFill/>
                    </a:lnB>
                  </a:tcPr>
                </a:tc>
                <a:tc>
                  <a:txBody>
                    <a:bodyPr/>
                    <a:lstStyle/>
                    <a:p>
                      <a:pPr algn="ctr"/>
                      <a:r>
                        <a:rPr lang="en-US" sz="900" b="1">
                          <a:solidFill>
                            <a:srgbClr val="222222"/>
                          </a:solidFill>
                          <a:effectLst/>
                          <a:latin typeface="Arial" panose="020B0604020202020204" pitchFamily="34" charset="0"/>
                        </a:rPr>
                        <a:t>Investment Decision</a:t>
                      </a:r>
                      <a:endParaRPr lang="en-US">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Good (Strong competitive advantages, Growing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Good (Optimize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Good (Price &lt; Value)</a:t>
                      </a:r>
                      <a:endParaRPr lang="en-US">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Emphatic Buy</a:t>
                      </a:r>
                      <a:endParaRPr lang="en-US">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Good (Strong competitive advantages, Growing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Bad (Sub-optimal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Good (Price &lt; Value)</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Buy &amp; hope for management change</a:t>
                      </a:r>
                      <a:endParaRPr lang="en-GB">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Bad (No competitive advantages, Stagnant or shrinking market)</a:t>
                      </a:r>
                      <a:endParaRPr lang="en-GB">
                        <a:effectLst/>
                      </a:endParaRPr>
                    </a:p>
                  </a:txBody>
                  <a:tcPr marL="9525" marR="9525" marT="9525" marB="9525" anchor="ctr">
                    <a:lnL>
                      <a:noFill/>
                    </a:lnL>
                    <a:lnR>
                      <a:noFill/>
                    </a:lnR>
                    <a:lnT>
                      <a:noFill/>
                    </a:lnT>
                    <a:lnB>
                      <a:noFill/>
                    </a:lnB>
                  </a:tcPr>
                </a:tc>
                <a:tc>
                  <a:txBody>
                    <a:bodyPr/>
                    <a:lstStyle/>
                    <a:p>
                      <a:r>
                        <a:rPr lang="en-GB" sz="900" dirty="0">
                          <a:solidFill>
                            <a:srgbClr val="222222"/>
                          </a:solidFill>
                          <a:effectLst/>
                          <a:latin typeface="Arial" panose="020B0604020202020204" pitchFamily="34" charset="0"/>
                        </a:rPr>
                        <a:t>Good (Optimize investment, financing, dividend decisions)</a:t>
                      </a:r>
                      <a:endParaRPr lang="en-GB" dirty="0">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Good (Price &lt; Value)</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Buy &amp; hope that management does not change</a:t>
                      </a:r>
                      <a:endParaRPr lang="en-GB">
                        <a:effectLst/>
                      </a:endParaRPr>
                    </a:p>
                  </a:txBody>
                  <a:tcPr marL="9525" marR="9525" marT="9525" marB="9525" anchor="ctr">
                    <a:lnL>
                      <a:noFill/>
                    </a:lnL>
                    <a:lnR>
                      <a:noFill/>
                    </a:lnR>
                    <a:lnT>
                      <a:noFill/>
                    </a:lnT>
                    <a:lnB>
                      <a:noFill/>
                    </a:lnB>
                  </a:tcPr>
                </a:tc>
              </a:tr>
              <a:tr h="522761">
                <a:tc>
                  <a:txBody>
                    <a:bodyPr/>
                    <a:lstStyle/>
                    <a:p>
                      <a:r>
                        <a:rPr lang="en-GB" sz="900" dirty="0">
                          <a:solidFill>
                            <a:srgbClr val="222222"/>
                          </a:solidFill>
                          <a:effectLst/>
                          <a:latin typeface="Arial" panose="020B0604020202020204" pitchFamily="34" charset="0"/>
                        </a:rPr>
                        <a:t>Bad (No competitive advantages, Stagnant or shrinking market)</a:t>
                      </a:r>
                      <a:endParaRPr lang="en-GB" dirty="0">
                        <a:effectLst/>
                      </a:endParaRPr>
                    </a:p>
                  </a:txBody>
                  <a:tcPr marL="9525" marR="9525" marT="9525" marB="9525" anchor="ctr">
                    <a:lnL>
                      <a:noFill/>
                    </a:lnL>
                    <a:lnR>
                      <a:noFill/>
                    </a:lnR>
                    <a:lnT>
                      <a:noFill/>
                    </a:lnT>
                    <a:lnB>
                      <a:noFill/>
                    </a:lnB>
                  </a:tcPr>
                </a:tc>
                <a:tc>
                  <a:txBody>
                    <a:bodyPr/>
                    <a:lstStyle/>
                    <a:p>
                      <a:r>
                        <a:rPr lang="en-GB" sz="900" dirty="0">
                          <a:solidFill>
                            <a:srgbClr val="222222"/>
                          </a:solidFill>
                          <a:effectLst/>
                          <a:latin typeface="Arial" panose="020B0604020202020204" pitchFamily="34" charset="0"/>
                        </a:rPr>
                        <a:t>Bad (Sub-optimal investment, financing, dividend decisions)</a:t>
                      </a:r>
                      <a:endParaRPr lang="en-GB" dirty="0">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Good (Price &lt; Value)</a:t>
                      </a:r>
                      <a:endParaRPr lang="en-US">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Buy, hope for management change &amp; pray company survives</a:t>
                      </a:r>
                      <a:endParaRPr lang="en-GB">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Good (Strong competitive advantages, Growing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Good (Optimize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Bad (Price &gt; Value)</a:t>
                      </a:r>
                      <a:endParaRPr lang="en-US">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Admire, but don't buy</a:t>
                      </a:r>
                      <a:endParaRPr lang="en-US">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Good (Strong competitive advantages, Growing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Bad (Sub-optimal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Bad (Price &gt; Value)</a:t>
                      </a:r>
                      <a:endParaRPr lang="en-US">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Wait for management change</a:t>
                      </a:r>
                      <a:endParaRPr lang="en-US">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Bad (No competitive advantages, Stagnant or shrinking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Good (Optimize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Bad (Price &gt; Value)</a:t>
                      </a:r>
                      <a:endParaRPr lang="en-US">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Sell</a:t>
                      </a:r>
                      <a:endParaRPr lang="en-US">
                        <a:effectLst/>
                      </a:endParaRPr>
                    </a:p>
                  </a:txBody>
                  <a:tcPr marL="9525" marR="9525" marT="9525" marB="9525" anchor="ctr">
                    <a:lnL>
                      <a:noFill/>
                    </a:lnL>
                    <a:lnR>
                      <a:noFill/>
                    </a:lnR>
                    <a:lnT>
                      <a:noFill/>
                    </a:lnT>
                    <a:lnB>
                      <a:noFill/>
                    </a:lnB>
                  </a:tcPr>
                </a:tc>
              </a:tr>
              <a:tr h="522761">
                <a:tc>
                  <a:txBody>
                    <a:bodyPr/>
                    <a:lstStyle/>
                    <a:p>
                      <a:r>
                        <a:rPr lang="en-GB" sz="900">
                          <a:solidFill>
                            <a:srgbClr val="222222"/>
                          </a:solidFill>
                          <a:effectLst/>
                          <a:latin typeface="Arial" panose="020B0604020202020204" pitchFamily="34" charset="0"/>
                        </a:rPr>
                        <a:t>Bad (No competitive advantages, Stagnant or shrinking market)</a:t>
                      </a:r>
                      <a:endParaRPr lang="en-GB">
                        <a:effectLst/>
                      </a:endParaRPr>
                    </a:p>
                  </a:txBody>
                  <a:tcPr marL="9525" marR="9525" marT="9525" marB="9525" anchor="ctr">
                    <a:lnL>
                      <a:noFill/>
                    </a:lnL>
                    <a:lnR>
                      <a:noFill/>
                    </a:lnR>
                    <a:lnT>
                      <a:noFill/>
                    </a:lnT>
                    <a:lnB>
                      <a:noFill/>
                    </a:lnB>
                  </a:tcPr>
                </a:tc>
                <a:tc>
                  <a:txBody>
                    <a:bodyPr/>
                    <a:lstStyle/>
                    <a:p>
                      <a:r>
                        <a:rPr lang="en-GB" sz="900">
                          <a:solidFill>
                            <a:srgbClr val="222222"/>
                          </a:solidFill>
                          <a:effectLst/>
                          <a:latin typeface="Arial" panose="020B0604020202020204" pitchFamily="34" charset="0"/>
                        </a:rPr>
                        <a:t>Bad (Sub-optimal investment, financing, dividend decisions)</a:t>
                      </a:r>
                      <a:endParaRPr lang="en-GB">
                        <a:effectLst/>
                      </a:endParaRPr>
                    </a:p>
                  </a:txBody>
                  <a:tcPr marL="9525" marR="9525" marT="9525" marB="9525" anchor="ctr">
                    <a:lnL>
                      <a:noFill/>
                    </a:lnL>
                    <a:lnR>
                      <a:noFill/>
                    </a:lnR>
                    <a:lnT>
                      <a:noFill/>
                    </a:lnT>
                    <a:lnB>
                      <a:noFill/>
                    </a:lnB>
                  </a:tcPr>
                </a:tc>
                <a:tc>
                  <a:txBody>
                    <a:bodyPr/>
                    <a:lstStyle/>
                    <a:p>
                      <a:r>
                        <a:rPr lang="en-US" sz="900">
                          <a:solidFill>
                            <a:srgbClr val="222222"/>
                          </a:solidFill>
                          <a:effectLst/>
                          <a:latin typeface="Arial" panose="020B0604020202020204" pitchFamily="34" charset="0"/>
                        </a:rPr>
                        <a:t>Bad (Price &gt; Value)</a:t>
                      </a:r>
                      <a:endParaRPr lang="en-US">
                        <a:effectLst/>
                      </a:endParaRPr>
                    </a:p>
                  </a:txBody>
                  <a:tcPr marL="9525" marR="9525" marT="9525" marB="9525" anchor="ctr">
                    <a:lnL>
                      <a:noFill/>
                    </a:lnL>
                    <a:lnR>
                      <a:noFill/>
                    </a:lnR>
                    <a:lnT>
                      <a:noFill/>
                    </a:lnT>
                    <a:lnB>
                      <a:noFill/>
                    </a:lnB>
                  </a:tcPr>
                </a:tc>
                <a:tc>
                  <a:txBody>
                    <a:bodyPr/>
                    <a:lstStyle/>
                    <a:p>
                      <a:r>
                        <a:rPr lang="en-US" sz="900" dirty="0">
                          <a:solidFill>
                            <a:srgbClr val="222222"/>
                          </a:solidFill>
                          <a:effectLst/>
                          <a:latin typeface="Arial" panose="020B0604020202020204" pitchFamily="34" charset="0"/>
                        </a:rPr>
                        <a:t>Emphatic Sell</a:t>
                      </a:r>
                      <a:endParaRPr lang="en-US" dirty="0">
                        <a:effectLst/>
                      </a:endParaRPr>
                    </a:p>
                  </a:txBody>
                  <a:tcPr marL="9525" marR="9525" marT="9525" marB="9525" anchor="ctr">
                    <a:lnL>
                      <a:noFill/>
                    </a:lnL>
                    <a:lnR>
                      <a:noFill/>
                    </a:lnR>
                    <a:lnT>
                      <a:noFill/>
                    </a:lnT>
                    <a:lnB>
                      <a:noFill/>
                    </a:lnB>
                  </a:tcPr>
                </a:tc>
              </a:tr>
            </a:tbl>
          </a:graphicData>
        </a:graphic>
      </p:graphicFrame>
      <p:sp>
        <p:nvSpPr>
          <p:cNvPr id="4" name="Slide Number Placeholder 3"/>
          <p:cNvSpPr>
            <a:spLocks noGrp="1"/>
          </p:cNvSpPr>
          <p:nvPr>
            <p:ph type="sldNum" sz="quarter" idx="10"/>
          </p:nvPr>
        </p:nvSpPr>
        <p:spPr/>
        <p:txBody>
          <a:bodyPr/>
          <a:lstStyle/>
          <a:p>
            <a:fld id="{C0691B93-B3A7-4303-AA7E-EB7530658DE5}" type="slidenum">
              <a:rPr lang="en-SG" smtClean="0"/>
              <a:pPr/>
              <a:t>60</a:t>
            </a:fld>
            <a:endParaRPr lang="en-SG" dirty="0"/>
          </a:p>
        </p:txBody>
      </p:sp>
      <p:sp>
        <p:nvSpPr>
          <p:cNvPr id="6" name="Rectangle 1"/>
          <p:cNvSpPr>
            <a:spLocks noChangeArrowheads="1"/>
          </p:cNvSpPr>
          <p:nvPr/>
        </p:nvSpPr>
        <p:spPr bwMode="auto">
          <a:xfrm flipV="1">
            <a:off x="-2942087" y="-2"/>
            <a:ext cx="15169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767" y="1918217"/>
            <a:ext cx="3588156" cy="3133725"/>
          </a:xfrm>
          <a:prstGeom prst="rect">
            <a:avLst/>
          </a:prstGeom>
        </p:spPr>
      </p:pic>
    </p:spTree>
    <p:extLst>
      <p:ext uri="{BB962C8B-B14F-4D97-AF65-F5344CB8AC3E}">
        <p14:creationId xmlns:p14="http://schemas.microsoft.com/office/powerpoint/2010/main" val="2626217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566738" y="331788"/>
            <a:ext cx="8239125" cy="395287"/>
          </a:xfrm>
        </p:spPr>
        <p:txBody>
          <a:bodyPr/>
          <a:lstStyle/>
          <a:p>
            <a:r>
              <a:rPr lang="en-US" sz="2400" dirty="0"/>
              <a:t>Expectations </a:t>
            </a:r>
            <a:r>
              <a:rPr lang="en-US" sz="2400" dirty="0" smtClean="0"/>
              <a:t>Investing: </a:t>
            </a:r>
            <a:r>
              <a:rPr lang="en-IN" altLang="en-US" sz="2400" dirty="0" smtClean="0"/>
              <a:t>How do we Think about Outcomes?</a:t>
            </a:r>
            <a:br>
              <a:rPr lang="en-IN" altLang="en-US" sz="2400" dirty="0" smtClean="0"/>
            </a:br>
            <a:endParaRPr lang="en-IN" altLang="en-US" sz="2400" dirty="0" smtClean="0"/>
          </a:p>
        </p:txBody>
      </p:sp>
      <p:pic>
        <p:nvPicPr>
          <p:cNvPr id="16589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0" y="1101725"/>
            <a:ext cx="3713163" cy="4795838"/>
          </a:xfrm>
        </p:spPr>
      </p:pic>
      <p:sp>
        <p:nvSpPr>
          <p:cNvPr id="4" name="Slide Number Placeholder 3"/>
          <p:cNvSpPr>
            <a:spLocks noGrp="1"/>
          </p:cNvSpPr>
          <p:nvPr>
            <p:ph type="sldNum" sz="quarter" idx="10"/>
          </p:nvPr>
        </p:nvSpPr>
        <p:spPr/>
        <p:txBody>
          <a:bodyPr/>
          <a:lstStyle/>
          <a:p>
            <a:pPr>
              <a:defRPr/>
            </a:pPr>
            <a:fld id="{6828C312-F0A9-4D5F-96E7-84389BE7D036}" type="slidenum">
              <a:rPr lang="en-SG" smtClean="0"/>
              <a:pPr>
                <a:defRPr/>
              </a:pPr>
              <a:t>61</a:t>
            </a:fld>
            <a:endParaRPr lang="en-SG" dirty="0"/>
          </a:p>
        </p:txBody>
      </p:sp>
    </p:spTree>
    <p:extLst>
      <p:ext uri="{BB962C8B-B14F-4D97-AF65-F5344CB8AC3E}">
        <p14:creationId xmlns:p14="http://schemas.microsoft.com/office/powerpoint/2010/main" val="1492079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Success: Attributes Needed</a:t>
            </a:r>
            <a:endParaRPr lang="en-US" dirty="0"/>
          </a:p>
        </p:txBody>
      </p:sp>
      <p:sp>
        <p:nvSpPr>
          <p:cNvPr id="3" name="Content Placeholder 2"/>
          <p:cNvSpPr>
            <a:spLocks noGrp="1"/>
          </p:cNvSpPr>
          <p:nvPr>
            <p:ph idx="1"/>
          </p:nvPr>
        </p:nvSpPr>
        <p:spPr>
          <a:xfrm>
            <a:off x="559559" y="883227"/>
            <a:ext cx="8120418" cy="5060373"/>
          </a:xfrm>
        </p:spPr>
        <p:txBody>
          <a:bodyPr/>
          <a:lstStyle/>
          <a:p>
            <a:r>
              <a:rPr lang="en-GB" sz="1400" dirty="0" smtClean="0"/>
              <a:t>Properly </a:t>
            </a:r>
            <a:r>
              <a:rPr lang="en-GB" sz="1400" dirty="0"/>
              <a:t>assess </a:t>
            </a:r>
            <a:r>
              <a:rPr lang="en-GB" sz="1400" dirty="0">
                <a:solidFill>
                  <a:schemeClr val="accent4">
                    <a:lumMod val="75000"/>
                    <a:lumOff val="25000"/>
                  </a:schemeClr>
                </a:solidFill>
              </a:rPr>
              <a:t>strategy</a:t>
            </a:r>
            <a:r>
              <a:rPr lang="en-GB" sz="1400" dirty="0"/>
              <a:t> (or how a business makes money). </a:t>
            </a:r>
          </a:p>
          <a:p>
            <a:endParaRPr lang="en-GB" sz="1400" dirty="0" smtClean="0"/>
          </a:p>
          <a:p>
            <a:r>
              <a:rPr lang="en-GB" sz="1400" dirty="0" smtClean="0"/>
              <a:t>Be </a:t>
            </a:r>
            <a:r>
              <a:rPr lang="en-GB" sz="1400" dirty="0"/>
              <a:t>numerate (and understand </a:t>
            </a:r>
            <a:r>
              <a:rPr lang="en-GB" sz="1400" dirty="0">
                <a:solidFill>
                  <a:schemeClr val="accent4">
                    <a:lumMod val="75000"/>
                    <a:lumOff val="25000"/>
                  </a:schemeClr>
                </a:solidFill>
              </a:rPr>
              <a:t>accounting</a:t>
            </a:r>
            <a:r>
              <a:rPr lang="en-GB" sz="1400" dirty="0"/>
              <a:t>) </a:t>
            </a:r>
          </a:p>
          <a:p>
            <a:endParaRPr lang="en-GB" sz="1400" dirty="0" smtClean="0"/>
          </a:p>
          <a:p>
            <a:r>
              <a:rPr lang="en-GB" sz="1400" dirty="0" smtClean="0"/>
              <a:t>Understand </a:t>
            </a:r>
            <a:r>
              <a:rPr lang="en-GB" sz="1400" dirty="0"/>
              <a:t>value (the </a:t>
            </a:r>
            <a:r>
              <a:rPr lang="en-GB" sz="1400" dirty="0">
                <a:solidFill>
                  <a:schemeClr val="accent4">
                    <a:lumMod val="75000"/>
                    <a:lumOff val="25000"/>
                  </a:schemeClr>
                </a:solidFill>
              </a:rPr>
              <a:t>present value of free cash flow</a:t>
            </a:r>
            <a:r>
              <a:rPr lang="en-GB" sz="1400" dirty="0"/>
              <a:t>). </a:t>
            </a:r>
            <a:endParaRPr lang="en-GB" sz="1400" dirty="0" smtClean="0"/>
          </a:p>
          <a:p>
            <a:endParaRPr lang="en-US" sz="1400" dirty="0"/>
          </a:p>
          <a:p>
            <a:r>
              <a:rPr lang="en-GB" sz="1400" dirty="0"/>
              <a:t>Compare effectively (</a:t>
            </a:r>
            <a:r>
              <a:rPr lang="en-GB" sz="1400" dirty="0">
                <a:solidFill>
                  <a:schemeClr val="accent4">
                    <a:lumMod val="75000"/>
                    <a:lumOff val="25000"/>
                  </a:schemeClr>
                </a:solidFill>
              </a:rPr>
              <a:t>expectations versus fundamentals</a:t>
            </a:r>
            <a:r>
              <a:rPr lang="en-GB" sz="1400" dirty="0"/>
              <a:t>). </a:t>
            </a:r>
            <a:endParaRPr lang="en-GB" sz="1400" dirty="0" smtClean="0"/>
          </a:p>
          <a:p>
            <a:endParaRPr lang="en-US" sz="1400" dirty="0"/>
          </a:p>
          <a:p>
            <a:r>
              <a:rPr lang="en-GB" sz="1400" dirty="0">
                <a:solidFill>
                  <a:schemeClr val="accent4">
                    <a:lumMod val="75000"/>
                    <a:lumOff val="25000"/>
                  </a:schemeClr>
                </a:solidFill>
              </a:rPr>
              <a:t>Think probabilistically </a:t>
            </a:r>
            <a:r>
              <a:rPr lang="en-GB" sz="1400" dirty="0"/>
              <a:t>(there are few sure things). </a:t>
            </a:r>
          </a:p>
          <a:p>
            <a:endParaRPr lang="en-US" sz="1400" dirty="0"/>
          </a:p>
          <a:p>
            <a:r>
              <a:rPr lang="en-GB" sz="1400" dirty="0"/>
              <a:t>Update your views effectively (</a:t>
            </a:r>
            <a:r>
              <a:rPr lang="en-GB" sz="1400" dirty="0">
                <a:solidFill>
                  <a:schemeClr val="accent4">
                    <a:lumMod val="75000"/>
                    <a:lumOff val="25000"/>
                  </a:schemeClr>
                </a:solidFill>
              </a:rPr>
              <a:t>beliefs are hypotheses to be tested</a:t>
            </a:r>
            <a:r>
              <a:rPr lang="en-GB" sz="1400" dirty="0"/>
              <a:t>, not treasures to be protected</a:t>
            </a:r>
            <a:r>
              <a:rPr lang="en-GB" sz="1400" dirty="0" smtClean="0"/>
              <a:t>).</a:t>
            </a:r>
          </a:p>
          <a:p>
            <a:endParaRPr lang="en-US" sz="1400" dirty="0"/>
          </a:p>
          <a:p>
            <a:r>
              <a:rPr lang="en-GB" sz="1400" dirty="0"/>
              <a:t>Beware of </a:t>
            </a:r>
            <a:r>
              <a:rPr lang="en-GB" sz="1400" dirty="0" smtClean="0">
                <a:solidFill>
                  <a:schemeClr val="accent4">
                    <a:lumMod val="75000"/>
                    <a:lumOff val="25000"/>
                  </a:schemeClr>
                </a:solidFill>
              </a:rPr>
              <a:t>behavioural </a:t>
            </a:r>
            <a:r>
              <a:rPr lang="en-GB" sz="1400" dirty="0">
                <a:solidFill>
                  <a:schemeClr val="accent4">
                    <a:lumMod val="75000"/>
                    <a:lumOff val="25000"/>
                  </a:schemeClr>
                </a:solidFill>
              </a:rPr>
              <a:t>biases </a:t>
            </a:r>
            <a:r>
              <a:rPr lang="en-GB" sz="1400" dirty="0"/>
              <a:t>(minimizing constraints to good thinking). </a:t>
            </a:r>
            <a:endParaRPr lang="en-GB" sz="1400" dirty="0" smtClean="0"/>
          </a:p>
          <a:p>
            <a:endParaRPr lang="en-US" sz="1400" dirty="0"/>
          </a:p>
          <a:p>
            <a:r>
              <a:rPr lang="en-GB" sz="1400" dirty="0"/>
              <a:t>Know the difference between </a:t>
            </a:r>
            <a:r>
              <a:rPr lang="en-GB" sz="1400" dirty="0">
                <a:solidFill>
                  <a:schemeClr val="accent4">
                    <a:lumMod val="75000"/>
                    <a:lumOff val="25000"/>
                  </a:schemeClr>
                </a:solidFill>
              </a:rPr>
              <a:t>information and influence </a:t>
            </a:r>
            <a:endParaRPr lang="en-GB" sz="1400" dirty="0" smtClean="0">
              <a:solidFill>
                <a:schemeClr val="accent4">
                  <a:lumMod val="75000"/>
                  <a:lumOff val="25000"/>
                </a:schemeClr>
              </a:solidFill>
            </a:endParaRPr>
          </a:p>
          <a:p>
            <a:endParaRPr lang="en-US" sz="1400" dirty="0"/>
          </a:p>
          <a:p>
            <a:r>
              <a:rPr lang="en-GB" sz="1400" dirty="0">
                <a:solidFill>
                  <a:schemeClr val="accent4">
                    <a:lumMod val="75000"/>
                    <a:lumOff val="25000"/>
                  </a:schemeClr>
                </a:solidFill>
              </a:rPr>
              <a:t>Position sizing </a:t>
            </a:r>
            <a:r>
              <a:rPr lang="en-GB" sz="1400" dirty="0"/>
              <a:t>(maximizing the payoff from edge) </a:t>
            </a:r>
            <a:endParaRPr lang="en-GB" sz="1400" dirty="0" smtClean="0"/>
          </a:p>
          <a:p>
            <a:endParaRPr lang="en-US" sz="1400" dirty="0"/>
          </a:p>
          <a:p>
            <a:r>
              <a:rPr lang="en-GB" sz="1400" dirty="0"/>
              <a:t>Read (and keep an </a:t>
            </a:r>
            <a:r>
              <a:rPr lang="en-GB" sz="1400" dirty="0">
                <a:solidFill>
                  <a:schemeClr val="accent4">
                    <a:lumMod val="75000"/>
                    <a:lumOff val="25000"/>
                  </a:schemeClr>
                </a:solidFill>
              </a:rPr>
              <a:t>open mind</a:t>
            </a:r>
            <a:r>
              <a:rPr lang="en-GB" sz="1400" dirty="0"/>
              <a:t>). </a:t>
            </a:r>
          </a:p>
          <a:p>
            <a:endParaRPr lang="en-GB" sz="1200" dirty="0"/>
          </a:p>
          <a:p>
            <a:endParaRPr lang="en-GB" sz="1200" dirty="0"/>
          </a:p>
          <a:p>
            <a:endParaRPr lang="en-GB" sz="1200" dirty="0"/>
          </a:p>
          <a:p>
            <a:endParaRPr lang="en-GB" sz="1200" dirty="0"/>
          </a:p>
          <a:p>
            <a:endParaRPr lang="en-GB" sz="1200" dirty="0"/>
          </a:p>
          <a:p>
            <a:endParaRPr lang="en-US" sz="12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62</a:t>
            </a:fld>
            <a:endParaRPr lang="en-SG" dirty="0"/>
          </a:p>
        </p:txBody>
      </p:sp>
    </p:spTree>
    <p:extLst>
      <p:ext uri="{BB962C8B-B14F-4D97-AF65-F5344CB8AC3E}">
        <p14:creationId xmlns:p14="http://schemas.microsoft.com/office/powerpoint/2010/main" val="22027597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006"/>
            <a:ext cx="8229600" cy="605706"/>
          </a:xfrm>
        </p:spPr>
        <p:txBody>
          <a:bodyPr/>
          <a:lstStyle/>
          <a:p>
            <a:r>
              <a:rPr lang="en-IN" dirty="0"/>
              <a:t>Avoid Herd Mentality</a:t>
            </a:r>
          </a:p>
        </p:txBody>
      </p:sp>
      <p:sp>
        <p:nvSpPr>
          <p:cNvPr id="3" name="Content Placeholder 2"/>
          <p:cNvSpPr>
            <a:spLocks noGrp="1"/>
          </p:cNvSpPr>
          <p:nvPr>
            <p:ph idx="1"/>
          </p:nvPr>
        </p:nvSpPr>
        <p:spPr>
          <a:xfrm>
            <a:off x="457200" y="692696"/>
            <a:ext cx="8229600" cy="5976664"/>
          </a:xfrm>
        </p:spPr>
        <p:txBody>
          <a:bodyPr>
            <a:noAutofit/>
          </a:bodyPr>
          <a:lstStyle/>
          <a:p>
            <a:endParaRPr lang="en-IN" sz="1800" dirty="0">
              <a:solidFill>
                <a:schemeClr val="accent4">
                  <a:lumMod val="75000"/>
                  <a:lumOff val="25000"/>
                </a:schemeClr>
              </a:solidFill>
            </a:endParaRPr>
          </a:p>
          <a:p>
            <a:r>
              <a:rPr lang="en-IN" sz="1800" dirty="0">
                <a:solidFill>
                  <a:schemeClr val="accent4">
                    <a:lumMod val="75000"/>
                    <a:lumOff val="25000"/>
                  </a:schemeClr>
                </a:solidFill>
              </a:rPr>
              <a:t>Fads  are a by-product of human behaviour</a:t>
            </a:r>
            <a:r>
              <a:rPr lang="en-IN" sz="1800" dirty="0"/>
              <a:t>, and human behaviour is all too predictable. </a:t>
            </a:r>
          </a:p>
          <a:p>
            <a:endParaRPr lang="en-IN" sz="1800" dirty="0"/>
          </a:p>
          <a:p>
            <a:r>
              <a:rPr lang="en-IN" sz="1800" dirty="0"/>
              <a:t>The details of each fad  may be different, but the </a:t>
            </a:r>
            <a:r>
              <a:rPr lang="en-IN" sz="1800" dirty="0">
                <a:solidFill>
                  <a:schemeClr val="accent4">
                    <a:lumMod val="75000"/>
                    <a:lumOff val="25000"/>
                  </a:schemeClr>
                </a:solidFill>
              </a:rPr>
              <a:t>general patterns remain very similar. </a:t>
            </a:r>
          </a:p>
          <a:p>
            <a:endParaRPr lang="en-IN" sz="1800" dirty="0"/>
          </a:p>
          <a:p>
            <a:r>
              <a:rPr lang="en-IN" sz="1800" dirty="0"/>
              <a:t>When people are in doubt they tend to look at others to confirm their behaviour. Many would rather adopt to others opinion rather than forming ones own.</a:t>
            </a:r>
          </a:p>
          <a:p>
            <a:endParaRPr lang="en-IN" sz="1800" dirty="0"/>
          </a:p>
          <a:p>
            <a:r>
              <a:rPr lang="en-IN" sz="1800" dirty="0">
                <a:solidFill>
                  <a:schemeClr val="accent4">
                    <a:lumMod val="75000"/>
                    <a:lumOff val="25000"/>
                  </a:schemeClr>
                </a:solidFill>
              </a:rPr>
              <a:t>Men, it is has been well said, think in herds. It will be seen that they go mad in herds, while they only recover their senses slowly, one by one</a:t>
            </a:r>
            <a:r>
              <a:rPr lang="en-IN" sz="1800" dirty="0"/>
              <a:t>. Charles Mackay</a:t>
            </a:r>
          </a:p>
          <a:p>
            <a:endParaRPr lang="en-IN" sz="1800" dirty="0"/>
          </a:p>
        </p:txBody>
      </p:sp>
    </p:spTree>
    <p:extLst>
      <p:ext uri="{BB962C8B-B14F-4D97-AF65-F5344CB8AC3E}">
        <p14:creationId xmlns:p14="http://schemas.microsoft.com/office/powerpoint/2010/main" val="25800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566738" y="331788"/>
            <a:ext cx="8239125" cy="395287"/>
          </a:xfrm>
        </p:spPr>
        <p:txBody>
          <a:bodyPr/>
          <a:lstStyle/>
          <a:p>
            <a:r>
              <a:rPr lang="en-IN" altLang="en-US" smtClean="0"/>
              <a:t>Odds In Your Favor</a:t>
            </a:r>
          </a:p>
        </p:txBody>
      </p:sp>
      <p:sp>
        <p:nvSpPr>
          <p:cNvPr id="129027" name="Content Placeholder 2"/>
          <p:cNvSpPr>
            <a:spLocks noGrp="1"/>
          </p:cNvSpPr>
          <p:nvPr>
            <p:ph idx="1"/>
          </p:nvPr>
        </p:nvSpPr>
        <p:spPr>
          <a:xfrm>
            <a:off x="558800" y="1101725"/>
            <a:ext cx="8121650" cy="4302125"/>
          </a:xfrm>
        </p:spPr>
        <p:txBody>
          <a:bodyPr/>
          <a:lstStyle/>
          <a:p>
            <a:r>
              <a:rPr lang="en-GB" sz="1600" dirty="0"/>
              <a:t>Stock prices are the clearest and most reliable </a:t>
            </a:r>
            <a:r>
              <a:rPr lang="en-GB" sz="1600" dirty="0">
                <a:solidFill>
                  <a:schemeClr val="accent4">
                    <a:lumMod val="75000"/>
                    <a:lumOff val="25000"/>
                  </a:schemeClr>
                </a:solidFill>
              </a:rPr>
              <a:t>signal of the market’s expectations about a company’s future performance</a:t>
            </a:r>
            <a:r>
              <a:rPr lang="en-GB" sz="1600" dirty="0"/>
              <a:t>. The key to successful investing is to estimate the </a:t>
            </a:r>
            <a:r>
              <a:rPr lang="en-GB" sz="1600" dirty="0">
                <a:solidFill>
                  <a:schemeClr val="accent4">
                    <a:lumMod val="75000"/>
                    <a:lumOff val="25000"/>
                  </a:schemeClr>
                </a:solidFill>
              </a:rPr>
              <a:t>level of expected performance embedded in the current stock price and then to assess the likelihood of a revision in expectations</a:t>
            </a:r>
          </a:p>
          <a:p>
            <a:endParaRPr lang="en-US" sz="1600" dirty="0">
              <a:solidFill>
                <a:schemeClr val="accent4">
                  <a:lumMod val="75000"/>
                  <a:lumOff val="25000"/>
                </a:schemeClr>
              </a:solidFill>
            </a:endParaRPr>
          </a:p>
          <a:p>
            <a:r>
              <a:rPr lang="en-IN" altLang="en-US" sz="1600" dirty="0" smtClean="0"/>
              <a:t>Asset prices reflect a set of expectations, management must understand those expectations</a:t>
            </a:r>
          </a:p>
          <a:p>
            <a:endParaRPr lang="en-IN" altLang="en-US" sz="1600" dirty="0" smtClean="0"/>
          </a:p>
          <a:p>
            <a:r>
              <a:rPr lang="en-IN" altLang="en-US" sz="1600" dirty="0" smtClean="0">
                <a:solidFill>
                  <a:schemeClr val="accent4">
                    <a:lumMod val="75000"/>
                    <a:lumOff val="25000"/>
                  </a:schemeClr>
                </a:solidFill>
              </a:rPr>
              <a:t>Expectations are analogous to the odds—and the goal of the process is finding </a:t>
            </a:r>
            <a:r>
              <a:rPr lang="en-IN" altLang="en-US" sz="1600" dirty="0" err="1" smtClean="0">
                <a:solidFill>
                  <a:schemeClr val="accent4">
                    <a:lumMod val="75000"/>
                    <a:lumOff val="25000"/>
                  </a:schemeClr>
                </a:solidFill>
              </a:rPr>
              <a:t>mis</a:t>
            </a:r>
            <a:r>
              <a:rPr lang="en-IN" altLang="en-US" sz="1600" dirty="0" smtClean="0">
                <a:solidFill>
                  <a:schemeClr val="accent4">
                    <a:lumMod val="75000"/>
                    <a:lumOff val="25000"/>
                  </a:schemeClr>
                </a:solidFill>
              </a:rPr>
              <a:t>-pricings</a:t>
            </a:r>
          </a:p>
          <a:p>
            <a:endParaRPr lang="en-IN" altLang="en-US" sz="1600" dirty="0" smtClean="0"/>
          </a:p>
          <a:p>
            <a:r>
              <a:rPr lang="en-IN" altLang="en-US" sz="1600" dirty="0" smtClean="0">
                <a:solidFill>
                  <a:schemeClr val="accent4">
                    <a:lumMod val="75000"/>
                    <a:lumOff val="25000"/>
                  </a:schemeClr>
                </a:solidFill>
              </a:rPr>
              <a:t>Perhaps the single greatest error in the investment business is a failure to distinguish between knowledge of a company’s fundamentals and the expectations implied by the price</a:t>
            </a:r>
          </a:p>
        </p:txBody>
      </p:sp>
      <p:sp>
        <p:nvSpPr>
          <p:cNvPr id="4" name="Slide Number Placeholder 3"/>
          <p:cNvSpPr>
            <a:spLocks noGrp="1"/>
          </p:cNvSpPr>
          <p:nvPr>
            <p:ph type="sldNum" sz="quarter" idx="10"/>
          </p:nvPr>
        </p:nvSpPr>
        <p:spPr/>
        <p:txBody>
          <a:bodyPr/>
          <a:lstStyle/>
          <a:p>
            <a:pPr>
              <a:defRPr/>
            </a:pPr>
            <a:fld id="{513C4A8C-B0CE-457D-B08D-61FE22851FE8}" type="slidenum">
              <a:rPr lang="en-SG" smtClean="0"/>
              <a:pPr>
                <a:defRPr/>
              </a:pPr>
              <a:t>64</a:t>
            </a:fld>
            <a:endParaRPr lang="en-SG" dirty="0"/>
          </a:p>
        </p:txBody>
      </p:sp>
    </p:spTree>
    <p:extLst>
      <p:ext uri="{BB962C8B-B14F-4D97-AF65-F5344CB8AC3E}">
        <p14:creationId xmlns:p14="http://schemas.microsoft.com/office/powerpoint/2010/main" val="30724921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considerations</a:t>
            </a:r>
            <a:endParaRPr lang="en-US" dirty="0"/>
          </a:p>
        </p:txBody>
      </p:sp>
      <p:sp>
        <p:nvSpPr>
          <p:cNvPr id="3" name="Content Placeholder 2"/>
          <p:cNvSpPr>
            <a:spLocks noGrp="1"/>
          </p:cNvSpPr>
          <p:nvPr>
            <p:ph idx="1"/>
          </p:nvPr>
        </p:nvSpPr>
        <p:spPr>
          <a:xfrm>
            <a:off x="567421" y="893157"/>
            <a:ext cx="8120418" cy="4956925"/>
          </a:xfrm>
        </p:spPr>
        <p:txBody>
          <a:bodyPr/>
          <a:lstStyle/>
          <a:p>
            <a:pPr eaLnBrk="1" hangingPunct="1"/>
            <a:r>
              <a:rPr lang="en-US" sz="2000" dirty="0"/>
              <a:t>The single greatest error in the M&amp;A business </a:t>
            </a:r>
            <a:r>
              <a:rPr lang="en-US" sz="2000" dirty="0" smtClean="0"/>
              <a:t>:  </a:t>
            </a:r>
            <a:r>
              <a:rPr lang="en-US" sz="2000" dirty="0">
                <a:solidFill>
                  <a:schemeClr val="accent4">
                    <a:lumMod val="75000"/>
                    <a:lumOff val="25000"/>
                  </a:schemeClr>
                </a:solidFill>
              </a:rPr>
              <a:t>Failure to distinguish between knowledge of a company’s  Fundamentals and the expectations implied by the price</a:t>
            </a:r>
            <a:r>
              <a:rPr lang="en-US" sz="2000" dirty="0" smtClean="0">
                <a:solidFill>
                  <a:schemeClr val="accent4">
                    <a:lumMod val="75000"/>
                    <a:lumOff val="25000"/>
                  </a:schemeClr>
                </a:solidFill>
              </a:rPr>
              <a:t>.</a:t>
            </a:r>
          </a:p>
          <a:p>
            <a:pPr eaLnBrk="1" hangingPunct="1"/>
            <a:endParaRPr lang="en-US" sz="2000" dirty="0">
              <a:solidFill>
                <a:srgbClr val="FF0000"/>
              </a:solidFill>
            </a:endParaRPr>
          </a:p>
          <a:p>
            <a:pPr eaLnBrk="1" hangingPunct="1"/>
            <a:r>
              <a:rPr lang="en-US" sz="2000" dirty="0" smtClean="0"/>
              <a:t>Opportunity </a:t>
            </a:r>
            <a:r>
              <a:rPr lang="en-US" sz="2000" dirty="0"/>
              <a:t>cost of capital </a:t>
            </a:r>
            <a:r>
              <a:rPr lang="en-US" sz="2000" dirty="0" smtClean="0"/>
              <a:t>providers: Cost </a:t>
            </a:r>
            <a:r>
              <a:rPr lang="en-US" sz="2000" dirty="0"/>
              <a:t>of equity is greater than the cost of </a:t>
            </a:r>
            <a:r>
              <a:rPr lang="en-US" sz="2000" dirty="0" smtClean="0"/>
              <a:t>debt &amp; </a:t>
            </a:r>
            <a:r>
              <a:rPr lang="en-US" sz="2000" dirty="0" smtClean="0">
                <a:solidFill>
                  <a:schemeClr val="accent4">
                    <a:lumMod val="75000"/>
                    <a:lumOff val="25000"/>
                  </a:schemeClr>
                </a:solidFill>
              </a:rPr>
              <a:t>Cost </a:t>
            </a:r>
            <a:r>
              <a:rPr lang="en-US" sz="2000" dirty="0">
                <a:solidFill>
                  <a:schemeClr val="accent4">
                    <a:lumMod val="75000"/>
                    <a:lumOff val="25000"/>
                  </a:schemeClr>
                </a:solidFill>
              </a:rPr>
              <a:t>of capital can be tricky to </a:t>
            </a:r>
            <a:r>
              <a:rPr lang="en-US" sz="2000" dirty="0" smtClean="0">
                <a:solidFill>
                  <a:schemeClr val="accent4">
                    <a:lumMod val="75000"/>
                    <a:lumOff val="25000"/>
                  </a:schemeClr>
                </a:solidFill>
              </a:rPr>
              <a:t>estimate</a:t>
            </a:r>
          </a:p>
          <a:p>
            <a:pPr eaLnBrk="1" hangingPunct="1"/>
            <a:endParaRPr lang="en-US" sz="2000" dirty="0" smtClean="0">
              <a:solidFill>
                <a:schemeClr val="accent4">
                  <a:lumMod val="75000"/>
                  <a:lumOff val="25000"/>
                </a:schemeClr>
              </a:solidFill>
            </a:endParaRPr>
          </a:p>
          <a:p>
            <a:pPr eaLnBrk="1" hangingPunct="1"/>
            <a:r>
              <a:rPr lang="en-US" sz="2000" dirty="0" smtClean="0"/>
              <a:t>Reversion </a:t>
            </a:r>
            <a:r>
              <a:rPr lang="en-US" sz="2000" dirty="0"/>
              <a:t>to the mean fastest in </a:t>
            </a:r>
            <a:r>
              <a:rPr lang="en-US" sz="2000" dirty="0">
                <a:solidFill>
                  <a:schemeClr val="accent4">
                    <a:lumMod val="75000"/>
                    <a:lumOff val="25000"/>
                  </a:schemeClr>
                </a:solidFill>
              </a:rPr>
              <a:t>fast-changing </a:t>
            </a:r>
            <a:r>
              <a:rPr lang="en-US" sz="2000" dirty="0" smtClean="0">
                <a:solidFill>
                  <a:schemeClr val="accent4">
                    <a:lumMod val="75000"/>
                    <a:lumOff val="25000"/>
                  </a:schemeClr>
                </a:solidFill>
              </a:rPr>
              <a:t>industries</a:t>
            </a:r>
          </a:p>
          <a:p>
            <a:pPr eaLnBrk="1" hangingPunct="1"/>
            <a:endParaRPr lang="en-US" sz="2000" dirty="0"/>
          </a:p>
          <a:p>
            <a:pPr eaLnBrk="1" hangingPunct="1"/>
            <a:r>
              <a:rPr lang="en-US" sz="2000" dirty="0"/>
              <a:t>Some companies and industries demonstrate </a:t>
            </a:r>
            <a:r>
              <a:rPr lang="en-US" sz="2000" dirty="0" smtClean="0">
                <a:solidFill>
                  <a:schemeClr val="accent4">
                    <a:lumMod val="75000"/>
                    <a:lumOff val="25000"/>
                  </a:schemeClr>
                </a:solidFill>
              </a:rPr>
              <a:t>persistence</a:t>
            </a:r>
          </a:p>
          <a:p>
            <a:pPr eaLnBrk="1" hangingPunct="1"/>
            <a:endParaRPr lang="en-US" sz="2000" dirty="0"/>
          </a:p>
          <a:p>
            <a:pPr eaLnBrk="1" hangingPunct="1"/>
            <a:r>
              <a:rPr lang="en-US" sz="2000" dirty="0" smtClean="0">
                <a:solidFill>
                  <a:schemeClr val="accent4">
                    <a:lumMod val="75000"/>
                    <a:lumOff val="25000"/>
                  </a:schemeClr>
                </a:solidFill>
              </a:rPr>
              <a:t>Competitive Advantage Period  </a:t>
            </a:r>
            <a:r>
              <a:rPr lang="en-US" sz="2000" dirty="0"/>
              <a:t>cluster by investment neighborhood</a:t>
            </a:r>
          </a:p>
          <a:p>
            <a:pPr eaLnBrk="1" hangingPunct="1"/>
            <a:endParaRPr lang="en-US" sz="2000" dirty="0"/>
          </a:p>
          <a:p>
            <a:pPr eaLnBrk="1" hangingPunct="1">
              <a:buFont typeface="ZapfDingbats" pitchFamily="82" charset="2"/>
              <a:buNone/>
            </a:pPr>
            <a:endParaRPr lang="en-US" sz="2000" dirty="0"/>
          </a:p>
          <a:p>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65</a:t>
            </a:fld>
            <a:endParaRPr lang="en-SG" dirty="0"/>
          </a:p>
        </p:txBody>
      </p:sp>
    </p:spTree>
    <p:extLst>
      <p:ext uri="{BB962C8B-B14F-4D97-AF65-F5344CB8AC3E}">
        <p14:creationId xmlns:p14="http://schemas.microsoft.com/office/powerpoint/2010/main" val="3185871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 : M&amp;A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50" y="955964"/>
            <a:ext cx="1614769" cy="2276186"/>
          </a:xfrm>
        </p:spPr>
      </p:pic>
      <p:sp>
        <p:nvSpPr>
          <p:cNvPr id="4" name="Slide Number Placeholder 3"/>
          <p:cNvSpPr>
            <a:spLocks noGrp="1"/>
          </p:cNvSpPr>
          <p:nvPr>
            <p:ph type="sldNum" sz="quarter" idx="10"/>
          </p:nvPr>
        </p:nvSpPr>
        <p:spPr/>
        <p:txBody>
          <a:bodyPr/>
          <a:lstStyle/>
          <a:p>
            <a:fld id="{C0691B93-B3A7-4303-AA7E-EB7530658DE5}" type="slidenum">
              <a:rPr lang="en-SG" smtClean="0"/>
              <a:pPr/>
              <a:t>66</a:t>
            </a:fld>
            <a:endParaRPr lang="en-SG" dirty="0"/>
          </a:p>
        </p:txBody>
      </p:sp>
      <p:sp>
        <p:nvSpPr>
          <p:cNvPr id="6" name="AutoShape 2" descr="http://www.amazon.in/Investment-Banking-Valuation-Leveraged-Acquisitions/dp/0470442204/%0adata:image/jpeg;base64,/9j/4AAQSkZJRgABAQAAAQABAAD/2wBDABQODxIPDRQSEBIXFRQYHjIhHhwcHj0sLiQySUBMS0dARkVQWnNiUFVtVkVGZIhlbXd7gYKBTmCNl4x9lnN+gXz/2wBDARUXFx4aHjshITt8U0ZTfHx8fHx8fHx8fHx8fHx8fHx8fHx8fHx8fHx8fHx8fHx8fHx8fHx8fHx8fHx8fHx8fHz/wAARCAEKAL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d8NG7GWff5sgJE7gYDsAAAcDgCqrSelxcfhcv/jUkxxBNn/ntL/6G1b5jn8+PYQYGUZ+YDbkY/QgH8TVJ6A0cwZD/AM/VyP8At4f/ABqNpnHS8uT/ANvD/wCNdURcKk4AYsUcR9Pvbm2/ptqdEcTR4JKNnf7EHIx6dxRzLsKxy9gfPikMt1PkdM3L/wCNQzs6OQt5cAf9fD/41l3T2o1GUOqEmaXeSOBycdvpUG+0YI5VFdGG9McOADyPTPQj8for63H0Omgj2QFri7nLnoPtL8f+PU5fIMAP2qYN/wBfT/8AxVcw4sVMkeQVDM0Ug5JGOFb39/Ue/APswNxzEV/5Yjocbh149M+/WpauO5uMZN5CXN0R2xcP/jR5dyel1dD/ALbv/jUGnzGPToAEJ+Xr+NPkvJAORj6VsokOQrLOi5a9uv8Av+/+NQtcuv8Ay93TH/ru/wDjUTuXHOc1F5ZrRRXYzbZI15cH7t1cj/tu/wDjTDd3f/P5df8Af9/8aaVA6mk256CnyrsK7Hfa7v8A5/br/v8Av/jR9rvP+f26/wC/7/40CMntTxCaOVdg5mN+03v/AD+3X/f9v8aUXF5/z+3X/f8Ab/GniLFLsAo5V2FzMaJ7v/n9uv8Av+/+NL591/z+XX/f9/8AGl20bfaiy7BzPuJ591/z+XX/AH/f/Gl8+6/5/Lr/AL/v/jSiGRuiH8alWzkbqQP1pWiF2Vprm7SJ2F7dZAJH79/8a7vA/uj8q4q6sylrKW3HCE+nau0zWNS2ljWnfqc9IMwyc/8ALaX/ANGNVIw+i1aRBunZn48+Xg/75oM8Se9OKaQ20Vhbs3RQKeLJf4jTzdqenFMM2ferJG+XAnRAfwppb+7Eo+opP3jn5VNPFvIfvMBVEkLAt97b+VIo29CPyqyLdR1JNO8sD7q0yeaxXJcjrgU0ovc5qz5WetKIh25osJyZUK5+6tJ5LHrV8QE9qeLf1oukK7ZnC3HpTxCPStAQD0p4g9FpcwWZniL0FL5LelaPkY6kCjZGOxb6mlzD5TPFuSakFn6/rVsuq+3sKZ5m87Y13MaV2PlIhaxjrg07ZGntUE/nqxG8L7CqjrIerk0aPqVysvtPCnp+JqF9RA4X9BVExH1P/fNMaFh1J/Kn7o+Vi312ZYXHTKnvXe4rzq4jxA5yehr0WsqnQuCschJuM1yBz+/k/wDQzQlrK/YL9avQgAzk955f/Q2qTd6CtY7GcnqVEsR/GxP04qVbeKPoBmpeTThEzdqoi5H8o6DNNOT2xVpbY96lS1TvSukGrKAQnoM09bZ29q0hEq9qQ7R1qeYLFNbQDrzUggUdBUpf0FMLkdcfjSux2E8sdhSbQOv6U15wBy1U5L9VOMk0WAunj0FMaVRwW59qRoW8tWXLE1YjtjHatuwHIzms5VIo0VNsqZeV9sSFj79qe1pLtyzjPoO1WI1EdplD8zdTVQySKpXzMg9c1k6rexoqaW5Na2iPExLZfOMntVi1s44HLsxZjxyarafGFt5VU96kE++eJQcAdffisZyk21c1UUhlzHEHbqOaqskI5NWL/IlbBNZspPqauCbW4mSsIx90CoZdu37tRnPrUUoyvWtkiSte/wCpcY7Gu/rz24I8iQf7Jr0KqmSjCtoC/mt28+X/ANDariWXrzRZOi275HPnS/8AoxqmNyQPlWrTdjBrUFtVXsKUoi9SBUDzuerY+lQFyxwAWNAWLTSRjoc0wz46Cqr7x6CoHdh1NPQdi49znrULXJHQCqbSGomlb0qrBYuPcsf4qgef1JNUnmb0NQvI/oQKdgLbz1VmmXk9TULEnqaY3SnYDqo7nZDA54Qjk/hSw3P2hJyuSoPGTVRfn0iE+wpdLZVWcOdo9689xVmzqTLcTFrBunBqvFBLcSbVXA7n0qGDVI4fk+ZkJ64om1r5DHbqUB74o5J3dkHMjRsohE8qZJ96rllSdTkYDVki/mUkiRsnrUMt2+377VSoyvqLnRt306PJ8gyMdaoMS52ohZvQCsxrp8EBmra0OWEDy1bfMw3MSapw9nG4lLmZUdJEHzAKansLB7kNJctiFenvTbxmWVxxwfTmtO13T6YgQgN0zUzm1EaWpXvo7aLTLjyVVf3bDgcnj1rc5rDvbBF065ZpC7rExx0HStzJopu9xSMu1chJFA58+Xr/ANdGq++nzbC/mrgDOAKp2ckccUhK5YzyjP8AwNq3ZDi1Y/7Gf0q+dk8pjboIjtYbj3JpqTw/aAI17dahk82UkpC7jPVUJqO0V5Z/3cbsB1IBIFTfS5ViSeZd5+QdfWqryKeqirUsLu7bInbBwdqk4NQ/ZmYcRtz04604yQ3EqsyH+GoyIj1zViW3kiH7yN0z03DGaZ/Z166F1tZCv05/KtU7ktWKb+X/AAmoJPu1MYnDFTGwcHBXHI/CpRpWoTJmO0kI9+M/nWiaRm02ZxqZLC8lh8+O2keHBO8DjA60r6feK5jMDiT+5jk/hXX6VDLH4YWKSNll8qQbCMHOTjinKdthKPc41r6ZrVbcNiNfTjNQZPPzHnrzUq6ferhDayhyMhdhyR9KRrO6WRY2tpRI33UKHJ/Chcq2DUipKluLa4tcfaoHhzyN4xmke1uo4RNJazJD/wA9GQhfzpiI6KFDO6xxqzu3CqoyT+FWpdL1GGPzJbKYIBknbnA98dKAKtaGgvs1NR/eUiqEcck52wRvK2M7UUscfhWnpFhMLtJZleIoeI2Qhm/DrWdW3K7lR3LWpLtuXz0z+FaGlRTNpjFUODnaw6Go9R8qNmZ7eR7hl+RCpBb6Dv8AlWtpbyf2CjtA8cgRz5TAg5yeMVypOUbM2bszFkimNndu7/IIXyPX5TW3XLahqF29nKk1q8IeM8SAg4xXWbR61cYyj8RLaexy4kb7VIm47RcS4Gf9tq6+XiwbP/PP+lcJNeLBeXOVLFLiT/0M12d9If7Ank6H7MW/8dqnFhcdpC7bPrnLE02wv7aad7a1UBYxkEd+aq+FJWm0gMzFj5jDmsrwnLv1W4Gf+WR/9CFCjZCudJDOv9o3FuMBgqv9e3+FZtvLK+umFnG2NmO0emOP5iomuRD4yEZIHmxbP0z/AEq3DAV8T3EuODbqc+5OP/ZaOVDuW5IvP1NWfBjhjyB/tE/4CllvfLu1h2DaSAWzzk+1UdMvnu9b1KPpHDtRfqMg1dmjshceZK6iUENy+MEe1JpoFYS5hjN5A2wb5DtJx1AGafd3f2UDCbuM9ccVU1HUYIxFJFIkrI2dqsCatRSwana7om4I/FD71LT1sHqV9RuLcLFOrK00RDIoPJHcH8/0q1b3RmsBclNp2k7c+me/4Vzt/Hd2cpSQIQeVcdGrZsGc6EGYfN5b/wAzVK/UGUrO+Ooa1DIY/L2RsMbs5/SrGr6tbaVMrtAZbhlxxxhc+tZegSytqiK4AGxulJ4tmaO+iVVBzFn9TVJMGbmsT2ltZrdXkXmiJg0a4yd3aktrtNW0Vp2i2LLGwKMc+oqp4oQyaMoHXev9afoKFPDqKeu1/wCZp20uT1KXgqzjTT2vGAMsrFQ3oo7fnmrWieIf7WvJ4Ps/lBBuRt2dwzjn9Kf4VQR6HGo6bm/nTbL+wdPlaW2ubdHYbSTPnj8TTe7EirZWa2fjKfylCxyQlwB2JIz+oNX9Q1G20/UIx5JkuJgqswONq54/meKq293Fc+LSbeRJY/s33kORnPrWX4qcr4gtgD/An/oRp2u1cV7LQ3PEUyWkNreMgdoJwVGcZyp4zVqz1D7VpIv/AC9uUZtm7PTPf8Ky/GxI0aPH/Pdf5NUuif8AIop/1xk/m1K3uldTl9b1xtWVX8nydqFcb92c/gK7jFeZMn7gk+lenUVFawonA3sRa8vGB6zyf+hGu4vVJ8OTL3+ykf8Ajtc2dGuLtriaOWNQ88pAJP8Afb2rpJ283TJLVTiRoTGCemcYrJ1obNl8j7FXwgpXRQD/AM9GrI8HqV1i5z/zyP8A6EK29EjbTbAW85DvuLZTpzVLQtOm02+lmneNldCoCZznIPf6Ue2hrqHJLsZviGb7N4oS4/55+W35V2jBE3TMACF5b2HNcHrrrqWpSTQ5VMBcOOcjittdchuNLNpvMV00Pl75B8m7GM5Fbyi+VOxmpK5D4PWY3N7NOhQzYcZ78n/Gr19B5uo7JPuSOox3I4zUNjHqNo6tIbeQjhgGIBH5VtfaISQ5HzDpkciuWVWMupsotbIy7rQLMtGkOY3Ynq5OaguSnh/YtujM0nO7HDeo607UYtQu7+K4gmjhSA/u1JPPqTx3rXS4SSNfPQBxyRjIB9qbnB/aBKXYraqFudFMrxkHasgU9QfT9aNNGdBUbSP3b8d+pqHVmu7uMQ2ZiSPOXaQnJ9sAVBbahJo1msepASAsRG0HPHXBziqjKMnZPUlprcraAIv7SUrndtPU0eKp4Ir2PzQS3lcY+pq3A0d3qFrqdsojt1jdWQrhixPXjjt61R8UafLqEgu4XRY4osMHzk8k8Y+tUpwU+VsVpNXNHxTKY9FDL3dadoLl/DiMepV/5mqV/cp4i09rSy3RyRsrEzDAxz6Zq9pURsdISzmIaRQwJXpyT/jTlOMFyyeolFy1RF4PYPoMeDkh2B/Ouc8N6dBqWo3EF3GxSNCSASMNkDt+Nbnh60vNH3wzvFJbud3yMcq34jvW158EYdokG9uTgY3H3NL28E3Zj9m+xg6fZQaf4ua3tQVjFtkgnPJI/wDrVS8VLnxDbH/YT/0I1pafaXMOtS6jePGxlUrtjJOOmByOwFM1jTpdR1OG6hdFRFUEPnPBJ9KarU+bWQnCVtibxmM6RH/13X+RqXRR/wAUogAyfKk/m1GvQNqtisEDBGEgcl+mMEdvrS6Ek2nWf2W7ZGVCTGyEng84PHrU+2p8trj5JX2ODYg27Y9DXpNYfiTTYbqF7iAJGsUTlgBtyeuenNbO+qlUjU+ESi47lOw/493/AOu0v/oxqs1WsP8Aj3f/AK7y/wDoxqs15U/jZ2R2QUq9aSgdago5OCNZr9YnyFeXBx161Z1XTUslR4mZo3OCG6g1Wt3WLUVkkOESXLHrxmrms6hFdrHHbksqncWIxz6V7rdT2sFHa2p5a5eR33NDQ5ml0/DnJiYoPpwR/Orks8MBAmmSMnszAGs22EmmaHJMwxKTvAPYnAH+NZun6e+pedJ5uGXqWGSxNcTowqSnUbtFM6VUlGMYpXZ06srqGRgynoQcg0m5M43rn0zzWB4fmZL0w5OyQE49CO9Vpg41iUwDM3nHZ9c0vqf7xwvsrj+se6nY6hpERgjSKrnopIBNZXiL/j3g/wB8/wAqy9QspbSUfaHEkkg3Fgc8/Wr+sMX0yydjlmAJP/AaunQVOpCSd7kTqucZJqxe0X/kFxemW/masyiKeF4ncFHXDbWGcViSXPk+H4YVPzzFgf8Ad3HP+FSWlkLfRLmZ1xJNGfwXt/jUTo6ubdruyKjU0UUuho2VlbWZc2zElsBstmrQZWOFZWPoDmsPw0oD3OP7q/1rO09J2uAlodsrgjd02juaqWGc5z5pbdWJVuWMbLc6zzE8zy/MUv8A3c8/lSkhVLMQqjqTwBXJz272N6IywMiMGDL+dX/EEryXqWwPyKAcerH1qXg1zRUZaPUr6w7Ntao2oriGY7Ypkc+isDT9w3bdw3YzjPNc1f6e+mGGQS7ix4KjBUitPSLR1JvpZfMe4XJGOnPrUVMPTjD2kZXXT1HCrKUuVrU06KKK4zpK2pf8gy7/AOuL/wAjVqqupf8AIMu/+uL/AMjVmu7C7M56u6K1h/x7v/13l/8ARjVZqtYf8e7/APXeX/0Y1Wa5J/EzaPwoKVeopKVetQUcjFEJ74QltoeQrn05qzqOmtp4SVJd6FsBsYKnqKhs+NVjycDzup+tamvzxm2SFXVnLhsA5wADXuTqTVWEVs9zzIxi4Sb3LWl3bX1rukAMina/oe+aq3er4k+z6cgllJxvAyM+w71Qt5Xg0e5ZCR5kix5/DJ/Sr3h+KOO1muTgMGKlj/CoH/165pUYU3Ko1dJ6I2VSUkooo6IMarF9G/kaB/yMH/bwf/QqNE/5Csf0b+RoH/If/wC3g/8AoVdMv4kv8JivhXqT+I/+PiH/AHD/ADp2q/8AIKsP90f+g03xH/x8Q/7h/nS6t/yCrH/dH/oNY0vho/M0nvMymLFVzkhOBnp64/WunvJBNpEsq9HiyB6cVlvAH8No6j5kkLk+vJH+H5VLZTeZoFzGesQYfgeR/WnXtUSkvsysKn7t0+qG+G/v3H+6v9araD/yEV/3DVnw39+5/wB0f1qtoP8AyEV/3TVVN6voKO0A1j/kLN/wH+VSaz/yGhn/AGKj1n/kLP8A8B/lVzxDHD5kT7j9pb5QgGdw/pRB2dNd1/kElfm9R3iXiO3/AN5v6Vd03/kHW/8AuVkjR7+d1F1JhBxuZ9xA9hW8iLHGsaDCoAB9BXHXcI0o04u7R0UlJzc2rDqKKK4zpK2pf8gy7/64v/I1ZqtqX/IMu/8Ari/8jVmu3C7M56u6K2n/APHu/wD13l/9GNVmq1h/x7v/ANd5f/RjVZrkn8TNo7IKAcHmiioKOdfRb1nc4jwSSPnoj0K6ZsO0cY7nOf0roqK7frtW1tDm+rQKE2mo2mfY4TtKncrN3b3+tZ1to1077bhvKg/jCtnd+AroKKzhiakE0nuXKjBtMxbDTLm11BJmCeUpbo3OMEUDTLoat9pwnledv+9zjNbVFN4qo233VhewjaxlaxYXF7NG1uFwqkHc2O9Lf2E9xYWsMQXfEBuy2B0rUoqY4icVFL7Ow3Ri7+ZStLR00o2k+NxDA4ORyTiqFnpt5BFcxuE2zRlRhv4u39a3KKFiJq/nqDoxdvIzNGsZ7JpjPtAcADac1BpWmXVpeLLME2BSOGya2qKbxM3zX+0CoxVvIxdR0y6ub9poQhQ46tg8VHr0aG9WRJQ0rAAxDlh6VvA4Nc7e6deRXrzxK0gZy6snJBznp7V0Yas5SSk7WWnmY1qfKnZbiGLV4V35uAAM/ezj8Kv6PqMl2Xhnw0ijcGAxke9VjfaxKmxYHUngsIiD+vFWtH057TfNPgSOMBQc7R71dZr2b9pa/SxNO/OuW9vM06KKK8s7itqX/IMu/wDri/8AI1ZqtqX/ACDLv/ri/wDI1ZruwuzOeruitYf8e7/9d5f/AEY1Waraf/x7v/12l/8ARjVZrkn8TNo7IqG4fzriIsq+XtKkjopGST9KJLvMcghUiRQu3cOMscDipnt4pBLuXmVdrnuRTfskWd2GJLhz8x5IGKtSp9URaQC6QyeXht3meX25IGSfpTWvowrsFYqsZkzxyB/j2pws4Q+7DE/N1Y/xHJpi2luQ6KS2AqP83IxyBR+7D3w+1FG2yqVKoC6gZyzHAAP5043aKwUqxYyGMgY4OM/yoKW2JJS64LDLbuAwxj8elO+yxEAbT0bnPPzdT9aG4dUHvD4ZBNCkoBUOAQD1qIXBE1yXYLBABk45zjJ/TH51JFF5RO0nbgAKTkACmGziKurbishJYFupPU1KcLu5T5rIRbtWKgI+XfYOnpmkS8jdlVVck9RjleM8/h/MVIbdDsLFiUzgk8nPXNMkS3iLl38vz+CC2ATjHH6VXuPoT7w1b6NoxIUdQV3jOOVAyT16DpTvta5UFHBbaDnHBIzj8hzSyWcMvDKQNnl4BwNvpTEgcz+aXUqcqcHIZOw9j75p/u3qHvipexOMqGOcbcD72egH5Z+lPtpTLC0shAUs23H90HA/lSC0i2Rp8xERyuWORxjH0xThbRi2+zjIj27evOPrUtwtoNc3UqwXsnlmWYDasQkZQuG5PGPXj9asG7Vd3yvhXVGPoTj+WRSC2hkQkEsHC/MG7A5AHtTfs6NGUjIEDt5jMHySc549ulW/Zt7ErnSHC9Q54YBSAxPbJwP8fxpVukeQIFbJZlGcfwjk/TtThDE7CQAEEhxjoSBwf5flTFsoVOQGzhhncf4jk1H7sr3xsN55nlBoyHmBZQCPu56/kRVqoDaR4ULuBQYTLH5TgjP15qZRtUDJOBjJ6mlLlfwjjzdSvqX/ACDLv/ri/wDI1ZqtqX/IMu/+uL/yNWa6sLszKruitp/AB7v/wBdpf8A0Y1WapWNxCsTo0qh/Pl+Unn/AFjVZE0RbaJF3ema5ZxfM9DWLVkPPAJHJHb1qgv2pgzskgfySQM4y5PTHbGP1q4J4i20SKW9M0vmJu27xu9KItx6BJX6lMLcx7lzKwLohbPO3HLD054zUtqGitWd4yJGZnKdTnsPyxVhnRBlnVfqaZ9pg/57J/31VOUpK1hKKT3Ka20gmVGUmI3HmZx/sjk/8CA/WlC3ckDMzSLMxClegHzcn6AVa+1QdPOT/vqnefF3kUfjVOpN7onkXcqE4uhGkrlc/KzEkFhklc+vTr2FCJdPAhZpFldkDjptwcsf6flVtRD/AKxQvJzu9T604yJjJYY9aTqPoh8nmV4kkW8x+8MKrgFz0P8AUHP4YpJPONxJhTnA8o7cqRjkH8fWpjcwDrMn50n2u2/57x/99UuaV72Hyq1rg+/asQOWYfM+049+nrVW2SUQW0EiSJGI2DBeDuzxk9hjNWftlt3uI/8AvqkN9aAc3MX/AH1QnJK3KJpN3uVxJO84Dq4kVXkK5xnsqj27/UUgW6EEi4l3CJUQ55LH7zfr+lTfbbAOZPtEAc8FtwyaX+0rH/n7h/77FXzS6RJ5V1ZFIJwZ/KSTaE2x84IPT6Ed8/WkkhlHnGNJNwRIoyDzjuf1/Spv7Ssf+fyH/vsUf2lY/wDP5D/32KXNP+UfLHuIFm80YyAJP+AiMDp9TUUS3KjL+dkxnkHO0seOO5UVN/aVj/z9w/8AfYpf7Qsz0uoj/wACoUp/yhaPcfahxbp5g2ueWGc8/jU1QC9tT/y8R/8AfVBvrQdbmIf8CFZuMm72LUopWuN1L/kGXf8A1xf+RqzWdqN/Ztp10ouoixiYABhycGtLafQ11YZNJ3MarTehzCf8f8nT/j4k/wDQzVia7jhuCyspI49axrt3F9eKHYDz5OM/7RqHcf7x/Ouv2d9WZ89joDq6JzFGN5H3jVY6hIW3bgD61kh29TS+Y3rTVKKFzs0/tTNySD9aVZ2dgihSWOBWZ5jeoo8xh04+lVyC5zoTdW2ngKNrydWPpUs1zG1vHLtwH6cVz9j9lEjPeEkDG1fU1t3HkSxCYIHXoo46e1YTgotGik2W5gZlVY2GMdKcIxHaFJJRkdfasdZJyhEMT7P0/Or9vE6WDGdNrMcgE8mspRstylqRuYv+egqFjGP4xTHQH/lkP0qIwj/nn+taJCHukbD/AFgqs8CEf60U9rZn+7GRTBYv/EMVrFeZDKkiKAQGzVcJnotabQxRD5iKhMsSfdGa3iZMrLbM3bFSrZjq1K1y38IAqJpWbqaoROI4U64/CkM0a/dWqhbPvSfMaLhYne5J6VC0pNJs9acEApahoV5smM/SvTq83mXELfQ16PWNXdGkDiJ8fa7vI/5bydv9s01oWEQmaJhEeA5X5SfTNXTHuluTsJzPLz/wM1ftTDBa2TzqfLW5ZuR7Dn8DUqRVjDltniQPLC6KTjcykDPpSfY5Tt/cSfPwo2n5j1x+Va/lrax6iJ3DCdSq4Od7E5DDHp1zSuY5Lu2uJtkN39pTzCkgKSqP4/ampCaMN7acbyIJMR8SHafk+vpQtpcmdIWt5VkbkKUOdvrj0rWuCklrrSxIqs8ikYfPmYcnjn054ptzE0t1b3kbp5ItlUncMhghG3HXOatMmw5NMsnjDI2U6F2PGf5VPJNbiH7NZxvMkeAxjQsB+lRx2cf9ly6czjeirMG3AKX7gHucHH/Aai02O2jtLwS/6tlQMoYBmw2TjPtWfs76tl81tkSwai+4wpBI0i9V2EFfqKSaWe4m8uXzVcf8swCMe+Kmu5fPjv40eN55HSSMhuJYxwAPcelM+0yKlrGqxTyR27JcRlsblJGEDeoFCpxWoudkYtWJbiY7fvcH5frTZWSBNz71Utt3EEDd6Z9alSK3jh1OONxNE/k7I5JRk4OSoOecVAkkdpbvFdbZrWeZhMquGZchcMD6jn8jVJIVxkkl3uKQ28xYYz8h4z07VSa4u2k8rEgkzjy8Hdn6VpARpJqcaNHcp5MSJl9olwF6HPoKc8yQazPqgl87DIq7NpOSBuA6ZAAK596tehLMbbNJEZ9kjQj70mCVH40NbXKgk28oCrvPyHhfX6e9a8tiiW+oWVtJG26ZJYQHHzJzwPcZ/Slsj9luHlJV0jhSGQZBDLwGA9cDP5U7k6GIIpWiMoRjEDgyBflB9M0gSt24ihTSZbaCRXiiuBs5GW4OWx9Tj8Kzdo7CqWom7FYJ7Uuz1qcr60iRvK22NGc+ijNMVyDFFXBZhRm4lVB6L8x/wo8+3h/1MO5h/E/P/wBb9KV+wFKSGWS3kZUYqFJJxx0r0PIrgLy7mlhcFsAqeBXf4rGrurmtM5gE7rgc/wCvl7f7bU421w8Sy8shOxe5z6Yp8dwkfnqQMieXt/ttVyO+W3gtXdR/rSxXvtxjP+fSskjW5SbT5URmYqQpw2052n3pRp5VgjbN5IXaWGQT0BqU3Udut1umWQSqUQJ1wT1Ppil+1RTTW7ylJJo5lPnRg/Mg7t79KtXE2QPCUWVgqYgOJPmHymq0sUy3CwbUWR13qN45HXOc+laMpWWDUEJjXzXBjwMb8Nmop47eSaK683JWEIY+jZC4q1chtGQxcw+dsJi37N3bdjOPyp0ME1wrvEi7Y8FizAYz9a2V+zi0ksgVCBAyPyQX6njHuR+FQ2e1ILpZduXQBUbOG5z2qtSOYzzp94BJvRY/KID7mA256fnUYtJ2eVACzRAtIB2A6mtuGYyQ3bzmMzTMhCuPlO00toYbOTJZZBK5EmMgBcY6Y5HJ/IU72JvcxodNmnjEkYUqW2DLAZb05pRp0giaVlAVG2NkgEN6Y61tWrW9rDsd1kC3AdcZyABgN+HFRny/ss0RuEZ3mDhjn5hjr096OZisZAtgMcCnCJR2qw+1WIU5AOAfWmEk9BVkEWwDgCkK08hjTTGe5AoAjIApMZ9B7mpCo9SfoKaYyegx9aBgPITlgZD6HgUkt45XYuET0A4/Kl8jPWjykXrilZDKp3OcnJPqaURMfap2dF6c1G1xjpTHYingxbyE9lP8q77Nee3U5aFx6g16HisKu6NYHJ7ZGmuQqDHny8k/7Zq1FpPmrG7SfNI23AHAwQP606Fcmb/rvL/6G1TDfhRk4Q5XHY1SjoS5u42DToWUPGCw+YcjnIGf1FSPbBI5DuyEcpwMdBS7pScg4yCOg79aefOYEM2QeTkDrjGaZNxj2BBPz5XOBgeo+U/jTUsVZyA5+V9jHHfB5H5GpCp2lWc4IAx9OlKZCGDbiWBznjr60ai0ITaIm7exG0qD8vIJHf6U6Ky3ySRs2GjYLwOD/nFOM7gYBHbtnp0pgnkTO1iM8n60ahoNeALCsgJO4cDHfuP5fnTnswih2f5DtHA5yRn9KjaRmQITlQcge9DTylicgZxxjjjpT1DQk/s/51VpMkyeWxUZ2nOOajWziZXYvtCEDJxjkE+vt+tME0qkESEEHOe+aY8hKFHYbM5xgDn/ACTRqGnYlltliikcHIQIR053DP6Uy4tzFbpKG+/jAI9Rn9OPzqKS94YM4IYAEYHOOlMN/cbRtVyoAA+Xjjgfzo1Ha+xOLTfbrM0pXdnjHXBAx+v6U9dNQzyReYcxkZOAe+M9fxqsYr1ooyx2qpyigZIqxZQXExlkllcNnJ4C5PXPHvWcqiSvc0VJvoRpBEwtsSf8fDBQQBx8xHrntVR5UFrLOpPySCPGOuQTn9KtP54ZSnBQ/LhV+XnPHHrzURFxtKg4U842jGfy9z+dCqIfsiteCW3it5HPyzpuHGMe35EfnVJpie9aEiyMpSRyVLF8f7R6npUEke3pVqYezKZYmmk1PJ92q9Wnchqwyb/VN9K9KrzWb/VN9K9JrGrui4mRaRgxyk/895f/AEY1T4Qd8/Snvp9k7l3tLdmbliYlJJ9TxSf2bY/8+Vv/AN+l/wAKSkS4DSwHQAUxmJ6mpf7Nsf8Anytv+/S/4Uf2bY/8+Vt/36X/AAp84uTzKxI9ajLqO9Xf7MsP+fK2/wC/S/4Uf2ZYf8+Nt/36X/CjnD2ZnmQUwvWp/Zlh/wA+Nt/36X/Cj+y7D/nxtv8Avyv+FPnHyGQ0yjqajErSNtjUsfQVt/2Xp/8Az423/flf8KX+zLAdLG2H/bJf8KXOPkMFlmZguQpJx1qdtNCyxpLIzbuvOK1v7MsP+fK2/wC/S/4Un9m2PX7Fb5/65L/hUOcnsy1GK6Fcx21kQEhXf64yf8afPiSDzUA5qUabYnrZW/8A36X/AAo/s2xz/wAeVv8A9+l/wrBwb1ua8/kSRjzIFDEcim26bHdSR+Apv9nWP/Pnb/8Afpf8KT+zrH/nzt/+/S/4VPsfMftPIgmyGPNVXPPJrS/syw/58rb/AL9L/hS/2ZYf8+Nt/wB+V/wq1CwnMxpCMdf1qtNjHX9a6L+y9P8A+fG2/wC/K/4Uf2Xp/wDz423/AH5X/CtFoS5HHzYAPP61V3D1rvBpen/8+Nr/AN+V/wAKP7K0/wD58LX/AL8r/hWqqWM3G5wExHlNz2r0uqg0rT/+fC1/78r/AIU7e394/nUylzAlY/Z%0a%0a%0a%0a%0a%0a%0a%0a"/>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125" y="955964"/>
            <a:ext cx="1479049" cy="22838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481" y="955964"/>
            <a:ext cx="1430583" cy="22838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176" y="995758"/>
            <a:ext cx="1341322" cy="227618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09" y="3461017"/>
            <a:ext cx="1597810" cy="248946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611" y="1027929"/>
            <a:ext cx="1479171" cy="221184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126" y="3468641"/>
            <a:ext cx="1479048" cy="238420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481" y="3468641"/>
            <a:ext cx="1430583" cy="23842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9371" y="3527316"/>
            <a:ext cx="1504488" cy="225383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1875" y="3468641"/>
            <a:ext cx="1604671" cy="2290563"/>
          </a:xfrm>
          <a:prstGeom prst="rect">
            <a:avLst/>
          </a:prstGeom>
        </p:spPr>
      </p:pic>
    </p:spTree>
    <p:extLst>
      <p:ext uri="{BB962C8B-B14F-4D97-AF65-F5344CB8AC3E}">
        <p14:creationId xmlns:p14="http://schemas.microsoft.com/office/powerpoint/2010/main" val="19658990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 on Valuation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3744" y="1011465"/>
            <a:ext cx="1444665" cy="2053811"/>
          </a:xfrm>
        </p:spPr>
      </p:pic>
      <p:sp>
        <p:nvSpPr>
          <p:cNvPr id="4" name="Slide Number Placeholder 3"/>
          <p:cNvSpPr>
            <a:spLocks noGrp="1"/>
          </p:cNvSpPr>
          <p:nvPr>
            <p:ph type="sldNum" sz="quarter" idx="10"/>
          </p:nvPr>
        </p:nvSpPr>
        <p:spPr/>
        <p:txBody>
          <a:bodyPr/>
          <a:lstStyle/>
          <a:p>
            <a:fld id="{C0691B93-B3A7-4303-AA7E-EB7530658DE5}" type="slidenum">
              <a:rPr lang="en-SG" smtClean="0"/>
              <a:pPr/>
              <a:t>67</a:t>
            </a:fld>
            <a:endParaRPr lang="en-S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27" y="3349644"/>
            <a:ext cx="1430482" cy="20435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1" y="1011465"/>
            <a:ext cx="1360650" cy="20538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413" y="1011465"/>
            <a:ext cx="1545431" cy="204354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591" y="1011465"/>
            <a:ext cx="1444423" cy="208205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591" y="3377884"/>
            <a:ext cx="1312545" cy="19812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3006" y="942395"/>
            <a:ext cx="1505785" cy="215112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9151" y="3377885"/>
            <a:ext cx="1381125" cy="19812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6660" y="3336320"/>
            <a:ext cx="1327439" cy="202276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8277" y="3263584"/>
            <a:ext cx="1388269" cy="2095500"/>
          </a:xfrm>
          <a:prstGeom prst="rect">
            <a:avLst/>
          </a:prstGeom>
        </p:spPr>
      </p:pic>
    </p:spTree>
    <p:extLst>
      <p:ext uri="{BB962C8B-B14F-4D97-AF65-F5344CB8AC3E}">
        <p14:creationId xmlns:p14="http://schemas.microsoft.com/office/powerpoint/2010/main" val="4236346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References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666" y="1039090"/>
            <a:ext cx="1284143" cy="2152217"/>
          </a:xfrm>
        </p:spPr>
      </p:pic>
      <p:sp>
        <p:nvSpPr>
          <p:cNvPr id="4" name="Slide Number Placeholder 3"/>
          <p:cNvSpPr>
            <a:spLocks noGrp="1"/>
          </p:cNvSpPr>
          <p:nvPr>
            <p:ph type="sldNum" sz="quarter" idx="10"/>
          </p:nvPr>
        </p:nvSpPr>
        <p:spPr/>
        <p:txBody>
          <a:bodyPr/>
          <a:lstStyle/>
          <a:p>
            <a:fld id="{C0691B93-B3A7-4303-AA7E-EB7530658DE5}" type="slidenum">
              <a:rPr lang="en-SG" smtClean="0"/>
              <a:pPr/>
              <a:t>68</a:t>
            </a:fld>
            <a:endParaRPr lang="en-SG"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99" y="1028494"/>
            <a:ext cx="1391120" cy="21628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340" y="999532"/>
            <a:ext cx="1362406" cy="22014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657" y="1009186"/>
            <a:ext cx="1324098" cy="21821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666" y="1018838"/>
            <a:ext cx="1405198" cy="218212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56056" y="3647208"/>
            <a:ext cx="1233752" cy="203661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546" y="3647208"/>
            <a:ext cx="1389112" cy="2036618"/>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4396" y="3647208"/>
            <a:ext cx="1342454" cy="199370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9621" y="3612658"/>
            <a:ext cx="1360170" cy="202825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51666" y="3612658"/>
            <a:ext cx="1524000" cy="2071168"/>
          </a:xfrm>
          <a:prstGeom prst="rect">
            <a:avLst/>
          </a:prstGeom>
        </p:spPr>
      </p:pic>
    </p:spTree>
    <p:extLst>
      <p:ext uri="{BB962C8B-B14F-4D97-AF65-F5344CB8AC3E}">
        <p14:creationId xmlns:p14="http://schemas.microsoft.com/office/powerpoint/2010/main" val="40980308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Real Life drama</a:t>
            </a:r>
            <a:endParaRPr lang="en-IN" dirty="0"/>
          </a:p>
        </p:txBody>
      </p:sp>
      <p:sp>
        <p:nvSpPr>
          <p:cNvPr id="3" name="Content Placeholder 2"/>
          <p:cNvSpPr>
            <a:spLocks noGrp="1"/>
          </p:cNvSpPr>
          <p:nvPr>
            <p:ph idx="1"/>
          </p:nvPr>
        </p:nvSpPr>
        <p:spPr/>
        <p:txBody>
          <a:bodyPr/>
          <a:lstStyle/>
          <a:p>
            <a:endParaRPr lang="en-IN" dirty="0" smtClean="0"/>
          </a:p>
          <a:p>
            <a:endParaRPr lang="en-IN" dirty="0"/>
          </a:p>
          <a:p>
            <a:endParaRPr lang="en-IN" dirty="0" smtClean="0"/>
          </a:p>
          <a:p>
            <a:r>
              <a:rPr lang="en-IN" dirty="0" smtClean="0">
                <a:hlinkClick r:id="rId2" action="ppaction://hlinkfile"/>
              </a:rPr>
              <a:t>Barbarians at the Gate</a:t>
            </a:r>
            <a:endParaRPr lang="en-IN"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69</a:t>
            </a:fld>
            <a:endParaRPr lang="en-SG" dirty="0"/>
          </a:p>
        </p:txBody>
      </p:sp>
    </p:spTree>
    <p:extLst>
      <p:ext uri="{BB962C8B-B14F-4D97-AF65-F5344CB8AC3E}">
        <p14:creationId xmlns:p14="http://schemas.microsoft.com/office/powerpoint/2010/main" val="2741326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566738" y="331788"/>
            <a:ext cx="8239125" cy="395287"/>
          </a:xfrm>
        </p:spPr>
        <p:txBody>
          <a:bodyPr/>
          <a:lstStyle/>
          <a:p>
            <a:r>
              <a:rPr lang="en-IN" altLang="en-US" dirty="0"/>
              <a:t>Magic Formulae</a:t>
            </a:r>
            <a:endParaRPr lang="en-IN" altLang="en-US" dirty="0" smtClean="0"/>
          </a:p>
        </p:txBody>
      </p:sp>
      <p:sp>
        <p:nvSpPr>
          <p:cNvPr id="59395" name="Content Placeholder 2"/>
          <p:cNvSpPr>
            <a:spLocks noGrp="1"/>
          </p:cNvSpPr>
          <p:nvPr>
            <p:ph idx="1"/>
          </p:nvPr>
        </p:nvSpPr>
        <p:spPr>
          <a:xfrm>
            <a:off x="558800" y="1101725"/>
            <a:ext cx="8121650" cy="4302125"/>
          </a:xfrm>
        </p:spPr>
        <p:txBody>
          <a:bodyPr/>
          <a:lstStyle/>
          <a:p>
            <a:endParaRPr lang="en-IN" altLang="en-US" smtClean="0"/>
          </a:p>
        </p:txBody>
      </p:sp>
      <p:sp>
        <p:nvSpPr>
          <p:cNvPr id="4" name="Slide Number Placeholder 3"/>
          <p:cNvSpPr>
            <a:spLocks noGrp="1"/>
          </p:cNvSpPr>
          <p:nvPr>
            <p:ph type="sldNum" sz="quarter" idx="10"/>
          </p:nvPr>
        </p:nvSpPr>
        <p:spPr/>
        <p:txBody>
          <a:bodyPr/>
          <a:lstStyle/>
          <a:p>
            <a:pPr>
              <a:defRPr/>
            </a:pPr>
            <a:fld id="{465F3E95-5A78-4317-AFE3-FBB8E76DE0CA}" type="slidenum">
              <a:rPr lang="en-SG" smtClean="0"/>
              <a:pPr>
                <a:defRPr/>
              </a:pPr>
              <a:t>7</a:t>
            </a:fld>
            <a:endParaRPr lang="en-SG" dirty="0"/>
          </a:p>
        </p:txBody>
      </p:sp>
      <p:pic>
        <p:nvPicPr>
          <p:cNvPr id="593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101725"/>
            <a:ext cx="8721725"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0757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421" y="1080654"/>
            <a:ext cx="8239125" cy="1018309"/>
          </a:xfrm>
        </p:spPr>
        <p:txBody>
          <a:bodyPr>
            <a:noAutofit/>
          </a:bodyPr>
          <a:lstStyle/>
          <a:p>
            <a:pPr algn="ctr"/>
            <a:r>
              <a:rPr lang="en-IN" sz="2000" b="1" i="1" dirty="0">
                <a:solidFill>
                  <a:srgbClr val="FF0000"/>
                </a:solidFill>
              </a:rPr>
              <a:t>When a person with money meets a person with experience, the person with experience winds up with the money and the person with the money ends up with the experience. </a:t>
            </a:r>
            <a:r>
              <a:rPr lang="en-IN" sz="2000" b="1" dirty="0">
                <a:solidFill>
                  <a:srgbClr val="FF0000"/>
                </a:solidFill>
              </a:rPr>
              <a:t>—Harvey MacKay</a:t>
            </a:r>
            <a:r>
              <a:rPr lang="en-IN" sz="2000" dirty="0"/>
              <a:t/>
            </a:r>
            <a:br>
              <a:rPr lang="en-IN" sz="2000" dirty="0"/>
            </a:br>
            <a:endParaRPr lang="en-US" sz="2000" dirty="0"/>
          </a:p>
        </p:txBody>
      </p:sp>
      <p:pic>
        <p:nvPicPr>
          <p:cNvPr id="596994" name="Picture 2"/>
          <p:cNvPicPr>
            <a:picLocks noGrp="1" noChangeAspect="1" noChangeArrowheads="1"/>
          </p:cNvPicPr>
          <p:nvPr>
            <p:ph idx="1"/>
          </p:nvPr>
        </p:nvPicPr>
        <p:blipFill>
          <a:blip r:embed="rId2" cstate="print"/>
          <a:srcRect/>
          <a:stretch>
            <a:fillRect/>
          </a:stretch>
        </p:blipFill>
        <p:spPr bwMode="auto">
          <a:xfrm>
            <a:off x="107504" y="2452255"/>
            <a:ext cx="4824536" cy="3820848"/>
          </a:xfrm>
          <a:prstGeom prst="rect">
            <a:avLst/>
          </a:prstGeom>
          <a:noFill/>
          <a:ln w="9525">
            <a:noFill/>
            <a:miter lim="800000"/>
            <a:headEnd/>
            <a:tailEnd/>
          </a:ln>
        </p:spPr>
      </p:pic>
      <p:pic>
        <p:nvPicPr>
          <p:cNvPr id="770050" name="Picture 2" descr="D:\Kuntal Data\Asset bubble_KJ\photos\Mistakte-quotes-Learn-from-the-mistakes-of-others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452254"/>
            <a:ext cx="4139952" cy="379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6634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800200"/>
          </a:xfrm>
        </p:spPr>
        <p:txBody>
          <a:bodyPr>
            <a:normAutofit/>
          </a:bodyPr>
          <a:lstStyle/>
          <a:p>
            <a:r>
              <a:rPr lang="en-IN" dirty="0"/>
              <a:t>Short as life is, we make it shorter by the careless waste of time. Victor Hugo</a:t>
            </a:r>
          </a:p>
        </p:txBody>
      </p:sp>
      <p:sp>
        <p:nvSpPr>
          <p:cNvPr id="3" name="Content Placeholder 2"/>
          <p:cNvSpPr>
            <a:spLocks noGrp="1"/>
          </p:cNvSpPr>
          <p:nvPr>
            <p:ph idx="1"/>
          </p:nvPr>
        </p:nvSpPr>
        <p:spPr/>
        <p:txBody>
          <a:bodyPr>
            <a:normAutofit fontScale="85000" lnSpcReduction="20000"/>
          </a:bodyPr>
          <a:lstStyle/>
          <a:p>
            <a:endParaRPr lang="en-IN" dirty="0" smtClean="0"/>
          </a:p>
          <a:p>
            <a:endParaRPr lang="en-IN" sz="4000" dirty="0">
              <a:latin typeface="+mj-lt"/>
              <a:ea typeface="+mj-ea"/>
              <a:cs typeface="+mj-cs"/>
            </a:endParaRPr>
          </a:p>
          <a:p>
            <a:pPr marL="0" indent="0" algn="ctr">
              <a:buNone/>
            </a:pPr>
            <a:endParaRPr lang="en-IN" sz="4000" dirty="0" smtClean="0">
              <a:latin typeface="+mj-lt"/>
              <a:ea typeface="+mj-ea"/>
              <a:cs typeface="+mj-cs"/>
            </a:endParaRPr>
          </a:p>
          <a:p>
            <a:pPr marL="0" indent="0" algn="ctr">
              <a:buNone/>
            </a:pPr>
            <a:endParaRPr lang="en-IN" sz="4000" dirty="0">
              <a:latin typeface="+mj-lt"/>
              <a:ea typeface="+mj-ea"/>
              <a:cs typeface="+mj-cs"/>
            </a:endParaRPr>
          </a:p>
          <a:p>
            <a:pPr marL="0" indent="0" algn="ctr">
              <a:buNone/>
            </a:pPr>
            <a:endParaRPr lang="en-IN" sz="4000" dirty="0" smtClean="0">
              <a:latin typeface="+mj-lt"/>
              <a:ea typeface="+mj-ea"/>
              <a:cs typeface="+mj-cs"/>
            </a:endParaRPr>
          </a:p>
          <a:p>
            <a:pPr marL="0" indent="0" algn="ctr">
              <a:buNone/>
            </a:pPr>
            <a:endParaRPr lang="en-IN" sz="4000" dirty="0" smtClean="0">
              <a:latin typeface="+mj-lt"/>
              <a:ea typeface="+mj-ea"/>
              <a:cs typeface="+mj-cs"/>
            </a:endParaRPr>
          </a:p>
          <a:p>
            <a:pPr marL="0" indent="0" algn="ctr">
              <a:buNone/>
            </a:pPr>
            <a:endParaRPr lang="en-IN" sz="4000" dirty="0">
              <a:latin typeface="+mj-lt"/>
              <a:ea typeface="+mj-ea"/>
              <a:cs typeface="+mj-cs"/>
            </a:endParaRPr>
          </a:p>
          <a:p>
            <a:pPr marL="0" indent="0" algn="ctr">
              <a:buNone/>
            </a:pPr>
            <a:r>
              <a:rPr lang="en-IN" sz="4000" dirty="0" smtClean="0">
                <a:latin typeface="+mj-lt"/>
                <a:ea typeface="+mj-ea"/>
                <a:cs typeface="+mj-cs"/>
              </a:rPr>
              <a:t>Thank </a:t>
            </a:r>
            <a:r>
              <a:rPr lang="en-IN" sz="4000" dirty="0">
                <a:latin typeface="+mj-lt"/>
                <a:ea typeface="+mj-ea"/>
                <a:cs typeface="+mj-cs"/>
              </a:rPr>
              <a:t>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79365"/>
          </a:xfrm>
          <a:prstGeom prst="rect">
            <a:avLst/>
          </a:prstGeom>
        </p:spPr>
      </p:pic>
    </p:spTree>
    <p:extLst>
      <p:ext uri="{BB962C8B-B14F-4D97-AF65-F5344CB8AC3E}">
        <p14:creationId xmlns:p14="http://schemas.microsoft.com/office/powerpoint/2010/main" val="10998562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 v/s value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374" y="841665"/>
            <a:ext cx="8318172" cy="5091544"/>
          </a:xfrm>
        </p:spPr>
      </p:pic>
      <p:sp>
        <p:nvSpPr>
          <p:cNvPr id="4" name="Slide Number Placeholder 3"/>
          <p:cNvSpPr>
            <a:spLocks noGrp="1"/>
          </p:cNvSpPr>
          <p:nvPr>
            <p:ph type="sldNum" sz="quarter" idx="10"/>
          </p:nvPr>
        </p:nvSpPr>
        <p:spPr/>
        <p:txBody>
          <a:bodyPr/>
          <a:lstStyle/>
          <a:p>
            <a:fld id="{C0691B93-B3A7-4303-AA7E-EB7530658DE5}" type="slidenum">
              <a:rPr lang="en-SG" smtClean="0"/>
              <a:pPr/>
              <a:t>72</a:t>
            </a:fld>
            <a:endParaRPr lang="en-SG" dirty="0"/>
          </a:p>
        </p:txBody>
      </p:sp>
    </p:spTree>
    <p:extLst>
      <p:ext uri="{BB962C8B-B14F-4D97-AF65-F5344CB8AC3E}">
        <p14:creationId xmlns:p14="http://schemas.microsoft.com/office/powerpoint/2010/main" val="389033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Price is what you pay Value is what you get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800" y="1039091"/>
            <a:ext cx="8121650" cy="4707081"/>
          </a:xfrm>
        </p:spPr>
      </p:pic>
      <p:sp>
        <p:nvSpPr>
          <p:cNvPr id="4" name="Slide Number Placeholder 3"/>
          <p:cNvSpPr>
            <a:spLocks noGrp="1"/>
          </p:cNvSpPr>
          <p:nvPr>
            <p:ph type="sldNum" sz="quarter" idx="10"/>
          </p:nvPr>
        </p:nvSpPr>
        <p:spPr/>
        <p:txBody>
          <a:bodyPr/>
          <a:lstStyle/>
          <a:p>
            <a:fld id="{C0691B93-B3A7-4303-AA7E-EB7530658DE5}" type="slidenum">
              <a:rPr lang="en-SG" smtClean="0"/>
              <a:pPr/>
              <a:t>73</a:t>
            </a:fld>
            <a:endParaRPr lang="en-SG" dirty="0"/>
          </a:p>
        </p:txBody>
      </p:sp>
    </p:spTree>
    <p:extLst>
      <p:ext uri="{BB962C8B-B14F-4D97-AF65-F5344CB8AC3E}">
        <p14:creationId xmlns:p14="http://schemas.microsoft.com/office/powerpoint/2010/main" val="2068397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38" y="331788"/>
            <a:ext cx="8239125" cy="395287"/>
          </a:xfrm>
        </p:spPr>
        <p:txBody>
          <a:bodyPr>
            <a:normAutofit fontScale="90000"/>
          </a:bodyPr>
          <a:lstStyle/>
          <a:p>
            <a:pPr>
              <a:defRPr/>
            </a:pPr>
            <a:r>
              <a:rPr lang="en-IN" dirty="0"/>
              <a:t>To a man with the </a:t>
            </a:r>
            <a:r>
              <a:rPr lang="en-IN" dirty="0" smtClean="0"/>
              <a:t>hammer, </a:t>
            </a:r>
            <a:r>
              <a:rPr lang="en-IN" dirty="0"/>
              <a:t>entire world looks like a nail</a:t>
            </a:r>
          </a:p>
        </p:txBody>
      </p:sp>
      <p:sp>
        <p:nvSpPr>
          <p:cNvPr id="48131" name="Content Placeholder 2"/>
          <p:cNvSpPr>
            <a:spLocks noGrp="1"/>
          </p:cNvSpPr>
          <p:nvPr>
            <p:ph idx="1"/>
          </p:nvPr>
        </p:nvSpPr>
        <p:spPr>
          <a:xfrm>
            <a:off x="558800" y="1101725"/>
            <a:ext cx="8121650" cy="4302125"/>
          </a:xfrm>
        </p:spPr>
        <p:txBody>
          <a:bodyPr/>
          <a:lstStyle/>
          <a:p>
            <a:endParaRPr lang="en-IN" smtClean="0"/>
          </a:p>
        </p:txBody>
      </p:sp>
      <p:sp>
        <p:nvSpPr>
          <p:cNvPr id="4" name="Slide Number Placeholder 3"/>
          <p:cNvSpPr>
            <a:spLocks noGrp="1"/>
          </p:cNvSpPr>
          <p:nvPr>
            <p:ph type="sldNum" sz="quarter" idx="10"/>
          </p:nvPr>
        </p:nvSpPr>
        <p:spPr/>
        <p:txBody>
          <a:bodyPr/>
          <a:lstStyle/>
          <a:p>
            <a:pPr>
              <a:defRPr/>
            </a:pPr>
            <a:fld id="{D5DE30BC-9BA5-4DF6-BECA-D1EBAA8074C1}" type="slidenum">
              <a:rPr lang="en-SG" smtClean="0"/>
              <a:pPr>
                <a:defRPr/>
              </a:pPr>
              <a:t>74</a:t>
            </a:fld>
            <a:endParaRPr lang="en-SG" dirty="0"/>
          </a:p>
        </p:txBody>
      </p:sp>
      <p:pic>
        <p:nvPicPr>
          <p:cNvPr id="48133" name="Picture 2"/>
          <p:cNvPicPr>
            <a:picLocks noChangeAspect="1" noChangeArrowheads="1"/>
          </p:cNvPicPr>
          <p:nvPr/>
        </p:nvPicPr>
        <p:blipFill>
          <a:blip r:embed="rId2">
            <a:extLst>
              <a:ext uri="{28A0092B-C50C-407E-A947-70E740481C1C}">
                <a14:useLocalDpi xmlns:a14="http://schemas.microsoft.com/office/drawing/2010/main" val="0"/>
              </a:ext>
            </a:extLst>
          </a:blip>
          <a:srcRect l="1801" t="2374"/>
          <a:stretch>
            <a:fillRect/>
          </a:stretch>
        </p:blipFill>
        <p:spPr bwMode="auto">
          <a:xfrm>
            <a:off x="439738" y="1101725"/>
            <a:ext cx="8704262"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736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66738" y="331788"/>
            <a:ext cx="8239125" cy="395287"/>
          </a:xfrm>
        </p:spPr>
        <p:txBody>
          <a:bodyPr/>
          <a:lstStyle/>
          <a:p>
            <a:r>
              <a:rPr lang="en-IN" smtClean="0"/>
              <a:t>Always Invert and have a rounded View</a:t>
            </a:r>
          </a:p>
        </p:txBody>
      </p:sp>
      <p:sp>
        <p:nvSpPr>
          <p:cNvPr id="49155" name="Content Placeholder 2"/>
          <p:cNvSpPr>
            <a:spLocks noGrp="1"/>
          </p:cNvSpPr>
          <p:nvPr>
            <p:ph idx="1"/>
          </p:nvPr>
        </p:nvSpPr>
        <p:spPr>
          <a:xfrm>
            <a:off x="558800" y="1101725"/>
            <a:ext cx="8121650" cy="4302125"/>
          </a:xfrm>
        </p:spPr>
        <p:txBody>
          <a:bodyPr/>
          <a:lstStyle/>
          <a:p>
            <a:endParaRPr lang="en-IN" smtClean="0"/>
          </a:p>
        </p:txBody>
      </p:sp>
      <p:sp>
        <p:nvSpPr>
          <p:cNvPr id="4" name="Slide Number Placeholder 3"/>
          <p:cNvSpPr>
            <a:spLocks noGrp="1"/>
          </p:cNvSpPr>
          <p:nvPr>
            <p:ph type="sldNum" sz="quarter" idx="10"/>
          </p:nvPr>
        </p:nvSpPr>
        <p:spPr/>
        <p:txBody>
          <a:bodyPr/>
          <a:lstStyle/>
          <a:p>
            <a:pPr>
              <a:defRPr/>
            </a:pPr>
            <a:fld id="{FA57C233-1F32-4DAC-83BC-726EFBB83C0D}" type="slidenum">
              <a:rPr lang="en-SG" smtClean="0"/>
              <a:pPr>
                <a:defRPr/>
              </a:pPr>
              <a:t>75</a:t>
            </a:fld>
            <a:endParaRPr lang="en-SG" dirty="0"/>
          </a:p>
        </p:txBody>
      </p:sp>
      <p:pic>
        <p:nvPicPr>
          <p:cNvPr id="49157" name="Content Placeholder 6" descr="elephant-metaphor-of-reality.jpg"/>
          <p:cNvPicPr>
            <a:picLocks noChangeAspect="1"/>
          </p:cNvPicPr>
          <p:nvPr/>
        </p:nvPicPr>
        <p:blipFill>
          <a:blip r:embed="rId2">
            <a:extLst>
              <a:ext uri="{28A0092B-C50C-407E-A947-70E740481C1C}">
                <a14:useLocalDpi xmlns:a14="http://schemas.microsoft.com/office/drawing/2010/main" val="0"/>
              </a:ext>
            </a:extLst>
          </a:blip>
          <a:srcRect r="1892" b="3319"/>
          <a:stretch>
            <a:fillRect/>
          </a:stretch>
        </p:blipFill>
        <p:spPr bwMode="auto">
          <a:xfrm>
            <a:off x="419100" y="1101725"/>
            <a:ext cx="872490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6658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66738" y="331788"/>
            <a:ext cx="8239125" cy="395287"/>
          </a:xfrm>
        </p:spPr>
        <p:txBody>
          <a:bodyPr/>
          <a:lstStyle/>
          <a:p>
            <a:r>
              <a:rPr lang="en-IN" smtClean="0"/>
              <a:t>Tools, methodology &amp; process</a:t>
            </a:r>
          </a:p>
        </p:txBody>
      </p:sp>
      <p:sp>
        <p:nvSpPr>
          <p:cNvPr id="86019" name="Content Placeholder 2"/>
          <p:cNvSpPr>
            <a:spLocks noGrp="1"/>
          </p:cNvSpPr>
          <p:nvPr>
            <p:ph idx="1"/>
          </p:nvPr>
        </p:nvSpPr>
        <p:spPr>
          <a:xfrm>
            <a:off x="558800" y="1101725"/>
            <a:ext cx="8121650" cy="4302125"/>
          </a:xfrm>
        </p:spPr>
        <p:txBody>
          <a:bodyPr/>
          <a:lstStyle/>
          <a:p>
            <a:endParaRPr lang="en-IN" smtClean="0"/>
          </a:p>
        </p:txBody>
      </p:sp>
      <p:sp>
        <p:nvSpPr>
          <p:cNvPr id="4" name="Slide Number Placeholder 3"/>
          <p:cNvSpPr>
            <a:spLocks noGrp="1"/>
          </p:cNvSpPr>
          <p:nvPr>
            <p:ph type="sldNum" sz="quarter" idx="10"/>
          </p:nvPr>
        </p:nvSpPr>
        <p:spPr/>
        <p:txBody>
          <a:bodyPr/>
          <a:lstStyle/>
          <a:p>
            <a:pPr>
              <a:defRPr/>
            </a:pPr>
            <a:fld id="{02E481BB-33D1-4323-9ACF-5563479674A1}" type="slidenum">
              <a:rPr lang="en-SG" smtClean="0"/>
              <a:pPr>
                <a:defRPr/>
              </a:pPr>
              <a:t>76</a:t>
            </a:fld>
            <a:endParaRPr lang="en-SG" dirty="0"/>
          </a:p>
        </p:txBody>
      </p:sp>
      <p:pic>
        <p:nvPicPr>
          <p:cNvPr id="86021" name="Picture 34" descr="decisionmaking3"/>
          <p:cNvPicPr>
            <a:picLocks noChangeAspect="1" noChangeArrowheads="1"/>
          </p:cNvPicPr>
          <p:nvPr/>
        </p:nvPicPr>
        <p:blipFill>
          <a:blip r:embed="rId2">
            <a:extLst>
              <a:ext uri="{28A0092B-C50C-407E-A947-70E740481C1C}">
                <a14:useLocalDpi xmlns:a14="http://schemas.microsoft.com/office/drawing/2010/main" val="0"/>
              </a:ext>
            </a:extLst>
          </a:blip>
          <a:srcRect t="3049"/>
          <a:stretch>
            <a:fillRect/>
          </a:stretch>
        </p:blipFill>
        <p:spPr bwMode="auto">
          <a:xfrm>
            <a:off x="419100" y="1101725"/>
            <a:ext cx="872490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776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66738" y="331788"/>
            <a:ext cx="8239125" cy="395287"/>
          </a:xfrm>
        </p:spPr>
        <p:txBody>
          <a:bodyPr/>
          <a:lstStyle/>
          <a:p>
            <a:r>
              <a:rPr lang="en-IN" smtClean="0"/>
              <a:t>Checklist for Life saving Tasks</a:t>
            </a:r>
            <a:br>
              <a:rPr lang="en-IN" smtClean="0"/>
            </a:br>
            <a:endParaRPr lang="en-IN" smtClean="0"/>
          </a:p>
        </p:txBody>
      </p:sp>
      <p:sp>
        <p:nvSpPr>
          <p:cNvPr id="87043" name="Content Placeholder 2"/>
          <p:cNvSpPr>
            <a:spLocks noGrp="1"/>
          </p:cNvSpPr>
          <p:nvPr>
            <p:ph idx="1"/>
          </p:nvPr>
        </p:nvSpPr>
        <p:spPr>
          <a:xfrm>
            <a:off x="558800" y="1101725"/>
            <a:ext cx="8121650" cy="4302125"/>
          </a:xfrm>
        </p:spPr>
        <p:txBody>
          <a:bodyPr/>
          <a:lstStyle/>
          <a:p>
            <a:pPr marL="0" indent="0">
              <a:buFont typeface="Wingdings" panose="05000000000000000000" pitchFamily="2" charset="2"/>
              <a:buNone/>
            </a:pPr>
            <a:r>
              <a:rPr lang="en-US" altLang="en-US" sz="2400" b="1" smtClean="0"/>
              <a:t>Why a checklist?</a:t>
            </a:r>
          </a:p>
          <a:p>
            <a:pPr marL="0" indent="0">
              <a:buFont typeface="Wingdings" panose="05000000000000000000" pitchFamily="2" charset="2"/>
              <a:buNone/>
            </a:pPr>
            <a:endParaRPr lang="en-IN" smtClean="0"/>
          </a:p>
        </p:txBody>
      </p:sp>
      <p:sp>
        <p:nvSpPr>
          <p:cNvPr id="4" name="Slide Number Placeholder 3"/>
          <p:cNvSpPr>
            <a:spLocks noGrp="1"/>
          </p:cNvSpPr>
          <p:nvPr>
            <p:ph type="sldNum" sz="quarter" idx="10"/>
          </p:nvPr>
        </p:nvSpPr>
        <p:spPr/>
        <p:txBody>
          <a:bodyPr/>
          <a:lstStyle/>
          <a:p>
            <a:pPr>
              <a:defRPr/>
            </a:pPr>
            <a:fld id="{88B5BEBE-6F7B-418E-985D-7CBD3A04B860}" type="slidenum">
              <a:rPr lang="en-SG" smtClean="0"/>
              <a:pPr>
                <a:defRPr/>
              </a:pPr>
              <a:t>77</a:t>
            </a:fld>
            <a:endParaRPr lang="en-SG" dirty="0"/>
          </a:p>
        </p:txBody>
      </p:sp>
      <p:pic>
        <p:nvPicPr>
          <p:cNvPr id="87045" name="Picture 6" descr="airline-crew-pilot-take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381250"/>
            <a:ext cx="3810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descr="020301_1346_0005_dshs~Surgeons-Performing-Operation-Posters"/>
          <p:cNvPicPr>
            <a:picLocks noChangeAspect="1" noChangeArrowheads="1"/>
          </p:cNvPicPr>
          <p:nvPr/>
        </p:nvPicPr>
        <p:blipFill>
          <a:blip r:embed="rId3">
            <a:extLst>
              <a:ext uri="{28A0092B-C50C-407E-A947-70E740481C1C}">
                <a14:useLocalDpi xmlns:a14="http://schemas.microsoft.com/office/drawing/2010/main" val="0"/>
              </a:ext>
            </a:extLst>
          </a:blip>
          <a:srcRect l="4662" t="5658" r="5508" b="15135"/>
          <a:stretch>
            <a:fillRect/>
          </a:stretch>
        </p:blipFill>
        <p:spPr bwMode="auto">
          <a:xfrm>
            <a:off x="5105400" y="2352675"/>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214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209550" y="57150"/>
            <a:ext cx="9144000" cy="860425"/>
          </a:xfrm>
        </p:spPr>
        <p:txBody>
          <a:bodyPr/>
          <a:lstStyle/>
          <a:p>
            <a:r>
              <a:rPr lang="en-IN" sz="2200" smtClean="0"/>
              <a:t>In my whole life, I have known no wise people (over a broad subject matter area) who did not read all the time – none, zero…Charlie Munger</a:t>
            </a:r>
          </a:p>
        </p:txBody>
      </p:sp>
      <p:sp>
        <p:nvSpPr>
          <p:cNvPr id="89091" name="Content Placeholder 2"/>
          <p:cNvSpPr>
            <a:spLocks noGrp="1"/>
          </p:cNvSpPr>
          <p:nvPr>
            <p:ph idx="1"/>
          </p:nvPr>
        </p:nvSpPr>
        <p:spPr>
          <a:xfrm>
            <a:off x="558800" y="1101725"/>
            <a:ext cx="8121650" cy="4302125"/>
          </a:xfrm>
        </p:spPr>
        <p:txBody>
          <a:bodyPr/>
          <a:lstStyle/>
          <a:p>
            <a:endParaRPr lang="en-IN" smtClean="0"/>
          </a:p>
        </p:txBody>
      </p:sp>
      <p:sp>
        <p:nvSpPr>
          <p:cNvPr id="4" name="Slide Number Placeholder 3"/>
          <p:cNvSpPr>
            <a:spLocks noGrp="1"/>
          </p:cNvSpPr>
          <p:nvPr>
            <p:ph type="sldNum" sz="quarter" idx="10"/>
          </p:nvPr>
        </p:nvSpPr>
        <p:spPr/>
        <p:txBody>
          <a:bodyPr/>
          <a:lstStyle/>
          <a:p>
            <a:pPr>
              <a:defRPr/>
            </a:pPr>
            <a:fld id="{3ADD662C-1A9B-42CD-B00F-1635C0A489A2}" type="slidenum">
              <a:rPr lang="en-SG" smtClean="0"/>
              <a:pPr>
                <a:defRPr/>
              </a:pPr>
              <a:t>78</a:t>
            </a:fld>
            <a:endParaRPr lang="en-SG" dirty="0"/>
          </a:p>
        </p:txBody>
      </p:sp>
      <p:pic>
        <p:nvPicPr>
          <p:cNvPr id="890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101725"/>
            <a:ext cx="872490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652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7420" y="872836"/>
            <a:ext cx="8239125" cy="5122719"/>
          </a:xfrm>
        </p:spPr>
      </p:pic>
      <p:sp>
        <p:nvSpPr>
          <p:cNvPr id="4" name="Slide Number Placeholder 3"/>
          <p:cNvSpPr>
            <a:spLocks noGrp="1"/>
          </p:cNvSpPr>
          <p:nvPr>
            <p:ph type="sldNum" sz="quarter" idx="10"/>
          </p:nvPr>
        </p:nvSpPr>
        <p:spPr/>
        <p:txBody>
          <a:bodyPr/>
          <a:lstStyle/>
          <a:p>
            <a:fld id="{C0691B93-B3A7-4303-AA7E-EB7530658DE5}" type="slidenum">
              <a:rPr lang="en-SG" smtClean="0"/>
              <a:pPr/>
              <a:t>79</a:t>
            </a:fld>
            <a:endParaRPr lang="en-SG" dirty="0"/>
          </a:p>
        </p:txBody>
      </p:sp>
    </p:spTree>
    <p:extLst>
      <p:ext uri="{BB962C8B-B14F-4D97-AF65-F5344CB8AC3E}">
        <p14:creationId xmlns:p14="http://schemas.microsoft.com/office/powerpoint/2010/main" val="1666393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a:solidFill>
                  <a:schemeClr val="tx1"/>
                </a:solidFill>
                <a:latin typeface="Calibri" panose="020F0502020204030204" pitchFamily="34" charset="0"/>
                <a:ea typeface="Calibri" panose="020F0502020204030204" pitchFamily="34" charset="0"/>
                <a:cs typeface="Mangal" panose="02040503050203030202" pitchFamily="18" charset="0"/>
              </a:rPr>
              <a:t>Build v/s Buy v/s Partner</a:t>
            </a:r>
            <a:r>
              <a:rPr lang="en-US" sz="900" dirty="0">
                <a:solidFill>
                  <a:schemeClr val="tx1"/>
                </a:solidFill>
              </a:rPr>
              <a:t/>
            </a:r>
            <a:br>
              <a:rPr lang="en-US" sz="900" dirty="0">
                <a:solidFill>
                  <a:schemeClr val="tx1"/>
                </a:solidFill>
              </a:rPr>
            </a:br>
            <a:endParaRPr lang="en-US" dirty="0"/>
          </a:p>
        </p:txBody>
      </p:sp>
      <p:graphicFrame>
        <p:nvGraphicFramePr>
          <p:cNvPr id="5" name="Content Placeholder 4"/>
          <p:cNvGraphicFramePr>
            <a:graphicFrameLocks noGrp="1"/>
          </p:cNvGraphicFramePr>
          <p:nvPr>
            <p:ph idx="1"/>
          </p:nvPr>
        </p:nvGraphicFramePr>
        <p:xfrm>
          <a:off x="558800" y="1496984"/>
          <a:ext cx="8121650" cy="3511607"/>
        </p:xfrm>
        <a:graphic>
          <a:graphicData uri="http://schemas.openxmlformats.org/drawingml/2006/table">
            <a:tbl>
              <a:tblPr firstRow="1" firstCol="1" bandRow="1"/>
              <a:tblGrid>
                <a:gridCol w="1866071"/>
                <a:gridCol w="1961495"/>
                <a:gridCol w="1961495"/>
                <a:gridCol w="2332589"/>
              </a:tblGrid>
              <a:tr h="585268">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Internal Development ( build) </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Acquisition ( buy)</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b="1">
                          <a:effectLst/>
                          <a:latin typeface="Calibri" panose="020F0502020204030204" pitchFamily="34" charset="0"/>
                          <a:ea typeface="Calibri" panose="020F0502020204030204" pitchFamily="34" charset="0"/>
                          <a:cs typeface="Mangal" panose="02040503050203030202" pitchFamily="18" charset="0"/>
                        </a:rPr>
                        <a:t>Strategic Alliance ( ally)</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6339">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Potential advantages</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Potential disadvantages</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Control over execution</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Focused development</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Control over cost</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Lengthy execution period</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Inbred perspective</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Uncertain market acceptance</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Increased competition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Speed of execution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Cross –company synergies</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Complementary expertise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Removal of a competitor</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Low market entry risk</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High Integration risk</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High entry cost</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Unwanted assets and unwelcome liabilities</a:t>
                      </a:r>
                      <a:endParaRPr lang="en-US" sz="100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a:effectLst/>
                          <a:latin typeface="Calibri" panose="020F0502020204030204" pitchFamily="34" charset="0"/>
                          <a:ea typeface="Calibri" panose="020F0502020204030204" pitchFamily="34" charset="0"/>
                          <a:cs typeface="Mangal" panose="02040503050203030202" pitchFamily="18" charset="0"/>
                        </a:rPr>
                        <a:t> </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Low entry cost</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Cross-company  synergies</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Complementary expertise</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Low market entry risk</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Ability to learn</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 </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Shared benefits</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Complex  management</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Disagreements regarding control</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p>
                      <a:pPr>
                        <a:lnSpc>
                          <a:spcPct val="115000"/>
                        </a:lnSpc>
                        <a:spcAft>
                          <a:spcPts val="0"/>
                        </a:spcAft>
                      </a:pPr>
                      <a:r>
                        <a:rPr lang="en-GB" sz="1100" dirty="0">
                          <a:effectLst/>
                          <a:latin typeface="Calibri" panose="020F0502020204030204" pitchFamily="34" charset="0"/>
                          <a:ea typeface="Calibri" panose="020F0502020204030204" pitchFamily="34" charset="0"/>
                          <a:cs typeface="Mangal" panose="02040503050203030202" pitchFamily="18" charset="0"/>
                        </a:rPr>
                        <a:t>Questionable sustainability</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txBody>
                  <a:tcPr marL="63616" marR="63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fld id="{C0691B93-B3A7-4303-AA7E-EB7530658DE5}" type="slidenum">
              <a:rPr lang="en-SG" smtClean="0"/>
              <a:pPr/>
              <a:t>8</a:t>
            </a:fld>
            <a:endParaRPr lang="en-SG" dirty="0"/>
          </a:p>
        </p:txBody>
      </p:sp>
    </p:spTree>
    <p:extLst>
      <p:ext uri="{BB962C8B-B14F-4D97-AF65-F5344CB8AC3E}">
        <p14:creationId xmlns:p14="http://schemas.microsoft.com/office/powerpoint/2010/main" val="35976430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304800" y="171450"/>
            <a:ext cx="8026400" cy="328901"/>
          </a:xfrm>
        </p:spPr>
        <p:txBody>
          <a:bodyPr/>
          <a:lstStyle/>
          <a:p>
            <a:pPr marL="0" indent="0" defTabSz="914400">
              <a:defRPr/>
            </a:pPr>
            <a:r>
              <a:rPr lang="en-US" sz="2400" dirty="0"/>
              <a:t>Reverse Engineering a Simple Valuation: </a:t>
            </a:r>
          </a:p>
        </p:txBody>
      </p:sp>
      <p:sp>
        <p:nvSpPr>
          <p:cNvPr id="9221" name="Text Box 4"/>
          <p:cNvSpPr txBox="1">
            <a:spLocks noChangeArrowheads="1"/>
          </p:cNvSpPr>
          <p:nvPr/>
        </p:nvSpPr>
        <p:spPr bwMode="auto">
          <a:xfrm>
            <a:off x="3865563" y="2262188"/>
            <a:ext cx="377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ClrTx/>
              <a:buSzTx/>
              <a:buFontTx/>
              <a:buNone/>
            </a:pPr>
            <a:endParaRPr lang="en-GB" sz="1800" smtClean="0">
              <a:solidFill>
                <a:srgbClr val="000000"/>
              </a:solidFill>
              <a:latin typeface="Arial" panose="020B0604020202020204" pitchFamily="34" charset="0"/>
            </a:endParaRPr>
          </a:p>
        </p:txBody>
      </p:sp>
      <p:sp>
        <p:nvSpPr>
          <p:cNvPr id="9222" name="Text Box 5"/>
          <p:cNvSpPr txBox="1">
            <a:spLocks noChangeArrowheads="1"/>
          </p:cNvSpPr>
          <p:nvPr/>
        </p:nvSpPr>
        <p:spPr bwMode="auto">
          <a:xfrm>
            <a:off x="400050" y="668287"/>
            <a:ext cx="83312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lvl="0" indent="-342900">
              <a:lnSpc>
                <a:spcPct val="90000"/>
              </a:lnSpc>
              <a:spcBef>
                <a:spcPct val="0"/>
              </a:spcBef>
              <a:buClr>
                <a:srgbClr val="006699"/>
              </a:buClr>
              <a:buSzTx/>
            </a:pPr>
            <a:r>
              <a:rPr lang="en-US" sz="1400" kern="0" dirty="0">
                <a:solidFill>
                  <a:srgbClr val="000000"/>
                </a:solidFill>
                <a:latin typeface="Times New Roman"/>
              </a:rPr>
              <a:t>Cost of capital is 9%; the </a:t>
            </a:r>
            <a:r>
              <a:rPr lang="en-GB" sz="1400" kern="0" dirty="0">
                <a:solidFill>
                  <a:srgbClr val="000000"/>
                </a:solidFill>
                <a:latin typeface="Times New Roman"/>
              </a:rPr>
              <a:t>terminal growth rate of FCF is forecasted at 5% p.a. The value of debt as of the end of 1999 is $4,435. The number of shares outstanding is 2,472</a:t>
            </a:r>
            <a:r>
              <a:rPr lang="en-GB" sz="1400" kern="0" dirty="0" smtClean="0">
                <a:solidFill>
                  <a:srgbClr val="000000"/>
                </a:solidFill>
                <a:latin typeface="Times New Roman"/>
              </a:rPr>
              <a:t>.</a:t>
            </a:r>
          </a:p>
          <a:p>
            <a:pPr marL="342900" lvl="0" indent="-342900">
              <a:lnSpc>
                <a:spcPct val="90000"/>
              </a:lnSpc>
              <a:spcBef>
                <a:spcPct val="0"/>
              </a:spcBef>
              <a:buClr>
                <a:srgbClr val="006699"/>
              </a:buClr>
              <a:buSzTx/>
            </a:pPr>
            <a:endParaRPr lang="en-GB" sz="1400" kern="0" dirty="0" smtClean="0">
              <a:solidFill>
                <a:srgbClr val="000000"/>
              </a:solidFill>
              <a:latin typeface="Times New Roman"/>
            </a:endParaRPr>
          </a:p>
          <a:p>
            <a:pPr marL="342900" lvl="0" indent="-342900">
              <a:lnSpc>
                <a:spcPct val="90000"/>
              </a:lnSpc>
              <a:spcBef>
                <a:spcPct val="0"/>
              </a:spcBef>
              <a:buClr>
                <a:srgbClr val="006699"/>
              </a:buClr>
              <a:buSzTx/>
            </a:pPr>
            <a:r>
              <a:rPr lang="en-US" sz="1400" b="1" kern="0" dirty="0">
                <a:solidFill>
                  <a:srgbClr val="000000"/>
                </a:solidFill>
                <a:latin typeface="Times New Roman"/>
              </a:rPr>
              <a:t>			</a:t>
            </a:r>
            <a:r>
              <a:rPr lang="en-US" sz="1400" b="1" kern="0" dirty="0" smtClean="0">
                <a:solidFill>
                  <a:srgbClr val="000000"/>
                </a:solidFill>
                <a:latin typeface="Times New Roman"/>
              </a:rPr>
              <a:t>             2000E     2001E</a:t>
            </a:r>
            <a:r>
              <a:rPr lang="en-US" sz="1400" b="1" kern="0" dirty="0">
                <a:solidFill>
                  <a:srgbClr val="000000"/>
                </a:solidFill>
                <a:latin typeface="Times New Roman"/>
              </a:rPr>
              <a:t>	2002E	2003E	2004E</a:t>
            </a:r>
          </a:p>
          <a:p>
            <a:pPr marL="342900" lvl="0" indent="-342900">
              <a:lnSpc>
                <a:spcPct val="90000"/>
              </a:lnSpc>
              <a:spcBef>
                <a:spcPct val="0"/>
              </a:spcBef>
              <a:buClr>
                <a:srgbClr val="006699"/>
              </a:buClr>
              <a:buSzTx/>
            </a:pPr>
            <a:r>
              <a:rPr lang="en-US" sz="1400" kern="0" dirty="0">
                <a:solidFill>
                  <a:srgbClr val="000000"/>
                </a:solidFill>
                <a:latin typeface="Times New Roman"/>
              </a:rPr>
              <a:t>Cash from operations:	3,657	4,097	4,736	5,457	5,929</a:t>
            </a:r>
          </a:p>
          <a:p>
            <a:pPr marL="342900" lvl="0" indent="-342900">
              <a:lnSpc>
                <a:spcPct val="90000"/>
              </a:lnSpc>
              <a:spcBef>
                <a:spcPct val="0"/>
              </a:spcBef>
              <a:buClr>
                <a:srgbClr val="006699"/>
              </a:buClr>
              <a:buSzTx/>
            </a:pPr>
            <a:r>
              <a:rPr lang="en-US" sz="1400" kern="0" dirty="0">
                <a:solidFill>
                  <a:srgbClr val="000000"/>
                </a:solidFill>
                <a:latin typeface="Times New Roman"/>
              </a:rPr>
              <a:t>Cash investments:	</a:t>
            </a:r>
            <a:r>
              <a:rPr lang="en-US" sz="1400" u="sng" kern="0" dirty="0">
                <a:solidFill>
                  <a:srgbClr val="000000"/>
                </a:solidFill>
                <a:latin typeface="Times New Roman"/>
              </a:rPr>
              <a:t>   947</a:t>
            </a:r>
            <a:r>
              <a:rPr lang="en-US" sz="1400" kern="0" dirty="0">
                <a:solidFill>
                  <a:srgbClr val="000000"/>
                </a:solidFill>
                <a:latin typeface="Times New Roman"/>
              </a:rPr>
              <a:t>	</a:t>
            </a:r>
            <a:r>
              <a:rPr lang="en-US" sz="1400" u="sng" kern="0" dirty="0">
                <a:solidFill>
                  <a:srgbClr val="000000"/>
                </a:solidFill>
                <a:latin typeface="Times New Roman"/>
              </a:rPr>
              <a:t>1,187</a:t>
            </a:r>
            <a:r>
              <a:rPr lang="en-US" sz="1400" kern="0" dirty="0">
                <a:solidFill>
                  <a:srgbClr val="000000"/>
                </a:solidFill>
                <a:latin typeface="Times New Roman"/>
              </a:rPr>
              <a:t>	</a:t>
            </a:r>
            <a:r>
              <a:rPr lang="en-US" sz="1400" u="sng" kern="0" dirty="0">
                <a:solidFill>
                  <a:srgbClr val="000000"/>
                </a:solidFill>
                <a:latin typeface="Times New Roman"/>
              </a:rPr>
              <a:t>1,167</a:t>
            </a:r>
            <a:r>
              <a:rPr lang="en-US" sz="1400" kern="0" dirty="0">
                <a:solidFill>
                  <a:srgbClr val="000000"/>
                </a:solidFill>
                <a:latin typeface="Times New Roman"/>
              </a:rPr>
              <a:t>	</a:t>
            </a:r>
            <a:r>
              <a:rPr lang="en-US" sz="1400" u="sng" kern="0" dirty="0">
                <a:solidFill>
                  <a:srgbClr val="000000"/>
                </a:solidFill>
                <a:latin typeface="Times New Roman"/>
              </a:rPr>
              <a:t>   906</a:t>
            </a:r>
            <a:r>
              <a:rPr lang="en-US" sz="1400" kern="0" dirty="0">
                <a:solidFill>
                  <a:srgbClr val="000000"/>
                </a:solidFill>
                <a:latin typeface="Times New Roman"/>
              </a:rPr>
              <a:t>	</a:t>
            </a:r>
            <a:r>
              <a:rPr lang="en-US" sz="1400" u="sng" kern="0" dirty="0">
                <a:solidFill>
                  <a:srgbClr val="000000"/>
                </a:solidFill>
                <a:latin typeface="Times New Roman"/>
              </a:rPr>
              <a:t>   618</a:t>
            </a:r>
            <a:endParaRPr lang="en-US" sz="1400" kern="0" dirty="0">
              <a:solidFill>
                <a:srgbClr val="000000"/>
              </a:solidFill>
              <a:latin typeface="Times New Roman"/>
            </a:endParaRPr>
          </a:p>
          <a:p>
            <a:pPr marL="342900" lvl="0" indent="-342900">
              <a:lnSpc>
                <a:spcPct val="90000"/>
              </a:lnSpc>
              <a:spcBef>
                <a:spcPct val="0"/>
              </a:spcBef>
              <a:buClr>
                <a:srgbClr val="006699"/>
              </a:buClr>
              <a:buSzTx/>
            </a:pPr>
            <a:r>
              <a:rPr lang="en-US" sz="1400" kern="0" dirty="0">
                <a:solidFill>
                  <a:srgbClr val="000000"/>
                </a:solidFill>
                <a:latin typeface="Times New Roman"/>
              </a:rPr>
              <a:t>	Free cash flow</a:t>
            </a:r>
            <a:r>
              <a:rPr lang="en-US" sz="1400" kern="0" dirty="0" smtClean="0">
                <a:solidFill>
                  <a:srgbClr val="000000"/>
                </a:solidFill>
                <a:latin typeface="Times New Roman"/>
              </a:rPr>
              <a:t>:              2710       2910      3569      4551         5311</a:t>
            </a:r>
            <a:endParaRPr lang="en-US" sz="1400" kern="0" dirty="0">
              <a:solidFill>
                <a:srgbClr val="000000"/>
              </a:solidFill>
              <a:latin typeface="Times New Roman"/>
            </a:endParaRPr>
          </a:p>
          <a:p>
            <a:pPr marL="342900" lvl="0" indent="-342900">
              <a:lnSpc>
                <a:spcPct val="90000"/>
              </a:lnSpc>
              <a:spcBef>
                <a:spcPct val="0"/>
              </a:spcBef>
              <a:buClr>
                <a:srgbClr val="006699"/>
              </a:buClr>
              <a:buSzTx/>
            </a:pPr>
            <a:endParaRPr lang="en-GB" sz="1400" kern="0" dirty="0">
              <a:solidFill>
                <a:srgbClr val="000000"/>
              </a:solidFill>
              <a:latin typeface="Times New Roman"/>
            </a:endParaRPr>
          </a:p>
          <a:p>
            <a:pPr marL="342900" lvl="0" indent="-342900">
              <a:lnSpc>
                <a:spcPct val="90000"/>
              </a:lnSpc>
              <a:spcBef>
                <a:spcPct val="0"/>
              </a:spcBef>
              <a:buClr>
                <a:srgbClr val="006699"/>
              </a:buClr>
              <a:buSzTx/>
            </a:pPr>
            <a:endParaRPr lang="en-GB" sz="1800" kern="0" dirty="0">
              <a:solidFill>
                <a:srgbClr val="000000"/>
              </a:solidFill>
              <a:latin typeface="Times New Roman"/>
            </a:endParaRPr>
          </a:p>
        </p:txBody>
      </p:sp>
      <p:pic>
        <p:nvPicPr>
          <p:cNvPr id="2" name="Picture 1"/>
          <p:cNvPicPr>
            <a:picLocks noChangeAspect="1"/>
          </p:cNvPicPr>
          <p:nvPr/>
        </p:nvPicPr>
        <p:blipFill>
          <a:blip r:embed="rId3"/>
          <a:stretch>
            <a:fillRect/>
          </a:stretch>
        </p:blipFill>
        <p:spPr>
          <a:xfrm>
            <a:off x="831272" y="2348345"/>
            <a:ext cx="7055427" cy="4690991"/>
          </a:xfrm>
          <a:prstGeom prst="rect">
            <a:avLst/>
          </a:prstGeom>
        </p:spPr>
      </p:pic>
      <p:sp>
        <p:nvSpPr>
          <p:cNvPr id="3" name="Content Placeholder 2"/>
          <p:cNvSpPr>
            <a:spLocks noGrp="1"/>
          </p:cNvSpPr>
          <p:nvPr>
            <p:ph sz="quarter" idx="3"/>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Tree>
    <p:extLst>
      <p:ext uri="{BB962C8B-B14F-4D97-AF65-F5344CB8AC3E}">
        <p14:creationId xmlns:p14="http://schemas.microsoft.com/office/powerpoint/2010/main" val="10993118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decision </a:t>
            </a:r>
            <a:endParaRPr lang="en-US" dirty="0"/>
          </a:p>
        </p:txBody>
      </p:sp>
      <p:pic>
        <p:nvPicPr>
          <p:cNvPr id="5" name="Content Placeholder 4"/>
          <p:cNvPicPr>
            <a:picLocks noGrp="1" noChangeAspect="1"/>
          </p:cNvPicPr>
          <p:nvPr>
            <p:ph idx="1"/>
          </p:nvPr>
        </p:nvPicPr>
        <p:blipFill>
          <a:blip r:embed="rId2"/>
          <a:stretch>
            <a:fillRect/>
          </a:stretch>
        </p:blipFill>
        <p:spPr>
          <a:xfrm>
            <a:off x="558800" y="1339813"/>
            <a:ext cx="8121650" cy="3825948"/>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81</a:t>
            </a:fld>
            <a:endParaRPr lang="en-SG" dirty="0"/>
          </a:p>
        </p:txBody>
      </p:sp>
    </p:spTree>
    <p:extLst>
      <p:ext uri="{BB962C8B-B14F-4D97-AF65-F5344CB8AC3E}">
        <p14:creationId xmlns:p14="http://schemas.microsoft.com/office/powerpoint/2010/main" val="1589861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a:t>
            </a:r>
            <a:endParaRPr lang="en-US"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82</a:t>
            </a:fld>
            <a:endParaRPr lang="en-SG" dirty="0"/>
          </a:p>
        </p:txBody>
      </p:sp>
      <p:sp>
        <p:nvSpPr>
          <p:cNvPr id="6" name="Content Placeholder 5"/>
          <p:cNvSpPr>
            <a:spLocks noGrp="1"/>
          </p:cNvSpPr>
          <p:nvPr>
            <p:ph idx="1"/>
          </p:nvPr>
        </p:nvSpPr>
        <p:spPr/>
        <p:txBody>
          <a:bodyPr/>
          <a:lstStyle/>
          <a:p>
            <a:r>
              <a:rPr lang="en-GB" sz="1200" b="1" dirty="0"/>
              <a:t>1. Errors in the discount rate calculation and concerning the riskiness of the company</a:t>
            </a:r>
          </a:p>
          <a:p>
            <a:r>
              <a:rPr lang="en-GB" sz="1200" dirty="0"/>
              <a:t>A. Wrong risk-free rate used for the valuation</a:t>
            </a:r>
          </a:p>
          <a:p>
            <a:r>
              <a:rPr lang="en-GB" sz="1200" dirty="0"/>
              <a:t>1. Using the historical average of the risk-free rate.</a:t>
            </a:r>
          </a:p>
          <a:p>
            <a:r>
              <a:rPr lang="en-GB" sz="1200" dirty="0"/>
              <a:t>2. Using the short-term Government rate.</a:t>
            </a:r>
          </a:p>
          <a:p>
            <a:r>
              <a:rPr lang="en-GB" sz="1200" dirty="0"/>
              <a:t>3. Wrong calculation of the real risk-free rate.</a:t>
            </a:r>
          </a:p>
          <a:p>
            <a:r>
              <a:rPr lang="en-GB" sz="1200" dirty="0"/>
              <a:t>B. Wrong beta used for the valuation</a:t>
            </a:r>
          </a:p>
          <a:p>
            <a:r>
              <a:rPr lang="en-GB" sz="1200" dirty="0"/>
              <a:t>1</a:t>
            </a:r>
            <a:r>
              <a:rPr lang="en-GB" sz="1200" i="1" dirty="0"/>
              <a:t>. Using the historical industry beta, or the average of the betas of similar companies, when the result goes against common sense.</a:t>
            </a:r>
          </a:p>
          <a:p>
            <a:r>
              <a:rPr lang="en-GB" sz="1200" dirty="0"/>
              <a:t>2. Using the historical beta of the company when the result goes against common sense</a:t>
            </a:r>
          </a:p>
          <a:p>
            <a:r>
              <a:rPr lang="en-GB" sz="1200" dirty="0"/>
              <a:t>3. Assuming that the beta calculated from historical data captures the country risk.</a:t>
            </a:r>
          </a:p>
          <a:p>
            <a:r>
              <a:rPr lang="en-GB" sz="1200" dirty="0"/>
              <a:t>4. </a:t>
            </a:r>
            <a:r>
              <a:rPr lang="en-GB" sz="1200" i="1" dirty="0"/>
              <a:t>Using the wrong formulae for levering and </a:t>
            </a:r>
            <a:r>
              <a:rPr lang="en-GB" sz="1200" i="1" dirty="0" err="1"/>
              <a:t>unlevering</a:t>
            </a:r>
            <a:r>
              <a:rPr lang="en-GB" sz="1200" i="1" dirty="0"/>
              <a:t> the beta.</a:t>
            </a:r>
          </a:p>
          <a:p>
            <a:r>
              <a:rPr lang="en-GB" sz="1200" dirty="0"/>
              <a:t>5. Arguing that the best estimation of the beta of a company from an emerging market is the beta of the company with respect to the</a:t>
            </a:r>
          </a:p>
          <a:p>
            <a:r>
              <a:rPr lang="en-US" sz="1200" dirty="0"/>
              <a:t>S&amp;P 500.</a:t>
            </a:r>
          </a:p>
          <a:p>
            <a:r>
              <a:rPr lang="en-GB" sz="1200" dirty="0"/>
              <a:t>6. </a:t>
            </a:r>
            <a:r>
              <a:rPr lang="en-GB" sz="1200" i="1" dirty="0"/>
              <a:t>When valuing an acquisition, using the beta of the acquiring company.</a:t>
            </a:r>
          </a:p>
          <a:p>
            <a:r>
              <a:rPr lang="en-GB" sz="1200" dirty="0"/>
              <a:t>7. Using the so-called “book value beta”.</a:t>
            </a:r>
          </a:p>
          <a:p>
            <a:r>
              <a:rPr lang="en-GB" sz="1200" dirty="0"/>
              <a:t>8. Forgetting the beta of the debt when levering the beta of the shares.</a:t>
            </a:r>
          </a:p>
          <a:p>
            <a:r>
              <a:rPr lang="en-GB" sz="1200" i="1" dirty="0"/>
              <a:t>9. Calculating the beta using strange formulae</a:t>
            </a:r>
            <a:endParaRPr lang="en-US" sz="1200" dirty="0"/>
          </a:p>
        </p:txBody>
      </p:sp>
    </p:spTree>
    <p:extLst>
      <p:ext uri="{BB962C8B-B14F-4D97-AF65-F5344CB8AC3E}">
        <p14:creationId xmlns:p14="http://schemas.microsoft.com/office/powerpoint/2010/main" val="186727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a:t>
            </a:r>
            <a:endParaRPr lang="en-US" dirty="0"/>
          </a:p>
        </p:txBody>
      </p:sp>
      <p:sp>
        <p:nvSpPr>
          <p:cNvPr id="3" name="Content Placeholder 2"/>
          <p:cNvSpPr>
            <a:spLocks noGrp="1"/>
          </p:cNvSpPr>
          <p:nvPr>
            <p:ph idx="1"/>
          </p:nvPr>
        </p:nvSpPr>
        <p:spPr/>
        <p:txBody>
          <a:bodyPr/>
          <a:lstStyle/>
          <a:p>
            <a:r>
              <a:rPr lang="en-GB" sz="1050" dirty="0"/>
              <a:t>C. Wrong market risk premium used for the valuation</a:t>
            </a:r>
          </a:p>
          <a:p>
            <a:r>
              <a:rPr lang="en-GB" sz="1050" dirty="0"/>
              <a:t>1. </a:t>
            </a:r>
            <a:r>
              <a:rPr lang="en-GB" sz="1050" i="1" dirty="0"/>
              <a:t>The required market risk premium is equal to the historical equity premium.</a:t>
            </a:r>
          </a:p>
          <a:p>
            <a:r>
              <a:rPr lang="en-GB" sz="1050" dirty="0"/>
              <a:t>2. The required market risk premium is equal to zero.</a:t>
            </a:r>
          </a:p>
          <a:p>
            <a:r>
              <a:rPr lang="en-GB" sz="1050" dirty="0"/>
              <a:t>3. </a:t>
            </a:r>
            <a:r>
              <a:rPr lang="en-GB" sz="1050" i="1" dirty="0"/>
              <a:t>Assume that the required market risk premium is the expected risk premium.</a:t>
            </a:r>
          </a:p>
          <a:p>
            <a:r>
              <a:rPr lang="en-GB" sz="1050" dirty="0"/>
              <a:t>4. Using interchangeably historical, implicit, expected and required risk premium.</a:t>
            </a:r>
          </a:p>
          <a:p>
            <a:r>
              <a:rPr lang="en-GB" sz="1050" dirty="0"/>
              <a:t>5. Using a risk premium recommended by a book even though it goes against common sense.</a:t>
            </a:r>
          </a:p>
          <a:p>
            <a:r>
              <a:rPr lang="en-GB" sz="1050" dirty="0"/>
              <a:t>D. Wrong calculation of WACC</a:t>
            </a:r>
          </a:p>
          <a:p>
            <a:r>
              <a:rPr lang="en-GB" sz="1050" dirty="0"/>
              <a:t>1. Wrong definition of WACC.</a:t>
            </a:r>
          </a:p>
          <a:p>
            <a:r>
              <a:rPr lang="en-GB" sz="1050" dirty="0"/>
              <a:t>2. </a:t>
            </a:r>
            <a:r>
              <a:rPr lang="en-GB" sz="1050" i="1" dirty="0"/>
              <a:t>Debt to equity ratio used to calculate the WACC is different than the debt to equity ratio resulting from the valuation.</a:t>
            </a:r>
          </a:p>
          <a:p>
            <a:r>
              <a:rPr lang="en-GB" sz="1050" dirty="0"/>
              <a:t>3. Using discount rates lower than the risk free rate.</a:t>
            </a:r>
          </a:p>
          <a:p>
            <a:r>
              <a:rPr lang="en-GB" sz="1050" dirty="0"/>
              <a:t>4. Using the statutory tax rate, instead of the effective tax rate of the levered company.</a:t>
            </a:r>
          </a:p>
          <a:p>
            <a:r>
              <a:rPr lang="en-GB" sz="1050" dirty="0"/>
              <a:t>5. </a:t>
            </a:r>
            <a:r>
              <a:rPr lang="en-GB" sz="1050" i="1" dirty="0"/>
              <a:t>Valuing all the different businesses of a diversified company using the same WACC (same leverage and same </a:t>
            </a:r>
            <a:r>
              <a:rPr lang="en-GB" sz="1050" i="1" dirty="0" err="1"/>
              <a:t>Ke</a:t>
            </a:r>
            <a:r>
              <a:rPr lang="en-GB" sz="1050" i="1" dirty="0"/>
              <a:t>).</a:t>
            </a:r>
          </a:p>
          <a:p>
            <a:r>
              <a:rPr lang="en-GB" sz="1050" dirty="0"/>
              <a:t>6. Considering that WACC / (1-T) is a reasonable return for the stakeholders of the company.</a:t>
            </a:r>
          </a:p>
          <a:p>
            <a:r>
              <a:rPr lang="en-GB" sz="1050" dirty="0"/>
              <a:t>7. </a:t>
            </a:r>
            <a:r>
              <a:rPr lang="en-GB" sz="1050" i="1" dirty="0"/>
              <a:t>Using the wrong formula for the WACC when the value of debt is not equal to its book value.</a:t>
            </a:r>
          </a:p>
          <a:p>
            <a:r>
              <a:rPr lang="en-GB" sz="1050" dirty="0"/>
              <a:t>8. Calculating the WACC assuming a certain capital structure and deducting the outstanding debt from the enterprise value.</a:t>
            </a:r>
          </a:p>
          <a:p>
            <a:r>
              <a:rPr lang="en-GB" sz="1050" dirty="0"/>
              <a:t>9. Calculating the WACC using book values of debt and equity.</a:t>
            </a:r>
          </a:p>
          <a:p>
            <a:r>
              <a:rPr lang="en-GB" sz="1050" dirty="0"/>
              <a:t>10. Calculating the WACC using strange formulae.</a:t>
            </a:r>
          </a:p>
          <a:p>
            <a:r>
              <a:rPr lang="en-GB" sz="1050" dirty="0"/>
              <a:t>E. Wrong calculation of the value of tax shields</a:t>
            </a:r>
          </a:p>
          <a:p>
            <a:r>
              <a:rPr lang="en-GB" sz="1050" dirty="0"/>
              <a:t>1. </a:t>
            </a:r>
            <a:r>
              <a:rPr lang="en-GB" sz="1050" i="1" dirty="0"/>
              <a:t>Discounting the tax shield using the cost of debt or the required return to unlevered equity.</a:t>
            </a:r>
          </a:p>
          <a:p>
            <a:r>
              <a:rPr lang="en-GB" sz="1050" dirty="0"/>
              <a:t>2. Odd or ad-hoc formulae.</a:t>
            </a:r>
          </a:p>
          <a:p>
            <a:r>
              <a:rPr lang="en-GB" sz="1050" dirty="0"/>
              <a:t>3. Using the Modigliani-Miller formula when it is not appropriate.</a:t>
            </a:r>
          </a:p>
          <a:p>
            <a:r>
              <a:rPr lang="en-GB" sz="1050" dirty="0"/>
              <a:t>4. Using the Milles-</a:t>
            </a:r>
            <a:r>
              <a:rPr lang="en-GB" sz="1050" dirty="0" err="1"/>
              <a:t>Ezzell</a:t>
            </a:r>
            <a:r>
              <a:rPr lang="en-GB" sz="1050" dirty="0"/>
              <a:t> formula when it is not appropriate.</a:t>
            </a:r>
            <a:endParaRPr lang="en-US" sz="105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83</a:t>
            </a:fld>
            <a:endParaRPr lang="en-SG" dirty="0"/>
          </a:p>
        </p:txBody>
      </p:sp>
    </p:spTree>
    <p:extLst>
      <p:ext uri="{BB962C8B-B14F-4D97-AF65-F5344CB8AC3E}">
        <p14:creationId xmlns:p14="http://schemas.microsoft.com/office/powerpoint/2010/main" val="2036880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a:t>
            </a:r>
            <a:endParaRPr lang="en-US" dirty="0"/>
          </a:p>
        </p:txBody>
      </p:sp>
      <p:sp>
        <p:nvSpPr>
          <p:cNvPr id="3" name="Content Placeholder 2"/>
          <p:cNvSpPr>
            <a:spLocks noGrp="1"/>
          </p:cNvSpPr>
          <p:nvPr>
            <p:ph idx="1"/>
          </p:nvPr>
        </p:nvSpPr>
        <p:spPr>
          <a:xfrm>
            <a:off x="559559" y="872837"/>
            <a:ext cx="8120418" cy="4530264"/>
          </a:xfrm>
        </p:spPr>
        <p:txBody>
          <a:bodyPr/>
          <a:lstStyle/>
          <a:p>
            <a:r>
              <a:rPr lang="en-GB" sz="1050" dirty="0"/>
              <a:t>F. Wrong treatment of country risk</a:t>
            </a:r>
          </a:p>
          <a:p>
            <a:r>
              <a:rPr lang="en-GB" sz="1050" dirty="0"/>
              <a:t>1. </a:t>
            </a:r>
            <a:r>
              <a:rPr lang="en-GB" sz="1050" i="1" dirty="0"/>
              <a:t>Not considering the country risk, arguing that it is diversifiable.</a:t>
            </a:r>
          </a:p>
          <a:p>
            <a:r>
              <a:rPr lang="en-GB" sz="1050" dirty="0"/>
              <a:t>2. Assuming that a disaster in an emerging market will increase the beta of the country’s companies calculated with respect to the</a:t>
            </a:r>
          </a:p>
          <a:p>
            <a:r>
              <a:rPr lang="en-US" sz="1050" dirty="0"/>
              <a:t>S&amp;P 500.</a:t>
            </a:r>
          </a:p>
          <a:p>
            <a:r>
              <a:rPr lang="en-GB" sz="1050" dirty="0"/>
              <a:t>3. Assuming that an agreement with a government agency eliminates country risk.</a:t>
            </a:r>
          </a:p>
          <a:p>
            <a:r>
              <a:rPr lang="en-GB" sz="1050" dirty="0"/>
              <a:t>4. Assuming that the beta provided by Market Guide with the Bloomberg adjustment incorporates the illiquidity risk and the small</a:t>
            </a:r>
          </a:p>
          <a:p>
            <a:r>
              <a:rPr lang="en-US" sz="1050" dirty="0"/>
              <a:t>cap premium.</a:t>
            </a:r>
          </a:p>
          <a:p>
            <a:r>
              <a:rPr lang="en-GB" sz="1050" dirty="0"/>
              <a:t>5. Odd calculations of the country risk premium.</a:t>
            </a:r>
          </a:p>
          <a:p>
            <a:r>
              <a:rPr lang="en-GB" sz="1050" dirty="0"/>
              <a:t>G. Including an illiquidity, small-cap, or specific premium when it is not appropriate</a:t>
            </a:r>
          </a:p>
          <a:p>
            <a:r>
              <a:rPr lang="en-GB" sz="1050" dirty="0"/>
              <a:t>1. Including an odd small-cap premium.</a:t>
            </a:r>
          </a:p>
          <a:p>
            <a:r>
              <a:rPr lang="en-GB" sz="1050" dirty="0"/>
              <a:t>2. Including an odd illiquidity premium.</a:t>
            </a:r>
          </a:p>
          <a:p>
            <a:r>
              <a:rPr lang="en-GB" sz="1050" dirty="0"/>
              <a:t>3. Including a small-cap premium equal for all companies</a:t>
            </a:r>
            <a:r>
              <a:rPr lang="en-GB" sz="1050" dirty="0" smtClean="0"/>
              <a:t>.</a:t>
            </a:r>
          </a:p>
          <a:p>
            <a:endParaRPr lang="en-GB" sz="1050" dirty="0"/>
          </a:p>
          <a:p>
            <a:r>
              <a:rPr lang="en-GB" sz="1050" b="1" dirty="0"/>
              <a:t>2. Errors when calculating or forecasting the expected cash flows</a:t>
            </a:r>
          </a:p>
          <a:p>
            <a:r>
              <a:rPr lang="en-GB" sz="1050" dirty="0"/>
              <a:t>A. Wrong definition of the cash flows</a:t>
            </a:r>
          </a:p>
          <a:p>
            <a:r>
              <a:rPr lang="en-GB" sz="1050" dirty="0"/>
              <a:t>1. Forgetting the increase in Working Capital Requirements when calculating Cash Flows.</a:t>
            </a:r>
          </a:p>
          <a:p>
            <a:r>
              <a:rPr lang="en-GB" sz="1050" dirty="0"/>
              <a:t>2</a:t>
            </a:r>
            <a:r>
              <a:rPr lang="en-GB" sz="1050" i="1" dirty="0"/>
              <a:t>. Considering the increase in the company’s cash position or financial investments as an equity cash flow.</a:t>
            </a:r>
          </a:p>
          <a:p>
            <a:r>
              <a:rPr lang="en-GB" sz="1050" dirty="0"/>
              <a:t>3. </a:t>
            </a:r>
            <a:r>
              <a:rPr lang="en-GB" sz="1050" i="1" dirty="0"/>
              <a:t>Errors in the calculation of the taxes that affect the FCF.</a:t>
            </a:r>
          </a:p>
          <a:p>
            <a:r>
              <a:rPr lang="en-GB" sz="1050" dirty="0"/>
              <a:t>4. </a:t>
            </a:r>
            <a:r>
              <a:rPr lang="en-GB" sz="1050" i="1" dirty="0"/>
              <a:t>Expected Equity Cash Flows are not equal to expected dividends plus other payments to shareholders (share repurchases, …)</a:t>
            </a:r>
          </a:p>
          <a:p>
            <a:r>
              <a:rPr lang="en-GB" sz="1050" dirty="0"/>
              <a:t>5. Considering net income as a cash flow.</a:t>
            </a:r>
          </a:p>
          <a:p>
            <a:r>
              <a:rPr lang="en-GB" sz="1050" i="1" dirty="0"/>
              <a:t>6. Considering net income plus depreciation as a cash flow. 7. Considering NOPAT as a flow.</a:t>
            </a:r>
          </a:p>
          <a:p>
            <a:r>
              <a:rPr lang="en-GB" sz="1050" dirty="0"/>
              <a:t>B. Errors when valuing seasonal companies</a:t>
            </a:r>
          </a:p>
          <a:p>
            <a:r>
              <a:rPr lang="en-GB" sz="1050" dirty="0"/>
              <a:t>1. </a:t>
            </a:r>
            <a:r>
              <a:rPr lang="en-GB" sz="1050" i="1" dirty="0"/>
              <a:t>Wrong treatment of seasonal working capital requirements.</a:t>
            </a:r>
          </a:p>
          <a:p>
            <a:r>
              <a:rPr lang="en-GB" sz="1050" dirty="0"/>
              <a:t>2. </a:t>
            </a:r>
            <a:r>
              <a:rPr lang="en-GB" sz="1050" i="1" dirty="0"/>
              <a:t>Wrong treatment of stocks that are cash equivalent.</a:t>
            </a:r>
          </a:p>
          <a:p>
            <a:r>
              <a:rPr lang="en-GB" sz="1050" dirty="0"/>
              <a:t>3. Wrong treatment of seasonal debt.</a:t>
            </a:r>
          </a:p>
          <a:p>
            <a:r>
              <a:rPr lang="en-GB" sz="1050" dirty="0"/>
              <a:t>C. Errors due to not projecting the balance sheets</a:t>
            </a:r>
          </a:p>
          <a:p>
            <a:r>
              <a:rPr lang="en-GB" sz="1050" dirty="0"/>
              <a:t>1. </a:t>
            </a:r>
            <a:r>
              <a:rPr lang="en-GB" sz="1050" i="1" dirty="0"/>
              <a:t>Forgetting balance sheet accounts that affect the cash flows. </a:t>
            </a:r>
            <a:r>
              <a:rPr lang="en-GB" sz="1050" dirty="0"/>
              <a:t>2. Considering an asset revaluation as a cash flow.</a:t>
            </a:r>
          </a:p>
          <a:p>
            <a:r>
              <a:rPr lang="en-GB" sz="1050" dirty="0"/>
              <a:t>3. Interest expenses not equal to D </a:t>
            </a:r>
            <a:r>
              <a:rPr lang="en-GB" sz="1050" dirty="0" err="1"/>
              <a:t>Kd</a:t>
            </a:r>
            <a:r>
              <a:rPr lang="en-GB" sz="1050" dirty="0"/>
              <a:t>.</a:t>
            </a:r>
          </a:p>
          <a:p>
            <a:r>
              <a:rPr lang="en-GB" sz="1050" dirty="0"/>
              <a:t>D. </a:t>
            </a:r>
            <a:r>
              <a:rPr lang="en-GB" sz="1050" i="1" dirty="0"/>
              <a:t>Exaggerated optimism when forecasting cash flows.</a:t>
            </a:r>
            <a:endParaRPr lang="en-US" sz="105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84</a:t>
            </a:fld>
            <a:endParaRPr lang="en-SG" dirty="0"/>
          </a:p>
        </p:txBody>
      </p:sp>
    </p:spTree>
    <p:extLst>
      <p:ext uri="{BB962C8B-B14F-4D97-AF65-F5344CB8AC3E}">
        <p14:creationId xmlns:p14="http://schemas.microsoft.com/office/powerpoint/2010/main" val="2423093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sz="1050" b="1" dirty="0"/>
              <a:t>3. Errors in the calculation of the residual value</a:t>
            </a:r>
          </a:p>
          <a:p>
            <a:r>
              <a:rPr lang="en-GB" sz="1050" dirty="0"/>
              <a:t>A. </a:t>
            </a:r>
            <a:r>
              <a:rPr lang="en-GB" sz="1050" i="1" dirty="0" smtClean="0"/>
              <a:t>Inconsistent Cash Flow used to calculate perpetuity.</a:t>
            </a:r>
          </a:p>
          <a:p>
            <a:r>
              <a:rPr lang="en-GB" sz="1050" dirty="0"/>
              <a:t>B. Debt to equity ratio used to calculate the WACC to discount the perpetuity is different to the Debt to equity ratio resulting from the</a:t>
            </a:r>
          </a:p>
          <a:p>
            <a:r>
              <a:rPr lang="en-US" sz="1050" dirty="0"/>
              <a:t>valuation.</a:t>
            </a:r>
          </a:p>
          <a:p>
            <a:r>
              <a:rPr lang="en-GB" sz="1050" dirty="0"/>
              <a:t>C. Using ad hoc formulas that have no economic meaning.</a:t>
            </a:r>
          </a:p>
          <a:p>
            <a:r>
              <a:rPr lang="en-GB" sz="1050" dirty="0"/>
              <a:t>D. </a:t>
            </a:r>
            <a:r>
              <a:rPr lang="en-GB" sz="1050" i="1" dirty="0"/>
              <a:t>Using arithmetic averages instead of geometric averages to assess growth.</a:t>
            </a:r>
          </a:p>
          <a:p>
            <a:r>
              <a:rPr lang="en-GB" sz="1050" dirty="0"/>
              <a:t>E. Calculating the residual value using the wrong formula.</a:t>
            </a:r>
          </a:p>
          <a:p>
            <a:r>
              <a:rPr lang="en-GB" sz="1050" dirty="0"/>
              <a:t>F. </a:t>
            </a:r>
            <a:r>
              <a:rPr lang="en-GB" sz="1050" i="1" dirty="0"/>
              <a:t>Assume that a perpetuity starts a year before it really </a:t>
            </a:r>
            <a:r>
              <a:rPr lang="en-GB" sz="1050" i="1" dirty="0" smtClean="0"/>
              <a:t>starts</a:t>
            </a:r>
          </a:p>
          <a:p>
            <a:endParaRPr lang="en-GB" sz="1050" i="1" dirty="0"/>
          </a:p>
          <a:p>
            <a:r>
              <a:rPr lang="en-US" sz="1050" b="1" dirty="0"/>
              <a:t>4. Inconsistencies and conceptual errors</a:t>
            </a:r>
          </a:p>
          <a:p>
            <a:r>
              <a:rPr lang="en-GB" sz="1050" dirty="0"/>
              <a:t>A. Conceptual errors about the free cash flow and the equity cash flow</a:t>
            </a:r>
          </a:p>
          <a:p>
            <a:r>
              <a:rPr lang="en-GB" sz="1050" dirty="0"/>
              <a:t>1. </a:t>
            </a:r>
            <a:r>
              <a:rPr lang="en-GB" sz="1050" i="1" dirty="0"/>
              <a:t>Considering the cash in the company as an equity cash flow when the company has no plans to distribute it.</a:t>
            </a:r>
          </a:p>
          <a:p>
            <a:r>
              <a:rPr lang="en-GB" sz="1050" dirty="0"/>
              <a:t>2. </a:t>
            </a:r>
            <a:r>
              <a:rPr lang="en-GB" sz="1050" i="1" dirty="0"/>
              <a:t>Using real cash flows and nominal discount rates or </a:t>
            </a:r>
            <a:r>
              <a:rPr lang="en-GB" sz="1050" i="1" dirty="0" err="1"/>
              <a:t>viceversa</a:t>
            </a:r>
            <a:r>
              <a:rPr lang="en-GB" sz="1050" i="1" dirty="0"/>
              <a:t>.</a:t>
            </a:r>
          </a:p>
          <a:p>
            <a:r>
              <a:rPr lang="en-GB" sz="1050" dirty="0"/>
              <a:t>3. The free cash flow and the equity cash flow do not </a:t>
            </a:r>
            <a:r>
              <a:rPr lang="en-GB" sz="1050" dirty="0" err="1"/>
              <a:t>satsify</a:t>
            </a:r>
            <a:r>
              <a:rPr lang="en-GB" sz="1050" dirty="0"/>
              <a:t> ECF = FCF + ΔD – </a:t>
            </a:r>
            <a:r>
              <a:rPr lang="en-GB" sz="1050" dirty="0" err="1"/>
              <a:t>Int</a:t>
            </a:r>
            <a:r>
              <a:rPr lang="en-GB" sz="1050" dirty="0"/>
              <a:t> (1-T).</a:t>
            </a:r>
          </a:p>
          <a:p>
            <a:r>
              <a:rPr lang="en-GB" sz="1050" dirty="0"/>
              <a:t>B. Errors when using multiples</a:t>
            </a:r>
          </a:p>
          <a:p>
            <a:r>
              <a:rPr lang="en-GB" sz="1050" dirty="0"/>
              <a:t>1. </a:t>
            </a:r>
            <a:r>
              <a:rPr lang="en-GB" sz="1050" i="1" dirty="0"/>
              <a:t>Using the average of multiples extracted from transactions executed over a very long period of time.</a:t>
            </a:r>
          </a:p>
          <a:p>
            <a:r>
              <a:rPr lang="en-GB" sz="1050" dirty="0"/>
              <a:t>2. </a:t>
            </a:r>
            <a:r>
              <a:rPr lang="en-GB" sz="1050" i="1" dirty="0"/>
              <a:t>Using the average of transactions multiples that have a wide dispersion</a:t>
            </a:r>
            <a:r>
              <a:rPr lang="en-GB" sz="1050" dirty="0"/>
              <a:t>.</a:t>
            </a:r>
          </a:p>
          <a:p>
            <a:r>
              <a:rPr lang="en-GB" sz="1050" dirty="0"/>
              <a:t>3. Using multiples in a way that is different to their definition.</a:t>
            </a:r>
          </a:p>
          <a:p>
            <a:r>
              <a:rPr lang="en-GB" sz="1050" dirty="0"/>
              <a:t>4. Using a multiple from an extraordinary transaction.</a:t>
            </a:r>
          </a:p>
          <a:p>
            <a:r>
              <a:rPr lang="en-GB" sz="1050" dirty="0"/>
              <a:t>5. Using ad hoc valuation multiples that conflict with common sense.</a:t>
            </a:r>
          </a:p>
          <a:p>
            <a:r>
              <a:rPr lang="en-GB" sz="1050" dirty="0"/>
              <a:t>6. Using multiples without using the common sense.</a:t>
            </a:r>
          </a:p>
          <a:p>
            <a:r>
              <a:rPr lang="en-US" sz="1050" dirty="0"/>
              <a:t>C. Time inconsistencies</a:t>
            </a:r>
          </a:p>
          <a:p>
            <a:r>
              <a:rPr lang="en-GB" sz="1050" dirty="0"/>
              <a:t>1. Assuming that the equity value will be constant for the next five years.</a:t>
            </a:r>
          </a:p>
          <a:p>
            <a:r>
              <a:rPr lang="en-GB" sz="1050" dirty="0"/>
              <a:t>2. </a:t>
            </a:r>
            <a:r>
              <a:rPr lang="en-GB" sz="1050" i="1" dirty="0"/>
              <a:t>The Equity value or the Enterprise value do not satisfy the time consistency formulae.</a:t>
            </a:r>
          </a:p>
          <a:p>
            <a:pPr marL="0" indent="0">
              <a:buNone/>
            </a:pPr>
            <a:r>
              <a:rPr lang="en-GB" sz="1050" dirty="0"/>
              <a:t>.</a:t>
            </a:r>
            <a:endParaRPr lang="en-US" sz="1050" dirty="0"/>
          </a:p>
          <a:p>
            <a:endParaRPr lang="en-US" sz="105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85</a:t>
            </a:fld>
            <a:endParaRPr lang="en-SG" dirty="0"/>
          </a:p>
        </p:txBody>
      </p:sp>
    </p:spTree>
    <p:extLst>
      <p:ext uri="{BB962C8B-B14F-4D97-AF65-F5344CB8AC3E}">
        <p14:creationId xmlns:p14="http://schemas.microsoft.com/office/powerpoint/2010/main" val="29465030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a:t>
            </a:r>
            <a:endParaRPr lang="en-US" dirty="0"/>
          </a:p>
        </p:txBody>
      </p:sp>
      <p:sp>
        <p:nvSpPr>
          <p:cNvPr id="3" name="Content Placeholder 2"/>
          <p:cNvSpPr>
            <a:spLocks noGrp="1"/>
          </p:cNvSpPr>
          <p:nvPr>
            <p:ph idx="1"/>
          </p:nvPr>
        </p:nvSpPr>
        <p:spPr>
          <a:xfrm>
            <a:off x="529505" y="1091045"/>
            <a:ext cx="8120418" cy="3542889"/>
          </a:xfrm>
        </p:spPr>
        <p:txBody>
          <a:bodyPr/>
          <a:lstStyle/>
          <a:p>
            <a:r>
              <a:rPr lang="en-US" sz="1050" dirty="0"/>
              <a:t>D. Other conceptual errors</a:t>
            </a:r>
          </a:p>
          <a:p>
            <a:r>
              <a:rPr lang="en-GB" sz="1050" dirty="0"/>
              <a:t>1. Not considering cash flows resulting from future investments.</a:t>
            </a:r>
          </a:p>
          <a:p>
            <a:r>
              <a:rPr lang="en-GB" sz="1050" dirty="0"/>
              <a:t>2. Considering that a change in economic conditions invalidates signed contracts.</a:t>
            </a:r>
          </a:p>
          <a:p>
            <a:r>
              <a:rPr lang="en-GB" sz="1050" dirty="0"/>
              <a:t>3. </a:t>
            </a:r>
            <a:r>
              <a:rPr lang="en-GB" sz="1050" i="1" dirty="0"/>
              <a:t>Considering that the value of debt is equal to its book value when they are different.</a:t>
            </a:r>
          </a:p>
          <a:p>
            <a:r>
              <a:rPr lang="en-GB" sz="1050" dirty="0"/>
              <a:t>4. Not using the correct formulae when the value of debt is not equal to its book value.</a:t>
            </a:r>
          </a:p>
          <a:p>
            <a:r>
              <a:rPr lang="en-GB" sz="1050" dirty="0"/>
              <a:t>5. Considering that the book value of the shares is a good proxy for their market value.</a:t>
            </a:r>
          </a:p>
          <a:p>
            <a:r>
              <a:rPr lang="en-GB" sz="1050" dirty="0"/>
              <a:t>6. </a:t>
            </a:r>
            <a:r>
              <a:rPr lang="en-GB" sz="1050" i="1" dirty="0"/>
              <a:t>Including the value of real options that have no economic meaning.</a:t>
            </a:r>
          </a:p>
          <a:p>
            <a:r>
              <a:rPr lang="en-GB" sz="1050" dirty="0"/>
              <a:t>7. Considering shared options as one’s own.</a:t>
            </a:r>
          </a:p>
          <a:p>
            <a:r>
              <a:rPr lang="en-GB" sz="1050" dirty="0"/>
              <a:t>8. Forgetting to include the value of non-operating assets.</a:t>
            </a:r>
          </a:p>
          <a:p>
            <a:r>
              <a:rPr lang="en-GB" sz="1050" dirty="0"/>
              <a:t>9. Inconsistencies between discount rates and expected inflation.</a:t>
            </a:r>
          </a:p>
          <a:p>
            <a:r>
              <a:rPr lang="en-GB" sz="1050" dirty="0"/>
              <a:t>10. Valuing a holding company assuming permanent losses (without tax savings) in some companies and permanent profits in</a:t>
            </a:r>
          </a:p>
          <a:p>
            <a:r>
              <a:rPr lang="en-US" sz="1050" dirty="0"/>
              <a:t>others.</a:t>
            </a:r>
          </a:p>
          <a:p>
            <a:r>
              <a:rPr lang="en-GB" sz="1050" dirty="0"/>
              <a:t>11. </a:t>
            </a:r>
            <a:r>
              <a:rPr lang="en-GB" sz="1050" i="1" dirty="0"/>
              <a:t>Wrong concept of the optimal capital structure.</a:t>
            </a:r>
          </a:p>
          <a:p>
            <a:r>
              <a:rPr lang="en-GB" sz="1050" dirty="0"/>
              <a:t>12. In mature companies, assuming projected cash flows that are much higher than historical cash flows without any good reason.</a:t>
            </a:r>
          </a:p>
          <a:p>
            <a:r>
              <a:rPr lang="en-GB" sz="1050" dirty="0"/>
              <a:t>13. </a:t>
            </a:r>
            <a:r>
              <a:rPr lang="en-GB" sz="1050" i="1" dirty="0"/>
              <a:t>Assumptions about future sales, </a:t>
            </a:r>
            <a:r>
              <a:rPr lang="en-GB" sz="1050" i="1" dirty="0" err="1"/>
              <a:t>margins,etc</a:t>
            </a:r>
            <a:r>
              <a:rPr lang="en-GB" sz="1050" i="1" dirty="0"/>
              <a:t>. that are inconsistent with the economic environment, the industry outlook, or</a:t>
            </a:r>
          </a:p>
          <a:p>
            <a:r>
              <a:rPr lang="en-US" sz="1050" i="1" dirty="0"/>
              <a:t>competitive analysis.</a:t>
            </a:r>
          </a:p>
          <a:p>
            <a:r>
              <a:rPr lang="en-GB" sz="1050" dirty="0"/>
              <a:t>14. </a:t>
            </a:r>
            <a:r>
              <a:rPr lang="en-GB" sz="1050" i="1" dirty="0"/>
              <a:t>Considering that the ROE is the return to the shareholders.</a:t>
            </a:r>
          </a:p>
          <a:p>
            <a:r>
              <a:rPr lang="en-GB" sz="1050" dirty="0"/>
              <a:t>15. Considering that the ROA is the return of the debt and </a:t>
            </a:r>
            <a:r>
              <a:rPr lang="en-GB" sz="1050" dirty="0" err="1"/>
              <a:t>equityholders</a:t>
            </a:r>
            <a:r>
              <a:rPr lang="en-GB" sz="1050" dirty="0"/>
              <a:t>.</a:t>
            </a:r>
          </a:p>
          <a:p>
            <a:r>
              <a:rPr lang="en-GB" sz="1050" dirty="0"/>
              <a:t>16. Using different and inconsistent discount rates for cash flows of different years or for different components of the Free cash</a:t>
            </a:r>
          </a:p>
          <a:p>
            <a:r>
              <a:rPr lang="en-US" sz="1050" dirty="0"/>
              <a:t>flow.</a:t>
            </a:r>
          </a:p>
          <a:p>
            <a:r>
              <a:rPr lang="en-GB" sz="1050" dirty="0"/>
              <a:t>17. Using past market returns as a proxy for required return to equity.</a:t>
            </a:r>
          </a:p>
          <a:p>
            <a:r>
              <a:rPr lang="en-GB" sz="1050" dirty="0"/>
              <a:t>18. Adding the liquidation value and the present value of cash flows.</a:t>
            </a:r>
          </a:p>
          <a:p>
            <a:r>
              <a:rPr lang="en-GB" sz="1050" dirty="0"/>
              <a:t>19. Using ad hoc formulas to value intangibles</a:t>
            </a:r>
            <a:r>
              <a:rPr lang="en-GB" sz="1050" dirty="0" smtClean="0"/>
              <a:t>.</a:t>
            </a:r>
            <a:endParaRPr lang="en-GB" sz="105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86</a:t>
            </a:fld>
            <a:endParaRPr lang="en-SG" dirty="0"/>
          </a:p>
        </p:txBody>
      </p:sp>
    </p:spTree>
    <p:extLst>
      <p:ext uri="{BB962C8B-B14F-4D97-AF65-F5344CB8AC3E}">
        <p14:creationId xmlns:p14="http://schemas.microsoft.com/office/powerpoint/2010/main" val="32852989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a:t>
            </a:r>
            <a:endParaRPr lang="en-US" dirty="0"/>
          </a:p>
        </p:txBody>
      </p:sp>
      <p:sp>
        <p:nvSpPr>
          <p:cNvPr id="3" name="Content Placeholder 2"/>
          <p:cNvSpPr>
            <a:spLocks noGrp="1"/>
          </p:cNvSpPr>
          <p:nvPr>
            <p:ph idx="1"/>
          </p:nvPr>
        </p:nvSpPr>
        <p:spPr>
          <a:xfrm>
            <a:off x="567421" y="810029"/>
            <a:ext cx="8120418" cy="5071226"/>
          </a:xfrm>
        </p:spPr>
        <p:txBody>
          <a:bodyPr/>
          <a:lstStyle/>
          <a:p>
            <a:endParaRPr lang="en-GB" sz="1050" b="1" dirty="0" smtClean="0"/>
          </a:p>
          <a:p>
            <a:r>
              <a:rPr lang="en-GB" sz="1050" dirty="0"/>
              <a:t>20. Arguing that different discounted cash flow methods provide different valuations.</a:t>
            </a:r>
          </a:p>
          <a:p>
            <a:r>
              <a:rPr lang="en-GB" sz="1050" dirty="0"/>
              <a:t>21 Adding the value of assets that are necessary in order to obtain the flows to the present value of the flows.</a:t>
            </a:r>
          </a:p>
          <a:p>
            <a:r>
              <a:rPr lang="en-GB" sz="1050" dirty="0"/>
              <a:t>22. Wrong notion of the meaning of the </a:t>
            </a:r>
            <a:r>
              <a:rPr lang="en-GB" sz="1050" dirty="0" smtClean="0"/>
              <a:t>efficient </a:t>
            </a:r>
            <a:r>
              <a:rPr lang="en-GB" sz="1050" dirty="0"/>
              <a:t>markets.</a:t>
            </a:r>
          </a:p>
          <a:p>
            <a:r>
              <a:rPr lang="en-GB" sz="1050" dirty="0"/>
              <a:t>23. Apply a discount when valuing diversified companies.</a:t>
            </a:r>
          </a:p>
          <a:p>
            <a:r>
              <a:rPr lang="en-US" sz="1050" dirty="0"/>
              <a:t>24. Wrong arbitrage arguments.</a:t>
            </a:r>
          </a:p>
          <a:p>
            <a:r>
              <a:rPr lang="en-GB" sz="1050" dirty="0"/>
              <a:t>25. Add a control premium when it is not </a:t>
            </a:r>
            <a:r>
              <a:rPr lang="en-GB" sz="1050" dirty="0" smtClean="0"/>
              <a:t>appropriate.</a:t>
            </a:r>
            <a:endParaRPr lang="en-GB" sz="1050" dirty="0"/>
          </a:p>
          <a:p>
            <a:r>
              <a:rPr lang="en-GB" sz="1050" dirty="0"/>
              <a:t>26. Stating that the value of the shares of El Corte Ingles is their liquidation value.</a:t>
            </a:r>
          </a:p>
          <a:p>
            <a:r>
              <a:rPr lang="en-GB" sz="1050" dirty="0"/>
              <a:t>27. Not taking into consideration the treasury stock</a:t>
            </a:r>
            <a:endParaRPr lang="en-US" sz="1050" dirty="0"/>
          </a:p>
          <a:p>
            <a:endParaRPr lang="en-GB" sz="1050" b="1" dirty="0" smtClean="0"/>
          </a:p>
          <a:p>
            <a:r>
              <a:rPr lang="en-GB" sz="1050" b="1" dirty="0" smtClean="0"/>
              <a:t>5</a:t>
            </a:r>
            <a:r>
              <a:rPr lang="en-GB" sz="1050" b="1" dirty="0"/>
              <a:t>. Errors when interpreting the valuation</a:t>
            </a:r>
          </a:p>
          <a:p>
            <a:r>
              <a:rPr lang="en-GB" sz="1050" dirty="0"/>
              <a:t>A. </a:t>
            </a:r>
            <a:r>
              <a:rPr lang="en-GB" sz="1050" i="1" dirty="0"/>
              <a:t>Confusing Value with Price.</a:t>
            </a:r>
          </a:p>
          <a:p>
            <a:r>
              <a:rPr lang="en-GB" sz="1050" dirty="0"/>
              <a:t>B. Asserting that “the valuation is a scientific fact, not an opinion.”</a:t>
            </a:r>
          </a:p>
          <a:p>
            <a:r>
              <a:rPr lang="en-GB" sz="1050" dirty="0"/>
              <a:t>C. A valuation is valid for everybody.</a:t>
            </a:r>
          </a:p>
          <a:p>
            <a:r>
              <a:rPr lang="en-GB" sz="1050" dirty="0"/>
              <a:t>D. </a:t>
            </a:r>
            <a:r>
              <a:rPr lang="en-GB" sz="1050" i="1" dirty="0"/>
              <a:t>A company has the same value for all buyers.</a:t>
            </a:r>
          </a:p>
          <a:p>
            <a:r>
              <a:rPr lang="en-GB" sz="1050" dirty="0"/>
              <a:t>E. Confusing strategic value for a buyer with fair market value.</a:t>
            </a:r>
          </a:p>
          <a:p>
            <a:r>
              <a:rPr lang="en-GB" sz="1050" dirty="0"/>
              <a:t>F. </a:t>
            </a:r>
            <a:r>
              <a:rPr lang="en-GB" sz="1050" i="1" dirty="0"/>
              <a:t>Considering that the goodwill includes the brand value and the intellectual capital</a:t>
            </a:r>
            <a:r>
              <a:rPr lang="en-GB" sz="1050" dirty="0"/>
              <a:t>.</a:t>
            </a:r>
          </a:p>
          <a:p>
            <a:r>
              <a:rPr lang="en-GB" sz="1050" dirty="0"/>
              <a:t>G. Forgetting that a valuation is contingent on a set of expectations about cash flows that will be generated and about their riskiness.</a:t>
            </a:r>
          </a:p>
          <a:p>
            <a:r>
              <a:rPr lang="en-GB" sz="1050" dirty="0"/>
              <a:t>H. </a:t>
            </a:r>
            <a:r>
              <a:rPr lang="en-GB" sz="1050" dirty="0" smtClean="0"/>
              <a:t>Affirm </a:t>
            </a:r>
            <a:r>
              <a:rPr lang="en-GB" sz="1050" dirty="0"/>
              <a:t>that "a valuation is the starting point of a </a:t>
            </a:r>
            <a:r>
              <a:rPr lang="en-GB" sz="1050" dirty="0" smtClean="0"/>
              <a:t>negotiation”</a:t>
            </a:r>
            <a:endParaRPr lang="en-GB" sz="1050" dirty="0"/>
          </a:p>
          <a:p>
            <a:r>
              <a:rPr lang="en-GB" sz="1050" dirty="0"/>
              <a:t>I. </a:t>
            </a:r>
            <a:r>
              <a:rPr lang="en-GB" sz="1050" dirty="0" smtClean="0"/>
              <a:t>Affirm </a:t>
            </a:r>
            <a:r>
              <a:rPr lang="en-GB" sz="1050" dirty="0"/>
              <a:t>that "a valuation is 50% art and 50% science”.</a:t>
            </a:r>
          </a:p>
          <a:p>
            <a:r>
              <a:rPr lang="en-US" sz="1050" b="1" dirty="0"/>
              <a:t>6. Organizational errors</a:t>
            </a:r>
          </a:p>
          <a:p>
            <a:r>
              <a:rPr lang="en-GB" sz="1050" dirty="0"/>
              <a:t>A. Making a valuation without checking the forecasts made by the client.</a:t>
            </a:r>
          </a:p>
          <a:p>
            <a:r>
              <a:rPr lang="en-GB" sz="1050" dirty="0"/>
              <a:t>B. </a:t>
            </a:r>
            <a:r>
              <a:rPr lang="en-GB" sz="1050" i="1" dirty="0"/>
              <a:t>Commissioning a valuation from an investment bank without having any involvement in it.</a:t>
            </a:r>
          </a:p>
          <a:p>
            <a:r>
              <a:rPr lang="en-GB" sz="1050" dirty="0"/>
              <a:t>C. Involving only the finance department in valuing a target company.</a:t>
            </a:r>
          </a:p>
          <a:p>
            <a:r>
              <a:rPr lang="en-GB" sz="1050" dirty="0"/>
              <a:t>D. Assign the valuation of a company to an auditor</a:t>
            </a:r>
            <a:endParaRPr lang="en-US" sz="105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87</a:t>
            </a:fld>
            <a:endParaRPr lang="en-SG" dirty="0"/>
          </a:p>
        </p:txBody>
      </p:sp>
    </p:spTree>
    <p:extLst>
      <p:ext uri="{BB962C8B-B14F-4D97-AF65-F5344CB8AC3E}">
        <p14:creationId xmlns:p14="http://schemas.microsoft.com/office/powerpoint/2010/main" val="5357961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Goodwill Accounting</a:t>
            </a:r>
            <a:endParaRPr lang="en-US" dirty="0"/>
          </a:p>
        </p:txBody>
      </p:sp>
      <p:sp>
        <p:nvSpPr>
          <p:cNvPr id="3" name="Content Placeholder 2"/>
          <p:cNvSpPr>
            <a:spLocks noGrp="1"/>
          </p:cNvSpPr>
          <p:nvPr>
            <p:ph idx="1"/>
          </p:nvPr>
        </p:nvSpPr>
        <p:spPr/>
        <p:txBody>
          <a:bodyPr/>
          <a:lstStyle/>
          <a:p>
            <a:r>
              <a:rPr lang="en-GB" sz="1200" dirty="0"/>
              <a:t>One of the keys to a proper ROIC analysis is making sure the numerator and the denominator remain consistent. This is important in evaluating companies that have been active in mergers and acquisitions (M&amp;A). Goodwill is an item that has the potential to substantially shift a company’s ROIC picture. </a:t>
            </a:r>
            <a:endParaRPr lang="en-GB" sz="1200" dirty="0" smtClean="0"/>
          </a:p>
          <a:p>
            <a:endParaRPr lang="en-GB" sz="1200" dirty="0"/>
          </a:p>
          <a:p>
            <a:r>
              <a:rPr lang="en-GB" sz="1200" dirty="0"/>
              <a:t>Until 2002, companies could account for an acquisition using either the purchase or the pooling method. In a purchase deal, companies had to reflect as goodwill any amount that was in excess of book value. Companies recorded goodwill on the balance sheet and amortized it on the income statement, typically over 40 years. </a:t>
            </a:r>
            <a:endParaRPr lang="en-GB" sz="1200" dirty="0" smtClean="0"/>
          </a:p>
          <a:p>
            <a:endParaRPr lang="en-GB" sz="1200" dirty="0"/>
          </a:p>
          <a:p>
            <a:r>
              <a:rPr lang="en-GB" sz="1200" dirty="0"/>
              <a:t>In contrast, in a pooling deal the two companies simply combined their balance sheets. That avoided the need to add goodwill to the balance sheet and to expense amortization on the income statement. </a:t>
            </a:r>
            <a:endParaRPr lang="en-GB" sz="1200" dirty="0" smtClean="0"/>
          </a:p>
          <a:p>
            <a:endParaRPr lang="en-GB" sz="1200" dirty="0"/>
          </a:p>
          <a:p>
            <a:r>
              <a:rPr lang="en-GB" sz="1200" dirty="0"/>
              <a:t>In 2002, the Financial Accounting Standards Board abandoned pooling accounting but modified the treatment of M&amp;A deals under purchase accounting. Currently, companies must reflect goodwill on the balance sheet but don’t have to amortize the goodwill on the income statement. The companies are required to periodically test whether or not the goodwill is impaired. If so, they have to take a write-off. If not, it sits there indefinitely. However, companies must still amortize intangible assets. </a:t>
            </a:r>
            <a:endParaRPr lang="en-US" sz="12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88</a:t>
            </a:fld>
            <a:endParaRPr lang="en-SG" dirty="0"/>
          </a:p>
        </p:txBody>
      </p:sp>
    </p:spTree>
    <p:extLst>
      <p:ext uri="{BB962C8B-B14F-4D97-AF65-F5344CB8AC3E}">
        <p14:creationId xmlns:p14="http://schemas.microsoft.com/office/powerpoint/2010/main" val="1493237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Goodwill Accounting</a:t>
            </a:r>
            <a:endParaRPr lang="en-US" dirty="0"/>
          </a:p>
        </p:txBody>
      </p:sp>
      <p:sp>
        <p:nvSpPr>
          <p:cNvPr id="3" name="Content Placeholder 2"/>
          <p:cNvSpPr>
            <a:spLocks noGrp="1"/>
          </p:cNvSpPr>
          <p:nvPr>
            <p:ph idx="1"/>
          </p:nvPr>
        </p:nvSpPr>
        <p:spPr/>
        <p:txBody>
          <a:bodyPr/>
          <a:lstStyle/>
          <a:p>
            <a:r>
              <a:rPr lang="en-GB" sz="1200" dirty="0"/>
              <a:t>So what’s the practical implication? You need to carefully consider two issues: acquisitions and write-offs. First, if a company has been acquisitive, you have to distinguish between operating returns and acquisition returns. The operating returns are the actual cash-on-cash returns that a business generates. You can think of this as organic returns. </a:t>
            </a:r>
          </a:p>
          <a:p>
            <a:r>
              <a:rPr lang="en-GB" sz="1200" dirty="0"/>
              <a:t>Acquisition returns are based on the value a company paid for an acquisition, which is typically a substantial premium to the amount the acquired company actually invested in its business. </a:t>
            </a:r>
          </a:p>
          <a:p>
            <a:r>
              <a:rPr lang="en-GB" sz="1200" dirty="0"/>
              <a:t>The best way to deal with the operating versus acquisition return issue is to calculate ROIC two ways: including and excluding goodwill. If you don’t expect a company to do many deals going forward, operating ROIC probably provides a better picture of returns on incremental capital. </a:t>
            </a:r>
            <a:endParaRPr lang="en-GB" sz="1200" dirty="0" smtClean="0"/>
          </a:p>
          <a:p>
            <a:endParaRPr lang="en-US" sz="1200" dirty="0" smtClean="0"/>
          </a:p>
          <a:p>
            <a:r>
              <a:rPr lang="en-GB" sz="1200" dirty="0"/>
              <a:t>In contrast, if you expect a company to be acquisitive, you have to focus on M&amp;A </a:t>
            </a:r>
            <a:r>
              <a:rPr lang="en-GB" sz="1200" dirty="0" smtClean="0"/>
              <a:t>economics. </a:t>
            </a:r>
            <a:r>
              <a:rPr lang="en-GB" sz="1200" dirty="0"/>
              <a:t>The second practical issue is asset write-offs. Companies are required to periodically test the value of their goodwill. If the asset a company acquired drops below a certain value threshold, it is required to write off the goodwill. </a:t>
            </a:r>
          </a:p>
          <a:p>
            <a:r>
              <a:rPr lang="en-GB" sz="1200" dirty="0"/>
              <a:t>Some theorists advocate for adding back asset write-offs to invested capital.13 The idea is that investors should hold management’s feet to the fire to deliver returns on all the capital they have allocated. If you do add back an asset write-off, the number should be net of any tax savings. </a:t>
            </a:r>
          </a:p>
          <a:p>
            <a:r>
              <a:rPr lang="en-GB" sz="1200" dirty="0"/>
              <a:t>In principle this is fine, but you should really consider the context of the asset write-off and whether or not it helps you understand how management uses capital. </a:t>
            </a:r>
            <a:endParaRPr lang="en-US" sz="12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89</a:t>
            </a:fld>
            <a:endParaRPr lang="en-SG" dirty="0"/>
          </a:p>
        </p:txBody>
      </p:sp>
    </p:spTree>
    <p:extLst>
      <p:ext uri="{BB962C8B-B14F-4D97-AF65-F5344CB8AC3E}">
        <p14:creationId xmlns:p14="http://schemas.microsoft.com/office/powerpoint/2010/main" val="833012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66738" y="331788"/>
            <a:ext cx="8239125" cy="395287"/>
          </a:xfrm>
        </p:spPr>
        <p:txBody>
          <a:bodyPr/>
          <a:lstStyle/>
          <a:p>
            <a:r>
              <a:rPr lang="en-IN" altLang="en-US" dirty="0" smtClean="0"/>
              <a:t>Shareholders View: Desirable Qualities </a:t>
            </a:r>
          </a:p>
        </p:txBody>
      </p:sp>
      <p:sp>
        <p:nvSpPr>
          <p:cNvPr id="3" name="Content Placeholder 2"/>
          <p:cNvSpPr>
            <a:spLocks noGrp="1"/>
          </p:cNvSpPr>
          <p:nvPr>
            <p:ph idx="1"/>
          </p:nvPr>
        </p:nvSpPr>
        <p:spPr>
          <a:xfrm>
            <a:off x="566738" y="925080"/>
            <a:ext cx="8121650" cy="4302125"/>
          </a:xfrm>
        </p:spPr>
        <p:txBody>
          <a:bodyPr/>
          <a:lstStyle/>
          <a:p>
            <a:pPr marL="0" indent="0" algn="ctr">
              <a:buFont typeface="Wingdings" panose="05000000000000000000" pitchFamily="2" charset="2"/>
              <a:buNone/>
              <a:defRPr/>
            </a:pPr>
            <a:r>
              <a:rPr lang="en-US" altLang="en-US" sz="1800" b="1" dirty="0" smtClean="0">
                <a:solidFill>
                  <a:schemeClr val="tx2">
                    <a:lumMod val="75000"/>
                  </a:schemeClr>
                </a:solidFill>
              </a:rPr>
              <a:t>Longevity + Growth + Capital  Efficiency + Sustainability</a:t>
            </a:r>
          </a:p>
          <a:p>
            <a:pPr marL="0" indent="0">
              <a:buFont typeface="Wingdings" panose="05000000000000000000" pitchFamily="2" charset="2"/>
              <a:buNone/>
              <a:defRPr/>
            </a:pPr>
            <a:endParaRPr lang="en-IN" dirty="0"/>
          </a:p>
        </p:txBody>
      </p:sp>
      <p:sp>
        <p:nvSpPr>
          <p:cNvPr id="4" name="Slide Number Placeholder 3"/>
          <p:cNvSpPr>
            <a:spLocks noGrp="1"/>
          </p:cNvSpPr>
          <p:nvPr>
            <p:ph type="sldNum" sz="quarter" idx="10"/>
          </p:nvPr>
        </p:nvSpPr>
        <p:spPr/>
        <p:txBody>
          <a:bodyPr/>
          <a:lstStyle/>
          <a:p>
            <a:pPr>
              <a:defRPr/>
            </a:pPr>
            <a:fld id="{5D0172F7-0429-4617-A946-9988E1473E65}" type="slidenum">
              <a:rPr lang="en-SG" smtClean="0"/>
              <a:pPr>
                <a:defRPr/>
              </a:pPr>
              <a:t>9</a:t>
            </a:fld>
            <a:endParaRPr lang="en-SG" dirty="0"/>
          </a:p>
        </p:txBody>
      </p:sp>
      <p:pic>
        <p:nvPicPr>
          <p:cNvPr id="60421"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406525"/>
            <a:ext cx="45720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5453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Intangibles accounting</a:t>
            </a:r>
            <a:endParaRPr lang="en-US" dirty="0"/>
          </a:p>
        </p:txBody>
      </p:sp>
      <p:pic>
        <p:nvPicPr>
          <p:cNvPr id="5" name="Content Placeholder 4"/>
          <p:cNvPicPr>
            <a:picLocks noGrp="1" noChangeAspect="1"/>
          </p:cNvPicPr>
          <p:nvPr>
            <p:ph idx="1"/>
          </p:nvPr>
        </p:nvPicPr>
        <p:blipFill>
          <a:blip r:embed="rId2"/>
          <a:stretch>
            <a:fillRect/>
          </a:stretch>
        </p:blipFill>
        <p:spPr>
          <a:xfrm>
            <a:off x="567420" y="893618"/>
            <a:ext cx="8239125" cy="5070764"/>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90</a:t>
            </a:fld>
            <a:endParaRPr lang="en-SG" dirty="0"/>
          </a:p>
        </p:txBody>
      </p:sp>
    </p:spTree>
    <p:extLst>
      <p:ext uri="{BB962C8B-B14F-4D97-AF65-F5344CB8AC3E}">
        <p14:creationId xmlns:p14="http://schemas.microsoft.com/office/powerpoint/2010/main" val="140890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Restructuring Charges</a:t>
            </a:r>
            <a:endParaRPr lang="en-US" dirty="0"/>
          </a:p>
        </p:txBody>
      </p:sp>
      <p:sp>
        <p:nvSpPr>
          <p:cNvPr id="3" name="Content Placeholder 2"/>
          <p:cNvSpPr>
            <a:spLocks noGrp="1"/>
          </p:cNvSpPr>
          <p:nvPr>
            <p:ph idx="1"/>
          </p:nvPr>
        </p:nvSpPr>
        <p:spPr>
          <a:xfrm>
            <a:off x="529505" y="830812"/>
            <a:ext cx="8120418" cy="4302125"/>
          </a:xfrm>
        </p:spPr>
        <p:txBody>
          <a:bodyPr/>
          <a:lstStyle/>
          <a:p>
            <a:r>
              <a:rPr lang="en-GB" sz="1400" dirty="0"/>
              <a:t>Restructuring charges, which include costs related to items such as reducing the size of the work force and plant closings, are routine in financial reporting. How should we treat these charges in our ROIC calculations? </a:t>
            </a:r>
            <a:endParaRPr lang="en-GB" sz="1400" dirty="0" smtClean="0"/>
          </a:p>
          <a:p>
            <a:endParaRPr lang="en-GB" sz="1400" dirty="0"/>
          </a:p>
          <a:p>
            <a:r>
              <a:rPr lang="en-GB" sz="1400" dirty="0"/>
              <a:t>Restructuring charges typically have two components: an asset write-off, which is non-cash, and a provision for charges related to the restructuring—including headcount reductions and equipment relocation—that reflect a true cash outlay. The principle behind how to deal with asset write-offs is the same as we discussed above with goodwill. As it turns out, you don’t have to make any adjustments to capture the provision for changes. </a:t>
            </a:r>
            <a:endParaRPr lang="en-GB" sz="1400" dirty="0" smtClean="0"/>
          </a:p>
          <a:p>
            <a:endParaRPr lang="en-GB" sz="1400" dirty="0"/>
          </a:p>
          <a:p>
            <a:r>
              <a:rPr lang="en-GB" sz="1400" dirty="0"/>
              <a:t>But it is important to understand what’s going on. Let’s say a company takes a charge and sets up an accrued liability to cover anticipated cash outlays for employee severance. From an ROIC perspective, invested capital initially goes down (the accrued liability is a non-interest-bearing current liability and hence reduces net working capital). As the company spends the cash on the employees, the accrued liability goes down and invested capital rises. </a:t>
            </a:r>
            <a:endParaRPr lang="en-GB" sz="1400" dirty="0" smtClean="0"/>
          </a:p>
          <a:p>
            <a:endParaRPr lang="en-GB" sz="1400" dirty="0"/>
          </a:p>
          <a:p>
            <a:r>
              <a:rPr lang="en-GB" sz="1400" dirty="0"/>
              <a:t>This does distort ROIC in the short term, but does not affect free cash flow. Free cash flow is NOPAT minus investment needs. The decline in the accrued liability shows up as an increase in net working capital, properly reflecting the increase in invested capital associated with the cash outflow. </a:t>
            </a:r>
            <a:endParaRPr lang="en-US" sz="14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91</a:t>
            </a:fld>
            <a:endParaRPr lang="en-SG" dirty="0"/>
          </a:p>
        </p:txBody>
      </p:sp>
    </p:spTree>
    <p:extLst>
      <p:ext uri="{BB962C8B-B14F-4D97-AF65-F5344CB8AC3E}">
        <p14:creationId xmlns:p14="http://schemas.microsoft.com/office/powerpoint/2010/main" val="41522571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leases</a:t>
            </a:r>
            <a:endParaRPr lang="en-US" dirty="0"/>
          </a:p>
        </p:txBody>
      </p:sp>
      <p:sp>
        <p:nvSpPr>
          <p:cNvPr id="3" name="Content Placeholder 2"/>
          <p:cNvSpPr>
            <a:spLocks noGrp="1"/>
          </p:cNvSpPr>
          <p:nvPr>
            <p:ph idx="1"/>
          </p:nvPr>
        </p:nvSpPr>
        <p:spPr/>
        <p:txBody>
          <a:bodyPr/>
          <a:lstStyle/>
          <a:p>
            <a:r>
              <a:rPr lang="en-GB" sz="1200" dirty="0"/>
              <a:t>Companies have some choice in how they finance their assets. One major choice is whether to buy or lease assets. For example, a retailer may choose one alternative over the other if it perceives a financial advantage in doing so. The analytical goal is to put all companies on an equal economic footing so that buy or lease decisions do not distort ROIC. </a:t>
            </a:r>
          </a:p>
          <a:p>
            <a:r>
              <a:rPr lang="en-GB" sz="1200" dirty="0"/>
              <a:t>Operating leases are any lease obligations the company has not put on the balance sheet, or “capitalized.” This tends to be most relevant for industries with heavy investment needs, including transportation (e.g., airlines) and retail. If a company chooses to lease a substantial percentage of its assets, you should make adjustments to ROIC to reflect the financing choice. </a:t>
            </a:r>
            <a:endParaRPr lang="en-GB" sz="1200" dirty="0" smtClean="0"/>
          </a:p>
          <a:p>
            <a:endParaRPr lang="en-GB" sz="1200" dirty="0"/>
          </a:p>
          <a:p>
            <a:r>
              <a:rPr lang="en-GB" sz="1200" dirty="0"/>
              <a:t>There are two steps to reflect leases in ROIC. The first is to adjust NOPAT by reclassifying the implied interest expense portion of the lease payments from an operating expense to a financing cost. This increases EBITA by the amount of the implied interest. You also need to adjust taxes to remain consistent. </a:t>
            </a:r>
          </a:p>
          <a:p>
            <a:endParaRPr lang="en-GB" sz="1200" dirty="0" smtClean="0"/>
          </a:p>
          <a:p>
            <a:r>
              <a:rPr lang="en-GB" sz="1200" dirty="0" smtClean="0"/>
              <a:t>Second</a:t>
            </a:r>
            <a:r>
              <a:rPr lang="en-GB" sz="1200" dirty="0"/>
              <a:t>, you need to add the implied principal amount of the lease to assets as well as debt, hence increasing invested capital. If material, you should also adjust your debt-to-total capitalization ratios in your cost of capital calculation. Credit rating agencies take leases into consideration when they evaluate firms. </a:t>
            </a:r>
            <a:endParaRPr lang="en-GB" sz="1200" dirty="0" smtClean="0"/>
          </a:p>
          <a:p>
            <a:endParaRPr lang="en-GB" sz="1200" dirty="0"/>
          </a:p>
          <a:p>
            <a:r>
              <a:rPr lang="en-GB" sz="1200" dirty="0" err="1"/>
              <a:t>Aswath</a:t>
            </a:r>
            <a:r>
              <a:rPr lang="en-GB" sz="1200" dirty="0"/>
              <a:t> </a:t>
            </a:r>
            <a:r>
              <a:rPr lang="en-GB" sz="1200" dirty="0" err="1"/>
              <a:t>Damodaran</a:t>
            </a:r>
            <a:r>
              <a:rPr lang="en-GB" sz="1200" dirty="0"/>
              <a:t>, a professor of finance at the Stern School of Business at New York University, provides spreadsheets that are very user-friendly to guide you through the calculations.14 Companies provide information about their lease obligations in the footnotes to their financial statements. In theory, this adjustment should not affect your calculation of ROIC much, but in reality it can make quite a difference. </a:t>
            </a:r>
            <a:endParaRPr lang="en-US" sz="12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92</a:t>
            </a:fld>
            <a:endParaRPr lang="en-SG" dirty="0"/>
          </a:p>
        </p:txBody>
      </p:sp>
    </p:spTree>
    <p:extLst>
      <p:ext uri="{BB962C8B-B14F-4D97-AF65-F5344CB8AC3E}">
        <p14:creationId xmlns:p14="http://schemas.microsoft.com/office/powerpoint/2010/main" val="18603461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Minority Interest</a:t>
            </a:r>
            <a:endParaRPr lang="en-US" dirty="0"/>
          </a:p>
        </p:txBody>
      </p:sp>
      <p:sp>
        <p:nvSpPr>
          <p:cNvPr id="3" name="Content Placeholder 2"/>
          <p:cNvSpPr>
            <a:spLocks noGrp="1"/>
          </p:cNvSpPr>
          <p:nvPr>
            <p:ph idx="1"/>
          </p:nvPr>
        </p:nvSpPr>
        <p:spPr/>
        <p:txBody>
          <a:bodyPr/>
          <a:lstStyle/>
          <a:p>
            <a:r>
              <a:rPr lang="en-GB" sz="1400" dirty="0"/>
              <a:t>An adjustment for minority interest is relevant either when another company owns a meaningful minority percentage of the company you are </a:t>
            </a:r>
            <a:r>
              <a:rPr lang="en-GB" sz="1400" dirty="0" smtClean="0"/>
              <a:t>analysing </a:t>
            </a:r>
            <a:r>
              <a:rPr lang="en-GB" sz="1400" dirty="0"/>
              <a:t>or the company you are </a:t>
            </a:r>
            <a:r>
              <a:rPr lang="en-GB" sz="1400" dirty="0" smtClean="0"/>
              <a:t>analysing </a:t>
            </a:r>
            <a:r>
              <a:rPr lang="en-GB" sz="1400" dirty="0"/>
              <a:t>owns a meaningful minority stake in another company. </a:t>
            </a:r>
            <a:endParaRPr lang="en-GB" sz="1400" dirty="0" smtClean="0"/>
          </a:p>
          <a:p>
            <a:endParaRPr lang="en-GB" sz="1400" dirty="0"/>
          </a:p>
          <a:p>
            <a:r>
              <a:rPr lang="en-GB" sz="1400" dirty="0"/>
              <a:t>In the first case, the best course is to calculate ROIC as if the business is wholly owned. In fact, this takes little additional analysis since minority interest falls below the EBITA line—you just need to watch taxes. The minority stake is relevant for valuation, of course. You need to subtract the value of the minority stake in order to correctly calculate shareholder value per share. </a:t>
            </a:r>
            <a:endParaRPr lang="en-GB" sz="1400" dirty="0" smtClean="0"/>
          </a:p>
          <a:p>
            <a:endParaRPr lang="en-GB" sz="1400" dirty="0"/>
          </a:p>
          <a:p>
            <a:r>
              <a:rPr lang="en-GB" sz="1400" dirty="0"/>
              <a:t>In the second case, the approach is similar to the first. Calculate ROIC as you would normally excluding the minority stake. Again, watch taxes. Then add the value of the minority stake, net of tax considerations, to come up with shareholder value per share. </a:t>
            </a:r>
            <a:endParaRPr lang="en-US" sz="14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93</a:t>
            </a:fld>
            <a:endParaRPr lang="en-SG" dirty="0"/>
          </a:p>
        </p:txBody>
      </p:sp>
    </p:spTree>
    <p:extLst>
      <p:ext uri="{BB962C8B-B14F-4D97-AF65-F5344CB8AC3E}">
        <p14:creationId xmlns:p14="http://schemas.microsoft.com/office/powerpoint/2010/main" val="41284703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Accounting</a:t>
            </a:r>
            <a:endParaRPr lang="en-US" dirty="0"/>
          </a:p>
        </p:txBody>
      </p:sp>
      <p:pic>
        <p:nvPicPr>
          <p:cNvPr id="5" name="Content Placeholder 4"/>
          <p:cNvPicPr>
            <a:picLocks noGrp="1" noChangeAspect="1"/>
          </p:cNvPicPr>
          <p:nvPr>
            <p:ph idx="1"/>
          </p:nvPr>
        </p:nvPicPr>
        <p:blipFill>
          <a:blip r:embed="rId2"/>
          <a:stretch>
            <a:fillRect/>
          </a:stretch>
        </p:blipFill>
        <p:spPr>
          <a:xfrm>
            <a:off x="567421" y="945573"/>
            <a:ext cx="8483061" cy="4904509"/>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94</a:t>
            </a:fld>
            <a:endParaRPr lang="en-SG" dirty="0"/>
          </a:p>
        </p:txBody>
      </p:sp>
    </p:spTree>
    <p:extLst>
      <p:ext uri="{BB962C8B-B14F-4D97-AF65-F5344CB8AC3E}">
        <p14:creationId xmlns:p14="http://schemas.microsoft.com/office/powerpoint/2010/main" val="25601340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Accounting Method</a:t>
            </a:r>
            <a:endParaRPr lang="en-US" dirty="0"/>
          </a:p>
        </p:txBody>
      </p:sp>
      <p:pic>
        <p:nvPicPr>
          <p:cNvPr id="5" name="Content Placeholder 4"/>
          <p:cNvPicPr>
            <a:picLocks noGrp="1" noChangeAspect="1"/>
          </p:cNvPicPr>
          <p:nvPr>
            <p:ph idx="1"/>
          </p:nvPr>
        </p:nvPicPr>
        <p:blipFill>
          <a:blip r:embed="rId2"/>
          <a:stretch>
            <a:fillRect/>
          </a:stretch>
        </p:blipFill>
        <p:spPr>
          <a:xfrm>
            <a:off x="567421" y="1101725"/>
            <a:ext cx="7973906" cy="4841875"/>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95</a:t>
            </a:fld>
            <a:endParaRPr lang="en-SG" dirty="0"/>
          </a:p>
        </p:txBody>
      </p:sp>
    </p:spTree>
    <p:extLst>
      <p:ext uri="{BB962C8B-B14F-4D97-AF65-F5344CB8AC3E}">
        <p14:creationId xmlns:p14="http://schemas.microsoft.com/office/powerpoint/2010/main" val="1599114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IndAs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53392"/>
            <a:ext cx="8349346" cy="4675908"/>
          </a:xfrm>
        </p:spPr>
      </p:pic>
      <p:sp>
        <p:nvSpPr>
          <p:cNvPr id="4" name="Slide Number Placeholder 3"/>
          <p:cNvSpPr>
            <a:spLocks noGrp="1"/>
          </p:cNvSpPr>
          <p:nvPr>
            <p:ph type="sldNum" sz="quarter" idx="10"/>
          </p:nvPr>
        </p:nvSpPr>
        <p:spPr/>
        <p:txBody>
          <a:bodyPr/>
          <a:lstStyle/>
          <a:p>
            <a:fld id="{C0691B93-B3A7-4303-AA7E-EB7530658DE5}" type="slidenum">
              <a:rPr lang="en-SG" smtClean="0"/>
              <a:pPr/>
              <a:t>96</a:t>
            </a:fld>
            <a:endParaRPr lang="en-SG" dirty="0"/>
          </a:p>
        </p:txBody>
      </p:sp>
    </p:spTree>
    <p:extLst>
      <p:ext uri="{BB962C8B-B14F-4D97-AF65-F5344CB8AC3E}">
        <p14:creationId xmlns:p14="http://schemas.microsoft.com/office/powerpoint/2010/main" val="2870539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 D capitalization</a:t>
            </a:r>
            <a:endParaRPr lang="en-US" dirty="0"/>
          </a:p>
        </p:txBody>
      </p:sp>
      <p:sp>
        <p:nvSpPr>
          <p:cNvPr id="3" name="Content Placeholder 2"/>
          <p:cNvSpPr>
            <a:spLocks noGrp="1"/>
          </p:cNvSpPr>
          <p:nvPr>
            <p:ph idx="1"/>
          </p:nvPr>
        </p:nvSpPr>
        <p:spPr>
          <a:xfrm>
            <a:off x="567421" y="934720"/>
            <a:ext cx="8120418" cy="4302125"/>
          </a:xfrm>
        </p:spPr>
        <p:txBody>
          <a:bodyPr/>
          <a:lstStyle/>
          <a:p>
            <a:r>
              <a:rPr lang="en-GB" sz="1400" dirty="0"/>
              <a:t>When there is no reliable way to measure the economic benefit of an outlay, accountants mandate that the company expense the investment. R&amp;D and advertising spending are such expenditures. As a result, companies do not reflect investments in R&amp;D and advertising on their balance sheets. Accounting rules do allow for capitalization of some development costs. </a:t>
            </a:r>
            <a:endParaRPr lang="en-GB" sz="1400" dirty="0" smtClean="0"/>
          </a:p>
          <a:p>
            <a:endParaRPr lang="en-GB" sz="1400" dirty="0"/>
          </a:p>
          <a:p>
            <a:r>
              <a:rPr lang="en-GB" sz="1400" dirty="0"/>
              <a:t>For most companies, the treatment as an expense or capital outlay is not a big deal. But for some companies, R&amp;D or advertising is their most important investment. Those companies must still expense those investments even though there’s a reasonable economic case for a multi-year payoff. For example, Microsoft’s $10.4 billion in R&amp;D spending in fiscal 2013 was almost two-and-a-half times as large as its $4.3 billion in capital expenditures. In this case, you might argue that both earnings and invested capital are understated. Free cash flow, and hence value, is impervious to this adjustment. </a:t>
            </a:r>
            <a:endParaRPr lang="en-GB" sz="1400" dirty="0" smtClean="0"/>
          </a:p>
          <a:p>
            <a:endParaRPr lang="en-GB" sz="1400" dirty="0"/>
          </a:p>
          <a:p>
            <a:r>
              <a:rPr lang="en-GB" sz="1400" dirty="0"/>
              <a:t>The economic solution is to capitalize expenses that are likely to have a long-term payoff and amortize them on the income statement. This is relevant for industries that are R&amp;D intensive or firms that are in a phase of heavy marketing. To do this you first reflect the investment on the balance sheet, which increases assets and equity. Next you determine an appropriate rate of amortization, which varies from industry to industry. Recognize that the shorter the amortization period, the less relevant is this </a:t>
            </a:r>
            <a:r>
              <a:rPr lang="en-GB" sz="1400" dirty="0" smtClean="0"/>
              <a:t>adjustment.</a:t>
            </a:r>
            <a:endParaRPr lang="en-US" sz="14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97</a:t>
            </a:fld>
            <a:endParaRPr lang="en-SG" dirty="0"/>
          </a:p>
        </p:txBody>
      </p:sp>
    </p:spTree>
    <p:extLst>
      <p:ext uri="{BB962C8B-B14F-4D97-AF65-F5344CB8AC3E}">
        <p14:creationId xmlns:p14="http://schemas.microsoft.com/office/powerpoint/2010/main" val="39815611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Buybacks</a:t>
            </a:r>
            <a:endParaRPr lang="en-US" dirty="0"/>
          </a:p>
        </p:txBody>
      </p:sp>
      <p:sp>
        <p:nvSpPr>
          <p:cNvPr id="3" name="Content Placeholder 2"/>
          <p:cNvSpPr>
            <a:spLocks noGrp="1"/>
          </p:cNvSpPr>
          <p:nvPr>
            <p:ph idx="1"/>
          </p:nvPr>
        </p:nvSpPr>
        <p:spPr/>
        <p:txBody>
          <a:bodyPr/>
          <a:lstStyle/>
          <a:p>
            <a:r>
              <a:rPr lang="en-GB" sz="1400" dirty="0"/>
              <a:t>Many investors and companies believe that since share buybacks can increase earnings and ROE, it must also have an effect on ROIC. One of the advantages of ROIC is that share repurchases do not affect it provided you strip out excess cash. </a:t>
            </a:r>
          </a:p>
          <a:p>
            <a:endParaRPr lang="en-GB" sz="1400" dirty="0" smtClean="0"/>
          </a:p>
          <a:p>
            <a:r>
              <a:rPr lang="en-GB" sz="1400" dirty="0" smtClean="0"/>
              <a:t>The </a:t>
            </a:r>
            <a:r>
              <a:rPr lang="en-GB" sz="1400" dirty="0"/>
              <a:t>reasoning is straightforward. Companies can fund buybacks one of two ways: with cash on the balance sheet or with new debt. If it’s cash on the balance sheet, it has to be excess cash. So neither NOPAT (which doesn’t reflect interest income) nor invested capital will change. </a:t>
            </a:r>
            <a:endParaRPr lang="en-GB" sz="1400" dirty="0" smtClean="0"/>
          </a:p>
          <a:p>
            <a:endParaRPr lang="en-GB" sz="1400" dirty="0"/>
          </a:p>
          <a:p>
            <a:r>
              <a:rPr lang="en-GB" sz="1400" dirty="0"/>
              <a:t>If a company funds a buyback with debt, NOPAT doesn’t move because it’s financing neutral, and invested capital remains the same because the increase in debt is exactly offset by the decline in equity. </a:t>
            </a:r>
            <a:endParaRPr lang="en-GB" sz="1400" dirty="0" smtClean="0"/>
          </a:p>
          <a:p>
            <a:endParaRPr lang="en-GB" sz="1400" dirty="0"/>
          </a:p>
          <a:p>
            <a:r>
              <a:rPr lang="en-GB" sz="1400" dirty="0"/>
              <a:t>Now it is true that buybacks can affect book value per share. Companies that buy stock at a premium to book value, even in cases where the stock is undervalued, will reduce the company’s book value per share. This has no economic relevance, but it makes some companies appear more expensive on a price-to-book basis after the buyback. The ratio of enterprise value to invested capital does not change, however. That ratio is a better indication of the $1 test than the price-to-book ratio</a:t>
            </a:r>
            <a:r>
              <a:rPr lang="en-GB" sz="1100" dirty="0"/>
              <a:t>. </a:t>
            </a:r>
            <a:endParaRPr lang="en-US" sz="1100" dirty="0"/>
          </a:p>
        </p:txBody>
      </p:sp>
      <p:sp>
        <p:nvSpPr>
          <p:cNvPr id="4" name="Slide Number Placeholder 3"/>
          <p:cNvSpPr>
            <a:spLocks noGrp="1"/>
          </p:cNvSpPr>
          <p:nvPr>
            <p:ph type="sldNum" sz="quarter" idx="10"/>
          </p:nvPr>
        </p:nvSpPr>
        <p:spPr/>
        <p:txBody>
          <a:bodyPr/>
          <a:lstStyle/>
          <a:p>
            <a:fld id="{C0691B93-B3A7-4303-AA7E-EB7530658DE5}" type="slidenum">
              <a:rPr lang="en-SG" smtClean="0"/>
              <a:pPr/>
              <a:t>98</a:t>
            </a:fld>
            <a:endParaRPr lang="en-SG" dirty="0"/>
          </a:p>
        </p:txBody>
      </p:sp>
    </p:spTree>
    <p:extLst>
      <p:ext uri="{BB962C8B-B14F-4D97-AF65-F5344CB8AC3E}">
        <p14:creationId xmlns:p14="http://schemas.microsoft.com/office/powerpoint/2010/main" val="30607066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Synergies: Probabilistic Attitude</a:t>
            </a:r>
            <a:endParaRPr lang="en-US" dirty="0"/>
          </a:p>
        </p:txBody>
      </p:sp>
      <p:pic>
        <p:nvPicPr>
          <p:cNvPr id="5" name="Content Placeholder 4"/>
          <p:cNvPicPr>
            <a:picLocks noGrp="1" noChangeAspect="1"/>
          </p:cNvPicPr>
          <p:nvPr>
            <p:ph idx="1"/>
          </p:nvPr>
        </p:nvPicPr>
        <p:blipFill>
          <a:blip r:embed="rId2"/>
          <a:stretch>
            <a:fillRect/>
          </a:stretch>
        </p:blipFill>
        <p:spPr>
          <a:xfrm>
            <a:off x="567421" y="1101725"/>
            <a:ext cx="8358370" cy="4758748"/>
          </a:xfrm>
          <a:prstGeom prst="rect">
            <a:avLst/>
          </a:prstGeom>
        </p:spPr>
      </p:pic>
      <p:sp>
        <p:nvSpPr>
          <p:cNvPr id="4" name="Slide Number Placeholder 3"/>
          <p:cNvSpPr>
            <a:spLocks noGrp="1"/>
          </p:cNvSpPr>
          <p:nvPr>
            <p:ph type="sldNum" sz="quarter" idx="10"/>
          </p:nvPr>
        </p:nvSpPr>
        <p:spPr/>
        <p:txBody>
          <a:bodyPr/>
          <a:lstStyle/>
          <a:p>
            <a:fld id="{C0691B93-B3A7-4303-AA7E-EB7530658DE5}" type="slidenum">
              <a:rPr lang="en-SG" smtClean="0"/>
              <a:pPr/>
              <a:t>99</a:t>
            </a:fld>
            <a:endParaRPr lang="en-SG" dirty="0"/>
          </a:p>
        </p:txBody>
      </p:sp>
    </p:spTree>
    <p:extLst>
      <p:ext uri="{BB962C8B-B14F-4D97-AF65-F5344CB8AC3E}">
        <p14:creationId xmlns:p14="http://schemas.microsoft.com/office/powerpoint/2010/main" val="1489828903"/>
      </p:ext>
    </p:extLst>
  </p:cSld>
  <p:clrMapOvr>
    <a:masterClrMapping/>
  </p:clrMapOvr>
</p:sld>
</file>

<file path=ppt/theme/theme1.xml><?xml version="1.0" encoding="utf-8"?>
<a:theme xmlns:a="http://schemas.openxmlformats.org/drawingml/2006/main" name="1_CS">
  <a:themeElements>
    <a:clrScheme name="1_CS 2">
      <a:dk1>
        <a:srgbClr val="003868"/>
      </a:dk1>
      <a:lt1>
        <a:srgbClr val="FFFFFF"/>
      </a:lt1>
      <a:dk2>
        <a:srgbClr val="F49C3E"/>
      </a:dk2>
      <a:lt2>
        <a:srgbClr val="92499E"/>
      </a:lt2>
      <a:accent1>
        <a:srgbClr val="7898B3"/>
      </a:accent1>
      <a:accent2>
        <a:srgbClr val="91867E"/>
      </a:accent2>
      <a:accent3>
        <a:srgbClr val="FFFFFF"/>
      </a:accent3>
      <a:accent4>
        <a:srgbClr val="002E58"/>
      </a:accent4>
      <a:accent5>
        <a:srgbClr val="BECAD6"/>
      </a:accent5>
      <a:accent6>
        <a:srgbClr val="837972"/>
      </a:accent6>
      <a:hlink>
        <a:srgbClr val="9D0E2D"/>
      </a:hlink>
      <a:folHlink>
        <a:srgbClr val="6CCBED"/>
      </a:folHlink>
    </a:clrScheme>
    <a:fontScheme name="1_CS">
      <a:majorFont>
        <a:latin typeface="Credit Suisse Type Roman"/>
        <a:ea typeface=""/>
        <a:cs typeface="Arial"/>
      </a:majorFont>
      <a:minorFont>
        <a:latin typeface="Credit Suisse Type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266700" marR="0" indent="-26670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defRPr kumimoji="0" lang="en-GB" sz="16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266700" marR="0" indent="-266700" algn="l" defTabSz="914400" rtl="0" eaLnBrk="1" fontAlgn="base" latinLnBrk="0" hangingPunct="1">
          <a:lnSpc>
            <a:spcPct val="100000"/>
          </a:lnSpc>
          <a:spcBef>
            <a:spcPct val="20000"/>
          </a:spcBef>
          <a:spcAft>
            <a:spcPct val="0"/>
          </a:spcAft>
          <a:buClr>
            <a:schemeClr val="tx2"/>
          </a:buClr>
          <a:buSzPct val="120000"/>
          <a:buFont typeface="Wingdings" pitchFamily="2" charset="2"/>
          <a:buNone/>
          <a:tabLst/>
          <a:defRPr kumimoji="0" lang="en-GB" sz="16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1_CS 1">
        <a:dk1>
          <a:srgbClr val="003868"/>
        </a:dk1>
        <a:lt1>
          <a:srgbClr val="FFFFFF"/>
        </a:lt1>
        <a:dk2>
          <a:srgbClr val="92499E"/>
        </a:dk2>
        <a:lt2>
          <a:srgbClr val="91867E"/>
        </a:lt2>
        <a:accent1>
          <a:srgbClr val="FFC726"/>
        </a:accent1>
        <a:accent2>
          <a:srgbClr val="F49C3E"/>
        </a:accent2>
        <a:accent3>
          <a:srgbClr val="FFFFFF"/>
        </a:accent3>
        <a:accent4>
          <a:srgbClr val="002E58"/>
        </a:accent4>
        <a:accent5>
          <a:srgbClr val="FFE0AC"/>
        </a:accent5>
        <a:accent6>
          <a:srgbClr val="DD8D37"/>
        </a:accent6>
        <a:hlink>
          <a:srgbClr val="6CCBED"/>
        </a:hlink>
        <a:folHlink>
          <a:srgbClr val="9D0E2D"/>
        </a:folHlink>
      </a:clrScheme>
      <a:clrMap bg1="lt1" tx1="dk1" bg2="lt2" tx2="dk2" accent1="accent1" accent2="accent2" accent3="accent3" accent4="accent4" accent5="accent5" accent6="accent6" hlink="hlink" folHlink="folHlink"/>
    </a:extraClrScheme>
    <a:extraClrScheme>
      <a:clrScheme name="1_CS 2">
        <a:dk1>
          <a:srgbClr val="003868"/>
        </a:dk1>
        <a:lt1>
          <a:srgbClr val="FFFFFF"/>
        </a:lt1>
        <a:dk2>
          <a:srgbClr val="F49C3E"/>
        </a:dk2>
        <a:lt2>
          <a:srgbClr val="92499E"/>
        </a:lt2>
        <a:accent1>
          <a:srgbClr val="7898B3"/>
        </a:accent1>
        <a:accent2>
          <a:srgbClr val="91867E"/>
        </a:accent2>
        <a:accent3>
          <a:srgbClr val="FFFFFF"/>
        </a:accent3>
        <a:accent4>
          <a:srgbClr val="002E58"/>
        </a:accent4>
        <a:accent5>
          <a:srgbClr val="BECAD6"/>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PT Template" id="{2246C12A-F13D-4596-8A72-9FE1D673C54E}" vid="{E66D6E4C-C4B6-4B46-AAF0-50672A8549F1}"/>
    </a:ext>
  </a:extLst>
</a:theme>
</file>

<file path=ppt/theme/theme2.xml><?xml version="1.0" encoding="utf-8"?>
<a:theme xmlns:a="http://schemas.openxmlformats.org/drawingml/2006/main" name="1">
  <a:themeElements>
    <a:clrScheme name="">
      <a:dk1>
        <a:srgbClr val="000000"/>
      </a:dk1>
      <a:lt1>
        <a:srgbClr val="CCFFCC"/>
      </a:lt1>
      <a:dk2>
        <a:srgbClr val="800000"/>
      </a:dk2>
      <a:lt2>
        <a:srgbClr val="000000"/>
      </a:lt2>
      <a:accent1>
        <a:srgbClr val="F8F8F8"/>
      </a:accent1>
      <a:accent2>
        <a:srgbClr val="00FFFF"/>
      </a:accent2>
      <a:accent3>
        <a:srgbClr val="E2FFE2"/>
      </a:accent3>
      <a:accent4>
        <a:srgbClr val="000000"/>
      </a:accent4>
      <a:accent5>
        <a:srgbClr val="FBFBFB"/>
      </a:accent5>
      <a:accent6>
        <a:srgbClr val="00E7E7"/>
      </a:accent6>
      <a:hlink>
        <a:srgbClr val="FF0033"/>
      </a:hlink>
      <a:folHlink>
        <a:srgbClr val="969696"/>
      </a:folHlink>
    </a:clrScheme>
    <a:fontScheme name="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 8">
        <a:dk1>
          <a:srgbClr val="000000"/>
        </a:dk1>
        <a:lt1>
          <a:srgbClr val="FFFFFF"/>
        </a:lt1>
        <a:dk2>
          <a:srgbClr val="0000FF"/>
        </a:dk2>
        <a:lt2>
          <a:srgbClr val="FFFF00"/>
        </a:lt2>
        <a:accent1>
          <a:srgbClr val="F8F8F8"/>
        </a:accent1>
        <a:accent2>
          <a:srgbClr val="00FFFF"/>
        </a:accent2>
        <a:accent3>
          <a:srgbClr val="AAAAFF"/>
        </a:accent3>
        <a:accent4>
          <a:srgbClr val="DADADA"/>
        </a:accent4>
        <a:accent5>
          <a:srgbClr val="FBFBFB"/>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31346</TotalTime>
  <Words>7365</Words>
  <Application>Microsoft Office PowerPoint</Application>
  <PresentationFormat>On-screen Show (4:3)</PresentationFormat>
  <Paragraphs>1080</Paragraphs>
  <Slides>177</Slides>
  <Notes>7</Notes>
  <HiddenSlides>16</HiddenSlides>
  <MMClips>0</MMClips>
  <ScaleCrop>false</ScaleCrop>
  <HeadingPairs>
    <vt:vector size="4" baseType="variant">
      <vt:variant>
        <vt:lpstr>Theme</vt:lpstr>
      </vt:variant>
      <vt:variant>
        <vt:i4>2</vt:i4>
      </vt:variant>
      <vt:variant>
        <vt:lpstr>Slide Titles</vt:lpstr>
      </vt:variant>
      <vt:variant>
        <vt:i4>177</vt:i4>
      </vt:variant>
    </vt:vector>
  </HeadingPairs>
  <TitlesOfParts>
    <vt:vector size="179" baseType="lpstr">
      <vt:lpstr>1_CS</vt:lpstr>
      <vt:lpstr>1</vt:lpstr>
      <vt:lpstr>PowerPoint Presentation</vt:lpstr>
      <vt:lpstr>Investing Capital  : Business of Business !!!</vt:lpstr>
      <vt:lpstr>Magic Formulae</vt:lpstr>
      <vt:lpstr>Magic Formulae</vt:lpstr>
      <vt:lpstr>Magic Formulae</vt:lpstr>
      <vt:lpstr>Magic Formulae</vt:lpstr>
      <vt:lpstr>Magic Formulae</vt:lpstr>
      <vt:lpstr>Build v/s Buy v/s Partner </vt:lpstr>
      <vt:lpstr>Shareholders View: Desirable Qualities </vt:lpstr>
      <vt:lpstr>Shareholder View</vt:lpstr>
      <vt:lpstr>Shareholders View:  Value Creation</vt:lpstr>
      <vt:lpstr>Value creation</vt:lpstr>
      <vt:lpstr>Value Creation</vt:lpstr>
      <vt:lpstr>Value Drivers</vt:lpstr>
      <vt:lpstr>Capital Allocation matters !!!</vt:lpstr>
      <vt:lpstr>Management Matters !!!</vt:lpstr>
      <vt:lpstr>Value creation: DuPont Analysis</vt:lpstr>
      <vt:lpstr>The Capital Agenda</vt:lpstr>
      <vt:lpstr>Rationale</vt:lpstr>
      <vt:lpstr>Types</vt:lpstr>
      <vt:lpstr>Rationale</vt:lpstr>
      <vt:lpstr>Motive to Sell &amp; Discipline</vt:lpstr>
      <vt:lpstr>STRATEGIC DEAL RATIONALE:</vt:lpstr>
      <vt:lpstr>Merger synergies</vt:lpstr>
      <vt:lpstr>Value Creation by Corporate action </vt:lpstr>
      <vt:lpstr>Use of Overvalued Equity </vt:lpstr>
      <vt:lpstr>Alchemy of High priced Share Dilution </vt:lpstr>
      <vt:lpstr>Alchemy of High priced Share Dilution </vt:lpstr>
      <vt:lpstr>EPS accretive M&amp;A</vt:lpstr>
      <vt:lpstr>Reality</vt:lpstr>
      <vt:lpstr>M&amp;A : Mixed Track Record</vt:lpstr>
      <vt:lpstr>Vantage point</vt:lpstr>
      <vt:lpstr>Culture Fit</vt:lpstr>
      <vt:lpstr>PowerPoint Presentation</vt:lpstr>
      <vt:lpstr>Key Financial considerations</vt:lpstr>
      <vt:lpstr>Waves</vt:lpstr>
      <vt:lpstr>Waves</vt:lpstr>
      <vt:lpstr>Waves and Business Cycles</vt:lpstr>
      <vt:lpstr>What is at intersection? </vt:lpstr>
      <vt:lpstr>Interest Rate &amp; Inflation Expectation : Drive Asset prices</vt:lpstr>
      <vt:lpstr>PowerPoint Presentation</vt:lpstr>
      <vt:lpstr> Interest Rate : Liquidity: Market cycle : Volatility in Asset Prices</vt:lpstr>
      <vt:lpstr>Catalyst Agent </vt:lpstr>
      <vt:lpstr>Catalyst which capture fancy and leading to overvaluations </vt:lpstr>
      <vt:lpstr>Factors Impacting M&amp;A</vt:lpstr>
      <vt:lpstr>PowerPoint Presentation</vt:lpstr>
      <vt:lpstr>PowerPoint Presentation</vt:lpstr>
      <vt:lpstr>Merger Strategy</vt:lpstr>
      <vt:lpstr>Strategy</vt:lpstr>
      <vt:lpstr>Risk @ each Stage</vt:lpstr>
      <vt:lpstr>Risk Mitigation</vt:lpstr>
      <vt:lpstr>M&amp;A Investor View</vt:lpstr>
      <vt:lpstr>Deal Types and Success </vt:lpstr>
      <vt:lpstr>M&amp;A Investor View</vt:lpstr>
      <vt:lpstr>Capital Consideration &amp; Transaction Structuring Considerations</vt:lpstr>
      <vt:lpstr>Key Investor Issues</vt:lpstr>
      <vt:lpstr>Impact of leverage on shareholders returns</vt:lpstr>
      <vt:lpstr>Wrong Metrics</vt:lpstr>
      <vt:lpstr>Winners Curse</vt:lpstr>
      <vt:lpstr>Evaluation</vt:lpstr>
      <vt:lpstr>Expectations Investing: How do we Think about Outcomes? </vt:lpstr>
      <vt:lpstr>M&amp;A Success: Attributes Needed</vt:lpstr>
      <vt:lpstr>Avoid Herd Mentality</vt:lpstr>
      <vt:lpstr>Odds In Your Favor</vt:lpstr>
      <vt:lpstr>Key considerations</vt:lpstr>
      <vt:lpstr>Books : M&amp;A</vt:lpstr>
      <vt:lpstr>Books on Valuation</vt:lpstr>
      <vt:lpstr>Additional References</vt:lpstr>
      <vt:lpstr>Real Life drama</vt:lpstr>
      <vt:lpstr>When a person with money meets a person with experience, the person with experience winds up with the money and the person with the money ends up with the experience. —Harvey MacKay </vt:lpstr>
      <vt:lpstr>Short as life is, we make it shorter by the careless waste of time. Victor Hugo</vt:lpstr>
      <vt:lpstr>Price v/s value</vt:lpstr>
      <vt:lpstr>Price is what you pay Value is what you get</vt:lpstr>
      <vt:lpstr>To a man with the hammer, entire world looks like a nail</vt:lpstr>
      <vt:lpstr>Always Invert and have a rounded View</vt:lpstr>
      <vt:lpstr>Tools, methodology &amp; process</vt:lpstr>
      <vt:lpstr>Checklist for Life saving Tasks </vt:lpstr>
      <vt:lpstr>In my whole life, I have known no wise people (over a broad subject matter area) who did not read all the time – none, zero…Charlie Munger</vt:lpstr>
      <vt:lpstr>Roadmap</vt:lpstr>
      <vt:lpstr>Reverse Engineering a Simple Valuation: </vt:lpstr>
      <vt:lpstr>Improving decision </vt:lpstr>
      <vt:lpstr>Errors</vt:lpstr>
      <vt:lpstr>Errors</vt:lpstr>
      <vt:lpstr>Errors</vt:lpstr>
      <vt:lpstr>PowerPoint Presentation</vt:lpstr>
      <vt:lpstr>Errors</vt:lpstr>
      <vt:lpstr>Errors</vt:lpstr>
      <vt:lpstr>Goodwill Accounting</vt:lpstr>
      <vt:lpstr>Goodwill Accounting</vt:lpstr>
      <vt:lpstr>Intangibles accounting</vt:lpstr>
      <vt:lpstr>Restructuring Charges</vt:lpstr>
      <vt:lpstr>Operating leases</vt:lpstr>
      <vt:lpstr>Minority Interest</vt:lpstr>
      <vt:lpstr>Accounting</vt:lpstr>
      <vt:lpstr>Accounting Method</vt:lpstr>
      <vt:lpstr>IndAs</vt:lpstr>
      <vt:lpstr>R&amp; D capitalization</vt:lpstr>
      <vt:lpstr>Share Buybacks</vt:lpstr>
      <vt:lpstr>Synergies: Probabilistic Attitude</vt:lpstr>
      <vt:lpstr>Value</vt:lpstr>
      <vt:lpstr>Collar Agreements</vt:lpstr>
      <vt:lpstr>PowerPoint Presentation</vt:lpstr>
      <vt:lpstr>PowerPoint Presentation</vt:lpstr>
      <vt:lpstr>Different Perspective on Mergers</vt:lpstr>
      <vt:lpstr>M&amp;A Success Deal Type</vt:lpstr>
      <vt:lpstr>PowerPoint Presentation</vt:lpstr>
      <vt:lpstr>PowerPoint Presentation</vt:lpstr>
      <vt:lpstr>PowerPoint Presentation</vt:lpstr>
      <vt:lpstr>Critical aspects of valuation </vt:lpstr>
      <vt:lpstr>Value of Equity</vt:lpstr>
      <vt:lpstr>Main Valuation Methods</vt:lpstr>
      <vt:lpstr>Conglomerate Mergers</vt:lpstr>
      <vt:lpstr>PowerPoint Presentation</vt:lpstr>
      <vt:lpstr>PowerPoint Presentation</vt:lpstr>
      <vt:lpstr>PowerPoint Presentation</vt:lpstr>
      <vt:lpstr>PowerPoint Presentation</vt:lpstr>
      <vt:lpstr>PowerPoint Presentation</vt:lpstr>
      <vt:lpstr>PowerPoint Presentation</vt:lpstr>
      <vt:lpstr>Strategy</vt:lpstr>
      <vt:lpstr>M&amp;A Defined</vt:lpstr>
      <vt:lpstr>Motives</vt:lpstr>
      <vt:lpstr>Motives</vt:lpstr>
      <vt:lpstr>PowerPoint Presentation</vt:lpstr>
      <vt:lpstr>PowerPoint Presentation</vt:lpstr>
      <vt:lpstr>M&amp;A Motives</vt:lpstr>
      <vt:lpstr>Academic v/s Practitioners view</vt:lpstr>
      <vt:lpstr>Challenges</vt:lpstr>
      <vt:lpstr>PowerPoint Presentation</vt:lpstr>
      <vt:lpstr>Forms of Acquisitions</vt:lpstr>
      <vt:lpstr>Forms of Acquisitions</vt:lpstr>
      <vt:lpstr>Forms of Acquisitions</vt:lpstr>
      <vt:lpstr> Forms of payments</vt:lpstr>
      <vt:lpstr>Forms of Payment</vt:lpstr>
      <vt:lpstr>Financing methods</vt:lpstr>
      <vt:lpstr>Objective</vt:lpstr>
      <vt:lpstr>Competition in a Industry</vt:lpstr>
      <vt:lpstr>Perceived Synergies</vt:lpstr>
      <vt:lpstr>PowerPoint Presentation</vt:lpstr>
      <vt:lpstr>PowerPoint Presentation</vt:lpstr>
      <vt:lpstr>Profit Margin value Drivers</vt:lpstr>
      <vt:lpstr>Asset Turnover Value drivers</vt:lpstr>
      <vt:lpstr>PowerPoint Presentation</vt:lpstr>
      <vt:lpstr>PowerPoint Presentation</vt:lpstr>
      <vt:lpstr>Inflation &amp; Interest Rate </vt:lpstr>
      <vt:lpstr>Performance Measurement</vt:lpstr>
      <vt:lpstr>Long Term Track Record</vt:lpstr>
      <vt:lpstr>India Story: Growth Drivers</vt:lpstr>
      <vt:lpstr>Homo economicus: Part Monkey Part human</vt:lpstr>
      <vt:lpstr>"Investment is most intelligent when it is most businesslike” - Warren Buffett</vt:lpstr>
      <vt:lpstr>Inflation : Interest Rates &amp; Asset Class Affinity</vt:lpstr>
      <vt:lpstr>PowerPoint Presentation</vt:lpstr>
      <vt:lpstr>Build v/s Buy v/s Partner</vt:lpstr>
      <vt:lpstr>Option Tree</vt:lpstr>
      <vt:lpstr>Transactional DD</vt:lpstr>
      <vt:lpstr>PowerPoint Presentation</vt:lpstr>
      <vt:lpstr>Strategy</vt:lpstr>
      <vt:lpstr>PowerPoint Presentation</vt:lpstr>
      <vt:lpstr>Valuation Methodologies</vt:lpstr>
      <vt:lpstr>Basics of Valuation </vt:lpstr>
      <vt:lpstr>M&amp;A process</vt:lpstr>
      <vt:lpstr>Strategies</vt:lpstr>
      <vt:lpstr>Multidisciplinary Learning</vt:lpstr>
      <vt:lpstr>M&amp;A Rational</vt:lpstr>
      <vt:lpstr>The Intelligent Investor -Benjamin Graham </vt:lpstr>
      <vt:lpstr>“Invest in Companies…</vt:lpstr>
      <vt:lpstr>Never at Equilibrium </vt:lpstr>
      <vt:lpstr>PowerPoint Presentation</vt:lpstr>
      <vt:lpstr>Avoid wrong decision at extremes</vt:lpstr>
      <vt:lpstr>Inversion: To be successful Study Reason of Failure</vt:lpstr>
      <vt:lpstr>Competitive Advantage of companies. Michael Porter Model</vt:lpstr>
      <vt:lpstr> From ROC to ROIC</vt:lpstr>
      <vt:lpstr>Assumptions and suitability</vt:lpstr>
      <vt:lpstr>Intrinsic Value Drivers</vt:lpstr>
      <vt:lpstr>Excess returns = Value creation </vt:lpstr>
      <vt:lpstr>Relate Narratives to Numbers</vt:lpstr>
      <vt:lpstr>Metrics </vt:lpstr>
      <vt:lpstr>Divergence between Price and Value</vt:lpstr>
    </vt:vector>
  </TitlesOfParts>
  <Manager>Nur für bankinternen Gebrauch</Manager>
  <Company>CSAM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dc:title>
  <dc:creator>Rajesh Sundaresan</dc:creator>
  <dc:description>--.--.03</dc:description>
  <cp:lastModifiedBy>Kuntal Shah</cp:lastModifiedBy>
  <cp:revision>1653</cp:revision>
  <cp:lastPrinted>2017-04-20T09:04:50Z</cp:lastPrinted>
  <dcterms:created xsi:type="dcterms:W3CDTF">2006-05-12T07:59:48Z</dcterms:created>
  <dcterms:modified xsi:type="dcterms:W3CDTF">2017-04-22T02:14:51Z</dcterms:modified>
  <cp:category>Projektnummer</cp:category>
</cp:coreProperties>
</file>