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67" r:id="rId3"/>
    <p:sldId id="268" r:id="rId4"/>
    <p:sldId id="257" r:id="rId5"/>
    <p:sldId id="258" r:id="rId6"/>
    <p:sldId id="269" r:id="rId7"/>
    <p:sldId id="259" r:id="rId8"/>
    <p:sldId id="262" r:id="rId9"/>
    <p:sldId id="272" r:id="rId10"/>
    <p:sldId id="280" r:id="rId11"/>
    <p:sldId id="273" r:id="rId12"/>
    <p:sldId id="274" r:id="rId13"/>
    <p:sldId id="275" r:id="rId14"/>
    <p:sldId id="276" r:id="rId15"/>
    <p:sldId id="271" r:id="rId16"/>
    <p:sldId id="277" r:id="rId17"/>
    <p:sldId id="278" r:id="rId18"/>
    <p:sldId id="279" r:id="rId19"/>
    <p:sldId id="281" r:id="rId20"/>
    <p:sldId id="290" r:id="rId21"/>
    <p:sldId id="282" r:id="rId22"/>
    <p:sldId id="283" r:id="rId23"/>
    <p:sldId id="284" r:id="rId24"/>
    <p:sldId id="285" r:id="rId25"/>
    <p:sldId id="286" r:id="rId26"/>
    <p:sldId id="287" r:id="rId27"/>
    <p:sldId id="288" r:id="rId28"/>
    <p:sldId id="289" r:id="rId29"/>
    <p:sldId id="291" r:id="rId30"/>
    <p:sldId id="292" r:id="rId31"/>
    <p:sldId id="29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CCFF"/>
    <a:srgbClr val="04E8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24-Mar-17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24-Mar-17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24-Mar-17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24-Mar-17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24-Mar-17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p:txBody>
      </p:sp>
      <p:sp>
        <p:nvSpPr>
          <p:cNvPr id="3" name="Title 2"/>
          <p:cNvSpPr>
            <a:spLocks noGrp="1"/>
          </p:cNvSpPr>
          <p:nvPr>
            <p:ph type="title"/>
          </p:nvPr>
        </p:nvSpPr>
        <p:spPr>
          <a:xfrm>
            <a:off x="304800" y="274638"/>
            <a:ext cx="8610600" cy="1143000"/>
          </a:xfrm>
        </p:spPr>
        <p:txBody>
          <a:bodyPr/>
          <a:lstStyle/>
          <a:p>
            <a:endParaRPr lang="en-US" dirty="0"/>
          </a:p>
        </p:txBody>
      </p:sp>
      <p:sp>
        <p:nvSpPr>
          <p:cNvPr id="4" name="Title 1"/>
          <p:cNvSpPr txBox="1">
            <a:spLocks/>
          </p:cNvSpPr>
          <p:nvPr/>
        </p:nvSpPr>
        <p:spPr>
          <a:xfrm>
            <a:off x="457200" y="1447801"/>
            <a:ext cx="8305800" cy="1219200"/>
          </a:xfrm>
          <a:prstGeom prst="rect">
            <a:avLst/>
          </a:prstGeom>
        </p:spPr>
        <p:txBody>
          <a:bodyPr vert="horz" rtlCol="0" anchor="ctr">
            <a:normAutofit fontScale="97500" lnSpcReduction="10000"/>
            <a:scene3d>
              <a:camera prst="orthographicFront"/>
              <a:lightRig rig="soft" dir="t"/>
            </a:scene3d>
            <a:sp3d prstMaterial="softEdge">
              <a:bevelT w="25400" h="25400"/>
            </a:sp3d>
          </a:bodyPr>
          <a:lstStyle/>
          <a:p>
            <a:pPr lvl="0" algn="ctr">
              <a:spcBef>
                <a:spcPct val="0"/>
              </a:spcBef>
              <a:defRPr/>
            </a:pPr>
            <a:r>
              <a:rPr kumimoji="0" lang="en-US" sz="4100" b="1" i="0" u="none" strike="noStrike" kern="1200" cap="none" spc="0" normalizeH="0" baseline="0" noProof="0" dirty="0" smtClean="0">
                <a:ln>
                  <a:noFill/>
                </a:ln>
                <a:solidFill>
                  <a:srgbClr val="00B050"/>
                </a:solidFill>
                <a:effectLst>
                  <a:outerShdw blurRad="31750" dist="25400" dir="5400000" algn="tl" rotWithShape="0">
                    <a:srgbClr val="000000">
                      <a:alpha val="25000"/>
                    </a:srgbClr>
                  </a:outerShdw>
                </a:effectLst>
                <a:uLnTx/>
                <a:uFillTx/>
                <a:latin typeface="+mj-lt"/>
                <a:ea typeface="+mj-ea"/>
                <a:cs typeface="+mj-cs"/>
              </a:rPr>
              <a:t>Audit of Agricultural</a:t>
            </a:r>
            <a:r>
              <a:rPr kumimoji="0" lang="en-US" sz="4100" b="1" i="0" u="none" strike="noStrike" kern="1200" cap="none" spc="0" normalizeH="0" noProof="0" dirty="0" smtClean="0">
                <a:ln>
                  <a:noFill/>
                </a:ln>
                <a:solidFill>
                  <a:srgbClr val="00B050"/>
                </a:solidFill>
                <a:effectLst>
                  <a:outerShdw blurRad="31750" dist="25400" dir="5400000" algn="tl" rotWithShape="0">
                    <a:srgbClr val="000000">
                      <a:alpha val="25000"/>
                    </a:srgbClr>
                  </a:outerShdw>
                </a:effectLst>
                <a:uLnTx/>
                <a:uFillTx/>
                <a:latin typeface="+mj-lt"/>
                <a:ea typeface="+mj-ea"/>
                <a:cs typeface="+mj-cs"/>
              </a:rPr>
              <a:t> and other priority sector </a:t>
            </a:r>
            <a:r>
              <a:rPr lang="en-US" sz="4100" b="1" dirty="0" smtClean="0">
                <a:solidFill>
                  <a:srgbClr val="00B050"/>
                </a:solidFill>
                <a:effectLst>
                  <a:outerShdw blurRad="31750" dist="25400" dir="5400000" algn="tl" rotWithShape="0">
                    <a:srgbClr val="000000">
                      <a:alpha val="25000"/>
                    </a:srgbClr>
                  </a:outerShdw>
                </a:effectLst>
              </a:rPr>
              <a:t>advances </a:t>
            </a:r>
            <a:endParaRPr kumimoji="0" lang="en-US" sz="4100" b="1" i="0" u="none" strike="noStrike" kern="1200" cap="none" spc="0" normalizeH="0" baseline="0" noProof="0" dirty="0">
              <a:ln>
                <a:noFill/>
              </a:ln>
              <a:solidFill>
                <a:srgbClr val="00B050"/>
              </a:solidFill>
              <a:effectLst>
                <a:outerShdw blurRad="31750" dist="25400" dir="5400000" algn="tl" rotWithShape="0">
                  <a:srgbClr val="000000">
                    <a:alpha val="25000"/>
                  </a:srgbClr>
                </a:outerShdw>
              </a:effectLst>
              <a:uLnTx/>
              <a:uFillTx/>
              <a:latin typeface="+mj-lt"/>
              <a:ea typeface="+mj-ea"/>
              <a:cs typeface="+mj-cs"/>
            </a:endParaRPr>
          </a:p>
        </p:txBody>
      </p:sp>
      <p:graphicFrame>
        <p:nvGraphicFramePr>
          <p:cNvPr id="5" name="Table 4"/>
          <p:cNvGraphicFramePr>
            <a:graphicFrameLocks noGrp="1"/>
          </p:cNvGraphicFramePr>
          <p:nvPr/>
        </p:nvGraphicFramePr>
        <p:xfrm>
          <a:off x="304800" y="2590800"/>
          <a:ext cx="8610600" cy="3657600"/>
        </p:xfrm>
        <a:graphic>
          <a:graphicData uri="http://schemas.openxmlformats.org/drawingml/2006/table">
            <a:tbl>
              <a:tblPr firstRow="1" bandRow="1">
                <a:tableStyleId>{2D5ABB26-0587-4C30-8999-92F81FD0307C}</a:tableStyleId>
              </a:tblPr>
              <a:tblGrid>
                <a:gridCol w="8610600"/>
              </a:tblGrid>
              <a:tr h="3657600">
                <a:tc>
                  <a:txBody>
                    <a:bodyPr/>
                    <a:lstStyle/>
                    <a:p>
                      <a:pPr algn="ctr">
                        <a:lnSpc>
                          <a:spcPct val="150000"/>
                        </a:lnSpc>
                      </a:pPr>
                      <a:r>
                        <a:rPr lang="en-GB" sz="2800" b="1" dirty="0" smtClean="0">
                          <a:solidFill>
                            <a:srgbClr val="FF0000"/>
                          </a:solidFill>
                          <a:latin typeface="Tw Cen MT" pitchFamily="34" charset="0"/>
                          <a:cs typeface="Times New Roman" pitchFamily="18" charset="0"/>
                        </a:rPr>
                        <a:t>CA. Dr. </a:t>
                      </a:r>
                      <a:r>
                        <a:rPr lang="en-GB" sz="2800" b="1" dirty="0" err="1" smtClean="0">
                          <a:solidFill>
                            <a:srgbClr val="FF0000"/>
                          </a:solidFill>
                          <a:latin typeface="Tw Cen MT" pitchFamily="34" charset="0"/>
                          <a:cs typeface="Times New Roman" pitchFamily="18" charset="0"/>
                        </a:rPr>
                        <a:t>Dilip</a:t>
                      </a:r>
                      <a:r>
                        <a:rPr lang="en-GB" sz="2800" b="1" dirty="0" smtClean="0">
                          <a:solidFill>
                            <a:srgbClr val="FF0000"/>
                          </a:solidFill>
                          <a:latin typeface="Tw Cen MT" pitchFamily="34" charset="0"/>
                          <a:cs typeface="Times New Roman" pitchFamily="18" charset="0"/>
                        </a:rPr>
                        <a:t> V Satbhai</a:t>
                      </a:r>
                      <a:r>
                        <a:rPr lang="en-GB" sz="1800" b="1" dirty="0" smtClean="0">
                          <a:solidFill>
                            <a:schemeClr val="tx1"/>
                          </a:solidFill>
                          <a:latin typeface="Tw Cen MT" pitchFamily="34" charset="0"/>
                          <a:cs typeface="Times New Roman" pitchFamily="18" charset="0"/>
                        </a:rPr>
                        <a:t> </a:t>
                      </a:r>
                    </a:p>
                    <a:p>
                      <a:pPr algn="ctr">
                        <a:lnSpc>
                          <a:spcPct val="150000"/>
                        </a:lnSpc>
                      </a:pPr>
                      <a:r>
                        <a:rPr lang="en-GB" sz="1800" b="1" dirty="0" err="1" smtClean="0">
                          <a:solidFill>
                            <a:schemeClr val="tx1"/>
                          </a:solidFill>
                          <a:latin typeface="Tw Cen MT" pitchFamily="34" charset="0"/>
                          <a:cs typeface="Times New Roman" pitchFamily="18" charset="0"/>
                        </a:rPr>
                        <a:t>B.Com</a:t>
                      </a:r>
                      <a:r>
                        <a:rPr lang="en-GB" sz="1800" b="1" dirty="0" smtClean="0">
                          <a:solidFill>
                            <a:schemeClr val="tx1"/>
                          </a:solidFill>
                          <a:latin typeface="Tw Cen MT" pitchFamily="34" charset="0"/>
                          <a:cs typeface="Times New Roman" pitchFamily="18" charset="0"/>
                        </a:rPr>
                        <a:t> (</a:t>
                      </a:r>
                      <a:r>
                        <a:rPr lang="en-GB" sz="1800" b="1" dirty="0" err="1" smtClean="0">
                          <a:solidFill>
                            <a:schemeClr val="tx1"/>
                          </a:solidFill>
                          <a:latin typeface="Tw Cen MT" pitchFamily="34" charset="0"/>
                          <a:cs typeface="Times New Roman" pitchFamily="18" charset="0"/>
                        </a:rPr>
                        <a:t>H</a:t>
                      </a:r>
                      <a:r>
                        <a:rPr lang="en-GB" sz="1800" b="1" dirty="0" err="1" smtClean="0">
                          <a:solidFill>
                            <a:schemeClr val="tx1"/>
                          </a:solidFill>
                          <a:latin typeface="Gill Sans MT" pitchFamily="34" charset="0"/>
                        </a:rPr>
                        <a:t>ons</a:t>
                      </a:r>
                      <a:r>
                        <a:rPr lang="en-GB" sz="1800" b="1" dirty="0" smtClean="0">
                          <a:solidFill>
                            <a:schemeClr val="tx1"/>
                          </a:solidFill>
                          <a:latin typeface="Gill Sans MT" pitchFamily="34" charset="0"/>
                        </a:rPr>
                        <a:t>),</a:t>
                      </a:r>
                      <a:r>
                        <a:rPr lang="en-GB" sz="1800" b="1" baseline="0" dirty="0" smtClean="0">
                          <a:solidFill>
                            <a:schemeClr val="tx1"/>
                          </a:solidFill>
                          <a:latin typeface="Gill Sans MT" pitchFamily="34" charset="0"/>
                        </a:rPr>
                        <a:t> LL.M.(First rank), Ph. D.(Law), F.C.A. DISA(</a:t>
                      </a:r>
                      <a:r>
                        <a:rPr lang="en-GB" sz="1800" b="1" baseline="0" dirty="0" err="1" smtClean="0">
                          <a:solidFill>
                            <a:schemeClr val="tx1"/>
                          </a:solidFill>
                          <a:latin typeface="Gill Sans MT" pitchFamily="34" charset="0"/>
                        </a:rPr>
                        <a:t>icai</a:t>
                      </a:r>
                      <a:r>
                        <a:rPr lang="en-GB" sz="1800" b="1" baseline="0" dirty="0" smtClean="0">
                          <a:solidFill>
                            <a:schemeClr val="tx1"/>
                          </a:solidFill>
                          <a:latin typeface="Gill Sans MT" pitchFamily="34" charset="0"/>
                        </a:rPr>
                        <a:t>), DIRM(</a:t>
                      </a:r>
                      <a:r>
                        <a:rPr lang="en-GB" sz="1800" b="1" baseline="0" dirty="0" err="1" smtClean="0">
                          <a:solidFill>
                            <a:schemeClr val="tx1"/>
                          </a:solidFill>
                          <a:latin typeface="Gill Sans MT" pitchFamily="34" charset="0"/>
                        </a:rPr>
                        <a:t>icai</a:t>
                      </a:r>
                      <a:r>
                        <a:rPr lang="en-GB" sz="1800" b="1" baseline="0" dirty="0" smtClean="0">
                          <a:solidFill>
                            <a:schemeClr val="tx1"/>
                          </a:solidFill>
                          <a:latin typeface="Gill Sans MT" pitchFamily="34" charset="0"/>
                        </a:rPr>
                        <a:t>)</a:t>
                      </a:r>
                      <a:endParaRPr lang="en-GB" sz="1800" b="1" dirty="0" smtClean="0">
                        <a:solidFill>
                          <a:schemeClr val="tx1"/>
                        </a:solidFill>
                        <a:latin typeface="Gill Sans MT" pitchFamily="34" charset="0"/>
                      </a:endParaRPr>
                    </a:p>
                    <a:p>
                      <a:pPr algn="ctr">
                        <a:lnSpc>
                          <a:spcPct val="150000"/>
                        </a:lnSpc>
                      </a:pPr>
                      <a:r>
                        <a:rPr lang="en-GB" sz="1800" b="1" dirty="0" smtClean="0">
                          <a:solidFill>
                            <a:schemeClr val="accent1">
                              <a:lumMod val="75000"/>
                            </a:schemeClr>
                          </a:solidFill>
                          <a:latin typeface="Gill Sans MT" pitchFamily="34" charset="0"/>
                        </a:rPr>
                        <a:t>Senior Partner – Laws,  Taxation &amp; Assurance :  </a:t>
                      </a:r>
                    </a:p>
                    <a:p>
                      <a:pPr algn="ctr">
                        <a:lnSpc>
                          <a:spcPct val="150000"/>
                        </a:lnSpc>
                      </a:pPr>
                      <a:r>
                        <a:rPr lang="en-GB" sz="1800" b="1" dirty="0" smtClean="0">
                          <a:latin typeface="Gill Sans MT" pitchFamily="34" charset="0"/>
                        </a:rPr>
                        <a:t>M/s. D. V. Satbhai &amp; Co., Chartered Accountants, Pune-411004</a:t>
                      </a:r>
                    </a:p>
                    <a:p>
                      <a:pPr marL="0" marR="0" indent="0" algn="ctr" defTabSz="914400" rtl="0" eaLnBrk="1" fontAlgn="auto" latinLnBrk="0" hangingPunct="1">
                        <a:lnSpc>
                          <a:spcPct val="150000"/>
                        </a:lnSpc>
                        <a:spcBef>
                          <a:spcPts val="0"/>
                        </a:spcBef>
                        <a:spcAft>
                          <a:spcPts val="0"/>
                        </a:spcAft>
                        <a:buClrTx/>
                        <a:buSzTx/>
                        <a:buFontTx/>
                        <a:buNone/>
                        <a:tabLst/>
                        <a:defRPr/>
                      </a:pPr>
                      <a:r>
                        <a:rPr lang="en-GB" sz="1800" b="1" dirty="0" smtClean="0">
                          <a:solidFill>
                            <a:schemeClr val="accent1">
                              <a:lumMod val="75000"/>
                            </a:schemeClr>
                          </a:solidFill>
                          <a:latin typeface="Gill Sans MT" pitchFamily="34" charset="0"/>
                        </a:rPr>
                        <a:t>Convener: </a:t>
                      </a:r>
                      <a:r>
                        <a:rPr lang="en-GB" sz="1800" b="1" dirty="0" err="1" smtClean="0">
                          <a:solidFill>
                            <a:schemeClr val="accent1">
                              <a:lumMod val="75000"/>
                            </a:schemeClr>
                          </a:solidFill>
                          <a:latin typeface="Gill Sans MT" pitchFamily="34" charset="0"/>
                        </a:rPr>
                        <a:t>Pune</a:t>
                      </a:r>
                      <a:r>
                        <a:rPr lang="en-GB" sz="1800" b="1" dirty="0" smtClean="0">
                          <a:solidFill>
                            <a:schemeClr val="accent1">
                              <a:lumMod val="75000"/>
                            </a:schemeClr>
                          </a:solidFill>
                          <a:latin typeface="Gill Sans MT" pitchFamily="34" charset="0"/>
                        </a:rPr>
                        <a:t> GST Study group</a:t>
                      </a:r>
                      <a:r>
                        <a:rPr lang="en-GB" sz="1800" b="1" baseline="0" dirty="0" smtClean="0">
                          <a:solidFill>
                            <a:schemeClr val="accent1">
                              <a:lumMod val="75000"/>
                            </a:schemeClr>
                          </a:solidFill>
                          <a:latin typeface="Gill Sans MT" pitchFamily="34" charset="0"/>
                        </a:rPr>
                        <a:t> of ICAI, New Delhi</a:t>
                      </a:r>
                      <a:endParaRPr lang="en-GB" sz="1800" b="1" dirty="0" smtClean="0">
                        <a:solidFill>
                          <a:schemeClr val="accent1">
                            <a:lumMod val="75000"/>
                          </a:schemeClr>
                        </a:solidFill>
                        <a:latin typeface="Gill Sans MT" pitchFamily="34" charset="0"/>
                      </a:endParaRPr>
                    </a:p>
                    <a:p>
                      <a:pPr algn="ctr">
                        <a:lnSpc>
                          <a:spcPct val="150000"/>
                        </a:lnSpc>
                      </a:pPr>
                      <a:r>
                        <a:rPr lang="en-GB" sz="1800" b="1" dirty="0" smtClean="0">
                          <a:solidFill>
                            <a:schemeClr val="accent2"/>
                          </a:solidFill>
                          <a:latin typeface="Gill Sans MT" pitchFamily="34" charset="0"/>
                        </a:rPr>
                        <a:t>Former Chairman of </a:t>
                      </a:r>
                      <a:r>
                        <a:rPr lang="en-GB" sz="1800" b="1" dirty="0" err="1" smtClean="0">
                          <a:solidFill>
                            <a:schemeClr val="accent2"/>
                          </a:solidFill>
                          <a:latin typeface="Gill Sans MT" pitchFamily="34" charset="0"/>
                        </a:rPr>
                        <a:t>Pune</a:t>
                      </a:r>
                      <a:r>
                        <a:rPr lang="en-GB" sz="1800" b="1" dirty="0" smtClean="0">
                          <a:solidFill>
                            <a:schemeClr val="accent2"/>
                          </a:solidFill>
                          <a:latin typeface="Gill Sans MT" pitchFamily="34" charset="0"/>
                        </a:rPr>
                        <a:t> Branch of WIRC and Past</a:t>
                      </a:r>
                      <a:r>
                        <a:rPr lang="en-GB" sz="1800" b="1" baseline="0" dirty="0" smtClean="0">
                          <a:solidFill>
                            <a:schemeClr val="accent2"/>
                          </a:solidFill>
                          <a:latin typeface="Gill Sans MT" pitchFamily="34" charset="0"/>
                        </a:rPr>
                        <a:t> co-opted committee member of WIRC and Central council of</a:t>
                      </a:r>
                      <a:r>
                        <a:rPr lang="en-GB" sz="1800" b="1" dirty="0" smtClean="0">
                          <a:solidFill>
                            <a:schemeClr val="accent2"/>
                          </a:solidFill>
                          <a:latin typeface="Gill Sans MT" pitchFamily="34" charset="0"/>
                        </a:rPr>
                        <a:t> </a:t>
                      </a:r>
                    </a:p>
                    <a:p>
                      <a:pPr algn="ctr">
                        <a:lnSpc>
                          <a:spcPct val="150000"/>
                        </a:lnSpc>
                      </a:pPr>
                      <a:r>
                        <a:rPr lang="en-GB" sz="1800" b="1" dirty="0" smtClean="0">
                          <a:solidFill>
                            <a:srgbClr val="C00000"/>
                          </a:solidFill>
                          <a:latin typeface="Gill Sans MT" pitchFamily="34" charset="0"/>
                        </a:rPr>
                        <a:t>The Institute of Chartered</a:t>
                      </a:r>
                      <a:r>
                        <a:rPr lang="en-GB" sz="1800" b="1" baseline="0" dirty="0" smtClean="0">
                          <a:solidFill>
                            <a:srgbClr val="C00000"/>
                          </a:solidFill>
                          <a:latin typeface="Gill Sans MT" pitchFamily="34" charset="0"/>
                        </a:rPr>
                        <a:t> Accountants of India, New Delhi</a:t>
                      </a:r>
                      <a:endParaRPr lang="en-GB" sz="1800" b="1" dirty="0" smtClean="0">
                        <a:solidFill>
                          <a:srgbClr val="C00000"/>
                        </a:solidFill>
                        <a:latin typeface="Gill Sans MT" pitchFamily="34" charset="0"/>
                      </a:endParaRPr>
                    </a:p>
                  </a:txBody>
                  <a:tcPr marT="45738" marB="45738">
                    <a:solidFill>
                      <a:srgbClr val="FFFFCC"/>
                    </a:solidFill>
                  </a:tcPr>
                </a:tc>
              </a:tr>
            </a:tbl>
          </a:graphicData>
        </a:graphic>
      </p:graphicFrame>
      <p:sp>
        <p:nvSpPr>
          <p:cNvPr id="6" name="Title 1"/>
          <p:cNvSpPr txBox="1">
            <a:spLocks/>
          </p:cNvSpPr>
          <p:nvPr/>
        </p:nvSpPr>
        <p:spPr>
          <a:xfrm>
            <a:off x="247650" y="304800"/>
            <a:ext cx="3638550" cy="1066800"/>
          </a:xfrm>
          <a:prstGeom prst="rect">
            <a:avLst/>
          </a:prstGeom>
          <a:solidFill>
            <a:schemeClr val="bg1">
              <a:lumMod val="95000"/>
            </a:schemeClr>
          </a:solidFill>
          <a:ln w="57150">
            <a:solidFill>
              <a:srgbClr val="0000FF"/>
            </a:solidFill>
          </a:ln>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200" b="0" i="0" u="none" strike="noStrike" kern="1200" cap="none" spc="0" normalizeH="0" baseline="0" noProof="0" dirty="0" smtClean="0">
                <a:ln>
                  <a:noFill/>
                </a:ln>
                <a:solidFill>
                  <a:srgbClr val="0000CC"/>
                </a:solidFill>
                <a:effectLst/>
                <a:uLnTx/>
                <a:uFillTx/>
                <a:latin typeface="Arial Black" pitchFamily="34" charset="0"/>
                <a:ea typeface="+mj-ea"/>
                <a:cs typeface="+mj-cs"/>
              </a:rPr>
              <a:t>Statutory</a:t>
            </a:r>
            <a:r>
              <a:rPr kumimoji="0" lang="en-IN" sz="3200" b="0" i="0" u="none" strike="noStrike" kern="1200" cap="none" spc="0" normalizeH="0" noProof="0" dirty="0" smtClean="0">
                <a:ln>
                  <a:noFill/>
                </a:ln>
                <a:solidFill>
                  <a:srgbClr val="0000CC"/>
                </a:solidFill>
                <a:effectLst/>
                <a:uLnTx/>
                <a:uFillTx/>
                <a:latin typeface="Arial Black" pitchFamily="34" charset="0"/>
                <a:ea typeface="+mj-ea"/>
                <a:cs typeface="+mj-cs"/>
              </a:rPr>
              <a:t> audit of bank branches</a:t>
            </a:r>
            <a:endParaRPr kumimoji="0" lang="en-IN" sz="3200" b="0" i="0" u="none" strike="noStrike" kern="1200" cap="none" spc="0" normalizeH="0" baseline="0" noProof="0" dirty="0" smtClean="0">
              <a:ln>
                <a:noFill/>
              </a:ln>
              <a:solidFill>
                <a:srgbClr val="0000CC"/>
              </a:solidFill>
              <a:effectLst/>
              <a:uLnTx/>
              <a:uFillTx/>
              <a:latin typeface="Arial Black" pitchFamily="34" charset="0"/>
              <a:ea typeface="+mj-ea"/>
              <a:cs typeface="+mj-cs"/>
            </a:endParaRPr>
          </a:p>
        </p:txBody>
      </p:sp>
      <p:sp>
        <p:nvSpPr>
          <p:cNvPr id="7" name="Title 1"/>
          <p:cNvSpPr txBox="1">
            <a:spLocks/>
          </p:cNvSpPr>
          <p:nvPr/>
        </p:nvSpPr>
        <p:spPr bwMode="auto">
          <a:xfrm>
            <a:off x="3962400" y="304800"/>
            <a:ext cx="4927600" cy="1066800"/>
          </a:xfrm>
          <a:prstGeom prst="rect">
            <a:avLst/>
          </a:prstGeom>
          <a:solidFill>
            <a:schemeClr val="tx1"/>
          </a:solidFill>
          <a:ln w="28575">
            <a:solidFill>
              <a:srgbClr val="0000CC"/>
            </a:solidFill>
            <a:miter lim="800000"/>
            <a:headEnd/>
            <a:tailEnd/>
          </a:ln>
        </p:spPr>
        <p:txBody>
          <a:bodyPr anchor="ctr"/>
          <a:lstStyle/>
          <a:p>
            <a:pPr algn="ctr">
              <a:defRPr/>
            </a:pPr>
            <a:r>
              <a:rPr lang="en-US" sz="2000" b="1" kern="0" dirty="0" smtClean="0">
                <a:solidFill>
                  <a:srgbClr val="FFFF00"/>
                </a:solidFill>
                <a:latin typeface="Gill Sans MT" pitchFamily="34" charset="0"/>
                <a:ea typeface="+mj-ea"/>
                <a:cs typeface="+mj-cs"/>
              </a:rPr>
              <a:t>Friday, 24</a:t>
            </a:r>
            <a:r>
              <a:rPr lang="en-US" sz="2000" b="1" kern="0" baseline="30000" dirty="0" smtClean="0">
                <a:solidFill>
                  <a:srgbClr val="FFFF00"/>
                </a:solidFill>
                <a:latin typeface="Gill Sans MT" pitchFamily="34" charset="0"/>
                <a:ea typeface="+mj-ea"/>
                <a:cs typeface="+mj-cs"/>
              </a:rPr>
              <a:t>th</a:t>
            </a:r>
            <a:r>
              <a:rPr lang="en-US" sz="2000" b="1" kern="0" dirty="0" smtClean="0">
                <a:solidFill>
                  <a:srgbClr val="FFFF00"/>
                </a:solidFill>
                <a:latin typeface="Gill Sans MT" pitchFamily="34" charset="0"/>
                <a:ea typeface="+mj-ea"/>
                <a:cs typeface="+mj-cs"/>
              </a:rPr>
              <a:t> March 2017</a:t>
            </a:r>
          </a:p>
          <a:p>
            <a:pPr algn="ctr">
              <a:defRPr/>
            </a:pPr>
            <a:r>
              <a:rPr lang="en-US" sz="2000" b="1" kern="0" dirty="0" smtClean="0">
                <a:solidFill>
                  <a:srgbClr val="FFFF00"/>
                </a:solidFill>
                <a:latin typeface="Gill Sans MT" pitchFamily="34" charset="0"/>
                <a:ea typeface="+mj-ea"/>
                <a:cs typeface="+mj-cs"/>
              </a:rPr>
              <a:t>Pune Branch of WIRC of </a:t>
            </a:r>
            <a:r>
              <a:rPr lang="en-US" sz="2000" b="1" kern="0" smtClean="0">
                <a:solidFill>
                  <a:srgbClr val="FFFF00"/>
                </a:solidFill>
                <a:latin typeface="Gill Sans MT" pitchFamily="34" charset="0"/>
                <a:ea typeface="+mj-ea"/>
                <a:cs typeface="+mj-cs"/>
              </a:rPr>
              <a:t>The </a:t>
            </a:r>
            <a:r>
              <a:rPr lang="en-US" sz="2000" b="1" kern="0" smtClean="0">
                <a:solidFill>
                  <a:srgbClr val="FFFF00"/>
                </a:solidFill>
                <a:latin typeface="Gill Sans MT" pitchFamily="34" charset="0"/>
                <a:ea typeface="+mj-ea"/>
                <a:cs typeface="+mj-cs"/>
              </a:rPr>
              <a:t>Institute </a:t>
            </a:r>
            <a:r>
              <a:rPr lang="en-US" sz="2000" b="1" kern="0" dirty="0" smtClean="0">
                <a:solidFill>
                  <a:srgbClr val="FFFF00"/>
                </a:solidFill>
                <a:latin typeface="Gill Sans MT" pitchFamily="34" charset="0"/>
                <a:ea typeface="+mj-ea"/>
                <a:cs typeface="+mj-cs"/>
              </a:rPr>
              <a:t>of Chartered accountants of India</a:t>
            </a:r>
            <a:endParaRPr lang="en-US" sz="1600" kern="0" dirty="0">
              <a:solidFill>
                <a:schemeClr val="bg1">
                  <a:lumMod val="95000"/>
                </a:schemeClr>
              </a:solidFill>
              <a:latin typeface="Cooper Black" pitchFamily="18" charset="0"/>
              <a:ea typeface="+mj-ea"/>
              <a:cs typeface="Consolas" pitchFamily="49"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71500" indent="-571500" algn="just">
              <a:buFont typeface="Arial" panose="020B0604020202020204" pitchFamily="34" charset="0"/>
              <a:buAutoNum type="romanLcParenBoth"/>
              <a:defRPr/>
            </a:pPr>
            <a:endParaRPr lang="en-IN" sz="2800" dirty="0" smtClean="0"/>
          </a:p>
          <a:p>
            <a:pPr marL="571500" indent="-571500" algn="just">
              <a:buNone/>
              <a:defRPr/>
            </a:pPr>
            <a:r>
              <a:rPr lang="en-IN" sz="2800" dirty="0" smtClean="0"/>
              <a:t>(iv) Loans to farmers up to ₹50 </a:t>
            </a:r>
            <a:r>
              <a:rPr lang="en-IN" sz="2800" dirty="0" err="1" smtClean="0"/>
              <a:t>lakh</a:t>
            </a:r>
            <a:r>
              <a:rPr lang="en-IN" sz="2800" dirty="0" smtClean="0"/>
              <a:t> against pledge/hypothecation of agricultural produce (including warehouse receipts) for max 1 Year.</a:t>
            </a:r>
          </a:p>
          <a:p>
            <a:pPr marL="571500" indent="-571500" algn="just">
              <a:buNone/>
              <a:defRPr/>
            </a:pPr>
            <a:r>
              <a:rPr lang="en-IN" sz="2800" dirty="0" smtClean="0"/>
              <a:t>(v) Loans to distressed farmers indebted to non-institutional lenders.</a:t>
            </a:r>
          </a:p>
          <a:p>
            <a:pPr marL="571500" indent="-571500" algn="just">
              <a:buNone/>
              <a:defRPr/>
            </a:pPr>
            <a:r>
              <a:rPr lang="en-IN" sz="2800" dirty="0" smtClean="0"/>
              <a:t>(vi) Loans to farmers under the </a:t>
            </a:r>
            <a:r>
              <a:rPr lang="en-IN" sz="2800" dirty="0" err="1" smtClean="0"/>
              <a:t>Kisan</a:t>
            </a:r>
            <a:r>
              <a:rPr lang="en-IN" sz="2800" dirty="0" smtClean="0"/>
              <a:t> Credit Card Scheme.</a:t>
            </a:r>
          </a:p>
          <a:p>
            <a:pPr marL="571500" indent="-571500" algn="just">
              <a:buNone/>
              <a:defRPr/>
            </a:pPr>
            <a:r>
              <a:rPr lang="en-IN" sz="2800" dirty="0" smtClean="0"/>
              <a:t>(vii)Loans to small and marginal farmers for purchase of land for agricultural purposes.</a:t>
            </a:r>
            <a:endParaRPr lang="en-US" sz="2800"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627063" indent="-627063">
              <a:buFont typeface="Arial" panose="020B0604020202020204" pitchFamily="34" charset="0"/>
              <a:buChar char="•"/>
              <a:defRPr/>
            </a:pPr>
            <a:r>
              <a:rPr lang="en-US" b="1" dirty="0" smtClean="0">
                <a:solidFill>
                  <a:srgbClr val="FF0000"/>
                </a:solidFill>
              </a:rPr>
              <a:t>Agriculture infrastructure</a:t>
            </a:r>
          </a:p>
          <a:p>
            <a:pPr marL="571500" indent="-571500" algn="just">
              <a:buFont typeface="Arial" panose="020B0604020202020204" pitchFamily="34" charset="0"/>
              <a:buAutoNum type="romanLcParenBoth"/>
              <a:defRPr/>
            </a:pPr>
            <a:r>
              <a:rPr lang="en-IN" dirty="0" smtClean="0"/>
              <a:t>Loans for construction of storage facilities (warehouses, market yards, </a:t>
            </a:r>
            <a:r>
              <a:rPr lang="en-IN" dirty="0" err="1" smtClean="0"/>
              <a:t>godowns</a:t>
            </a:r>
            <a:r>
              <a:rPr lang="en-IN" dirty="0" smtClean="0"/>
              <a:t> ) including cold storage units/ cold storage chains designed to store agriculture produce/products, irrespective of their location.</a:t>
            </a:r>
          </a:p>
          <a:p>
            <a:pPr marL="571500" indent="-571500" algn="just">
              <a:buFont typeface="Arial" panose="020B0604020202020204" pitchFamily="34" charset="0"/>
              <a:buAutoNum type="romanLcParenBoth"/>
              <a:defRPr/>
            </a:pPr>
            <a:r>
              <a:rPr lang="en-IN" dirty="0" smtClean="0"/>
              <a:t>Soil conservation and watershed development.</a:t>
            </a:r>
          </a:p>
          <a:p>
            <a:pPr marL="571500" indent="-571500" algn="just">
              <a:buFont typeface="Arial" panose="020B0604020202020204" pitchFamily="34" charset="0"/>
              <a:buAutoNum type="romanLcParenBoth"/>
              <a:defRPr/>
            </a:pPr>
            <a:r>
              <a:rPr lang="en-IN" dirty="0" smtClean="0"/>
              <a:t>Plant tissue culture and </a:t>
            </a:r>
            <a:r>
              <a:rPr lang="en-IN" dirty="0" err="1" smtClean="0"/>
              <a:t>agri</a:t>
            </a:r>
            <a:r>
              <a:rPr lang="en-IN" dirty="0" smtClean="0"/>
              <a:t>-biotechnology, seed production, production of bio-pesticides, bio-fertilizer, and </a:t>
            </a:r>
            <a:r>
              <a:rPr lang="en-IN" dirty="0" err="1" smtClean="0"/>
              <a:t>vermi</a:t>
            </a:r>
            <a:r>
              <a:rPr lang="en-IN" dirty="0" smtClean="0"/>
              <a:t> composting.</a:t>
            </a:r>
          </a:p>
          <a:p>
            <a:pPr marL="542925" indent="-542925" algn="just">
              <a:buFont typeface="Arial" panose="020B0604020202020204" pitchFamily="34" charset="0"/>
              <a:buChar char="•"/>
              <a:defRPr/>
            </a:pPr>
            <a:r>
              <a:rPr lang="en-IN" i="1" dirty="0" smtClean="0"/>
              <a:t>For the above loans, an aggregate sanctioned limit of ₹100 </a:t>
            </a:r>
            <a:r>
              <a:rPr lang="en-IN" i="1" dirty="0" err="1" smtClean="0"/>
              <a:t>crore</a:t>
            </a:r>
            <a:r>
              <a:rPr lang="en-IN" i="1" dirty="0" smtClean="0"/>
              <a:t> per borrower from the banking system, will apply.</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542925" indent="-542925">
              <a:buFont typeface="Arial" panose="020B0604020202020204" pitchFamily="34" charset="0"/>
              <a:buChar char="•"/>
              <a:defRPr/>
            </a:pPr>
            <a:r>
              <a:rPr lang="en-US" sz="3400" b="1" dirty="0" smtClean="0">
                <a:solidFill>
                  <a:srgbClr val="FF0000"/>
                </a:solidFill>
              </a:rPr>
              <a:t>Ancillary Activities</a:t>
            </a:r>
            <a:endParaRPr lang="en-IN" sz="3400" b="1" dirty="0" smtClean="0">
              <a:solidFill>
                <a:srgbClr val="FF0000"/>
              </a:solidFill>
            </a:endParaRPr>
          </a:p>
          <a:p>
            <a:pPr marL="571500" indent="-571500" algn="just">
              <a:buFont typeface="Arial" panose="020B0604020202020204" pitchFamily="34" charset="0"/>
              <a:buAutoNum type="romanLcParenBoth"/>
              <a:defRPr/>
            </a:pPr>
            <a:r>
              <a:rPr lang="en-IN" dirty="0" smtClean="0"/>
              <a:t>Loans up to ₹5 </a:t>
            </a:r>
            <a:r>
              <a:rPr lang="en-IN" dirty="0" err="1" smtClean="0"/>
              <a:t>crore</a:t>
            </a:r>
            <a:r>
              <a:rPr lang="en-IN" dirty="0" smtClean="0"/>
              <a:t> to co-operative societies of farmers for disposing of the produce of members.</a:t>
            </a:r>
          </a:p>
          <a:p>
            <a:pPr marL="571500" indent="-571500" algn="just">
              <a:buFont typeface="Arial" panose="020B0604020202020204" pitchFamily="34" charset="0"/>
              <a:buAutoNum type="romanLcParenBoth"/>
              <a:defRPr/>
            </a:pPr>
            <a:r>
              <a:rPr lang="en-IN" dirty="0" smtClean="0"/>
              <a:t>Loans for setting up of </a:t>
            </a:r>
            <a:r>
              <a:rPr lang="en-IN" dirty="0" err="1" smtClean="0"/>
              <a:t>Agriclinics</a:t>
            </a:r>
            <a:r>
              <a:rPr lang="en-IN" dirty="0" smtClean="0"/>
              <a:t> and Agribusiness Centres.</a:t>
            </a:r>
          </a:p>
          <a:p>
            <a:pPr marL="571500" indent="-571500" algn="just">
              <a:buFont typeface="Arial" panose="020B0604020202020204" pitchFamily="34" charset="0"/>
              <a:buAutoNum type="romanLcParenBoth"/>
              <a:defRPr/>
            </a:pPr>
            <a:r>
              <a:rPr lang="en-IN" dirty="0" smtClean="0"/>
              <a:t>Loans for Food and Agro-processing up to an aggregate sanctioned limit of ₹100 </a:t>
            </a:r>
            <a:r>
              <a:rPr lang="en-IN" dirty="0" err="1" smtClean="0"/>
              <a:t>crore</a:t>
            </a:r>
            <a:r>
              <a:rPr lang="en-IN" dirty="0" smtClean="0"/>
              <a:t> per borrower from the banking system.</a:t>
            </a:r>
          </a:p>
          <a:p>
            <a:pPr marL="571500" indent="-571500" algn="just">
              <a:buFont typeface="Arial" panose="020B0604020202020204" pitchFamily="34" charset="0"/>
              <a:buAutoNum type="romanLcParenBoth"/>
              <a:defRPr/>
            </a:pPr>
            <a:r>
              <a:rPr lang="en-IN" dirty="0" smtClean="0"/>
              <a:t>Bank loans to Primary Agricultural Credit Societies (PACS), Farmers’ Service Societies (FSS) and Large-sized </a:t>
            </a:r>
            <a:r>
              <a:rPr lang="en-IN" dirty="0" err="1" smtClean="0"/>
              <a:t>Adivasi</a:t>
            </a:r>
            <a:r>
              <a:rPr lang="en-IN" dirty="0" smtClean="0"/>
              <a:t> Multi-Purpose Societies (LAMPS) for on-lending to agriculture.</a:t>
            </a:r>
          </a:p>
          <a:p>
            <a:pPr marL="571500" indent="-571500" algn="just">
              <a:buFont typeface="Arial" panose="020B0604020202020204" pitchFamily="34" charset="0"/>
              <a:buAutoNum type="romanLcParenBoth"/>
              <a:defRPr/>
            </a:pPr>
            <a:r>
              <a:rPr lang="en-IN" dirty="0" smtClean="0"/>
              <a:t>Loans sanctioned by banks to MFIs for on-lending to agriculture sector as per the conditions specified in paragraph IX of this circular</a:t>
            </a:r>
          </a:p>
          <a:p>
            <a:pPr marL="571500" indent="-571500" algn="just">
              <a:buFont typeface="Arial" panose="020B0604020202020204" pitchFamily="34" charset="0"/>
              <a:buAutoNum type="romanLcParenBoth"/>
              <a:defRPr/>
            </a:pPr>
            <a:r>
              <a:rPr lang="en-IN" dirty="0" smtClean="0"/>
              <a:t>Outstanding deposits under RIDF and other eligible funds with NABARD on account of priority sector shortfall.</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Font typeface="Arial" panose="020B0604020202020204" pitchFamily="34" charset="0"/>
              <a:buChar char="•"/>
              <a:defRPr/>
            </a:pPr>
            <a:r>
              <a:rPr lang="en-US" b="1" dirty="0" smtClean="0">
                <a:solidFill>
                  <a:srgbClr val="FF0000"/>
                </a:solidFill>
              </a:rPr>
              <a:t>Non Performing Assets</a:t>
            </a:r>
          </a:p>
          <a:p>
            <a:pPr algn="just">
              <a:buFont typeface="Arial" panose="020B0604020202020204" pitchFamily="34" charset="0"/>
              <a:buChar char="•"/>
              <a:defRPr/>
            </a:pPr>
            <a:r>
              <a:rPr lang="en-US" b="1" dirty="0" smtClean="0"/>
              <a:t>Short duration crops: </a:t>
            </a:r>
            <a:r>
              <a:rPr lang="en-US" dirty="0" smtClean="0"/>
              <a:t> Loan outstanding for more than two crop seasons</a:t>
            </a:r>
          </a:p>
          <a:p>
            <a:pPr marL="0" indent="0">
              <a:buNone/>
              <a:defRPr/>
            </a:pPr>
            <a:endParaRPr lang="en-US" dirty="0" smtClean="0"/>
          </a:p>
          <a:p>
            <a:pPr>
              <a:buFont typeface="Arial" panose="020B0604020202020204" pitchFamily="34" charset="0"/>
              <a:buChar char="•"/>
              <a:defRPr/>
            </a:pPr>
            <a:r>
              <a:rPr lang="en-US" b="1" dirty="0" smtClean="0"/>
              <a:t>Long duration crops</a:t>
            </a:r>
            <a:r>
              <a:rPr lang="en-US" dirty="0" smtClean="0"/>
              <a:t>: Loan outstanding for more than one crop season</a:t>
            </a:r>
          </a:p>
          <a:p>
            <a:pPr marL="0" indent="0">
              <a:buNone/>
              <a:defRPr/>
            </a:pPr>
            <a:endParaRPr lang="en-US" u="sng" dirty="0" smtClean="0">
              <a:solidFill>
                <a:srgbClr val="FF0000"/>
              </a:solidFill>
            </a:endParaRPr>
          </a:p>
          <a:p>
            <a:pPr>
              <a:buFont typeface="Arial" panose="020B0604020202020204" pitchFamily="34" charset="0"/>
              <a:buChar char="•"/>
              <a:defRPr/>
            </a:pPr>
            <a:r>
              <a:rPr lang="en-US" b="1" dirty="0" smtClean="0">
                <a:solidFill>
                  <a:srgbClr val="FF0000"/>
                </a:solidFill>
              </a:rPr>
              <a:t>Restructuring of loans</a:t>
            </a:r>
          </a:p>
          <a:p>
            <a:pPr>
              <a:buFont typeface="Arial" panose="020B0604020202020204" pitchFamily="34" charset="0"/>
              <a:buChar char="•"/>
              <a:defRPr/>
            </a:pPr>
            <a:endParaRPr lang="en-US" b="1" dirty="0" smtClean="0">
              <a:solidFill>
                <a:srgbClr val="FF0000"/>
              </a:solidFill>
            </a:endParaRPr>
          </a:p>
          <a:p>
            <a:pPr algn="just">
              <a:buFont typeface="Arial" panose="020B0604020202020204" pitchFamily="34" charset="0"/>
              <a:buChar char="•"/>
              <a:defRPr/>
            </a:pPr>
            <a:r>
              <a:rPr lang="en-US" dirty="0" smtClean="0"/>
              <a:t>In case of Natural calamities, the banks may decide    their own relief measures like conversion of short    term facility into a term loan or re-</a:t>
            </a:r>
            <a:r>
              <a:rPr lang="en-US" dirty="0" err="1" smtClean="0"/>
              <a:t>schedulement</a:t>
            </a:r>
            <a:r>
              <a:rPr lang="en-US" dirty="0" smtClean="0"/>
              <a:t> of   repayment period. In all these cases, the account is  not treated as NPA. </a:t>
            </a:r>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solidFill>
                  <a:srgbClr val="FF0000"/>
                </a:solidFill>
              </a:rPr>
              <a:t>Government guaranteed advances</a:t>
            </a:r>
          </a:p>
          <a:p>
            <a:pPr algn="just"/>
            <a:r>
              <a:rPr lang="en-US" dirty="0" smtClean="0"/>
              <a:t>The credit facilities backed by guarantee of the Central Government though overdue may be treated as NPA only when the Government repudiates its guarantee when invoked. </a:t>
            </a:r>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rgbClr val="FF0000"/>
                </a:solidFill>
              </a:rPr>
              <a:t>Verification</a:t>
            </a:r>
            <a:r>
              <a:rPr lang="en-US" dirty="0" smtClean="0"/>
              <a:t>:</a:t>
            </a:r>
          </a:p>
          <a:p>
            <a:r>
              <a:rPr lang="en-US" dirty="0" smtClean="0"/>
              <a:t>a) Visits</a:t>
            </a:r>
          </a:p>
          <a:p>
            <a:r>
              <a:rPr lang="en-US" dirty="0" smtClean="0"/>
              <a:t>b) verification of history of borrower and guarantors</a:t>
            </a:r>
          </a:p>
          <a:p>
            <a:r>
              <a:rPr lang="en-US" dirty="0" smtClean="0"/>
              <a:t>c) How to read 7/12 extract and 8A extract</a:t>
            </a:r>
          </a:p>
          <a:p>
            <a:r>
              <a:rPr lang="en-US" dirty="0" smtClean="0"/>
              <a:t>d) Inspection reports</a:t>
            </a:r>
          </a:p>
          <a:p>
            <a:r>
              <a:rPr lang="en-US" dirty="0" smtClean="0"/>
              <a:t>e) Compliance of terms and sanction</a:t>
            </a:r>
          </a:p>
          <a:p>
            <a:r>
              <a:rPr lang="en-US" dirty="0" smtClean="0"/>
              <a:t>d) Operation of account with special reference to payments and receipts</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smtClean="0">
                <a:solidFill>
                  <a:srgbClr val="FF0000"/>
                </a:solidFill>
              </a:rPr>
              <a:t>‘Out of Order’ status</a:t>
            </a:r>
          </a:p>
          <a:p>
            <a:pPr algn="just"/>
            <a:r>
              <a:rPr lang="en-US" dirty="0" smtClean="0"/>
              <a:t>An account should be treated as 'out of order' if the outstanding balance remains continuously in excess of the sanctioned limit/drawing power. In cases where the outstanding balance in the principal operating account is less than the sanctioned limit/drawing power, but there are no credits continuously for 90 days as on the date of Balance Sheet or credits are not enough to cover the interest debited during the same period, these accounts should be treated as 'out of order'.</a:t>
            </a:r>
          </a:p>
          <a:p>
            <a:pPr algn="just"/>
            <a:r>
              <a:rPr lang="en-US" b="1" dirty="0" smtClean="0">
                <a:solidFill>
                  <a:srgbClr val="FF0000"/>
                </a:solidFill>
              </a:rPr>
              <a:t> ‘Overdue’</a:t>
            </a:r>
          </a:p>
          <a:p>
            <a:pPr algn="just"/>
            <a:r>
              <a:rPr lang="en-US" dirty="0" smtClean="0"/>
              <a:t>Any amount due to the bank under any credit facility is ‘overdue’ if it is not paid on the due date fixed by the bank.</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b="1" dirty="0" err="1" smtClean="0">
                <a:solidFill>
                  <a:srgbClr val="FF0000"/>
                </a:solidFill>
              </a:rPr>
              <a:t>Demonitization</a:t>
            </a:r>
            <a:r>
              <a:rPr lang="en-US" b="1" dirty="0" smtClean="0">
                <a:solidFill>
                  <a:srgbClr val="FF0000"/>
                </a:solidFill>
              </a:rPr>
              <a:t> effect:</a:t>
            </a:r>
          </a:p>
          <a:p>
            <a:pPr algn="just"/>
            <a:r>
              <a:rPr lang="en-US" dirty="0" smtClean="0"/>
              <a:t>Due to withdrawal of the legal tender status of ₹ 500 and ₹ 1,000 notes (SBN) small borrowers may need some more time to repay their loan dues. It has been decided to provide an </a:t>
            </a:r>
            <a:r>
              <a:rPr lang="en-US" dirty="0" smtClean="0">
                <a:solidFill>
                  <a:srgbClr val="FF0000"/>
                </a:solidFill>
              </a:rPr>
              <a:t>additional 60 days beyond what is applicable for the concerned regulated entity(RE) for recognition of a loan account as substandard in the </a:t>
            </a:r>
            <a:r>
              <a:rPr lang="en-US" b="1" i="1" dirty="0" smtClean="0">
                <a:solidFill>
                  <a:srgbClr val="FF0000"/>
                </a:solidFill>
              </a:rPr>
              <a:t>following cases</a:t>
            </a:r>
            <a:r>
              <a:rPr lang="en-US" dirty="0" smtClean="0">
                <a:solidFill>
                  <a:srgbClr val="FF0000"/>
                </a:solidFill>
              </a:rPr>
              <a:t>:</a:t>
            </a:r>
          </a:p>
          <a:p>
            <a:pPr algn="just"/>
            <a:r>
              <a:rPr lang="en-US" dirty="0" smtClean="0"/>
              <a:t>Running working capital accounts (OD/CC)/crop loans, with any bank, the sanctioned limit whereof is ₹ 1 </a:t>
            </a:r>
            <a:r>
              <a:rPr lang="en-US" dirty="0" err="1" smtClean="0"/>
              <a:t>crore</a:t>
            </a:r>
            <a:r>
              <a:rPr lang="en-US" dirty="0" smtClean="0"/>
              <a:t> or less;</a:t>
            </a:r>
          </a:p>
          <a:p>
            <a:pPr algn="just"/>
            <a:r>
              <a:rPr lang="en-US" dirty="0" smtClean="0"/>
              <a:t>Term loans, whether business or personal, secured or otherwise, the original sanctioned amount whereof is ₹ 1 </a:t>
            </a:r>
            <a:r>
              <a:rPr lang="en-US" dirty="0" err="1" smtClean="0"/>
              <a:t>crore</a:t>
            </a:r>
            <a:r>
              <a:rPr lang="en-US" dirty="0" smtClean="0"/>
              <a:t> or less, on the books of any bank or any NBFC, including NBFC (MFI). This shall include housing loans and agriculture loans.</a:t>
            </a:r>
          </a:p>
          <a:p>
            <a:pPr algn="just"/>
            <a:r>
              <a:rPr lang="en-US" dirty="0" smtClean="0"/>
              <a:t>Loans sanctioned by banks to NBFC (MFI), NBFCs, Housing Finance Companies, and PACs and by State Cooperative Banks to DCCBs.</a:t>
            </a:r>
          </a:p>
          <a:p>
            <a:pPr algn="just"/>
            <a:r>
              <a:rPr lang="en-US" dirty="0" smtClean="0"/>
              <a:t>The above guidelines will also be applicable to loans extended by DCCBs.</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dirty="0" smtClean="0"/>
              <a:t>2. The above dispensation will be subject to following conditions:</a:t>
            </a:r>
          </a:p>
          <a:p>
            <a:pPr algn="just"/>
            <a:r>
              <a:rPr lang="en-US" i="1" dirty="0" smtClean="0">
                <a:solidFill>
                  <a:srgbClr val="FF0000"/>
                </a:solidFill>
              </a:rPr>
              <a:t>It applies to dues payable between November 1, 2016 and December 31, 2016</a:t>
            </a:r>
            <a:r>
              <a:rPr lang="en-US" dirty="0" smtClean="0"/>
              <a:t>. This is a short-term deferment of classification as substandard due to delay in payment of dues arising during the period specified above and does not result in restructuring of the loans.</a:t>
            </a:r>
          </a:p>
          <a:p>
            <a:pPr algn="just"/>
            <a:r>
              <a:rPr lang="en-US" dirty="0" smtClean="0"/>
              <a:t>Dues payable before November 1 and after December 31, 2016, will be covered by the extant instruction for the respective regulated entity with regard to recognition of NPAs.</a:t>
            </a:r>
          </a:p>
          <a:p>
            <a:pPr algn="just"/>
            <a:r>
              <a:rPr lang="en-US" dirty="0" smtClean="0"/>
              <a:t>The additional time given shall only apply to defer the classification of an existing standard asset as substandard and not for delaying the migration of an account across sub-categories of NPA.</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b="1" dirty="0" smtClean="0">
                <a:solidFill>
                  <a:srgbClr val="FF0000"/>
                </a:solidFill>
              </a:rPr>
              <a:t>Limits prescribed for bank loans to Micro, Small and Medium Enterprises engaged in the manufacture or production of goods</a:t>
            </a:r>
            <a:r>
              <a:rPr lang="en-US" dirty="0" smtClean="0"/>
              <a:t>:</a:t>
            </a:r>
          </a:p>
          <a:p>
            <a:pPr algn="just"/>
            <a:r>
              <a:rPr lang="en-US" dirty="0" smtClean="0"/>
              <a:t>The manufacturing enterprises are defined in terms of investment in plant and machinery under MSME Act, 2006.</a:t>
            </a:r>
          </a:p>
          <a:p>
            <a:pPr algn="just"/>
            <a:r>
              <a:rPr lang="en-US" dirty="0" smtClean="0"/>
              <a:t>Bank loans up to Rs. 5 </a:t>
            </a:r>
            <a:r>
              <a:rPr lang="en-US" dirty="0" err="1" smtClean="0"/>
              <a:t>crore</a:t>
            </a:r>
            <a:r>
              <a:rPr lang="en-US" dirty="0" smtClean="0"/>
              <a:t> per unit to Micro and Small Enterprises and Rs. 10 </a:t>
            </a:r>
            <a:r>
              <a:rPr lang="en-US" dirty="0" err="1" smtClean="0"/>
              <a:t>crore</a:t>
            </a:r>
            <a:r>
              <a:rPr lang="en-US" dirty="0" smtClean="0"/>
              <a:t> to Medium Enterprises engaged in providing or rendering of services and defined in terms of investment in equipment under MSME Act, 2006 are eligible for classification under priority sector.</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solidFill>
                  <a:srgbClr val="FF0000"/>
                </a:solidFill>
              </a:rPr>
              <a:t>Why priority sector ?</a:t>
            </a:r>
          </a:p>
          <a:p>
            <a:pPr marL="624078" indent="-514350" algn="just">
              <a:buAutoNum type="arabicPeriod"/>
            </a:pPr>
            <a:r>
              <a:rPr lang="en-US" dirty="0" smtClean="0"/>
              <a:t>Focus on rural development by the government</a:t>
            </a:r>
          </a:p>
          <a:p>
            <a:pPr marL="624078" indent="-514350" algn="just">
              <a:buAutoNum type="arabicPeriod"/>
            </a:pPr>
            <a:r>
              <a:rPr lang="en-US" dirty="0" smtClean="0"/>
              <a:t>Channel resources to areas that are deemed national priorities</a:t>
            </a:r>
          </a:p>
          <a:p>
            <a:pPr marL="624078" indent="-514350" algn="just">
              <a:buAutoNum type="arabicPeriod"/>
            </a:pPr>
            <a:r>
              <a:rPr lang="en-US" dirty="0" smtClean="0"/>
              <a:t>Inclusion  of poor in the economic growth of the country </a:t>
            </a:r>
          </a:p>
          <a:p>
            <a:pPr marL="624078" indent="-514350" algn="just">
              <a:buAutoNum type="arabicPeriod"/>
            </a:pPr>
            <a:r>
              <a:rPr lang="en-US" dirty="0" smtClean="0"/>
              <a:t>Synchronize the bank lending account to national importance</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rgbClr val="FF0000"/>
                </a:solidFill>
              </a:rPr>
              <a:t>Micro Enterprises</a:t>
            </a:r>
          </a:p>
          <a:p>
            <a:pPr algn="just"/>
            <a:r>
              <a:rPr lang="en-US" dirty="0" smtClean="0"/>
              <a:t>7.5% percent of ANBC or Credit Equivalent Amount of Off-Balance Sheet Exposure, whichever is higher to be achieved in a phased manner i.e. 7 per cent by March 2016 and 7.5 per cent by March 2017.</a:t>
            </a:r>
          </a:p>
          <a:p>
            <a:pPr algn="just"/>
            <a:r>
              <a:rPr lang="en-US" dirty="0" smtClean="0"/>
              <a:t>The sub-target for Micro Enterprises for foreign banks with 20 branches and above would be made applicable post 2018 after a review in 2017.</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sz="3200" b="1" dirty="0" smtClean="0">
                <a:solidFill>
                  <a:srgbClr val="FF0000"/>
                </a:solidFill>
                <a:latin typeface="Verdana" pitchFamily="34" charset="0"/>
                <a:ea typeface="Verdana" pitchFamily="34" charset="0"/>
                <a:cs typeface="Verdana" pitchFamily="34" charset="0"/>
              </a:rPr>
              <a:t>MSEs include </a:t>
            </a:r>
          </a:p>
          <a:p>
            <a:pPr algn="just"/>
            <a:r>
              <a:rPr lang="en-US" sz="2000" dirty="0" smtClean="0">
                <a:latin typeface="Verdana" pitchFamily="34" charset="0"/>
                <a:ea typeface="Verdana" pitchFamily="34" charset="0"/>
                <a:cs typeface="Verdana" pitchFamily="34" charset="0"/>
              </a:rPr>
              <a:t>Manufacturing Enterprises:</a:t>
            </a:r>
          </a:p>
          <a:p>
            <a:pPr lvl="1" algn="just"/>
            <a:r>
              <a:rPr lang="en-US" sz="2000" dirty="0" smtClean="0">
                <a:latin typeface="Verdana" pitchFamily="34" charset="0"/>
                <a:ea typeface="Verdana" pitchFamily="34" charset="0"/>
                <a:cs typeface="Verdana" pitchFamily="34" charset="0"/>
              </a:rPr>
              <a:t>Micro enterprises – Investment in plant &amp; machinery does not exceed Rs 25 </a:t>
            </a:r>
            <a:r>
              <a:rPr lang="en-US" sz="2000" dirty="0" err="1" smtClean="0">
                <a:latin typeface="Verdana" pitchFamily="34" charset="0"/>
                <a:ea typeface="Verdana" pitchFamily="34" charset="0"/>
                <a:cs typeface="Verdana" pitchFamily="34" charset="0"/>
              </a:rPr>
              <a:t>lakh</a:t>
            </a:r>
            <a:r>
              <a:rPr lang="en-US" sz="2000" dirty="0" smtClean="0">
                <a:latin typeface="Verdana" pitchFamily="34" charset="0"/>
                <a:ea typeface="Verdana" pitchFamily="34" charset="0"/>
                <a:cs typeface="Verdana" pitchFamily="34" charset="0"/>
              </a:rPr>
              <a:t> irrespective of the location</a:t>
            </a:r>
          </a:p>
          <a:p>
            <a:pPr lvl="1" algn="just"/>
            <a:r>
              <a:rPr lang="en-US" sz="2000" dirty="0" smtClean="0">
                <a:latin typeface="Verdana" pitchFamily="34" charset="0"/>
                <a:ea typeface="Verdana" pitchFamily="34" charset="0"/>
                <a:cs typeface="Verdana" pitchFamily="34" charset="0"/>
              </a:rPr>
              <a:t>Small enterprises – Investment more  than Rs.25 </a:t>
            </a:r>
            <a:r>
              <a:rPr lang="en-US" sz="2000" dirty="0" err="1" smtClean="0">
                <a:latin typeface="Verdana" pitchFamily="34" charset="0"/>
                <a:ea typeface="Verdana" pitchFamily="34" charset="0"/>
                <a:cs typeface="Verdana" pitchFamily="34" charset="0"/>
              </a:rPr>
              <a:t>lakh</a:t>
            </a:r>
            <a:r>
              <a:rPr lang="en-US" sz="2000" dirty="0" smtClean="0">
                <a:latin typeface="Verdana" pitchFamily="34" charset="0"/>
                <a:ea typeface="Verdana" pitchFamily="34" charset="0"/>
                <a:cs typeface="Verdana" pitchFamily="34" charset="0"/>
              </a:rPr>
              <a:t> but does not exceed Rs 5 </a:t>
            </a:r>
            <a:r>
              <a:rPr lang="en-US" sz="2000" dirty="0" err="1" smtClean="0">
                <a:latin typeface="Verdana" pitchFamily="34" charset="0"/>
                <a:ea typeface="Verdana" pitchFamily="34" charset="0"/>
                <a:cs typeface="Verdana" pitchFamily="34" charset="0"/>
              </a:rPr>
              <a:t>crore</a:t>
            </a:r>
            <a:endParaRPr lang="en-US" sz="2000" dirty="0" smtClean="0">
              <a:latin typeface="Verdana" pitchFamily="34" charset="0"/>
              <a:ea typeface="Verdana" pitchFamily="34" charset="0"/>
              <a:cs typeface="Verdana" pitchFamily="34" charset="0"/>
            </a:endParaRPr>
          </a:p>
          <a:p>
            <a:pPr algn="just">
              <a:buNone/>
            </a:pPr>
            <a:endParaRPr lang="en-US" sz="900" dirty="0" smtClean="0">
              <a:latin typeface="Verdana" pitchFamily="34" charset="0"/>
              <a:ea typeface="Verdana" pitchFamily="34" charset="0"/>
              <a:cs typeface="Verdana" pitchFamily="34" charset="0"/>
            </a:endParaRPr>
          </a:p>
          <a:p>
            <a:pPr algn="just"/>
            <a:r>
              <a:rPr lang="en-US" sz="2000" dirty="0" smtClean="0">
                <a:latin typeface="Verdana" pitchFamily="34" charset="0"/>
                <a:ea typeface="Verdana" pitchFamily="34" charset="0"/>
                <a:cs typeface="Verdana" pitchFamily="34" charset="0"/>
              </a:rPr>
              <a:t> Service Enterprises: </a:t>
            </a:r>
          </a:p>
          <a:p>
            <a:pPr lvl="1" algn="just"/>
            <a:r>
              <a:rPr lang="en-US" sz="2000" dirty="0" smtClean="0">
                <a:latin typeface="Verdana" pitchFamily="34" charset="0"/>
                <a:ea typeface="Verdana" pitchFamily="34" charset="0"/>
                <a:cs typeface="Verdana" pitchFamily="34" charset="0"/>
              </a:rPr>
              <a:t>Micro enterprises - Investment in equipment not exceeding Rs 10 </a:t>
            </a:r>
            <a:r>
              <a:rPr lang="en-US" sz="2000" dirty="0" err="1" smtClean="0">
                <a:latin typeface="Verdana" pitchFamily="34" charset="0"/>
                <a:ea typeface="Verdana" pitchFamily="34" charset="0"/>
                <a:cs typeface="Verdana" pitchFamily="34" charset="0"/>
              </a:rPr>
              <a:t>lakh</a:t>
            </a:r>
            <a:endParaRPr lang="en-US" sz="2000" dirty="0" smtClean="0">
              <a:latin typeface="Verdana" pitchFamily="34" charset="0"/>
              <a:ea typeface="Verdana" pitchFamily="34" charset="0"/>
              <a:cs typeface="Verdana" pitchFamily="34" charset="0"/>
            </a:endParaRPr>
          </a:p>
          <a:p>
            <a:pPr lvl="1" algn="just"/>
            <a:r>
              <a:rPr lang="en-US" sz="2000" dirty="0" smtClean="0">
                <a:latin typeface="Verdana" pitchFamily="34" charset="0"/>
                <a:ea typeface="Verdana" pitchFamily="34" charset="0"/>
                <a:cs typeface="Verdana" pitchFamily="34" charset="0"/>
              </a:rPr>
              <a:t>Small (service) enterprises - Investment in equipment is more than Rs.10 </a:t>
            </a:r>
            <a:r>
              <a:rPr lang="en-US" sz="2000" dirty="0" err="1" smtClean="0">
                <a:latin typeface="Verdana" pitchFamily="34" charset="0"/>
                <a:ea typeface="Verdana" pitchFamily="34" charset="0"/>
                <a:cs typeface="Verdana" pitchFamily="34" charset="0"/>
              </a:rPr>
              <a:t>lakh</a:t>
            </a:r>
            <a:r>
              <a:rPr lang="en-US" sz="2000" dirty="0" smtClean="0">
                <a:latin typeface="Verdana" pitchFamily="34" charset="0"/>
                <a:ea typeface="Verdana" pitchFamily="34" charset="0"/>
                <a:cs typeface="Verdana" pitchFamily="34" charset="0"/>
              </a:rPr>
              <a:t> but does not exceed Rs 2 </a:t>
            </a:r>
            <a:r>
              <a:rPr lang="en-US" sz="2000" dirty="0" err="1" smtClean="0">
                <a:latin typeface="Verdana" pitchFamily="34" charset="0"/>
                <a:ea typeface="Verdana" pitchFamily="34" charset="0"/>
                <a:cs typeface="Verdana" pitchFamily="34" charset="0"/>
              </a:rPr>
              <a:t>crore</a:t>
            </a:r>
            <a:r>
              <a:rPr lang="en-US" sz="2000" dirty="0" smtClean="0">
                <a:latin typeface="Verdana" pitchFamily="34" charset="0"/>
                <a:ea typeface="Verdana" pitchFamily="34" charset="0"/>
                <a:cs typeface="Verdana" pitchFamily="34" charset="0"/>
              </a:rPr>
              <a:t>.</a:t>
            </a:r>
          </a:p>
          <a:p>
            <a:pPr algn="just"/>
            <a:endParaRPr lang="en-US" sz="2000" dirty="0" smtClean="0">
              <a:latin typeface="Arial Black" pitchFamily="34" charset="0"/>
              <a:cs typeface="Arial" charset="0"/>
            </a:endParaRPr>
          </a:p>
          <a:p>
            <a:pPr algn="just"/>
            <a:endParaRPr lang="en-US" sz="2000" dirty="0" smtClean="0">
              <a:latin typeface="Arial Black" pitchFamily="34" charset="0"/>
            </a:endParaRP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400" dirty="0" smtClean="0">
                <a:latin typeface="Verdana" pitchFamily="34" charset="0"/>
                <a:ea typeface="Verdana" pitchFamily="34" charset="0"/>
                <a:cs typeface="Verdana" pitchFamily="34" charset="0"/>
              </a:rPr>
              <a:t>Bank loans to micro and small enterprises (both manufacturing and service) are eligible to be classified under PS (Priority sector).</a:t>
            </a:r>
          </a:p>
          <a:p>
            <a:pPr algn="just">
              <a:buNone/>
            </a:pPr>
            <a:endParaRPr lang="en-US" sz="2400" dirty="0" smtClean="0">
              <a:latin typeface="Verdana" pitchFamily="34" charset="0"/>
              <a:ea typeface="Verdana" pitchFamily="34" charset="0"/>
              <a:cs typeface="Verdana" pitchFamily="34" charset="0"/>
            </a:endParaRPr>
          </a:p>
          <a:p>
            <a:pPr algn="just"/>
            <a:r>
              <a:rPr lang="en-US" sz="2400" dirty="0" smtClean="0">
                <a:latin typeface="Verdana" pitchFamily="34" charset="0"/>
                <a:ea typeface="Verdana" pitchFamily="34" charset="0"/>
                <a:cs typeface="Verdana" pitchFamily="34" charset="0"/>
              </a:rPr>
              <a:t>The small and micro (service) enterprises include </a:t>
            </a:r>
          </a:p>
          <a:p>
            <a:pPr lvl="1" algn="just"/>
            <a:r>
              <a:rPr lang="en-US" sz="2400" dirty="0" smtClean="0">
                <a:latin typeface="Verdana" pitchFamily="34" charset="0"/>
                <a:ea typeface="Verdana" pitchFamily="34" charset="0"/>
                <a:cs typeface="Verdana" pitchFamily="34" charset="0"/>
              </a:rPr>
              <a:t>small road &amp; water transport operators </a:t>
            </a:r>
          </a:p>
          <a:p>
            <a:pPr lvl="1" algn="just"/>
            <a:r>
              <a:rPr lang="en-US" sz="2400" dirty="0" smtClean="0">
                <a:latin typeface="Verdana" pitchFamily="34" charset="0"/>
                <a:ea typeface="Verdana" pitchFamily="34" charset="0"/>
                <a:cs typeface="Verdana" pitchFamily="34" charset="0"/>
              </a:rPr>
              <a:t>small business</a:t>
            </a:r>
          </a:p>
          <a:p>
            <a:pPr lvl="1" algn="just"/>
            <a:r>
              <a:rPr lang="en-US" sz="2400" dirty="0" smtClean="0">
                <a:latin typeface="Verdana" pitchFamily="34" charset="0"/>
                <a:ea typeface="Verdana" pitchFamily="34" charset="0"/>
                <a:cs typeface="Verdana" pitchFamily="34" charset="0"/>
              </a:rPr>
              <a:t>professional &amp; self-employed persons</a:t>
            </a:r>
          </a:p>
          <a:p>
            <a:pPr lvl="1" algn="just"/>
            <a:r>
              <a:rPr lang="en-US" sz="2400" dirty="0" smtClean="0">
                <a:latin typeface="Verdana" pitchFamily="34" charset="0"/>
                <a:ea typeface="Verdana" pitchFamily="34" charset="0"/>
                <a:cs typeface="Verdana" pitchFamily="34" charset="0"/>
              </a:rPr>
              <a:t>Retail  trade</a:t>
            </a:r>
          </a:p>
          <a:p>
            <a:pPr lvl="1" algn="just"/>
            <a:r>
              <a:rPr lang="en-US" sz="2400" dirty="0" smtClean="0">
                <a:latin typeface="Verdana" pitchFamily="34" charset="0"/>
                <a:ea typeface="Verdana" pitchFamily="34" charset="0"/>
                <a:cs typeface="Verdana" pitchFamily="34" charset="0"/>
              </a:rPr>
              <a:t>Consultancy services </a:t>
            </a:r>
          </a:p>
          <a:p>
            <a:pPr lvl="1" algn="just">
              <a:buNone/>
            </a:pPr>
            <a:endParaRPr lang="en-US" sz="2400" dirty="0" smtClean="0">
              <a:latin typeface="Verdana" pitchFamily="34" charset="0"/>
              <a:ea typeface="Verdana" pitchFamily="34" charset="0"/>
              <a:cs typeface="Verdana" pitchFamily="34" charset="0"/>
            </a:endParaRPr>
          </a:p>
          <a:p>
            <a:pPr lvl="1" algn="just">
              <a:buNone/>
            </a:pPr>
            <a:endParaRPr lang="en-US" sz="2400" dirty="0" smtClean="0">
              <a:latin typeface="Arial Black" pitchFamily="34" charset="0"/>
            </a:endParaRP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gn="just">
              <a:lnSpc>
                <a:spcPct val="114000"/>
              </a:lnSpc>
            </a:pPr>
            <a:r>
              <a:rPr lang="en-US" sz="3200" dirty="0" smtClean="0">
                <a:latin typeface="Verdana" pitchFamily="34" charset="0"/>
                <a:ea typeface="Verdana" pitchFamily="34" charset="0"/>
                <a:cs typeface="Verdana" pitchFamily="34" charset="0"/>
              </a:rPr>
              <a:t>Manufacturing Enterprises: </a:t>
            </a:r>
            <a:r>
              <a:rPr lang="en-US" sz="2800" dirty="0" smtClean="0">
                <a:latin typeface="Verdana" pitchFamily="34" charset="0"/>
                <a:ea typeface="Verdana" pitchFamily="34" charset="0"/>
                <a:cs typeface="Verdana" pitchFamily="34" charset="0"/>
              </a:rPr>
              <a:t>MSEs engaged in the manufacture/production of goods to any industry specified in the 1</a:t>
            </a:r>
            <a:r>
              <a:rPr lang="en-US" sz="2800" baseline="30000" dirty="0" smtClean="0">
                <a:latin typeface="Verdana" pitchFamily="34" charset="0"/>
                <a:ea typeface="Verdana" pitchFamily="34" charset="0"/>
                <a:cs typeface="Verdana" pitchFamily="34" charset="0"/>
              </a:rPr>
              <a:t>st</a:t>
            </a:r>
            <a:r>
              <a:rPr lang="en-US" sz="2800" dirty="0" smtClean="0">
                <a:latin typeface="Verdana" pitchFamily="34" charset="0"/>
                <a:ea typeface="Verdana" pitchFamily="34" charset="0"/>
                <a:cs typeface="Verdana" pitchFamily="34" charset="0"/>
              </a:rPr>
              <a:t> Schedule to Industries (Development &amp; Regulation) Act, 1951 and now under MSE Act 2006</a:t>
            </a:r>
          </a:p>
          <a:p>
            <a:pPr algn="just">
              <a:lnSpc>
                <a:spcPct val="114000"/>
              </a:lnSpc>
              <a:buNone/>
            </a:pPr>
            <a:r>
              <a:rPr lang="en-US" sz="2800" dirty="0" smtClean="0">
                <a:latin typeface="Verdana" pitchFamily="34" charset="0"/>
                <a:ea typeface="Verdana" pitchFamily="34" charset="0"/>
                <a:cs typeface="Verdana" pitchFamily="34" charset="0"/>
              </a:rPr>
              <a:t>	- Loans for food and agro processing</a:t>
            </a:r>
          </a:p>
          <a:p>
            <a:pPr algn="just">
              <a:lnSpc>
                <a:spcPct val="114000"/>
              </a:lnSpc>
              <a:buNone/>
            </a:pPr>
            <a:endParaRPr lang="en-US" sz="1000" dirty="0" smtClean="0">
              <a:latin typeface="Verdana" pitchFamily="34" charset="0"/>
              <a:ea typeface="Verdana" pitchFamily="34" charset="0"/>
              <a:cs typeface="Verdana" pitchFamily="34" charset="0"/>
            </a:endParaRPr>
          </a:p>
          <a:p>
            <a:pPr algn="just">
              <a:lnSpc>
                <a:spcPct val="114000"/>
              </a:lnSpc>
            </a:pPr>
            <a:r>
              <a:rPr lang="en-US" sz="3200" dirty="0" smtClean="0">
                <a:latin typeface="Verdana" pitchFamily="34" charset="0"/>
                <a:ea typeface="Verdana" pitchFamily="34" charset="0"/>
                <a:cs typeface="Verdana" pitchFamily="34" charset="0"/>
              </a:rPr>
              <a:t>Service Enterprises: </a:t>
            </a:r>
          </a:p>
          <a:p>
            <a:pPr algn="just">
              <a:lnSpc>
                <a:spcPct val="114000"/>
              </a:lnSpc>
              <a:buNone/>
            </a:pPr>
            <a:r>
              <a:rPr lang="en-US" sz="2800" dirty="0" smtClean="0">
                <a:latin typeface="Verdana" pitchFamily="34" charset="0"/>
                <a:ea typeface="Verdana" pitchFamily="34" charset="0"/>
                <a:cs typeface="Verdana" pitchFamily="34" charset="0"/>
              </a:rPr>
              <a:t>	- Bank loans to MSE engaged in providing or rendering of services </a:t>
            </a:r>
          </a:p>
          <a:p>
            <a:pPr algn="just">
              <a:lnSpc>
                <a:spcPct val="114000"/>
              </a:lnSpc>
              <a:buNone/>
            </a:pPr>
            <a:endParaRPr lang="en-US" sz="1000" dirty="0" smtClean="0">
              <a:latin typeface="Arial Black" pitchFamily="34" charset="0"/>
            </a:endParaRPr>
          </a:p>
          <a:p>
            <a:pPr algn="just">
              <a:lnSpc>
                <a:spcPct val="114000"/>
              </a:lnSpc>
            </a:pPr>
            <a:r>
              <a:rPr lang="en-US" sz="3200" dirty="0" smtClean="0">
                <a:latin typeface="Verdana" pitchFamily="34" charset="0"/>
                <a:ea typeface="Verdana" pitchFamily="34" charset="0"/>
                <a:cs typeface="Verdana" pitchFamily="34" charset="0"/>
              </a:rPr>
              <a:t>Export credit to MSE units: </a:t>
            </a:r>
            <a:r>
              <a:rPr lang="en-US" sz="2800" dirty="0" smtClean="0">
                <a:latin typeface="Verdana" pitchFamily="34" charset="0"/>
                <a:ea typeface="Verdana" pitchFamily="34" charset="0"/>
                <a:cs typeface="Verdana" pitchFamily="34" charset="0"/>
              </a:rPr>
              <a:t>for exporting of goods/services </a:t>
            </a:r>
          </a:p>
          <a:p>
            <a:pPr algn="just">
              <a:lnSpc>
                <a:spcPct val="114000"/>
              </a:lnSpc>
              <a:buNone/>
            </a:pPr>
            <a:endParaRPr lang="en-US" sz="1000" dirty="0" smtClean="0">
              <a:latin typeface="Verdana" pitchFamily="34" charset="0"/>
              <a:ea typeface="Verdana" pitchFamily="34" charset="0"/>
              <a:cs typeface="Verdana" pitchFamily="34" charset="0"/>
            </a:endParaRPr>
          </a:p>
          <a:p>
            <a:pPr algn="just">
              <a:lnSpc>
                <a:spcPct val="114000"/>
              </a:lnSpc>
            </a:pPr>
            <a:r>
              <a:rPr lang="en-US" sz="3200" dirty="0" err="1" smtClean="0">
                <a:latin typeface="Verdana" pitchFamily="34" charset="0"/>
                <a:ea typeface="Verdana" pitchFamily="34" charset="0"/>
                <a:cs typeface="Verdana" pitchFamily="34" charset="0"/>
              </a:rPr>
              <a:t>Khadi</a:t>
            </a:r>
            <a:r>
              <a:rPr lang="en-US" sz="3200" dirty="0" smtClean="0">
                <a:latin typeface="Verdana" pitchFamily="34" charset="0"/>
                <a:ea typeface="Verdana" pitchFamily="34" charset="0"/>
                <a:cs typeface="Verdana" pitchFamily="34" charset="0"/>
              </a:rPr>
              <a:t> and Village Industries Sectors:</a:t>
            </a:r>
            <a:r>
              <a:rPr lang="en-US" sz="2800" dirty="0" smtClean="0">
                <a:latin typeface="Verdana" pitchFamily="34" charset="0"/>
                <a:ea typeface="Verdana" pitchFamily="34" charset="0"/>
                <a:cs typeface="Verdana" pitchFamily="34" charset="0"/>
              </a:rPr>
              <a:t> all loans sanctioned to units in the KVI sector irrespective of size of operations, location and amount of original investment in P&amp;M</a:t>
            </a:r>
            <a:r>
              <a:rPr lang="en-US" sz="3200" dirty="0" smtClean="0">
                <a:latin typeface="Verdana" pitchFamily="34" charset="0"/>
                <a:ea typeface="Verdana" pitchFamily="34" charset="0"/>
                <a:cs typeface="Verdana" pitchFamily="34" charset="0"/>
              </a:rPr>
              <a:t> </a:t>
            </a: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lnSpc>
                <a:spcPct val="150000"/>
              </a:lnSpc>
            </a:pPr>
            <a:r>
              <a:rPr lang="en-US" sz="2800" dirty="0" smtClean="0">
                <a:latin typeface="Verdana" pitchFamily="34" charset="0"/>
                <a:ea typeface="Verdana" pitchFamily="34" charset="0"/>
                <a:cs typeface="Verdana" pitchFamily="34" charset="0"/>
              </a:rPr>
              <a:t>Loans to persons involved in assisting the decentralized sector in the supply of inputs to and marketing of outputs of artisans, village and cottage industries</a:t>
            </a:r>
          </a:p>
          <a:p>
            <a:pPr algn="just">
              <a:lnSpc>
                <a:spcPct val="150000"/>
              </a:lnSpc>
            </a:pPr>
            <a:r>
              <a:rPr lang="en-US" sz="2800" dirty="0" smtClean="0">
                <a:latin typeface="Verdana" pitchFamily="34" charset="0"/>
                <a:ea typeface="Verdana" pitchFamily="34" charset="0"/>
                <a:cs typeface="Verdana" pitchFamily="34" charset="0"/>
              </a:rPr>
              <a:t>Loans to cooperatives of producers in the decentralized sector viz., artisans, village and cottage industries</a:t>
            </a:r>
          </a:p>
          <a:p>
            <a:pPr algn="just">
              <a:lnSpc>
                <a:spcPct val="150000"/>
              </a:lnSpc>
            </a:pPr>
            <a:r>
              <a:rPr lang="en-US" sz="2800" dirty="0" smtClean="0">
                <a:latin typeface="Verdana" pitchFamily="34" charset="0"/>
                <a:ea typeface="Verdana" pitchFamily="34" charset="0"/>
                <a:cs typeface="Verdana" pitchFamily="34" charset="0"/>
              </a:rPr>
              <a:t>Loans sanctioned by banks to MFIs for on-lending to MSE sector as per conditions specified earlier</a:t>
            </a: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lnSpc>
                <a:spcPct val="150000"/>
              </a:lnSpc>
            </a:pPr>
            <a:r>
              <a:rPr lang="en-US" sz="4000" b="1" dirty="0" smtClean="0">
                <a:solidFill>
                  <a:srgbClr val="FF0000"/>
                </a:solidFill>
                <a:latin typeface="Verdana" pitchFamily="34" charset="0"/>
                <a:ea typeface="Verdana" pitchFamily="34" charset="0"/>
                <a:cs typeface="Verdana" pitchFamily="34" charset="0"/>
              </a:rPr>
              <a:t>Housing</a:t>
            </a:r>
          </a:p>
          <a:p>
            <a:pPr marL="0" indent="0" algn="just">
              <a:buNone/>
              <a:defRPr/>
            </a:pPr>
            <a:r>
              <a:rPr lang="en-US" sz="2000" dirty="0" smtClean="0"/>
              <a:t> Loans to Individuals for ‘purchase/ construction’</a:t>
            </a:r>
          </a:p>
          <a:p>
            <a:pPr algn="just">
              <a:buFontTx/>
              <a:buChar char="-"/>
              <a:defRPr/>
            </a:pPr>
            <a:r>
              <a:rPr lang="en-US" sz="2000" dirty="0" smtClean="0"/>
              <a:t>Rs. 28 </a:t>
            </a:r>
            <a:r>
              <a:rPr lang="en-US" sz="2000" dirty="0" err="1" smtClean="0"/>
              <a:t>lakhs</a:t>
            </a:r>
            <a:r>
              <a:rPr lang="en-US" sz="2000" dirty="0" smtClean="0"/>
              <a:t> in Metropolitan </a:t>
            </a:r>
            <a:r>
              <a:rPr lang="en-US" sz="2000" dirty="0" err="1" smtClean="0"/>
              <a:t>centres</a:t>
            </a:r>
            <a:endParaRPr lang="en-US" sz="2000" dirty="0" smtClean="0"/>
          </a:p>
          <a:p>
            <a:pPr algn="just">
              <a:buFontTx/>
              <a:buChar char="-"/>
              <a:defRPr/>
            </a:pPr>
            <a:r>
              <a:rPr lang="en-US" sz="2000" dirty="0" smtClean="0"/>
              <a:t>Rs. 20 </a:t>
            </a:r>
            <a:r>
              <a:rPr lang="en-US" sz="2000" dirty="0" err="1" smtClean="0"/>
              <a:t>lakhs</a:t>
            </a:r>
            <a:r>
              <a:rPr lang="en-US" sz="2000" dirty="0" smtClean="0"/>
              <a:t> in others</a:t>
            </a:r>
          </a:p>
          <a:p>
            <a:pPr marL="0" indent="0" algn="just">
              <a:buNone/>
              <a:defRPr/>
            </a:pPr>
            <a:r>
              <a:rPr lang="en-US" sz="2000" dirty="0" smtClean="0"/>
              <a:t>2.  Loans for ‘repairs</a:t>
            </a:r>
            <a:r>
              <a:rPr lang="en-US" sz="2000" u="sng" dirty="0" smtClean="0"/>
              <a:t>’ </a:t>
            </a:r>
            <a:r>
              <a:rPr lang="en-US" sz="2000" dirty="0" smtClean="0"/>
              <a:t> </a:t>
            </a:r>
            <a:endParaRPr lang="en-US" sz="2000" u="sng" dirty="0" smtClean="0"/>
          </a:p>
          <a:p>
            <a:pPr algn="just">
              <a:buFontTx/>
              <a:buChar char="-"/>
              <a:defRPr/>
            </a:pPr>
            <a:r>
              <a:rPr lang="en-US" sz="2000" dirty="0" smtClean="0"/>
              <a:t>Rs. 5 </a:t>
            </a:r>
            <a:r>
              <a:rPr lang="en-US" sz="2000" dirty="0" err="1" smtClean="0"/>
              <a:t>lakhs</a:t>
            </a:r>
            <a:r>
              <a:rPr lang="en-US" sz="2000" dirty="0" smtClean="0"/>
              <a:t> in Metropolitan </a:t>
            </a:r>
            <a:r>
              <a:rPr lang="en-US" sz="2000" dirty="0" err="1" smtClean="0"/>
              <a:t>centres</a:t>
            </a:r>
            <a:endParaRPr lang="en-US" sz="2000" dirty="0" smtClean="0"/>
          </a:p>
          <a:p>
            <a:pPr algn="just">
              <a:buFontTx/>
              <a:buChar char="-"/>
              <a:defRPr/>
            </a:pPr>
            <a:r>
              <a:rPr lang="en-US" sz="2000" dirty="0" smtClean="0"/>
              <a:t>Rs. 2 </a:t>
            </a:r>
            <a:r>
              <a:rPr lang="en-US" sz="2000" dirty="0" err="1" smtClean="0"/>
              <a:t>lakhs</a:t>
            </a:r>
            <a:r>
              <a:rPr lang="en-US" sz="2000" dirty="0" smtClean="0"/>
              <a:t> in others</a:t>
            </a:r>
          </a:p>
          <a:p>
            <a:pPr marL="355600" indent="-355600" algn="just">
              <a:buNone/>
              <a:defRPr/>
            </a:pPr>
            <a:r>
              <a:rPr lang="en-US" sz="2000" dirty="0" smtClean="0"/>
              <a:t>3.  Loans to ‘any governmental agency’ Slum clearance/ rehabilitation   of slum dwellers (Rs. 10 </a:t>
            </a:r>
            <a:r>
              <a:rPr lang="en-US" sz="2000" dirty="0" err="1" smtClean="0"/>
              <a:t>lakhs</a:t>
            </a:r>
            <a:r>
              <a:rPr lang="en-US" sz="2000" dirty="0" smtClean="0"/>
              <a:t>)</a:t>
            </a:r>
          </a:p>
          <a:p>
            <a:pPr marL="355600" indent="-355600" algn="just">
              <a:buNone/>
              <a:defRPr/>
            </a:pPr>
            <a:r>
              <a:rPr lang="en-US" sz="2000" dirty="0" smtClean="0"/>
              <a:t>4.  Housing projects exclusively for economically weaker and low income groups (Cost per dwelling unit Max. Rs. 10 </a:t>
            </a:r>
            <a:r>
              <a:rPr lang="en-US" sz="2000" dirty="0" err="1" smtClean="0"/>
              <a:t>lakhs</a:t>
            </a:r>
            <a:r>
              <a:rPr lang="en-US" sz="2000" dirty="0" smtClean="0"/>
              <a:t>)</a:t>
            </a:r>
          </a:p>
          <a:p>
            <a:pPr marL="361950" indent="-361950" algn="just">
              <a:buFont typeface="Arial" panose="020B0604020202020204" pitchFamily="34" charset="0"/>
              <a:buAutoNum type="arabicPeriod" startAt="5"/>
              <a:defRPr/>
            </a:pPr>
            <a:r>
              <a:rPr lang="en-US" sz="2000" dirty="0" smtClean="0"/>
              <a:t>Loans to Housing Finance Companies for on lending for the purpose of purchase/ reconstruction/ slum rehabilitation etc. (Max Rs. 10 </a:t>
            </a:r>
            <a:r>
              <a:rPr lang="en-US" sz="2000" dirty="0" err="1" smtClean="0"/>
              <a:t>lakhs</a:t>
            </a:r>
            <a:r>
              <a:rPr lang="en-US" sz="2000" dirty="0" smtClean="0"/>
              <a:t>)</a:t>
            </a:r>
          </a:p>
          <a:p>
            <a:pPr marL="361950" indent="-361950" algn="just">
              <a:buFont typeface="Arial" panose="020B0604020202020204" pitchFamily="34" charset="0"/>
              <a:buAutoNum type="arabicPeriod" startAt="5"/>
              <a:defRPr/>
            </a:pPr>
            <a:r>
              <a:rPr lang="en-US" sz="2000" dirty="0" smtClean="0"/>
              <a:t>Outstanding deposit with NHB on account of priority sector shortfall.</a:t>
            </a:r>
            <a:endParaRPr lang="en-US" sz="3200" dirty="0" smtClean="0">
              <a:latin typeface="Verdana" pitchFamily="34" charset="0"/>
              <a:ea typeface="Verdana" pitchFamily="34" charset="0"/>
              <a:cs typeface="Verdana" pitchFamily="34" charset="0"/>
            </a:endParaRP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sz="2800" dirty="0" smtClean="0">
                <a:latin typeface="Verdana" pitchFamily="34" charset="0"/>
                <a:ea typeface="Verdana" pitchFamily="34" charset="0"/>
                <a:cs typeface="Verdana" pitchFamily="34" charset="0"/>
              </a:rPr>
              <a:t>Bank loans to HFCs, approved by NHB for their refinance, for on lending for the purpose of purchase/construction/reconstruction of individual dwelling units or for slum clearance and rehabilitation of slum dwellers, subject to a ceiling as may be specified by RBI per dwelling unit. The all inclusive interest rate charged to the ultimate borrower should not exceed the lowest lending rate of the lending bank for HLs + 2% per annum</a:t>
            </a:r>
            <a:endParaRPr lang="en-US" sz="3200" dirty="0" smtClean="0">
              <a:latin typeface="Verdana" pitchFamily="34" charset="0"/>
              <a:ea typeface="Verdana" pitchFamily="34" charset="0"/>
              <a:cs typeface="Verdana" pitchFamily="34" charset="0"/>
            </a:endParaRP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b="1" dirty="0" smtClean="0">
                <a:solidFill>
                  <a:srgbClr val="FF0000"/>
                </a:solidFill>
              </a:rPr>
              <a:t>Export credit</a:t>
            </a:r>
          </a:p>
          <a:p>
            <a:pPr algn="just">
              <a:lnSpc>
                <a:spcPct val="150000"/>
              </a:lnSpc>
            </a:pPr>
            <a:r>
              <a:rPr lang="en-US" sz="2800" dirty="0" smtClean="0">
                <a:latin typeface="Verdana" pitchFamily="34" charset="0"/>
                <a:ea typeface="Verdana" pitchFamily="34" charset="0"/>
                <a:cs typeface="Verdana" pitchFamily="34" charset="0"/>
              </a:rPr>
              <a:t>Extended by foreign banks with less than 20 branches will be reckoned for priority sector target achievement </a:t>
            </a:r>
            <a:r>
              <a:rPr lang="en-US" sz="2400" dirty="0" smtClean="0">
                <a:latin typeface="Verdana" pitchFamily="34" charset="0"/>
                <a:ea typeface="Verdana" pitchFamily="34" charset="0"/>
                <a:cs typeface="Verdana" pitchFamily="34" charset="0"/>
              </a:rPr>
              <a:t> </a:t>
            </a:r>
            <a:endParaRPr lang="en-US" sz="2400" dirty="0" smtClean="0">
              <a:solidFill>
                <a:srgbClr val="00B050"/>
              </a:solidFill>
              <a:latin typeface="Verdana" pitchFamily="34" charset="0"/>
              <a:ea typeface="Verdana" pitchFamily="34" charset="0"/>
              <a:cs typeface="Verdana" pitchFamily="34" charset="0"/>
            </a:endParaRPr>
          </a:p>
          <a:p>
            <a:pPr algn="just">
              <a:lnSpc>
                <a:spcPct val="80000"/>
              </a:lnSpc>
              <a:buNone/>
            </a:pPr>
            <a:endParaRPr lang="en-US" sz="1400" dirty="0" smtClean="0">
              <a:latin typeface="Verdana" pitchFamily="34" charset="0"/>
              <a:ea typeface="Verdana" pitchFamily="34" charset="0"/>
              <a:cs typeface="Verdana" pitchFamily="34" charset="0"/>
            </a:endParaRPr>
          </a:p>
          <a:p>
            <a:pPr algn="just">
              <a:lnSpc>
                <a:spcPct val="150000"/>
              </a:lnSpc>
            </a:pPr>
            <a:r>
              <a:rPr lang="en-US" sz="2800" dirty="0" smtClean="0">
                <a:latin typeface="Verdana" pitchFamily="34" charset="0"/>
                <a:ea typeface="Verdana" pitchFamily="34" charset="0"/>
                <a:cs typeface="Verdana" pitchFamily="34" charset="0"/>
              </a:rPr>
              <a:t>As regards domestic banks and foreign banks (with 20 and above branches), export credit is not a separate category under priority sector</a:t>
            </a:r>
          </a:p>
          <a:p>
            <a:pPr algn="just">
              <a:lnSpc>
                <a:spcPct val="150000"/>
              </a:lnSpc>
            </a:pPr>
            <a:r>
              <a:rPr lang="en-US" sz="2800" dirty="0" smtClean="0">
                <a:latin typeface="Verdana" pitchFamily="34" charset="0"/>
                <a:ea typeface="Verdana" pitchFamily="34" charset="0"/>
                <a:cs typeface="Verdana" pitchFamily="34" charset="0"/>
              </a:rPr>
              <a:t>Export credit towards categories of priority sector i.e. agriculture and MSE sector will however be accounted</a:t>
            </a:r>
            <a:endParaRPr lang="en-US" sz="3200" dirty="0" smtClean="0">
              <a:latin typeface="Verdana" pitchFamily="34" charset="0"/>
              <a:ea typeface="Verdana" pitchFamily="34" charset="0"/>
              <a:cs typeface="Verdana" pitchFamily="34" charset="0"/>
            </a:endParaRP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400" b="1" dirty="0" smtClean="0">
                <a:solidFill>
                  <a:srgbClr val="FF0000"/>
                </a:solidFill>
              </a:rPr>
              <a:t>Weaker section</a:t>
            </a:r>
            <a:r>
              <a:rPr lang="en-US" dirty="0" smtClean="0"/>
              <a:t> </a:t>
            </a:r>
          </a:p>
          <a:p>
            <a:pPr algn="just">
              <a:lnSpc>
                <a:spcPct val="150000"/>
              </a:lnSpc>
            </a:pPr>
            <a:r>
              <a:rPr lang="en-US" sz="2800" dirty="0" smtClean="0">
                <a:latin typeface="Verdana" pitchFamily="34" charset="0"/>
                <a:ea typeface="Verdana" pitchFamily="34" charset="0"/>
                <a:cs typeface="Verdana" pitchFamily="34" charset="0"/>
              </a:rPr>
              <a:t>Small </a:t>
            </a:r>
            <a:r>
              <a:rPr lang="en-US" sz="1800" dirty="0" smtClean="0">
                <a:latin typeface="Verdana" pitchFamily="34" charset="0"/>
                <a:ea typeface="Verdana" pitchFamily="34" charset="0"/>
                <a:cs typeface="Verdana" pitchFamily="34" charset="0"/>
              </a:rPr>
              <a:t>(landholding more than 1 hectare but less than 2 hectares) </a:t>
            </a:r>
            <a:r>
              <a:rPr lang="en-US" sz="2800" dirty="0" smtClean="0">
                <a:latin typeface="Verdana" pitchFamily="34" charset="0"/>
                <a:ea typeface="Verdana" pitchFamily="34" charset="0"/>
                <a:cs typeface="Verdana" pitchFamily="34" charset="0"/>
              </a:rPr>
              <a:t>and Marginal farmers </a:t>
            </a:r>
            <a:r>
              <a:rPr lang="en-US" sz="1800" dirty="0" smtClean="0">
                <a:latin typeface="Verdana" pitchFamily="34" charset="0"/>
                <a:ea typeface="Verdana" pitchFamily="34" charset="0"/>
                <a:cs typeface="Verdana" pitchFamily="34" charset="0"/>
              </a:rPr>
              <a:t>(landholding </a:t>
            </a:r>
            <a:r>
              <a:rPr lang="en-US" sz="1800" dirty="0" err="1" smtClean="0">
                <a:latin typeface="Verdana" pitchFamily="34" charset="0"/>
                <a:ea typeface="Verdana" pitchFamily="34" charset="0"/>
                <a:cs typeface="Verdana" pitchFamily="34" charset="0"/>
              </a:rPr>
              <a:t>upto</a:t>
            </a:r>
            <a:r>
              <a:rPr lang="en-US" sz="1800" dirty="0" smtClean="0">
                <a:latin typeface="Verdana" pitchFamily="34" charset="0"/>
                <a:ea typeface="Verdana" pitchFamily="34" charset="0"/>
                <a:cs typeface="Verdana" pitchFamily="34" charset="0"/>
              </a:rPr>
              <a:t> 1 hectare) </a:t>
            </a:r>
          </a:p>
          <a:p>
            <a:pPr algn="just">
              <a:lnSpc>
                <a:spcPct val="150000"/>
              </a:lnSpc>
            </a:pPr>
            <a:r>
              <a:rPr lang="en-US" sz="2800" dirty="0" smtClean="0">
                <a:latin typeface="Verdana" pitchFamily="34" charset="0"/>
                <a:ea typeface="Verdana" pitchFamily="34" charset="0"/>
                <a:cs typeface="Verdana" pitchFamily="34" charset="0"/>
              </a:rPr>
              <a:t>Artisans, village and cottage industries where credit limits do not exceed Rs.50,000 or any other sum notified.</a:t>
            </a:r>
          </a:p>
          <a:p>
            <a:pPr algn="just">
              <a:lnSpc>
                <a:spcPct val="150000"/>
              </a:lnSpc>
            </a:pPr>
            <a:r>
              <a:rPr lang="en-US" sz="2800" dirty="0" smtClean="0">
                <a:latin typeface="Verdana" pitchFamily="34" charset="0"/>
                <a:ea typeface="Verdana" pitchFamily="34" charset="0"/>
                <a:cs typeface="Verdana" pitchFamily="34" charset="0"/>
              </a:rPr>
              <a:t>Scheduled Castes and Scheduled Tribes</a:t>
            </a:r>
          </a:p>
          <a:p>
            <a:pPr algn="just">
              <a:lnSpc>
                <a:spcPct val="150000"/>
              </a:lnSpc>
            </a:pPr>
            <a:r>
              <a:rPr lang="en-US" sz="2800" dirty="0" smtClean="0">
                <a:latin typeface="Verdana" pitchFamily="34" charset="0"/>
                <a:ea typeface="Verdana" pitchFamily="34" charset="0"/>
                <a:cs typeface="Verdana" pitchFamily="34" charset="0"/>
              </a:rPr>
              <a:t>Beneficiaries of DRI Scheme</a:t>
            </a: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rgbClr val="FF0000"/>
                </a:solidFill>
              </a:rPr>
              <a:t>Education</a:t>
            </a:r>
          </a:p>
          <a:p>
            <a:pPr algn="just">
              <a:buFont typeface="Arial" panose="020B0604020202020204" pitchFamily="34" charset="0"/>
              <a:buChar char="•"/>
              <a:defRPr/>
            </a:pPr>
            <a:r>
              <a:rPr lang="en-US" dirty="0" smtClean="0"/>
              <a:t>These are the loans given to ‘Individuals’ for educational purpose including vocational courses </a:t>
            </a:r>
            <a:r>
              <a:rPr lang="en-US" dirty="0" err="1" smtClean="0"/>
              <a:t>upto</a:t>
            </a:r>
            <a:r>
              <a:rPr lang="en-US" dirty="0" smtClean="0"/>
              <a:t> Rs. 10 </a:t>
            </a:r>
            <a:r>
              <a:rPr lang="en-US" dirty="0" err="1" smtClean="0"/>
              <a:t>lakhs</a:t>
            </a:r>
            <a:r>
              <a:rPr lang="en-US" dirty="0" smtClean="0"/>
              <a:t> (irrespective of sanction amount).</a:t>
            </a:r>
          </a:p>
          <a:p>
            <a:pPr algn="just">
              <a:buFont typeface="Arial" panose="020B0604020202020204" pitchFamily="34" charset="0"/>
              <a:buChar char="•"/>
              <a:defRPr/>
            </a:pPr>
            <a:r>
              <a:rPr lang="en-US" dirty="0" smtClean="0"/>
              <a:t>Important to note that the definition of abroad/ in India is not defined. </a:t>
            </a:r>
          </a:p>
          <a:p>
            <a:pPr algn="just">
              <a:buFont typeface="Arial" panose="020B0604020202020204" pitchFamily="34" charset="0"/>
              <a:buChar char="•"/>
              <a:defRPr/>
            </a:pPr>
            <a:r>
              <a:rPr lang="en-US" dirty="0" smtClean="0"/>
              <a:t>Disbursement of education loan</a:t>
            </a:r>
          </a:p>
          <a:p>
            <a:pPr algn="just">
              <a:buFont typeface="Arial" panose="020B0604020202020204" pitchFamily="34" charset="0"/>
              <a:buChar char="•"/>
              <a:defRPr/>
            </a:pPr>
            <a:r>
              <a:rPr lang="en-US" smtClean="0"/>
              <a:t>Repayment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rgbClr val="FF0000"/>
                </a:solidFill>
              </a:rPr>
              <a:t>Objective </a:t>
            </a:r>
          </a:p>
          <a:p>
            <a:endParaRPr lang="en-US" dirty="0" smtClean="0"/>
          </a:p>
          <a:p>
            <a:r>
              <a:rPr lang="en-IN" dirty="0" smtClean="0"/>
              <a:t>Objective of priority sector lending program is to ensure adequate fund flows to some of the vulnerable sectors of the economy, which may not be attractive for the banks from the point of view of profitability.</a:t>
            </a:r>
          </a:p>
          <a:p>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smtClean="0">
                <a:solidFill>
                  <a:srgbClr val="FF0000"/>
                </a:solidFill>
              </a:rPr>
              <a:t>Miscellaneous:</a:t>
            </a:r>
          </a:p>
          <a:p>
            <a:pPr algn="just">
              <a:buFont typeface="Arial" panose="020B0604020202020204" pitchFamily="34" charset="0"/>
              <a:buChar char="•"/>
              <a:defRPr/>
            </a:pPr>
            <a:r>
              <a:rPr lang="en-US" dirty="0" smtClean="0"/>
              <a:t>Loans to ‘Individuals’ and Self-Help Groups (SHG)/ Joint Liability Groups (JLG) Max amount Rs. 50,000/- per borrower </a:t>
            </a:r>
          </a:p>
          <a:p>
            <a:pPr algn="just">
              <a:buFont typeface="Arial" panose="020B0604020202020204" pitchFamily="34" charset="0"/>
              <a:buChar char="•"/>
              <a:defRPr/>
            </a:pPr>
            <a:r>
              <a:rPr lang="en-IN" dirty="0" smtClean="0"/>
              <a:t>Loans to distressed persons [other than farmers- Max amount Rs. 1,00,000 per borrower to prepay their debt to non-institutional lenders.</a:t>
            </a:r>
          </a:p>
          <a:p>
            <a:pPr algn="just">
              <a:buFont typeface="Arial" panose="020B0604020202020204" pitchFamily="34" charset="0"/>
              <a:buChar char="•"/>
              <a:defRPr/>
            </a:pPr>
            <a:r>
              <a:rPr lang="en-IN" dirty="0" smtClean="0"/>
              <a:t>Overdrafts, Max Rs. 5,000 (per account), granted against </a:t>
            </a:r>
            <a:r>
              <a:rPr lang="en-IN" dirty="0" err="1" smtClean="0"/>
              <a:t>Pradhan</a:t>
            </a:r>
            <a:r>
              <a:rPr lang="en-IN" dirty="0" smtClean="0"/>
              <a:t> </a:t>
            </a:r>
            <a:r>
              <a:rPr lang="en-IN" dirty="0" err="1" smtClean="0"/>
              <a:t>Mantri</a:t>
            </a:r>
            <a:r>
              <a:rPr lang="en-IN" dirty="0" smtClean="0"/>
              <a:t> Jan-</a:t>
            </a:r>
            <a:r>
              <a:rPr lang="en-IN" dirty="0" err="1" smtClean="0"/>
              <a:t>DhanYojana</a:t>
            </a:r>
            <a:r>
              <a:rPr lang="en-IN" dirty="0" smtClean="0"/>
              <a:t> (PMJDY)</a:t>
            </a:r>
          </a:p>
          <a:p>
            <a:pPr algn="just">
              <a:buFont typeface="Arial" panose="020B0604020202020204" pitchFamily="34" charset="0"/>
              <a:buChar char="•"/>
              <a:defRPr/>
            </a:pPr>
            <a:r>
              <a:rPr lang="en-IN" dirty="0" smtClean="0"/>
              <a:t>Loans sanctioned to State Sponsored Organisations for Scheduled Castes/ Scheduled Tribes for the specific purpose of purchase and supply of inputs to and/or the marketing of the outputs of the beneficiaries of these organisations.</a:t>
            </a:r>
          </a:p>
          <a:p>
            <a:pPr>
              <a:buFont typeface="Arial" panose="020B0604020202020204" pitchFamily="34" charset="0"/>
              <a:buChar char="•"/>
              <a:defRPr/>
            </a:pPr>
            <a:endParaRPr lang="en-IN" dirty="0" smtClean="0"/>
          </a:p>
          <a:p>
            <a:pPr>
              <a:buFont typeface="Arial" panose="020B0604020202020204" pitchFamily="34" charset="0"/>
              <a:buChar char="•"/>
              <a:defRPr/>
            </a:pPr>
            <a:endParaRPr lang="en-IN" dirty="0" smtClean="0"/>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buFont typeface="Arial" panose="020B0604020202020204" pitchFamily="34" charset="0"/>
              <a:buChar char="•"/>
              <a:defRPr/>
            </a:pPr>
            <a:r>
              <a:rPr lang="en-US" b="1" dirty="0" smtClean="0">
                <a:solidFill>
                  <a:srgbClr val="FF0000"/>
                </a:solidFill>
              </a:rPr>
              <a:t>Social Infrastructure and Renewable Energy</a:t>
            </a:r>
          </a:p>
          <a:p>
            <a:pPr algn="just">
              <a:buFont typeface="Arial" panose="020B0604020202020204" pitchFamily="34" charset="0"/>
              <a:buChar char="•"/>
              <a:defRPr/>
            </a:pPr>
            <a:r>
              <a:rPr lang="en-IN" b="1" dirty="0" smtClean="0"/>
              <a:t>Bank loans</a:t>
            </a:r>
            <a:r>
              <a:rPr lang="en-IN" dirty="0" smtClean="0"/>
              <a:t> up to a limit of ₹ 5 </a:t>
            </a:r>
            <a:r>
              <a:rPr lang="en-IN" dirty="0" err="1" smtClean="0"/>
              <a:t>crore</a:t>
            </a:r>
            <a:r>
              <a:rPr lang="en-IN" dirty="0" smtClean="0"/>
              <a:t> per borrower for building social infrastructure for activities namely schools, health care facilities, drinking water facilities and sanitation facilities.</a:t>
            </a:r>
          </a:p>
          <a:p>
            <a:pPr algn="just">
              <a:buFont typeface="Arial" panose="020B0604020202020204" pitchFamily="34" charset="0"/>
              <a:buChar char="•"/>
              <a:defRPr/>
            </a:pPr>
            <a:r>
              <a:rPr lang="en-IN" dirty="0" smtClean="0"/>
              <a:t>Bank loans up to a limit of ₹ 15 </a:t>
            </a:r>
            <a:r>
              <a:rPr lang="en-IN" dirty="0" err="1" smtClean="0"/>
              <a:t>crore</a:t>
            </a:r>
            <a:r>
              <a:rPr lang="en-IN" dirty="0" smtClean="0"/>
              <a:t> to borrowers for purposes like solar based power generators, biomass based power generators, wind mills, micro-</a:t>
            </a:r>
            <a:r>
              <a:rPr lang="en-IN" dirty="0" err="1" smtClean="0"/>
              <a:t>hydel</a:t>
            </a:r>
            <a:r>
              <a:rPr lang="en-IN" dirty="0" smtClean="0"/>
              <a:t> plants and for non-conventional energy based public utilities viz. street lighting systems, and remote village electrification. </a:t>
            </a:r>
          </a:p>
          <a:p>
            <a:pPr algn="just">
              <a:buFont typeface="Arial" panose="020B0604020202020204" pitchFamily="34" charset="0"/>
              <a:buChar char="•"/>
              <a:defRPr/>
            </a:pPr>
            <a:r>
              <a:rPr lang="en-IN" dirty="0" smtClean="0"/>
              <a:t>For individual households, the loan limit for renewable energy projects will be ₹ 10 </a:t>
            </a:r>
            <a:r>
              <a:rPr lang="en-IN" dirty="0" err="1" smtClean="0"/>
              <a:t>lakh</a:t>
            </a:r>
            <a:r>
              <a:rPr lang="en-IN" dirty="0" smtClean="0"/>
              <a:t> per borrower.</a:t>
            </a:r>
          </a:p>
          <a:p>
            <a:endParaRPr lang="en-US" dirty="0"/>
          </a:p>
        </p:txBody>
      </p:sp>
      <p:sp>
        <p:nvSpPr>
          <p:cNvPr id="3" name="Title 2"/>
          <p:cNvSpPr>
            <a:spLocks noGrp="1"/>
          </p:cNvSpPr>
          <p:nvPr>
            <p:ph type="title"/>
          </p:nvPr>
        </p:nvSpPr>
        <p:spPr/>
        <p:txBody>
          <a:bodyPr>
            <a:normAutofit fontScale="90000"/>
          </a:bodyPr>
          <a:lstStyle/>
          <a:p>
            <a:r>
              <a:rPr lang="en-IN" sz="4400" b="0" smtClean="0">
                <a:solidFill>
                  <a:srgbClr val="0000CC"/>
                </a:solidFill>
                <a:effectLst/>
                <a:latin typeface="Arial Black" pitchFamily="34" charset="0"/>
              </a:rPr>
              <a:t>Statutory audit of bank branches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rgbClr val="FF0000"/>
                </a:solidFill>
              </a:rPr>
              <a:t>Priority Sector includes the following categories:</a:t>
            </a:r>
          </a:p>
          <a:p>
            <a:r>
              <a:rPr lang="en-US" dirty="0" smtClean="0"/>
              <a:t>(</a:t>
            </a:r>
            <a:r>
              <a:rPr lang="en-US" dirty="0" err="1" smtClean="0"/>
              <a:t>i</a:t>
            </a:r>
            <a:r>
              <a:rPr lang="en-US" dirty="0" smtClean="0"/>
              <a:t>) Agriculture </a:t>
            </a:r>
            <a:br>
              <a:rPr lang="en-US" dirty="0" smtClean="0"/>
            </a:br>
            <a:r>
              <a:rPr lang="en-US" dirty="0" smtClean="0"/>
              <a:t>(ii) Micro, Small and Medium Enterprises</a:t>
            </a:r>
            <a:br>
              <a:rPr lang="en-US" dirty="0" smtClean="0"/>
            </a:br>
            <a:r>
              <a:rPr lang="en-US" dirty="0" smtClean="0"/>
              <a:t>(iii) Export Credit</a:t>
            </a:r>
            <a:br>
              <a:rPr lang="en-US" dirty="0" smtClean="0"/>
            </a:br>
            <a:r>
              <a:rPr lang="en-US" dirty="0" smtClean="0"/>
              <a:t>(iv) Education</a:t>
            </a:r>
            <a:br>
              <a:rPr lang="en-US" dirty="0" smtClean="0"/>
            </a:br>
            <a:r>
              <a:rPr lang="en-US" dirty="0" smtClean="0"/>
              <a:t>(v) Housing</a:t>
            </a:r>
            <a:br>
              <a:rPr lang="en-US" dirty="0" smtClean="0"/>
            </a:br>
            <a:r>
              <a:rPr lang="en-US" dirty="0" smtClean="0"/>
              <a:t>(vi) Social Infrastructure</a:t>
            </a:r>
            <a:br>
              <a:rPr lang="en-US" dirty="0" smtClean="0"/>
            </a:br>
            <a:r>
              <a:rPr lang="en-US" dirty="0" smtClean="0"/>
              <a:t>(vii) Renewable Energy</a:t>
            </a:r>
            <a:br>
              <a:rPr lang="en-US" dirty="0" smtClean="0"/>
            </a:br>
            <a:r>
              <a:rPr lang="en-US" dirty="0" smtClean="0"/>
              <a:t>(viii) Others</a:t>
            </a: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FF0000"/>
                </a:solidFill>
              </a:rPr>
              <a:t>Total Priority Sector</a:t>
            </a:r>
          </a:p>
          <a:p>
            <a:pPr algn="just"/>
            <a:r>
              <a:rPr lang="en-US" dirty="0" smtClean="0"/>
              <a:t>40 percent of Adjusted Net Bank Credit or Credit Equivalent Amount of Off-Balance Sheet Exposure, whichever is higher.</a:t>
            </a:r>
          </a:p>
          <a:p>
            <a:pPr algn="just"/>
            <a:r>
              <a:rPr lang="en-US" dirty="0" smtClean="0"/>
              <a:t>Foreign banks with 20 branches and above have to achieve the Total Priority Sector Target within a maximum period of five years starting from April 1, 2013 and ending on March 31, 2018 as per the action plans submitted by them and approved by RBI.</a:t>
            </a: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090164"/>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nSpc>
                          <a:spcPct val="115000"/>
                        </a:lnSpc>
                        <a:spcAft>
                          <a:spcPts val="0"/>
                        </a:spcAft>
                      </a:pPr>
                      <a:r>
                        <a:rPr lang="en-IN" sz="1500" b="1" baseline="0" dirty="0">
                          <a:solidFill>
                            <a:schemeClr val="tx2"/>
                          </a:solidFill>
                          <a:effectLst/>
                          <a:latin typeface="Tahoma" pitchFamily="34" charset="0"/>
                        </a:rPr>
                        <a:t>Categories</a:t>
                      </a:r>
                      <a:endParaRPr lang="en-IN" sz="1500" b="1" baseline="0" dirty="0">
                        <a:solidFill>
                          <a:schemeClr val="tx2"/>
                        </a:solidFill>
                        <a:effectLst/>
                        <a:latin typeface="Tahoma" pitchFamily="34" charset="0"/>
                        <a:ea typeface="Calibri"/>
                        <a:cs typeface="Times New Roman"/>
                      </a:endParaRPr>
                    </a:p>
                  </a:txBody>
                  <a:tcPr marL="215996" marR="68579" marT="0" marB="0">
                    <a:solidFill>
                      <a:srgbClr val="04E87B"/>
                    </a:solidFill>
                  </a:tcPr>
                </a:tc>
                <a:tc>
                  <a:txBody>
                    <a:bodyPr/>
                    <a:lstStyle/>
                    <a:p>
                      <a:pPr>
                        <a:lnSpc>
                          <a:spcPct val="115000"/>
                        </a:lnSpc>
                        <a:spcAft>
                          <a:spcPts val="0"/>
                        </a:spcAft>
                      </a:pPr>
                      <a:r>
                        <a:rPr lang="en-IN" sz="1500" baseline="0" dirty="0">
                          <a:solidFill>
                            <a:schemeClr val="tx2"/>
                          </a:solidFill>
                          <a:effectLst/>
                          <a:latin typeface="Tahoma" pitchFamily="34" charset="0"/>
                        </a:rPr>
                        <a:t>Domestic commercial banks / Foreign banks with 20 and above branches </a:t>
                      </a:r>
                      <a:endParaRPr lang="en-IN" sz="1500" baseline="0" dirty="0" smtClean="0">
                        <a:solidFill>
                          <a:schemeClr val="tx2"/>
                        </a:solidFill>
                        <a:effectLst/>
                        <a:latin typeface="Tahoma" pitchFamily="34" charset="0"/>
                      </a:endParaRPr>
                    </a:p>
                    <a:p>
                      <a:pPr>
                        <a:lnSpc>
                          <a:spcPct val="115000"/>
                        </a:lnSpc>
                        <a:spcAft>
                          <a:spcPts val="0"/>
                        </a:spcAft>
                      </a:pPr>
                      <a:r>
                        <a:rPr lang="en-US" sz="1500" baseline="0" dirty="0" smtClean="0">
                          <a:solidFill>
                            <a:schemeClr val="tx2"/>
                          </a:solidFill>
                          <a:effectLst/>
                          <a:latin typeface="Tahoma" pitchFamily="34" charset="0"/>
                          <a:ea typeface="Calibri"/>
                          <a:cs typeface="Times New Roman"/>
                        </a:rPr>
                        <a:t>(As on 23.04.2015)</a:t>
                      </a:r>
                      <a:endParaRPr lang="en-IN" sz="1500" baseline="0" dirty="0">
                        <a:solidFill>
                          <a:schemeClr val="tx2"/>
                        </a:solidFill>
                        <a:effectLst/>
                        <a:latin typeface="Tahoma" pitchFamily="34" charset="0"/>
                        <a:ea typeface="Calibri"/>
                        <a:cs typeface="Times New Roman"/>
                      </a:endParaRPr>
                    </a:p>
                  </a:txBody>
                  <a:tcPr marL="68579" marR="68579" marT="0" marB="0">
                    <a:solidFill>
                      <a:srgbClr val="FFCCFF"/>
                    </a:solidFill>
                  </a:tcPr>
                </a:tc>
                <a:tc>
                  <a:txBody>
                    <a:bodyPr/>
                    <a:lstStyle/>
                    <a:p>
                      <a:pPr>
                        <a:lnSpc>
                          <a:spcPct val="115000"/>
                        </a:lnSpc>
                        <a:spcAft>
                          <a:spcPts val="0"/>
                        </a:spcAft>
                      </a:pPr>
                      <a:r>
                        <a:rPr lang="en-IN" sz="1500" baseline="0" dirty="0">
                          <a:solidFill>
                            <a:schemeClr val="tx2"/>
                          </a:solidFill>
                          <a:effectLst/>
                          <a:latin typeface="Tahoma" pitchFamily="34" charset="0"/>
                        </a:rPr>
                        <a:t>Foreign banks with less than 20 </a:t>
                      </a:r>
                      <a:r>
                        <a:rPr lang="en-IN" sz="1500" baseline="0" dirty="0" smtClean="0">
                          <a:solidFill>
                            <a:schemeClr val="tx2"/>
                          </a:solidFill>
                          <a:effectLst/>
                          <a:latin typeface="Tahoma" pitchFamily="34" charset="0"/>
                        </a:rPr>
                        <a:t>branches</a:t>
                      </a:r>
                    </a:p>
                    <a:p>
                      <a:pPr>
                        <a:lnSpc>
                          <a:spcPct val="115000"/>
                        </a:lnSpc>
                        <a:spcAft>
                          <a:spcPts val="0"/>
                        </a:spcAft>
                      </a:pPr>
                      <a:r>
                        <a:rPr lang="en-US" sz="1500" baseline="0" dirty="0" smtClean="0">
                          <a:solidFill>
                            <a:schemeClr val="tx2"/>
                          </a:solidFill>
                          <a:effectLst/>
                          <a:latin typeface="Tahoma" pitchFamily="34" charset="0"/>
                          <a:ea typeface="Calibri"/>
                          <a:cs typeface="Times New Roman"/>
                        </a:rPr>
                        <a:t>(As on 23.04.2015)</a:t>
                      </a:r>
                      <a:endParaRPr lang="en-IN" sz="1500" baseline="0" dirty="0">
                        <a:solidFill>
                          <a:schemeClr val="tx2"/>
                        </a:solidFill>
                        <a:effectLst/>
                        <a:latin typeface="Tahoma" pitchFamily="34" charset="0"/>
                        <a:ea typeface="Calibri"/>
                        <a:cs typeface="Times New Roman"/>
                      </a:endParaRPr>
                    </a:p>
                  </a:txBody>
                  <a:tcPr marL="68579" marR="68579" marT="0" marB="0">
                    <a:solidFill>
                      <a:srgbClr val="00FFFF"/>
                    </a:solidFill>
                  </a:tcPr>
                </a:tc>
              </a:tr>
              <a:tr h="370840">
                <a:tc>
                  <a:txBody>
                    <a:bodyPr/>
                    <a:lstStyle/>
                    <a:p>
                      <a:pPr>
                        <a:lnSpc>
                          <a:spcPct val="115000"/>
                        </a:lnSpc>
                        <a:spcAft>
                          <a:spcPts val="0"/>
                        </a:spcAft>
                      </a:pPr>
                      <a:endParaRPr lang="en-IN" sz="1100" b="1" dirty="0" smtClean="0">
                        <a:solidFill>
                          <a:schemeClr val="tx2"/>
                        </a:solidFill>
                        <a:effectLst/>
                      </a:endParaRPr>
                    </a:p>
                    <a:p>
                      <a:pPr>
                        <a:lnSpc>
                          <a:spcPct val="115000"/>
                        </a:lnSpc>
                        <a:spcAft>
                          <a:spcPts val="0"/>
                        </a:spcAft>
                      </a:pPr>
                      <a:r>
                        <a:rPr lang="en-IN" sz="1600" b="1" baseline="0" dirty="0" smtClean="0">
                          <a:solidFill>
                            <a:schemeClr val="tx2"/>
                          </a:solidFill>
                          <a:effectLst/>
                          <a:latin typeface="Tahoma" pitchFamily="34" charset="0"/>
                        </a:rPr>
                        <a:t>Total Priority Sector</a:t>
                      </a:r>
                      <a:endParaRPr lang="en-IN" sz="1600" b="1" baseline="0" dirty="0">
                        <a:solidFill>
                          <a:schemeClr val="tx2"/>
                        </a:solidFill>
                        <a:effectLst/>
                        <a:latin typeface="Tahoma" pitchFamily="34" charset="0"/>
                        <a:ea typeface="Calibri"/>
                        <a:cs typeface="Times New Roman"/>
                      </a:endParaRPr>
                    </a:p>
                  </a:txBody>
                  <a:tcPr marL="68579" marR="68579" marT="0" marB="0">
                    <a:solidFill>
                      <a:srgbClr val="04E87B"/>
                    </a:solidFill>
                  </a:tcPr>
                </a:tc>
                <a:tc>
                  <a:txBody>
                    <a:bodyPr/>
                    <a:lstStyle/>
                    <a:p>
                      <a:pPr>
                        <a:lnSpc>
                          <a:spcPct val="115000"/>
                        </a:lnSpc>
                        <a:spcAft>
                          <a:spcPts val="0"/>
                        </a:spcAft>
                      </a:pPr>
                      <a:r>
                        <a:rPr lang="en-IN" sz="1800" b="1" baseline="0" dirty="0" smtClean="0">
                          <a:solidFill>
                            <a:schemeClr val="tx2"/>
                          </a:solidFill>
                          <a:effectLst/>
                        </a:rPr>
                        <a:t>40%</a:t>
                      </a:r>
                      <a:endParaRPr lang="en-IN" sz="1800" b="1" baseline="0" dirty="0">
                        <a:solidFill>
                          <a:schemeClr val="tx2"/>
                        </a:solidFill>
                        <a:effectLst/>
                        <a:latin typeface="Calibri"/>
                        <a:ea typeface="Calibri"/>
                        <a:cs typeface="Times New Roman"/>
                      </a:endParaRPr>
                    </a:p>
                  </a:txBody>
                  <a:tcPr marL="68579" marR="68579" marT="0" marB="0">
                    <a:solidFill>
                      <a:srgbClr val="FFCCFF"/>
                    </a:solidFill>
                  </a:tcPr>
                </a:tc>
                <a:tc>
                  <a:txBody>
                    <a:bodyPr/>
                    <a:lstStyle/>
                    <a:p>
                      <a:pPr>
                        <a:lnSpc>
                          <a:spcPct val="115000"/>
                        </a:lnSpc>
                        <a:spcAft>
                          <a:spcPts val="0"/>
                        </a:spcAft>
                      </a:pPr>
                      <a:r>
                        <a:rPr lang="en-IN" sz="1800" b="1" baseline="0" dirty="0" smtClean="0">
                          <a:solidFill>
                            <a:schemeClr val="tx2"/>
                          </a:solidFill>
                          <a:effectLst/>
                        </a:rPr>
                        <a:t>32%</a:t>
                      </a:r>
                      <a:endParaRPr lang="en-IN" sz="1800" b="1" baseline="0" dirty="0">
                        <a:solidFill>
                          <a:schemeClr val="tx2"/>
                        </a:solidFill>
                        <a:effectLst/>
                        <a:latin typeface="Calibri"/>
                        <a:ea typeface="Calibri"/>
                        <a:cs typeface="Times New Roman"/>
                      </a:endParaRPr>
                    </a:p>
                  </a:txBody>
                  <a:tcPr marL="68579" marR="68579" marT="0" marB="0">
                    <a:solidFill>
                      <a:srgbClr val="00FFFF"/>
                    </a:solidFill>
                  </a:tcPr>
                </a:tc>
              </a:tr>
              <a:tr h="370840">
                <a:tc>
                  <a:txBody>
                    <a:bodyPr/>
                    <a:lstStyle/>
                    <a:p>
                      <a:pPr>
                        <a:lnSpc>
                          <a:spcPct val="115000"/>
                        </a:lnSpc>
                        <a:spcAft>
                          <a:spcPts val="0"/>
                        </a:spcAft>
                      </a:pPr>
                      <a:r>
                        <a:rPr lang="en-IN" sz="1600" b="1" baseline="0" dirty="0">
                          <a:solidFill>
                            <a:schemeClr val="tx2"/>
                          </a:solidFill>
                          <a:effectLst/>
                          <a:latin typeface="Tahoma" pitchFamily="34" charset="0"/>
                        </a:rPr>
                        <a:t>Total </a:t>
                      </a:r>
                      <a:r>
                        <a:rPr lang="en-IN" sz="1600" b="1" baseline="0" dirty="0" smtClean="0">
                          <a:solidFill>
                            <a:schemeClr val="tx2"/>
                          </a:solidFill>
                          <a:effectLst/>
                          <a:latin typeface="Tahoma" pitchFamily="34" charset="0"/>
                        </a:rPr>
                        <a:t>Agriculture</a:t>
                      </a:r>
                      <a:endParaRPr lang="en-IN" sz="1600" b="1" baseline="0" dirty="0">
                        <a:solidFill>
                          <a:schemeClr val="tx2"/>
                        </a:solidFill>
                        <a:effectLst/>
                        <a:latin typeface="Tahoma" pitchFamily="34" charset="0"/>
                        <a:ea typeface="Calibri"/>
                        <a:cs typeface="Times New Roman"/>
                      </a:endParaRPr>
                    </a:p>
                  </a:txBody>
                  <a:tcPr marL="68579" marR="68579" marT="0" marB="0">
                    <a:solidFill>
                      <a:srgbClr val="04E87B"/>
                    </a:solidFill>
                  </a:tcPr>
                </a:tc>
                <a:tc>
                  <a:txBody>
                    <a:bodyPr/>
                    <a:lstStyle/>
                    <a:p>
                      <a:pPr>
                        <a:lnSpc>
                          <a:spcPct val="115000"/>
                        </a:lnSpc>
                        <a:spcAft>
                          <a:spcPts val="0"/>
                        </a:spcAft>
                      </a:pPr>
                      <a:r>
                        <a:rPr lang="en-IN" sz="1800" b="1" baseline="0" dirty="0" smtClean="0">
                          <a:solidFill>
                            <a:schemeClr val="tx2"/>
                          </a:solidFill>
                          <a:effectLst/>
                        </a:rPr>
                        <a:t>18%</a:t>
                      </a:r>
                      <a:endParaRPr lang="en-IN" sz="1800" b="1" baseline="0" dirty="0">
                        <a:solidFill>
                          <a:schemeClr val="tx2"/>
                        </a:solidFill>
                        <a:effectLst/>
                        <a:latin typeface="Calibri"/>
                        <a:ea typeface="Calibri"/>
                        <a:cs typeface="Times New Roman"/>
                      </a:endParaRPr>
                    </a:p>
                  </a:txBody>
                  <a:tcPr marL="68579" marR="68579" marT="0" marB="0">
                    <a:solidFill>
                      <a:srgbClr val="FFCCFF"/>
                    </a:solidFill>
                  </a:tcPr>
                </a:tc>
                <a:tc>
                  <a:txBody>
                    <a:bodyPr/>
                    <a:lstStyle/>
                    <a:p>
                      <a:pPr>
                        <a:lnSpc>
                          <a:spcPct val="115000"/>
                        </a:lnSpc>
                        <a:spcAft>
                          <a:spcPts val="0"/>
                        </a:spcAft>
                      </a:pPr>
                      <a:r>
                        <a:rPr lang="en-IN" sz="1800" b="1" baseline="0" dirty="0">
                          <a:solidFill>
                            <a:schemeClr val="tx2"/>
                          </a:solidFill>
                          <a:effectLst/>
                        </a:rPr>
                        <a:t>No specific target.</a:t>
                      </a:r>
                      <a:endParaRPr lang="en-IN" sz="1800" b="1" baseline="0" dirty="0">
                        <a:solidFill>
                          <a:schemeClr val="tx2"/>
                        </a:solidFill>
                        <a:effectLst/>
                        <a:latin typeface="Calibri"/>
                        <a:ea typeface="Calibri"/>
                        <a:cs typeface="Times New Roman"/>
                      </a:endParaRPr>
                    </a:p>
                  </a:txBody>
                  <a:tcPr marL="68579" marR="68579" marT="0" marB="0">
                    <a:solidFill>
                      <a:srgbClr val="00FFFF"/>
                    </a:solidFill>
                  </a:tcPr>
                </a:tc>
              </a:tr>
              <a:tr h="370840">
                <a:tc>
                  <a:txBody>
                    <a:bodyPr/>
                    <a:lstStyle/>
                    <a:p>
                      <a:pPr>
                        <a:lnSpc>
                          <a:spcPct val="115000"/>
                        </a:lnSpc>
                        <a:spcAft>
                          <a:spcPts val="0"/>
                        </a:spcAft>
                      </a:pPr>
                      <a:r>
                        <a:rPr lang="en-US" sz="1600" b="1" baseline="0" dirty="0" smtClean="0">
                          <a:solidFill>
                            <a:schemeClr val="tx2"/>
                          </a:solidFill>
                          <a:effectLst/>
                          <a:latin typeface="Tahoma" pitchFamily="34" charset="0"/>
                          <a:ea typeface="Calibri"/>
                          <a:cs typeface="Times New Roman"/>
                        </a:rPr>
                        <a:t>Total Micro Enterprises</a:t>
                      </a:r>
                      <a:endParaRPr lang="en-IN" sz="1600" b="1" baseline="0" dirty="0">
                        <a:solidFill>
                          <a:schemeClr val="tx2"/>
                        </a:solidFill>
                        <a:effectLst/>
                        <a:latin typeface="Tahoma" pitchFamily="34" charset="0"/>
                        <a:ea typeface="Calibri"/>
                        <a:cs typeface="Times New Roman"/>
                      </a:endParaRPr>
                    </a:p>
                  </a:txBody>
                  <a:tcPr marL="68579" marR="68579" marT="0" marB="0">
                    <a:solidFill>
                      <a:srgbClr val="04E87B"/>
                    </a:solidFill>
                  </a:tcPr>
                </a:tc>
                <a:tc>
                  <a:txBody>
                    <a:bodyPr/>
                    <a:lstStyle/>
                    <a:p>
                      <a:pPr>
                        <a:lnSpc>
                          <a:spcPct val="115000"/>
                        </a:lnSpc>
                        <a:spcAft>
                          <a:spcPts val="0"/>
                        </a:spcAft>
                      </a:pPr>
                      <a:r>
                        <a:rPr lang="en-US" sz="1800" b="1" baseline="0" dirty="0" smtClean="0">
                          <a:solidFill>
                            <a:schemeClr val="tx2"/>
                          </a:solidFill>
                          <a:effectLst/>
                          <a:latin typeface="Calibri"/>
                          <a:ea typeface="Calibri"/>
                          <a:cs typeface="Times New Roman"/>
                        </a:rPr>
                        <a:t>7% (March 2016)</a:t>
                      </a:r>
                      <a:endParaRPr lang="en-IN" sz="1800" b="1" baseline="0" dirty="0">
                        <a:solidFill>
                          <a:schemeClr val="tx2"/>
                        </a:solidFill>
                        <a:effectLst/>
                        <a:latin typeface="Calibri"/>
                        <a:ea typeface="Calibri"/>
                        <a:cs typeface="Times New Roman"/>
                      </a:endParaRPr>
                    </a:p>
                  </a:txBody>
                  <a:tcPr marL="68579" marR="68579" marT="0" marB="0">
                    <a:solidFill>
                      <a:srgbClr val="FFCCFF"/>
                    </a:solidFill>
                  </a:tcPr>
                </a:tc>
                <a:tc>
                  <a:txBody>
                    <a:bodyPr/>
                    <a:lstStyle/>
                    <a:p>
                      <a:pPr>
                        <a:lnSpc>
                          <a:spcPct val="115000"/>
                        </a:lnSpc>
                        <a:spcAft>
                          <a:spcPts val="0"/>
                        </a:spcAft>
                      </a:pPr>
                      <a:endParaRPr lang="en-IN" sz="1800" b="1" baseline="0" dirty="0">
                        <a:solidFill>
                          <a:schemeClr val="tx2"/>
                        </a:solidFill>
                        <a:effectLst/>
                        <a:latin typeface="Calibri"/>
                        <a:ea typeface="Calibri"/>
                        <a:cs typeface="Times New Roman"/>
                      </a:endParaRPr>
                    </a:p>
                  </a:txBody>
                  <a:tcPr marL="68579" marR="68579" marT="0" marB="0">
                    <a:solidFill>
                      <a:srgbClr val="00FFFF"/>
                    </a:solidFill>
                  </a:tcPr>
                </a:tc>
              </a:tr>
              <a:tr h="370840">
                <a:tc>
                  <a:txBody>
                    <a:bodyPr/>
                    <a:lstStyle/>
                    <a:p>
                      <a:pPr>
                        <a:lnSpc>
                          <a:spcPct val="115000"/>
                        </a:lnSpc>
                        <a:spcAft>
                          <a:spcPts val="0"/>
                        </a:spcAft>
                      </a:pPr>
                      <a:r>
                        <a:rPr lang="en-IN" sz="1600" b="1" baseline="0" dirty="0">
                          <a:solidFill>
                            <a:schemeClr val="tx2"/>
                          </a:solidFill>
                          <a:effectLst/>
                          <a:latin typeface="Tahoma" pitchFamily="34" charset="0"/>
                        </a:rPr>
                        <a:t>Advances to Weaker Sections</a:t>
                      </a:r>
                      <a:endParaRPr lang="en-IN" sz="1600" b="1" baseline="0" dirty="0">
                        <a:solidFill>
                          <a:schemeClr val="tx2"/>
                        </a:solidFill>
                        <a:effectLst/>
                        <a:latin typeface="Tahoma" pitchFamily="34" charset="0"/>
                        <a:ea typeface="Calibri"/>
                        <a:cs typeface="Times New Roman"/>
                      </a:endParaRPr>
                    </a:p>
                  </a:txBody>
                  <a:tcPr marL="68579" marR="68579" marT="0" marB="0">
                    <a:solidFill>
                      <a:srgbClr val="04E87B"/>
                    </a:solidFill>
                  </a:tcPr>
                </a:tc>
                <a:tc>
                  <a:txBody>
                    <a:bodyPr/>
                    <a:lstStyle/>
                    <a:p>
                      <a:pPr>
                        <a:lnSpc>
                          <a:spcPct val="115000"/>
                        </a:lnSpc>
                        <a:spcAft>
                          <a:spcPts val="0"/>
                        </a:spcAft>
                      </a:pPr>
                      <a:r>
                        <a:rPr lang="en-IN" sz="1800" b="1" baseline="0" dirty="0" smtClean="0">
                          <a:solidFill>
                            <a:schemeClr val="tx2"/>
                          </a:solidFill>
                          <a:effectLst/>
                        </a:rPr>
                        <a:t>10%</a:t>
                      </a:r>
                      <a:endParaRPr lang="en-IN" sz="1800" b="1" baseline="0" dirty="0">
                        <a:solidFill>
                          <a:schemeClr val="tx2"/>
                        </a:solidFill>
                        <a:effectLst/>
                        <a:latin typeface="Calibri"/>
                        <a:ea typeface="Calibri"/>
                        <a:cs typeface="Times New Roman"/>
                      </a:endParaRPr>
                    </a:p>
                  </a:txBody>
                  <a:tcPr marL="68579" marR="68579" marT="0" marB="0">
                    <a:solidFill>
                      <a:srgbClr val="FFCCFF"/>
                    </a:solidFill>
                  </a:tcPr>
                </a:tc>
                <a:tc>
                  <a:txBody>
                    <a:bodyPr/>
                    <a:lstStyle/>
                    <a:p>
                      <a:pPr>
                        <a:lnSpc>
                          <a:spcPct val="115000"/>
                        </a:lnSpc>
                        <a:spcAft>
                          <a:spcPts val="0"/>
                        </a:spcAft>
                      </a:pPr>
                      <a:r>
                        <a:rPr lang="en-IN" sz="1800" b="1" baseline="0" dirty="0">
                          <a:solidFill>
                            <a:schemeClr val="tx2"/>
                          </a:solidFill>
                          <a:effectLst/>
                        </a:rPr>
                        <a:t>No specific target</a:t>
                      </a:r>
                      <a:r>
                        <a:rPr lang="en-IN" sz="1800" b="1" baseline="0" dirty="0" smtClean="0">
                          <a:solidFill>
                            <a:schemeClr val="tx2"/>
                          </a:solidFill>
                          <a:effectLst/>
                        </a:rPr>
                        <a:t>.</a:t>
                      </a:r>
                    </a:p>
                  </a:txBody>
                  <a:tcPr marL="68579" marR="68579" marT="0" marB="0">
                    <a:solidFill>
                      <a:srgbClr val="00FFFF"/>
                    </a:solidFill>
                  </a:tcPr>
                </a:tc>
              </a:tr>
            </a:tbl>
          </a:graphicData>
        </a:graphic>
      </p:graphicFrame>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b="0" dirty="0"/>
          </a:p>
        </p:txBody>
      </p:sp>
      <p:sp>
        <p:nvSpPr>
          <p:cNvPr id="6" name="Rectangle 5"/>
          <p:cNvSpPr/>
          <p:nvPr/>
        </p:nvSpPr>
        <p:spPr>
          <a:xfrm>
            <a:off x="457200" y="4800600"/>
            <a:ext cx="8153400" cy="646331"/>
          </a:xfrm>
          <a:prstGeom prst="rect">
            <a:avLst/>
          </a:prstGeom>
        </p:spPr>
        <p:txBody>
          <a:bodyPr wrap="square">
            <a:spAutoFit/>
          </a:bodyPr>
          <a:lstStyle/>
          <a:p>
            <a:r>
              <a:rPr lang="en-US" b="1" dirty="0" smtClean="0"/>
              <a:t>The percentage of Adjusted Net Bank Credit (ANBC) or Credit Equivalent Amount of Off-Balance Sheet Exposure, whichever is higher.</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smtClean="0">
                <a:solidFill>
                  <a:srgbClr val="FF0000"/>
                </a:solidFill>
              </a:rPr>
              <a:t>Agriculture</a:t>
            </a:r>
          </a:p>
          <a:p>
            <a:pPr algn="just"/>
            <a:r>
              <a:rPr lang="en-US" dirty="0" smtClean="0"/>
              <a:t>18 percent of ANBC or Credit Equivalent Amount of Off-Balance Sheet Exposure, whichever is higher. </a:t>
            </a:r>
          </a:p>
          <a:p>
            <a:pPr algn="just"/>
            <a:r>
              <a:rPr lang="en-US" dirty="0" smtClean="0"/>
              <a:t>Within the 18 percent target for agriculture, a target of 8 percent of ANBC or Credit Equivalent Amount of Off-Balance Sheet Exposure, whichever is higher is prescribed for Small and Marginal Farmers, to be achieved in a phased manner </a:t>
            </a:r>
            <a:r>
              <a:rPr lang="en-US" i="1" dirty="0" smtClean="0"/>
              <a:t>i.e.,</a:t>
            </a:r>
            <a:r>
              <a:rPr lang="en-US" dirty="0" smtClean="0"/>
              <a:t> 7 per cent by March 2016 and 8 per cent by March 2017.</a:t>
            </a:r>
          </a:p>
          <a:p>
            <a:endParaRPr lang="en-US"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smtClean="0">
                <a:solidFill>
                  <a:srgbClr val="FF0000"/>
                </a:solidFill>
              </a:rPr>
              <a:t>Categories under ‘Agriculture’?</a:t>
            </a:r>
          </a:p>
          <a:p>
            <a:pPr algn="just"/>
            <a:endParaRPr lang="en-US" b="1" dirty="0" smtClean="0">
              <a:solidFill>
                <a:srgbClr val="FF0000"/>
              </a:solidFill>
            </a:endParaRPr>
          </a:p>
          <a:p>
            <a:pPr algn="just"/>
            <a:r>
              <a:rPr lang="en-US" dirty="0" smtClean="0"/>
              <a:t>The activities covered under Agriculture are classified under three sub-categories </a:t>
            </a:r>
          </a:p>
          <a:p>
            <a:r>
              <a:rPr lang="en-US" dirty="0" smtClean="0"/>
              <a:t>viz. </a:t>
            </a:r>
          </a:p>
          <a:p>
            <a:r>
              <a:rPr lang="en-US" dirty="0" smtClean="0"/>
              <a:t>1.Farm credit, </a:t>
            </a:r>
          </a:p>
          <a:p>
            <a:r>
              <a:rPr lang="en-US" dirty="0" smtClean="0"/>
              <a:t>2. Agriculture infrastructure and </a:t>
            </a:r>
          </a:p>
          <a:p>
            <a:r>
              <a:rPr lang="en-US" dirty="0" smtClean="0"/>
              <a:t>3. Ancillary activities</a:t>
            </a:r>
          </a:p>
          <a:p>
            <a:endParaRPr lang="en-US" b="1" dirty="0"/>
          </a:p>
        </p:txBody>
      </p:sp>
      <p:sp>
        <p:nvSpPr>
          <p:cNvPr id="3" name="Title 2"/>
          <p:cNvSpPr>
            <a:spLocks noGrp="1"/>
          </p:cNvSpPr>
          <p:nvPr>
            <p:ph type="title"/>
          </p:nvPr>
        </p:nvSpPr>
        <p:spPr/>
        <p:txBody>
          <a:bodyPr>
            <a:normAutofit fontScale="90000"/>
          </a:bodyPr>
          <a:lstStyle/>
          <a:p>
            <a:r>
              <a:rPr lang="en-IN" sz="44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Font typeface="Arial" panose="020B0604020202020204" pitchFamily="34" charset="0"/>
              <a:buChar char="•"/>
              <a:defRPr/>
            </a:pPr>
            <a:r>
              <a:rPr lang="en-US" sz="3600" b="1" dirty="0" smtClean="0">
                <a:solidFill>
                  <a:srgbClr val="FF0000"/>
                </a:solidFill>
              </a:rPr>
              <a:t>Farm Credit</a:t>
            </a:r>
          </a:p>
          <a:p>
            <a:pPr marL="571500" indent="-571500" algn="just">
              <a:buNone/>
              <a:defRPr/>
            </a:pPr>
            <a:r>
              <a:rPr lang="en-IN" sz="3200" dirty="0" smtClean="0"/>
              <a:t>(</a:t>
            </a:r>
            <a:r>
              <a:rPr lang="en-IN" sz="3200" dirty="0" err="1" smtClean="0"/>
              <a:t>i</a:t>
            </a:r>
            <a:r>
              <a:rPr lang="en-IN" sz="3200" dirty="0" smtClean="0"/>
              <a:t>) Crop loans to farmers, which will include traditional/non-traditional plantations and horticulture, and, loans for allied activities.</a:t>
            </a:r>
          </a:p>
          <a:p>
            <a:pPr marL="571500" indent="-571500" algn="just">
              <a:buNone/>
              <a:defRPr/>
            </a:pPr>
            <a:r>
              <a:rPr lang="en-IN" sz="3200" dirty="0" smtClean="0"/>
              <a:t>(ii) Medium and long-term loans to farmers for agriculture and allied activities (e.g. purchase of agricultural implements and machinery, loans for irrigation etc.)</a:t>
            </a:r>
          </a:p>
          <a:p>
            <a:pPr marL="571500" indent="-571500" algn="just">
              <a:buNone/>
              <a:defRPr/>
            </a:pPr>
            <a:r>
              <a:rPr lang="en-IN" sz="3200" dirty="0" smtClean="0"/>
              <a:t>(iii)Loans to farmers for pre and post-harvest activities, viz., spraying, weeding, harvesting, transporting their own farm produce.</a:t>
            </a:r>
            <a:endParaRPr lang="en-US" dirty="0"/>
          </a:p>
        </p:txBody>
      </p:sp>
      <p:sp>
        <p:nvSpPr>
          <p:cNvPr id="3" name="Title 2"/>
          <p:cNvSpPr>
            <a:spLocks noGrp="1"/>
          </p:cNvSpPr>
          <p:nvPr>
            <p:ph type="title"/>
          </p:nvPr>
        </p:nvSpPr>
        <p:spPr/>
        <p:txBody>
          <a:bodyPr>
            <a:normAutofit fontScale="90000"/>
          </a:bodyPr>
          <a:lstStyle/>
          <a:p>
            <a:r>
              <a:rPr lang="en-IN" sz="4000" b="0" dirty="0" smtClean="0">
                <a:solidFill>
                  <a:srgbClr val="0000CC"/>
                </a:solidFill>
                <a:effectLst/>
                <a:latin typeface="Arial Black" pitchFamily="34" charset="0"/>
              </a:rPr>
              <a:t>Statutory audit of bank branches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248</TotalTime>
  <Words>2488</Words>
  <Application>Microsoft Office PowerPoint</Application>
  <PresentationFormat>On-screen Show (4:3)</PresentationFormat>
  <Paragraphs>207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PowerPoint Presentation</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lpstr>Statutory audit of bank branches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Statutory audit of branches</dc:title>
  <dc:creator>admin</dc:creator>
  <cp:lastModifiedBy>Admin</cp:lastModifiedBy>
  <cp:revision>90</cp:revision>
  <dcterms:created xsi:type="dcterms:W3CDTF">2006-08-16T00:00:00Z</dcterms:created>
  <dcterms:modified xsi:type="dcterms:W3CDTF">2017-03-24T08:20:01Z</dcterms:modified>
</cp:coreProperties>
</file>