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72" r:id="rId3"/>
    <p:sldId id="257" r:id="rId4"/>
    <p:sldId id="258" r:id="rId5"/>
    <p:sldId id="259" r:id="rId6"/>
    <p:sldId id="273" r:id="rId7"/>
    <p:sldId id="290" r:id="rId8"/>
    <p:sldId id="271" r:id="rId9"/>
    <p:sldId id="270" r:id="rId10"/>
    <p:sldId id="287" r:id="rId11"/>
    <p:sldId id="288" r:id="rId12"/>
    <p:sldId id="265" r:id="rId13"/>
    <p:sldId id="266" r:id="rId14"/>
    <p:sldId id="269" r:id="rId15"/>
    <p:sldId id="267" r:id="rId16"/>
    <p:sldId id="268" r:id="rId17"/>
    <p:sldId id="298" r:id="rId18"/>
    <p:sldId id="289" r:id="rId19"/>
    <p:sldId id="291" r:id="rId20"/>
    <p:sldId id="293" r:id="rId21"/>
    <p:sldId id="292" r:id="rId22"/>
    <p:sldId id="275" r:id="rId23"/>
    <p:sldId id="276" r:id="rId24"/>
    <p:sldId id="277" r:id="rId25"/>
    <p:sldId id="278" r:id="rId26"/>
    <p:sldId id="296" r:id="rId27"/>
    <p:sldId id="297" r:id="rId28"/>
    <p:sldId id="299" r:id="rId29"/>
    <p:sldId id="300" r:id="rId30"/>
    <p:sldId id="301" r:id="rId31"/>
    <p:sldId id="279" r:id="rId32"/>
    <p:sldId id="280" r:id="rId33"/>
    <p:sldId id="281" r:id="rId34"/>
    <p:sldId id="282" r:id="rId35"/>
    <p:sldId id="283" r:id="rId36"/>
    <p:sldId id="264" r:id="rId37"/>
    <p:sldId id="261" r:id="rId38"/>
    <p:sldId id="262" r:id="rId39"/>
    <p:sldId id="263" r:id="rId40"/>
    <p:sldId id="284" r:id="rId41"/>
    <p:sldId id="285" r:id="rId42"/>
    <p:sldId id="286" r:id="rId43"/>
    <p:sldId id="294" r:id="rId44"/>
    <p:sldId id="295"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p:restoredTop sz="93543"/>
  </p:normalViewPr>
  <p:slideViewPr>
    <p:cSldViewPr snapToGrid="0">
      <p:cViewPr>
        <p:scale>
          <a:sx n="100" d="100"/>
          <a:sy n="100" d="100"/>
        </p:scale>
        <p:origin x="-186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4555C3-2DB8-1E47-8F41-4DB8AC5B7DF8}" type="doc">
      <dgm:prSet loTypeId="urn:microsoft.com/office/officeart/2005/8/layout/cycle2" loCatId="" qsTypeId="urn:microsoft.com/office/officeart/2005/8/quickstyle/simple1" qsCatId="simple" csTypeId="urn:microsoft.com/office/officeart/2005/8/colors/accent2_2" csCatId="accent2" phldr="1"/>
      <dgm:spPr/>
      <dgm:t>
        <a:bodyPr/>
        <a:lstStyle/>
        <a:p>
          <a:endParaRPr lang="en-US"/>
        </a:p>
      </dgm:t>
    </dgm:pt>
    <dgm:pt modelId="{16F16C4D-581C-F340-877F-694BD271228A}">
      <dgm:prSet phldrT="[Text]" custT="1"/>
      <dgm:spPr/>
      <dgm:t>
        <a:bodyPr/>
        <a:lstStyle/>
        <a:p>
          <a:r>
            <a:rPr lang="en-US" sz="2000" dirty="0"/>
            <a:t>DGGI</a:t>
          </a:r>
        </a:p>
      </dgm:t>
    </dgm:pt>
    <dgm:pt modelId="{ED2D9363-76D1-EC4D-A823-793A700D4380}" type="parTrans" cxnId="{5955A267-2220-9C48-9D59-948DF0AC1D18}">
      <dgm:prSet/>
      <dgm:spPr/>
      <dgm:t>
        <a:bodyPr/>
        <a:lstStyle/>
        <a:p>
          <a:endParaRPr lang="en-US"/>
        </a:p>
      </dgm:t>
    </dgm:pt>
    <dgm:pt modelId="{D4E7A223-CE06-AA4E-BA04-0452BC22192B}" type="sibTrans" cxnId="{5955A267-2220-9C48-9D59-948DF0AC1D18}">
      <dgm:prSet/>
      <dgm:spPr/>
      <dgm:t>
        <a:bodyPr/>
        <a:lstStyle/>
        <a:p>
          <a:endParaRPr lang="en-US" dirty="0"/>
        </a:p>
      </dgm:t>
    </dgm:pt>
    <dgm:pt modelId="{45BD735B-5D7E-0548-A22C-764A54148C88}">
      <dgm:prSet phldrT="[Text]" custT="1"/>
      <dgm:spPr/>
      <dgm:t>
        <a:bodyPr/>
        <a:lstStyle/>
        <a:p>
          <a:r>
            <a:rPr lang="en-US" sz="2000" dirty="0"/>
            <a:t>CERA</a:t>
          </a:r>
        </a:p>
      </dgm:t>
    </dgm:pt>
    <dgm:pt modelId="{F14512A2-13EC-AD49-A5BE-D0726F9A2651}" type="parTrans" cxnId="{9EB9E64B-8E0A-D64B-8870-4007B5A758C8}">
      <dgm:prSet/>
      <dgm:spPr/>
      <dgm:t>
        <a:bodyPr/>
        <a:lstStyle/>
        <a:p>
          <a:endParaRPr lang="en-US"/>
        </a:p>
      </dgm:t>
    </dgm:pt>
    <dgm:pt modelId="{B0242F42-08AA-3849-A9B4-8F0713C089EE}" type="sibTrans" cxnId="{9EB9E64B-8E0A-D64B-8870-4007B5A758C8}">
      <dgm:prSet/>
      <dgm:spPr/>
      <dgm:t>
        <a:bodyPr/>
        <a:lstStyle/>
        <a:p>
          <a:endParaRPr lang="en-US" dirty="0"/>
        </a:p>
      </dgm:t>
    </dgm:pt>
    <dgm:pt modelId="{02F9EB5C-4C50-C94F-9951-BE3CF0C3C944}">
      <dgm:prSet phldrT="[Text]" custT="1"/>
      <dgm:spPr/>
      <dgm:t>
        <a:bodyPr/>
        <a:lstStyle/>
        <a:p>
          <a:r>
            <a:rPr lang="en-US" sz="1400" dirty="0"/>
            <a:t>Inspection</a:t>
          </a:r>
        </a:p>
      </dgm:t>
    </dgm:pt>
    <dgm:pt modelId="{A9271F80-F07A-124B-AA7B-6F7330D43899}" type="parTrans" cxnId="{A13032D1-B7FC-7145-9C80-98A837DE1268}">
      <dgm:prSet/>
      <dgm:spPr/>
      <dgm:t>
        <a:bodyPr/>
        <a:lstStyle/>
        <a:p>
          <a:endParaRPr lang="en-US"/>
        </a:p>
      </dgm:t>
    </dgm:pt>
    <dgm:pt modelId="{C6B7F112-B6ED-B941-868E-47E0CEC09D8B}" type="sibTrans" cxnId="{A13032D1-B7FC-7145-9C80-98A837DE1268}">
      <dgm:prSet/>
      <dgm:spPr/>
      <dgm:t>
        <a:bodyPr/>
        <a:lstStyle/>
        <a:p>
          <a:endParaRPr lang="en-US" dirty="0"/>
        </a:p>
      </dgm:t>
    </dgm:pt>
    <dgm:pt modelId="{E83E2ACF-B8A9-8744-85EC-B0156D362266}">
      <dgm:prSet phldrT="[Text]" custT="1"/>
      <dgm:spPr/>
      <dgm:t>
        <a:bodyPr/>
        <a:lstStyle/>
        <a:p>
          <a:r>
            <a:rPr lang="en-US" sz="2000" dirty="0"/>
            <a:t>Audit</a:t>
          </a:r>
        </a:p>
      </dgm:t>
    </dgm:pt>
    <dgm:pt modelId="{5D38C19F-47FA-5D4B-AEA1-38C3F523FAF7}" type="parTrans" cxnId="{F76BF8C7-84B5-0E45-B6C6-9A7937E66146}">
      <dgm:prSet/>
      <dgm:spPr/>
      <dgm:t>
        <a:bodyPr/>
        <a:lstStyle/>
        <a:p>
          <a:endParaRPr lang="en-US"/>
        </a:p>
      </dgm:t>
    </dgm:pt>
    <dgm:pt modelId="{F9D12759-3FEC-3547-AC02-357E9D451B66}" type="sibTrans" cxnId="{F76BF8C7-84B5-0E45-B6C6-9A7937E66146}">
      <dgm:prSet/>
      <dgm:spPr/>
      <dgm:t>
        <a:bodyPr/>
        <a:lstStyle/>
        <a:p>
          <a:endParaRPr lang="en-US" dirty="0"/>
        </a:p>
      </dgm:t>
    </dgm:pt>
    <dgm:pt modelId="{83CB6987-E373-EC4D-9E8D-C2D4B7B10D7E}">
      <dgm:prSet phldrT="[Text]" custT="1"/>
      <dgm:spPr/>
      <dgm:t>
        <a:bodyPr/>
        <a:lstStyle/>
        <a:p>
          <a:r>
            <a:rPr lang="en-US" sz="2000" dirty="0"/>
            <a:t>DRC-01C</a:t>
          </a:r>
        </a:p>
      </dgm:t>
    </dgm:pt>
    <dgm:pt modelId="{C20FFFE0-5044-1B4E-A37E-BA856A04A4F7}" type="parTrans" cxnId="{EFE9DD5B-FE03-7A44-8847-8843E4F5E9A7}">
      <dgm:prSet/>
      <dgm:spPr/>
      <dgm:t>
        <a:bodyPr/>
        <a:lstStyle/>
        <a:p>
          <a:endParaRPr lang="en-US"/>
        </a:p>
      </dgm:t>
    </dgm:pt>
    <dgm:pt modelId="{B0D82D59-07BB-604D-A63E-7FFEA7BD571F}" type="sibTrans" cxnId="{EFE9DD5B-FE03-7A44-8847-8843E4F5E9A7}">
      <dgm:prSet/>
      <dgm:spPr/>
      <dgm:t>
        <a:bodyPr/>
        <a:lstStyle/>
        <a:p>
          <a:endParaRPr lang="en-US" dirty="0"/>
        </a:p>
      </dgm:t>
    </dgm:pt>
    <dgm:pt modelId="{BAB1CD9B-3839-E140-82B0-F3FDC553DE55}">
      <dgm:prSet custT="1"/>
      <dgm:spPr/>
      <dgm:t>
        <a:bodyPr/>
        <a:lstStyle/>
        <a:p>
          <a:r>
            <a:rPr lang="en-US" sz="2000" dirty="0"/>
            <a:t>ASMT-10 &amp;</a:t>
          </a:r>
        </a:p>
        <a:p>
          <a:r>
            <a:rPr lang="en-US" sz="2000" dirty="0"/>
            <a:t>Notice</a:t>
          </a:r>
        </a:p>
      </dgm:t>
    </dgm:pt>
    <dgm:pt modelId="{C8032765-78C6-BA46-BE0B-5824C09C318F}" type="parTrans" cxnId="{023410FC-4F5C-8E40-85AF-C00854981727}">
      <dgm:prSet/>
      <dgm:spPr/>
      <dgm:t>
        <a:bodyPr/>
        <a:lstStyle/>
        <a:p>
          <a:endParaRPr lang="en-US"/>
        </a:p>
      </dgm:t>
    </dgm:pt>
    <dgm:pt modelId="{A000707B-FF7A-E14B-A80D-373CE2C1A61E}" type="sibTrans" cxnId="{023410FC-4F5C-8E40-85AF-C00854981727}">
      <dgm:prSet/>
      <dgm:spPr/>
      <dgm:t>
        <a:bodyPr/>
        <a:lstStyle/>
        <a:p>
          <a:endParaRPr lang="en-US" dirty="0"/>
        </a:p>
      </dgm:t>
    </dgm:pt>
    <dgm:pt modelId="{08C5ED94-42CC-1B43-88DC-E0EEFC414722}">
      <dgm:prSet custT="1"/>
      <dgm:spPr/>
      <dgm:t>
        <a:bodyPr/>
        <a:lstStyle/>
        <a:p>
          <a:r>
            <a:rPr lang="en-US" sz="2000" dirty="0"/>
            <a:t>Central + State </a:t>
          </a:r>
        </a:p>
      </dgm:t>
    </dgm:pt>
    <dgm:pt modelId="{89EE3C46-7B88-F84A-BE2F-C592BF2C3914}" type="parTrans" cxnId="{3446C38C-D717-AC48-B045-733100D44C43}">
      <dgm:prSet/>
      <dgm:spPr/>
      <dgm:t>
        <a:bodyPr/>
        <a:lstStyle/>
        <a:p>
          <a:endParaRPr lang="en-US"/>
        </a:p>
      </dgm:t>
    </dgm:pt>
    <dgm:pt modelId="{9FD48F1D-6799-BC40-B7DE-147D62873626}" type="sibTrans" cxnId="{3446C38C-D717-AC48-B045-733100D44C43}">
      <dgm:prSet/>
      <dgm:spPr/>
      <dgm:t>
        <a:bodyPr/>
        <a:lstStyle/>
        <a:p>
          <a:endParaRPr lang="en-US" dirty="0"/>
        </a:p>
      </dgm:t>
    </dgm:pt>
    <dgm:pt modelId="{B0C4D74D-3C05-6E49-8EFB-B15C1011337A}" type="pres">
      <dgm:prSet presAssocID="{F94555C3-2DB8-1E47-8F41-4DB8AC5B7DF8}" presName="cycle" presStyleCnt="0">
        <dgm:presLayoutVars>
          <dgm:dir/>
          <dgm:resizeHandles val="exact"/>
        </dgm:presLayoutVars>
      </dgm:prSet>
      <dgm:spPr/>
    </dgm:pt>
    <dgm:pt modelId="{00130926-1E28-CF49-867B-64A8DB5F3F81}" type="pres">
      <dgm:prSet presAssocID="{16F16C4D-581C-F340-877F-694BD271228A}" presName="node" presStyleLbl="node1" presStyleIdx="0" presStyleCnt="7">
        <dgm:presLayoutVars>
          <dgm:bulletEnabled val="1"/>
        </dgm:presLayoutVars>
      </dgm:prSet>
      <dgm:spPr/>
    </dgm:pt>
    <dgm:pt modelId="{8128049D-789A-DC42-B1E1-D42D514083ED}" type="pres">
      <dgm:prSet presAssocID="{D4E7A223-CE06-AA4E-BA04-0452BC22192B}" presName="sibTrans" presStyleLbl="sibTrans2D1" presStyleIdx="0" presStyleCnt="7"/>
      <dgm:spPr/>
    </dgm:pt>
    <dgm:pt modelId="{2818E32A-AAE3-2B47-9494-3A66D12DAD4D}" type="pres">
      <dgm:prSet presAssocID="{D4E7A223-CE06-AA4E-BA04-0452BC22192B}" presName="connectorText" presStyleLbl="sibTrans2D1" presStyleIdx="0" presStyleCnt="7"/>
      <dgm:spPr/>
    </dgm:pt>
    <dgm:pt modelId="{921B4D39-C4F2-5D4F-8DFB-CADEEE12CE33}" type="pres">
      <dgm:prSet presAssocID="{45BD735B-5D7E-0548-A22C-764A54148C88}" presName="node" presStyleLbl="node1" presStyleIdx="1" presStyleCnt="7">
        <dgm:presLayoutVars>
          <dgm:bulletEnabled val="1"/>
        </dgm:presLayoutVars>
      </dgm:prSet>
      <dgm:spPr/>
    </dgm:pt>
    <dgm:pt modelId="{1E9F48F6-EE18-8B42-A8A9-88ADA7DCD2EE}" type="pres">
      <dgm:prSet presAssocID="{B0242F42-08AA-3849-A9B4-8F0713C089EE}" presName="sibTrans" presStyleLbl="sibTrans2D1" presStyleIdx="1" presStyleCnt="7"/>
      <dgm:spPr/>
    </dgm:pt>
    <dgm:pt modelId="{7D171E7E-3A31-CC48-A840-EA55CDE7413A}" type="pres">
      <dgm:prSet presAssocID="{B0242F42-08AA-3849-A9B4-8F0713C089EE}" presName="connectorText" presStyleLbl="sibTrans2D1" presStyleIdx="1" presStyleCnt="7"/>
      <dgm:spPr/>
    </dgm:pt>
    <dgm:pt modelId="{B5BE5BDB-F6C9-AD42-8D16-4F7BBCF02A3E}" type="pres">
      <dgm:prSet presAssocID="{02F9EB5C-4C50-C94F-9951-BE3CF0C3C944}" presName="node" presStyleLbl="node1" presStyleIdx="2" presStyleCnt="7">
        <dgm:presLayoutVars>
          <dgm:bulletEnabled val="1"/>
        </dgm:presLayoutVars>
      </dgm:prSet>
      <dgm:spPr/>
    </dgm:pt>
    <dgm:pt modelId="{A2FC6383-9D3C-6143-A051-FDC3EE820742}" type="pres">
      <dgm:prSet presAssocID="{C6B7F112-B6ED-B941-868E-47E0CEC09D8B}" presName="sibTrans" presStyleLbl="sibTrans2D1" presStyleIdx="2" presStyleCnt="7"/>
      <dgm:spPr/>
    </dgm:pt>
    <dgm:pt modelId="{08A79AD8-D540-2942-A258-D66C5FE1D837}" type="pres">
      <dgm:prSet presAssocID="{C6B7F112-B6ED-B941-868E-47E0CEC09D8B}" presName="connectorText" presStyleLbl="sibTrans2D1" presStyleIdx="2" presStyleCnt="7"/>
      <dgm:spPr/>
    </dgm:pt>
    <dgm:pt modelId="{727AE8E3-E917-C04E-BE6A-F16D5A009E37}" type="pres">
      <dgm:prSet presAssocID="{E83E2ACF-B8A9-8744-85EC-B0156D362266}" presName="node" presStyleLbl="node1" presStyleIdx="3" presStyleCnt="7">
        <dgm:presLayoutVars>
          <dgm:bulletEnabled val="1"/>
        </dgm:presLayoutVars>
      </dgm:prSet>
      <dgm:spPr/>
    </dgm:pt>
    <dgm:pt modelId="{A4EA87A8-5536-6842-B1B4-2E79F12D262D}" type="pres">
      <dgm:prSet presAssocID="{F9D12759-3FEC-3547-AC02-357E9D451B66}" presName="sibTrans" presStyleLbl="sibTrans2D1" presStyleIdx="3" presStyleCnt="7"/>
      <dgm:spPr/>
    </dgm:pt>
    <dgm:pt modelId="{E48845C5-0429-E14C-959A-92AF42D75944}" type="pres">
      <dgm:prSet presAssocID="{F9D12759-3FEC-3547-AC02-357E9D451B66}" presName="connectorText" presStyleLbl="sibTrans2D1" presStyleIdx="3" presStyleCnt="7"/>
      <dgm:spPr/>
    </dgm:pt>
    <dgm:pt modelId="{DE9E7EF1-FF7E-9D46-A1BB-08D9BA240364}" type="pres">
      <dgm:prSet presAssocID="{83CB6987-E373-EC4D-9E8D-C2D4B7B10D7E}" presName="node" presStyleLbl="node1" presStyleIdx="4" presStyleCnt="7">
        <dgm:presLayoutVars>
          <dgm:bulletEnabled val="1"/>
        </dgm:presLayoutVars>
      </dgm:prSet>
      <dgm:spPr/>
    </dgm:pt>
    <dgm:pt modelId="{B9DE2058-9AD1-E544-AC13-1319D49A48E5}" type="pres">
      <dgm:prSet presAssocID="{B0D82D59-07BB-604D-A63E-7FFEA7BD571F}" presName="sibTrans" presStyleLbl="sibTrans2D1" presStyleIdx="4" presStyleCnt="7"/>
      <dgm:spPr/>
    </dgm:pt>
    <dgm:pt modelId="{4ADB6968-E345-C447-85FA-54F43CFBA801}" type="pres">
      <dgm:prSet presAssocID="{B0D82D59-07BB-604D-A63E-7FFEA7BD571F}" presName="connectorText" presStyleLbl="sibTrans2D1" presStyleIdx="4" presStyleCnt="7"/>
      <dgm:spPr/>
    </dgm:pt>
    <dgm:pt modelId="{541A2FC5-3623-C646-A8B9-FD15EC761CB0}" type="pres">
      <dgm:prSet presAssocID="{BAB1CD9B-3839-E140-82B0-F3FDC553DE55}" presName="node" presStyleLbl="node1" presStyleIdx="5" presStyleCnt="7">
        <dgm:presLayoutVars>
          <dgm:bulletEnabled val="1"/>
        </dgm:presLayoutVars>
      </dgm:prSet>
      <dgm:spPr/>
    </dgm:pt>
    <dgm:pt modelId="{726E0C64-424A-584F-BB48-C81F6B25A6A3}" type="pres">
      <dgm:prSet presAssocID="{A000707B-FF7A-E14B-A80D-373CE2C1A61E}" presName="sibTrans" presStyleLbl="sibTrans2D1" presStyleIdx="5" presStyleCnt="7"/>
      <dgm:spPr/>
    </dgm:pt>
    <dgm:pt modelId="{816D8A96-4307-BA4E-A441-296F10DBB51C}" type="pres">
      <dgm:prSet presAssocID="{A000707B-FF7A-E14B-A80D-373CE2C1A61E}" presName="connectorText" presStyleLbl="sibTrans2D1" presStyleIdx="5" presStyleCnt="7"/>
      <dgm:spPr/>
    </dgm:pt>
    <dgm:pt modelId="{40505F4C-2926-8C49-A5A3-1D17083467B5}" type="pres">
      <dgm:prSet presAssocID="{08C5ED94-42CC-1B43-88DC-E0EEFC414722}" presName="node" presStyleLbl="node1" presStyleIdx="6" presStyleCnt="7">
        <dgm:presLayoutVars>
          <dgm:bulletEnabled val="1"/>
        </dgm:presLayoutVars>
      </dgm:prSet>
      <dgm:spPr/>
    </dgm:pt>
    <dgm:pt modelId="{30C0C31F-9EFA-0F4D-B7B9-9A20A21577DB}" type="pres">
      <dgm:prSet presAssocID="{9FD48F1D-6799-BC40-B7DE-147D62873626}" presName="sibTrans" presStyleLbl="sibTrans2D1" presStyleIdx="6" presStyleCnt="7"/>
      <dgm:spPr/>
    </dgm:pt>
    <dgm:pt modelId="{9A408254-AD35-7E46-9BD5-028BB0B219CB}" type="pres">
      <dgm:prSet presAssocID="{9FD48F1D-6799-BC40-B7DE-147D62873626}" presName="connectorText" presStyleLbl="sibTrans2D1" presStyleIdx="6" presStyleCnt="7"/>
      <dgm:spPr/>
    </dgm:pt>
  </dgm:ptLst>
  <dgm:cxnLst>
    <dgm:cxn modelId="{01AE7B05-0252-0F45-8AE4-2B77E2E33587}" type="presOf" srcId="{F9D12759-3FEC-3547-AC02-357E9D451B66}" destId="{E48845C5-0429-E14C-959A-92AF42D75944}" srcOrd="1" destOrd="0" presId="urn:microsoft.com/office/officeart/2005/8/layout/cycle2"/>
    <dgm:cxn modelId="{7B070C08-75CB-3148-A5C4-31CE66FDF78F}" type="presOf" srcId="{A000707B-FF7A-E14B-A80D-373CE2C1A61E}" destId="{816D8A96-4307-BA4E-A441-296F10DBB51C}" srcOrd="1" destOrd="0" presId="urn:microsoft.com/office/officeart/2005/8/layout/cycle2"/>
    <dgm:cxn modelId="{DAA2B409-DBFC-9041-ADC9-BC19D8FD53CF}" type="presOf" srcId="{F9D12759-3FEC-3547-AC02-357E9D451B66}" destId="{A4EA87A8-5536-6842-B1B4-2E79F12D262D}" srcOrd="0" destOrd="0" presId="urn:microsoft.com/office/officeart/2005/8/layout/cycle2"/>
    <dgm:cxn modelId="{EF1DF221-3F6B-6740-82C7-01200235091C}" type="presOf" srcId="{9FD48F1D-6799-BC40-B7DE-147D62873626}" destId="{30C0C31F-9EFA-0F4D-B7B9-9A20A21577DB}" srcOrd="0" destOrd="0" presId="urn:microsoft.com/office/officeart/2005/8/layout/cycle2"/>
    <dgm:cxn modelId="{C1F3BC36-AAB0-1A42-BDF0-676DF6EE46DC}" type="presOf" srcId="{C6B7F112-B6ED-B941-868E-47E0CEC09D8B}" destId="{A2FC6383-9D3C-6143-A051-FDC3EE820742}" srcOrd="0" destOrd="0" presId="urn:microsoft.com/office/officeart/2005/8/layout/cycle2"/>
    <dgm:cxn modelId="{BFD9DD41-BDD6-C649-B0A5-A0DEB9CA92A5}" type="presOf" srcId="{BAB1CD9B-3839-E140-82B0-F3FDC553DE55}" destId="{541A2FC5-3623-C646-A8B9-FD15EC761CB0}" srcOrd="0" destOrd="0" presId="urn:microsoft.com/office/officeart/2005/8/layout/cycle2"/>
    <dgm:cxn modelId="{E29F6045-8CE5-1A48-8D59-94F0A43238CB}" type="presOf" srcId="{83CB6987-E373-EC4D-9E8D-C2D4B7B10D7E}" destId="{DE9E7EF1-FF7E-9D46-A1BB-08D9BA240364}" srcOrd="0" destOrd="0" presId="urn:microsoft.com/office/officeart/2005/8/layout/cycle2"/>
    <dgm:cxn modelId="{FC9A1549-CC02-EC4C-8B13-FCC01D91E9AA}" type="presOf" srcId="{02F9EB5C-4C50-C94F-9951-BE3CF0C3C944}" destId="{B5BE5BDB-F6C9-AD42-8D16-4F7BBCF02A3E}" srcOrd="0" destOrd="0" presId="urn:microsoft.com/office/officeart/2005/8/layout/cycle2"/>
    <dgm:cxn modelId="{9EB9E64B-8E0A-D64B-8870-4007B5A758C8}" srcId="{F94555C3-2DB8-1E47-8F41-4DB8AC5B7DF8}" destId="{45BD735B-5D7E-0548-A22C-764A54148C88}" srcOrd="1" destOrd="0" parTransId="{F14512A2-13EC-AD49-A5BE-D0726F9A2651}" sibTransId="{B0242F42-08AA-3849-A9B4-8F0713C089EE}"/>
    <dgm:cxn modelId="{F5553A52-A673-D34B-8754-6431D047F461}" type="presOf" srcId="{B0242F42-08AA-3849-A9B4-8F0713C089EE}" destId="{7D171E7E-3A31-CC48-A840-EA55CDE7413A}" srcOrd="1" destOrd="0" presId="urn:microsoft.com/office/officeart/2005/8/layout/cycle2"/>
    <dgm:cxn modelId="{57F8E455-563F-5145-9FE0-5ADFF1C075AB}" type="presOf" srcId="{45BD735B-5D7E-0548-A22C-764A54148C88}" destId="{921B4D39-C4F2-5D4F-8DFB-CADEEE12CE33}" srcOrd="0" destOrd="0" presId="urn:microsoft.com/office/officeart/2005/8/layout/cycle2"/>
    <dgm:cxn modelId="{EFE9DD5B-FE03-7A44-8847-8843E4F5E9A7}" srcId="{F94555C3-2DB8-1E47-8F41-4DB8AC5B7DF8}" destId="{83CB6987-E373-EC4D-9E8D-C2D4B7B10D7E}" srcOrd="4" destOrd="0" parTransId="{C20FFFE0-5044-1B4E-A37E-BA856A04A4F7}" sibTransId="{B0D82D59-07BB-604D-A63E-7FFEA7BD571F}"/>
    <dgm:cxn modelId="{DC21A95C-EFFD-E34A-8527-1563A8133189}" type="presOf" srcId="{D4E7A223-CE06-AA4E-BA04-0452BC22192B}" destId="{8128049D-789A-DC42-B1E1-D42D514083ED}" srcOrd="0" destOrd="0" presId="urn:microsoft.com/office/officeart/2005/8/layout/cycle2"/>
    <dgm:cxn modelId="{5955A267-2220-9C48-9D59-948DF0AC1D18}" srcId="{F94555C3-2DB8-1E47-8F41-4DB8AC5B7DF8}" destId="{16F16C4D-581C-F340-877F-694BD271228A}" srcOrd="0" destOrd="0" parTransId="{ED2D9363-76D1-EC4D-A823-793A700D4380}" sibTransId="{D4E7A223-CE06-AA4E-BA04-0452BC22192B}"/>
    <dgm:cxn modelId="{E1C03F6B-EF9A-EA45-9B7A-E6B701EBE50D}" type="presOf" srcId="{C6B7F112-B6ED-B941-868E-47E0CEC09D8B}" destId="{08A79AD8-D540-2942-A258-D66C5FE1D837}" srcOrd="1" destOrd="0" presId="urn:microsoft.com/office/officeart/2005/8/layout/cycle2"/>
    <dgm:cxn modelId="{585C3779-2AF9-184E-8E02-3AB707C6EF3A}" type="presOf" srcId="{D4E7A223-CE06-AA4E-BA04-0452BC22192B}" destId="{2818E32A-AAE3-2B47-9494-3A66D12DAD4D}" srcOrd="1" destOrd="0" presId="urn:microsoft.com/office/officeart/2005/8/layout/cycle2"/>
    <dgm:cxn modelId="{52CF3F89-86EA-AA49-8F3C-56623092FAF9}" type="presOf" srcId="{E83E2ACF-B8A9-8744-85EC-B0156D362266}" destId="{727AE8E3-E917-C04E-BE6A-F16D5A009E37}" srcOrd="0" destOrd="0" presId="urn:microsoft.com/office/officeart/2005/8/layout/cycle2"/>
    <dgm:cxn modelId="{3446C38C-D717-AC48-B045-733100D44C43}" srcId="{F94555C3-2DB8-1E47-8F41-4DB8AC5B7DF8}" destId="{08C5ED94-42CC-1B43-88DC-E0EEFC414722}" srcOrd="6" destOrd="0" parTransId="{89EE3C46-7B88-F84A-BE2F-C592BF2C3914}" sibTransId="{9FD48F1D-6799-BC40-B7DE-147D62873626}"/>
    <dgm:cxn modelId="{E27F48A2-23F8-A548-9542-C5DE23DCA357}" type="presOf" srcId="{B0D82D59-07BB-604D-A63E-7FFEA7BD571F}" destId="{4ADB6968-E345-C447-85FA-54F43CFBA801}" srcOrd="1" destOrd="0" presId="urn:microsoft.com/office/officeart/2005/8/layout/cycle2"/>
    <dgm:cxn modelId="{4D233AAE-283B-8047-A22A-951C63846693}" type="presOf" srcId="{B0D82D59-07BB-604D-A63E-7FFEA7BD571F}" destId="{B9DE2058-9AD1-E544-AC13-1319D49A48E5}" srcOrd="0" destOrd="0" presId="urn:microsoft.com/office/officeart/2005/8/layout/cycle2"/>
    <dgm:cxn modelId="{F0DB83BD-F98B-FE4F-B552-F8CE38E192C4}" type="presOf" srcId="{16F16C4D-581C-F340-877F-694BD271228A}" destId="{00130926-1E28-CF49-867B-64A8DB5F3F81}" srcOrd="0" destOrd="0" presId="urn:microsoft.com/office/officeart/2005/8/layout/cycle2"/>
    <dgm:cxn modelId="{E520F4C1-756C-444A-AD54-92FA5CBD245C}" type="presOf" srcId="{B0242F42-08AA-3849-A9B4-8F0713C089EE}" destId="{1E9F48F6-EE18-8B42-A8A9-88ADA7DCD2EE}" srcOrd="0" destOrd="0" presId="urn:microsoft.com/office/officeart/2005/8/layout/cycle2"/>
    <dgm:cxn modelId="{ACA0AAC4-6F33-294F-AB14-0979A340EF29}" type="presOf" srcId="{F94555C3-2DB8-1E47-8F41-4DB8AC5B7DF8}" destId="{B0C4D74D-3C05-6E49-8EFB-B15C1011337A}" srcOrd="0" destOrd="0" presId="urn:microsoft.com/office/officeart/2005/8/layout/cycle2"/>
    <dgm:cxn modelId="{F76BF8C7-84B5-0E45-B6C6-9A7937E66146}" srcId="{F94555C3-2DB8-1E47-8F41-4DB8AC5B7DF8}" destId="{E83E2ACF-B8A9-8744-85EC-B0156D362266}" srcOrd="3" destOrd="0" parTransId="{5D38C19F-47FA-5D4B-AEA1-38C3F523FAF7}" sibTransId="{F9D12759-3FEC-3547-AC02-357E9D451B66}"/>
    <dgm:cxn modelId="{9536FECC-6C53-EF42-88BB-7B819C93C291}" type="presOf" srcId="{08C5ED94-42CC-1B43-88DC-E0EEFC414722}" destId="{40505F4C-2926-8C49-A5A3-1D17083467B5}" srcOrd="0" destOrd="0" presId="urn:microsoft.com/office/officeart/2005/8/layout/cycle2"/>
    <dgm:cxn modelId="{A13032D1-B7FC-7145-9C80-98A837DE1268}" srcId="{F94555C3-2DB8-1E47-8F41-4DB8AC5B7DF8}" destId="{02F9EB5C-4C50-C94F-9951-BE3CF0C3C944}" srcOrd="2" destOrd="0" parTransId="{A9271F80-F07A-124B-AA7B-6F7330D43899}" sibTransId="{C6B7F112-B6ED-B941-868E-47E0CEC09D8B}"/>
    <dgm:cxn modelId="{889D30D2-8E0F-E749-98BA-6A84A189DE10}" type="presOf" srcId="{A000707B-FF7A-E14B-A80D-373CE2C1A61E}" destId="{726E0C64-424A-584F-BB48-C81F6B25A6A3}" srcOrd="0" destOrd="0" presId="urn:microsoft.com/office/officeart/2005/8/layout/cycle2"/>
    <dgm:cxn modelId="{6ACE2CF8-20C6-054B-88E5-08BC5E4F45EA}" type="presOf" srcId="{9FD48F1D-6799-BC40-B7DE-147D62873626}" destId="{9A408254-AD35-7E46-9BD5-028BB0B219CB}" srcOrd="1" destOrd="0" presId="urn:microsoft.com/office/officeart/2005/8/layout/cycle2"/>
    <dgm:cxn modelId="{023410FC-4F5C-8E40-85AF-C00854981727}" srcId="{F94555C3-2DB8-1E47-8F41-4DB8AC5B7DF8}" destId="{BAB1CD9B-3839-E140-82B0-F3FDC553DE55}" srcOrd="5" destOrd="0" parTransId="{C8032765-78C6-BA46-BE0B-5824C09C318F}" sibTransId="{A000707B-FF7A-E14B-A80D-373CE2C1A61E}"/>
    <dgm:cxn modelId="{206426D4-412E-A848-8C72-88F9FDBE769D}" type="presParOf" srcId="{B0C4D74D-3C05-6E49-8EFB-B15C1011337A}" destId="{00130926-1E28-CF49-867B-64A8DB5F3F81}" srcOrd="0" destOrd="0" presId="urn:microsoft.com/office/officeart/2005/8/layout/cycle2"/>
    <dgm:cxn modelId="{101E65E0-6D6A-4E41-B0E8-DCA1C5F811B9}" type="presParOf" srcId="{B0C4D74D-3C05-6E49-8EFB-B15C1011337A}" destId="{8128049D-789A-DC42-B1E1-D42D514083ED}" srcOrd="1" destOrd="0" presId="urn:microsoft.com/office/officeart/2005/8/layout/cycle2"/>
    <dgm:cxn modelId="{02247DBD-BE21-4941-9F94-787507AC8EFF}" type="presParOf" srcId="{8128049D-789A-DC42-B1E1-D42D514083ED}" destId="{2818E32A-AAE3-2B47-9494-3A66D12DAD4D}" srcOrd="0" destOrd="0" presId="urn:microsoft.com/office/officeart/2005/8/layout/cycle2"/>
    <dgm:cxn modelId="{09FEFAA0-7813-7643-9B0E-8263A607E539}" type="presParOf" srcId="{B0C4D74D-3C05-6E49-8EFB-B15C1011337A}" destId="{921B4D39-C4F2-5D4F-8DFB-CADEEE12CE33}" srcOrd="2" destOrd="0" presId="urn:microsoft.com/office/officeart/2005/8/layout/cycle2"/>
    <dgm:cxn modelId="{E1ECC4E8-EB75-E947-85CE-EF883BBB49CE}" type="presParOf" srcId="{B0C4D74D-3C05-6E49-8EFB-B15C1011337A}" destId="{1E9F48F6-EE18-8B42-A8A9-88ADA7DCD2EE}" srcOrd="3" destOrd="0" presId="urn:microsoft.com/office/officeart/2005/8/layout/cycle2"/>
    <dgm:cxn modelId="{33553D66-FBE7-F34D-A55C-562D7984C957}" type="presParOf" srcId="{1E9F48F6-EE18-8B42-A8A9-88ADA7DCD2EE}" destId="{7D171E7E-3A31-CC48-A840-EA55CDE7413A}" srcOrd="0" destOrd="0" presId="urn:microsoft.com/office/officeart/2005/8/layout/cycle2"/>
    <dgm:cxn modelId="{98CF88C7-4323-C04C-BFCC-F13F1FFD0A2B}" type="presParOf" srcId="{B0C4D74D-3C05-6E49-8EFB-B15C1011337A}" destId="{B5BE5BDB-F6C9-AD42-8D16-4F7BBCF02A3E}" srcOrd="4" destOrd="0" presId="urn:microsoft.com/office/officeart/2005/8/layout/cycle2"/>
    <dgm:cxn modelId="{6705409E-F06F-7B44-A6CE-7C83BDC57553}" type="presParOf" srcId="{B0C4D74D-3C05-6E49-8EFB-B15C1011337A}" destId="{A2FC6383-9D3C-6143-A051-FDC3EE820742}" srcOrd="5" destOrd="0" presId="urn:microsoft.com/office/officeart/2005/8/layout/cycle2"/>
    <dgm:cxn modelId="{EACF110E-C3ED-4A43-A177-510507C0BE26}" type="presParOf" srcId="{A2FC6383-9D3C-6143-A051-FDC3EE820742}" destId="{08A79AD8-D540-2942-A258-D66C5FE1D837}" srcOrd="0" destOrd="0" presId="urn:microsoft.com/office/officeart/2005/8/layout/cycle2"/>
    <dgm:cxn modelId="{7D635B41-3EA7-5F4E-B5A2-1E6C4C1DAE69}" type="presParOf" srcId="{B0C4D74D-3C05-6E49-8EFB-B15C1011337A}" destId="{727AE8E3-E917-C04E-BE6A-F16D5A009E37}" srcOrd="6" destOrd="0" presId="urn:microsoft.com/office/officeart/2005/8/layout/cycle2"/>
    <dgm:cxn modelId="{3B93BC34-7225-1140-8415-F8AC3C402651}" type="presParOf" srcId="{B0C4D74D-3C05-6E49-8EFB-B15C1011337A}" destId="{A4EA87A8-5536-6842-B1B4-2E79F12D262D}" srcOrd="7" destOrd="0" presId="urn:microsoft.com/office/officeart/2005/8/layout/cycle2"/>
    <dgm:cxn modelId="{84E2111F-C79B-E04E-9CB5-8BB2ABD5AC7D}" type="presParOf" srcId="{A4EA87A8-5536-6842-B1B4-2E79F12D262D}" destId="{E48845C5-0429-E14C-959A-92AF42D75944}" srcOrd="0" destOrd="0" presId="urn:microsoft.com/office/officeart/2005/8/layout/cycle2"/>
    <dgm:cxn modelId="{804B2161-3590-6F45-8C56-18E2B8F87DD9}" type="presParOf" srcId="{B0C4D74D-3C05-6E49-8EFB-B15C1011337A}" destId="{DE9E7EF1-FF7E-9D46-A1BB-08D9BA240364}" srcOrd="8" destOrd="0" presId="urn:microsoft.com/office/officeart/2005/8/layout/cycle2"/>
    <dgm:cxn modelId="{499E1E5E-5624-6B4B-B0F0-53A442FDFA70}" type="presParOf" srcId="{B0C4D74D-3C05-6E49-8EFB-B15C1011337A}" destId="{B9DE2058-9AD1-E544-AC13-1319D49A48E5}" srcOrd="9" destOrd="0" presId="urn:microsoft.com/office/officeart/2005/8/layout/cycle2"/>
    <dgm:cxn modelId="{BA6673C6-80D3-4C44-AC2C-18EBE5B08B31}" type="presParOf" srcId="{B9DE2058-9AD1-E544-AC13-1319D49A48E5}" destId="{4ADB6968-E345-C447-85FA-54F43CFBA801}" srcOrd="0" destOrd="0" presId="urn:microsoft.com/office/officeart/2005/8/layout/cycle2"/>
    <dgm:cxn modelId="{4382452B-1A94-B741-9801-A96292EBCDA9}" type="presParOf" srcId="{B0C4D74D-3C05-6E49-8EFB-B15C1011337A}" destId="{541A2FC5-3623-C646-A8B9-FD15EC761CB0}" srcOrd="10" destOrd="0" presId="urn:microsoft.com/office/officeart/2005/8/layout/cycle2"/>
    <dgm:cxn modelId="{8F784E0D-1AA5-8642-960A-8F88921A273C}" type="presParOf" srcId="{B0C4D74D-3C05-6E49-8EFB-B15C1011337A}" destId="{726E0C64-424A-584F-BB48-C81F6B25A6A3}" srcOrd="11" destOrd="0" presId="urn:microsoft.com/office/officeart/2005/8/layout/cycle2"/>
    <dgm:cxn modelId="{2EC1F13F-BEE4-7D42-8988-CDA018997334}" type="presParOf" srcId="{726E0C64-424A-584F-BB48-C81F6B25A6A3}" destId="{816D8A96-4307-BA4E-A441-296F10DBB51C}" srcOrd="0" destOrd="0" presId="urn:microsoft.com/office/officeart/2005/8/layout/cycle2"/>
    <dgm:cxn modelId="{897198D0-43D8-A64A-9FEC-18DE284F52C6}" type="presParOf" srcId="{B0C4D74D-3C05-6E49-8EFB-B15C1011337A}" destId="{40505F4C-2926-8C49-A5A3-1D17083467B5}" srcOrd="12" destOrd="0" presId="urn:microsoft.com/office/officeart/2005/8/layout/cycle2"/>
    <dgm:cxn modelId="{30103AEB-8AF6-7B45-B490-F1E13A51D4C3}" type="presParOf" srcId="{B0C4D74D-3C05-6E49-8EFB-B15C1011337A}" destId="{30C0C31F-9EFA-0F4D-B7B9-9A20A21577DB}" srcOrd="13" destOrd="0" presId="urn:microsoft.com/office/officeart/2005/8/layout/cycle2"/>
    <dgm:cxn modelId="{BC5932DD-484B-9246-8A4B-6A6C3D3B356F}" type="presParOf" srcId="{30C0C31F-9EFA-0F4D-B7B9-9A20A21577DB}" destId="{9A408254-AD35-7E46-9BD5-028BB0B219C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D0E9E6-0BA3-9745-90B8-4A0302C79C6F}" type="doc">
      <dgm:prSet loTypeId="urn:microsoft.com/office/officeart/2009/3/layout/StepUpProcess" loCatId="" qsTypeId="urn:microsoft.com/office/officeart/2005/8/quickstyle/simple1" qsCatId="simple" csTypeId="urn:microsoft.com/office/officeart/2005/8/colors/accent3_5" csCatId="accent3" phldr="1"/>
      <dgm:spPr/>
      <dgm:t>
        <a:bodyPr/>
        <a:lstStyle/>
        <a:p>
          <a:endParaRPr lang="en-US"/>
        </a:p>
      </dgm:t>
    </dgm:pt>
    <dgm:pt modelId="{AA96EADE-33D5-6845-A475-BF8599545EE4}">
      <dgm:prSet phldrT="[Text]"/>
      <dgm:spPr/>
      <dgm:t>
        <a:bodyPr/>
        <a:lstStyle/>
        <a:p>
          <a:r>
            <a:rPr lang="en-US" dirty="0"/>
            <a:t>Original Plan- Matching of invoice before availing credit</a:t>
          </a:r>
        </a:p>
      </dgm:t>
    </dgm:pt>
    <dgm:pt modelId="{9EA40A2B-5AAD-D249-A16E-F7B1B08B8EAB}" type="parTrans" cxnId="{2AF27C96-1DC1-5F46-A48A-91EEAFBEBFB5}">
      <dgm:prSet/>
      <dgm:spPr/>
      <dgm:t>
        <a:bodyPr/>
        <a:lstStyle/>
        <a:p>
          <a:endParaRPr lang="en-US"/>
        </a:p>
      </dgm:t>
    </dgm:pt>
    <dgm:pt modelId="{4511FBEA-DEC8-8147-B52D-F7ED2C4B9548}" type="sibTrans" cxnId="{2AF27C96-1DC1-5F46-A48A-91EEAFBEBFB5}">
      <dgm:prSet/>
      <dgm:spPr/>
      <dgm:t>
        <a:bodyPr/>
        <a:lstStyle/>
        <a:p>
          <a:endParaRPr lang="en-US"/>
        </a:p>
      </dgm:t>
    </dgm:pt>
    <dgm:pt modelId="{51F2244C-4DE6-B543-A1C3-5C5C4B524F0F}">
      <dgm:prSet phldrT="[Text]"/>
      <dgm:spPr/>
      <dgm:t>
        <a:bodyPr/>
        <a:lstStyle/>
        <a:p>
          <a:r>
            <a:rPr lang="en-US" dirty="0"/>
            <a:t> Matching kept in abeyance. Credit to be taken based on self assessment. </a:t>
          </a:r>
        </a:p>
      </dgm:t>
    </dgm:pt>
    <dgm:pt modelId="{2D93D036-F1DF-434A-8B4B-13896741AD3F}" type="parTrans" cxnId="{8581224B-998D-8942-A223-DFD7673FDBB9}">
      <dgm:prSet/>
      <dgm:spPr/>
      <dgm:t>
        <a:bodyPr/>
        <a:lstStyle/>
        <a:p>
          <a:endParaRPr lang="en-US"/>
        </a:p>
      </dgm:t>
    </dgm:pt>
    <dgm:pt modelId="{5E6860FD-AB3A-454C-85C3-A816310F3AE0}" type="sibTrans" cxnId="{8581224B-998D-8942-A223-DFD7673FDBB9}">
      <dgm:prSet/>
      <dgm:spPr/>
      <dgm:t>
        <a:bodyPr/>
        <a:lstStyle/>
        <a:p>
          <a:endParaRPr lang="en-US"/>
        </a:p>
      </dgm:t>
    </dgm:pt>
    <dgm:pt modelId="{2FABDE39-F797-2E43-A58A-B5C72B4AD406}">
      <dgm:prSet phldrT="[Text]"/>
      <dgm:spPr/>
      <dgm:t>
        <a:bodyPr/>
        <a:lstStyle/>
        <a:p>
          <a:r>
            <a:rPr lang="en-US" dirty="0"/>
            <a:t>Rule 36(4) introduced from October 2019- Credit based on matching with  2A/2B statement</a:t>
          </a:r>
        </a:p>
      </dgm:t>
    </dgm:pt>
    <dgm:pt modelId="{ECDB58EC-AAF3-DB4F-B159-34D026D0B300}" type="parTrans" cxnId="{607108C8-0548-0E46-8BE7-020BEB5E77CB}">
      <dgm:prSet/>
      <dgm:spPr/>
      <dgm:t>
        <a:bodyPr/>
        <a:lstStyle/>
        <a:p>
          <a:endParaRPr lang="en-US"/>
        </a:p>
      </dgm:t>
    </dgm:pt>
    <dgm:pt modelId="{11F22480-7481-1345-B45E-86248CD69404}" type="sibTrans" cxnId="{607108C8-0548-0E46-8BE7-020BEB5E77CB}">
      <dgm:prSet/>
      <dgm:spPr/>
      <dgm:t>
        <a:bodyPr/>
        <a:lstStyle/>
        <a:p>
          <a:endParaRPr lang="en-US"/>
        </a:p>
      </dgm:t>
    </dgm:pt>
    <dgm:pt modelId="{79CFA557-B987-7641-9CAF-68580B3F9EC5}">
      <dgm:prSet/>
      <dgm:spPr/>
      <dgm:t>
        <a:bodyPr/>
        <a:lstStyle/>
        <a:p>
          <a:r>
            <a:rPr lang="en-US" dirty="0"/>
            <a:t>Sec. 16(2)(aa) notified and Form 2B became mandatory from January 2022</a:t>
          </a:r>
        </a:p>
      </dgm:t>
    </dgm:pt>
    <dgm:pt modelId="{34749629-0BD5-5C42-A0A9-DE507C65E586}" type="parTrans" cxnId="{DF2D8345-FA48-7148-8C92-D09325974DED}">
      <dgm:prSet/>
      <dgm:spPr/>
      <dgm:t>
        <a:bodyPr/>
        <a:lstStyle/>
        <a:p>
          <a:endParaRPr lang="en-US"/>
        </a:p>
      </dgm:t>
    </dgm:pt>
    <dgm:pt modelId="{CBD16E11-048C-7D41-8940-5AF3D0BE3371}" type="sibTrans" cxnId="{DF2D8345-FA48-7148-8C92-D09325974DED}">
      <dgm:prSet/>
      <dgm:spPr/>
      <dgm:t>
        <a:bodyPr/>
        <a:lstStyle/>
        <a:p>
          <a:endParaRPr lang="en-US"/>
        </a:p>
      </dgm:t>
    </dgm:pt>
    <dgm:pt modelId="{1D92B5B0-4410-3D4B-A0D6-DF6C1BDE1412}">
      <dgm:prSet/>
      <dgm:spPr/>
      <dgm:t>
        <a:bodyPr/>
        <a:lstStyle/>
        <a:p>
          <a:r>
            <a:rPr lang="en-US" dirty="0"/>
            <a:t>Section 41 amended from 01 October 202 by Finance Act 2022. ITC based on payment of tax by the vendor </a:t>
          </a:r>
        </a:p>
      </dgm:t>
    </dgm:pt>
    <dgm:pt modelId="{8196D7D6-9356-E842-9881-C6A9CA643C40}" type="parTrans" cxnId="{DA5458CA-3A78-F141-95EA-B5AC282628F2}">
      <dgm:prSet/>
      <dgm:spPr/>
      <dgm:t>
        <a:bodyPr/>
        <a:lstStyle/>
        <a:p>
          <a:endParaRPr lang="en-US"/>
        </a:p>
      </dgm:t>
    </dgm:pt>
    <dgm:pt modelId="{DD76A2B1-BCC9-DC44-A7EB-7E64415BBA5B}" type="sibTrans" cxnId="{DA5458CA-3A78-F141-95EA-B5AC282628F2}">
      <dgm:prSet/>
      <dgm:spPr/>
      <dgm:t>
        <a:bodyPr/>
        <a:lstStyle/>
        <a:p>
          <a:endParaRPr lang="en-US"/>
        </a:p>
      </dgm:t>
    </dgm:pt>
    <dgm:pt modelId="{A75DF5D8-07FC-5146-9773-2A194F3CA0F3}" type="pres">
      <dgm:prSet presAssocID="{8DD0E9E6-0BA3-9745-90B8-4A0302C79C6F}" presName="rootnode" presStyleCnt="0">
        <dgm:presLayoutVars>
          <dgm:chMax/>
          <dgm:chPref/>
          <dgm:dir/>
          <dgm:animLvl val="lvl"/>
        </dgm:presLayoutVars>
      </dgm:prSet>
      <dgm:spPr/>
    </dgm:pt>
    <dgm:pt modelId="{F1ED2B64-C23F-7441-A028-388423D82500}" type="pres">
      <dgm:prSet presAssocID="{AA96EADE-33D5-6845-A475-BF8599545EE4}" presName="composite" presStyleCnt="0"/>
      <dgm:spPr/>
    </dgm:pt>
    <dgm:pt modelId="{B1BBA8E4-E8D7-D14C-9FA0-08F3D861F116}" type="pres">
      <dgm:prSet presAssocID="{AA96EADE-33D5-6845-A475-BF8599545EE4}" presName="LShape" presStyleLbl="alignNode1" presStyleIdx="0" presStyleCnt="9"/>
      <dgm:spPr/>
    </dgm:pt>
    <dgm:pt modelId="{F12B0FC6-772C-A64E-A8F3-558D42DD6639}" type="pres">
      <dgm:prSet presAssocID="{AA96EADE-33D5-6845-A475-BF8599545EE4}" presName="ParentText" presStyleLbl="revTx" presStyleIdx="0" presStyleCnt="5">
        <dgm:presLayoutVars>
          <dgm:chMax val="0"/>
          <dgm:chPref val="0"/>
          <dgm:bulletEnabled val="1"/>
        </dgm:presLayoutVars>
      </dgm:prSet>
      <dgm:spPr/>
    </dgm:pt>
    <dgm:pt modelId="{2DA0FFA4-85C7-A247-A5E0-2AAB74E83907}" type="pres">
      <dgm:prSet presAssocID="{AA96EADE-33D5-6845-A475-BF8599545EE4}" presName="Triangle" presStyleLbl="alignNode1" presStyleIdx="1" presStyleCnt="9"/>
      <dgm:spPr/>
    </dgm:pt>
    <dgm:pt modelId="{417E5099-E37F-0C4E-A668-8682853700F7}" type="pres">
      <dgm:prSet presAssocID="{4511FBEA-DEC8-8147-B52D-F7ED2C4B9548}" presName="sibTrans" presStyleCnt="0"/>
      <dgm:spPr/>
    </dgm:pt>
    <dgm:pt modelId="{40A4C492-BCF1-4046-8AF2-2112E1F82C0F}" type="pres">
      <dgm:prSet presAssocID="{4511FBEA-DEC8-8147-B52D-F7ED2C4B9548}" presName="space" presStyleCnt="0"/>
      <dgm:spPr/>
    </dgm:pt>
    <dgm:pt modelId="{449B1321-BFB9-BA42-83F2-A4F312CF881D}" type="pres">
      <dgm:prSet presAssocID="{51F2244C-4DE6-B543-A1C3-5C5C4B524F0F}" presName="composite" presStyleCnt="0"/>
      <dgm:spPr/>
    </dgm:pt>
    <dgm:pt modelId="{179B22D4-D5B7-1F4C-A80D-6CDD3DF27FF5}" type="pres">
      <dgm:prSet presAssocID="{51F2244C-4DE6-B543-A1C3-5C5C4B524F0F}" presName="LShape" presStyleLbl="alignNode1" presStyleIdx="2" presStyleCnt="9"/>
      <dgm:spPr/>
    </dgm:pt>
    <dgm:pt modelId="{8BB27CA8-5DDF-064E-A151-60F283072F51}" type="pres">
      <dgm:prSet presAssocID="{51F2244C-4DE6-B543-A1C3-5C5C4B524F0F}" presName="ParentText" presStyleLbl="revTx" presStyleIdx="1" presStyleCnt="5">
        <dgm:presLayoutVars>
          <dgm:chMax val="0"/>
          <dgm:chPref val="0"/>
          <dgm:bulletEnabled val="1"/>
        </dgm:presLayoutVars>
      </dgm:prSet>
      <dgm:spPr/>
    </dgm:pt>
    <dgm:pt modelId="{6C778A17-3458-9045-BA65-1B167A1EF633}" type="pres">
      <dgm:prSet presAssocID="{51F2244C-4DE6-B543-A1C3-5C5C4B524F0F}" presName="Triangle" presStyleLbl="alignNode1" presStyleIdx="3" presStyleCnt="9"/>
      <dgm:spPr/>
    </dgm:pt>
    <dgm:pt modelId="{E0F1D33C-C2FA-C245-ADDA-A9B6294C473B}" type="pres">
      <dgm:prSet presAssocID="{5E6860FD-AB3A-454C-85C3-A816310F3AE0}" presName="sibTrans" presStyleCnt="0"/>
      <dgm:spPr/>
    </dgm:pt>
    <dgm:pt modelId="{5D35090A-1A64-E349-A378-D9494A315769}" type="pres">
      <dgm:prSet presAssocID="{5E6860FD-AB3A-454C-85C3-A816310F3AE0}" presName="space" presStyleCnt="0"/>
      <dgm:spPr/>
    </dgm:pt>
    <dgm:pt modelId="{536B7F6D-E725-D944-958D-2E337B9ABA1C}" type="pres">
      <dgm:prSet presAssocID="{2FABDE39-F797-2E43-A58A-B5C72B4AD406}" presName="composite" presStyleCnt="0"/>
      <dgm:spPr/>
    </dgm:pt>
    <dgm:pt modelId="{F1B2D661-849F-F04E-8EDA-75811561E4BA}" type="pres">
      <dgm:prSet presAssocID="{2FABDE39-F797-2E43-A58A-B5C72B4AD406}" presName="LShape" presStyleLbl="alignNode1" presStyleIdx="4" presStyleCnt="9"/>
      <dgm:spPr/>
    </dgm:pt>
    <dgm:pt modelId="{0DC5D378-785B-F243-A2BF-7A89FAAA55A3}" type="pres">
      <dgm:prSet presAssocID="{2FABDE39-F797-2E43-A58A-B5C72B4AD406}" presName="ParentText" presStyleLbl="revTx" presStyleIdx="2" presStyleCnt="5">
        <dgm:presLayoutVars>
          <dgm:chMax val="0"/>
          <dgm:chPref val="0"/>
          <dgm:bulletEnabled val="1"/>
        </dgm:presLayoutVars>
      </dgm:prSet>
      <dgm:spPr/>
    </dgm:pt>
    <dgm:pt modelId="{29A37CC4-6683-2B4F-ACAA-629DFC399279}" type="pres">
      <dgm:prSet presAssocID="{2FABDE39-F797-2E43-A58A-B5C72B4AD406}" presName="Triangle" presStyleLbl="alignNode1" presStyleIdx="5" presStyleCnt="9"/>
      <dgm:spPr/>
    </dgm:pt>
    <dgm:pt modelId="{020C684F-5080-5D4C-8F85-D60D0D0F38C9}" type="pres">
      <dgm:prSet presAssocID="{11F22480-7481-1345-B45E-86248CD69404}" presName="sibTrans" presStyleCnt="0"/>
      <dgm:spPr/>
    </dgm:pt>
    <dgm:pt modelId="{3E75431D-4D3D-524B-BC50-68DE22B8AD72}" type="pres">
      <dgm:prSet presAssocID="{11F22480-7481-1345-B45E-86248CD69404}" presName="space" presStyleCnt="0"/>
      <dgm:spPr/>
    </dgm:pt>
    <dgm:pt modelId="{746D58D9-EE09-4C40-A0DB-AF9822248946}" type="pres">
      <dgm:prSet presAssocID="{79CFA557-B987-7641-9CAF-68580B3F9EC5}" presName="composite" presStyleCnt="0"/>
      <dgm:spPr/>
    </dgm:pt>
    <dgm:pt modelId="{7A581948-B34D-344C-8AE4-B0F572C5348C}" type="pres">
      <dgm:prSet presAssocID="{79CFA557-B987-7641-9CAF-68580B3F9EC5}" presName="LShape" presStyleLbl="alignNode1" presStyleIdx="6" presStyleCnt="9"/>
      <dgm:spPr/>
    </dgm:pt>
    <dgm:pt modelId="{9B093DEE-92CE-E447-81C1-AFBD29095712}" type="pres">
      <dgm:prSet presAssocID="{79CFA557-B987-7641-9CAF-68580B3F9EC5}" presName="ParentText" presStyleLbl="revTx" presStyleIdx="3" presStyleCnt="5">
        <dgm:presLayoutVars>
          <dgm:chMax val="0"/>
          <dgm:chPref val="0"/>
          <dgm:bulletEnabled val="1"/>
        </dgm:presLayoutVars>
      </dgm:prSet>
      <dgm:spPr/>
    </dgm:pt>
    <dgm:pt modelId="{315BE5C1-E205-8A4F-89B8-F4B74445D213}" type="pres">
      <dgm:prSet presAssocID="{79CFA557-B987-7641-9CAF-68580B3F9EC5}" presName="Triangle" presStyleLbl="alignNode1" presStyleIdx="7" presStyleCnt="9"/>
      <dgm:spPr/>
    </dgm:pt>
    <dgm:pt modelId="{66DD2BFC-B664-D240-B6C1-47664288AE68}" type="pres">
      <dgm:prSet presAssocID="{CBD16E11-048C-7D41-8940-5AF3D0BE3371}" presName="sibTrans" presStyleCnt="0"/>
      <dgm:spPr/>
    </dgm:pt>
    <dgm:pt modelId="{76F42ED0-F0E8-5944-AB41-812EE34C5CB0}" type="pres">
      <dgm:prSet presAssocID="{CBD16E11-048C-7D41-8940-5AF3D0BE3371}" presName="space" presStyleCnt="0"/>
      <dgm:spPr/>
    </dgm:pt>
    <dgm:pt modelId="{B71BCD57-CBCC-4640-B54E-4BD163E4EF44}" type="pres">
      <dgm:prSet presAssocID="{1D92B5B0-4410-3D4B-A0D6-DF6C1BDE1412}" presName="composite" presStyleCnt="0"/>
      <dgm:spPr/>
    </dgm:pt>
    <dgm:pt modelId="{B84FEA71-B7A9-B641-8E8F-B180D95080B4}" type="pres">
      <dgm:prSet presAssocID="{1D92B5B0-4410-3D4B-A0D6-DF6C1BDE1412}" presName="LShape" presStyleLbl="alignNode1" presStyleIdx="8" presStyleCnt="9"/>
      <dgm:spPr/>
    </dgm:pt>
    <dgm:pt modelId="{F1CE5D99-FA96-2A4F-90BD-7E727BEBE691}" type="pres">
      <dgm:prSet presAssocID="{1D92B5B0-4410-3D4B-A0D6-DF6C1BDE1412}" presName="ParentText" presStyleLbl="revTx" presStyleIdx="4" presStyleCnt="5">
        <dgm:presLayoutVars>
          <dgm:chMax val="0"/>
          <dgm:chPref val="0"/>
          <dgm:bulletEnabled val="1"/>
        </dgm:presLayoutVars>
      </dgm:prSet>
      <dgm:spPr/>
    </dgm:pt>
  </dgm:ptLst>
  <dgm:cxnLst>
    <dgm:cxn modelId="{FFFFDB0D-AA36-1C49-8EE1-A1F955E1C578}" type="presOf" srcId="{2FABDE39-F797-2E43-A58A-B5C72B4AD406}" destId="{0DC5D378-785B-F243-A2BF-7A89FAAA55A3}" srcOrd="0" destOrd="0" presId="urn:microsoft.com/office/officeart/2009/3/layout/StepUpProcess"/>
    <dgm:cxn modelId="{43585B23-C291-284E-AC42-28B4AC74164F}" type="presOf" srcId="{51F2244C-4DE6-B543-A1C3-5C5C4B524F0F}" destId="{8BB27CA8-5DDF-064E-A151-60F283072F51}" srcOrd="0" destOrd="0" presId="urn:microsoft.com/office/officeart/2009/3/layout/StepUpProcess"/>
    <dgm:cxn modelId="{DF2D8345-FA48-7148-8C92-D09325974DED}" srcId="{8DD0E9E6-0BA3-9745-90B8-4A0302C79C6F}" destId="{79CFA557-B987-7641-9CAF-68580B3F9EC5}" srcOrd="3" destOrd="0" parTransId="{34749629-0BD5-5C42-A0A9-DE507C65E586}" sibTransId="{CBD16E11-048C-7D41-8940-5AF3D0BE3371}"/>
    <dgm:cxn modelId="{8581224B-998D-8942-A223-DFD7673FDBB9}" srcId="{8DD0E9E6-0BA3-9745-90B8-4A0302C79C6F}" destId="{51F2244C-4DE6-B543-A1C3-5C5C4B524F0F}" srcOrd="1" destOrd="0" parTransId="{2D93D036-F1DF-434A-8B4B-13896741AD3F}" sibTransId="{5E6860FD-AB3A-454C-85C3-A816310F3AE0}"/>
    <dgm:cxn modelId="{0D4EAE58-2AD7-5B47-8397-1B8989C7A1E5}" type="presOf" srcId="{AA96EADE-33D5-6845-A475-BF8599545EE4}" destId="{F12B0FC6-772C-A64E-A8F3-558D42DD6639}" srcOrd="0" destOrd="0" presId="urn:microsoft.com/office/officeart/2009/3/layout/StepUpProcess"/>
    <dgm:cxn modelId="{2AF27C96-1DC1-5F46-A48A-91EEAFBEBFB5}" srcId="{8DD0E9E6-0BA3-9745-90B8-4A0302C79C6F}" destId="{AA96EADE-33D5-6845-A475-BF8599545EE4}" srcOrd="0" destOrd="0" parTransId="{9EA40A2B-5AAD-D249-A16E-F7B1B08B8EAB}" sibTransId="{4511FBEA-DEC8-8147-B52D-F7ED2C4B9548}"/>
    <dgm:cxn modelId="{A755A9B1-84C8-6345-BCC7-AD64B2171944}" type="presOf" srcId="{79CFA557-B987-7641-9CAF-68580B3F9EC5}" destId="{9B093DEE-92CE-E447-81C1-AFBD29095712}" srcOrd="0" destOrd="0" presId="urn:microsoft.com/office/officeart/2009/3/layout/StepUpProcess"/>
    <dgm:cxn modelId="{5B7C9ABA-3253-1F48-B76B-ADEE29B885DC}" type="presOf" srcId="{1D92B5B0-4410-3D4B-A0D6-DF6C1BDE1412}" destId="{F1CE5D99-FA96-2A4F-90BD-7E727BEBE691}" srcOrd="0" destOrd="0" presId="urn:microsoft.com/office/officeart/2009/3/layout/StepUpProcess"/>
    <dgm:cxn modelId="{607108C8-0548-0E46-8BE7-020BEB5E77CB}" srcId="{8DD0E9E6-0BA3-9745-90B8-4A0302C79C6F}" destId="{2FABDE39-F797-2E43-A58A-B5C72B4AD406}" srcOrd="2" destOrd="0" parTransId="{ECDB58EC-AAF3-DB4F-B159-34D026D0B300}" sibTransId="{11F22480-7481-1345-B45E-86248CD69404}"/>
    <dgm:cxn modelId="{DA5458CA-3A78-F141-95EA-B5AC282628F2}" srcId="{8DD0E9E6-0BA3-9745-90B8-4A0302C79C6F}" destId="{1D92B5B0-4410-3D4B-A0D6-DF6C1BDE1412}" srcOrd="4" destOrd="0" parTransId="{8196D7D6-9356-E842-9881-C6A9CA643C40}" sibTransId="{DD76A2B1-BCC9-DC44-A7EB-7E64415BBA5B}"/>
    <dgm:cxn modelId="{B1653EE1-F133-7046-93D9-B46C54D883B5}" type="presOf" srcId="{8DD0E9E6-0BA3-9745-90B8-4A0302C79C6F}" destId="{A75DF5D8-07FC-5146-9773-2A194F3CA0F3}" srcOrd="0" destOrd="0" presId="urn:microsoft.com/office/officeart/2009/3/layout/StepUpProcess"/>
    <dgm:cxn modelId="{D90E45AE-26DA-2147-A7C6-7EA1F707F24C}" type="presParOf" srcId="{A75DF5D8-07FC-5146-9773-2A194F3CA0F3}" destId="{F1ED2B64-C23F-7441-A028-388423D82500}" srcOrd="0" destOrd="0" presId="urn:microsoft.com/office/officeart/2009/3/layout/StepUpProcess"/>
    <dgm:cxn modelId="{F121D56A-265E-2141-BB11-296C201AA443}" type="presParOf" srcId="{F1ED2B64-C23F-7441-A028-388423D82500}" destId="{B1BBA8E4-E8D7-D14C-9FA0-08F3D861F116}" srcOrd="0" destOrd="0" presId="urn:microsoft.com/office/officeart/2009/3/layout/StepUpProcess"/>
    <dgm:cxn modelId="{E53DA55F-C072-8B43-9C91-DD0A88E6B55D}" type="presParOf" srcId="{F1ED2B64-C23F-7441-A028-388423D82500}" destId="{F12B0FC6-772C-A64E-A8F3-558D42DD6639}" srcOrd="1" destOrd="0" presId="urn:microsoft.com/office/officeart/2009/3/layout/StepUpProcess"/>
    <dgm:cxn modelId="{AD41F7BA-06F6-BA4D-8D31-7993D2E2B0A6}" type="presParOf" srcId="{F1ED2B64-C23F-7441-A028-388423D82500}" destId="{2DA0FFA4-85C7-A247-A5E0-2AAB74E83907}" srcOrd="2" destOrd="0" presId="urn:microsoft.com/office/officeart/2009/3/layout/StepUpProcess"/>
    <dgm:cxn modelId="{396A342F-7F2A-494F-AA2B-56D6D41548FC}" type="presParOf" srcId="{A75DF5D8-07FC-5146-9773-2A194F3CA0F3}" destId="{417E5099-E37F-0C4E-A668-8682853700F7}" srcOrd="1" destOrd="0" presId="urn:microsoft.com/office/officeart/2009/3/layout/StepUpProcess"/>
    <dgm:cxn modelId="{1922E29E-80D2-8E49-9061-FED20DD1BDC1}" type="presParOf" srcId="{417E5099-E37F-0C4E-A668-8682853700F7}" destId="{40A4C492-BCF1-4046-8AF2-2112E1F82C0F}" srcOrd="0" destOrd="0" presId="urn:microsoft.com/office/officeart/2009/3/layout/StepUpProcess"/>
    <dgm:cxn modelId="{8202E717-C1D7-A347-AADE-116E6F92DAB2}" type="presParOf" srcId="{A75DF5D8-07FC-5146-9773-2A194F3CA0F3}" destId="{449B1321-BFB9-BA42-83F2-A4F312CF881D}" srcOrd="2" destOrd="0" presId="urn:microsoft.com/office/officeart/2009/3/layout/StepUpProcess"/>
    <dgm:cxn modelId="{15928143-8878-7D45-B1E0-042861F92E1B}" type="presParOf" srcId="{449B1321-BFB9-BA42-83F2-A4F312CF881D}" destId="{179B22D4-D5B7-1F4C-A80D-6CDD3DF27FF5}" srcOrd="0" destOrd="0" presId="urn:microsoft.com/office/officeart/2009/3/layout/StepUpProcess"/>
    <dgm:cxn modelId="{88116983-B15E-6149-B52B-A083DC9911AD}" type="presParOf" srcId="{449B1321-BFB9-BA42-83F2-A4F312CF881D}" destId="{8BB27CA8-5DDF-064E-A151-60F283072F51}" srcOrd="1" destOrd="0" presId="urn:microsoft.com/office/officeart/2009/3/layout/StepUpProcess"/>
    <dgm:cxn modelId="{8181B8E7-9444-4F41-85D4-A6E274789155}" type="presParOf" srcId="{449B1321-BFB9-BA42-83F2-A4F312CF881D}" destId="{6C778A17-3458-9045-BA65-1B167A1EF633}" srcOrd="2" destOrd="0" presId="urn:microsoft.com/office/officeart/2009/3/layout/StepUpProcess"/>
    <dgm:cxn modelId="{FD4C06F3-E569-CD4E-835D-7ACF7EA0C341}" type="presParOf" srcId="{A75DF5D8-07FC-5146-9773-2A194F3CA0F3}" destId="{E0F1D33C-C2FA-C245-ADDA-A9B6294C473B}" srcOrd="3" destOrd="0" presId="urn:microsoft.com/office/officeart/2009/3/layout/StepUpProcess"/>
    <dgm:cxn modelId="{D868FDF9-F73C-C74B-AAA1-0771321D01AC}" type="presParOf" srcId="{E0F1D33C-C2FA-C245-ADDA-A9B6294C473B}" destId="{5D35090A-1A64-E349-A378-D9494A315769}" srcOrd="0" destOrd="0" presId="urn:microsoft.com/office/officeart/2009/3/layout/StepUpProcess"/>
    <dgm:cxn modelId="{A03A5AE7-4C9E-7847-9D47-7F78E469362F}" type="presParOf" srcId="{A75DF5D8-07FC-5146-9773-2A194F3CA0F3}" destId="{536B7F6D-E725-D944-958D-2E337B9ABA1C}" srcOrd="4" destOrd="0" presId="urn:microsoft.com/office/officeart/2009/3/layout/StepUpProcess"/>
    <dgm:cxn modelId="{29D81226-E9CB-B64F-B980-465724385A3A}" type="presParOf" srcId="{536B7F6D-E725-D944-958D-2E337B9ABA1C}" destId="{F1B2D661-849F-F04E-8EDA-75811561E4BA}" srcOrd="0" destOrd="0" presId="urn:microsoft.com/office/officeart/2009/3/layout/StepUpProcess"/>
    <dgm:cxn modelId="{05E4FBF5-D5D9-2E40-8253-DEC14FDB77E8}" type="presParOf" srcId="{536B7F6D-E725-D944-958D-2E337B9ABA1C}" destId="{0DC5D378-785B-F243-A2BF-7A89FAAA55A3}" srcOrd="1" destOrd="0" presId="urn:microsoft.com/office/officeart/2009/3/layout/StepUpProcess"/>
    <dgm:cxn modelId="{2E04CA83-F48B-FE49-9A32-C3EF661D95B8}" type="presParOf" srcId="{536B7F6D-E725-D944-958D-2E337B9ABA1C}" destId="{29A37CC4-6683-2B4F-ACAA-629DFC399279}" srcOrd="2" destOrd="0" presId="urn:microsoft.com/office/officeart/2009/3/layout/StepUpProcess"/>
    <dgm:cxn modelId="{79CB012D-4C13-9C47-A8ED-48A1B3A78C86}" type="presParOf" srcId="{A75DF5D8-07FC-5146-9773-2A194F3CA0F3}" destId="{020C684F-5080-5D4C-8F85-D60D0D0F38C9}" srcOrd="5" destOrd="0" presId="urn:microsoft.com/office/officeart/2009/3/layout/StepUpProcess"/>
    <dgm:cxn modelId="{110515ED-99CF-C34A-BEA7-DD5EA4008C9F}" type="presParOf" srcId="{020C684F-5080-5D4C-8F85-D60D0D0F38C9}" destId="{3E75431D-4D3D-524B-BC50-68DE22B8AD72}" srcOrd="0" destOrd="0" presId="urn:microsoft.com/office/officeart/2009/3/layout/StepUpProcess"/>
    <dgm:cxn modelId="{E5601A1C-3539-E84B-BBDF-A95F73D7AAC0}" type="presParOf" srcId="{A75DF5D8-07FC-5146-9773-2A194F3CA0F3}" destId="{746D58D9-EE09-4C40-A0DB-AF9822248946}" srcOrd="6" destOrd="0" presId="urn:microsoft.com/office/officeart/2009/3/layout/StepUpProcess"/>
    <dgm:cxn modelId="{CBF2BC78-75BE-C44C-9811-B08E48306262}" type="presParOf" srcId="{746D58D9-EE09-4C40-A0DB-AF9822248946}" destId="{7A581948-B34D-344C-8AE4-B0F572C5348C}" srcOrd="0" destOrd="0" presId="urn:microsoft.com/office/officeart/2009/3/layout/StepUpProcess"/>
    <dgm:cxn modelId="{66D8C5E0-95A1-EA46-8973-B5940B076E42}" type="presParOf" srcId="{746D58D9-EE09-4C40-A0DB-AF9822248946}" destId="{9B093DEE-92CE-E447-81C1-AFBD29095712}" srcOrd="1" destOrd="0" presId="urn:microsoft.com/office/officeart/2009/3/layout/StepUpProcess"/>
    <dgm:cxn modelId="{309166C2-434F-AF4C-A248-551E3494E83F}" type="presParOf" srcId="{746D58D9-EE09-4C40-A0DB-AF9822248946}" destId="{315BE5C1-E205-8A4F-89B8-F4B74445D213}" srcOrd="2" destOrd="0" presId="urn:microsoft.com/office/officeart/2009/3/layout/StepUpProcess"/>
    <dgm:cxn modelId="{FFFC873B-E7A4-D44F-A20C-2E5F0B9E058A}" type="presParOf" srcId="{A75DF5D8-07FC-5146-9773-2A194F3CA0F3}" destId="{66DD2BFC-B664-D240-B6C1-47664288AE68}" srcOrd="7" destOrd="0" presId="urn:microsoft.com/office/officeart/2009/3/layout/StepUpProcess"/>
    <dgm:cxn modelId="{2EFB3AF0-9BD5-104D-86D9-08394868BD18}" type="presParOf" srcId="{66DD2BFC-B664-D240-B6C1-47664288AE68}" destId="{76F42ED0-F0E8-5944-AB41-812EE34C5CB0}" srcOrd="0" destOrd="0" presId="urn:microsoft.com/office/officeart/2009/3/layout/StepUpProcess"/>
    <dgm:cxn modelId="{1261E3DA-9CDD-8B42-85E4-EE8ED55F860D}" type="presParOf" srcId="{A75DF5D8-07FC-5146-9773-2A194F3CA0F3}" destId="{B71BCD57-CBCC-4640-B54E-4BD163E4EF44}" srcOrd="8" destOrd="0" presId="urn:microsoft.com/office/officeart/2009/3/layout/StepUpProcess"/>
    <dgm:cxn modelId="{1F031C55-AAED-554F-830F-5F2BF5FBD647}" type="presParOf" srcId="{B71BCD57-CBCC-4640-B54E-4BD163E4EF44}" destId="{B84FEA71-B7A9-B641-8E8F-B180D95080B4}" srcOrd="0" destOrd="0" presId="urn:microsoft.com/office/officeart/2009/3/layout/StepUpProcess"/>
    <dgm:cxn modelId="{853DFF64-35BD-3345-9D99-BCD97943F4E3}" type="presParOf" srcId="{B71BCD57-CBCC-4640-B54E-4BD163E4EF44}" destId="{F1CE5D99-FA96-2A4F-90BD-7E727BEBE691}"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30926-1E28-CF49-867B-64A8DB5F3F81}">
      <dsp:nvSpPr>
        <dsp:cNvPr id="0" name=""/>
        <dsp:cNvSpPr/>
      </dsp:nvSpPr>
      <dsp:spPr>
        <a:xfrm>
          <a:off x="3432968" y="215"/>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DGGI</a:t>
          </a:r>
        </a:p>
      </dsp:txBody>
      <dsp:txXfrm>
        <a:off x="3617793" y="185040"/>
        <a:ext cx="892412" cy="892412"/>
      </dsp:txXfrm>
    </dsp:sp>
    <dsp:sp modelId="{8128049D-789A-DC42-B1E1-D42D514083ED}">
      <dsp:nvSpPr>
        <dsp:cNvPr id="0" name=""/>
        <dsp:cNvSpPr/>
      </dsp:nvSpPr>
      <dsp:spPr>
        <a:xfrm rot="1542857">
          <a:off x="4741770" y="825730"/>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4746771" y="889009"/>
        <a:ext cx="235650" cy="255568"/>
      </dsp:txXfrm>
    </dsp:sp>
    <dsp:sp modelId="{921B4D39-C4F2-5D4F-8DFB-CADEEE12CE33}">
      <dsp:nvSpPr>
        <dsp:cNvPr id="0" name=""/>
        <dsp:cNvSpPr/>
      </dsp:nvSpPr>
      <dsp:spPr>
        <a:xfrm>
          <a:off x="5142322" y="823396"/>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CERA</a:t>
          </a:r>
        </a:p>
      </dsp:txBody>
      <dsp:txXfrm>
        <a:off x="5327147" y="1008221"/>
        <a:ext cx="892412" cy="892412"/>
      </dsp:txXfrm>
    </dsp:sp>
    <dsp:sp modelId="{1E9F48F6-EE18-8B42-A8A9-88ADA7DCD2EE}">
      <dsp:nvSpPr>
        <dsp:cNvPr id="0" name=""/>
        <dsp:cNvSpPr/>
      </dsp:nvSpPr>
      <dsp:spPr>
        <a:xfrm rot="4628571">
          <a:off x="5813999" y="2157001"/>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5853259" y="2192960"/>
        <a:ext cx="235650" cy="255568"/>
      </dsp:txXfrm>
    </dsp:sp>
    <dsp:sp modelId="{B5BE5BDB-F6C9-AD42-8D16-4F7BBCF02A3E}">
      <dsp:nvSpPr>
        <dsp:cNvPr id="0" name=""/>
        <dsp:cNvSpPr/>
      </dsp:nvSpPr>
      <dsp:spPr>
        <a:xfrm>
          <a:off x="5564497" y="2673067"/>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Inspection</a:t>
          </a:r>
        </a:p>
      </dsp:txBody>
      <dsp:txXfrm>
        <a:off x="5749322" y="2857892"/>
        <a:ext cx="892412" cy="892412"/>
      </dsp:txXfrm>
    </dsp:sp>
    <dsp:sp modelId="{A2FC6383-9D3C-6143-A051-FDC3EE820742}">
      <dsp:nvSpPr>
        <dsp:cNvPr id="0" name=""/>
        <dsp:cNvSpPr/>
      </dsp:nvSpPr>
      <dsp:spPr>
        <a:xfrm rot="7714286">
          <a:off x="5441692" y="3825337"/>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5523673" y="3871046"/>
        <a:ext cx="235650" cy="255568"/>
      </dsp:txXfrm>
    </dsp:sp>
    <dsp:sp modelId="{727AE8E3-E917-C04E-BE6A-F16D5A009E37}">
      <dsp:nvSpPr>
        <dsp:cNvPr id="0" name=""/>
        <dsp:cNvSpPr/>
      </dsp:nvSpPr>
      <dsp:spPr>
        <a:xfrm>
          <a:off x="4381588" y="4156389"/>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Audit</a:t>
          </a:r>
        </a:p>
      </dsp:txBody>
      <dsp:txXfrm>
        <a:off x="4566413" y="4341214"/>
        <a:ext cx="892412" cy="892412"/>
      </dsp:txXfrm>
    </dsp:sp>
    <dsp:sp modelId="{A4EA87A8-5536-6842-B1B4-2E79F12D262D}">
      <dsp:nvSpPr>
        <dsp:cNvPr id="0" name=""/>
        <dsp:cNvSpPr/>
      </dsp:nvSpPr>
      <dsp:spPr>
        <a:xfrm rot="10800000">
          <a:off x="3905205" y="4574447"/>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4006198" y="4659636"/>
        <a:ext cx="235650" cy="255568"/>
      </dsp:txXfrm>
    </dsp:sp>
    <dsp:sp modelId="{DE9E7EF1-FF7E-9D46-A1BB-08D9BA240364}">
      <dsp:nvSpPr>
        <dsp:cNvPr id="0" name=""/>
        <dsp:cNvSpPr/>
      </dsp:nvSpPr>
      <dsp:spPr>
        <a:xfrm>
          <a:off x="2484349" y="4156389"/>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DRC-01C</a:t>
          </a:r>
        </a:p>
      </dsp:txBody>
      <dsp:txXfrm>
        <a:off x="2669174" y="4341214"/>
        <a:ext cx="892412" cy="892412"/>
      </dsp:txXfrm>
    </dsp:sp>
    <dsp:sp modelId="{B9DE2058-9AD1-E544-AC13-1319D49A48E5}">
      <dsp:nvSpPr>
        <dsp:cNvPr id="0" name=""/>
        <dsp:cNvSpPr/>
      </dsp:nvSpPr>
      <dsp:spPr>
        <a:xfrm rot="13885714">
          <a:off x="2361544" y="3840235"/>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10800000">
        <a:off x="2443525" y="3964904"/>
        <a:ext cx="235650" cy="255568"/>
      </dsp:txXfrm>
    </dsp:sp>
    <dsp:sp modelId="{541A2FC5-3623-C646-A8B9-FD15EC761CB0}">
      <dsp:nvSpPr>
        <dsp:cNvPr id="0" name=""/>
        <dsp:cNvSpPr/>
      </dsp:nvSpPr>
      <dsp:spPr>
        <a:xfrm>
          <a:off x="1301440" y="2673067"/>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ASMT-10 &amp;</a:t>
          </a:r>
        </a:p>
        <a:p>
          <a:pPr marL="0" lvl="0" indent="0" algn="ctr" defTabSz="889000">
            <a:lnSpc>
              <a:spcPct val="90000"/>
            </a:lnSpc>
            <a:spcBef>
              <a:spcPct val="0"/>
            </a:spcBef>
            <a:spcAft>
              <a:spcPct val="35000"/>
            </a:spcAft>
            <a:buNone/>
          </a:pPr>
          <a:r>
            <a:rPr lang="en-US" sz="2000" kern="1200" dirty="0"/>
            <a:t>Notice</a:t>
          </a:r>
        </a:p>
      </dsp:txBody>
      <dsp:txXfrm>
        <a:off x="1486265" y="2857892"/>
        <a:ext cx="892412" cy="892412"/>
      </dsp:txXfrm>
    </dsp:sp>
    <dsp:sp modelId="{726E0C64-424A-584F-BB48-C81F6B25A6A3}">
      <dsp:nvSpPr>
        <dsp:cNvPr id="0" name=""/>
        <dsp:cNvSpPr/>
      </dsp:nvSpPr>
      <dsp:spPr>
        <a:xfrm rot="16971429">
          <a:off x="1973117" y="2175579"/>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2012377" y="2309998"/>
        <a:ext cx="235650" cy="255568"/>
      </dsp:txXfrm>
    </dsp:sp>
    <dsp:sp modelId="{40505F4C-2926-8C49-A5A3-1D17083467B5}">
      <dsp:nvSpPr>
        <dsp:cNvPr id="0" name=""/>
        <dsp:cNvSpPr/>
      </dsp:nvSpPr>
      <dsp:spPr>
        <a:xfrm>
          <a:off x="1723615" y="823396"/>
          <a:ext cx="1262062" cy="12620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Central + State </a:t>
          </a:r>
        </a:p>
      </dsp:txBody>
      <dsp:txXfrm>
        <a:off x="1908440" y="1008221"/>
        <a:ext cx="892412" cy="892412"/>
      </dsp:txXfrm>
    </dsp:sp>
    <dsp:sp modelId="{30C0C31F-9EFA-0F4D-B7B9-9A20A21577DB}">
      <dsp:nvSpPr>
        <dsp:cNvPr id="0" name=""/>
        <dsp:cNvSpPr/>
      </dsp:nvSpPr>
      <dsp:spPr>
        <a:xfrm rot="20057143">
          <a:off x="3032417" y="833998"/>
          <a:ext cx="336643" cy="425946"/>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a:off x="3037418" y="941097"/>
        <a:ext cx="235650" cy="255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BA8E4-E8D7-D14C-9FA0-08F3D861F116}">
      <dsp:nvSpPr>
        <dsp:cNvPr id="0" name=""/>
        <dsp:cNvSpPr/>
      </dsp:nvSpPr>
      <dsp:spPr>
        <a:xfrm rot="5400000">
          <a:off x="408364" y="2510208"/>
          <a:ext cx="1222846" cy="2034788"/>
        </a:xfrm>
        <a:prstGeom prst="corner">
          <a:avLst>
            <a:gd name="adj1" fmla="val 16120"/>
            <a:gd name="adj2" fmla="val 16110"/>
          </a:avLst>
        </a:prstGeom>
        <a:solidFill>
          <a:schemeClr val="accent3">
            <a:alpha val="9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2B0FC6-772C-A64E-A8F3-558D42DD6639}">
      <dsp:nvSpPr>
        <dsp:cNvPr id="0" name=""/>
        <dsp:cNvSpPr/>
      </dsp:nvSpPr>
      <dsp:spPr>
        <a:xfrm>
          <a:off x="204241" y="3118172"/>
          <a:ext cx="1837018" cy="1610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Original Plan- Matching of invoice before availing credit</a:t>
          </a:r>
        </a:p>
      </dsp:txBody>
      <dsp:txXfrm>
        <a:off x="204241" y="3118172"/>
        <a:ext cx="1837018" cy="1610254"/>
      </dsp:txXfrm>
    </dsp:sp>
    <dsp:sp modelId="{2DA0FFA4-85C7-A247-A5E0-2AAB74E83907}">
      <dsp:nvSpPr>
        <dsp:cNvPr id="0" name=""/>
        <dsp:cNvSpPr/>
      </dsp:nvSpPr>
      <dsp:spPr>
        <a:xfrm>
          <a:off x="1694652" y="2360405"/>
          <a:ext cx="346607" cy="346607"/>
        </a:xfrm>
        <a:prstGeom prst="triangle">
          <a:avLst>
            <a:gd name="adj" fmla="val 100000"/>
          </a:avLst>
        </a:prstGeom>
        <a:solidFill>
          <a:schemeClr val="accent3">
            <a:alpha val="90000"/>
            <a:hueOff val="0"/>
            <a:satOff val="0"/>
            <a:lumOff val="0"/>
            <a:alphaOff val="-5000"/>
          </a:schemeClr>
        </a:solidFill>
        <a:ln w="12700" cap="flat" cmpd="sng" algn="ctr">
          <a:solidFill>
            <a:schemeClr val="accent3">
              <a:alpha val="90000"/>
              <a:hueOff val="0"/>
              <a:satOff val="0"/>
              <a:lumOff val="0"/>
              <a:alphaOff val="-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9B22D4-D5B7-1F4C-A80D-6CDD3DF27FF5}">
      <dsp:nvSpPr>
        <dsp:cNvPr id="0" name=""/>
        <dsp:cNvSpPr/>
      </dsp:nvSpPr>
      <dsp:spPr>
        <a:xfrm rot="5400000">
          <a:off x="2657233" y="1953724"/>
          <a:ext cx="1222846" cy="2034788"/>
        </a:xfrm>
        <a:prstGeom prst="corner">
          <a:avLst>
            <a:gd name="adj1" fmla="val 16120"/>
            <a:gd name="adj2" fmla="val 16110"/>
          </a:avLst>
        </a:prstGeom>
        <a:solidFill>
          <a:schemeClr val="accent3">
            <a:alpha val="90000"/>
            <a:hueOff val="0"/>
            <a:satOff val="0"/>
            <a:lumOff val="0"/>
            <a:alphaOff val="-10000"/>
          </a:schemeClr>
        </a:solidFill>
        <a:ln w="12700" cap="flat" cmpd="sng" algn="ctr">
          <a:solidFill>
            <a:schemeClr val="accent3">
              <a:alpha val="90000"/>
              <a:hueOff val="0"/>
              <a:satOff val="0"/>
              <a:lumOff val="0"/>
              <a:alphaOff val="-1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B27CA8-5DDF-064E-A151-60F283072F51}">
      <dsp:nvSpPr>
        <dsp:cNvPr id="0" name=""/>
        <dsp:cNvSpPr/>
      </dsp:nvSpPr>
      <dsp:spPr>
        <a:xfrm>
          <a:off x="2453110" y="2561687"/>
          <a:ext cx="1837018" cy="1610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 Matching kept in abeyance. Credit to be taken based on self assessment. </a:t>
          </a:r>
        </a:p>
      </dsp:txBody>
      <dsp:txXfrm>
        <a:off x="2453110" y="2561687"/>
        <a:ext cx="1837018" cy="1610254"/>
      </dsp:txXfrm>
    </dsp:sp>
    <dsp:sp modelId="{6C778A17-3458-9045-BA65-1B167A1EF633}">
      <dsp:nvSpPr>
        <dsp:cNvPr id="0" name=""/>
        <dsp:cNvSpPr/>
      </dsp:nvSpPr>
      <dsp:spPr>
        <a:xfrm>
          <a:off x="3943521" y="1803920"/>
          <a:ext cx="346607" cy="346607"/>
        </a:xfrm>
        <a:prstGeom prst="triangle">
          <a:avLst>
            <a:gd name="adj" fmla="val 100000"/>
          </a:avLst>
        </a:prstGeom>
        <a:solidFill>
          <a:schemeClr val="accent3">
            <a:alpha val="90000"/>
            <a:hueOff val="0"/>
            <a:satOff val="0"/>
            <a:lumOff val="0"/>
            <a:alphaOff val="-15000"/>
          </a:schemeClr>
        </a:solidFill>
        <a:ln w="12700" cap="flat" cmpd="sng" algn="ctr">
          <a:solidFill>
            <a:schemeClr val="accent3">
              <a:alpha val="90000"/>
              <a:hueOff val="0"/>
              <a:satOff val="0"/>
              <a:lumOff val="0"/>
              <a:alphaOff val="-1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B2D661-849F-F04E-8EDA-75811561E4BA}">
      <dsp:nvSpPr>
        <dsp:cNvPr id="0" name=""/>
        <dsp:cNvSpPr/>
      </dsp:nvSpPr>
      <dsp:spPr>
        <a:xfrm rot="5400000">
          <a:off x="4906103" y="1397239"/>
          <a:ext cx="1222846" cy="2034788"/>
        </a:xfrm>
        <a:prstGeom prst="corner">
          <a:avLst>
            <a:gd name="adj1" fmla="val 16120"/>
            <a:gd name="adj2" fmla="val 16110"/>
          </a:avLst>
        </a:prstGeom>
        <a:solidFill>
          <a:schemeClr val="accent3">
            <a:alpha val="90000"/>
            <a:hueOff val="0"/>
            <a:satOff val="0"/>
            <a:lumOff val="0"/>
            <a:alphaOff val="-20000"/>
          </a:schemeClr>
        </a:solidFill>
        <a:ln w="12700" cap="flat" cmpd="sng" algn="ctr">
          <a:solidFill>
            <a:schemeClr val="accent3">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C5D378-785B-F243-A2BF-7A89FAAA55A3}">
      <dsp:nvSpPr>
        <dsp:cNvPr id="0" name=""/>
        <dsp:cNvSpPr/>
      </dsp:nvSpPr>
      <dsp:spPr>
        <a:xfrm>
          <a:off x="4701979" y="2005202"/>
          <a:ext cx="1837018" cy="1610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Rule 36(4) introduced from October 2019- Credit based on matching with  2A/2B statement</a:t>
          </a:r>
        </a:p>
      </dsp:txBody>
      <dsp:txXfrm>
        <a:off x="4701979" y="2005202"/>
        <a:ext cx="1837018" cy="1610254"/>
      </dsp:txXfrm>
    </dsp:sp>
    <dsp:sp modelId="{29A37CC4-6683-2B4F-ACAA-629DFC399279}">
      <dsp:nvSpPr>
        <dsp:cNvPr id="0" name=""/>
        <dsp:cNvSpPr/>
      </dsp:nvSpPr>
      <dsp:spPr>
        <a:xfrm>
          <a:off x="6192390" y="1247435"/>
          <a:ext cx="346607" cy="346607"/>
        </a:xfrm>
        <a:prstGeom prst="triangle">
          <a:avLst>
            <a:gd name="adj" fmla="val 100000"/>
          </a:avLst>
        </a:prstGeom>
        <a:solidFill>
          <a:schemeClr val="accent3">
            <a:alpha val="90000"/>
            <a:hueOff val="0"/>
            <a:satOff val="0"/>
            <a:lumOff val="0"/>
            <a:alphaOff val="-25000"/>
          </a:schemeClr>
        </a:solidFill>
        <a:ln w="12700" cap="flat" cmpd="sng" algn="ctr">
          <a:solidFill>
            <a:schemeClr val="accent3">
              <a:alpha val="90000"/>
              <a:hueOff val="0"/>
              <a:satOff val="0"/>
              <a:lumOff val="0"/>
              <a:alphaOff val="-2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581948-B34D-344C-8AE4-B0F572C5348C}">
      <dsp:nvSpPr>
        <dsp:cNvPr id="0" name=""/>
        <dsp:cNvSpPr/>
      </dsp:nvSpPr>
      <dsp:spPr>
        <a:xfrm rot="5400000">
          <a:off x="7154972" y="840754"/>
          <a:ext cx="1222846" cy="2034788"/>
        </a:xfrm>
        <a:prstGeom prst="corner">
          <a:avLst>
            <a:gd name="adj1" fmla="val 16120"/>
            <a:gd name="adj2" fmla="val 16110"/>
          </a:avLst>
        </a:prstGeom>
        <a:solidFill>
          <a:schemeClr val="accent3">
            <a:alpha val="90000"/>
            <a:hueOff val="0"/>
            <a:satOff val="0"/>
            <a:lumOff val="0"/>
            <a:alphaOff val="-30000"/>
          </a:schemeClr>
        </a:solidFill>
        <a:ln w="12700" cap="flat" cmpd="sng" algn="ctr">
          <a:solidFill>
            <a:schemeClr val="accent3">
              <a:alpha val="90000"/>
              <a:hueOff val="0"/>
              <a:satOff val="0"/>
              <a:lumOff val="0"/>
              <a:alphaOff val="-3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93DEE-92CE-E447-81C1-AFBD29095712}">
      <dsp:nvSpPr>
        <dsp:cNvPr id="0" name=""/>
        <dsp:cNvSpPr/>
      </dsp:nvSpPr>
      <dsp:spPr>
        <a:xfrm>
          <a:off x="6950848" y="1448717"/>
          <a:ext cx="1837018" cy="1610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Sec. 16(2)(aa) notified and Form 2B became mandatory from January 2022</a:t>
          </a:r>
        </a:p>
      </dsp:txBody>
      <dsp:txXfrm>
        <a:off x="6950848" y="1448717"/>
        <a:ext cx="1837018" cy="1610254"/>
      </dsp:txXfrm>
    </dsp:sp>
    <dsp:sp modelId="{315BE5C1-E205-8A4F-89B8-F4B74445D213}">
      <dsp:nvSpPr>
        <dsp:cNvPr id="0" name=""/>
        <dsp:cNvSpPr/>
      </dsp:nvSpPr>
      <dsp:spPr>
        <a:xfrm>
          <a:off x="8441260" y="690950"/>
          <a:ext cx="346607" cy="346607"/>
        </a:xfrm>
        <a:prstGeom prst="triangle">
          <a:avLst>
            <a:gd name="adj" fmla="val 100000"/>
          </a:avLst>
        </a:prstGeom>
        <a:solidFill>
          <a:schemeClr val="accent3">
            <a:alpha val="90000"/>
            <a:hueOff val="0"/>
            <a:satOff val="0"/>
            <a:lumOff val="0"/>
            <a:alphaOff val="-35000"/>
          </a:schemeClr>
        </a:solidFill>
        <a:ln w="12700" cap="flat" cmpd="sng" algn="ctr">
          <a:solidFill>
            <a:schemeClr val="accent3">
              <a:alpha val="90000"/>
              <a:hueOff val="0"/>
              <a:satOff val="0"/>
              <a:lumOff val="0"/>
              <a:alphaOff val="-3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4FEA71-B7A9-B641-8E8F-B180D95080B4}">
      <dsp:nvSpPr>
        <dsp:cNvPr id="0" name=""/>
        <dsp:cNvSpPr/>
      </dsp:nvSpPr>
      <dsp:spPr>
        <a:xfrm rot="5400000">
          <a:off x="9403841" y="284269"/>
          <a:ext cx="1222846" cy="2034788"/>
        </a:xfrm>
        <a:prstGeom prst="corner">
          <a:avLst>
            <a:gd name="adj1" fmla="val 16120"/>
            <a:gd name="adj2" fmla="val 16110"/>
          </a:avLst>
        </a:prstGeom>
        <a:solidFill>
          <a:schemeClr val="accent3">
            <a:alpha val="90000"/>
            <a:hueOff val="0"/>
            <a:satOff val="0"/>
            <a:lumOff val="0"/>
            <a:alphaOff val="-40000"/>
          </a:schemeClr>
        </a:solidFill>
        <a:ln w="12700" cap="flat" cmpd="sng" algn="ctr">
          <a:solidFill>
            <a:schemeClr val="accent3">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CE5D99-FA96-2A4F-90BD-7E727BEBE691}">
      <dsp:nvSpPr>
        <dsp:cNvPr id="0" name=""/>
        <dsp:cNvSpPr/>
      </dsp:nvSpPr>
      <dsp:spPr>
        <a:xfrm>
          <a:off x="9199718" y="892232"/>
          <a:ext cx="1837018" cy="1610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Section 41 amended from 01 October 202 by Finance Act 2022. ITC based on payment of tax by the vendor </a:t>
          </a:r>
        </a:p>
      </dsp:txBody>
      <dsp:txXfrm>
        <a:off x="9199718" y="892232"/>
        <a:ext cx="1837018" cy="161025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5074226"/>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580A32F-E6F3-4C2E-B9E3-E47868E42511}"/>
              </a:ext>
            </a:extLst>
          </p:cNvPr>
          <p:cNvSpPr>
            <a:spLocks noGrp="1"/>
          </p:cNvSpPr>
          <p:nvPr>
            <p:ph type="dt" sz="half" idx="10"/>
          </p:nvPr>
        </p:nvSpPr>
        <p:spPr/>
        <p:txBody>
          <a:bodyPr/>
          <a:lstStyle/>
          <a:p>
            <a:fld id="{9A20BBEE-F49C-421E-8D69-01D678C2645F}" type="datetime1">
              <a:rPr lang="en-US" smtClean="0"/>
              <a:t>4/13/24</a:t>
            </a:fld>
            <a:endParaRPr lang="en-US" dirty="0"/>
          </a:p>
        </p:txBody>
      </p:sp>
      <p:sp>
        <p:nvSpPr>
          <p:cNvPr id="5" name="Footer Placeholder 4">
            <a:extLst>
              <a:ext uri="{FF2B5EF4-FFF2-40B4-BE49-F238E27FC236}">
                <a16:creationId xmlns:a16="http://schemas.microsoft.com/office/drawing/2014/main" id="{78806724-A87A-4231-BFD9-277482AF78CF}"/>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8" name="Rectangle 7">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1079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5C865A31-3E87-468A-B148-5C666447EC69}" type="datetime1">
              <a:rPr lang="en-US" smtClean="0"/>
              <a:t>4/13/24</a:t>
            </a:fld>
            <a:endParaRPr lang="en-US" dirty="0"/>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43795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2F3F7212-621B-48DA-ADA4-5ADD472264E8}" type="datetime1">
              <a:rPr lang="en-US" smtClean="0"/>
              <a:t>4/13/24</a:t>
            </a:fld>
            <a:endParaRPr lang="en-US" dirty="0"/>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73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79D44673-3D7D-4DA4-8694-3884C26BCA78}" type="datetime1">
              <a:rPr lang="en-US" smtClean="0"/>
              <a:t>4/13/24</a:t>
            </a:fld>
            <a:endParaRPr lang="en-US" dirty="0"/>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376817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p:spPr>
        <p:txBody>
          <a:bodyPr anchor="t">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F40429FD-4554-41E0-B4CE-5E66F1069EE1}" type="datetime1">
              <a:rPr lang="en-US" smtClean="0"/>
              <a:t>4/13/24</a:t>
            </a:fld>
            <a:endParaRPr lang="en-US" dirty="0"/>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42245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91B80AF1-98AE-4BE5-B730-B3F94EBFAF6B}" type="datetime1">
              <a:rPr lang="en-US" smtClean="0"/>
              <a:t>4/13/24</a:t>
            </a:fld>
            <a:endParaRPr lang="en-US" dirty="0"/>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1898693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02BD241F-3391-4EBE-A8C5-7CBF4570F37E}" type="datetime1">
              <a:rPr lang="en-US" smtClean="0"/>
              <a:t>4/13/24</a:t>
            </a:fld>
            <a:endParaRPr lang="en-US" dirty="0"/>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402653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F2ED5603-DD09-4201-9B85-01E017332964}" type="datetime1">
              <a:rPr lang="en-US" smtClean="0"/>
              <a:t>4/13/24</a:t>
            </a:fld>
            <a:endParaRPr lang="en-US" dirty="0"/>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1624886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2373540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82C4FE42-FC27-4BF8-9CF6-3CCDE72249E1}" type="datetime1">
              <a:rPr lang="en-US" smtClean="0"/>
              <a:t>4/13/24</a:t>
            </a:fld>
            <a:endParaRPr lang="en-US" dirty="0"/>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117210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405C9139-9C44-484A-9C8C-A9A029484308}" type="datetime1">
              <a:rPr lang="en-US" smtClean="0"/>
              <a:t>4/13/24</a:t>
            </a:fld>
            <a:endParaRPr lang="en-US" dirty="0"/>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197609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tx1"/>
                </a:solidFill>
              </a:defRPr>
            </a:lvl1pPr>
          </a:lstStyle>
          <a:p>
            <a:fld id="{BF3223F2-9184-454A-B4F4-C56DD77B6351}" type="datetime1">
              <a:rPr lang="en-US" smtClean="0"/>
              <a:t>4/13/24</a:t>
            </a:fld>
            <a:endParaRPr lang="en-US" dirty="0"/>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tx1"/>
                </a:solidFill>
              </a:defRPr>
            </a:lvl1pPr>
          </a:lstStyle>
          <a:p>
            <a:r>
              <a:rPr lang="en-US" dirty="0"/>
              <a:t>Sample Footer Text</a:t>
            </a:r>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tx1"/>
                </a:solidFill>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B8F8250-7A81-4A19-87AD-FFB2CE4E39A5}"/>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8200139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hdr="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axindiaonline.com/RC2/subCatDesc.php3?subCatDisp_Id=51&amp;filename=legal/hc/2012/2012-TIOL-370-HC-MUM-VAT.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53">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cxnSp>
        <p:nvCxnSpPr>
          <p:cNvPr id="56" name="Straight Connector 55">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t="16216" b="16216"/>
          <a:stretch/>
        </p:blipFill>
        <p:spPr>
          <a:xfrm>
            <a:off x="20" y="10"/>
            <a:ext cx="12191979" cy="6857990"/>
          </a:xfrm>
          <a:prstGeom prst="rect">
            <a:avLst/>
          </a:prstGeom>
        </p:spPr>
      </p:pic>
      <p:sp>
        <p:nvSpPr>
          <p:cNvPr id="58" name="Rectangle 57">
            <a:extLst>
              <a:ext uri="{FF2B5EF4-FFF2-40B4-BE49-F238E27FC236}">
                <a16:creationId xmlns:a16="http://schemas.microsoft.com/office/drawing/2014/main" id="{AAB476BF-4EE2-5243-CABB-6CC72C39BF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507179" y="173181"/>
            <a:ext cx="6858002" cy="6511640"/>
          </a:xfrm>
          <a:prstGeom prst="rect">
            <a:avLst/>
          </a:prstGeom>
          <a:gradFill>
            <a:gsLst>
              <a:gs pos="0">
                <a:schemeClr val="bg1">
                  <a:alpha val="0"/>
                </a:schemeClr>
              </a:gs>
              <a:gs pos="46000">
                <a:schemeClr val="bg1">
                  <a:alpha val="45000"/>
                </a:schemeClr>
              </a:gs>
              <a:gs pos="26000">
                <a:schemeClr val="bg1">
                  <a:alpha val="32000"/>
                </a:schemeClr>
              </a:gs>
              <a:gs pos="100000">
                <a:schemeClr val="bg1">
                  <a:alpha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Neue Haas Grotesk Text Pro"/>
              <a:ea typeface="+mn-ea"/>
              <a:cs typeface="+mn-cs"/>
            </a:endParaRPr>
          </a:p>
        </p:txBody>
      </p:sp>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7306780" y="978409"/>
            <a:ext cx="4496529" cy="3429690"/>
          </a:xfrm>
        </p:spPr>
        <p:txBody>
          <a:bodyPr anchor="t">
            <a:normAutofit/>
          </a:bodyPr>
          <a:lstStyle/>
          <a:p>
            <a:r>
              <a:rPr lang="en-US" sz="5200" dirty="0"/>
              <a:t>Evolving Landscape of ITC and Key Case Studies</a:t>
            </a:r>
          </a:p>
        </p:txBody>
      </p:sp>
      <p:sp>
        <p:nvSpPr>
          <p:cNvPr id="3" name="Subtitle 2">
            <a:extLst>
              <a:ext uri="{FF2B5EF4-FFF2-40B4-BE49-F238E27FC236}">
                <a16:creationId xmlns:a16="http://schemas.microsoft.com/office/drawing/2014/main" id="{466BEAF4-2EA8-4E8B-6E75-A51941BEC331}"/>
              </a:ext>
            </a:extLst>
          </p:cNvPr>
          <p:cNvSpPr>
            <a:spLocks noGrp="1"/>
          </p:cNvSpPr>
          <p:nvPr>
            <p:ph type="subTitle" idx="1"/>
          </p:nvPr>
        </p:nvSpPr>
        <p:spPr>
          <a:xfrm>
            <a:off x="7303288" y="4480560"/>
            <a:ext cx="4488812" cy="1399032"/>
          </a:xfrm>
        </p:spPr>
        <p:txBody>
          <a:bodyPr anchor="b">
            <a:normAutofit/>
          </a:bodyPr>
          <a:lstStyle/>
          <a:p>
            <a:r>
              <a:rPr lang="en-US" dirty="0"/>
              <a:t>CA Amit Agarwal </a:t>
            </a:r>
          </a:p>
        </p:txBody>
      </p:sp>
      <p:sp>
        <p:nvSpPr>
          <p:cNvPr id="60" name="Rectangle 59">
            <a:extLst>
              <a:ext uri="{FF2B5EF4-FFF2-40B4-BE49-F238E27FC236}">
                <a16:creationId xmlns:a16="http://schemas.microsoft.com/office/drawing/2014/main" id="{20D28EA4-6F96-F7C6-1D07-5BA5C27387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6781" y="508090"/>
            <a:ext cx="449275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
        <p:nvSpPr>
          <p:cNvPr id="68" name="Rectangle 67">
            <a:extLst>
              <a:ext uri="{FF2B5EF4-FFF2-40B4-BE49-F238E27FC236}">
                <a16:creationId xmlns:a16="http://schemas.microsoft.com/office/drawing/2014/main" id="{FDFF93C5-0576-D227-80A7-4CFBA8791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10119" y="6209925"/>
            <a:ext cx="449275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Tree>
    <p:extLst>
      <p:ext uri="{BB962C8B-B14F-4D97-AF65-F5344CB8AC3E}">
        <p14:creationId xmlns:p14="http://schemas.microsoft.com/office/powerpoint/2010/main" val="125252140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32A667-C89B-41FB-0C80-DD8E4AD7AA23}"/>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6D104C5C-2AC1-B57D-D84C-CC3C8CDA01C9}"/>
              </a:ext>
            </a:extLst>
          </p:cNvPr>
          <p:cNvSpPr>
            <a:spLocks noGrp="1"/>
          </p:cNvSpPr>
          <p:nvPr>
            <p:ph type="ftr" sz="quarter" idx="11"/>
          </p:nvPr>
        </p:nvSpPr>
        <p:spPr>
          <a:xfrm>
            <a:off x="517870" y="97713"/>
            <a:ext cx="10734330" cy="365125"/>
          </a:xfrm>
        </p:spPr>
        <p:txBody>
          <a:bodyPr/>
          <a:lstStyle/>
          <a:p>
            <a:r>
              <a:rPr lang="en-US" sz="2800" dirty="0"/>
              <a:t>Multiple amendments to Section 16 and related provisions </a:t>
            </a:r>
          </a:p>
        </p:txBody>
      </p:sp>
      <p:sp>
        <p:nvSpPr>
          <p:cNvPr id="4" name="Slide Number Placeholder 3">
            <a:extLst>
              <a:ext uri="{FF2B5EF4-FFF2-40B4-BE49-F238E27FC236}">
                <a16:creationId xmlns:a16="http://schemas.microsoft.com/office/drawing/2014/main" id="{401FB00E-DEB3-4A58-9193-D122D3EDF186}"/>
              </a:ext>
            </a:extLst>
          </p:cNvPr>
          <p:cNvSpPr>
            <a:spLocks noGrp="1"/>
          </p:cNvSpPr>
          <p:nvPr>
            <p:ph type="sldNum" sz="quarter" idx="12"/>
          </p:nvPr>
        </p:nvSpPr>
        <p:spPr/>
        <p:txBody>
          <a:bodyPr/>
          <a:lstStyle/>
          <a:p>
            <a:fld id="{DFDF98CC-160E-494C-8C3C-8CDC5FA257DE}" type="slidenum">
              <a:rPr lang="en-US" smtClean="0"/>
              <a:t>10</a:t>
            </a:fld>
            <a:endParaRPr lang="en-US" dirty="0"/>
          </a:p>
        </p:txBody>
      </p:sp>
      <p:graphicFrame>
        <p:nvGraphicFramePr>
          <p:cNvPr id="5" name="Diagram 4">
            <a:extLst>
              <a:ext uri="{FF2B5EF4-FFF2-40B4-BE49-F238E27FC236}">
                <a16:creationId xmlns:a16="http://schemas.microsoft.com/office/drawing/2014/main" id="{5BC6D9C7-CA3C-A1F1-7489-FB2313DA2B26}"/>
              </a:ext>
            </a:extLst>
          </p:cNvPr>
          <p:cNvGraphicFramePr/>
          <p:nvPr>
            <p:extLst>
              <p:ext uri="{D42A27DB-BD31-4B8C-83A1-F6EECF244321}">
                <p14:modId xmlns:p14="http://schemas.microsoft.com/office/powerpoint/2010/main" val="517877272"/>
              </p:ext>
            </p:extLst>
          </p:nvPr>
        </p:nvGraphicFramePr>
        <p:xfrm>
          <a:off x="248340" y="719666"/>
          <a:ext cx="1103913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22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131929" y="91362"/>
            <a:ext cx="12511946" cy="923565"/>
          </a:xfrm>
        </p:spPr>
        <p:txBody>
          <a:bodyPr/>
          <a:lstStyle/>
          <a:p>
            <a:r>
              <a:rPr lang="en-US" sz="3600" dirty="0"/>
              <a:t>Future of GST Credits – Aspirational Idea</a:t>
            </a:r>
          </a:p>
          <a:p>
            <a:endParaRPr lang="en-US" sz="3600" dirty="0"/>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11</a:t>
            </a:fld>
            <a:endParaRPr lang="en-US" dirty="0"/>
          </a:p>
        </p:txBody>
      </p:sp>
      <p:sp>
        <p:nvSpPr>
          <p:cNvPr id="5" name="TextBox 4">
            <a:extLst>
              <a:ext uri="{FF2B5EF4-FFF2-40B4-BE49-F238E27FC236}">
                <a16:creationId xmlns:a16="http://schemas.microsoft.com/office/drawing/2014/main" id="{04DB32E8-1549-15D7-1310-C2E70F8B554A}"/>
              </a:ext>
            </a:extLst>
          </p:cNvPr>
          <p:cNvSpPr txBox="1"/>
          <p:nvPr/>
        </p:nvSpPr>
        <p:spPr>
          <a:xfrm>
            <a:off x="368299" y="825500"/>
            <a:ext cx="11086017" cy="3693319"/>
          </a:xfrm>
          <a:prstGeom prst="rect">
            <a:avLst/>
          </a:prstGeom>
          <a:noFill/>
        </p:spPr>
        <p:txBody>
          <a:bodyPr wrap="square" rtlCol="0">
            <a:spAutoFit/>
          </a:bodyPr>
          <a:lstStyle/>
          <a:p>
            <a:pPr marL="285750" indent="-285750">
              <a:buFont typeface="Arial" panose="020B0604020202020204" pitchFamily="34" charset="0"/>
              <a:buChar char="•"/>
            </a:pPr>
            <a:r>
              <a:rPr lang="en-US" dirty="0"/>
              <a:t>Availment of ITC has been now made very strict as compared to the initial stages of GST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However, still fake invoice and hawala transactions are rampant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Infosys in the 40</a:t>
            </a:r>
            <a:r>
              <a:rPr lang="en-US" baseline="30000" dirty="0"/>
              <a:t>th</a:t>
            </a:r>
            <a:r>
              <a:rPr lang="en-US" dirty="0"/>
              <a:t> GST council meeting had proposed to allow ITC based on the payment gateway settlement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Instead of Rule based availability of ITC, it was proposed that ITC would be available to the customer once it pays the invoice, moment the invoice is paid it would be real time credited to the government kitty through the payment gateway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Through this settlement process government would get revenue on real time basis and recipient would also get credit only upon payment of tax</a:t>
            </a:r>
          </a:p>
        </p:txBody>
      </p:sp>
    </p:spTree>
    <p:extLst>
      <p:ext uri="{BB962C8B-B14F-4D97-AF65-F5344CB8AC3E}">
        <p14:creationId xmlns:p14="http://schemas.microsoft.com/office/powerpoint/2010/main" val="2672056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21208" y="978407"/>
            <a:ext cx="4112920" cy="3309513"/>
          </a:xfrm>
        </p:spPr>
        <p:txBody>
          <a:bodyPr anchor="t">
            <a:normAutofit/>
          </a:bodyPr>
          <a:lstStyle/>
          <a:p>
            <a:r>
              <a:rPr lang="en-US" sz="4000" dirty="0"/>
              <a:t>Vendor Non- Compliance and Mismatch of ITC</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298478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9243647" cy="519804"/>
          </a:xfrm>
        </p:spPr>
        <p:txBody>
          <a:bodyPr/>
          <a:lstStyle/>
          <a:p>
            <a:r>
              <a:rPr lang="en-US" sz="3600" dirty="0"/>
              <a:t>Case Study- Vendor Non-compliance</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13</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3970318"/>
          </a:xfrm>
          <a:prstGeom prst="rect">
            <a:avLst/>
          </a:prstGeom>
          <a:noFill/>
        </p:spPr>
        <p:txBody>
          <a:bodyPr wrap="square" rtlCol="0">
            <a:spAutoFit/>
          </a:bodyPr>
          <a:lstStyle/>
          <a:p>
            <a:pPr marL="285750" indent="-285750">
              <a:buFont typeface="Arial" panose="020B0604020202020204" pitchFamily="34" charset="0"/>
              <a:buChar char="•"/>
            </a:pPr>
            <a:r>
              <a:rPr lang="en-US" dirty="0"/>
              <a:t>Police Limited purchased goods from Chor LLP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Goods received by Police Limited</a:t>
            </a:r>
          </a:p>
          <a:p>
            <a:pPr marL="742950" lvl="1" indent="-285750">
              <a:buFont typeface="Arial" panose="020B0604020202020204" pitchFamily="34" charset="0"/>
              <a:buChar char="•"/>
            </a:pPr>
            <a:r>
              <a:rPr lang="en-US" dirty="0"/>
              <a:t>It has valid tax invoice</a:t>
            </a:r>
          </a:p>
          <a:p>
            <a:pPr marL="742950" lvl="1" indent="-285750">
              <a:buFont typeface="Arial" panose="020B0604020202020204" pitchFamily="34" charset="0"/>
              <a:buChar char="•"/>
            </a:pPr>
            <a:r>
              <a:rPr lang="en-US" dirty="0"/>
              <a:t>It has received the goods</a:t>
            </a:r>
          </a:p>
          <a:p>
            <a:pPr marL="742950" lvl="1" indent="-285750">
              <a:buFont typeface="Arial" panose="020B0604020202020204" pitchFamily="34" charset="0"/>
              <a:buChar char="•"/>
            </a:pPr>
            <a:r>
              <a:rPr lang="en-US" dirty="0"/>
              <a:t>It has paid the invoice including GST to Chor Limited through banking channels</a:t>
            </a:r>
          </a:p>
          <a:p>
            <a:pPr marL="742950" lvl="1" indent="-285750">
              <a:buFont typeface="Arial" panose="020B0604020202020204" pitchFamily="34" charset="0"/>
              <a:buChar char="•"/>
            </a:pPr>
            <a:r>
              <a:rPr lang="en-US" dirty="0"/>
              <a:t>The Invoice may or may not have reflected in GSTR-2A or GSTR 2B</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marL="295275" lvl="1" indent="-295275">
              <a:buFont typeface="Arial" panose="020B0604020202020204" pitchFamily="34" charset="0"/>
              <a:buChar char="•"/>
            </a:pPr>
            <a:r>
              <a:rPr lang="en-US" dirty="0"/>
              <a:t>Department undertaking GST audit of Police Limited and have made following observations: </a:t>
            </a:r>
          </a:p>
          <a:p>
            <a:pPr marL="752475" lvl="2" indent="-295275">
              <a:buFont typeface="Arial" panose="020B0604020202020204" pitchFamily="34" charset="0"/>
              <a:buChar char="•"/>
            </a:pPr>
            <a:r>
              <a:rPr lang="en-US" dirty="0"/>
              <a:t>Chor limited has been involved in issuance of fake/bogus invoices</a:t>
            </a:r>
          </a:p>
          <a:p>
            <a:pPr marL="752475" lvl="2" indent="-295275">
              <a:buFont typeface="Arial" panose="020B0604020202020204" pitchFamily="34" charset="0"/>
              <a:buChar char="•"/>
            </a:pPr>
            <a:r>
              <a:rPr lang="en-US" dirty="0"/>
              <a:t>Chor Limited has not been paid GST to the government </a:t>
            </a:r>
          </a:p>
          <a:p>
            <a:pPr marL="457200" lvl="2"/>
            <a:endParaRPr lang="en-US" dirty="0"/>
          </a:p>
          <a:p>
            <a:pPr marL="236538" lvl="2" indent="-225425">
              <a:buFont typeface="Arial" panose="020B0604020202020204" pitchFamily="34" charset="0"/>
              <a:buChar char="•"/>
            </a:pPr>
            <a:r>
              <a:rPr lang="en-US" dirty="0"/>
              <a:t>Period of Audit – 2017-18 and 2022-23</a:t>
            </a:r>
          </a:p>
        </p:txBody>
      </p:sp>
    </p:spTree>
    <p:extLst>
      <p:ext uri="{BB962C8B-B14F-4D97-AF65-F5344CB8AC3E}">
        <p14:creationId xmlns:p14="http://schemas.microsoft.com/office/powerpoint/2010/main" val="226011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11179326" cy="519804"/>
          </a:xfrm>
        </p:spPr>
        <p:txBody>
          <a:bodyPr/>
          <a:lstStyle/>
          <a:p>
            <a:r>
              <a:rPr lang="en-US" sz="3600" dirty="0"/>
              <a:t>Suncraft Engery Pvt. Ltd. 2023-TIOL-917-HC-KOL-GST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14</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285008" y="880109"/>
            <a:ext cx="11625943" cy="5909310"/>
          </a:xfrm>
          <a:prstGeom prst="rect">
            <a:avLst/>
          </a:prstGeom>
          <a:noFill/>
        </p:spPr>
        <p:txBody>
          <a:bodyPr wrap="square" rtlCol="0">
            <a:spAutoFit/>
          </a:bodyPr>
          <a:lstStyle/>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Department in this case disallowed the ITC as the vendor did not report the invoices in GSTR-1 </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 tax charged has not been actually paid to the Government </a:t>
            </a:r>
          </a:p>
          <a:p>
            <a:pPr lvl="1" indent="-446088">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11112" lvl="1"/>
            <a:r>
              <a:rPr lang="en-US" dirty="0">
                <a:solidFill>
                  <a:srgbClr val="272727"/>
                </a:solidFill>
                <a:highlight>
                  <a:srgbClr val="FFFFFF"/>
                </a:highlight>
                <a:latin typeface="PT Sans" panose="020B0503020203020204" pitchFamily="34" charset="77"/>
              </a:rPr>
              <a:t>	</a:t>
            </a:r>
            <a:r>
              <a:rPr lang="en-US" b="1" u="sng" dirty="0">
                <a:solidFill>
                  <a:srgbClr val="272727"/>
                </a:solidFill>
                <a:highlight>
                  <a:srgbClr val="FFFFFF"/>
                </a:highlight>
                <a:latin typeface="PT Sans" panose="020B0503020203020204" pitchFamily="34" charset="77"/>
              </a:rPr>
              <a:t>Appellants Submission:</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There was no allegation that the appellant is not possession of tax invoice </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There is denial of the fact that the company received goods from the vendor </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Full payment was made to the vendor</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Relied on press note 18 October 2018 that 2A is facilitator for self assessment. ITC cannot be automatically reversed due to mismatch. Recovery would be made from defaulting seller.</a:t>
            </a:r>
          </a:p>
          <a:p>
            <a:pPr lvl="1" indent="-446088">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lvl="1" indent="-446088">
              <a:buFont typeface="Arial" panose="020B0604020202020204" pitchFamily="34" charset="0"/>
              <a:buChar char="•"/>
            </a:pPr>
            <a:r>
              <a:rPr lang="en-US" b="1" u="sng" dirty="0">
                <a:solidFill>
                  <a:srgbClr val="272727"/>
                </a:solidFill>
                <a:highlight>
                  <a:srgbClr val="FFFFFF"/>
                </a:highlight>
                <a:latin typeface="PT Sans" panose="020B0503020203020204" pitchFamily="34" charset="77"/>
              </a:rPr>
              <a:t>High Court held that: </a:t>
            </a:r>
          </a:p>
          <a:p>
            <a:pPr lvl="1" indent="-446088">
              <a:buFont typeface="Arial" panose="020B0604020202020204" pitchFamily="34" charset="0"/>
              <a:buChar char="•"/>
            </a:pPr>
            <a:r>
              <a:rPr lang="en-US" dirty="0">
                <a:latin typeface="Helvetica" pitchFamily="2" charset="0"/>
              </a:rPr>
              <a:t>Department</a:t>
            </a:r>
            <a:r>
              <a:rPr lang="en-US" sz="1800" dirty="0">
                <a:effectLst/>
                <a:latin typeface="Helvetica" pitchFamily="2" charset="0"/>
              </a:rPr>
              <a:t> has not resorted to any action against the defaulting seller</a:t>
            </a:r>
          </a:p>
          <a:p>
            <a:pPr lvl="1" indent="-446088">
              <a:buFont typeface="Arial" panose="020B0604020202020204" pitchFamily="34" charset="0"/>
              <a:buChar char="•"/>
            </a:pPr>
            <a:r>
              <a:rPr lang="en-US" dirty="0">
                <a:latin typeface="Helvetica" pitchFamily="2" charset="0"/>
              </a:rPr>
              <a:t>Department </a:t>
            </a:r>
            <a:r>
              <a:rPr lang="en-US" sz="1800" dirty="0">
                <a:effectLst/>
                <a:latin typeface="Helvetica" pitchFamily="2" charset="0"/>
              </a:rPr>
              <a:t>ignored the tax invoices produced by the appellant as well as the bank statement</a:t>
            </a:r>
          </a:p>
          <a:p>
            <a:pPr lvl="1" indent="-446088">
              <a:buFont typeface="Arial" panose="020B0604020202020204" pitchFamily="34" charset="0"/>
              <a:buChar char="•"/>
            </a:pPr>
            <a:r>
              <a:rPr lang="en-US" sz="1800" dirty="0">
                <a:effectLst/>
                <a:latin typeface="Helvetica" pitchFamily="2" charset="0"/>
              </a:rPr>
              <a:t>Therefore, before directing the appellant to reverse the input tax credit department ought to have taken action against vendor</a:t>
            </a:r>
          </a:p>
          <a:p>
            <a:pPr lvl="1" indent="-446088">
              <a:buFont typeface="Arial" panose="020B0604020202020204" pitchFamily="34" charset="0"/>
              <a:buChar char="•"/>
            </a:pPr>
            <a:r>
              <a:rPr lang="en-US" sz="1800" dirty="0">
                <a:effectLst/>
                <a:latin typeface="Helvetica" pitchFamily="2" charset="0"/>
              </a:rPr>
              <a:t>Department cannot proceed against the company as it is not able to bring out the exceptional case where there has been collusion, vendor is missing or vendor has closed down its business or the vendor does not have any assets and such other contingencies.</a:t>
            </a:r>
          </a:p>
          <a:p>
            <a:pPr lvl="1" indent="-446088">
              <a:buFont typeface="Arial" panose="020B0604020202020204" pitchFamily="34" charset="0"/>
              <a:buChar char="•"/>
            </a:pPr>
            <a:r>
              <a:rPr lang="en-US" dirty="0">
                <a:latin typeface="Helvetica" pitchFamily="2" charset="0"/>
              </a:rPr>
              <a:t>Therefore, demand against the company was set aside. </a:t>
            </a:r>
            <a:endParaRPr lang="en-US" b="1" u="sng" dirty="0">
              <a:latin typeface="Helvetica" pitchFamily="2" charset="0"/>
            </a:endParaRPr>
          </a:p>
          <a:p>
            <a:pPr lvl="1" indent="-446088">
              <a:buFont typeface="Arial" panose="020B0604020202020204" pitchFamily="34" charset="0"/>
              <a:buChar char="•"/>
            </a:pPr>
            <a:r>
              <a:rPr lang="en-US" b="1" u="sng" dirty="0">
                <a:latin typeface="Helvetica" pitchFamily="2" charset="0"/>
              </a:rPr>
              <a:t>Recently, Hon’ble Supreme Court dismissed SLP filed by the department against the said decision.</a:t>
            </a:r>
          </a:p>
          <a:p>
            <a:pPr marL="11112" lvl="1"/>
            <a:endParaRPr lang="en-US" dirty="0"/>
          </a:p>
        </p:txBody>
      </p:sp>
    </p:spTree>
    <p:extLst>
      <p:ext uri="{BB962C8B-B14F-4D97-AF65-F5344CB8AC3E}">
        <p14:creationId xmlns:p14="http://schemas.microsoft.com/office/powerpoint/2010/main" val="48254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11179326" cy="519804"/>
          </a:xfrm>
        </p:spPr>
        <p:txBody>
          <a:bodyPr/>
          <a:lstStyle/>
          <a:p>
            <a:r>
              <a:rPr lang="en-US" sz="3600" dirty="0"/>
              <a:t>DY Beathel Enterprises 2021-TIOL-890-HC-MAD-GST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15</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3970318"/>
          </a:xfrm>
          <a:prstGeom prst="rect">
            <a:avLst/>
          </a:prstGeom>
          <a:noFill/>
        </p:spPr>
        <p:txBody>
          <a:bodyPr wrap="square" rtlCol="0">
            <a:spAutoFit/>
          </a:bodyPr>
          <a:lstStyle/>
          <a:p>
            <a:pPr marL="285750" indent="-285750">
              <a:buFont typeface="Arial" panose="020B0604020202020204" pitchFamily="34" charset="0"/>
              <a:buChar char="•"/>
            </a:pPr>
            <a:r>
              <a:rPr lang="en-US" dirty="0"/>
              <a:t>The company in this case availed ITC in respect of the vendor</a:t>
            </a:r>
          </a:p>
          <a:p>
            <a:pPr marL="285750" indent="-285750">
              <a:buFont typeface="Arial" panose="020B0604020202020204" pitchFamily="34" charset="0"/>
              <a:buChar char="•"/>
            </a:pPr>
            <a:r>
              <a:rPr lang="en-US" dirty="0"/>
              <a:t>The payment was made mainly through banking channel. The company had valid tax invoice. </a:t>
            </a:r>
          </a:p>
          <a:p>
            <a:pPr marL="285750" indent="-285750">
              <a:buFont typeface="Arial" panose="020B0604020202020204" pitchFamily="34" charset="0"/>
              <a:buChar char="•"/>
            </a:pPr>
            <a:r>
              <a:rPr lang="en-US" dirty="0"/>
              <a:t>Department found that the seller had not paid tax to the government and was also involved in issuance of bogus invoices.</a:t>
            </a:r>
          </a:p>
          <a:p>
            <a:pPr marL="285750" indent="-285750">
              <a:buFont typeface="Arial" panose="020B0604020202020204" pitchFamily="34" charset="0"/>
              <a:buChar char="•"/>
            </a:pPr>
            <a:r>
              <a:rPr lang="en-US" dirty="0"/>
              <a:t>Department alleged that the there was no movement of goods. However, the vendor was never cross examined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High Court held that</a:t>
            </a:r>
            <a:r>
              <a:rPr lang="en-US" dirty="0"/>
              <a:t>: </a:t>
            </a:r>
          </a:p>
          <a:p>
            <a:r>
              <a:rPr lang="en-US" b="0" i="0" u="none" strike="noStrike" dirty="0">
                <a:solidFill>
                  <a:srgbClr val="272727"/>
                </a:solidFill>
                <a:effectLst/>
                <a:highlight>
                  <a:srgbClr val="FFFFFF"/>
                </a:highlight>
                <a:latin typeface="PT Sans" panose="020B0503020203020204" pitchFamily="34" charset="77"/>
              </a:rPr>
              <a:t> -    The Department has not taken any recovery action against the seller </a:t>
            </a:r>
          </a:p>
          <a:p>
            <a:pPr marL="285750" indent="-285750">
              <a:buFontTx/>
              <a:buChar char="-"/>
            </a:pPr>
            <a:r>
              <a:rPr lang="en-US" b="0" i="0" u="none" strike="noStrike" dirty="0">
                <a:solidFill>
                  <a:srgbClr val="272727"/>
                </a:solidFill>
                <a:effectLst/>
                <a:highlight>
                  <a:srgbClr val="FFFFFF"/>
                </a:highlight>
                <a:latin typeface="PT Sans" panose="020B0503020203020204" pitchFamily="34" charset="77"/>
              </a:rPr>
              <a:t> When it has come out that the seller has collected tax from the purchasing dealers, the omission on the   part of the seller to remit the tax in question must have been viewed very seriously and strict action ought to have been initiated against him</a:t>
            </a:r>
          </a:p>
          <a:p>
            <a:pPr marL="285750" indent="-285750">
              <a:buFontTx/>
              <a:buChar char="-"/>
            </a:pPr>
            <a:r>
              <a:rPr lang="en-US" dirty="0">
                <a:solidFill>
                  <a:srgbClr val="272727"/>
                </a:solidFill>
                <a:highlight>
                  <a:srgbClr val="FFFFFF"/>
                </a:highlight>
                <a:latin typeface="PT Sans" panose="020B0503020203020204" pitchFamily="34" charset="77"/>
              </a:rPr>
              <a:t>In the present case of demand, the seller should have been confronted and cross-examined</a:t>
            </a:r>
          </a:p>
          <a:p>
            <a:pPr marL="285750" indent="-285750">
              <a:buFontTx/>
              <a:buChar char="-"/>
            </a:pPr>
            <a:r>
              <a:rPr lang="en-US" dirty="0">
                <a:solidFill>
                  <a:srgbClr val="272727"/>
                </a:solidFill>
                <a:highlight>
                  <a:srgbClr val="FFFFFF"/>
                </a:highlight>
                <a:latin typeface="PT Sans" panose="020B0503020203020204" pitchFamily="34" charset="77"/>
              </a:rPr>
              <a:t>The demand order was set aside matter was remanded for fresh consideration </a:t>
            </a:r>
            <a:endParaRPr lang="en-US" dirty="0"/>
          </a:p>
        </p:txBody>
      </p:sp>
    </p:spTree>
    <p:extLst>
      <p:ext uri="{BB962C8B-B14F-4D97-AF65-F5344CB8AC3E}">
        <p14:creationId xmlns:p14="http://schemas.microsoft.com/office/powerpoint/2010/main" val="607215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11179326" cy="519804"/>
          </a:xfrm>
        </p:spPr>
        <p:txBody>
          <a:bodyPr/>
          <a:lstStyle/>
          <a:p>
            <a:r>
              <a:rPr lang="en-US" sz="3600" dirty="0"/>
              <a:t>LGW Industries Limited  2021-TIOL-2308-HC-KOL-GST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16</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078313"/>
          </a:xfrm>
          <a:prstGeom prst="rect">
            <a:avLst/>
          </a:prstGeom>
          <a:noFill/>
        </p:spPr>
        <p:txBody>
          <a:bodyPr wrap="square" rtlCol="0">
            <a:spAutoFit/>
          </a:bodyPr>
          <a:lstStyle/>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Department in this case was of the view:</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That the suppliers from whom the petitioners/buyers are claiming to have purchased goods in question are all fake and non-existing </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 bank accounts opened by those suppliers are on the basis of fake documents </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Petitioners claim of benefit of input tax credit are not supported by relevant documents </a:t>
            </a:r>
          </a:p>
          <a:p>
            <a:pPr marL="742950"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P</a:t>
            </a:r>
            <a:r>
              <a:rPr lang="en-US" b="0" i="0" u="none" strike="noStrike" dirty="0">
                <a:solidFill>
                  <a:srgbClr val="272727"/>
                </a:solidFill>
                <a:effectLst/>
                <a:highlight>
                  <a:srgbClr val="FFFFFF"/>
                </a:highlight>
                <a:latin typeface="PT Sans" panose="020B0503020203020204" pitchFamily="34" charset="77"/>
              </a:rPr>
              <a:t>etitioners have not verified genuineness and identity of aforesaid suppliers before entering into any transaction with those suppliers. </a:t>
            </a:r>
          </a:p>
          <a:p>
            <a:pPr marL="285750" indent="-285750">
              <a:buFont typeface="Arial" panose="020B0604020202020204" pitchFamily="34" charset="0"/>
              <a:buChar char="•"/>
            </a:pPr>
            <a:endParaRPr lang="en-US" b="0" i="0" u="none" strike="noStrike" dirty="0">
              <a:solidFill>
                <a:srgbClr val="272727"/>
              </a:solidFill>
              <a:effectLst/>
              <a:highlight>
                <a:srgbClr val="FFFFFF"/>
              </a:highlight>
              <a:latin typeface="PT Sans" panose="020B0503020203020204" pitchFamily="34" charset="77"/>
            </a:endParaRPr>
          </a:p>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Petitioners argued that:</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they have paid the amount of purchases in question as well as tax through banks </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Petitioners are helpless if at some point of time after transactions were over department foun</a:t>
            </a:r>
            <a:r>
              <a:rPr lang="en-US" dirty="0">
                <a:solidFill>
                  <a:srgbClr val="272727"/>
                </a:solidFill>
                <a:highlight>
                  <a:srgbClr val="FFFFFF"/>
                </a:highlight>
                <a:latin typeface="PT Sans" panose="020B0503020203020204" pitchFamily="34" charset="77"/>
              </a:rPr>
              <a:t>d</a:t>
            </a:r>
            <a:r>
              <a:rPr lang="en-US" b="0" i="0" u="none" strike="noStrike" dirty="0">
                <a:solidFill>
                  <a:srgbClr val="272727"/>
                </a:solidFill>
                <a:effectLst/>
                <a:highlight>
                  <a:srgbClr val="FFFFFF"/>
                </a:highlight>
                <a:latin typeface="PT Sans" panose="020B0503020203020204" pitchFamily="34" charset="77"/>
              </a:rPr>
              <a:t> suppliers (RTP) were fake and bogus </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Petitioners could not be penalized unless the department proves collusion </a:t>
            </a:r>
          </a:p>
          <a:p>
            <a:pPr marL="742950"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All disputed </a:t>
            </a:r>
            <a:r>
              <a:rPr lang="en-US" b="0" i="0" u="none" strike="noStrike" dirty="0">
                <a:solidFill>
                  <a:srgbClr val="272727"/>
                </a:solidFill>
                <a:effectLst/>
                <a:highlight>
                  <a:srgbClr val="FFFFFF"/>
                </a:highlight>
                <a:latin typeface="PT Sans" panose="020B0503020203020204" pitchFamily="34" charset="77"/>
              </a:rPr>
              <a:t>invoices-wise were available on GST portal in form GSTR-2A </a:t>
            </a:r>
          </a:p>
          <a:p>
            <a:pPr lvl="1" indent="-446088"/>
            <a:endParaRPr lang="en-US" dirty="0">
              <a:solidFill>
                <a:srgbClr val="272727"/>
              </a:solidFill>
              <a:highlight>
                <a:srgbClr val="FFFFFF"/>
              </a:highlight>
              <a:latin typeface="PT Sans" panose="020B0503020203020204" pitchFamily="34" charset="77"/>
            </a:endParaRPr>
          </a:p>
          <a:p>
            <a:pPr marL="11113" lvl="1"/>
            <a:r>
              <a:rPr lang="en-US" b="1" i="0" u="none" strike="noStrike" dirty="0">
                <a:solidFill>
                  <a:srgbClr val="272727"/>
                </a:solidFill>
                <a:effectLst/>
                <a:highlight>
                  <a:srgbClr val="FFFFFF"/>
                </a:highlight>
                <a:latin typeface="PT Sans" panose="020B0503020203020204" pitchFamily="34" charset="77"/>
              </a:rPr>
              <a:t>High Court held that if all the purchases are genuine and supported by valid documents and transactions were made before the cancellation of registration of those suppliers, the petitioners shall be given the benefit of input tax credit in question.</a:t>
            </a:r>
            <a:endParaRPr lang="en-US" b="1" dirty="0"/>
          </a:p>
        </p:txBody>
      </p:sp>
    </p:spTree>
    <p:extLst>
      <p:ext uri="{BB962C8B-B14F-4D97-AF65-F5344CB8AC3E}">
        <p14:creationId xmlns:p14="http://schemas.microsoft.com/office/powerpoint/2010/main" val="1441790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11179326" cy="519804"/>
          </a:xfrm>
        </p:spPr>
        <p:txBody>
          <a:bodyPr/>
          <a:lstStyle/>
          <a:p>
            <a:r>
              <a:rPr lang="en-US" sz="3600" dirty="0"/>
              <a:t>Engineering Tools Corporation-Madras High Court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17</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3693319"/>
          </a:xfrm>
          <a:prstGeom prst="rect">
            <a:avLst/>
          </a:prstGeom>
          <a:noFill/>
        </p:spPr>
        <p:txBody>
          <a:bodyPr wrap="square" rtlCol="0">
            <a:spAutoFit/>
          </a:bodyPr>
          <a:lstStyle/>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 company in this case had purchased goods from a vendor.</a:t>
            </a:r>
          </a:p>
          <a:p>
            <a:pPr marL="285750" indent="-285750">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 company had valid tax invoice, received the goods and had made payment to the vendor.</a:t>
            </a:r>
          </a:p>
          <a:p>
            <a:pPr marL="285750" indent="-285750">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 GST Registration of the vendor was cancelled retrospectively</a:t>
            </a:r>
          </a:p>
          <a:p>
            <a:pPr marL="285750" indent="-285750">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285750"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Department rejected the ITC claim on the ground that the company failed to prove the genuineness of the vendor.</a:t>
            </a:r>
          </a:p>
          <a:p>
            <a:pPr marL="285750" indent="-285750">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285750"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 Hon’ble High Court  observed that the rejection solely based on the supplier’s canceled registration was unjustified. It emphasized the importance of assessing the genuineness of transactions based on concrete evidence rather than administrative assumptions.</a:t>
            </a:r>
            <a:br>
              <a:rPr lang="en-US" dirty="0">
                <a:solidFill>
                  <a:srgbClr val="272727"/>
                </a:solidFill>
                <a:highlight>
                  <a:srgbClr val="FFFFFF"/>
                </a:highlight>
                <a:latin typeface="PT Sans" panose="020B0503020203020204" pitchFamily="34" charset="77"/>
              </a:rPr>
            </a:br>
            <a:r>
              <a:rPr lang="en-US" dirty="0">
                <a:solidFill>
                  <a:srgbClr val="272727"/>
                </a:solidFill>
                <a:highlight>
                  <a:srgbClr val="FFFFFF"/>
                </a:highlight>
                <a:latin typeface="PT Sans" panose="020B0503020203020204" pitchFamily="34" charset="77"/>
              </a:rPr>
              <a:t> </a:t>
            </a:r>
          </a:p>
        </p:txBody>
      </p:sp>
    </p:spTree>
    <p:extLst>
      <p:ext uri="{BB962C8B-B14F-4D97-AF65-F5344CB8AC3E}">
        <p14:creationId xmlns:p14="http://schemas.microsoft.com/office/powerpoint/2010/main" val="46381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11179326" cy="519804"/>
          </a:xfrm>
        </p:spPr>
        <p:txBody>
          <a:bodyPr/>
          <a:lstStyle/>
          <a:p>
            <a:r>
              <a:rPr lang="en-US" sz="3600" dirty="0"/>
              <a:t>Aastha Enterprises 	TS-407-HC(PAT)-2023-GST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18</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8" y="930908"/>
            <a:ext cx="10620031" cy="3970318"/>
          </a:xfrm>
          <a:prstGeom prst="rect">
            <a:avLst/>
          </a:prstGeom>
          <a:noFill/>
        </p:spPr>
        <p:txBody>
          <a:bodyPr wrap="square" rtlCol="0">
            <a:spAutoFit/>
          </a:bodyPr>
          <a:lstStyle/>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Department in this case disallowed the ITC as the vendor did not pay the GST collected from the company </a:t>
            </a:r>
          </a:p>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 tax charged has not been actually paid to the Government </a:t>
            </a:r>
          </a:p>
          <a:p>
            <a:pPr lvl="1" indent="-446088">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11112" lvl="1"/>
            <a:r>
              <a:rPr lang="en-US" b="1" dirty="0">
                <a:solidFill>
                  <a:srgbClr val="272727"/>
                </a:solidFill>
                <a:highlight>
                  <a:srgbClr val="FFFFFF"/>
                </a:highlight>
                <a:latin typeface="PT Sans" panose="020B0503020203020204" pitchFamily="34" charset="77"/>
              </a:rPr>
              <a:t>     </a:t>
            </a:r>
            <a:r>
              <a:rPr lang="en-US" b="1" u="sng" dirty="0">
                <a:solidFill>
                  <a:srgbClr val="272727"/>
                </a:solidFill>
                <a:highlight>
                  <a:srgbClr val="FFFFFF"/>
                </a:highlight>
                <a:latin typeface="PT Sans" panose="020B0503020203020204" pitchFamily="34" charset="77"/>
              </a:rPr>
              <a:t>High Court held that: </a:t>
            </a:r>
          </a:p>
          <a:p>
            <a:pPr marL="296862"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Substantiating the ITC claim would not absolve the recipient from the rigor of Section 16(2)(‘c) </a:t>
            </a:r>
          </a:p>
          <a:p>
            <a:pPr marL="296862"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Unless credit is available in the credit ledger of the purchasing dealer, ITC would not be allowed</a:t>
            </a:r>
          </a:p>
          <a:p>
            <a:pPr marL="296862"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 High Court did not accept the argument of double taxation</a:t>
            </a:r>
          </a:p>
          <a:p>
            <a:pPr marL="296862" lvl="1" indent="-285750">
              <a:buFont typeface="Arial" panose="020B0604020202020204" pitchFamily="34" charset="0"/>
              <a:buChar char="•"/>
            </a:pPr>
            <a:r>
              <a:rPr lang="en-US" b="0" i="0" dirty="0">
                <a:solidFill>
                  <a:srgbClr val="222222"/>
                </a:solidFill>
                <a:effectLst/>
                <a:highlight>
                  <a:srgbClr val="FFFFFF"/>
                </a:highlight>
                <a:latin typeface="Lato" panose="020F0502020204030203" pitchFamily="34" charset="0"/>
              </a:rPr>
              <a:t>Having regard to the literal nomenclature and the statutory language held  that clauses (a) (b) and (c)  of section 16(2) has to be “scrupulously followed” for ITC eligibility </a:t>
            </a:r>
          </a:p>
          <a:p>
            <a:pPr marL="296862" lvl="1" indent="-285750">
              <a:buFont typeface="Arial" panose="020B0604020202020204" pitchFamily="34" charset="0"/>
              <a:buChar char="•"/>
            </a:pPr>
            <a:r>
              <a:rPr lang="en-US" b="0" i="0" dirty="0">
                <a:solidFill>
                  <a:srgbClr val="222222"/>
                </a:solidFill>
                <a:effectLst/>
                <a:highlight>
                  <a:srgbClr val="FFFFFF"/>
                </a:highlight>
                <a:latin typeface="Lato" panose="020F0502020204030203" pitchFamily="34" charset="0"/>
              </a:rPr>
              <a:t>These conditions are to be satisfied together and not separately or in isolation</a:t>
            </a:r>
          </a:p>
          <a:p>
            <a:pPr marL="296862" lvl="1" indent="-285750">
              <a:buFont typeface="Arial" panose="020B0604020202020204" pitchFamily="34" charset="0"/>
              <a:buChar char="•"/>
            </a:pPr>
            <a:r>
              <a:rPr lang="en-US" dirty="0">
                <a:solidFill>
                  <a:srgbClr val="222222"/>
                </a:solidFill>
                <a:highlight>
                  <a:srgbClr val="FFFFFF"/>
                </a:highlight>
                <a:latin typeface="Lato" panose="020F0502020204030203" pitchFamily="34" charset="0"/>
              </a:rPr>
              <a:t>In case the department recovers tax from the seller, the purchaser based on available machinery could claim refund of ITC recovered earlier </a:t>
            </a:r>
            <a:endParaRPr lang="en-US" dirty="0">
              <a:solidFill>
                <a:srgbClr val="272727"/>
              </a:solidFill>
              <a:highlight>
                <a:srgbClr val="FFFFFF"/>
              </a:highlight>
              <a:latin typeface="PT Sans" panose="020B0503020203020204" pitchFamily="34" charset="77"/>
            </a:endParaRPr>
          </a:p>
          <a:p>
            <a:pPr marL="11112" lvl="1"/>
            <a:endParaRPr lang="en-US" dirty="0"/>
          </a:p>
        </p:txBody>
      </p:sp>
    </p:spTree>
    <p:extLst>
      <p:ext uri="{BB962C8B-B14F-4D97-AF65-F5344CB8AC3E}">
        <p14:creationId xmlns:p14="http://schemas.microsoft.com/office/powerpoint/2010/main" val="357043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27953-3C35-66FC-F133-B3BA5E96AD6E}"/>
              </a:ext>
            </a:extLst>
          </p:cNvPr>
          <p:cNvSpPr>
            <a:spLocks noGrp="1"/>
          </p:cNvSpPr>
          <p:nvPr>
            <p:ph type="title"/>
          </p:nvPr>
        </p:nvSpPr>
        <p:spPr/>
        <p:txBody>
          <a:bodyPr/>
          <a:lstStyle/>
          <a:p>
            <a:r>
              <a:rPr lang="en-US" sz="3200" dirty="0"/>
              <a:t>CIRCULAR NO 26/26/2017 –GST dated  29/12/2017</a:t>
            </a:r>
          </a:p>
        </p:txBody>
      </p:sp>
      <p:sp>
        <p:nvSpPr>
          <p:cNvPr id="3" name="Content Placeholder 2">
            <a:extLst>
              <a:ext uri="{FF2B5EF4-FFF2-40B4-BE49-F238E27FC236}">
                <a16:creationId xmlns:a16="http://schemas.microsoft.com/office/drawing/2014/main" id="{2E714A9B-2965-0D6D-BE86-5687FD712679}"/>
              </a:ext>
            </a:extLst>
          </p:cNvPr>
          <p:cNvSpPr>
            <a:spLocks noGrp="1"/>
          </p:cNvSpPr>
          <p:nvPr>
            <p:ph idx="1"/>
          </p:nvPr>
        </p:nvSpPr>
        <p:spPr>
          <a:xfrm>
            <a:off x="6653182" y="987423"/>
            <a:ext cx="5020948" cy="2632077"/>
          </a:xfrm>
        </p:spPr>
        <p:txBody>
          <a:bodyPr/>
          <a:lstStyle/>
          <a:p>
            <a:r>
              <a:rPr lang="en-US" dirty="0"/>
              <a:t>“</a:t>
            </a:r>
            <a:r>
              <a:rPr lang="en-US" sz="1600" i="1" dirty="0"/>
              <a:t>3.2 Since, the GST Council has decided that the time period of filing of FORM GSTR-2 and FORM GSTR -3 for the month of July 2017 to March 2018 would be worked out by a Committee of officers, the system based reconciliation prescribed under Circular No. 7/7/2017-GST dated 1st September 2017 can only be operationalized after the relevant notification is issued. The said circular is therefore kept in abeyance till such time.”</a:t>
            </a:r>
          </a:p>
          <a:p>
            <a:endParaRPr lang="en-US" sz="1600" i="1" dirty="0"/>
          </a:p>
          <a:p>
            <a:endParaRPr lang="en-US" sz="1600" i="1" dirty="0"/>
          </a:p>
          <a:p>
            <a:endParaRPr lang="en-US" sz="1600" i="1" dirty="0"/>
          </a:p>
        </p:txBody>
      </p:sp>
      <p:sp>
        <p:nvSpPr>
          <p:cNvPr id="5" name="Date Placeholder 4">
            <a:extLst>
              <a:ext uri="{FF2B5EF4-FFF2-40B4-BE49-F238E27FC236}">
                <a16:creationId xmlns:a16="http://schemas.microsoft.com/office/drawing/2014/main" id="{0380A88D-B4EE-756E-F9E2-B44B98D25B47}"/>
              </a:ext>
            </a:extLst>
          </p:cNvPr>
          <p:cNvSpPr>
            <a:spLocks noGrp="1"/>
          </p:cNvSpPr>
          <p:nvPr>
            <p:ph type="dt" sz="half" idx="10"/>
          </p:nvPr>
        </p:nvSpPr>
        <p:spPr/>
        <p:txBody>
          <a:bodyPr/>
          <a:lstStyle/>
          <a:p>
            <a:fld id="{82C4FE42-FC27-4BF8-9CF6-3CCDE72249E1}" type="datetime1">
              <a:rPr lang="en-US" smtClean="0"/>
              <a:t>4/14/24</a:t>
            </a:fld>
            <a:endParaRPr lang="en-US" dirty="0"/>
          </a:p>
        </p:txBody>
      </p:sp>
      <p:sp>
        <p:nvSpPr>
          <p:cNvPr id="6" name="Footer Placeholder 5">
            <a:extLst>
              <a:ext uri="{FF2B5EF4-FFF2-40B4-BE49-F238E27FC236}">
                <a16:creationId xmlns:a16="http://schemas.microsoft.com/office/drawing/2014/main" id="{B14AE8D6-13B8-E88D-6A03-8B565FE6BF0E}"/>
              </a:ext>
            </a:extLst>
          </p:cNvPr>
          <p:cNvSpPr>
            <a:spLocks noGrp="1"/>
          </p:cNvSpPr>
          <p:nvPr>
            <p:ph type="ftr" sz="quarter" idx="11"/>
          </p:nvPr>
        </p:nvSpPr>
        <p:spPr>
          <a:xfrm>
            <a:off x="517870" y="97713"/>
            <a:ext cx="5781330" cy="365125"/>
          </a:xfrm>
        </p:spPr>
        <p:txBody>
          <a:bodyPr/>
          <a:lstStyle/>
          <a:p>
            <a:r>
              <a:rPr lang="en-US" sz="3600" dirty="0"/>
              <a:t>Key Circulars</a:t>
            </a:r>
          </a:p>
        </p:txBody>
      </p:sp>
      <p:sp>
        <p:nvSpPr>
          <p:cNvPr id="7" name="Slide Number Placeholder 6">
            <a:extLst>
              <a:ext uri="{FF2B5EF4-FFF2-40B4-BE49-F238E27FC236}">
                <a16:creationId xmlns:a16="http://schemas.microsoft.com/office/drawing/2014/main" id="{19F1AA50-7218-A3A2-39FD-632219BE8CA5}"/>
              </a:ext>
            </a:extLst>
          </p:cNvPr>
          <p:cNvSpPr>
            <a:spLocks noGrp="1"/>
          </p:cNvSpPr>
          <p:nvPr>
            <p:ph type="sldNum" sz="quarter" idx="12"/>
          </p:nvPr>
        </p:nvSpPr>
        <p:spPr/>
        <p:txBody>
          <a:bodyPr/>
          <a:lstStyle/>
          <a:p>
            <a:fld id="{DFDF98CC-160E-494C-8C3C-8CDC5FA257DE}" type="slidenum">
              <a:rPr lang="en-US" smtClean="0"/>
              <a:t>19</a:t>
            </a:fld>
            <a:endParaRPr lang="en-US" dirty="0"/>
          </a:p>
        </p:txBody>
      </p:sp>
      <p:sp>
        <p:nvSpPr>
          <p:cNvPr id="9" name="TextBox 8">
            <a:extLst>
              <a:ext uri="{FF2B5EF4-FFF2-40B4-BE49-F238E27FC236}">
                <a16:creationId xmlns:a16="http://schemas.microsoft.com/office/drawing/2014/main" id="{BFA9F48C-0539-7D54-3FAE-0F967C04B82F}"/>
              </a:ext>
            </a:extLst>
          </p:cNvPr>
          <p:cNvSpPr txBox="1"/>
          <p:nvPr/>
        </p:nvSpPr>
        <p:spPr>
          <a:xfrm>
            <a:off x="360535" y="3764619"/>
            <a:ext cx="5020948" cy="1569660"/>
          </a:xfrm>
          <a:prstGeom prst="rect">
            <a:avLst/>
          </a:prstGeom>
          <a:noFill/>
        </p:spPr>
        <p:txBody>
          <a:bodyPr wrap="square">
            <a:spAutoFit/>
          </a:bodyPr>
          <a:lstStyle/>
          <a:p>
            <a:r>
              <a:rPr lang="en-US" sz="3200" b="1" dirty="0"/>
              <a:t>27</a:t>
            </a:r>
            <a:r>
              <a:rPr lang="en-US" sz="3200" b="1" baseline="30000" dirty="0"/>
              <a:t>th</a:t>
            </a:r>
            <a:r>
              <a:rPr lang="en-US" sz="3200" b="1" dirty="0"/>
              <a:t> GST Council Meeting – Press Release dated 04 May 2018</a:t>
            </a:r>
            <a:r>
              <a:rPr lang="en-US" sz="3200" dirty="0"/>
              <a:t> </a:t>
            </a:r>
          </a:p>
        </p:txBody>
      </p:sp>
      <p:sp>
        <p:nvSpPr>
          <p:cNvPr id="10" name="Content Placeholder 2">
            <a:extLst>
              <a:ext uri="{FF2B5EF4-FFF2-40B4-BE49-F238E27FC236}">
                <a16:creationId xmlns:a16="http://schemas.microsoft.com/office/drawing/2014/main" id="{E870383E-163A-707A-BFD5-58C77B7BD14A}"/>
              </a:ext>
            </a:extLst>
          </p:cNvPr>
          <p:cNvSpPr txBox="1">
            <a:spLocks/>
          </p:cNvSpPr>
          <p:nvPr/>
        </p:nvSpPr>
        <p:spPr>
          <a:xfrm>
            <a:off x="6433369" y="3970899"/>
            <a:ext cx="5020948" cy="2632077"/>
          </a:xfrm>
          <a:prstGeom prst="rect">
            <a:avLst/>
          </a:prstGeom>
        </p:spPr>
        <p:txBody>
          <a:bodyPr vert="horz" lIns="91440" tIns="45720" rIns="91440" bIns="45720" rtlCol="0">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r>
              <a:rPr lang="en-US" sz="1600" dirty="0"/>
              <a:t>iv) No automatic reversal of credit: There shall not be any automatic reversal of input tax credit from buyer on non-payment of tax by the seller. In case of default in payment of tax by the seller, recovery shall be made from the seller however reversal of credit from buyer shall also be an option available with the revenue authorities to address exceptional situations like missing dealer, closure of business by supplier or supplier not having adequate assets etc.</a:t>
            </a:r>
            <a:endParaRPr lang="en-US" sz="1600" i="1" dirty="0"/>
          </a:p>
          <a:p>
            <a:endParaRPr lang="en-US" sz="1600" i="1" dirty="0"/>
          </a:p>
          <a:p>
            <a:endParaRPr lang="en-US" sz="1600" i="1" dirty="0"/>
          </a:p>
        </p:txBody>
      </p:sp>
    </p:spTree>
    <p:extLst>
      <p:ext uri="{BB962C8B-B14F-4D97-AF65-F5344CB8AC3E}">
        <p14:creationId xmlns:p14="http://schemas.microsoft.com/office/powerpoint/2010/main" val="33411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616210" y="1772292"/>
            <a:ext cx="4112920" cy="3309513"/>
          </a:xfrm>
        </p:spPr>
        <p:txBody>
          <a:bodyPr anchor="t">
            <a:normAutofit/>
          </a:bodyPr>
          <a:lstStyle/>
          <a:p>
            <a:r>
              <a:rPr lang="en-US" sz="4000" dirty="0"/>
              <a:t>Evolving Landscape of ITC</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393340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0380A88D-B4EE-756E-F9E2-B44B98D25B47}"/>
              </a:ext>
            </a:extLst>
          </p:cNvPr>
          <p:cNvSpPr>
            <a:spLocks noGrp="1"/>
          </p:cNvSpPr>
          <p:nvPr>
            <p:ph type="dt" sz="half" idx="10"/>
          </p:nvPr>
        </p:nvSpPr>
        <p:spPr/>
        <p:txBody>
          <a:bodyPr/>
          <a:lstStyle/>
          <a:p>
            <a:fld id="{82C4FE42-FC27-4BF8-9CF6-3CCDE72249E1}" type="datetime1">
              <a:rPr lang="en-US" smtClean="0"/>
              <a:t>4/14/24</a:t>
            </a:fld>
            <a:endParaRPr lang="en-US" dirty="0"/>
          </a:p>
        </p:txBody>
      </p:sp>
      <p:sp>
        <p:nvSpPr>
          <p:cNvPr id="6" name="Footer Placeholder 5">
            <a:extLst>
              <a:ext uri="{FF2B5EF4-FFF2-40B4-BE49-F238E27FC236}">
                <a16:creationId xmlns:a16="http://schemas.microsoft.com/office/drawing/2014/main" id="{B14AE8D6-13B8-E88D-6A03-8B565FE6BF0E}"/>
              </a:ext>
            </a:extLst>
          </p:cNvPr>
          <p:cNvSpPr>
            <a:spLocks noGrp="1"/>
          </p:cNvSpPr>
          <p:nvPr>
            <p:ph type="ftr" sz="quarter" idx="11"/>
          </p:nvPr>
        </p:nvSpPr>
        <p:spPr>
          <a:xfrm>
            <a:off x="517870" y="97713"/>
            <a:ext cx="5781330" cy="365125"/>
          </a:xfrm>
        </p:spPr>
        <p:txBody>
          <a:bodyPr/>
          <a:lstStyle/>
          <a:p>
            <a:r>
              <a:rPr lang="en-US" sz="3600" dirty="0"/>
              <a:t>Key Circulars</a:t>
            </a:r>
          </a:p>
        </p:txBody>
      </p:sp>
      <p:sp>
        <p:nvSpPr>
          <p:cNvPr id="7" name="Slide Number Placeholder 6">
            <a:extLst>
              <a:ext uri="{FF2B5EF4-FFF2-40B4-BE49-F238E27FC236}">
                <a16:creationId xmlns:a16="http://schemas.microsoft.com/office/drawing/2014/main" id="{19F1AA50-7218-A3A2-39FD-632219BE8CA5}"/>
              </a:ext>
            </a:extLst>
          </p:cNvPr>
          <p:cNvSpPr>
            <a:spLocks noGrp="1"/>
          </p:cNvSpPr>
          <p:nvPr>
            <p:ph type="sldNum" sz="quarter" idx="12"/>
          </p:nvPr>
        </p:nvSpPr>
        <p:spPr/>
        <p:txBody>
          <a:bodyPr/>
          <a:lstStyle/>
          <a:p>
            <a:fld id="{DFDF98CC-160E-494C-8C3C-8CDC5FA257DE}" type="slidenum">
              <a:rPr lang="en-US" smtClean="0"/>
              <a:t>20</a:t>
            </a:fld>
            <a:endParaRPr lang="en-US" dirty="0"/>
          </a:p>
        </p:txBody>
      </p:sp>
      <p:sp>
        <p:nvSpPr>
          <p:cNvPr id="9" name="TextBox 8">
            <a:extLst>
              <a:ext uri="{FF2B5EF4-FFF2-40B4-BE49-F238E27FC236}">
                <a16:creationId xmlns:a16="http://schemas.microsoft.com/office/drawing/2014/main" id="{BFA9F48C-0539-7D54-3FAE-0F967C04B82F}"/>
              </a:ext>
            </a:extLst>
          </p:cNvPr>
          <p:cNvSpPr txBox="1"/>
          <p:nvPr/>
        </p:nvSpPr>
        <p:spPr>
          <a:xfrm>
            <a:off x="737683" y="1859340"/>
            <a:ext cx="5020948" cy="1569660"/>
          </a:xfrm>
          <a:prstGeom prst="rect">
            <a:avLst/>
          </a:prstGeom>
          <a:noFill/>
        </p:spPr>
        <p:txBody>
          <a:bodyPr wrap="square">
            <a:spAutoFit/>
          </a:bodyPr>
          <a:lstStyle/>
          <a:p>
            <a:r>
              <a:rPr lang="en-US" sz="3200" b="1" dirty="0"/>
              <a:t>27</a:t>
            </a:r>
            <a:r>
              <a:rPr lang="en-US" sz="3200" b="1" baseline="30000" dirty="0"/>
              <a:t>th</a:t>
            </a:r>
            <a:r>
              <a:rPr lang="en-US" sz="3200" b="1" dirty="0"/>
              <a:t> GST Council Meeting – Press Release dated 04 May 2018</a:t>
            </a:r>
            <a:r>
              <a:rPr lang="en-US" sz="3200" dirty="0"/>
              <a:t> </a:t>
            </a:r>
          </a:p>
        </p:txBody>
      </p:sp>
      <p:sp>
        <p:nvSpPr>
          <p:cNvPr id="10" name="Content Placeholder 2">
            <a:extLst>
              <a:ext uri="{FF2B5EF4-FFF2-40B4-BE49-F238E27FC236}">
                <a16:creationId xmlns:a16="http://schemas.microsoft.com/office/drawing/2014/main" id="{E870383E-163A-707A-BFD5-58C77B7BD14A}"/>
              </a:ext>
            </a:extLst>
          </p:cNvPr>
          <p:cNvSpPr txBox="1">
            <a:spLocks/>
          </p:cNvSpPr>
          <p:nvPr/>
        </p:nvSpPr>
        <p:spPr>
          <a:xfrm>
            <a:off x="6433369" y="567299"/>
            <a:ext cx="5020948" cy="6074801"/>
          </a:xfrm>
          <a:prstGeom prst="rect">
            <a:avLst/>
          </a:prstGeom>
        </p:spPr>
        <p:txBody>
          <a:bodyPr vert="horz" lIns="91440" tIns="45720" rIns="91440" bIns="45720" rtlCol="0">
            <a:normAutofit lnSpcReduction="10000"/>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r>
              <a:rPr lang="en-US" sz="1800" dirty="0"/>
              <a:t>“</a:t>
            </a:r>
            <a:r>
              <a:rPr lang="en-US" sz="1800" i="1" dirty="0"/>
              <a:t>(vii) Transition: </a:t>
            </a:r>
          </a:p>
          <a:p>
            <a:r>
              <a:rPr lang="en-US" sz="1800" i="1" dirty="0"/>
              <a:t>There will be a three stage transition to the new system. Stage I shall be the present system of filing of return GSTR 3B and GSTR 1. </a:t>
            </a:r>
            <a:r>
              <a:rPr lang="en-US" sz="1800" b="1" i="1" u="sng" dirty="0"/>
              <a:t>GSTR 2 and GSTR 3 shall continue to remain suspended.</a:t>
            </a:r>
            <a:r>
              <a:rPr lang="en-US" sz="1800" i="1" dirty="0"/>
              <a:t> Stage I will continue for a period not exceeding 6 months by which time new return software would be ready. In stage 2, the new return will have facility for invoice-wise data upload and also facility for claiming input tax credit on self declaration basis, as in case of GSTR 3B now. </a:t>
            </a:r>
            <a:r>
              <a:rPr lang="en-US" sz="1800" b="1" i="1" u="sng" dirty="0"/>
              <a:t>During this stage 2, the dealer will be constantly fed with information about gap between credit available</a:t>
            </a:r>
            <a:r>
              <a:rPr lang="en-US" sz="1800" i="1" dirty="0"/>
              <a:t> to them as per invoices uploaded by their sellers and the provisional credit being claimed by them. </a:t>
            </a:r>
            <a:r>
              <a:rPr lang="en-US" sz="1800" b="1" i="1" u="sng" dirty="0"/>
              <a:t>After 6 months of this phase 2, the facility of provisional credit will get withdrawn and input tax credit will only be limited to the invoices uploaded by the sellers from whom the dealer has purchased goods.”</a:t>
            </a:r>
          </a:p>
          <a:p>
            <a:endParaRPr lang="en-US" sz="1800" i="1" dirty="0"/>
          </a:p>
        </p:txBody>
      </p:sp>
    </p:spTree>
    <p:extLst>
      <p:ext uri="{BB962C8B-B14F-4D97-AF65-F5344CB8AC3E}">
        <p14:creationId xmlns:p14="http://schemas.microsoft.com/office/powerpoint/2010/main" val="4089603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27953-3C35-66FC-F133-B3BA5E96AD6E}"/>
              </a:ext>
            </a:extLst>
          </p:cNvPr>
          <p:cNvSpPr>
            <a:spLocks noGrp="1"/>
          </p:cNvSpPr>
          <p:nvPr>
            <p:ph type="title"/>
          </p:nvPr>
        </p:nvSpPr>
        <p:spPr/>
        <p:txBody>
          <a:bodyPr/>
          <a:lstStyle/>
          <a:p>
            <a:r>
              <a:rPr lang="en-US" sz="3200" dirty="0"/>
              <a:t>CIRCULAR NO 183/15/2022-GST dated 27 December 2022</a:t>
            </a:r>
          </a:p>
        </p:txBody>
      </p:sp>
      <p:sp>
        <p:nvSpPr>
          <p:cNvPr id="3" name="Content Placeholder 2">
            <a:extLst>
              <a:ext uri="{FF2B5EF4-FFF2-40B4-BE49-F238E27FC236}">
                <a16:creationId xmlns:a16="http://schemas.microsoft.com/office/drawing/2014/main" id="{2E714A9B-2965-0D6D-BE86-5687FD712679}"/>
              </a:ext>
            </a:extLst>
          </p:cNvPr>
          <p:cNvSpPr>
            <a:spLocks noGrp="1"/>
          </p:cNvSpPr>
          <p:nvPr>
            <p:ph idx="1"/>
          </p:nvPr>
        </p:nvSpPr>
        <p:spPr/>
        <p:txBody>
          <a:bodyPr>
            <a:normAutofit fontScale="85000" lnSpcReduction="20000"/>
          </a:bodyPr>
          <a:lstStyle/>
          <a:p>
            <a:pPr marL="342900" indent="-342900">
              <a:buFontTx/>
              <a:buChar char="-"/>
            </a:pPr>
            <a:r>
              <a:rPr lang="en-US" dirty="0"/>
              <a:t>Admits that reconciliation was not operational in initial period of GST.</a:t>
            </a:r>
          </a:p>
          <a:p>
            <a:pPr marL="342900" indent="-342900">
              <a:buFontTx/>
              <a:buChar char="-"/>
            </a:pPr>
            <a:r>
              <a:rPr lang="en-US" dirty="0"/>
              <a:t>However, it clarifies that ITC would be available subject to satisfaction of conditions in Section 16. </a:t>
            </a:r>
          </a:p>
          <a:p>
            <a:pPr marL="342900" indent="-342900">
              <a:buFontTx/>
              <a:buChar char="-"/>
            </a:pPr>
            <a:r>
              <a:rPr lang="en-US" dirty="0"/>
              <a:t>Allows credit based on CA certificates from the vendor for cases of ITC more than INR 5 lacs and declaration for cases upto ITC of INR 5 lacs. </a:t>
            </a:r>
          </a:p>
          <a:p>
            <a:endParaRPr lang="en-US" dirty="0"/>
          </a:p>
          <a:p>
            <a:pPr marL="342900" indent="-342900">
              <a:buFontTx/>
              <a:buChar char="-"/>
            </a:pPr>
            <a:r>
              <a:rPr lang="en-US" dirty="0"/>
              <a:t>Also clarifies that the ITC would not be available if the vendors have filed returns late beyond Section 16(4) time limit.</a:t>
            </a:r>
          </a:p>
          <a:p>
            <a:pPr marL="342900" indent="-342900">
              <a:buFontTx/>
              <a:buChar char="-"/>
            </a:pPr>
            <a:r>
              <a:rPr lang="en-US" dirty="0"/>
              <a:t>This circular initially brought for the FY 2017-18 and 19-20, was extended later for the period till December 2021. </a:t>
            </a:r>
          </a:p>
          <a:p>
            <a:pPr marL="342900" indent="-342900">
              <a:buFontTx/>
              <a:buChar char="-"/>
            </a:pPr>
            <a:r>
              <a:rPr lang="en-US" dirty="0"/>
              <a:t>Rule 36(4)  credit taken would be covered in ambit of the Circular </a:t>
            </a:r>
          </a:p>
        </p:txBody>
      </p:sp>
      <p:sp>
        <p:nvSpPr>
          <p:cNvPr id="5" name="Date Placeholder 4">
            <a:extLst>
              <a:ext uri="{FF2B5EF4-FFF2-40B4-BE49-F238E27FC236}">
                <a16:creationId xmlns:a16="http://schemas.microsoft.com/office/drawing/2014/main" id="{0380A88D-B4EE-756E-F9E2-B44B98D25B47}"/>
              </a:ext>
            </a:extLst>
          </p:cNvPr>
          <p:cNvSpPr>
            <a:spLocks noGrp="1"/>
          </p:cNvSpPr>
          <p:nvPr>
            <p:ph type="dt" sz="half" idx="10"/>
          </p:nvPr>
        </p:nvSpPr>
        <p:spPr/>
        <p:txBody>
          <a:bodyPr/>
          <a:lstStyle/>
          <a:p>
            <a:fld id="{82C4FE42-FC27-4BF8-9CF6-3CCDE72249E1}" type="datetime1">
              <a:rPr lang="en-US" smtClean="0"/>
              <a:t>4/14/24</a:t>
            </a:fld>
            <a:endParaRPr lang="en-US" dirty="0"/>
          </a:p>
        </p:txBody>
      </p:sp>
      <p:sp>
        <p:nvSpPr>
          <p:cNvPr id="6" name="Footer Placeholder 5">
            <a:extLst>
              <a:ext uri="{FF2B5EF4-FFF2-40B4-BE49-F238E27FC236}">
                <a16:creationId xmlns:a16="http://schemas.microsoft.com/office/drawing/2014/main" id="{B14AE8D6-13B8-E88D-6A03-8B565FE6BF0E}"/>
              </a:ext>
            </a:extLst>
          </p:cNvPr>
          <p:cNvSpPr>
            <a:spLocks noGrp="1"/>
          </p:cNvSpPr>
          <p:nvPr>
            <p:ph type="ftr" sz="quarter" idx="11"/>
          </p:nvPr>
        </p:nvSpPr>
        <p:spPr>
          <a:xfrm>
            <a:off x="517870" y="97713"/>
            <a:ext cx="5781330" cy="365125"/>
          </a:xfrm>
        </p:spPr>
        <p:txBody>
          <a:bodyPr/>
          <a:lstStyle/>
          <a:p>
            <a:r>
              <a:rPr lang="en-US" sz="3600" dirty="0"/>
              <a:t>Key Circulars</a:t>
            </a:r>
          </a:p>
        </p:txBody>
      </p:sp>
      <p:sp>
        <p:nvSpPr>
          <p:cNvPr id="7" name="Slide Number Placeholder 6">
            <a:extLst>
              <a:ext uri="{FF2B5EF4-FFF2-40B4-BE49-F238E27FC236}">
                <a16:creationId xmlns:a16="http://schemas.microsoft.com/office/drawing/2014/main" id="{19F1AA50-7218-A3A2-39FD-632219BE8CA5}"/>
              </a:ext>
            </a:extLst>
          </p:cNvPr>
          <p:cNvSpPr>
            <a:spLocks noGrp="1"/>
          </p:cNvSpPr>
          <p:nvPr>
            <p:ph type="sldNum" sz="quarter" idx="12"/>
          </p:nvPr>
        </p:nvSpPr>
        <p:spPr/>
        <p:txBody>
          <a:bodyPr/>
          <a:lstStyle/>
          <a:p>
            <a:fld id="{DFDF98CC-160E-494C-8C3C-8CDC5FA257DE}" type="slidenum">
              <a:rPr lang="en-US" smtClean="0"/>
              <a:t>21</a:t>
            </a:fld>
            <a:endParaRPr lang="en-US" dirty="0"/>
          </a:p>
        </p:txBody>
      </p:sp>
    </p:spTree>
    <p:extLst>
      <p:ext uri="{BB962C8B-B14F-4D97-AF65-F5344CB8AC3E}">
        <p14:creationId xmlns:p14="http://schemas.microsoft.com/office/powerpoint/2010/main" val="2818710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17869" y="2533793"/>
            <a:ext cx="4112920" cy="893256"/>
          </a:xfrm>
        </p:spPr>
        <p:txBody>
          <a:bodyPr anchor="t">
            <a:normAutofit/>
          </a:bodyPr>
          <a:lstStyle/>
          <a:p>
            <a:r>
              <a:rPr lang="en-US" sz="4000" dirty="0"/>
              <a:t>Burden of Proof</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312800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Burden of Proof </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23</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2308324"/>
          </a:xfrm>
          <a:prstGeom prst="rect">
            <a:avLst/>
          </a:prstGeom>
          <a:noFill/>
        </p:spPr>
        <p:txBody>
          <a:bodyPr wrap="square" rtlCol="0">
            <a:spAutoFit/>
          </a:bodyPr>
          <a:lstStyle/>
          <a:p>
            <a:pPr marL="285750" indent="-285750">
              <a:buFont typeface="Arial" panose="020B0604020202020204" pitchFamily="34" charset="0"/>
              <a:buChar char="•"/>
            </a:pPr>
            <a:r>
              <a:rPr lang="en-US" dirty="0"/>
              <a:t>Company A purchased goods from Vendor B</a:t>
            </a:r>
          </a:p>
          <a:p>
            <a:endParaRPr lang="en-US" dirty="0"/>
          </a:p>
          <a:p>
            <a:pPr marL="285750" indent="-285750">
              <a:buFont typeface="Arial" panose="020B0604020202020204" pitchFamily="34" charset="0"/>
              <a:buChar char="•"/>
            </a:pPr>
            <a:r>
              <a:rPr lang="en-US" dirty="0"/>
              <a:t>Company A has following documents: </a:t>
            </a:r>
          </a:p>
          <a:p>
            <a:pPr marL="742950" lvl="1" indent="-285750">
              <a:buFont typeface="Arial" panose="020B0604020202020204" pitchFamily="34" charset="0"/>
              <a:buChar char="•"/>
            </a:pPr>
            <a:r>
              <a:rPr lang="en-US" dirty="0"/>
              <a:t>Tax Invoice </a:t>
            </a:r>
          </a:p>
          <a:p>
            <a:pPr marL="742950" lvl="1" indent="-285750">
              <a:buFont typeface="Arial" panose="020B0604020202020204" pitchFamily="34" charset="0"/>
              <a:buChar char="•"/>
            </a:pPr>
            <a:r>
              <a:rPr lang="en-US" dirty="0"/>
              <a:t>Bank payment details to the vendor</a:t>
            </a:r>
          </a:p>
          <a:p>
            <a:pPr marL="742950" lvl="1" indent="-285750">
              <a:buFont typeface="Arial" panose="020B0604020202020204" pitchFamily="34" charset="0"/>
              <a:buChar char="•"/>
            </a:pPr>
            <a:r>
              <a:rPr lang="en-US" dirty="0"/>
              <a:t>The invoice is appearing GSTR 2B statement</a:t>
            </a:r>
          </a:p>
          <a:p>
            <a:pPr marL="742950" lvl="1" indent="-285750">
              <a:buFont typeface="Arial" panose="020B0604020202020204" pitchFamily="34" charset="0"/>
              <a:buChar char="•"/>
            </a:pPr>
            <a:endParaRPr lang="en-US" dirty="0"/>
          </a:p>
          <a:p>
            <a:pPr marL="295275" lvl="1" indent="-282575">
              <a:buFont typeface="Arial" panose="020B0604020202020204" pitchFamily="34" charset="0"/>
              <a:buChar char="•"/>
            </a:pPr>
            <a:r>
              <a:rPr lang="en-US" dirty="0"/>
              <a:t>The GST Officer in course of audit is insisting to prove whether the ITC availed is genuine or not.  </a:t>
            </a:r>
          </a:p>
        </p:txBody>
      </p:sp>
    </p:spTree>
    <p:extLst>
      <p:ext uri="{BB962C8B-B14F-4D97-AF65-F5344CB8AC3E}">
        <p14:creationId xmlns:p14="http://schemas.microsoft.com/office/powerpoint/2010/main" val="360179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Burden of Proof </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24</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632311"/>
          </a:xfrm>
          <a:prstGeom prst="rect">
            <a:avLst/>
          </a:prstGeom>
          <a:noFill/>
        </p:spPr>
        <p:txBody>
          <a:bodyPr wrap="square" rtlCol="0">
            <a:spAutoFit/>
          </a:bodyPr>
          <a:lstStyle/>
          <a:p>
            <a:pPr marL="285750" indent="-285750">
              <a:buFont typeface="Arial" panose="020B0604020202020204" pitchFamily="34" charset="0"/>
              <a:buChar char="•"/>
            </a:pPr>
            <a:r>
              <a:rPr lang="en-US" dirty="0"/>
              <a:t>Section 155 of the CGST Act, provides that the Burden of proving the claim of eligible ITC is on the claimant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Typically, the tax invoice, payment details and 2B statement are enough to discharge such burden.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However, in some cases the tax officer can insist the details of movement of goods, E-way Bill details, lorry receipt, inventory records, etc.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Recently the Hon’ble Supreme Court in the context of VAT Regime pronounced the decision in the case of </a:t>
            </a:r>
            <a:r>
              <a:rPr lang="en-US" b="1" dirty="0"/>
              <a:t>Ecom Gill Coffee Trading Private Limited 2023-TIOL-18-SC-VAT</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dirty="0"/>
              <a:t>In this case the supplier who had supplied goods to Ecom had:</a:t>
            </a:r>
          </a:p>
          <a:p>
            <a:pPr marL="742950" lvl="1" indent="-285750">
              <a:buFont typeface="Arial" panose="020B0604020202020204" pitchFamily="34" charset="0"/>
              <a:buChar char="•"/>
            </a:pPr>
            <a:r>
              <a:rPr lang="en-US" dirty="0"/>
              <a:t>Deregistered</a:t>
            </a:r>
          </a:p>
          <a:p>
            <a:pPr marL="742950" lvl="1" indent="-285750">
              <a:buFont typeface="Arial" panose="020B0604020202020204" pitchFamily="34" charset="0"/>
              <a:buChar char="•"/>
            </a:pPr>
            <a:r>
              <a:rPr lang="en-US" dirty="0"/>
              <a:t>Not filed returns </a:t>
            </a:r>
          </a:p>
          <a:p>
            <a:pPr marL="742950" lvl="1" indent="-285750">
              <a:buFont typeface="Arial" panose="020B0604020202020204" pitchFamily="34" charset="0"/>
              <a:buChar char="•"/>
            </a:pPr>
            <a:r>
              <a:rPr lang="en-US" dirty="0"/>
              <a:t>Denied turnover and have not paid any taxes</a:t>
            </a:r>
          </a:p>
          <a:p>
            <a:pPr marL="295275" lvl="1" indent="-295275">
              <a:buFont typeface="Arial" panose="020B0604020202020204" pitchFamily="34" charset="0"/>
              <a:buChar char="•"/>
            </a:pPr>
            <a:endParaRPr lang="en-US" dirty="0"/>
          </a:p>
          <a:p>
            <a:pPr marL="295275" lvl="1" indent="-295275">
              <a:buFont typeface="Arial" panose="020B0604020202020204" pitchFamily="34" charset="0"/>
              <a:buChar char="•"/>
            </a:pPr>
            <a:r>
              <a:rPr lang="en-US" dirty="0"/>
              <a:t>The Officer denied the set off to Ecom</a:t>
            </a:r>
          </a:p>
          <a:p>
            <a:pPr marL="295275" lvl="1" indent="-295275">
              <a:buFont typeface="Arial" panose="020B0604020202020204" pitchFamily="34" charset="0"/>
              <a:buChar char="•"/>
            </a:pPr>
            <a:endParaRPr lang="en-US" dirty="0"/>
          </a:p>
          <a:p>
            <a:pPr marL="295275" lvl="1" indent="-295275">
              <a:buFont typeface="Arial" panose="020B0604020202020204" pitchFamily="34" charset="0"/>
              <a:buChar char="•"/>
            </a:pPr>
            <a:r>
              <a:rPr lang="en-US" dirty="0"/>
              <a:t>Tribunal and High Court allowed the set off on the ground that the company had valid tax invoices and payment was made by cheque</a:t>
            </a:r>
          </a:p>
        </p:txBody>
      </p:sp>
    </p:spTree>
    <p:extLst>
      <p:ext uri="{BB962C8B-B14F-4D97-AF65-F5344CB8AC3E}">
        <p14:creationId xmlns:p14="http://schemas.microsoft.com/office/powerpoint/2010/main" val="3745724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Burden of Proof </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25</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632311"/>
          </a:xfrm>
          <a:prstGeom prst="rect">
            <a:avLst/>
          </a:prstGeom>
          <a:noFill/>
        </p:spPr>
        <p:txBody>
          <a:bodyPr wrap="square" rtlCol="0">
            <a:spAutoFit/>
          </a:bodyPr>
          <a:lstStyle/>
          <a:p>
            <a:pPr marL="285750" indent="-285750">
              <a:buFont typeface="Arial" panose="020B0604020202020204" pitchFamily="34" charset="0"/>
              <a:buChar char="•"/>
            </a:pPr>
            <a:r>
              <a:rPr lang="en-US" dirty="0"/>
              <a:t>The matter reached Supreme Court and it held as follows: </a:t>
            </a:r>
          </a:p>
          <a:p>
            <a:pPr marL="742950" lvl="1" indent="-285750">
              <a:buFont typeface="Arial" panose="020B0604020202020204" pitchFamily="34" charset="0"/>
              <a:buChar char="•"/>
            </a:pPr>
            <a:r>
              <a:rPr lang="en-US" dirty="0"/>
              <a:t>Burden to prove genuine set off lies on the claimant</a:t>
            </a:r>
          </a:p>
          <a:p>
            <a:pPr marL="742950" lvl="1" indent="-285750">
              <a:buFont typeface="Arial" panose="020B0604020202020204" pitchFamily="34" charset="0"/>
              <a:buChar char="•"/>
            </a:pPr>
            <a:r>
              <a:rPr lang="en-US" dirty="0"/>
              <a:t>Merely the fact that claimant is a bonafide purchaser is not enough and sufficient </a:t>
            </a:r>
          </a:p>
          <a:p>
            <a:pPr marL="742950" lvl="1" indent="-285750">
              <a:buFont typeface="Arial" panose="020B0604020202020204" pitchFamily="34" charset="0"/>
              <a:buChar char="•"/>
            </a:pPr>
            <a:r>
              <a:rPr lang="en-US" dirty="0"/>
              <a:t>Mere producing tax invoices and payment proof is not enough and cannot be said to be discharge of burden </a:t>
            </a: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The dealer claiming ITC has to prove beyond doubt the actual transaction which can be proved by furnishing the name and address of the selling dealer, details of the vehicle which has delivered the goods, payment of freight charges, acknowledgement of taking delivery of goods, tax invoices and payment particulars etc. </a:t>
            </a:r>
            <a:endParaRPr lang="en-US" dirty="0">
              <a:solidFill>
                <a:srgbClr val="272727"/>
              </a:solidFill>
              <a:highlight>
                <a:srgbClr val="FFFFFF"/>
              </a:highlight>
              <a:latin typeface="PT Sans" panose="020B0503020203020204" pitchFamily="34" charset="77"/>
            </a:endParaRPr>
          </a:p>
          <a:p>
            <a:pPr marL="742950" lvl="1" indent="-285750">
              <a:buFont typeface="Arial" panose="020B0604020202020204" pitchFamily="34" charset="0"/>
              <a:buChar char="•"/>
            </a:pPr>
            <a:r>
              <a:rPr lang="en-US" b="0" i="0" u="none" strike="noStrike" dirty="0">
                <a:solidFill>
                  <a:srgbClr val="272727"/>
                </a:solidFill>
                <a:effectLst/>
                <a:highlight>
                  <a:srgbClr val="FFFFFF"/>
                </a:highlight>
                <a:latin typeface="PT Sans" panose="020B0503020203020204" pitchFamily="34" charset="77"/>
              </a:rPr>
              <a:t>Purchaser shall have to prove and establish the actual physical movement of goods, genuineness of transactions by furnishing the details referred above and mere production of tax invoices would not be sufficient to claim ITC. </a:t>
            </a:r>
          </a:p>
          <a:p>
            <a:pPr marL="742950" lvl="1" indent="-285750">
              <a:buFont typeface="Arial" panose="020B0604020202020204" pitchFamily="34" charset="0"/>
              <a:buChar char="•"/>
            </a:pPr>
            <a:r>
              <a:rPr lang="en-US" dirty="0">
                <a:solidFill>
                  <a:srgbClr val="272727"/>
                </a:solidFill>
                <a:highlight>
                  <a:srgbClr val="FFFFFF"/>
                </a:highlight>
                <a:latin typeface="PT Sans" panose="020B0503020203020204" pitchFamily="34" charset="77"/>
              </a:rPr>
              <a:t>If physical movement of goods cannot be established the tax officer is justified in denying the input set off</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ratio laid down in this case would have impact under GST Regime as well.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Therefore, the Officer in the present case may insist on all these details from the buyer to justify his claim of ITC.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80655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17869" y="2533793"/>
            <a:ext cx="4112920" cy="893256"/>
          </a:xfrm>
        </p:spPr>
        <p:txBody>
          <a:bodyPr anchor="t">
            <a:normAutofit fontScale="90000"/>
          </a:bodyPr>
          <a:lstStyle/>
          <a:p>
            <a:r>
              <a:rPr lang="en-US" sz="4000" dirty="0"/>
              <a:t>ITC availability through GSTR-9</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248551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29139"/>
            <a:ext cx="11915430" cy="782396"/>
          </a:xfrm>
        </p:spPr>
        <p:txBody>
          <a:bodyPr/>
          <a:lstStyle/>
          <a:p>
            <a:r>
              <a:rPr lang="en-US" sz="2400" dirty="0"/>
              <a:t>Sri Shanmuga Hardware Electricals 2024-TIOL-357-HC-MAD-GST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27</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2862322"/>
          </a:xfrm>
          <a:prstGeom prst="rect">
            <a:avLst/>
          </a:prstGeom>
          <a:noFill/>
        </p:spPr>
        <p:txBody>
          <a:bodyPr wrap="square" rtlCol="0">
            <a:spAutoFit/>
          </a:bodyPr>
          <a:lstStyle/>
          <a:p>
            <a:pPr marL="285750" indent="-285750">
              <a:buFont typeface="Arial" panose="020B0604020202020204" pitchFamily="34" charset="0"/>
              <a:buChar char="•"/>
            </a:pPr>
            <a:r>
              <a:rPr lang="en-US" dirty="0"/>
              <a:t>The company in this case inadvertently filed NIL ITC in its GSTR-3B returns</a:t>
            </a:r>
          </a:p>
          <a:p>
            <a:pPr marL="285750" indent="-285750">
              <a:buFont typeface="Arial" panose="020B0604020202020204" pitchFamily="34" charset="0"/>
              <a:buChar char="•"/>
            </a:pPr>
            <a:r>
              <a:rPr lang="en-US" dirty="0"/>
              <a:t>The company has claimed in the writ that it has availed ITC in the GSTR-9 and based on that should be allowed the credit.</a:t>
            </a:r>
          </a:p>
          <a:p>
            <a:pPr marL="285750" indent="-285750">
              <a:buFont typeface="Arial" panose="020B0604020202020204" pitchFamily="34" charset="0"/>
              <a:buChar char="•"/>
            </a:pPr>
            <a:r>
              <a:rPr lang="en-US" dirty="0"/>
              <a:t>The company states that such credit is getting reflected in GSTR-2A statement</a:t>
            </a:r>
          </a:p>
          <a:p>
            <a:pPr marL="285750" indent="-285750">
              <a:buFont typeface="Arial" panose="020B0604020202020204" pitchFamily="34" charset="0"/>
              <a:buChar char="•"/>
            </a:pPr>
            <a:r>
              <a:rPr lang="en-US" dirty="0"/>
              <a:t>Department has solely rejected its claim stating that the credit has not be claimed in GSTR-3B.</a:t>
            </a:r>
          </a:p>
          <a:p>
            <a:endParaRPr lang="en-US" dirty="0"/>
          </a:p>
          <a:p>
            <a:pPr marL="285750" indent="-285750">
              <a:buFont typeface="Arial" panose="020B0604020202020204" pitchFamily="34" charset="0"/>
              <a:buChar char="•"/>
            </a:pPr>
            <a:r>
              <a:rPr lang="en-US" dirty="0"/>
              <a:t>The Hon’ble High Court has remanded the case back to the AO</a:t>
            </a:r>
          </a:p>
          <a:p>
            <a:pPr marL="285750" indent="-285750">
              <a:buFont typeface="Arial" panose="020B0604020202020204" pitchFamily="34" charset="0"/>
              <a:buChar char="•"/>
            </a:pPr>
            <a:r>
              <a:rPr lang="en-US" dirty="0"/>
              <a:t>It has requested the AO to verify the ITC claim based on the documents provided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would be interesting space to watch out for.  </a:t>
            </a:r>
          </a:p>
        </p:txBody>
      </p:sp>
    </p:spTree>
    <p:extLst>
      <p:ext uri="{BB962C8B-B14F-4D97-AF65-F5344CB8AC3E}">
        <p14:creationId xmlns:p14="http://schemas.microsoft.com/office/powerpoint/2010/main" val="4252274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1050248" y="1860693"/>
            <a:ext cx="4112920" cy="893256"/>
          </a:xfrm>
        </p:spPr>
        <p:txBody>
          <a:bodyPr anchor="t">
            <a:normAutofit fontScale="90000"/>
          </a:bodyPr>
          <a:lstStyle/>
          <a:p>
            <a:r>
              <a:rPr lang="en-US" sz="4000" dirty="0"/>
              <a:t>Movable v/s Immovable Property</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301384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29139"/>
            <a:ext cx="11915430" cy="782396"/>
          </a:xfrm>
        </p:spPr>
        <p:txBody>
          <a:bodyPr/>
          <a:lstStyle/>
          <a:p>
            <a:r>
              <a:rPr lang="en-US" sz="2400" dirty="0"/>
              <a:t>ITC in respect of inwards supplies of setting up of office</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29</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4801314"/>
          </a:xfrm>
          <a:prstGeom prst="rect">
            <a:avLst/>
          </a:prstGeom>
          <a:noFill/>
        </p:spPr>
        <p:txBody>
          <a:bodyPr wrap="square" rtlCol="0">
            <a:spAutoFit/>
          </a:bodyPr>
          <a:lstStyle/>
          <a:p>
            <a:pPr marL="285750" indent="-285750">
              <a:buFont typeface="Arial" panose="020B0604020202020204" pitchFamily="34" charset="0"/>
              <a:buChar char="•"/>
            </a:pPr>
            <a:r>
              <a:rPr lang="en-US" dirty="0"/>
              <a:t>New Limited has recently planned to start its software development business in Pune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has identified a lease hold premises for the same.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company is planning to enter turnkey contract for setting up of the office.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project would involve procurement of varied services and goods namely:</a:t>
            </a:r>
          </a:p>
          <a:p>
            <a:pPr marL="742950" lvl="1" indent="-285750">
              <a:buFont typeface="Arial" panose="020B0604020202020204" pitchFamily="34" charset="0"/>
              <a:buChar char="•"/>
            </a:pPr>
            <a:r>
              <a:rPr lang="en-US" dirty="0"/>
              <a:t>Architect Services</a:t>
            </a:r>
          </a:p>
          <a:p>
            <a:pPr marL="742950" lvl="1" indent="-285750">
              <a:buFont typeface="Arial" panose="020B0604020202020204" pitchFamily="34" charset="0"/>
              <a:buChar char="•"/>
            </a:pPr>
            <a:r>
              <a:rPr lang="en-US" dirty="0"/>
              <a:t>Project Management Services</a:t>
            </a:r>
          </a:p>
          <a:p>
            <a:pPr marL="742950" lvl="1" indent="-285750">
              <a:buFont typeface="Arial" panose="020B0604020202020204" pitchFamily="34" charset="0"/>
              <a:buChar char="•"/>
            </a:pPr>
            <a:r>
              <a:rPr lang="en-US" dirty="0"/>
              <a:t>Painting </a:t>
            </a:r>
          </a:p>
          <a:p>
            <a:pPr marL="742950" lvl="1" indent="-285750">
              <a:buFont typeface="Arial" panose="020B0604020202020204" pitchFamily="34" charset="0"/>
              <a:buChar char="•"/>
            </a:pPr>
            <a:r>
              <a:rPr lang="en-US" dirty="0"/>
              <a:t>False ceiling </a:t>
            </a:r>
          </a:p>
          <a:p>
            <a:pPr marL="742950" lvl="1" indent="-285750">
              <a:buFont typeface="Arial" panose="020B0604020202020204" pitchFamily="34" charset="0"/>
              <a:buChar char="•"/>
            </a:pPr>
            <a:r>
              <a:rPr lang="en-US" dirty="0"/>
              <a:t>Movable furniture</a:t>
            </a:r>
          </a:p>
          <a:p>
            <a:pPr marL="742950" lvl="1" indent="-285750">
              <a:buFont typeface="Arial" panose="020B0604020202020204" pitchFamily="34" charset="0"/>
              <a:buChar char="•"/>
            </a:pPr>
            <a:r>
              <a:rPr lang="en-US" dirty="0"/>
              <a:t>AC systems and fire alarm system</a:t>
            </a:r>
          </a:p>
          <a:p>
            <a:pPr marL="742950" lvl="1" indent="-285750">
              <a:buFont typeface="Arial" panose="020B0604020202020204" pitchFamily="34" charset="0"/>
              <a:buChar char="•"/>
            </a:pPr>
            <a:r>
              <a:rPr lang="en-US" dirty="0"/>
              <a:t>Access control system</a:t>
            </a:r>
          </a:p>
          <a:p>
            <a:pPr marL="742950" lvl="1" indent="-285750">
              <a:buFont typeface="Arial" panose="020B0604020202020204" pitchFamily="34" charset="0"/>
              <a:buChar char="•"/>
            </a:pPr>
            <a:r>
              <a:rPr lang="en-US" dirty="0"/>
              <a:t>Glass partitions </a:t>
            </a:r>
          </a:p>
          <a:p>
            <a:pPr lvl="1"/>
            <a:endParaRPr lang="en-US" dirty="0"/>
          </a:p>
          <a:p>
            <a:pPr marL="279400" lvl="1" indent="-279400">
              <a:buFont typeface="Arial" panose="020B0604020202020204" pitchFamily="34" charset="0"/>
              <a:buChar char="•"/>
            </a:pPr>
            <a:r>
              <a:rPr lang="en-US" dirty="0"/>
              <a:t>Company is seeking advice on the availability of ITC in respect of the said expenditure.</a:t>
            </a:r>
          </a:p>
        </p:txBody>
      </p:sp>
    </p:spTree>
    <p:extLst>
      <p:ext uri="{BB962C8B-B14F-4D97-AF65-F5344CB8AC3E}">
        <p14:creationId xmlns:p14="http://schemas.microsoft.com/office/powerpoint/2010/main" val="4233936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64AB3-3F10-7BB3-7911-32E63BAB54F3}"/>
              </a:ext>
            </a:extLst>
          </p:cNvPr>
          <p:cNvSpPr>
            <a:spLocks noGrp="1"/>
          </p:cNvSpPr>
          <p:nvPr>
            <p:ph type="title"/>
          </p:nvPr>
        </p:nvSpPr>
        <p:spPr>
          <a:xfrm>
            <a:off x="5997232" y="1140714"/>
            <a:ext cx="5021182" cy="4870457"/>
          </a:xfrm>
        </p:spPr>
        <p:txBody>
          <a:bodyPr>
            <a:normAutofit/>
          </a:bodyPr>
          <a:lstStyle/>
          <a:p>
            <a:r>
              <a:rPr lang="en-US" sz="1800" b="0" dirty="0"/>
              <a:t>-29,273 Bogus Firms</a:t>
            </a:r>
            <a:br>
              <a:rPr lang="en-US" sz="1800" b="0" dirty="0"/>
            </a:br>
            <a:br>
              <a:rPr lang="en-US" sz="1800" b="0" dirty="0"/>
            </a:br>
            <a:r>
              <a:rPr lang="en-US" sz="1800" b="0" dirty="0"/>
              <a:t>- Suspected ITC evasion of INR 44K crores</a:t>
            </a:r>
            <a:br>
              <a:rPr lang="en-US" sz="1800" b="0" dirty="0"/>
            </a:br>
            <a:br>
              <a:rPr lang="en-US" sz="1800" b="0" dirty="0"/>
            </a:br>
            <a:r>
              <a:rPr lang="en-US" sz="1800" b="0" dirty="0"/>
              <a:t>- Nationwide drive against non-existent dealers since May 2023</a:t>
            </a:r>
            <a:br>
              <a:rPr lang="en-US" sz="1800" b="0" dirty="0"/>
            </a:br>
            <a:br>
              <a:rPr lang="en-US" sz="1800" b="0" dirty="0"/>
            </a:br>
            <a:r>
              <a:rPr lang="en-US" sz="1800" b="0" dirty="0"/>
              <a:t>- 121 dealers arrested</a:t>
            </a:r>
            <a:br>
              <a:rPr lang="en-US" sz="1800" b="0" dirty="0"/>
            </a:br>
            <a:br>
              <a:rPr lang="en-US" sz="1800" b="0" dirty="0"/>
            </a:br>
            <a:r>
              <a:rPr lang="en-US" sz="1800" b="0" dirty="0"/>
              <a:t>- Source PIB dated 07 January 2024</a:t>
            </a:r>
            <a:br>
              <a:rPr lang="en-US" sz="1800" b="0" dirty="0"/>
            </a:br>
            <a:br>
              <a:rPr lang="en-US" sz="1800" b="0" dirty="0"/>
            </a:br>
            <a:r>
              <a:rPr lang="en-US" sz="1800" b="0" dirty="0"/>
              <a:t>- This has led to increase in GST investigations and audits multifold </a:t>
            </a:r>
            <a:br>
              <a:rPr lang="en-US" sz="1800" b="0" dirty="0"/>
            </a:br>
            <a:br>
              <a:rPr lang="en-US" sz="1800" b="0" dirty="0"/>
            </a:br>
            <a:endParaRPr lang="en-US" sz="1800" b="0" dirty="0"/>
          </a:p>
        </p:txBody>
      </p:sp>
      <p:sp>
        <p:nvSpPr>
          <p:cNvPr id="3" name="Content Placeholder 2">
            <a:extLst>
              <a:ext uri="{FF2B5EF4-FFF2-40B4-BE49-F238E27FC236}">
                <a16:creationId xmlns:a16="http://schemas.microsoft.com/office/drawing/2014/main" id="{E072F2E9-7C80-FF24-DE69-B9E9C931284D}"/>
              </a:ext>
            </a:extLst>
          </p:cNvPr>
          <p:cNvSpPr>
            <a:spLocks noGrp="1"/>
          </p:cNvSpPr>
          <p:nvPr>
            <p:ph idx="1"/>
          </p:nvPr>
        </p:nvSpPr>
        <p:spPr>
          <a:xfrm>
            <a:off x="617328" y="1140714"/>
            <a:ext cx="5021182" cy="4870457"/>
          </a:xfrm>
        </p:spPr>
        <p:txBody>
          <a:bodyPr/>
          <a:lstStyle/>
          <a:p>
            <a:r>
              <a:rPr lang="en-US" dirty="0"/>
              <a:t>-GST Revenues growing on year-on-year basis</a:t>
            </a:r>
          </a:p>
          <a:p>
            <a:r>
              <a:rPr lang="en-US" dirty="0"/>
              <a:t>-Last month March 2024 the GST collection was –INR 1.78 Lac crores</a:t>
            </a:r>
          </a:p>
          <a:p>
            <a:r>
              <a:rPr lang="en-US" dirty="0"/>
              <a:t>-Total collection for FY 2024 is INR 20.18 lakh crores surpassing the budgeted estimate.</a:t>
            </a:r>
          </a:p>
          <a:p>
            <a:pPr marL="342900" indent="-342900">
              <a:buFontTx/>
              <a:buChar char="-"/>
            </a:pPr>
            <a:endParaRPr lang="en-US" dirty="0"/>
          </a:p>
        </p:txBody>
      </p:sp>
      <p:sp>
        <p:nvSpPr>
          <p:cNvPr id="4" name="Date Placeholder 3">
            <a:extLst>
              <a:ext uri="{FF2B5EF4-FFF2-40B4-BE49-F238E27FC236}">
                <a16:creationId xmlns:a16="http://schemas.microsoft.com/office/drawing/2014/main" id="{D0FF2A07-C5FC-13E7-BB8D-9409E04B9B0E}"/>
              </a:ext>
            </a:extLst>
          </p:cNvPr>
          <p:cNvSpPr>
            <a:spLocks noGrp="1"/>
          </p:cNvSpPr>
          <p:nvPr>
            <p:ph type="dt" sz="half" idx="10"/>
          </p:nvPr>
        </p:nvSpPr>
        <p:spPr/>
        <p:txBody>
          <a:bodyPr/>
          <a:lstStyle/>
          <a:p>
            <a:fld id="{79D44673-3D7D-4DA4-8694-3884C26BCA78}" type="datetime1">
              <a:rPr lang="en-US" smtClean="0"/>
              <a:t>4/13/24</a:t>
            </a:fld>
            <a:endParaRPr lang="en-US" dirty="0"/>
          </a:p>
        </p:txBody>
      </p:sp>
      <p:sp>
        <p:nvSpPr>
          <p:cNvPr id="5" name="Footer Placeholder 4">
            <a:extLst>
              <a:ext uri="{FF2B5EF4-FFF2-40B4-BE49-F238E27FC236}">
                <a16:creationId xmlns:a16="http://schemas.microsoft.com/office/drawing/2014/main" id="{33002954-00A5-1159-92D6-16CB8D9C11E7}"/>
              </a:ext>
            </a:extLst>
          </p:cNvPr>
          <p:cNvSpPr>
            <a:spLocks noGrp="1"/>
          </p:cNvSpPr>
          <p:nvPr>
            <p:ph type="ftr" sz="quarter" idx="11"/>
          </p:nvPr>
        </p:nvSpPr>
        <p:spPr>
          <a:xfrm>
            <a:off x="517870" y="97713"/>
            <a:ext cx="8363240" cy="365125"/>
          </a:xfrm>
        </p:spPr>
        <p:txBody>
          <a:bodyPr/>
          <a:lstStyle/>
          <a:p>
            <a:r>
              <a:rPr lang="en-US" sz="3200" dirty="0"/>
              <a:t>Fake Invoice and Bogus GST ITC Claims </a:t>
            </a:r>
          </a:p>
        </p:txBody>
      </p:sp>
      <p:sp>
        <p:nvSpPr>
          <p:cNvPr id="6" name="Slide Number Placeholder 5">
            <a:extLst>
              <a:ext uri="{FF2B5EF4-FFF2-40B4-BE49-F238E27FC236}">
                <a16:creationId xmlns:a16="http://schemas.microsoft.com/office/drawing/2014/main" id="{44B01418-24C7-2B6B-B03F-2AE4453A17AA}"/>
              </a:ext>
            </a:extLst>
          </p:cNvPr>
          <p:cNvSpPr>
            <a:spLocks noGrp="1"/>
          </p:cNvSpPr>
          <p:nvPr>
            <p:ph type="sldNum" sz="quarter" idx="12"/>
          </p:nvPr>
        </p:nvSpPr>
        <p:spPr/>
        <p:txBody>
          <a:bodyPr/>
          <a:lstStyle/>
          <a:p>
            <a:fld id="{DFDF98CC-160E-494C-8C3C-8CDC5FA257DE}" type="slidenum">
              <a:rPr lang="en-US" smtClean="0"/>
              <a:t>3</a:t>
            </a:fld>
            <a:endParaRPr lang="en-US" dirty="0"/>
          </a:p>
        </p:txBody>
      </p:sp>
    </p:spTree>
    <p:extLst>
      <p:ext uri="{BB962C8B-B14F-4D97-AF65-F5344CB8AC3E}">
        <p14:creationId xmlns:p14="http://schemas.microsoft.com/office/powerpoint/2010/main" val="943658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29139"/>
            <a:ext cx="11915430" cy="782396"/>
          </a:xfrm>
        </p:spPr>
        <p:txBody>
          <a:bodyPr/>
          <a:lstStyle/>
          <a:p>
            <a:r>
              <a:rPr lang="en-US" sz="2400" dirty="0"/>
              <a:t>ITC in respect of inwards supplies of setting up of office</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30</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67409"/>
            <a:ext cx="10936447" cy="5632311"/>
          </a:xfrm>
          <a:prstGeom prst="rect">
            <a:avLst/>
          </a:prstGeom>
          <a:noFill/>
        </p:spPr>
        <p:txBody>
          <a:bodyPr wrap="square" rtlCol="0">
            <a:spAutoFit/>
          </a:bodyPr>
          <a:lstStyle/>
          <a:p>
            <a:pPr marL="285750" indent="-285750">
              <a:buFont typeface="Arial" panose="020B0604020202020204" pitchFamily="34" charset="0"/>
              <a:buChar char="•"/>
            </a:pPr>
            <a:r>
              <a:rPr lang="en-US" dirty="0"/>
              <a:t>Applicability of Section 17(5) (‘C) and (d)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Test laid down by Supreme Court in various landmark cases like Triveni Engineering and Solid and Correct Engineering have laid down  following tests to determine whether the object is immovable or movable: </a:t>
            </a:r>
          </a:p>
          <a:p>
            <a:pPr marL="742950" lvl="3" indent="-285750">
              <a:buFont typeface="Arial" panose="020B0604020202020204" pitchFamily="34" charset="0"/>
              <a:buChar char="•"/>
            </a:pPr>
            <a:r>
              <a:rPr lang="en-US" dirty="0"/>
              <a:t>Mobility -Mobility can be determined by checking whether an article is permanently fastened to anything attached to the earth and whether there was intention to fasten the article to anything attached to the earth.</a:t>
            </a:r>
          </a:p>
          <a:p>
            <a:pPr marL="742950" lvl="3" indent="-285750">
              <a:buFont typeface="Arial" panose="020B0604020202020204" pitchFamily="34" charset="0"/>
              <a:buChar char="•"/>
            </a:pPr>
            <a:r>
              <a:rPr lang="en-US" dirty="0"/>
              <a:t>Marketability- The marketability test requires that the goods as such should be in a position to be taken to the market and sold.</a:t>
            </a:r>
          </a:p>
          <a:p>
            <a:pPr marL="742950" lvl="3" indent="-285750">
              <a:buFont typeface="Arial" panose="020B0604020202020204" pitchFamily="34" charset="0"/>
              <a:buChar char="•"/>
            </a:pPr>
            <a:r>
              <a:rPr lang="en-US" dirty="0"/>
              <a:t>In Test of Permanency: If the chattel was movable to another place of use in the same position, then it must be a movable property but if was liable to be dismantled and retracted at the later place then it would be treated as permanently attached to the earth.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Whether capitalization condition laid down in the explanation is met?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Impact of the Orissa High Court decision in the case of </a:t>
            </a:r>
            <a:r>
              <a:rPr lang="en-US" b="1" dirty="0"/>
              <a:t>Safari Retreat Private Limited 2019-TIOL-1088-HC-Orissa-GST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15220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17869" y="2007108"/>
            <a:ext cx="4112920" cy="893256"/>
          </a:xfrm>
        </p:spPr>
        <p:txBody>
          <a:bodyPr anchor="t">
            <a:normAutofit fontScale="90000"/>
          </a:bodyPr>
          <a:lstStyle/>
          <a:p>
            <a:r>
              <a:rPr lang="en-US" sz="4000" dirty="0"/>
              <a:t>Treasury Function</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179553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Treasury function</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32</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3416320"/>
          </a:xfrm>
          <a:prstGeom prst="rect">
            <a:avLst/>
          </a:prstGeom>
          <a:noFill/>
        </p:spPr>
        <p:txBody>
          <a:bodyPr wrap="square" rtlCol="0">
            <a:spAutoFit/>
          </a:bodyPr>
          <a:lstStyle/>
          <a:p>
            <a:pPr marL="285750" indent="-285750">
              <a:buFont typeface="Arial" panose="020B0604020202020204" pitchFamily="34" charset="0"/>
              <a:buChar char="•"/>
            </a:pPr>
            <a:r>
              <a:rPr lang="en-US" dirty="0"/>
              <a:t>Company Z is engaged in supply of taxable services</a:t>
            </a:r>
          </a:p>
          <a:p>
            <a:endParaRPr lang="en-US" dirty="0"/>
          </a:p>
          <a:p>
            <a:pPr marL="285750" indent="-285750">
              <a:buFont typeface="Arial" panose="020B0604020202020204" pitchFamily="34" charset="0"/>
              <a:buChar char="•"/>
            </a:pPr>
            <a:r>
              <a:rPr lang="en-US" dirty="0"/>
              <a:t>It does not have any supply of exempt supply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Z is availing full ITC and is not undertaking any reversal of ITC except for 17(5) cases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occasionally invest its excess funds in stocks and securities including mutual funds.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During the year the company has sold these shares to book profits and have also redeemed the mutual funds</a:t>
            </a:r>
          </a:p>
          <a:p>
            <a:endParaRPr lang="en-US" dirty="0"/>
          </a:p>
          <a:p>
            <a:pPr marL="295275" lvl="1" indent="-282575">
              <a:buFont typeface="Arial" panose="020B0604020202020204" pitchFamily="34" charset="0"/>
              <a:buChar char="•"/>
            </a:pPr>
            <a:r>
              <a:rPr lang="en-US" dirty="0"/>
              <a:t>The GST Officer has issued SCN seeking reversal of ITC under Rule 42. </a:t>
            </a:r>
          </a:p>
        </p:txBody>
      </p:sp>
    </p:spTree>
    <p:extLst>
      <p:ext uri="{BB962C8B-B14F-4D97-AF65-F5344CB8AC3E}">
        <p14:creationId xmlns:p14="http://schemas.microsoft.com/office/powerpoint/2010/main" val="211413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Treasury function</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33</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078313"/>
          </a:xfrm>
          <a:prstGeom prst="rect">
            <a:avLst/>
          </a:prstGeom>
          <a:noFill/>
        </p:spPr>
        <p:txBody>
          <a:bodyPr wrap="square" rtlCol="0">
            <a:spAutoFit/>
          </a:bodyPr>
          <a:lstStyle/>
          <a:p>
            <a:pPr marL="285750" indent="-285750">
              <a:buFont typeface="Arial" panose="020B0604020202020204" pitchFamily="34" charset="0"/>
              <a:buChar char="•"/>
            </a:pPr>
            <a:r>
              <a:rPr lang="en-US" dirty="0"/>
              <a:t>17(2) mandates reversal of ITC attributable to exempt supplies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2(47) defines supplies of goods or services or both which attracts Nil rate of tax or is exempt by way of a notification and includes non- taxable supply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2(78) Non-taxable supply means a supply of goods or services which are not leviable to tax under the Act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Whether sale of shares or redemption of mutual funds would amount to exempt supply?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Explanation to Section 17(3) states the value of exempt supplies shall include transactions in securities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Explanation to Chapter V (ITC) in CGST Rules states that for determining value of exempt supply as referred in Section 17(3)</a:t>
            </a:r>
          </a:p>
          <a:p>
            <a:pPr marL="742950" lvl="1" indent="-285750">
              <a:buFont typeface="Arial" panose="020B0604020202020204" pitchFamily="34" charset="0"/>
              <a:buChar char="•"/>
            </a:pPr>
            <a:r>
              <a:rPr lang="en-US" dirty="0"/>
              <a:t>The value of security shall be taken as one percent of the sale value of such security</a:t>
            </a:r>
          </a:p>
          <a:p>
            <a:pPr marL="742950" lvl="1" indent="-285750">
              <a:buFont typeface="Arial" panose="020B0604020202020204" pitchFamily="34" charset="0"/>
              <a:buChar char="•"/>
            </a:pPr>
            <a:endParaRPr lang="en-US" dirty="0"/>
          </a:p>
          <a:p>
            <a:pPr marL="295275" lvl="1" indent="-295275">
              <a:buFont typeface="Arial" panose="020B0604020202020204" pitchFamily="34" charset="0"/>
              <a:buChar char="•"/>
            </a:pPr>
            <a:r>
              <a:rPr lang="en-US" dirty="0"/>
              <a:t>Can mutual funds be said to be sold??</a:t>
            </a:r>
          </a:p>
          <a:p>
            <a:pPr marL="352425" lvl="1" indent="-339725">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432489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17869" y="2007108"/>
            <a:ext cx="4112920" cy="893256"/>
          </a:xfrm>
        </p:spPr>
        <p:txBody>
          <a:bodyPr anchor="t">
            <a:normAutofit fontScale="90000"/>
          </a:bodyPr>
          <a:lstStyle/>
          <a:p>
            <a:r>
              <a:rPr lang="en-US" sz="4000" dirty="0"/>
              <a:t>Slump Sale of Business </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21301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9" y="97713"/>
            <a:ext cx="8997605" cy="365125"/>
          </a:xfrm>
        </p:spPr>
        <p:txBody>
          <a:bodyPr/>
          <a:lstStyle/>
          <a:p>
            <a:r>
              <a:rPr lang="en-US" sz="3600" dirty="0"/>
              <a:t>Case Study- Slump Sale of Business </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35</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2862322"/>
          </a:xfrm>
          <a:prstGeom prst="rect">
            <a:avLst/>
          </a:prstGeom>
          <a:noFill/>
        </p:spPr>
        <p:txBody>
          <a:bodyPr wrap="square" rtlCol="0">
            <a:spAutoFit/>
          </a:bodyPr>
          <a:lstStyle/>
          <a:p>
            <a:pPr marL="285750" indent="-285750">
              <a:buFont typeface="Arial" panose="020B0604020202020204" pitchFamily="34" charset="0"/>
              <a:buChar char="•"/>
            </a:pPr>
            <a:r>
              <a:rPr lang="en-US" dirty="0"/>
              <a:t>Star Private Limited is engaged in supply of taxable services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has two divisions Industrial Division and Retail division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Recently it sold under a slump sale agreement its retail division as a going concern</a:t>
            </a:r>
          </a:p>
          <a:p>
            <a:endParaRPr lang="en-US" dirty="0"/>
          </a:p>
          <a:p>
            <a:pPr marL="285750" indent="-285750">
              <a:buFont typeface="Arial" panose="020B0604020202020204" pitchFamily="34" charset="0"/>
              <a:buChar char="•"/>
            </a:pPr>
            <a:r>
              <a:rPr lang="en-US" dirty="0"/>
              <a:t>It does not have any other supply of exempt supply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Star Private Limited is seeking your advice whether it is required to do any input tax credit reversal.</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332718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17869" y="2392870"/>
            <a:ext cx="4112920" cy="907544"/>
          </a:xfrm>
        </p:spPr>
        <p:txBody>
          <a:bodyPr anchor="t">
            <a:normAutofit/>
          </a:bodyPr>
          <a:lstStyle/>
          <a:p>
            <a:r>
              <a:rPr lang="en-US" sz="4000" dirty="0"/>
              <a:t>CSR Activities</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175351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7060220" cy="365125"/>
          </a:xfrm>
        </p:spPr>
        <p:txBody>
          <a:bodyPr/>
          <a:lstStyle/>
          <a:p>
            <a:r>
              <a:rPr lang="en-US" sz="3600" dirty="0"/>
              <a:t>Case Study- CSR Activity </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37</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2031325"/>
          </a:xfrm>
          <a:prstGeom prst="rect">
            <a:avLst/>
          </a:prstGeom>
          <a:noFill/>
        </p:spPr>
        <p:txBody>
          <a:bodyPr wrap="square" rtlCol="0">
            <a:spAutoFit/>
          </a:bodyPr>
          <a:lstStyle/>
          <a:p>
            <a:pPr marL="285750" indent="-285750">
              <a:buFont typeface="Arial" panose="020B0604020202020204" pitchFamily="34" charset="0"/>
              <a:buChar char="•"/>
            </a:pPr>
            <a:r>
              <a:rPr lang="en-US" dirty="0"/>
              <a:t>Reliance Industries Limited is having turnover of more than 5000 crore</a:t>
            </a:r>
          </a:p>
          <a:p>
            <a:pPr marL="285750" indent="-285750">
              <a:buFont typeface="Arial" panose="020B0604020202020204" pitchFamily="34" charset="0"/>
              <a:buChar char="•"/>
            </a:pPr>
            <a:r>
              <a:rPr lang="en-US" dirty="0"/>
              <a:t>It spends 2.5% of its average net profits for past 3 years on Corporate Social Responsibility (CSR) activity</a:t>
            </a:r>
          </a:p>
          <a:p>
            <a:pPr marL="285750" indent="-285750">
              <a:buFont typeface="Arial" panose="020B0604020202020204" pitchFamily="34" charset="0"/>
              <a:buChar char="•"/>
            </a:pPr>
            <a:r>
              <a:rPr lang="en-US" dirty="0"/>
              <a:t>As a part of the CSR Activity </a:t>
            </a:r>
          </a:p>
          <a:p>
            <a:pPr marL="742950" lvl="1" indent="-285750">
              <a:buFont typeface="Arial" panose="020B0604020202020204" pitchFamily="34" charset="0"/>
              <a:buChar char="•"/>
            </a:pPr>
            <a:r>
              <a:rPr lang="en-US" dirty="0"/>
              <a:t>It donates free laptops, books and stationery to the school in Jamnagar</a:t>
            </a:r>
          </a:p>
          <a:p>
            <a:pPr marL="742950" lvl="1" indent="-285750">
              <a:buFont typeface="Arial" panose="020B0604020202020204" pitchFamily="34" charset="0"/>
              <a:buChar char="•"/>
            </a:pPr>
            <a:r>
              <a:rPr lang="en-US" dirty="0"/>
              <a:t>It also constructs an elephant rescue centre building in Vantara </a:t>
            </a:r>
          </a:p>
          <a:p>
            <a:pPr marL="285750" indent="-285750">
              <a:buFont typeface="Arial" panose="020B0604020202020204" pitchFamily="34" charset="0"/>
              <a:buChar char="•"/>
            </a:pPr>
            <a:r>
              <a:rPr lang="en-US" dirty="0"/>
              <a:t> Reliance Industries Limited is seeking our advice on availability of the the Input tax credit for the FY 2019-20 and FY 2023-24.</a:t>
            </a:r>
          </a:p>
        </p:txBody>
      </p:sp>
    </p:spTree>
    <p:extLst>
      <p:ext uri="{BB962C8B-B14F-4D97-AF65-F5344CB8AC3E}">
        <p14:creationId xmlns:p14="http://schemas.microsoft.com/office/powerpoint/2010/main" val="2895148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ADD90-8F0F-C20E-7D2A-82DCCBFAD215}"/>
              </a:ext>
            </a:extLst>
          </p:cNvPr>
          <p:cNvSpPr>
            <a:spLocks noGrp="1"/>
          </p:cNvSpPr>
          <p:nvPr>
            <p:ph type="title"/>
          </p:nvPr>
        </p:nvSpPr>
        <p:spPr>
          <a:xfrm>
            <a:off x="513259" y="792956"/>
            <a:ext cx="11165481" cy="1073056"/>
          </a:xfrm>
        </p:spPr>
        <p:txBody>
          <a:bodyPr>
            <a:normAutofit fontScale="90000"/>
          </a:bodyPr>
          <a:lstStyle/>
          <a:p>
            <a:r>
              <a:rPr lang="en-US" sz="2000" b="0" dirty="0"/>
              <a:t>-Section 135 of the Companies Act 2013 mandates companies to allocate 2% of their average net profits of past 3 years financial years towards CSR Activities.</a:t>
            </a:r>
            <a:br>
              <a:rPr lang="en-US" sz="2000" b="0" dirty="0"/>
            </a:br>
            <a:r>
              <a:rPr lang="en-US" sz="1800" b="0" dirty="0"/>
              <a:t>-</a:t>
            </a:r>
            <a:r>
              <a:rPr lang="en-US" sz="2000" b="0" dirty="0"/>
              <a:t>Applicable</a:t>
            </a:r>
            <a:r>
              <a:rPr lang="en-US" sz="1800" b="0" dirty="0"/>
              <a:t> to the companies having turnover of greater than INR 1000 cr or net worth of INR greater than INR 500 crore</a:t>
            </a:r>
            <a:br>
              <a:rPr lang="en-US" sz="2000" b="0" dirty="0"/>
            </a:br>
            <a:br>
              <a:rPr lang="en-US" sz="2000" b="0" dirty="0"/>
            </a:br>
            <a:endParaRPr lang="en-US" sz="2000" b="0" dirty="0"/>
          </a:p>
        </p:txBody>
      </p:sp>
      <p:sp>
        <p:nvSpPr>
          <p:cNvPr id="3" name="Text Placeholder 2">
            <a:extLst>
              <a:ext uri="{FF2B5EF4-FFF2-40B4-BE49-F238E27FC236}">
                <a16:creationId xmlns:a16="http://schemas.microsoft.com/office/drawing/2014/main" id="{34A25DE3-906A-076D-E492-97D5BB258F8C}"/>
              </a:ext>
            </a:extLst>
          </p:cNvPr>
          <p:cNvSpPr>
            <a:spLocks noGrp="1"/>
          </p:cNvSpPr>
          <p:nvPr>
            <p:ph type="body" idx="1"/>
          </p:nvPr>
        </p:nvSpPr>
        <p:spPr>
          <a:xfrm>
            <a:off x="517870" y="1812920"/>
            <a:ext cx="5020056" cy="654908"/>
          </a:xfrm>
        </p:spPr>
        <p:txBody>
          <a:bodyPr>
            <a:normAutofit fontScale="92500" lnSpcReduction="20000"/>
          </a:bodyPr>
          <a:lstStyle/>
          <a:p>
            <a:r>
              <a:rPr lang="en-US" b="1" dirty="0"/>
              <a:t>Dwarikesh Sugar Industries Limited 2020-TIOL-305-AAR-GST</a:t>
            </a:r>
          </a:p>
        </p:txBody>
      </p:sp>
      <p:sp>
        <p:nvSpPr>
          <p:cNvPr id="4" name="Content Placeholder 3">
            <a:extLst>
              <a:ext uri="{FF2B5EF4-FFF2-40B4-BE49-F238E27FC236}">
                <a16:creationId xmlns:a16="http://schemas.microsoft.com/office/drawing/2014/main" id="{9B63C50A-DD47-3EE0-F221-A606774D22E3}"/>
              </a:ext>
            </a:extLst>
          </p:cNvPr>
          <p:cNvSpPr>
            <a:spLocks noGrp="1"/>
          </p:cNvSpPr>
          <p:nvPr>
            <p:ph sz="half" idx="2"/>
          </p:nvPr>
        </p:nvSpPr>
        <p:spPr>
          <a:xfrm>
            <a:off x="517870" y="2506362"/>
            <a:ext cx="5020056" cy="3322895"/>
          </a:xfrm>
        </p:spPr>
        <p:txBody>
          <a:bodyPr>
            <a:noAutofit/>
          </a:bodyPr>
          <a:lstStyle/>
          <a:p>
            <a:pPr marL="342900" indent="-342900">
              <a:buFontTx/>
              <a:buChar char="-"/>
            </a:pPr>
            <a:r>
              <a:rPr lang="en-US" sz="1400" dirty="0"/>
              <a:t>As per Section 135 it is a mandatory compliance to be done.</a:t>
            </a:r>
          </a:p>
          <a:p>
            <a:pPr marL="342900" indent="-342900">
              <a:buFontTx/>
              <a:buChar char="-"/>
            </a:pPr>
            <a:r>
              <a:rPr lang="en-US" sz="1400" dirty="0"/>
              <a:t>Any non compliance would lead to business disruptions </a:t>
            </a:r>
          </a:p>
          <a:p>
            <a:pPr marL="342900" indent="-342900">
              <a:buFontTx/>
              <a:buChar char="-"/>
            </a:pPr>
            <a:r>
              <a:rPr lang="en-US" sz="1400" dirty="0"/>
              <a:t>Therefore, it could be considered as an essential part of its business as whole. Could be treated as incurred in “ course of business”</a:t>
            </a:r>
          </a:p>
          <a:p>
            <a:pPr marL="342900" indent="-342900">
              <a:buFontTx/>
              <a:buChar char="-"/>
            </a:pPr>
            <a:r>
              <a:rPr lang="en-US" sz="1400" dirty="0"/>
              <a:t>Reliance placed on Essel Propack Mumbai CESTAT and Millipore case of Karnataka High Court of erstwhile regime</a:t>
            </a:r>
          </a:p>
          <a:p>
            <a:pPr marL="342900" indent="-342900">
              <a:buFontTx/>
              <a:buChar char="-"/>
            </a:pPr>
            <a:r>
              <a:rPr lang="en-US" sz="1400" dirty="0"/>
              <a:t>It cannot be a gift as it is obligatory and regular in nature. Gift is voluntary and occasional in nature. </a:t>
            </a:r>
          </a:p>
          <a:p>
            <a:pPr marL="342900" indent="-342900">
              <a:buFontTx/>
              <a:buChar char="-"/>
            </a:pPr>
            <a:r>
              <a:rPr lang="en-US" sz="1400" dirty="0"/>
              <a:t>Hence restriction under clause 17(5)(h) is not applicable </a:t>
            </a:r>
          </a:p>
          <a:p>
            <a:pPr marL="342900" indent="-342900">
              <a:buFontTx/>
              <a:buChar char="-"/>
            </a:pPr>
            <a:r>
              <a:rPr lang="en-US" sz="1400" dirty="0"/>
              <a:t>Similar view taken in Bambino Pasta 2022-TIOL-126-AAR-GST</a:t>
            </a:r>
          </a:p>
        </p:txBody>
      </p:sp>
      <p:sp>
        <p:nvSpPr>
          <p:cNvPr id="5" name="Text Placeholder 4">
            <a:extLst>
              <a:ext uri="{FF2B5EF4-FFF2-40B4-BE49-F238E27FC236}">
                <a16:creationId xmlns:a16="http://schemas.microsoft.com/office/drawing/2014/main" id="{45A540C7-3FF4-89AD-024D-34B78DD26D7E}"/>
              </a:ext>
            </a:extLst>
          </p:cNvPr>
          <p:cNvSpPr>
            <a:spLocks noGrp="1"/>
          </p:cNvSpPr>
          <p:nvPr>
            <p:ph type="body" sz="quarter" idx="3"/>
          </p:nvPr>
        </p:nvSpPr>
        <p:spPr>
          <a:xfrm>
            <a:off x="6096000" y="1823285"/>
            <a:ext cx="5578130" cy="654908"/>
          </a:xfrm>
        </p:spPr>
        <p:txBody>
          <a:bodyPr>
            <a:normAutofit fontScale="92500" lnSpcReduction="20000"/>
          </a:bodyPr>
          <a:lstStyle/>
          <a:p>
            <a:r>
              <a:rPr lang="en-US" b="1" dirty="0"/>
              <a:t>Adama India Private Limited 2021-TIOL-228-AAR-GST</a:t>
            </a:r>
          </a:p>
        </p:txBody>
      </p:sp>
      <p:sp>
        <p:nvSpPr>
          <p:cNvPr id="6" name="Content Placeholder 5">
            <a:extLst>
              <a:ext uri="{FF2B5EF4-FFF2-40B4-BE49-F238E27FC236}">
                <a16:creationId xmlns:a16="http://schemas.microsoft.com/office/drawing/2014/main" id="{7271C74E-4E07-51CE-E0CE-416C823C3C08}"/>
              </a:ext>
            </a:extLst>
          </p:cNvPr>
          <p:cNvSpPr>
            <a:spLocks noGrp="1"/>
          </p:cNvSpPr>
          <p:nvPr>
            <p:ph sz="quarter" idx="4"/>
          </p:nvPr>
        </p:nvSpPr>
        <p:spPr>
          <a:xfrm>
            <a:off x="6096000" y="2467828"/>
            <a:ext cx="5578130" cy="3952586"/>
          </a:xfrm>
        </p:spPr>
        <p:txBody>
          <a:bodyPr>
            <a:normAutofit/>
          </a:bodyPr>
          <a:lstStyle/>
          <a:p>
            <a:r>
              <a:rPr lang="en-US" sz="1400" b="0" i="0" u="none" strike="noStrike" dirty="0">
                <a:solidFill>
                  <a:srgbClr val="272727"/>
                </a:solidFill>
                <a:effectLst/>
                <a:latin typeface="Verdana, Arial, Helvetica, sans-serif"/>
              </a:rPr>
              <a:t>-As per the Companies Act the CSR activities undertaken by the company shall exclude activities undertaken in pursuance of it's normal course of business</a:t>
            </a:r>
          </a:p>
          <a:p>
            <a:r>
              <a:rPr lang="en-US" sz="1400" b="0" i="0" u="none" strike="noStrike" dirty="0">
                <a:solidFill>
                  <a:srgbClr val="272727"/>
                </a:solidFill>
                <a:effectLst/>
                <a:latin typeface="Verdana, Arial, Helvetica, sans-serif"/>
              </a:rPr>
              <a:t>-Section 16(1) of the CGST Act, stipulates that a registered person is entitled to take credit of things which are used or intended to be used in the course or furtherance of his business </a:t>
            </a:r>
          </a:p>
          <a:p>
            <a:pPr marL="58738" indent="-58738">
              <a:buFontTx/>
              <a:buChar char="-"/>
            </a:pPr>
            <a:r>
              <a:rPr lang="en-US" sz="1400" b="0" i="0" u="none" strike="noStrike" dirty="0">
                <a:solidFill>
                  <a:srgbClr val="272727"/>
                </a:solidFill>
                <a:effectLst/>
                <a:latin typeface="Verdana, Arial, Helvetica, sans-serif"/>
              </a:rPr>
              <a:t>Case laws cited by the applicant allowing credit in respect of CSR activity pertain to the pre-GST era and are not pertaining to GST scheme of law </a:t>
            </a:r>
          </a:p>
          <a:p>
            <a:pPr marL="58738" indent="-58738">
              <a:buFontTx/>
              <a:buChar char="-"/>
            </a:pPr>
            <a:r>
              <a:rPr lang="en-US" sz="1400" b="0" i="0" u="none" strike="noStrike" dirty="0">
                <a:solidFill>
                  <a:srgbClr val="272727"/>
                </a:solidFill>
                <a:effectLst/>
                <a:latin typeface="Verdana, Arial, Helvetica, sans-serif"/>
              </a:rPr>
              <a:t>Therefore, CSR activities not eligible for ITC. </a:t>
            </a:r>
            <a:endParaRPr lang="en-US" sz="1400" dirty="0"/>
          </a:p>
        </p:txBody>
      </p:sp>
      <p:sp>
        <p:nvSpPr>
          <p:cNvPr id="7" name="Date Placeholder 6">
            <a:extLst>
              <a:ext uri="{FF2B5EF4-FFF2-40B4-BE49-F238E27FC236}">
                <a16:creationId xmlns:a16="http://schemas.microsoft.com/office/drawing/2014/main" id="{BDF0E772-1EBD-ADCF-C6C7-90478F72F55E}"/>
              </a:ext>
            </a:extLst>
          </p:cNvPr>
          <p:cNvSpPr>
            <a:spLocks noGrp="1"/>
          </p:cNvSpPr>
          <p:nvPr>
            <p:ph type="dt" sz="half" idx="10"/>
          </p:nvPr>
        </p:nvSpPr>
        <p:spPr/>
        <p:txBody>
          <a:bodyPr/>
          <a:lstStyle/>
          <a:p>
            <a:fld id="{02BD241F-3391-4EBE-A8C5-7CBF4570F37E}" type="datetime1">
              <a:rPr lang="en-US" smtClean="0"/>
              <a:t>4/13/24</a:t>
            </a:fld>
            <a:endParaRPr lang="en-US" dirty="0"/>
          </a:p>
        </p:txBody>
      </p:sp>
      <p:sp>
        <p:nvSpPr>
          <p:cNvPr id="8" name="Footer Placeholder 7">
            <a:extLst>
              <a:ext uri="{FF2B5EF4-FFF2-40B4-BE49-F238E27FC236}">
                <a16:creationId xmlns:a16="http://schemas.microsoft.com/office/drawing/2014/main" id="{D1B17BCF-3392-7E9A-4892-818326CFBABB}"/>
              </a:ext>
            </a:extLst>
          </p:cNvPr>
          <p:cNvSpPr>
            <a:spLocks noGrp="1"/>
          </p:cNvSpPr>
          <p:nvPr>
            <p:ph type="ftr" sz="quarter" idx="11"/>
          </p:nvPr>
        </p:nvSpPr>
        <p:spPr>
          <a:xfrm>
            <a:off x="517870" y="97713"/>
            <a:ext cx="5578130" cy="382347"/>
          </a:xfrm>
        </p:spPr>
        <p:txBody>
          <a:bodyPr/>
          <a:lstStyle/>
          <a:p>
            <a:r>
              <a:rPr lang="en-US" sz="3200" dirty="0"/>
              <a:t>CSR Activities – ITC</a:t>
            </a:r>
          </a:p>
        </p:txBody>
      </p:sp>
      <p:sp>
        <p:nvSpPr>
          <p:cNvPr id="9" name="Slide Number Placeholder 8">
            <a:extLst>
              <a:ext uri="{FF2B5EF4-FFF2-40B4-BE49-F238E27FC236}">
                <a16:creationId xmlns:a16="http://schemas.microsoft.com/office/drawing/2014/main" id="{91E2FE27-0B4C-1BC9-80FB-E9AC45845B4C}"/>
              </a:ext>
            </a:extLst>
          </p:cNvPr>
          <p:cNvSpPr>
            <a:spLocks noGrp="1"/>
          </p:cNvSpPr>
          <p:nvPr>
            <p:ph type="sldNum" sz="quarter" idx="12"/>
          </p:nvPr>
        </p:nvSpPr>
        <p:spPr/>
        <p:txBody>
          <a:bodyPr/>
          <a:lstStyle/>
          <a:p>
            <a:fld id="{DFDF98CC-160E-494C-8C3C-8CDC5FA257DE}" type="slidenum">
              <a:rPr lang="en-US" smtClean="0"/>
              <a:t>38</a:t>
            </a:fld>
            <a:endParaRPr lang="en-US" dirty="0"/>
          </a:p>
        </p:txBody>
      </p:sp>
    </p:spTree>
    <p:extLst>
      <p:ext uri="{BB962C8B-B14F-4D97-AF65-F5344CB8AC3E}">
        <p14:creationId xmlns:p14="http://schemas.microsoft.com/office/powerpoint/2010/main" val="2815847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4A25DE3-906A-076D-E492-97D5BB258F8C}"/>
              </a:ext>
            </a:extLst>
          </p:cNvPr>
          <p:cNvSpPr>
            <a:spLocks noGrp="1"/>
          </p:cNvSpPr>
          <p:nvPr>
            <p:ph type="body" idx="1"/>
          </p:nvPr>
        </p:nvSpPr>
        <p:spPr>
          <a:xfrm>
            <a:off x="655003" y="838303"/>
            <a:ext cx="10799314" cy="654908"/>
          </a:xfrm>
        </p:spPr>
        <p:txBody>
          <a:bodyPr>
            <a:normAutofit/>
          </a:bodyPr>
          <a:lstStyle/>
          <a:p>
            <a:r>
              <a:rPr lang="en-US" b="1" dirty="0"/>
              <a:t>Advice to be given to Reliance Industries </a:t>
            </a:r>
          </a:p>
        </p:txBody>
      </p:sp>
      <p:sp>
        <p:nvSpPr>
          <p:cNvPr id="4" name="Content Placeholder 3">
            <a:extLst>
              <a:ext uri="{FF2B5EF4-FFF2-40B4-BE49-F238E27FC236}">
                <a16:creationId xmlns:a16="http://schemas.microsoft.com/office/drawing/2014/main" id="{9B63C50A-DD47-3EE0-F221-A606774D22E3}"/>
              </a:ext>
            </a:extLst>
          </p:cNvPr>
          <p:cNvSpPr>
            <a:spLocks noGrp="1"/>
          </p:cNvSpPr>
          <p:nvPr>
            <p:ph sz="half" idx="2"/>
          </p:nvPr>
        </p:nvSpPr>
        <p:spPr>
          <a:xfrm>
            <a:off x="655003" y="1493211"/>
            <a:ext cx="11143699" cy="3322895"/>
          </a:xfrm>
        </p:spPr>
        <p:txBody>
          <a:bodyPr>
            <a:noAutofit/>
          </a:bodyPr>
          <a:lstStyle/>
          <a:p>
            <a:pPr marL="342900" indent="-342900">
              <a:buFontTx/>
              <a:buChar char="-"/>
            </a:pPr>
            <a:r>
              <a:rPr lang="en-US" sz="1800" dirty="0"/>
              <a:t>Impact on 2% spend for CSR Activities </a:t>
            </a:r>
          </a:p>
          <a:p>
            <a:pPr marL="342900" indent="-342900">
              <a:buFontTx/>
              <a:buChar char="-"/>
            </a:pPr>
            <a:r>
              <a:rPr lang="en-US" sz="1800" dirty="0"/>
              <a:t>Impact on additional 0.5% spend on CSR Activities </a:t>
            </a:r>
          </a:p>
          <a:p>
            <a:pPr marL="342900" indent="-342900">
              <a:buFontTx/>
              <a:buChar char="-"/>
            </a:pPr>
            <a:r>
              <a:rPr lang="en-US" sz="1800" dirty="0"/>
              <a:t>Restriction for construction of School </a:t>
            </a:r>
          </a:p>
          <a:p>
            <a:pPr marL="342900" indent="-342900">
              <a:buFontTx/>
              <a:buChar char="-"/>
            </a:pPr>
            <a:r>
              <a:rPr lang="en-US" sz="1800" dirty="0"/>
              <a:t>Implications for FY 2023-24- Clause (fa) inserted in Section 17 (5) by Finance Act, 2023</a:t>
            </a:r>
          </a:p>
        </p:txBody>
      </p:sp>
      <p:sp>
        <p:nvSpPr>
          <p:cNvPr id="7" name="Date Placeholder 6">
            <a:extLst>
              <a:ext uri="{FF2B5EF4-FFF2-40B4-BE49-F238E27FC236}">
                <a16:creationId xmlns:a16="http://schemas.microsoft.com/office/drawing/2014/main" id="{BDF0E772-1EBD-ADCF-C6C7-90478F72F55E}"/>
              </a:ext>
            </a:extLst>
          </p:cNvPr>
          <p:cNvSpPr>
            <a:spLocks noGrp="1"/>
          </p:cNvSpPr>
          <p:nvPr>
            <p:ph type="dt" sz="half" idx="10"/>
          </p:nvPr>
        </p:nvSpPr>
        <p:spPr/>
        <p:txBody>
          <a:bodyPr/>
          <a:lstStyle/>
          <a:p>
            <a:fld id="{02BD241F-3391-4EBE-A8C5-7CBF4570F37E}" type="datetime1">
              <a:rPr lang="en-US" smtClean="0"/>
              <a:t>4/13/24</a:t>
            </a:fld>
            <a:endParaRPr lang="en-US" dirty="0"/>
          </a:p>
        </p:txBody>
      </p:sp>
      <p:sp>
        <p:nvSpPr>
          <p:cNvPr id="8" name="Footer Placeholder 7">
            <a:extLst>
              <a:ext uri="{FF2B5EF4-FFF2-40B4-BE49-F238E27FC236}">
                <a16:creationId xmlns:a16="http://schemas.microsoft.com/office/drawing/2014/main" id="{D1B17BCF-3392-7E9A-4892-818326CFBABB}"/>
              </a:ext>
            </a:extLst>
          </p:cNvPr>
          <p:cNvSpPr>
            <a:spLocks noGrp="1"/>
          </p:cNvSpPr>
          <p:nvPr>
            <p:ph type="ftr" sz="quarter" idx="11"/>
          </p:nvPr>
        </p:nvSpPr>
        <p:spPr>
          <a:xfrm>
            <a:off x="517870" y="97713"/>
            <a:ext cx="5578130" cy="382347"/>
          </a:xfrm>
        </p:spPr>
        <p:txBody>
          <a:bodyPr/>
          <a:lstStyle/>
          <a:p>
            <a:r>
              <a:rPr lang="en-US" sz="3200" dirty="0"/>
              <a:t>CSR Activities – ITC</a:t>
            </a:r>
          </a:p>
        </p:txBody>
      </p:sp>
      <p:sp>
        <p:nvSpPr>
          <p:cNvPr id="9" name="Slide Number Placeholder 8">
            <a:extLst>
              <a:ext uri="{FF2B5EF4-FFF2-40B4-BE49-F238E27FC236}">
                <a16:creationId xmlns:a16="http://schemas.microsoft.com/office/drawing/2014/main" id="{91E2FE27-0B4C-1BC9-80FB-E9AC45845B4C}"/>
              </a:ext>
            </a:extLst>
          </p:cNvPr>
          <p:cNvSpPr>
            <a:spLocks noGrp="1"/>
          </p:cNvSpPr>
          <p:nvPr>
            <p:ph type="sldNum" sz="quarter" idx="12"/>
          </p:nvPr>
        </p:nvSpPr>
        <p:spPr/>
        <p:txBody>
          <a:bodyPr/>
          <a:lstStyle/>
          <a:p>
            <a:fld id="{DFDF98CC-160E-494C-8C3C-8CDC5FA257DE}" type="slidenum">
              <a:rPr lang="en-US" smtClean="0"/>
              <a:t>39</a:t>
            </a:fld>
            <a:endParaRPr lang="en-US" dirty="0"/>
          </a:p>
        </p:txBody>
      </p:sp>
    </p:spTree>
    <p:extLst>
      <p:ext uri="{BB962C8B-B14F-4D97-AF65-F5344CB8AC3E}">
        <p14:creationId xmlns:p14="http://schemas.microsoft.com/office/powerpoint/2010/main" val="4003234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671736-154D-30EB-7DCE-F26BB7F684AE}"/>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4" name="Slide Number Placeholder 3">
            <a:extLst>
              <a:ext uri="{FF2B5EF4-FFF2-40B4-BE49-F238E27FC236}">
                <a16:creationId xmlns:a16="http://schemas.microsoft.com/office/drawing/2014/main" id="{88E08E69-2258-72DB-8840-4FBC6A5CF465}"/>
              </a:ext>
            </a:extLst>
          </p:cNvPr>
          <p:cNvSpPr>
            <a:spLocks noGrp="1"/>
          </p:cNvSpPr>
          <p:nvPr>
            <p:ph type="sldNum" sz="quarter" idx="12"/>
          </p:nvPr>
        </p:nvSpPr>
        <p:spPr/>
        <p:txBody>
          <a:bodyPr/>
          <a:lstStyle/>
          <a:p>
            <a:fld id="{DFDF98CC-160E-494C-8C3C-8CDC5FA257DE}" type="slidenum">
              <a:rPr lang="en-US" smtClean="0"/>
              <a:t>4</a:t>
            </a:fld>
            <a:endParaRPr lang="en-US" dirty="0"/>
          </a:p>
        </p:txBody>
      </p:sp>
      <p:sp>
        <p:nvSpPr>
          <p:cNvPr id="3" name="Footer Placeholder 2">
            <a:extLst>
              <a:ext uri="{FF2B5EF4-FFF2-40B4-BE49-F238E27FC236}">
                <a16:creationId xmlns:a16="http://schemas.microsoft.com/office/drawing/2014/main" id="{D827242A-B85E-CF4F-A1ED-DC001FA1AEA1}"/>
              </a:ext>
            </a:extLst>
          </p:cNvPr>
          <p:cNvSpPr>
            <a:spLocks noGrp="1"/>
          </p:cNvSpPr>
          <p:nvPr>
            <p:ph type="ftr" sz="quarter" idx="11"/>
          </p:nvPr>
        </p:nvSpPr>
        <p:spPr>
          <a:xfrm>
            <a:off x="517870" y="97713"/>
            <a:ext cx="11312180" cy="365125"/>
          </a:xfrm>
        </p:spPr>
        <p:txBody>
          <a:bodyPr/>
          <a:lstStyle/>
          <a:p>
            <a:r>
              <a:rPr lang="en-US" sz="3600" dirty="0"/>
              <a:t>ITC -Key focus Area of the Revenue under GST Regime </a:t>
            </a:r>
          </a:p>
        </p:txBody>
      </p:sp>
      <p:graphicFrame>
        <p:nvGraphicFramePr>
          <p:cNvPr id="7" name="Diagram 6">
            <a:extLst>
              <a:ext uri="{FF2B5EF4-FFF2-40B4-BE49-F238E27FC236}">
                <a16:creationId xmlns:a16="http://schemas.microsoft.com/office/drawing/2014/main" id="{852CB81F-873F-B540-3285-DC4DDE62D655}"/>
              </a:ext>
            </a:extLst>
          </p:cNvPr>
          <p:cNvGraphicFramePr/>
          <p:nvPr>
            <p:extLst>
              <p:ext uri="{D42A27DB-BD31-4B8C-83A1-F6EECF244321}">
                <p14:modId xmlns:p14="http://schemas.microsoft.com/office/powerpoint/2010/main" val="35728937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66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21208" y="978407"/>
            <a:ext cx="4112920" cy="3309513"/>
          </a:xfrm>
        </p:spPr>
        <p:txBody>
          <a:bodyPr anchor="t">
            <a:normAutofit/>
          </a:bodyPr>
          <a:lstStyle/>
          <a:p>
            <a:r>
              <a:rPr lang="en-US" sz="4000" dirty="0"/>
              <a:t>RCM Payment -16(4) time limit</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195158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11674130" cy="573800"/>
          </a:xfrm>
        </p:spPr>
        <p:txBody>
          <a:bodyPr/>
          <a:lstStyle/>
          <a:p>
            <a:r>
              <a:rPr lang="en-US" sz="3600" dirty="0"/>
              <a:t>Case Study- RCM Credit -16(4) time-limit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41</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4801314"/>
          </a:xfrm>
          <a:prstGeom prst="rect">
            <a:avLst/>
          </a:prstGeom>
          <a:noFill/>
        </p:spPr>
        <p:txBody>
          <a:bodyPr wrap="square" rtlCol="0">
            <a:spAutoFit/>
          </a:bodyPr>
          <a:lstStyle/>
          <a:p>
            <a:pPr marL="285750" indent="-285750">
              <a:buFont typeface="Arial" panose="020B0604020202020204" pitchFamily="34" charset="0"/>
              <a:buChar char="•"/>
            </a:pPr>
            <a:r>
              <a:rPr lang="en-US" dirty="0"/>
              <a:t>Nissan India has paid GST under RCM for expats seconded from its parent company in Japan pursuant to Northern Operating Trust decision of Supreme Court under Service Tax Regime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Nissan deposited GST under RCM for the entire 5 year period from 2017-18 to FY 2022-23</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said tax was deposited in April 2023</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Upon payment of said GST, Nissan has availed the ITC for the said RCM paid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Department is of the view that the RCM paid for the period 2017-18 to FY 2021-22 is time barred under Section 16(4) </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015112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11674130" cy="573800"/>
          </a:xfrm>
        </p:spPr>
        <p:txBody>
          <a:bodyPr/>
          <a:lstStyle/>
          <a:p>
            <a:r>
              <a:rPr lang="en-US" sz="3600" dirty="0"/>
              <a:t>Case Study- RCM Credit -16(4) time-limit</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42</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909310"/>
          </a:xfrm>
          <a:prstGeom prst="rect">
            <a:avLst/>
          </a:prstGeom>
          <a:noFill/>
        </p:spPr>
        <p:txBody>
          <a:bodyPr wrap="square" rtlCol="0">
            <a:spAutoFit/>
          </a:bodyPr>
          <a:lstStyle/>
          <a:p>
            <a:pPr marL="285750" indent="-285750">
              <a:buFont typeface="Arial" panose="020B0604020202020204" pitchFamily="34" charset="0"/>
              <a:buChar char="•"/>
            </a:pPr>
            <a:r>
              <a:rPr lang="en-US" dirty="0"/>
              <a:t>Section 2(66) Invoice or tax invoice means the invoice issued under Section 31</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Section 31 provides for issuance of self invoice in case of tax payment under RCM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Rule 36 of CGST provides that self invoice issued under Section 31 as valid document for availing RCM credit subject to payment of tax.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Ideally the credit cannot be availed until tax is paid even though self invoice is to be issued on receipt of the services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Currently a writ petition is pending in this case before Hon’ble Karnataka High Court in the case of Toyota Kirloskar Motors Private Limited 2023 (10) TMI 859</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It may be noted that recently the writ petition to challenge constitutional validity of Section 16(4) has been dismissed in the case of Gobinda Construction 2023-TIOL-1178-HC-Patna -GST</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946820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C181-751E-C1BD-672F-80FE0CC93450}"/>
              </a:ext>
            </a:extLst>
          </p:cNvPr>
          <p:cNvSpPr>
            <a:spLocks noGrp="1"/>
          </p:cNvSpPr>
          <p:nvPr>
            <p:ph type="ctrTitle"/>
          </p:nvPr>
        </p:nvSpPr>
        <p:spPr>
          <a:xfrm>
            <a:off x="521208" y="978407"/>
            <a:ext cx="4112920" cy="3309513"/>
          </a:xfrm>
        </p:spPr>
        <p:txBody>
          <a:bodyPr anchor="t">
            <a:normAutofit/>
          </a:bodyPr>
          <a:lstStyle/>
          <a:p>
            <a:r>
              <a:rPr lang="en-US" sz="4000" dirty="0"/>
              <a:t>Import of Goods on behalf of the customer</a:t>
            </a:r>
          </a:p>
        </p:txBody>
      </p:sp>
      <p:pic>
        <p:nvPicPr>
          <p:cNvPr id="42" name="Picture 41" descr="3D lines forming different sizes of boxes">
            <a:extLst>
              <a:ext uri="{FF2B5EF4-FFF2-40B4-BE49-F238E27FC236}">
                <a16:creationId xmlns:a16="http://schemas.microsoft.com/office/drawing/2014/main" id="{252527B9-ACBD-0FE4-C56D-F0051229F732}"/>
              </a:ext>
            </a:extLst>
          </p:cNvPr>
          <p:cNvPicPr>
            <a:picLocks noChangeAspect="1"/>
          </p:cNvPicPr>
          <p:nvPr/>
        </p:nvPicPr>
        <p:blipFill rotWithShape="1">
          <a:blip r:embed="rId2"/>
          <a:srcRect r="7151" b="-2"/>
          <a:stretch/>
        </p:blipFill>
        <p:spPr>
          <a:xfrm>
            <a:off x="5163168" y="508090"/>
            <a:ext cx="6510963" cy="5837919"/>
          </a:xfrm>
          <a:prstGeom prst="rect">
            <a:avLst/>
          </a:prstGeom>
        </p:spPr>
      </p:pic>
    </p:spTree>
    <p:extLst>
      <p:ext uri="{BB962C8B-B14F-4D97-AF65-F5344CB8AC3E}">
        <p14:creationId xmlns:p14="http://schemas.microsoft.com/office/powerpoint/2010/main" val="367203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70" y="97713"/>
            <a:ext cx="11674130" cy="573800"/>
          </a:xfrm>
        </p:spPr>
        <p:txBody>
          <a:bodyPr/>
          <a:lstStyle/>
          <a:p>
            <a:r>
              <a:rPr lang="en-US" sz="3600" dirty="0"/>
              <a:t>Case Study- Import of Goods on behalf of the Customer</a:t>
            </a:r>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44</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517869" y="880109"/>
            <a:ext cx="10936447" cy="5355312"/>
          </a:xfrm>
          <a:prstGeom prst="rect">
            <a:avLst/>
          </a:prstGeom>
          <a:noFill/>
        </p:spPr>
        <p:txBody>
          <a:bodyPr wrap="square" rtlCol="0">
            <a:spAutoFit/>
          </a:bodyPr>
          <a:lstStyle/>
          <a:p>
            <a:pPr marL="285750" indent="-285750">
              <a:buFont typeface="Arial" panose="020B0604020202020204" pitchFamily="34" charset="0"/>
              <a:buChar char="•"/>
            </a:pPr>
            <a:r>
              <a:rPr lang="en-US" dirty="0"/>
              <a:t>Company A is engaged in setting up of the large IT systems projects for  its overseas client Company B.</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B further has its client in India where this project is being executed by Company 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One of the key servers is supplied by B for the project. Company A clear this server at Indian port and files BOE in its name.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A pays the BCD and IGST.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Company A bills its service charges with GST to Company B.</a:t>
            </a:r>
          </a:p>
          <a:p>
            <a:pPr marL="285750" indent="-285750">
              <a:buFont typeface="Arial" panose="020B0604020202020204" pitchFamily="34" charset="0"/>
              <a:buChar char="•"/>
            </a:pPr>
            <a:endParaRPr lang="en-US" b="1" dirty="0"/>
          </a:p>
          <a:p>
            <a:r>
              <a:rPr lang="en-US" b="1" dirty="0"/>
              <a:t>Query:</a:t>
            </a:r>
          </a:p>
          <a:p>
            <a:endParaRPr lang="en-US" dirty="0"/>
          </a:p>
          <a:p>
            <a:pPr marL="285750" indent="-285750">
              <a:buFont typeface="Arial" panose="020B0604020202020204" pitchFamily="34" charset="0"/>
              <a:buChar char="•"/>
            </a:pPr>
            <a:r>
              <a:rPr lang="en-US" dirty="0"/>
              <a:t>Whether Company A, can avail IGST credit on import of said servers?</a:t>
            </a:r>
          </a:p>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4242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F7758-D081-71D1-1E52-D817B634D041}"/>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7D2E572E-7431-58FE-3F75-D5A3E6840CD0}"/>
              </a:ext>
            </a:extLst>
          </p:cNvPr>
          <p:cNvSpPr>
            <a:spLocks noGrp="1"/>
          </p:cNvSpPr>
          <p:nvPr>
            <p:ph type="ftr" sz="quarter" idx="11"/>
          </p:nvPr>
        </p:nvSpPr>
        <p:spPr>
          <a:xfrm>
            <a:off x="517870" y="97713"/>
            <a:ext cx="5082830" cy="365125"/>
          </a:xfrm>
        </p:spPr>
        <p:txBody>
          <a:bodyPr/>
          <a:lstStyle/>
          <a:p>
            <a:r>
              <a:rPr lang="en-US" sz="2800" dirty="0"/>
              <a:t>Roots of Current ITC fiasco</a:t>
            </a:r>
          </a:p>
        </p:txBody>
      </p:sp>
      <p:sp>
        <p:nvSpPr>
          <p:cNvPr id="4" name="Slide Number Placeholder 3">
            <a:extLst>
              <a:ext uri="{FF2B5EF4-FFF2-40B4-BE49-F238E27FC236}">
                <a16:creationId xmlns:a16="http://schemas.microsoft.com/office/drawing/2014/main" id="{9B73750E-A9B4-38ED-B9A8-CA0AA40E1D42}"/>
              </a:ext>
            </a:extLst>
          </p:cNvPr>
          <p:cNvSpPr>
            <a:spLocks noGrp="1"/>
          </p:cNvSpPr>
          <p:nvPr>
            <p:ph type="sldNum" sz="quarter" idx="12"/>
          </p:nvPr>
        </p:nvSpPr>
        <p:spPr/>
        <p:txBody>
          <a:bodyPr/>
          <a:lstStyle/>
          <a:p>
            <a:fld id="{DFDF98CC-160E-494C-8C3C-8CDC5FA257DE}" type="slidenum">
              <a:rPr lang="en-US" smtClean="0"/>
              <a:t>5</a:t>
            </a:fld>
            <a:endParaRPr lang="en-US" dirty="0"/>
          </a:p>
        </p:txBody>
      </p:sp>
      <p:sp>
        <p:nvSpPr>
          <p:cNvPr id="5" name="TextBox 4">
            <a:extLst>
              <a:ext uri="{FF2B5EF4-FFF2-40B4-BE49-F238E27FC236}">
                <a16:creationId xmlns:a16="http://schemas.microsoft.com/office/drawing/2014/main" id="{E7F30EE4-1117-2E83-FCB7-39F9F5A37E51}"/>
              </a:ext>
            </a:extLst>
          </p:cNvPr>
          <p:cNvSpPr txBox="1"/>
          <p:nvPr/>
        </p:nvSpPr>
        <p:spPr>
          <a:xfrm>
            <a:off x="148590" y="891540"/>
            <a:ext cx="11798226" cy="4247317"/>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dirty="0"/>
              <a:t>CENVAT Credit Regime didn’t had any provision to deny credit if the procurement was bonafide business transaction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State VAT Regime had the mechanism to deny input Vat Set off due to mismatch with vendor filings and non- payment of tax by the vendors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GST Regime leveraged upon this mechanism available in the VAT Regime to protect the interest of the revenue</a:t>
            </a:r>
          </a:p>
          <a:p>
            <a:pPr marL="742950" lvl="1" indent="-285750">
              <a:buFont typeface="Arial" panose="020B0604020202020204" pitchFamily="34" charset="0"/>
              <a:buChar char="•"/>
            </a:pPr>
            <a:r>
              <a:rPr lang="en-US" dirty="0"/>
              <a:t>E.g.: SECTION 48(5)  of erstwhile MVAT Act is pari materia to Section 16(2)(c).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Some notable decisions of VAT Regime </a:t>
            </a:r>
          </a:p>
          <a:p>
            <a:r>
              <a:rPr lang="en-US" dirty="0"/>
              <a:t>	- </a:t>
            </a:r>
            <a:r>
              <a:rPr lang="en-US" i="0" u="none" strike="noStrike" dirty="0">
                <a:effectLst/>
                <a:latin typeface="PT Sans" panose="020B0503020203020204" pitchFamily="34" charset="77"/>
              </a:rPr>
              <a:t>Mahalaxmi Cotton Ginning Pressing and Oil Industries Vs. State of Maharashtra- </a:t>
            </a:r>
            <a:r>
              <a:rPr lang="en-US" i="0" u="none" strike="noStrike" dirty="0">
                <a:effectLst/>
                <a:latin typeface="PT Sans" panose="020B0503020203020204" pitchFamily="34" charset="77"/>
                <a:hlinkClick r:id="rId2">
                  <a:extLst>
                    <a:ext uri="{A12FA001-AC4F-418D-AE19-62706E023703}">
                      <ahyp:hlinkClr xmlns:ahyp="http://schemas.microsoft.com/office/drawing/2018/hyperlinkcolor" val="tx"/>
                    </a:ext>
                  </a:extLst>
                </a:hlinkClick>
              </a:rPr>
              <a:t>2012-TIOL-370-HC-MUM-VAT</a:t>
            </a:r>
            <a:endParaRPr lang="en-US" i="0" u="none" strike="noStrike" dirty="0">
              <a:effectLst/>
              <a:latin typeface="PT Sans" panose="020B0503020203020204" pitchFamily="34" charset="77"/>
            </a:endParaRPr>
          </a:p>
          <a:p>
            <a:r>
              <a:rPr lang="en-US" dirty="0">
                <a:latin typeface="PT Sans" panose="020B0503020203020204" pitchFamily="34" charset="77"/>
              </a:rPr>
              <a:t>	- Arise India Limited -</a:t>
            </a:r>
            <a:r>
              <a:rPr lang="en-US" dirty="0">
                <a:solidFill>
                  <a:srgbClr val="FFFF00"/>
                </a:solidFill>
                <a:latin typeface="PT Sans" panose="020B0503020203020204" pitchFamily="34" charset="77"/>
              </a:rPr>
              <a:t> </a:t>
            </a:r>
            <a:r>
              <a:rPr lang="en-US" sz="1800" dirty="0"/>
              <a:t>( TS-314-HC-2017 (DEL)-VAT)</a:t>
            </a:r>
            <a:r>
              <a:rPr lang="en-US" sz="1050" b="1" i="1" dirty="0">
                <a:effectLst/>
                <a:latin typeface="Helvetica" pitchFamily="2" charset="0"/>
              </a:rPr>
              <a:t> </a:t>
            </a:r>
            <a:r>
              <a:rPr lang="en-US" sz="1050" b="1" i="1" dirty="0">
                <a:solidFill>
                  <a:srgbClr val="FFFF00"/>
                </a:solidFill>
                <a:effectLst/>
                <a:latin typeface="PT Sans" panose="020B0503020203020204" pitchFamily="34" charset="77"/>
              </a:rPr>
              <a:t>-</a:t>
            </a:r>
            <a:r>
              <a:rPr lang="en-US" dirty="0">
                <a:latin typeface="PT Sans" panose="020B0503020203020204" pitchFamily="34" charset="77"/>
              </a:rPr>
              <a:t>Delhi High Court upheld by Supreme Court</a:t>
            </a:r>
            <a:endParaRPr lang="en-US" i="0" u="none" strike="noStrike" dirty="0">
              <a:effectLst/>
              <a:latin typeface="PT Sans" panose="020B0503020203020204" pitchFamily="34" charset="77"/>
            </a:endParaRPr>
          </a:p>
          <a:p>
            <a:endParaRPr lang="en-US" dirty="0"/>
          </a:p>
          <a:p>
            <a:r>
              <a:rPr lang="en-US" b="1" dirty="0">
                <a:solidFill>
                  <a:srgbClr val="FF0000"/>
                </a:solidFill>
              </a:rPr>
              <a:t>Government mindset is loud and clear that they would not allow any ITC if they don’t get the GST from the supplier.</a:t>
            </a:r>
          </a:p>
        </p:txBody>
      </p:sp>
    </p:spTree>
    <p:extLst>
      <p:ext uri="{BB962C8B-B14F-4D97-AF65-F5344CB8AC3E}">
        <p14:creationId xmlns:p14="http://schemas.microsoft.com/office/powerpoint/2010/main" val="295218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131929" y="91362"/>
            <a:ext cx="12511946" cy="923565"/>
          </a:xfrm>
        </p:spPr>
        <p:txBody>
          <a:bodyPr/>
          <a:lstStyle/>
          <a:p>
            <a:r>
              <a:rPr lang="en-US" sz="3600" dirty="0"/>
              <a:t>Mahalaxmi Cotton Ginning 2012-TIOL370-HC-MUM-VAT</a:t>
            </a:r>
            <a:r>
              <a:rPr lang="en-US" sz="1800" b="1" i="1" dirty="0">
                <a:effectLst/>
                <a:latin typeface="Helvetica" pitchFamily="2" charset="0"/>
              </a:rPr>
              <a:t> </a:t>
            </a:r>
            <a:endParaRPr lang="en-US" sz="7200" dirty="0"/>
          </a:p>
          <a:p>
            <a:endParaRPr lang="en-US" sz="3600" dirty="0"/>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6</a:t>
            </a:fld>
            <a:endParaRPr lang="en-US" dirty="0"/>
          </a:p>
        </p:txBody>
      </p:sp>
      <p:sp>
        <p:nvSpPr>
          <p:cNvPr id="6" name="TextBox 5">
            <a:extLst>
              <a:ext uri="{FF2B5EF4-FFF2-40B4-BE49-F238E27FC236}">
                <a16:creationId xmlns:a16="http://schemas.microsoft.com/office/drawing/2014/main" id="{2AF8EB28-1720-3A77-CD1D-CF1EDD4F2F22}"/>
              </a:ext>
            </a:extLst>
          </p:cNvPr>
          <p:cNvSpPr txBox="1"/>
          <p:nvPr/>
        </p:nvSpPr>
        <p:spPr>
          <a:xfrm>
            <a:off x="351354" y="838200"/>
            <a:ext cx="11599345" cy="6463308"/>
          </a:xfrm>
          <a:prstGeom prst="rect">
            <a:avLst/>
          </a:prstGeom>
          <a:noFill/>
        </p:spPr>
        <p:txBody>
          <a:bodyPr wrap="square" rtlCol="0">
            <a:spAutoFit/>
          </a:bodyPr>
          <a:lstStyle/>
          <a:p>
            <a:pPr marL="285750" indent="-285750">
              <a:buFont typeface="Arial" panose="020B0604020202020204" pitchFamily="34" charset="0"/>
              <a:buChar char="•"/>
            </a:pPr>
            <a:r>
              <a:rPr lang="en-US" dirty="0"/>
              <a:t>The Hon’ble Bombay High Court upheld the constitutional validity of Section 48 (5).</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High Court observed that the primary responsibility to pay VAT is of the selling dealer, who even when he collected tax from the purchaser, did not act as an agent for the revenue.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S.48 (5) was a provision which had been introduced for the removal of doubts and contained a legislative declaration to the effect that in no case would the amount of set off or refund on any purchase of goods exceed the amount of tax in respect of the same goods, actually paid, if any under the Act or any earlier law into the Government Treasury.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purpose of a set off was to obviate a cascading effect of the tax burden on the ultimate consumer. This element of legislative policy was required to be balanced with the need for securing tax compliance and ensuring against a loss of legitimate revenue owing to Government;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 set off constituted a concession granted by the legislature. The entitlement to a set off is created by the taxing statute and the terms on which a set off is granted by the legislation must be strictly observed.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word “actually paid” have simple and clear meaning and cannot be read as ought to be paid.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17510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4/14/24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131929" y="91362"/>
            <a:ext cx="12511946" cy="923565"/>
          </a:xfrm>
        </p:spPr>
        <p:txBody>
          <a:bodyPr/>
          <a:lstStyle/>
          <a:p>
            <a:r>
              <a:rPr lang="en-US" sz="3600" dirty="0"/>
              <a:t>Mahalaxmi Cotton Ginning 2012-TIOL370-HC-MUM-VAT</a:t>
            </a:r>
            <a:r>
              <a:rPr lang="en-US" sz="1800" b="1" i="1" dirty="0">
                <a:effectLst/>
                <a:latin typeface="Helvetica" pitchFamily="2" charset="0"/>
              </a:rPr>
              <a:t> </a:t>
            </a:r>
            <a:endParaRPr lang="en-US" sz="7200" dirty="0"/>
          </a:p>
          <a:p>
            <a:endParaRPr lang="en-US" sz="3600" dirty="0"/>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7</a:t>
            </a:fld>
            <a:endParaRPr lang="en-US" dirty="0"/>
          </a:p>
        </p:txBody>
      </p:sp>
      <p:sp>
        <p:nvSpPr>
          <p:cNvPr id="6" name="TextBox 5">
            <a:extLst>
              <a:ext uri="{FF2B5EF4-FFF2-40B4-BE49-F238E27FC236}">
                <a16:creationId xmlns:a16="http://schemas.microsoft.com/office/drawing/2014/main" id="{2AF8EB28-1720-3A77-CD1D-CF1EDD4F2F22}"/>
              </a:ext>
            </a:extLst>
          </p:cNvPr>
          <p:cNvSpPr txBox="1"/>
          <p:nvPr/>
        </p:nvSpPr>
        <p:spPr>
          <a:xfrm>
            <a:off x="351354" y="838200"/>
            <a:ext cx="11599345" cy="4247317"/>
          </a:xfrm>
          <a:prstGeom prst="rect">
            <a:avLst/>
          </a:prstGeom>
          <a:noFill/>
        </p:spPr>
        <p:txBody>
          <a:bodyPr wrap="square" rtlCol="0">
            <a:spAutoFit/>
          </a:bodyPr>
          <a:lstStyle/>
          <a:p>
            <a:pPr marL="285750" indent="-285750">
              <a:buFont typeface="Arial" panose="020B0604020202020204" pitchFamily="34" charset="0"/>
              <a:buChar char="•"/>
            </a:pPr>
            <a:r>
              <a:rPr lang="en-US" sz="1800" kern="0" dirty="0">
                <a:effectLst/>
                <a:latin typeface="+mj-lt"/>
                <a:ea typeface="Times New Roman" panose="02020603050405020304" pitchFamily="18" charset="0"/>
                <a:cs typeface="Times New Roman" panose="02020603050405020304" pitchFamily="18" charset="0"/>
              </a:rPr>
              <a:t>To allow a set off though the tax had not been paid actually would be to defeat the legitimate interests of the Revenue. Hence, in the overall statutory scheme of Section 48, sub­section (5) had a rational basis and foundation</a:t>
            </a:r>
            <a:endParaRPr lang="en-US" dirty="0">
              <a:latin typeface="+mj-lt"/>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Sales Tax Department also filed affidavits in the High Court stating to the effect that:</a:t>
            </a:r>
          </a:p>
          <a:p>
            <a:pPr marL="742950" lvl="1" indent="-285750">
              <a:buFont typeface="Arial" panose="020B0604020202020204" pitchFamily="34" charset="0"/>
              <a:buChar char="•"/>
            </a:pPr>
            <a:r>
              <a:rPr lang="en-US" dirty="0"/>
              <a:t>They would recover the tax from the defaulting selling dealers. </a:t>
            </a:r>
          </a:p>
          <a:p>
            <a:pPr marL="742950" lvl="1" indent="-285750">
              <a:buFont typeface="Arial" panose="020B0604020202020204" pitchFamily="34" charset="0"/>
              <a:buChar char="•"/>
            </a:pPr>
            <a:r>
              <a:rPr lang="en-US" dirty="0"/>
              <a:t>The set off denied earlier could be refunded back to the bonafide purchasers. The revenue is intending to recover tax only once. </a:t>
            </a:r>
          </a:p>
          <a:p>
            <a:pPr marL="742950" lvl="1" indent="-285750">
              <a:buFont typeface="Arial" panose="020B0604020202020204" pitchFamily="34" charset="0"/>
              <a:buChar char="•"/>
            </a:pPr>
            <a:r>
              <a:rPr lang="en-US" dirty="0"/>
              <a:t>The above refund would be given even without requirement of filing separate refund claim.</a:t>
            </a:r>
          </a:p>
          <a:p>
            <a:pPr marL="742950" lvl="1" indent="-285750">
              <a:buFont typeface="Arial" panose="020B0604020202020204" pitchFamily="34" charset="0"/>
              <a:buChar char="•"/>
            </a:pPr>
            <a:r>
              <a:rPr lang="en-US" dirty="0"/>
              <a:t>The above would not be allowed in case of hawala or bogus transactions</a:t>
            </a:r>
          </a:p>
          <a:p>
            <a:pPr marL="742950" lvl="1" indent="-285750">
              <a:buFont typeface="Arial" panose="020B0604020202020204" pitchFamily="34" charset="0"/>
              <a:buChar char="•"/>
            </a:pPr>
            <a:r>
              <a:rPr lang="en-US" dirty="0"/>
              <a:t>The High Court directed that the revenue would abide by the above assurances given in the Court.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9694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8" y="97712"/>
            <a:ext cx="11625943" cy="923565"/>
          </a:xfrm>
        </p:spPr>
        <p:txBody>
          <a:bodyPr/>
          <a:lstStyle/>
          <a:p>
            <a:r>
              <a:rPr lang="en-US" sz="3600" dirty="0"/>
              <a:t>Arise India Limited ( TS-314-HC-2017 (DEL)-VAT)</a:t>
            </a:r>
            <a:r>
              <a:rPr lang="en-US" sz="1800" b="1" i="1" dirty="0">
                <a:effectLst/>
                <a:latin typeface="Helvetica" pitchFamily="2" charset="0"/>
              </a:rPr>
              <a:t> </a:t>
            </a:r>
            <a:endParaRPr lang="en-US" sz="7200" dirty="0"/>
          </a:p>
          <a:p>
            <a:endParaRPr lang="en-US" sz="3600" dirty="0"/>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285008" y="880109"/>
            <a:ext cx="11625943" cy="3970318"/>
          </a:xfrm>
          <a:prstGeom prst="rect">
            <a:avLst/>
          </a:prstGeom>
          <a:noFill/>
        </p:spPr>
        <p:txBody>
          <a:bodyPr wrap="square" rtlCol="0">
            <a:spAutoFit/>
          </a:bodyPr>
          <a:lstStyle/>
          <a:p>
            <a:pPr lvl="1" indent="-446088">
              <a:buFont typeface="Arial" panose="020B0604020202020204" pitchFamily="34" charset="0"/>
              <a:buChar char="•"/>
            </a:pPr>
            <a:r>
              <a:rPr lang="en-US" dirty="0">
                <a:solidFill>
                  <a:srgbClr val="272727"/>
                </a:solidFill>
                <a:highlight>
                  <a:srgbClr val="FFFFFF"/>
                </a:highlight>
                <a:latin typeface="PT Sans" panose="020B0503020203020204" pitchFamily="34" charset="77"/>
              </a:rPr>
              <a:t>The dispute in this case was about disallowance of VAT set off under Delhi VAT Act relying on provisions of Section 9(2)(g) </a:t>
            </a:r>
          </a:p>
          <a:p>
            <a:pPr lvl="1" indent="-446088">
              <a:buFont typeface="Arial" panose="020B0604020202020204" pitchFamily="34" charset="0"/>
              <a:buChar char="•"/>
            </a:pPr>
            <a:endParaRPr lang="en-US" sz="1800" dirty="0">
              <a:effectLst/>
              <a:latin typeface="Helvetica" pitchFamily="2" charset="0"/>
            </a:endParaRPr>
          </a:p>
          <a:p>
            <a:pPr lvl="1" indent="-446088">
              <a:buFont typeface="Arial" panose="020B0604020202020204" pitchFamily="34" charset="0"/>
              <a:buChar char="•"/>
            </a:pPr>
            <a:r>
              <a:rPr lang="en-US" sz="1800" dirty="0">
                <a:effectLst/>
                <a:latin typeface="Helvetica" pitchFamily="2" charset="0"/>
              </a:rPr>
              <a:t>The question that arose:</a:t>
            </a:r>
          </a:p>
          <a:p>
            <a:pPr marL="468312" lvl="2"/>
            <a:r>
              <a:rPr lang="en-US" dirty="0">
                <a:effectLst/>
                <a:latin typeface="Helvetica" pitchFamily="2" charset="0"/>
              </a:rPr>
              <a:t>-Whether for the default committed by the selling dealer can the purchasing dealer be made to bear the consequences of the denying the ITC  </a:t>
            </a:r>
          </a:p>
          <a:p>
            <a:pPr marL="468312" lvl="2"/>
            <a:r>
              <a:rPr lang="en-US" dirty="0">
                <a:effectLst/>
                <a:latin typeface="Helvetica" pitchFamily="2" charset="0"/>
              </a:rPr>
              <a:t>-Whether  said section is violative of Article 14 of the Constitution.</a:t>
            </a:r>
            <a:r>
              <a:rPr lang="en-US" dirty="0">
                <a:solidFill>
                  <a:srgbClr val="272727"/>
                </a:solidFill>
                <a:highlight>
                  <a:srgbClr val="FFFFFF"/>
                </a:highlight>
                <a:latin typeface="PT Sans" panose="020B0503020203020204" pitchFamily="34" charset="77"/>
              </a:rPr>
              <a:t> </a:t>
            </a:r>
          </a:p>
          <a:p>
            <a:pPr marL="461963" lvl="2" indent="-403225">
              <a:buFont typeface="Arial" panose="020B0604020202020204" pitchFamily="34" charset="0"/>
              <a:buChar char="•"/>
            </a:pPr>
            <a:endParaRPr lang="en-US" dirty="0">
              <a:solidFill>
                <a:srgbClr val="272727"/>
              </a:solidFill>
              <a:highlight>
                <a:srgbClr val="FFFFFF"/>
              </a:highlight>
              <a:latin typeface="PT Sans" panose="020B0503020203020204" pitchFamily="34" charset="77"/>
            </a:endParaRPr>
          </a:p>
          <a:p>
            <a:pPr marL="461963" lvl="2" indent="-403225">
              <a:buFont typeface="Arial" panose="020B0604020202020204" pitchFamily="34" charset="0"/>
              <a:buChar char="•"/>
            </a:pPr>
            <a:r>
              <a:rPr lang="en-US" dirty="0">
                <a:solidFill>
                  <a:srgbClr val="272727"/>
                </a:solidFill>
                <a:highlight>
                  <a:srgbClr val="FFFFFF"/>
                </a:highlight>
                <a:latin typeface="PT Sans" panose="020B0503020203020204" pitchFamily="34" charset="77"/>
              </a:rPr>
              <a:t>Arise India challenged the constitutional Validity of Section 9(2)(g)</a:t>
            </a:r>
          </a:p>
          <a:p>
            <a:pPr lvl="1" indent="-446088">
              <a:buFont typeface="Arial" panose="020B0604020202020204" pitchFamily="34" charset="0"/>
              <a:buChar char="•"/>
            </a:pPr>
            <a:endParaRPr lang="en-US" sz="1800" dirty="0">
              <a:solidFill>
                <a:srgbClr val="272727"/>
              </a:solidFill>
              <a:effectLst/>
              <a:highlight>
                <a:srgbClr val="FFFFFF"/>
              </a:highlight>
              <a:latin typeface="PT Sans" panose="020B0503020203020204" pitchFamily="34" charset="77"/>
            </a:endParaRPr>
          </a:p>
          <a:p>
            <a:pPr lvl="1" indent="-446088">
              <a:buFont typeface="Arial" panose="020B0604020202020204" pitchFamily="34" charset="0"/>
              <a:buChar char="•"/>
            </a:pPr>
            <a:r>
              <a:rPr lang="en-US" sz="1800" dirty="0">
                <a:solidFill>
                  <a:srgbClr val="272727"/>
                </a:solidFill>
                <a:effectLst/>
                <a:highlight>
                  <a:srgbClr val="FFFFFF"/>
                </a:highlight>
                <a:latin typeface="PT Sans" panose="020B0503020203020204" pitchFamily="34" charset="77"/>
              </a:rPr>
              <a:t>Said s</a:t>
            </a:r>
            <a:r>
              <a:rPr lang="en-US" dirty="0">
                <a:solidFill>
                  <a:srgbClr val="272727"/>
                </a:solidFill>
                <a:highlight>
                  <a:srgbClr val="FFFFFF"/>
                </a:highlight>
                <a:latin typeface="PT Sans" panose="020B0503020203020204" pitchFamily="34" charset="77"/>
              </a:rPr>
              <a:t>ection </a:t>
            </a:r>
            <a:r>
              <a:rPr lang="en-US" sz="1800" dirty="0">
                <a:effectLst/>
                <a:latin typeface="Helvetica" pitchFamily="2" charset="0"/>
              </a:rPr>
              <a:t>states that set off would not be allowed to the dealers or class of dealers unless the tax paid by the purchasing dealer has actually been deposited by the selling dealer with the Government or has been lawfully adjusted against output tax liability and correctly reflected in the return filed for the respective tax period.</a:t>
            </a:r>
          </a:p>
        </p:txBody>
      </p:sp>
    </p:spTree>
    <p:extLst>
      <p:ext uri="{BB962C8B-B14F-4D97-AF65-F5344CB8AC3E}">
        <p14:creationId xmlns:p14="http://schemas.microsoft.com/office/powerpoint/2010/main" val="402518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6EB9C-DEF0-B566-3122-1E5F78309C18}"/>
              </a:ext>
            </a:extLst>
          </p:cNvPr>
          <p:cNvSpPr>
            <a:spLocks noGrp="1"/>
          </p:cNvSpPr>
          <p:nvPr>
            <p:ph type="dt" sz="half" idx="10"/>
          </p:nvPr>
        </p:nvSpPr>
        <p:spPr/>
        <p:txBody>
          <a:bodyPr/>
          <a:lstStyle/>
          <a:p>
            <a:fld id="{4F763CD9-D698-4CA1-B27A-F3D4C2BCE197}" type="datetime1">
              <a:rPr lang="en-US" smtClean="0"/>
              <a:t>4/13/24</a:t>
            </a:fld>
            <a:endParaRPr lang="en-US" dirty="0"/>
          </a:p>
        </p:txBody>
      </p:sp>
      <p:sp>
        <p:nvSpPr>
          <p:cNvPr id="3" name="Footer Placeholder 2">
            <a:extLst>
              <a:ext uri="{FF2B5EF4-FFF2-40B4-BE49-F238E27FC236}">
                <a16:creationId xmlns:a16="http://schemas.microsoft.com/office/drawing/2014/main" id="{3D974DDF-ED1C-0F25-754C-6C5F4611C3D2}"/>
              </a:ext>
            </a:extLst>
          </p:cNvPr>
          <p:cNvSpPr>
            <a:spLocks noGrp="1"/>
          </p:cNvSpPr>
          <p:nvPr>
            <p:ph type="ftr" sz="quarter" idx="11"/>
          </p:nvPr>
        </p:nvSpPr>
        <p:spPr>
          <a:xfrm>
            <a:off x="517868" y="97712"/>
            <a:ext cx="11625943" cy="923565"/>
          </a:xfrm>
        </p:spPr>
        <p:txBody>
          <a:bodyPr/>
          <a:lstStyle/>
          <a:p>
            <a:r>
              <a:rPr lang="en-US" sz="3600" dirty="0"/>
              <a:t>Arise India Limited ( TS-314-HC-2017 (DEL)-VAT)</a:t>
            </a:r>
            <a:r>
              <a:rPr lang="en-US" sz="1800" b="1" i="1" dirty="0">
                <a:effectLst/>
                <a:latin typeface="Helvetica" pitchFamily="2" charset="0"/>
              </a:rPr>
              <a:t> </a:t>
            </a:r>
            <a:endParaRPr lang="en-US" sz="7200" dirty="0"/>
          </a:p>
          <a:p>
            <a:endParaRPr lang="en-US" sz="3600" dirty="0"/>
          </a:p>
        </p:txBody>
      </p:sp>
      <p:sp>
        <p:nvSpPr>
          <p:cNvPr id="4" name="Slide Number Placeholder 3">
            <a:extLst>
              <a:ext uri="{FF2B5EF4-FFF2-40B4-BE49-F238E27FC236}">
                <a16:creationId xmlns:a16="http://schemas.microsoft.com/office/drawing/2014/main" id="{4135E8B6-803A-21F8-B0A3-336D44FA6194}"/>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5" name="TextBox 4">
            <a:extLst>
              <a:ext uri="{FF2B5EF4-FFF2-40B4-BE49-F238E27FC236}">
                <a16:creationId xmlns:a16="http://schemas.microsoft.com/office/drawing/2014/main" id="{6A4CD8E7-29BB-6425-29A5-07AFA6D21C62}"/>
              </a:ext>
            </a:extLst>
          </p:cNvPr>
          <p:cNvSpPr txBox="1"/>
          <p:nvPr/>
        </p:nvSpPr>
        <p:spPr>
          <a:xfrm>
            <a:off x="285008" y="880109"/>
            <a:ext cx="11625943" cy="3139321"/>
          </a:xfrm>
          <a:prstGeom prst="rect">
            <a:avLst/>
          </a:prstGeom>
          <a:noFill/>
        </p:spPr>
        <p:txBody>
          <a:bodyPr wrap="square" rtlCol="0">
            <a:spAutoFit/>
          </a:bodyPr>
          <a:lstStyle/>
          <a:p>
            <a:pPr lvl="1" indent="-446088">
              <a:buFont typeface="Arial" panose="020B0604020202020204" pitchFamily="34" charset="0"/>
              <a:buChar char="•"/>
            </a:pPr>
            <a:r>
              <a:rPr lang="en-US" sz="1800" dirty="0">
                <a:effectLst/>
                <a:latin typeface="Helvetica" pitchFamily="2" charset="0"/>
              </a:rPr>
              <a:t>HC held that the expression “dealer or class of dealers” occurring in Section 9(2)(g) of the DVAT Act should be interpreted to exclude a purchasing dealer </a:t>
            </a:r>
          </a:p>
          <a:p>
            <a:pPr lvl="2" indent="-446088">
              <a:buFont typeface="Arial" panose="020B0604020202020204" pitchFamily="34" charset="0"/>
              <a:buChar char="•"/>
            </a:pPr>
            <a:r>
              <a:rPr lang="en-US" dirty="0">
                <a:effectLst/>
                <a:latin typeface="Helvetica" pitchFamily="2" charset="0"/>
              </a:rPr>
              <a:t>who has bona fide entered into purchase transaction with a registered selling dealer</a:t>
            </a:r>
            <a:r>
              <a:rPr lang="en-US" dirty="0">
                <a:latin typeface="Helvetica" pitchFamily="2" charset="0"/>
              </a:rPr>
              <a:t>, Selling dealer has </a:t>
            </a:r>
            <a:r>
              <a:rPr lang="en-US" dirty="0">
                <a:effectLst/>
                <a:latin typeface="Helvetica" pitchFamily="2" charset="0"/>
              </a:rPr>
              <a:t>issued tax invoices and there is no mismatch of transactions in Annexures 2A and 2B</a:t>
            </a:r>
          </a:p>
          <a:p>
            <a:pPr marL="461963" lvl="2" indent="-403225">
              <a:buFont typeface="Arial" panose="020B0604020202020204" pitchFamily="34" charset="0"/>
              <a:buChar char="•"/>
            </a:pPr>
            <a:r>
              <a:rPr lang="en-US" dirty="0">
                <a:latin typeface="Helvetica" pitchFamily="2" charset="0"/>
              </a:rPr>
              <a:t>HC held that</a:t>
            </a:r>
            <a:r>
              <a:rPr lang="en-US" dirty="0">
                <a:effectLst/>
                <a:latin typeface="Helvetica" pitchFamily="2" charset="0"/>
              </a:rPr>
              <a:t> unless the expression “dealer or class of dealers” in Section 9(2)(g) is read down in the said manner, the entire provision would have to be held to be violative of Article 14 of the Constitution. </a:t>
            </a:r>
          </a:p>
          <a:p>
            <a:pPr marL="461963" lvl="2" indent="-403225">
              <a:buFont typeface="Arial" panose="020B0604020202020204" pitchFamily="34" charset="0"/>
              <a:buChar char="•"/>
            </a:pPr>
            <a:endParaRPr lang="en-US" dirty="0">
              <a:latin typeface="Helvetica" pitchFamily="2" charset="0"/>
            </a:endParaRPr>
          </a:p>
          <a:p>
            <a:pPr marL="461963" lvl="2" indent="-403225">
              <a:buFont typeface="Arial" panose="020B0604020202020204" pitchFamily="34" charset="0"/>
              <a:buChar char="•"/>
            </a:pPr>
            <a:r>
              <a:rPr lang="en-US" dirty="0">
                <a:latin typeface="Helvetica" pitchFamily="2" charset="0"/>
              </a:rPr>
              <a:t>Set off cannot be denied to such bonafide purchasing dealer</a:t>
            </a:r>
          </a:p>
          <a:p>
            <a:pPr marL="461963" lvl="2" indent="-403225">
              <a:buFont typeface="Arial" panose="020B0604020202020204" pitchFamily="34" charset="0"/>
              <a:buChar char="•"/>
            </a:pPr>
            <a:r>
              <a:rPr lang="en-US" dirty="0">
                <a:latin typeface="Helvetica" pitchFamily="2" charset="0"/>
              </a:rPr>
              <a:t>Department could recover the tax from defaulting seller.</a:t>
            </a:r>
          </a:p>
          <a:p>
            <a:pPr marL="461963" lvl="2" indent="-403225">
              <a:buFont typeface="Arial" panose="020B0604020202020204" pitchFamily="34" charset="0"/>
              <a:buChar char="•"/>
            </a:pPr>
            <a:r>
              <a:rPr lang="en-US" dirty="0">
                <a:latin typeface="Helvetica" pitchFamily="2" charset="0"/>
              </a:rPr>
              <a:t>Recovery could be made under Section 40A in case of fraud and collusion.</a:t>
            </a:r>
          </a:p>
          <a:p>
            <a:pPr marL="461963" lvl="2" indent="-403225">
              <a:buFont typeface="Arial" panose="020B0604020202020204" pitchFamily="34" charset="0"/>
              <a:buChar char="•"/>
            </a:pPr>
            <a:r>
              <a:rPr lang="en-US" dirty="0">
                <a:latin typeface="Helvetica" pitchFamily="2" charset="0"/>
              </a:rPr>
              <a:t>SLP filed against the said decision was dismissed by Hon’ble Supreme Court. </a:t>
            </a:r>
            <a:endParaRPr lang="en-US" dirty="0"/>
          </a:p>
        </p:txBody>
      </p:sp>
    </p:spTree>
    <p:extLst>
      <p:ext uri="{BB962C8B-B14F-4D97-AF65-F5344CB8AC3E}">
        <p14:creationId xmlns:p14="http://schemas.microsoft.com/office/powerpoint/2010/main" val="1972598089"/>
      </p:ext>
    </p:extLst>
  </p:cSld>
  <p:clrMapOvr>
    <a:masterClrMapping/>
  </p:clrMapOvr>
</p:sld>
</file>

<file path=ppt/theme/theme1.xml><?xml version="1.0" encoding="utf-8"?>
<a:theme xmlns:a="http://schemas.openxmlformats.org/drawingml/2006/main" name="GestaltVTI">
  <a:themeElements>
    <a:clrScheme name="AnalogousFromRegularSeedRightStep">
      <a:dk1>
        <a:srgbClr val="000000"/>
      </a:dk1>
      <a:lt1>
        <a:srgbClr val="FFFFFF"/>
      </a:lt1>
      <a:dk2>
        <a:srgbClr val="412F24"/>
      </a:dk2>
      <a:lt2>
        <a:srgbClr val="E2E8E8"/>
      </a:lt2>
      <a:accent1>
        <a:srgbClr val="C34D50"/>
      </a:accent1>
      <a:accent2>
        <a:srgbClr val="B1693B"/>
      </a:accent2>
      <a:accent3>
        <a:srgbClr val="B8A248"/>
      </a:accent3>
      <a:accent4>
        <a:srgbClr val="94AE3A"/>
      </a:accent4>
      <a:accent5>
        <a:srgbClr val="6EB447"/>
      </a:accent5>
      <a:accent6>
        <a:srgbClr val="3BB142"/>
      </a:accent6>
      <a:hlink>
        <a:srgbClr val="30918F"/>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docProps/app.xml><?xml version="1.0" encoding="utf-8"?>
<Properties xmlns="http://schemas.openxmlformats.org/officeDocument/2006/extended-properties" xmlns:vt="http://schemas.openxmlformats.org/officeDocument/2006/docPropsVTypes">
  <Template>Crop</Template>
  <TotalTime>1963</TotalTime>
  <Words>4633</Words>
  <Application>Microsoft Macintosh PowerPoint</Application>
  <PresentationFormat>Widescreen</PresentationFormat>
  <Paragraphs>453</Paragraphs>
  <Slides>44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Bierstadt</vt:lpstr>
      <vt:lpstr>Helvetica</vt:lpstr>
      <vt:lpstr>Lato</vt:lpstr>
      <vt:lpstr>Neue Haas Grotesk Text Pro</vt:lpstr>
      <vt:lpstr>PT Sans</vt:lpstr>
      <vt:lpstr>Verdana, Arial, Helvetica, sans-serif</vt:lpstr>
      <vt:lpstr>GestaltVTI</vt:lpstr>
      <vt:lpstr>Evolving Landscape of ITC and Key Case Studies</vt:lpstr>
      <vt:lpstr>Evolving Landscape of ITC</vt:lpstr>
      <vt:lpstr>-29,273 Bogus Firms  - Suspected ITC evasion of INR 44K crores  - Nationwide drive against non-existent dealers since May 2023  - 121 dealers arrested  - Source PIB dated 07 January 2024  - This has led to increase in GST investigations and audits multifold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Vendor Non- Compliance and Mismatch of ITC</vt:lpstr>
      <vt:lpstr>PowerPoint Presentation</vt:lpstr>
      <vt:lpstr>PowerPoint Presentation</vt:lpstr>
      <vt:lpstr>PowerPoint Presentation</vt:lpstr>
      <vt:lpstr>PowerPoint Presentation</vt:lpstr>
      <vt:lpstr>PowerPoint Presentation</vt:lpstr>
      <vt:lpstr>PowerPoint Presentation</vt:lpstr>
      <vt:lpstr>CIRCULAR NO 26/26/2017 –GST dated  29/12/2017</vt:lpstr>
      <vt:lpstr>PowerPoint Presentation</vt:lpstr>
      <vt:lpstr>CIRCULAR NO 183/15/2022-GST dated 27 December 2022</vt:lpstr>
      <vt:lpstr>Burden of Proof</vt:lpstr>
      <vt:lpstr>PowerPoint Presentation</vt:lpstr>
      <vt:lpstr>PowerPoint Presentation</vt:lpstr>
      <vt:lpstr>PowerPoint Presentation</vt:lpstr>
      <vt:lpstr>ITC availability through GSTR-9</vt:lpstr>
      <vt:lpstr>PowerPoint Presentation</vt:lpstr>
      <vt:lpstr>Movable v/s Immovable Property</vt:lpstr>
      <vt:lpstr>PowerPoint Presentation</vt:lpstr>
      <vt:lpstr>PowerPoint Presentation</vt:lpstr>
      <vt:lpstr>Treasury Function</vt:lpstr>
      <vt:lpstr>PowerPoint Presentation</vt:lpstr>
      <vt:lpstr>PowerPoint Presentation</vt:lpstr>
      <vt:lpstr>Slump Sale of Business </vt:lpstr>
      <vt:lpstr>PowerPoint Presentation</vt:lpstr>
      <vt:lpstr>CSR Activities</vt:lpstr>
      <vt:lpstr>PowerPoint Presentation</vt:lpstr>
      <vt:lpstr>-Section 135 of the Companies Act 2013 mandates companies to allocate 2% of their average net profits of past 3 years financial years towards CSR Activities. -Applicable to the companies having turnover of greater than INR 1000 cr or net worth of INR greater than INR 500 crore  </vt:lpstr>
      <vt:lpstr>PowerPoint Presentation</vt:lpstr>
      <vt:lpstr>RCM Payment -16(4) time limit</vt:lpstr>
      <vt:lpstr>PowerPoint Presentation</vt:lpstr>
      <vt:lpstr>PowerPoint Presentation</vt:lpstr>
      <vt:lpstr>Import of Goods on behalf of the customer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Amit Agarwal</dc:creator>
  <cp:lastModifiedBy>Amit Agarwal</cp:lastModifiedBy>
  <cp:revision>24</cp:revision>
  <dcterms:created xsi:type="dcterms:W3CDTF">2024-04-12T14:23:30Z</dcterms:created>
  <dcterms:modified xsi:type="dcterms:W3CDTF">2024-04-14T05:15:03Z</dcterms:modified>
</cp:coreProperties>
</file>