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90" r:id="rId2"/>
    <p:sldId id="4519" r:id="rId3"/>
    <p:sldId id="4520" r:id="rId4"/>
    <p:sldId id="588" r:id="rId5"/>
    <p:sldId id="331" r:id="rId6"/>
    <p:sldId id="4516" r:id="rId7"/>
    <p:sldId id="4521" r:id="rId8"/>
    <p:sldId id="4497" r:id="rId9"/>
    <p:sldId id="4522" r:id="rId10"/>
    <p:sldId id="4502" r:id="rId11"/>
    <p:sldId id="4505" r:id="rId12"/>
    <p:sldId id="4515" r:id="rId13"/>
    <p:sldId id="4513" r:id="rId14"/>
    <p:sldId id="4509" r:id="rId15"/>
    <p:sldId id="4514" r:id="rId16"/>
    <p:sldId id="4517" r:id="rId17"/>
    <p:sldId id="4496" r:id="rId18"/>
    <p:sldId id="4103" r:id="rId19"/>
    <p:sldId id="4433" r:id="rId20"/>
    <p:sldId id="4523" r:id="rId21"/>
    <p:sldId id="4524" r:id="rId22"/>
    <p:sldId id="4525" r:id="rId23"/>
    <p:sldId id="4526" r:id="rId24"/>
    <p:sldId id="4508" r:id="rId25"/>
    <p:sldId id="4511" r:id="rId26"/>
    <p:sldId id="4109" r:id="rId27"/>
    <p:sldId id="4108" r:id="rId28"/>
    <p:sldId id="4529" r:id="rId29"/>
    <p:sldId id="4530" r:id="rId30"/>
    <p:sldId id="4531" r:id="rId31"/>
    <p:sldId id="4426" r:id="rId32"/>
    <p:sldId id="4129" r:id="rId33"/>
    <p:sldId id="4491" r:id="rId34"/>
    <p:sldId id="4110" r:id="rId35"/>
    <p:sldId id="4111" r:id="rId36"/>
    <p:sldId id="4112" r:id="rId37"/>
    <p:sldId id="625" r:id="rId38"/>
    <p:sldId id="627" r:id="rId39"/>
    <p:sldId id="4113" r:id="rId40"/>
    <p:sldId id="4114" r:id="rId41"/>
    <p:sldId id="4115" r:id="rId42"/>
    <p:sldId id="4116" r:id="rId43"/>
    <p:sldId id="4438" r:id="rId44"/>
    <p:sldId id="4435" r:id="rId45"/>
    <p:sldId id="4495" r:id="rId46"/>
    <p:sldId id="4436" r:id="rId47"/>
    <p:sldId id="4494" r:id="rId48"/>
    <p:sldId id="4437" r:id="rId49"/>
    <p:sldId id="4439" r:id="rId50"/>
    <p:sldId id="928" r:id="rId51"/>
    <p:sldId id="4512" r:id="rId52"/>
    <p:sldId id="4430" r:id="rId53"/>
    <p:sldId id="4431" r:id="rId54"/>
    <p:sldId id="4117" r:id="rId55"/>
    <p:sldId id="4118" r:id="rId56"/>
    <p:sldId id="4119" r:id="rId57"/>
    <p:sldId id="4120" r:id="rId58"/>
    <p:sldId id="4122" r:id="rId59"/>
    <p:sldId id="4123" r:id="rId60"/>
    <p:sldId id="4124" r:id="rId61"/>
    <p:sldId id="4106" r:id="rId62"/>
    <p:sldId id="4527" r:id="rId63"/>
    <p:sldId id="4528" r:id="rId64"/>
    <p:sldId id="4486" r:id="rId65"/>
    <p:sldId id="603" r:id="rId66"/>
    <p:sldId id="619" r:id="rId67"/>
    <p:sldId id="3343" r:id="rId68"/>
    <p:sldId id="4125" r:id="rId69"/>
    <p:sldId id="4126" r:id="rId70"/>
    <p:sldId id="45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62C16-A7E5-8B26-48C3-CFA4B1E04ABD}" name="Shatakshi Kulkarni" initials="SK" userId="S::shatakshi@hnaindia.com::87d9f766-fcb4-4165-a1f6-83fe4b43e0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901" autoAdjust="0"/>
  </p:normalViewPr>
  <p:slideViewPr>
    <p:cSldViewPr snapToGrid="0">
      <p:cViewPr varScale="1">
        <p:scale>
          <a:sx n="51" d="100"/>
          <a:sy n="51" d="100"/>
        </p:scale>
        <p:origin x="1188" y="40"/>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60BB4-D3C0-4000-9AD8-0A9A8ABF5FE7}" type="doc">
      <dgm:prSet loTypeId="urn:microsoft.com/office/officeart/2005/8/layout/chevron1" loCatId="process" qsTypeId="urn:microsoft.com/office/officeart/2005/8/quickstyle/simple1" qsCatId="simple" csTypeId="urn:microsoft.com/office/officeart/2005/8/colors/colorful2" csCatId="colorful" phldr="1"/>
      <dgm:spPr/>
    </dgm:pt>
    <dgm:pt modelId="{A40D3A1A-E960-4965-9FC5-CA24DD23B91B}">
      <dgm:prSet phldrT="[Text]" custT="1"/>
      <dgm:spPr/>
      <dgm:t>
        <a:bodyPr/>
        <a:lstStyle/>
        <a:p>
          <a:r>
            <a:rPr lang="en-US" sz="2000" b="1" i="0" dirty="0">
              <a:latin typeface="Cambria" panose="02040503050406030204" pitchFamily="18" charset="0"/>
              <a:ea typeface="Cambria" panose="02040503050406030204" pitchFamily="18" charset="0"/>
            </a:rPr>
            <a:t>Login</a:t>
          </a:r>
          <a:endParaRPr lang="en-IN" sz="2000" b="1" dirty="0">
            <a:latin typeface="Cambria" panose="02040503050406030204" pitchFamily="18" charset="0"/>
            <a:ea typeface="Cambria" panose="02040503050406030204" pitchFamily="18" charset="0"/>
          </a:endParaRPr>
        </a:p>
      </dgm:t>
    </dgm:pt>
    <dgm:pt modelId="{6278E6F9-5CCB-4135-AACA-C15E3CE2CBF2}" type="parTrans" cxnId="{6A0157EC-1573-459E-8D9E-CAAC9A7BA9E2}">
      <dgm:prSet/>
      <dgm:spPr/>
      <dgm:t>
        <a:bodyPr/>
        <a:lstStyle/>
        <a:p>
          <a:endParaRPr lang="en-IN" sz="2000"/>
        </a:p>
      </dgm:t>
    </dgm:pt>
    <dgm:pt modelId="{92CB30AF-4508-42E4-A77C-9D04E5D013B1}" type="sibTrans" cxnId="{6A0157EC-1573-459E-8D9E-CAAC9A7BA9E2}">
      <dgm:prSet/>
      <dgm:spPr/>
      <dgm:t>
        <a:bodyPr/>
        <a:lstStyle/>
        <a:p>
          <a:endParaRPr lang="en-IN" sz="2000"/>
        </a:p>
      </dgm:t>
    </dgm:pt>
    <dgm:pt modelId="{3DCB93F9-8830-4765-AD17-D91C448CFDA8}">
      <dgm:prSet phldrT="[Text]" custT="1"/>
      <dgm:spPr/>
      <dgm:t>
        <a:bodyPr/>
        <a:lstStyle/>
        <a:p>
          <a:r>
            <a:rPr lang="en-US" sz="2000" b="1" i="0" dirty="0">
              <a:latin typeface="Cambria" panose="02040503050406030204" pitchFamily="18" charset="0"/>
              <a:ea typeface="Cambria" panose="02040503050406030204" pitchFamily="18" charset="0"/>
            </a:rPr>
            <a:t>Services</a:t>
          </a:r>
          <a:endParaRPr lang="en-IN" sz="2000" b="1" dirty="0">
            <a:latin typeface="Cambria" panose="02040503050406030204" pitchFamily="18" charset="0"/>
            <a:ea typeface="Cambria" panose="02040503050406030204" pitchFamily="18" charset="0"/>
          </a:endParaRPr>
        </a:p>
      </dgm:t>
    </dgm:pt>
    <dgm:pt modelId="{6310E7DA-D9E6-4CAF-B303-E004130EBF25}" type="parTrans" cxnId="{9E3E7DA0-7701-4345-963E-F7E82CFEAA11}">
      <dgm:prSet/>
      <dgm:spPr/>
      <dgm:t>
        <a:bodyPr/>
        <a:lstStyle/>
        <a:p>
          <a:endParaRPr lang="en-IN" sz="2000"/>
        </a:p>
      </dgm:t>
    </dgm:pt>
    <dgm:pt modelId="{E80C3198-E5E9-4E0C-956C-9A31A629DAF4}" type="sibTrans" cxnId="{9E3E7DA0-7701-4345-963E-F7E82CFEAA11}">
      <dgm:prSet/>
      <dgm:spPr/>
      <dgm:t>
        <a:bodyPr/>
        <a:lstStyle/>
        <a:p>
          <a:endParaRPr lang="en-IN" sz="2000"/>
        </a:p>
      </dgm:t>
    </dgm:pt>
    <dgm:pt modelId="{38AD3224-556E-4BF0-9283-FB584E6B9A0B}">
      <dgm:prSet phldrT="[Text]" custT="1"/>
      <dgm:spPr/>
      <dgm:t>
        <a:bodyPr/>
        <a:lstStyle/>
        <a:p>
          <a:r>
            <a:rPr lang="en-US" sz="2000" b="1" i="0" dirty="0">
              <a:latin typeface="Cambria" panose="02040503050406030204" pitchFamily="18" charset="0"/>
              <a:ea typeface="Cambria" panose="02040503050406030204" pitchFamily="18" charset="0"/>
            </a:rPr>
            <a:t>Returns</a:t>
          </a:r>
          <a:endParaRPr lang="en-IN" sz="2000" b="1" dirty="0">
            <a:latin typeface="Cambria" panose="02040503050406030204" pitchFamily="18" charset="0"/>
            <a:ea typeface="Cambria" panose="02040503050406030204" pitchFamily="18" charset="0"/>
          </a:endParaRPr>
        </a:p>
      </dgm:t>
    </dgm:pt>
    <dgm:pt modelId="{92C38A99-ACD4-4687-83F0-C1507F6AA453}" type="parTrans" cxnId="{EDDF5F15-59B6-4613-81DE-49545813F69F}">
      <dgm:prSet/>
      <dgm:spPr/>
      <dgm:t>
        <a:bodyPr/>
        <a:lstStyle/>
        <a:p>
          <a:endParaRPr lang="en-IN" sz="2000"/>
        </a:p>
      </dgm:t>
    </dgm:pt>
    <dgm:pt modelId="{2E94300A-A6A8-4982-B59C-F7EB442110D3}" type="sibTrans" cxnId="{EDDF5F15-59B6-4613-81DE-49545813F69F}">
      <dgm:prSet/>
      <dgm:spPr/>
      <dgm:t>
        <a:bodyPr/>
        <a:lstStyle/>
        <a:p>
          <a:endParaRPr lang="en-IN" sz="2000"/>
        </a:p>
      </dgm:t>
    </dgm:pt>
    <dgm:pt modelId="{36397F0A-5F62-4E2F-9DF3-4017DAA26B65}">
      <dgm:prSet phldrT="[Text]" custT="1"/>
      <dgm:spPr/>
      <dgm:t>
        <a:bodyPr/>
        <a:lstStyle/>
        <a:p>
          <a:r>
            <a:rPr lang="en-US" sz="2000" b="1" i="0" dirty="0">
              <a:latin typeface="Cambria" panose="02040503050406030204" pitchFamily="18" charset="0"/>
              <a:ea typeface="Cambria" panose="02040503050406030204" pitchFamily="18" charset="0"/>
            </a:rPr>
            <a:t>Returns Compliance  </a:t>
          </a:r>
          <a:endParaRPr lang="en-IN" sz="2000" b="1" dirty="0">
            <a:latin typeface="Cambria" panose="02040503050406030204" pitchFamily="18" charset="0"/>
            <a:ea typeface="Cambria" panose="02040503050406030204" pitchFamily="18" charset="0"/>
          </a:endParaRPr>
        </a:p>
      </dgm:t>
    </dgm:pt>
    <dgm:pt modelId="{ED24E1B7-42CC-4E5C-B544-8021516781EF}" type="parTrans" cxnId="{73D41C2B-151B-4A15-A6D8-928E13AEC3F1}">
      <dgm:prSet/>
      <dgm:spPr/>
      <dgm:t>
        <a:bodyPr/>
        <a:lstStyle/>
        <a:p>
          <a:endParaRPr lang="en-IN" sz="2000"/>
        </a:p>
      </dgm:t>
    </dgm:pt>
    <dgm:pt modelId="{B58724F3-1104-4E33-AE5D-792350BD73BC}" type="sibTrans" cxnId="{73D41C2B-151B-4A15-A6D8-928E13AEC3F1}">
      <dgm:prSet/>
      <dgm:spPr/>
      <dgm:t>
        <a:bodyPr/>
        <a:lstStyle/>
        <a:p>
          <a:endParaRPr lang="en-IN" sz="2000"/>
        </a:p>
      </dgm:t>
    </dgm:pt>
    <dgm:pt modelId="{87CB6249-1F1E-4996-98CA-C40E14984B73}" type="pres">
      <dgm:prSet presAssocID="{11D60BB4-D3C0-4000-9AD8-0A9A8ABF5FE7}" presName="Name0" presStyleCnt="0">
        <dgm:presLayoutVars>
          <dgm:dir/>
          <dgm:animLvl val="lvl"/>
          <dgm:resizeHandles val="exact"/>
        </dgm:presLayoutVars>
      </dgm:prSet>
      <dgm:spPr/>
    </dgm:pt>
    <dgm:pt modelId="{385A8BAE-CB73-469A-8B07-11BA166C9BDD}" type="pres">
      <dgm:prSet presAssocID="{A40D3A1A-E960-4965-9FC5-CA24DD23B91B}" presName="parTxOnly" presStyleLbl="node1" presStyleIdx="0" presStyleCnt="4" custScaleX="110000">
        <dgm:presLayoutVars>
          <dgm:chMax val="0"/>
          <dgm:chPref val="0"/>
          <dgm:bulletEnabled val="1"/>
        </dgm:presLayoutVars>
      </dgm:prSet>
      <dgm:spPr/>
    </dgm:pt>
    <dgm:pt modelId="{9C004DA1-07CC-4291-9D53-06844C82ADA1}" type="pres">
      <dgm:prSet presAssocID="{92CB30AF-4508-42E4-A77C-9D04E5D013B1}" presName="parTxOnlySpace" presStyleCnt="0"/>
      <dgm:spPr/>
    </dgm:pt>
    <dgm:pt modelId="{A247FD2A-2D29-4966-A6D7-7EC1ADF8A8D0}" type="pres">
      <dgm:prSet presAssocID="{3DCB93F9-8830-4765-AD17-D91C448CFDA8}" presName="parTxOnly" presStyleLbl="node1" presStyleIdx="1" presStyleCnt="4">
        <dgm:presLayoutVars>
          <dgm:chMax val="0"/>
          <dgm:chPref val="0"/>
          <dgm:bulletEnabled val="1"/>
        </dgm:presLayoutVars>
      </dgm:prSet>
      <dgm:spPr/>
    </dgm:pt>
    <dgm:pt modelId="{540ED9A7-1574-4136-95EF-2D6BD71186D5}" type="pres">
      <dgm:prSet presAssocID="{E80C3198-E5E9-4E0C-956C-9A31A629DAF4}" presName="parTxOnlySpace" presStyleCnt="0"/>
      <dgm:spPr/>
    </dgm:pt>
    <dgm:pt modelId="{794C7A28-4226-4CAF-9929-91C0249F7658}" type="pres">
      <dgm:prSet presAssocID="{38AD3224-556E-4BF0-9283-FB584E6B9A0B}" presName="parTxOnly" presStyleLbl="node1" presStyleIdx="2" presStyleCnt="4">
        <dgm:presLayoutVars>
          <dgm:chMax val="0"/>
          <dgm:chPref val="0"/>
          <dgm:bulletEnabled val="1"/>
        </dgm:presLayoutVars>
      </dgm:prSet>
      <dgm:spPr/>
    </dgm:pt>
    <dgm:pt modelId="{1C95294C-E724-412D-8024-0FE088A2F1B5}" type="pres">
      <dgm:prSet presAssocID="{2E94300A-A6A8-4982-B59C-F7EB442110D3}" presName="parTxOnlySpace" presStyleCnt="0"/>
      <dgm:spPr/>
    </dgm:pt>
    <dgm:pt modelId="{9C34A35C-C07B-4667-A703-47DB21484DCA}" type="pres">
      <dgm:prSet presAssocID="{36397F0A-5F62-4E2F-9DF3-4017DAA26B65}" presName="parTxOnly" presStyleLbl="node1" presStyleIdx="3" presStyleCnt="4" custScaleX="128385">
        <dgm:presLayoutVars>
          <dgm:chMax val="0"/>
          <dgm:chPref val="0"/>
          <dgm:bulletEnabled val="1"/>
        </dgm:presLayoutVars>
      </dgm:prSet>
      <dgm:spPr/>
    </dgm:pt>
  </dgm:ptLst>
  <dgm:cxnLst>
    <dgm:cxn modelId="{EDDF5F15-59B6-4613-81DE-49545813F69F}" srcId="{11D60BB4-D3C0-4000-9AD8-0A9A8ABF5FE7}" destId="{38AD3224-556E-4BF0-9283-FB584E6B9A0B}" srcOrd="2" destOrd="0" parTransId="{92C38A99-ACD4-4687-83F0-C1507F6AA453}" sibTransId="{2E94300A-A6A8-4982-B59C-F7EB442110D3}"/>
    <dgm:cxn modelId="{80E7F424-8864-4569-B886-769A89C5AB67}" type="presOf" srcId="{11D60BB4-D3C0-4000-9AD8-0A9A8ABF5FE7}" destId="{87CB6249-1F1E-4996-98CA-C40E14984B73}" srcOrd="0" destOrd="0" presId="urn:microsoft.com/office/officeart/2005/8/layout/chevron1"/>
    <dgm:cxn modelId="{73D41C2B-151B-4A15-A6D8-928E13AEC3F1}" srcId="{11D60BB4-D3C0-4000-9AD8-0A9A8ABF5FE7}" destId="{36397F0A-5F62-4E2F-9DF3-4017DAA26B65}" srcOrd="3" destOrd="0" parTransId="{ED24E1B7-42CC-4E5C-B544-8021516781EF}" sibTransId="{B58724F3-1104-4E33-AE5D-792350BD73BC}"/>
    <dgm:cxn modelId="{CFEA412D-92F4-4253-A457-E3F929C1029D}" type="presOf" srcId="{36397F0A-5F62-4E2F-9DF3-4017DAA26B65}" destId="{9C34A35C-C07B-4667-A703-47DB21484DCA}" srcOrd="0" destOrd="0" presId="urn:microsoft.com/office/officeart/2005/8/layout/chevron1"/>
    <dgm:cxn modelId="{BB71D774-3D8C-459D-9E7B-CB5DCD857623}" type="presOf" srcId="{3DCB93F9-8830-4765-AD17-D91C448CFDA8}" destId="{A247FD2A-2D29-4966-A6D7-7EC1ADF8A8D0}" srcOrd="0" destOrd="0" presId="urn:microsoft.com/office/officeart/2005/8/layout/chevron1"/>
    <dgm:cxn modelId="{9E3E7DA0-7701-4345-963E-F7E82CFEAA11}" srcId="{11D60BB4-D3C0-4000-9AD8-0A9A8ABF5FE7}" destId="{3DCB93F9-8830-4765-AD17-D91C448CFDA8}" srcOrd="1" destOrd="0" parTransId="{6310E7DA-D9E6-4CAF-B303-E004130EBF25}" sibTransId="{E80C3198-E5E9-4E0C-956C-9A31A629DAF4}"/>
    <dgm:cxn modelId="{2041C4AA-E300-4C44-AA3C-0CAB3F1C49AF}" type="presOf" srcId="{A40D3A1A-E960-4965-9FC5-CA24DD23B91B}" destId="{385A8BAE-CB73-469A-8B07-11BA166C9BDD}" srcOrd="0" destOrd="0" presId="urn:microsoft.com/office/officeart/2005/8/layout/chevron1"/>
    <dgm:cxn modelId="{6A0157EC-1573-459E-8D9E-CAAC9A7BA9E2}" srcId="{11D60BB4-D3C0-4000-9AD8-0A9A8ABF5FE7}" destId="{A40D3A1A-E960-4965-9FC5-CA24DD23B91B}" srcOrd="0" destOrd="0" parTransId="{6278E6F9-5CCB-4135-AACA-C15E3CE2CBF2}" sibTransId="{92CB30AF-4508-42E4-A77C-9D04E5D013B1}"/>
    <dgm:cxn modelId="{6D3DB4F4-EBD7-494E-93D8-DCF5AA3D13A9}" type="presOf" srcId="{38AD3224-556E-4BF0-9283-FB584E6B9A0B}" destId="{794C7A28-4226-4CAF-9929-91C0249F7658}" srcOrd="0" destOrd="0" presId="urn:microsoft.com/office/officeart/2005/8/layout/chevron1"/>
    <dgm:cxn modelId="{A1561E70-7E98-4D09-A34D-5B76F484D24B}" type="presParOf" srcId="{87CB6249-1F1E-4996-98CA-C40E14984B73}" destId="{385A8BAE-CB73-469A-8B07-11BA166C9BDD}" srcOrd="0" destOrd="0" presId="urn:microsoft.com/office/officeart/2005/8/layout/chevron1"/>
    <dgm:cxn modelId="{20EF2A01-7365-48D3-8F46-36390D659B1D}" type="presParOf" srcId="{87CB6249-1F1E-4996-98CA-C40E14984B73}" destId="{9C004DA1-07CC-4291-9D53-06844C82ADA1}" srcOrd="1" destOrd="0" presId="urn:microsoft.com/office/officeart/2005/8/layout/chevron1"/>
    <dgm:cxn modelId="{9EAF88F7-BC5B-49EA-8DBF-132A78A4539F}" type="presParOf" srcId="{87CB6249-1F1E-4996-98CA-C40E14984B73}" destId="{A247FD2A-2D29-4966-A6D7-7EC1ADF8A8D0}" srcOrd="2" destOrd="0" presId="urn:microsoft.com/office/officeart/2005/8/layout/chevron1"/>
    <dgm:cxn modelId="{C47B8F46-8EAE-4EE2-A0C3-9ED902F811D5}" type="presParOf" srcId="{87CB6249-1F1E-4996-98CA-C40E14984B73}" destId="{540ED9A7-1574-4136-95EF-2D6BD71186D5}" srcOrd="3" destOrd="0" presId="urn:microsoft.com/office/officeart/2005/8/layout/chevron1"/>
    <dgm:cxn modelId="{8B102B43-A662-48F2-B2FB-AAE7404BE758}" type="presParOf" srcId="{87CB6249-1F1E-4996-98CA-C40E14984B73}" destId="{794C7A28-4226-4CAF-9929-91C0249F7658}" srcOrd="4" destOrd="0" presId="urn:microsoft.com/office/officeart/2005/8/layout/chevron1"/>
    <dgm:cxn modelId="{CEC1710B-D239-49D9-A217-40AA6B2E6D84}" type="presParOf" srcId="{87CB6249-1F1E-4996-98CA-C40E14984B73}" destId="{1C95294C-E724-412D-8024-0FE088A2F1B5}" srcOrd="5" destOrd="0" presId="urn:microsoft.com/office/officeart/2005/8/layout/chevron1"/>
    <dgm:cxn modelId="{D97F6127-69C8-4042-B8F0-C036DCD439CC}" type="presParOf" srcId="{87CB6249-1F1E-4996-98CA-C40E14984B73}" destId="{9C34A35C-C07B-4667-A703-47DB21484DC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A8BAE-CB73-469A-8B07-11BA166C9BDD}">
      <dsp:nvSpPr>
        <dsp:cNvPr id="0" name=""/>
        <dsp:cNvSpPr/>
      </dsp:nvSpPr>
      <dsp:spPr>
        <a:xfrm>
          <a:off x="4335" y="532458"/>
          <a:ext cx="2400037" cy="87274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mbria" panose="02040503050406030204" pitchFamily="18" charset="0"/>
              <a:ea typeface="Cambria" panose="02040503050406030204" pitchFamily="18" charset="0"/>
            </a:rPr>
            <a:t>Login</a:t>
          </a:r>
          <a:endParaRPr lang="en-IN" sz="2000" b="1" kern="1200" dirty="0">
            <a:latin typeface="Cambria" panose="02040503050406030204" pitchFamily="18" charset="0"/>
            <a:ea typeface="Cambria" panose="02040503050406030204" pitchFamily="18" charset="0"/>
          </a:endParaRPr>
        </a:p>
      </dsp:txBody>
      <dsp:txXfrm>
        <a:off x="440705" y="532458"/>
        <a:ext cx="1527297" cy="872740"/>
      </dsp:txXfrm>
    </dsp:sp>
    <dsp:sp modelId="{A247FD2A-2D29-4966-A6D7-7EC1ADF8A8D0}">
      <dsp:nvSpPr>
        <dsp:cNvPr id="0" name=""/>
        <dsp:cNvSpPr/>
      </dsp:nvSpPr>
      <dsp:spPr>
        <a:xfrm>
          <a:off x="2186188" y="532458"/>
          <a:ext cx="2181852" cy="872740"/>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mbria" panose="02040503050406030204" pitchFamily="18" charset="0"/>
              <a:ea typeface="Cambria" panose="02040503050406030204" pitchFamily="18" charset="0"/>
            </a:rPr>
            <a:t>Services</a:t>
          </a:r>
          <a:endParaRPr lang="en-IN" sz="2000" b="1" kern="1200" dirty="0">
            <a:latin typeface="Cambria" panose="02040503050406030204" pitchFamily="18" charset="0"/>
            <a:ea typeface="Cambria" panose="02040503050406030204" pitchFamily="18" charset="0"/>
          </a:endParaRPr>
        </a:p>
      </dsp:txBody>
      <dsp:txXfrm>
        <a:off x="2622558" y="532458"/>
        <a:ext cx="1309112" cy="872740"/>
      </dsp:txXfrm>
    </dsp:sp>
    <dsp:sp modelId="{794C7A28-4226-4CAF-9929-91C0249F7658}">
      <dsp:nvSpPr>
        <dsp:cNvPr id="0" name=""/>
        <dsp:cNvSpPr/>
      </dsp:nvSpPr>
      <dsp:spPr>
        <a:xfrm>
          <a:off x="4149855" y="532458"/>
          <a:ext cx="2181852" cy="872740"/>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mbria" panose="02040503050406030204" pitchFamily="18" charset="0"/>
              <a:ea typeface="Cambria" panose="02040503050406030204" pitchFamily="18" charset="0"/>
            </a:rPr>
            <a:t>Returns</a:t>
          </a:r>
          <a:endParaRPr lang="en-IN" sz="2000" b="1" kern="1200" dirty="0">
            <a:latin typeface="Cambria" panose="02040503050406030204" pitchFamily="18" charset="0"/>
            <a:ea typeface="Cambria" panose="02040503050406030204" pitchFamily="18" charset="0"/>
          </a:endParaRPr>
        </a:p>
      </dsp:txBody>
      <dsp:txXfrm>
        <a:off x="4586225" y="532458"/>
        <a:ext cx="1309112" cy="872740"/>
      </dsp:txXfrm>
    </dsp:sp>
    <dsp:sp modelId="{9C34A35C-C07B-4667-A703-47DB21484DCA}">
      <dsp:nvSpPr>
        <dsp:cNvPr id="0" name=""/>
        <dsp:cNvSpPr/>
      </dsp:nvSpPr>
      <dsp:spPr>
        <a:xfrm>
          <a:off x="6113522" y="532458"/>
          <a:ext cx="2801171" cy="872740"/>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i="0" kern="1200" dirty="0">
              <a:latin typeface="Cambria" panose="02040503050406030204" pitchFamily="18" charset="0"/>
              <a:ea typeface="Cambria" panose="02040503050406030204" pitchFamily="18" charset="0"/>
            </a:rPr>
            <a:t>Returns Compliance  </a:t>
          </a:r>
          <a:endParaRPr lang="en-IN" sz="2000" b="1" kern="1200" dirty="0">
            <a:latin typeface="Cambria" panose="02040503050406030204" pitchFamily="18" charset="0"/>
            <a:ea typeface="Cambria" panose="02040503050406030204" pitchFamily="18" charset="0"/>
          </a:endParaRPr>
        </a:p>
      </dsp:txBody>
      <dsp:txXfrm>
        <a:off x="6549892" y="532458"/>
        <a:ext cx="1928431" cy="8727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D5691-54F3-4754-B8BB-F93FD5C1751A}" type="datetimeFigureOut">
              <a:rPr lang="en-IN" smtClean="0"/>
              <a:t>13-04-2024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46564-6805-49A3-81F6-407AD5EE51FC}" type="slidenum">
              <a:rPr lang="en-IN" smtClean="0"/>
              <a:t>‹#›</a:t>
            </a:fld>
            <a:endParaRPr lang="en-IN"/>
          </a:p>
        </p:txBody>
      </p:sp>
    </p:spTree>
    <p:extLst>
      <p:ext uri="{BB962C8B-B14F-4D97-AF65-F5344CB8AC3E}">
        <p14:creationId xmlns:p14="http://schemas.microsoft.com/office/powerpoint/2010/main" val="321527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5"/>
          </p:nvPr>
        </p:nvSpPr>
        <p:spPr/>
        <p:txBody>
          <a:bodyPr/>
          <a:lstStyle/>
          <a:p>
            <a:fld id="{2DFA3631-41E5-4865-86EE-D73432A37C31}" type="slidenum">
              <a:rPr lang="en-IN" smtClean="0"/>
              <a:t>5</a:t>
            </a:fld>
            <a:endParaRPr lang="en-IN"/>
          </a:p>
        </p:txBody>
      </p:sp>
    </p:spTree>
    <p:extLst>
      <p:ext uri="{BB962C8B-B14F-4D97-AF65-F5344CB8AC3E}">
        <p14:creationId xmlns:p14="http://schemas.microsoft.com/office/powerpoint/2010/main" val="28694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endParaRPr lang="en-IN" dirty="0"/>
          </a:p>
        </p:txBody>
      </p:sp>
      <p:sp>
        <p:nvSpPr>
          <p:cNvPr id="4" name="Slide Number Placeholder 3"/>
          <p:cNvSpPr>
            <a:spLocks noGrp="1"/>
          </p:cNvSpPr>
          <p:nvPr>
            <p:ph type="sldNum" sz="quarter" idx="5"/>
          </p:nvPr>
        </p:nvSpPr>
        <p:spPr/>
        <p:txBody>
          <a:bodyPr/>
          <a:lstStyle/>
          <a:p>
            <a:fld id="{A2946564-6805-49A3-81F6-407AD5EE51FC}" type="slidenum">
              <a:rPr lang="en-IN" smtClean="0"/>
              <a:t>35</a:t>
            </a:fld>
            <a:endParaRPr lang="en-IN"/>
          </a:p>
        </p:txBody>
      </p:sp>
    </p:spTree>
    <p:extLst>
      <p:ext uri="{BB962C8B-B14F-4D97-AF65-F5344CB8AC3E}">
        <p14:creationId xmlns:p14="http://schemas.microsoft.com/office/powerpoint/2010/main" val="224165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2946564-6805-49A3-81F6-407AD5EE51FC}" type="slidenum">
              <a:rPr lang="en-IN" smtClean="0"/>
              <a:t>36</a:t>
            </a:fld>
            <a:endParaRPr lang="en-IN"/>
          </a:p>
        </p:txBody>
      </p:sp>
    </p:spTree>
    <p:extLst>
      <p:ext uri="{BB962C8B-B14F-4D97-AF65-F5344CB8AC3E}">
        <p14:creationId xmlns:p14="http://schemas.microsoft.com/office/powerpoint/2010/main" val="376008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BE7F-6C85-7681-86F0-9934C99CE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2BC6F-650A-8A51-100E-D44CFB43F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F263AD-8D2E-F15F-5571-4AA2DDF98BB4}"/>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65CCE67-650E-4035-1BC1-0C3C6CBA78FC}"/>
              </a:ext>
            </a:extLst>
          </p:cNvPr>
          <p:cNvSpPr>
            <a:spLocks noGrp="1"/>
          </p:cNvSpPr>
          <p:nvPr>
            <p:ph type="sldNum" sz="quarter" idx="5"/>
          </p:nvPr>
        </p:nvSpPr>
        <p:spPr/>
        <p:txBody>
          <a:bodyPr/>
          <a:lstStyle/>
          <a:p>
            <a:fld id="{2DFA3631-41E5-4865-86EE-D73432A37C31}" type="slidenum">
              <a:rPr lang="en-IN" smtClean="0"/>
              <a:t>37</a:t>
            </a:fld>
            <a:endParaRPr lang="en-IN"/>
          </a:p>
        </p:txBody>
      </p:sp>
    </p:spTree>
    <p:extLst>
      <p:ext uri="{BB962C8B-B14F-4D97-AF65-F5344CB8AC3E}">
        <p14:creationId xmlns:p14="http://schemas.microsoft.com/office/powerpoint/2010/main" val="32759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51EEC-5633-9B29-E742-14913FD92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7BBF8-3148-FBFE-359A-DD7721D59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A6F41-16B2-BE2A-3833-7708C737AB6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9F60709-D83C-E745-668F-26DFCA4CE217}"/>
              </a:ext>
            </a:extLst>
          </p:cNvPr>
          <p:cNvSpPr>
            <a:spLocks noGrp="1"/>
          </p:cNvSpPr>
          <p:nvPr>
            <p:ph type="sldNum" sz="quarter" idx="5"/>
          </p:nvPr>
        </p:nvSpPr>
        <p:spPr/>
        <p:txBody>
          <a:bodyPr/>
          <a:lstStyle/>
          <a:p>
            <a:fld id="{2DFA3631-41E5-4865-86EE-D73432A37C31}" type="slidenum">
              <a:rPr lang="en-IN" smtClean="0"/>
              <a:t>38</a:t>
            </a:fld>
            <a:endParaRPr lang="en-IN"/>
          </a:p>
        </p:txBody>
      </p:sp>
    </p:spTree>
    <p:extLst>
      <p:ext uri="{BB962C8B-B14F-4D97-AF65-F5344CB8AC3E}">
        <p14:creationId xmlns:p14="http://schemas.microsoft.com/office/powerpoint/2010/main" val="29569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5"/>
          </p:nvPr>
        </p:nvSpPr>
        <p:spPr/>
        <p:txBody>
          <a:bodyPr/>
          <a:lstStyle/>
          <a:p>
            <a:fld id="{A2946564-6805-49A3-81F6-407AD5EE51FC}" type="slidenum">
              <a:rPr lang="en-IN" smtClean="0"/>
              <a:t>66</a:t>
            </a:fld>
            <a:endParaRPr lang="en-IN"/>
          </a:p>
        </p:txBody>
      </p:sp>
    </p:spTree>
    <p:extLst>
      <p:ext uri="{BB962C8B-B14F-4D97-AF65-F5344CB8AC3E}">
        <p14:creationId xmlns:p14="http://schemas.microsoft.com/office/powerpoint/2010/main" val="107635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E11-4A3D-C400-CC5A-59159B327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1AC7A33-1F37-E1B8-B789-88DC7DB3E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61372DF-C757-BC47-AE2F-4E6CE8FF179D}"/>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5" name="Footer Placeholder 4">
            <a:extLst>
              <a:ext uri="{FF2B5EF4-FFF2-40B4-BE49-F238E27FC236}">
                <a16:creationId xmlns:a16="http://schemas.microsoft.com/office/drawing/2014/main" id="{1A4FCBB6-36A2-8F1D-4BDA-C721AF4096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C5FC84-AA9E-81B2-69C6-55D28619FD84}"/>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243575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1009-9BE0-F88F-91C8-C605E38E1FD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64AEA1C-AF62-FC96-C1DC-B3557425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9BF8BEB-0307-1536-060A-1089201DBA2A}"/>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5" name="Footer Placeholder 4">
            <a:extLst>
              <a:ext uri="{FF2B5EF4-FFF2-40B4-BE49-F238E27FC236}">
                <a16:creationId xmlns:a16="http://schemas.microsoft.com/office/drawing/2014/main" id="{526750CE-CD33-FE6A-0081-EB13ABA9211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786EE8-F280-CEA9-7E2A-B026899CA9E8}"/>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260590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CD4B2-6C2F-B5A7-5B91-1F0CD9E492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F88687D-8ADF-CC14-D205-69D9EF066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80CD9D-5B15-9E10-7093-7FF3FEDC6914}"/>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5" name="Footer Placeholder 4">
            <a:extLst>
              <a:ext uri="{FF2B5EF4-FFF2-40B4-BE49-F238E27FC236}">
                <a16:creationId xmlns:a16="http://schemas.microsoft.com/office/drawing/2014/main" id="{FEFB70ED-64BE-EB82-5A6E-0CCEBF89D9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B1D5AF-F07C-2F16-421C-AE9BD3074293}"/>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422279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34679D56-814D-4F7C-8B87-E3C639B9C1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7" y="0"/>
            <a:ext cx="12196328" cy="6858000"/>
          </a:xfrm>
          <a:prstGeom prst="rect">
            <a:avLst/>
          </a:prstGeom>
        </p:spPr>
      </p:pic>
      <p:sp>
        <p:nvSpPr>
          <p:cNvPr id="13" name="Freeform 9">
            <a:extLst>
              <a:ext uri="{FF2B5EF4-FFF2-40B4-BE49-F238E27FC236}">
                <a16:creationId xmlns:a16="http://schemas.microsoft.com/office/drawing/2014/main" id="{12340B35-3CBD-4A73-86BB-1F5C58591383}"/>
              </a:ext>
            </a:extLst>
          </p:cNvPr>
          <p:cNvSpPr>
            <a:spLocks noChangeAspect="1"/>
          </p:cNvSpPr>
          <p:nvPr userDrawn="1"/>
        </p:nvSpPr>
        <p:spPr bwMode="gray">
          <a:xfrm>
            <a:off x="17472" y="23284"/>
            <a:ext cx="6359857" cy="683471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b="1" kern="1200" dirty="0">
              <a:solidFill>
                <a:schemeClr val="tx1"/>
              </a:solidFill>
              <a:latin typeface="+mn-lt"/>
              <a:ea typeface="+mn-ea"/>
              <a:cs typeface="+mn-cs"/>
            </a:endParaRPr>
          </a:p>
        </p:txBody>
      </p:sp>
      <p:sp>
        <p:nvSpPr>
          <p:cNvPr id="14" name="Text Placeholder 8">
            <a:extLst>
              <a:ext uri="{FF2B5EF4-FFF2-40B4-BE49-F238E27FC236}">
                <a16:creationId xmlns:a16="http://schemas.microsoft.com/office/drawing/2014/main" id="{9FCCB11D-A27D-46A4-A879-3DE962FC5BD9}"/>
              </a:ext>
            </a:extLst>
          </p:cNvPr>
          <p:cNvSpPr>
            <a:spLocks noGrp="1"/>
          </p:cNvSpPr>
          <p:nvPr>
            <p:ph type="body" sz="quarter" idx="13"/>
          </p:nvPr>
        </p:nvSpPr>
        <p:spPr>
          <a:xfrm>
            <a:off x="907961" y="937715"/>
            <a:ext cx="5103813" cy="82993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400">
                <a:solidFill>
                  <a:schemeClr val="bg1"/>
                </a:solidFill>
                <a:latin typeface="Cambria" panose="02040503050406030204" pitchFamily="18" charset="0"/>
                <a:ea typeface="Cambria" panose="02040503050406030204" pitchFamily="18" charset="0"/>
              </a:defRPr>
            </a:lvl2pPr>
            <a:lvl3pPr>
              <a:defRPr sz="2400">
                <a:solidFill>
                  <a:schemeClr val="bg1"/>
                </a:solidFill>
                <a:latin typeface="Cambria" panose="02040503050406030204" pitchFamily="18" charset="0"/>
                <a:ea typeface="Cambria" panose="02040503050406030204" pitchFamily="18" charset="0"/>
              </a:defRPr>
            </a:lvl3pPr>
            <a:lvl4pPr>
              <a:defRPr sz="2400">
                <a:solidFill>
                  <a:schemeClr val="bg1"/>
                </a:solidFill>
                <a:latin typeface="Cambria" panose="02040503050406030204" pitchFamily="18" charset="0"/>
                <a:ea typeface="Cambria" panose="02040503050406030204" pitchFamily="18" charset="0"/>
              </a:defRPr>
            </a:lvl4pPr>
            <a:lvl5pPr>
              <a:defRPr sz="24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15" name="Text Placeholder 4">
            <a:extLst>
              <a:ext uri="{FF2B5EF4-FFF2-40B4-BE49-F238E27FC236}">
                <a16:creationId xmlns:a16="http://schemas.microsoft.com/office/drawing/2014/main" id="{6E66E6FB-EFF9-473D-9D5A-6412478EC2B6}"/>
              </a:ext>
            </a:extLst>
          </p:cNvPr>
          <p:cNvSpPr>
            <a:spLocks noGrp="1"/>
          </p:cNvSpPr>
          <p:nvPr>
            <p:ph type="body" sz="quarter" idx="15"/>
          </p:nvPr>
        </p:nvSpPr>
        <p:spPr>
          <a:xfrm>
            <a:off x="3092302" y="4914253"/>
            <a:ext cx="2073275" cy="464034"/>
          </a:xfrm>
        </p:spPr>
        <p:txBody>
          <a:bodyPr>
            <a:noAutofit/>
          </a:bodyPr>
          <a:lstStyle>
            <a:lvl1pPr marL="0" indent="0">
              <a:buNone/>
              <a:defRPr sz="1800">
                <a:solidFill>
                  <a:schemeClr val="bg1"/>
                </a:solidFill>
                <a:latin typeface="Cambria" panose="02040503050406030204" pitchFamily="18" charset="0"/>
                <a:ea typeface="Cambria" panose="02040503050406030204" pitchFamily="18" charset="0"/>
              </a:defRPr>
            </a:lvl1pPr>
            <a:lvl2pPr>
              <a:defRPr sz="1800">
                <a:solidFill>
                  <a:schemeClr val="bg1"/>
                </a:solidFill>
                <a:latin typeface="Cambria" panose="02040503050406030204" pitchFamily="18" charset="0"/>
                <a:ea typeface="Cambria" panose="02040503050406030204" pitchFamily="18" charset="0"/>
              </a:defRPr>
            </a:lvl2pPr>
            <a:lvl3pPr>
              <a:defRPr sz="1800">
                <a:solidFill>
                  <a:schemeClr val="bg1"/>
                </a:solidFill>
                <a:latin typeface="Cambria" panose="02040503050406030204" pitchFamily="18" charset="0"/>
                <a:ea typeface="Cambria" panose="02040503050406030204" pitchFamily="18" charset="0"/>
              </a:defRPr>
            </a:lvl3pPr>
            <a:lvl4pPr>
              <a:defRPr sz="1800">
                <a:solidFill>
                  <a:schemeClr val="bg1"/>
                </a:solidFill>
                <a:latin typeface="Cambria" panose="02040503050406030204" pitchFamily="18" charset="0"/>
                <a:ea typeface="Cambria" panose="02040503050406030204" pitchFamily="18" charset="0"/>
              </a:defRPr>
            </a:lvl4pPr>
            <a:lvl5pPr>
              <a:defRPr sz="1800">
                <a:solidFill>
                  <a:schemeClr val="bg1"/>
                </a:solidFill>
                <a:latin typeface="Cambria" panose="02040503050406030204" pitchFamily="18" charset="0"/>
                <a:ea typeface="Cambria" panose="02040503050406030204" pitchFamily="18" charset="0"/>
              </a:defRPr>
            </a:lvl5pPr>
          </a:lstStyle>
          <a:p>
            <a:pPr lvl="0"/>
            <a:r>
              <a:rPr lang="en-US" dirty="0"/>
              <a:t>Edit Master text</a:t>
            </a:r>
            <a:endParaRPr lang="en-IN" dirty="0"/>
          </a:p>
        </p:txBody>
      </p:sp>
      <p:sp>
        <p:nvSpPr>
          <p:cNvPr id="16" name="Text Placeholder 16">
            <a:extLst>
              <a:ext uri="{FF2B5EF4-FFF2-40B4-BE49-F238E27FC236}">
                <a16:creationId xmlns:a16="http://schemas.microsoft.com/office/drawing/2014/main" id="{047642FF-6632-4467-9743-B01008861378}"/>
              </a:ext>
            </a:extLst>
          </p:cNvPr>
          <p:cNvSpPr>
            <a:spLocks noGrp="1"/>
          </p:cNvSpPr>
          <p:nvPr>
            <p:ph type="body" sz="quarter" idx="14"/>
          </p:nvPr>
        </p:nvSpPr>
        <p:spPr>
          <a:xfrm>
            <a:off x="725687" y="2832396"/>
            <a:ext cx="4799132" cy="928688"/>
          </a:xfrm>
        </p:spPr>
        <p:txBody>
          <a:bodyPr>
            <a:noAutofit/>
          </a:bodyPr>
          <a:lstStyle>
            <a:lvl1pPr marL="0" indent="0" algn="ctr">
              <a:buNone/>
              <a:defRPr sz="2400" b="1">
                <a:solidFill>
                  <a:schemeClr val="bg1"/>
                </a:solidFill>
                <a:latin typeface="Cambria" panose="02040503050406030204" pitchFamily="18" charset="0"/>
                <a:ea typeface="Cambria" panose="02040503050406030204" pitchFamily="18" charset="0"/>
              </a:defRPr>
            </a:lvl1pPr>
            <a:lvl2pPr>
              <a:defRPr sz="2000">
                <a:solidFill>
                  <a:schemeClr val="bg1"/>
                </a:solidFill>
                <a:latin typeface="Cambria" panose="02040503050406030204" pitchFamily="18" charset="0"/>
                <a:ea typeface="Cambria" panose="02040503050406030204" pitchFamily="18" charset="0"/>
              </a:defRPr>
            </a:lvl2pPr>
            <a:lvl3pPr>
              <a:defRPr sz="2000">
                <a:solidFill>
                  <a:schemeClr val="bg1"/>
                </a:solidFill>
                <a:latin typeface="Cambria" panose="02040503050406030204" pitchFamily="18" charset="0"/>
                <a:ea typeface="Cambria" panose="02040503050406030204" pitchFamily="18" charset="0"/>
              </a:defRPr>
            </a:lvl3pPr>
            <a:lvl4pPr>
              <a:defRPr sz="2000">
                <a:solidFill>
                  <a:schemeClr val="bg1"/>
                </a:solidFill>
                <a:latin typeface="Cambria" panose="02040503050406030204" pitchFamily="18" charset="0"/>
                <a:ea typeface="Cambria" panose="02040503050406030204" pitchFamily="18" charset="0"/>
              </a:defRPr>
            </a:lvl4pPr>
            <a:lvl5pPr>
              <a:defRPr sz="2000">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Tree>
    <p:extLst>
      <p:ext uri="{BB962C8B-B14F-4D97-AF65-F5344CB8AC3E}">
        <p14:creationId xmlns:p14="http://schemas.microsoft.com/office/powerpoint/2010/main" val="1750557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ject Slide">
    <p:bg>
      <p:bgPr>
        <a:solidFill>
          <a:schemeClr val="bg1"/>
        </a:solidFill>
        <a:effectLst/>
      </p:bgPr>
    </p:bg>
    <p:spTree>
      <p:nvGrpSpPr>
        <p:cNvPr id="1" name=""/>
        <p:cNvGrpSpPr/>
        <p:nvPr/>
      </p:nvGrpSpPr>
      <p:grpSpPr>
        <a:xfrm>
          <a:off x="0" y="0"/>
          <a:ext cx="0" cy="0"/>
          <a:chOff x="0" y="0"/>
          <a:chExt cx="0" cy="0"/>
        </a:xfrm>
      </p:grpSpPr>
      <p:sp>
        <p:nvSpPr>
          <p:cNvPr id="10" name="Freeform 20"/>
          <p:cNvSpPr>
            <a:spLocks noChangeAspect="1"/>
          </p:cNvSpPr>
          <p:nvPr userDrawn="1"/>
        </p:nvSpPr>
        <p:spPr bwMode="gray">
          <a:xfrm>
            <a:off x="3" y="0"/>
            <a:ext cx="11041039"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13"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16" name="Text Placeholder 15"/>
          <p:cNvSpPr>
            <a:spLocks noGrp="1"/>
          </p:cNvSpPr>
          <p:nvPr>
            <p:ph type="body" sz="quarter" idx="14"/>
          </p:nvPr>
        </p:nvSpPr>
        <p:spPr>
          <a:xfrm>
            <a:off x="327025" y="150814"/>
            <a:ext cx="8407400" cy="585787"/>
          </a:xfrm>
        </p:spPr>
        <p:txBody>
          <a:bodyPr>
            <a:noAutofit/>
          </a:bodyPr>
          <a:lstStyle>
            <a:lvl1pPr marL="0" indent="0">
              <a:buNone/>
              <a:defRPr sz="3600" b="1">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8" name="Rectangle 7"/>
          <p:cNvSpPr/>
          <p:nvPr userDrawn="1"/>
        </p:nvSpPr>
        <p:spPr>
          <a:xfrm>
            <a:off x="12027877"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3" name="Text Placeholder 2"/>
          <p:cNvSpPr>
            <a:spLocks noGrp="1"/>
          </p:cNvSpPr>
          <p:nvPr>
            <p:ph type="body" sz="quarter" idx="15"/>
          </p:nvPr>
        </p:nvSpPr>
        <p:spPr>
          <a:xfrm>
            <a:off x="327025" y="1060134"/>
            <a:ext cx="11650331" cy="5248092"/>
          </a:xfrm>
        </p:spPr>
        <p:txBody>
          <a:bodyPr>
            <a:normAutofit/>
          </a:bodyPr>
          <a:lstStyle>
            <a:lvl1pPr>
              <a:defRPr sz="2200">
                <a:latin typeface="Cambria" panose="02040503050406030204" pitchFamily="18" charset="0"/>
                <a:ea typeface="Cambria" panose="02040503050406030204" pitchFamily="18" charset="0"/>
              </a:defRPr>
            </a:lvl1pPr>
            <a:lvl2pPr>
              <a:defRPr sz="2200">
                <a:latin typeface="Cambria" panose="02040503050406030204" pitchFamily="18" charset="0"/>
                <a:ea typeface="Cambria" panose="02040503050406030204" pitchFamily="18" charset="0"/>
              </a:defRPr>
            </a:lvl2pPr>
            <a:lvl3pPr>
              <a:defRPr sz="2200">
                <a:latin typeface="Cambria" panose="02040503050406030204" pitchFamily="18" charset="0"/>
                <a:ea typeface="Cambria" panose="02040503050406030204" pitchFamily="18" charset="0"/>
              </a:defRPr>
            </a:lvl3pPr>
            <a:lvl4pPr>
              <a:defRPr sz="2200">
                <a:latin typeface="Cambria" panose="02040503050406030204" pitchFamily="18" charset="0"/>
                <a:ea typeface="Cambria" panose="02040503050406030204" pitchFamily="18" charset="0"/>
              </a:defRPr>
            </a:lvl4pPr>
            <a:lvl5pPr>
              <a:defRPr sz="2200">
                <a:latin typeface="Cambria" panose="02040503050406030204" pitchFamily="18" charset="0"/>
                <a:ea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ysClr val="windowText" lastClr="000000"/>
                </a:solidFill>
              </a:defRPr>
            </a:lvl1pPr>
          </a:lstStyle>
          <a:p>
            <a:fld id="{C37E4FB1-AD43-40BE-A2D5-51E31E25039B}" type="slidenum">
              <a:rPr lang="en-IN" smtClean="0"/>
              <a:pPr/>
              <a:t>‹#›</a:t>
            </a:fld>
            <a:endParaRPr lang="en-IN" dirty="0"/>
          </a:p>
        </p:txBody>
      </p:sp>
      <p:sp>
        <p:nvSpPr>
          <p:cNvPr id="15" name="Footer Placeholder 2">
            <a:extLst>
              <a:ext uri="{FF2B5EF4-FFF2-40B4-BE49-F238E27FC236}">
                <a16:creationId xmlns:a16="http://schemas.microsoft.com/office/drawing/2014/main" id="{51E30C5F-6FE4-4C84-A67F-BBAAE0E436C6}"/>
              </a:ext>
            </a:extLst>
          </p:cNvPr>
          <p:cNvSpPr>
            <a:spLocks noGrp="1"/>
          </p:cNvSpPr>
          <p:nvPr>
            <p:ph type="ftr" sz="quarter" idx="11"/>
          </p:nvPr>
        </p:nvSpPr>
        <p:spPr>
          <a:xfrm>
            <a:off x="-212551" y="6356352"/>
            <a:ext cx="4114800" cy="365125"/>
          </a:xfrm>
        </p:spPr>
        <p:txBody>
          <a:bodyPr/>
          <a:lstStyle/>
          <a:p>
            <a:r>
              <a:rPr lang="en-US"/>
              <a:t>Hiregange and Associates</a:t>
            </a:r>
            <a:endParaRPr lang="en-US" dirty="0"/>
          </a:p>
        </p:txBody>
      </p:sp>
    </p:spTree>
    <p:extLst>
      <p:ext uri="{BB962C8B-B14F-4D97-AF65-F5344CB8AC3E}">
        <p14:creationId xmlns:p14="http://schemas.microsoft.com/office/powerpoint/2010/main" val="404792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00327D"/>
        </a:solidFill>
        <a:effectLst/>
      </p:bgPr>
    </p:bg>
    <p:spTree>
      <p:nvGrpSpPr>
        <p:cNvPr id="1" name=""/>
        <p:cNvGrpSpPr/>
        <p:nvPr/>
      </p:nvGrpSpPr>
      <p:grpSpPr>
        <a:xfrm>
          <a:off x="0" y="0"/>
          <a:ext cx="0" cy="0"/>
          <a:chOff x="0" y="0"/>
          <a:chExt cx="0" cy="0"/>
        </a:xfrm>
      </p:grpSpPr>
      <p:sp>
        <p:nvSpPr>
          <p:cNvPr id="23" name="Right Triangle 22"/>
          <p:cNvSpPr/>
          <p:nvPr userDrawn="1"/>
        </p:nvSpPr>
        <p:spPr>
          <a:xfrm rot="3278701">
            <a:off x="5157079" y="-751691"/>
            <a:ext cx="8082978" cy="9663970"/>
          </a:xfrm>
          <a:custGeom>
            <a:avLst/>
            <a:gdLst>
              <a:gd name="connsiteX0" fmla="*/ 0 w 6445949"/>
              <a:gd name="connsiteY0" fmla="*/ 7498685 h 7498685"/>
              <a:gd name="connsiteX1" fmla="*/ 0 w 6445949"/>
              <a:gd name="connsiteY1" fmla="*/ 0 h 7498685"/>
              <a:gd name="connsiteX2" fmla="*/ 6445949 w 6445949"/>
              <a:gd name="connsiteY2" fmla="*/ 7498685 h 7498685"/>
              <a:gd name="connsiteX3" fmla="*/ 0 w 6445949"/>
              <a:gd name="connsiteY3" fmla="*/ 7498685 h 7498685"/>
              <a:gd name="connsiteX0" fmla="*/ 1505453 w 6445949"/>
              <a:gd name="connsiteY0" fmla="*/ 8965833 h 8965833"/>
              <a:gd name="connsiteX1" fmla="*/ 0 w 6445949"/>
              <a:gd name="connsiteY1" fmla="*/ 0 h 8965833"/>
              <a:gd name="connsiteX2" fmla="*/ 6445949 w 6445949"/>
              <a:gd name="connsiteY2" fmla="*/ 7498685 h 8965833"/>
              <a:gd name="connsiteX3" fmla="*/ 1505453 w 6445949"/>
              <a:gd name="connsiteY3" fmla="*/ 8965833 h 8965833"/>
              <a:gd name="connsiteX0" fmla="*/ 0 w 8707627"/>
              <a:gd name="connsiteY0" fmla="*/ 7248007 h 7498685"/>
              <a:gd name="connsiteX1" fmla="*/ 2261678 w 8707627"/>
              <a:gd name="connsiteY1" fmla="*/ 0 h 7498685"/>
              <a:gd name="connsiteX2" fmla="*/ 8707627 w 8707627"/>
              <a:gd name="connsiteY2" fmla="*/ 7498685 h 7498685"/>
              <a:gd name="connsiteX3" fmla="*/ 0 w 8707627"/>
              <a:gd name="connsiteY3" fmla="*/ 7248007 h 7498685"/>
              <a:gd name="connsiteX0" fmla="*/ 0 w 13704122"/>
              <a:gd name="connsiteY0" fmla="*/ 7248007 h 7248007"/>
              <a:gd name="connsiteX1" fmla="*/ 2261678 w 13704122"/>
              <a:gd name="connsiteY1" fmla="*/ 0 h 7248007"/>
              <a:gd name="connsiteX2" fmla="*/ 13704122 w 13704122"/>
              <a:gd name="connsiteY2" fmla="*/ 2969916 h 7248007"/>
              <a:gd name="connsiteX3" fmla="*/ 0 w 13704122"/>
              <a:gd name="connsiteY3" fmla="*/ 7248007 h 7248007"/>
              <a:gd name="connsiteX0" fmla="*/ 0 w 13704122"/>
              <a:gd name="connsiteY0" fmla="*/ 8131967 h 8131967"/>
              <a:gd name="connsiteX1" fmla="*/ 2944354 w 13704122"/>
              <a:gd name="connsiteY1" fmla="*/ 0 h 8131967"/>
              <a:gd name="connsiteX2" fmla="*/ 13704122 w 13704122"/>
              <a:gd name="connsiteY2" fmla="*/ 3853876 h 8131967"/>
              <a:gd name="connsiteX3" fmla="*/ 0 w 13704122"/>
              <a:gd name="connsiteY3" fmla="*/ 8131967 h 8131967"/>
              <a:gd name="connsiteX0" fmla="*/ 0 w 13704122"/>
              <a:gd name="connsiteY0" fmla="*/ 8146656 h 8146656"/>
              <a:gd name="connsiteX1" fmla="*/ 3107752 w 13704122"/>
              <a:gd name="connsiteY1" fmla="*/ 0 h 8146656"/>
              <a:gd name="connsiteX2" fmla="*/ 13704122 w 13704122"/>
              <a:gd name="connsiteY2" fmla="*/ 3868565 h 8146656"/>
              <a:gd name="connsiteX3" fmla="*/ 0 w 13704122"/>
              <a:gd name="connsiteY3" fmla="*/ 8146656 h 8146656"/>
              <a:gd name="connsiteX0" fmla="*/ 0 w 13640181"/>
              <a:gd name="connsiteY0" fmla="*/ 8146656 h 8146656"/>
              <a:gd name="connsiteX1" fmla="*/ 3107752 w 13640181"/>
              <a:gd name="connsiteY1" fmla="*/ 0 h 8146656"/>
              <a:gd name="connsiteX2" fmla="*/ 13640180 w 13640181"/>
              <a:gd name="connsiteY2" fmla="*/ 3996590 h 8146656"/>
              <a:gd name="connsiteX3" fmla="*/ 0 w 13640181"/>
              <a:gd name="connsiteY3" fmla="*/ 8146656 h 8146656"/>
              <a:gd name="connsiteX0" fmla="*/ 0 w 13748845"/>
              <a:gd name="connsiteY0" fmla="*/ 8146656 h 8146656"/>
              <a:gd name="connsiteX1" fmla="*/ 3107752 w 13748845"/>
              <a:gd name="connsiteY1" fmla="*/ 0 h 8146656"/>
              <a:gd name="connsiteX2" fmla="*/ 13748845 w 13748845"/>
              <a:gd name="connsiteY2" fmla="*/ 3942357 h 8146656"/>
              <a:gd name="connsiteX3" fmla="*/ 0 w 13748845"/>
              <a:gd name="connsiteY3" fmla="*/ 8146656 h 8146656"/>
              <a:gd name="connsiteX0" fmla="*/ 0 w 13748845"/>
              <a:gd name="connsiteY0" fmla="*/ 8218825 h 8218825"/>
              <a:gd name="connsiteX1" fmla="*/ 3168623 w 13748845"/>
              <a:gd name="connsiteY1" fmla="*/ 0 h 8218825"/>
              <a:gd name="connsiteX2" fmla="*/ 13748845 w 13748845"/>
              <a:gd name="connsiteY2" fmla="*/ 4014526 h 8218825"/>
              <a:gd name="connsiteX3" fmla="*/ 0 w 13748845"/>
              <a:gd name="connsiteY3" fmla="*/ 8218825 h 8218825"/>
              <a:gd name="connsiteX0" fmla="*/ 0 w 13765797"/>
              <a:gd name="connsiteY0" fmla="*/ 8218825 h 8218825"/>
              <a:gd name="connsiteX1" fmla="*/ 3168623 w 13765797"/>
              <a:gd name="connsiteY1" fmla="*/ 0 h 8218825"/>
              <a:gd name="connsiteX2" fmla="*/ 13765797 w 13765797"/>
              <a:gd name="connsiteY2" fmla="*/ 4001887 h 8218825"/>
              <a:gd name="connsiteX3" fmla="*/ 0 w 13765797"/>
              <a:gd name="connsiteY3" fmla="*/ 8218825 h 8218825"/>
              <a:gd name="connsiteX0" fmla="*/ 0 w 13765797"/>
              <a:gd name="connsiteY0" fmla="*/ 8202512 h 8202512"/>
              <a:gd name="connsiteX1" fmla="*/ 3110820 w 13765797"/>
              <a:gd name="connsiteY1" fmla="*/ 0 h 8202512"/>
              <a:gd name="connsiteX2" fmla="*/ 13765797 w 13765797"/>
              <a:gd name="connsiteY2" fmla="*/ 3985574 h 8202512"/>
              <a:gd name="connsiteX3" fmla="*/ 0 w 13765797"/>
              <a:gd name="connsiteY3" fmla="*/ 8202512 h 8202512"/>
              <a:gd name="connsiteX0" fmla="*/ 0 w 13758855"/>
              <a:gd name="connsiteY0" fmla="*/ 8202512 h 8202512"/>
              <a:gd name="connsiteX1" fmla="*/ 3110820 w 13758855"/>
              <a:gd name="connsiteY1" fmla="*/ 0 h 8202512"/>
              <a:gd name="connsiteX2" fmla="*/ 13758856 w 13758855"/>
              <a:gd name="connsiteY2" fmla="*/ 3963966 h 8202512"/>
              <a:gd name="connsiteX3" fmla="*/ 0 w 13758855"/>
              <a:gd name="connsiteY3" fmla="*/ 8202512 h 8202512"/>
              <a:gd name="connsiteX0" fmla="*/ 0 w 13758857"/>
              <a:gd name="connsiteY0" fmla="*/ 8240433 h 8240433"/>
              <a:gd name="connsiteX1" fmla="*/ 3161681 w 13758857"/>
              <a:gd name="connsiteY1" fmla="*/ 0 h 8240433"/>
              <a:gd name="connsiteX2" fmla="*/ 13758856 w 13758857"/>
              <a:gd name="connsiteY2" fmla="*/ 4001887 h 8240433"/>
              <a:gd name="connsiteX3" fmla="*/ 0 w 13758857"/>
              <a:gd name="connsiteY3" fmla="*/ 8240433 h 8240433"/>
              <a:gd name="connsiteX0" fmla="*/ 0 w 13758855"/>
              <a:gd name="connsiteY0" fmla="*/ 8240433 h 8240433"/>
              <a:gd name="connsiteX1" fmla="*/ 3161680 w 13758855"/>
              <a:gd name="connsiteY1" fmla="*/ 0 h 8240433"/>
              <a:gd name="connsiteX2" fmla="*/ 13758856 w 13758855"/>
              <a:gd name="connsiteY2" fmla="*/ 4001887 h 8240433"/>
              <a:gd name="connsiteX3" fmla="*/ 0 w 13758855"/>
              <a:gd name="connsiteY3" fmla="*/ 8240433 h 8240433"/>
              <a:gd name="connsiteX0" fmla="*/ 0 w 13758857"/>
              <a:gd name="connsiteY0" fmla="*/ 8240433 h 8240433"/>
              <a:gd name="connsiteX1" fmla="*/ 3161680 w 13758857"/>
              <a:gd name="connsiteY1" fmla="*/ 0 h 8240433"/>
              <a:gd name="connsiteX2" fmla="*/ 13758857 w 13758857"/>
              <a:gd name="connsiteY2" fmla="*/ 4001887 h 8240433"/>
              <a:gd name="connsiteX3" fmla="*/ 0 w 13758857"/>
              <a:gd name="connsiteY3" fmla="*/ 8240433 h 8240433"/>
              <a:gd name="connsiteX0" fmla="*/ 0 w 13758857"/>
              <a:gd name="connsiteY0" fmla="*/ 8202512 h 8202512"/>
              <a:gd name="connsiteX1" fmla="*/ 3110819 w 13758857"/>
              <a:gd name="connsiteY1" fmla="*/ 0 h 8202512"/>
              <a:gd name="connsiteX2" fmla="*/ 13758857 w 13758857"/>
              <a:gd name="connsiteY2" fmla="*/ 3963966 h 8202512"/>
              <a:gd name="connsiteX3" fmla="*/ 0 w 13758857"/>
              <a:gd name="connsiteY3" fmla="*/ 8202512 h 8202512"/>
              <a:gd name="connsiteX0" fmla="*/ 0 w 13211839"/>
              <a:gd name="connsiteY0" fmla="*/ 8202512 h 8202512"/>
              <a:gd name="connsiteX1" fmla="*/ 3110819 w 13211839"/>
              <a:gd name="connsiteY1" fmla="*/ 0 h 8202512"/>
              <a:gd name="connsiteX2" fmla="*/ 13211838 w 13211839"/>
              <a:gd name="connsiteY2" fmla="*/ 3646687 h 8202512"/>
              <a:gd name="connsiteX3" fmla="*/ 0 w 13211839"/>
              <a:gd name="connsiteY3" fmla="*/ 8202512 h 8202512"/>
              <a:gd name="connsiteX0" fmla="*/ 0 w 13211837"/>
              <a:gd name="connsiteY0" fmla="*/ 7922586 h 7922586"/>
              <a:gd name="connsiteX1" fmla="*/ 3992289 w 13211837"/>
              <a:gd name="connsiteY1" fmla="*/ 0 h 7922586"/>
              <a:gd name="connsiteX2" fmla="*/ 13211838 w 13211837"/>
              <a:gd name="connsiteY2" fmla="*/ 3366761 h 7922586"/>
              <a:gd name="connsiteX3" fmla="*/ 0 w 13211837"/>
              <a:gd name="connsiteY3" fmla="*/ 7922586 h 7922586"/>
              <a:gd name="connsiteX0" fmla="*/ 0 w 13256068"/>
              <a:gd name="connsiteY0" fmla="*/ 7922586 h 7922586"/>
              <a:gd name="connsiteX1" fmla="*/ 3992289 w 13256068"/>
              <a:gd name="connsiteY1" fmla="*/ 0 h 7922586"/>
              <a:gd name="connsiteX2" fmla="*/ 13256069 w 13256068"/>
              <a:gd name="connsiteY2" fmla="*/ 3335759 h 7922586"/>
              <a:gd name="connsiteX3" fmla="*/ 0 w 13256068"/>
              <a:gd name="connsiteY3" fmla="*/ 7922586 h 7922586"/>
              <a:gd name="connsiteX0" fmla="*/ 0 w 13256070"/>
              <a:gd name="connsiteY0" fmla="*/ 7922586 h 7922586"/>
              <a:gd name="connsiteX1" fmla="*/ 3992289 w 13256070"/>
              <a:gd name="connsiteY1" fmla="*/ 0 h 7922586"/>
              <a:gd name="connsiteX2" fmla="*/ 13256069 w 13256070"/>
              <a:gd name="connsiteY2" fmla="*/ 3335760 h 7922586"/>
              <a:gd name="connsiteX3" fmla="*/ 0 w 13256070"/>
              <a:gd name="connsiteY3" fmla="*/ 7922586 h 7922586"/>
              <a:gd name="connsiteX0" fmla="*/ 0 w 13285556"/>
              <a:gd name="connsiteY0" fmla="*/ 7922586 h 7922586"/>
              <a:gd name="connsiteX1" fmla="*/ 3992289 w 13285556"/>
              <a:gd name="connsiteY1" fmla="*/ 0 h 7922586"/>
              <a:gd name="connsiteX2" fmla="*/ 13285557 w 13285556"/>
              <a:gd name="connsiteY2" fmla="*/ 3315093 h 7922586"/>
              <a:gd name="connsiteX3" fmla="*/ 0 w 13285556"/>
              <a:gd name="connsiteY3" fmla="*/ 7922586 h 7922586"/>
              <a:gd name="connsiteX0" fmla="*/ 0 w 13285558"/>
              <a:gd name="connsiteY0" fmla="*/ 7922586 h 7922586"/>
              <a:gd name="connsiteX1" fmla="*/ 3992289 w 13285558"/>
              <a:gd name="connsiteY1" fmla="*/ 0 h 7922586"/>
              <a:gd name="connsiteX2" fmla="*/ 13285557 w 13285558"/>
              <a:gd name="connsiteY2" fmla="*/ 3315093 h 7922586"/>
              <a:gd name="connsiteX3" fmla="*/ 0 w 13285558"/>
              <a:gd name="connsiteY3" fmla="*/ 7922586 h 7922586"/>
              <a:gd name="connsiteX0" fmla="*/ 0 w 13285558"/>
              <a:gd name="connsiteY0" fmla="*/ 7922586 h 7922586"/>
              <a:gd name="connsiteX1" fmla="*/ 3992289 w 13285558"/>
              <a:gd name="connsiteY1" fmla="*/ 0 h 7922586"/>
              <a:gd name="connsiteX2" fmla="*/ 13285558 w 13285558"/>
              <a:gd name="connsiteY2" fmla="*/ 3315093 h 7922586"/>
              <a:gd name="connsiteX3" fmla="*/ 0 w 13285558"/>
              <a:gd name="connsiteY3" fmla="*/ 7922586 h 7922586"/>
              <a:gd name="connsiteX0" fmla="*/ 0 w 13285558"/>
              <a:gd name="connsiteY0" fmla="*/ 7922586 h 7922586"/>
              <a:gd name="connsiteX1" fmla="*/ 3992288 w 13285558"/>
              <a:gd name="connsiteY1" fmla="*/ 0 h 7922586"/>
              <a:gd name="connsiteX2" fmla="*/ 13285558 w 13285558"/>
              <a:gd name="connsiteY2" fmla="*/ 3315093 h 7922586"/>
              <a:gd name="connsiteX3" fmla="*/ 0 w 13285558"/>
              <a:gd name="connsiteY3" fmla="*/ 7922586 h 7922586"/>
              <a:gd name="connsiteX0" fmla="*/ 0 w 13285558"/>
              <a:gd name="connsiteY0" fmla="*/ 7900591 h 7900591"/>
              <a:gd name="connsiteX1" fmla="*/ 4054629 w 13285558"/>
              <a:gd name="connsiteY1" fmla="*/ 0 h 7900591"/>
              <a:gd name="connsiteX2" fmla="*/ 13285558 w 13285558"/>
              <a:gd name="connsiteY2" fmla="*/ 3293098 h 7900591"/>
              <a:gd name="connsiteX3" fmla="*/ 0 w 13285558"/>
              <a:gd name="connsiteY3" fmla="*/ 7900591 h 7900591"/>
              <a:gd name="connsiteX0" fmla="*/ 0 w 13243998"/>
              <a:gd name="connsiteY0" fmla="*/ 7900591 h 7900591"/>
              <a:gd name="connsiteX1" fmla="*/ 4054629 w 13243998"/>
              <a:gd name="connsiteY1" fmla="*/ 0 h 7900591"/>
              <a:gd name="connsiteX2" fmla="*/ 13243998 w 13243998"/>
              <a:gd name="connsiteY2" fmla="*/ 3278436 h 7900591"/>
              <a:gd name="connsiteX3" fmla="*/ 0 w 13243998"/>
              <a:gd name="connsiteY3" fmla="*/ 7900591 h 7900591"/>
              <a:gd name="connsiteX0" fmla="*/ 0 w 13243996"/>
              <a:gd name="connsiteY0" fmla="*/ 7900591 h 7900591"/>
              <a:gd name="connsiteX1" fmla="*/ 4054629 w 13243996"/>
              <a:gd name="connsiteY1" fmla="*/ 0 h 7900591"/>
              <a:gd name="connsiteX2" fmla="*/ 13243997 w 13243996"/>
              <a:gd name="connsiteY2" fmla="*/ 3278436 h 7900591"/>
              <a:gd name="connsiteX3" fmla="*/ 0 w 13243996"/>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29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 name="connsiteX0" fmla="*/ 0 w 13288227"/>
              <a:gd name="connsiteY0" fmla="*/ 7900591 h 7900591"/>
              <a:gd name="connsiteX1" fmla="*/ 4054631 w 13288227"/>
              <a:gd name="connsiteY1" fmla="*/ 0 h 7900591"/>
              <a:gd name="connsiteX2" fmla="*/ 13288227 w 13288227"/>
              <a:gd name="connsiteY2" fmla="*/ 3247434 h 7900591"/>
              <a:gd name="connsiteX3" fmla="*/ 0 w 13288227"/>
              <a:gd name="connsiteY3" fmla="*/ 7900591 h 7900591"/>
            </a:gdLst>
            <a:ahLst/>
            <a:cxnLst>
              <a:cxn ang="0">
                <a:pos x="connsiteX0" y="connsiteY0"/>
              </a:cxn>
              <a:cxn ang="0">
                <a:pos x="connsiteX1" y="connsiteY1"/>
              </a:cxn>
              <a:cxn ang="0">
                <a:pos x="connsiteX2" y="connsiteY2"/>
              </a:cxn>
              <a:cxn ang="0">
                <a:pos x="connsiteX3" y="connsiteY3"/>
              </a:cxn>
            </a:cxnLst>
            <a:rect l="l" t="t" r="r" b="b"/>
            <a:pathLst>
              <a:path w="13288227" h="7900591">
                <a:moveTo>
                  <a:pt x="0" y="7900591"/>
                </a:moveTo>
                <a:lnTo>
                  <a:pt x="4054631" y="0"/>
                </a:lnTo>
                <a:lnTo>
                  <a:pt x="13288227" y="3247434"/>
                </a:lnTo>
                <a:lnTo>
                  <a:pt x="0" y="7900591"/>
                </a:lnTo>
                <a:close/>
              </a:path>
            </a:pathLst>
          </a:custGeom>
          <a:pattFill prst="pct2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p:cNvSpPr/>
          <p:nvPr userDrawn="1"/>
        </p:nvSpPr>
        <p:spPr>
          <a:xfrm>
            <a:off x="1735810" y="1394849"/>
            <a:ext cx="4122549" cy="39520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00" dirty="0">
              <a:latin typeface="Cambria" panose="02040503050406030204" pitchFamily="18" charset="0"/>
              <a:ea typeface="Cambria" panose="02040503050406030204" pitchFamily="18" charset="0"/>
            </a:endParaRPr>
          </a:p>
        </p:txBody>
      </p:sp>
      <p:sp>
        <p:nvSpPr>
          <p:cNvPr id="27" name="Text Placeholder 26"/>
          <p:cNvSpPr>
            <a:spLocks noGrp="1"/>
          </p:cNvSpPr>
          <p:nvPr>
            <p:ph type="body" sz="quarter" idx="10"/>
          </p:nvPr>
        </p:nvSpPr>
        <p:spPr>
          <a:xfrm>
            <a:off x="2310061" y="2812046"/>
            <a:ext cx="2712203" cy="1239838"/>
          </a:xfrm>
        </p:spPr>
        <p:txBody>
          <a:bodyPr anchor="ctr">
            <a:noAutofit/>
          </a:bodyPr>
          <a:lstStyle>
            <a:lvl1pPr marL="0" indent="0" algn="ctr">
              <a:buNone/>
              <a:defRPr sz="3600">
                <a:latin typeface="Cambria" panose="02040503050406030204" pitchFamily="18" charset="0"/>
                <a:ea typeface="Cambria" panose="02040503050406030204" pitchFamily="18" charset="0"/>
              </a:defRPr>
            </a:lvl1pPr>
          </a:lstStyle>
          <a:p>
            <a:pPr lvl="0"/>
            <a:r>
              <a:rPr lang="en-US" dirty="0"/>
              <a:t>Edit Master text</a:t>
            </a:r>
            <a:endParaRPr lang="en-IN" dirty="0"/>
          </a:p>
        </p:txBody>
      </p:sp>
    </p:spTree>
    <p:extLst>
      <p:ext uri="{BB962C8B-B14F-4D97-AF65-F5344CB8AC3E}">
        <p14:creationId xmlns:p14="http://schemas.microsoft.com/office/powerpoint/2010/main" val="187452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47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Freeform 20"/>
          <p:cNvSpPr>
            <a:spLocks noChangeAspect="1"/>
          </p:cNvSpPr>
          <p:nvPr userDrawn="1"/>
        </p:nvSpPr>
        <p:spPr bwMode="gray">
          <a:xfrm>
            <a:off x="1" y="0"/>
            <a:ext cx="9225886" cy="957446"/>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solidFill>
            <a:srgbClr val="00327D"/>
          </a:solidFill>
          <a:ln w="9525" cap="flat" cmpd="sng">
            <a:noFill/>
            <a:prstDash val="solid"/>
            <a:round/>
            <a:headEnd type="none" w="med" len="med"/>
            <a:tailEnd type="none" w="med" len="med"/>
          </a:ln>
          <a:effectLst/>
        </p:spPr>
        <p:txBody>
          <a:bodyPr lIns="107287" tIns="53643" rIns="107287" bIns="53643"/>
          <a:lstStyle/>
          <a:p>
            <a:pPr marL="0" algn="l" defTabSz="1072866" rtl="0" eaLnBrk="1" fontAlgn="base" latinLnBrk="0" hangingPunct="1">
              <a:spcBef>
                <a:spcPct val="50000"/>
              </a:spcBef>
              <a:spcAft>
                <a:spcPct val="0"/>
              </a:spcAft>
              <a:defRPr/>
            </a:pPr>
            <a:endParaRPr lang="en-GB" sz="2100" kern="1200" dirty="0">
              <a:solidFill>
                <a:srgbClr val="002E8A"/>
              </a:solidFill>
              <a:latin typeface="+mn-lt"/>
              <a:ea typeface="+mn-ea"/>
              <a:cs typeface="+mn-cs"/>
            </a:endParaRPr>
          </a:p>
        </p:txBody>
      </p:sp>
      <p:sp>
        <p:nvSpPr>
          <p:cNvPr id="4" name="Text Placeholder 15"/>
          <p:cNvSpPr>
            <a:spLocks noGrp="1"/>
          </p:cNvSpPr>
          <p:nvPr>
            <p:ph type="body" sz="quarter" idx="14"/>
          </p:nvPr>
        </p:nvSpPr>
        <p:spPr>
          <a:xfrm>
            <a:off x="327025" y="150813"/>
            <a:ext cx="8407400" cy="585787"/>
          </a:xfrm>
        </p:spPr>
        <p:txBody>
          <a:bodyPr>
            <a:noAutofit/>
          </a:bodyPr>
          <a:lstStyle>
            <a:lvl1pPr marL="0" indent="0">
              <a:buNone/>
              <a:defRPr sz="3600">
                <a:solidFill>
                  <a:schemeClr val="bg1"/>
                </a:solidFill>
                <a:latin typeface="Cambria" panose="02040503050406030204" pitchFamily="18" charset="0"/>
                <a:ea typeface="Cambria" panose="02040503050406030204" pitchFamily="18" charset="0"/>
              </a:defRPr>
            </a:lvl1pPr>
            <a:lvl2pPr>
              <a:defRPr>
                <a:solidFill>
                  <a:schemeClr val="bg1"/>
                </a:solidFill>
                <a:latin typeface="Cambria" panose="02040503050406030204" pitchFamily="18" charset="0"/>
                <a:ea typeface="Cambria" panose="02040503050406030204" pitchFamily="18" charset="0"/>
              </a:defRPr>
            </a:lvl2pPr>
            <a:lvl3pPr>
              <a:defRPr>
                <a:solidFill>
                  <a:schemeClr val="bg1"/>
                </a:solidFill>
                <a:latin typeface="Cambria" panose="02040503050406030204" pitchFamily="18" charset="0"/>
                <a:ea typeface="Cambria" panose="02040503050406030204" pitchFamily="18" charset="0"/>
              </a:defRPr>
            </a:lvl3pPr>
            <a:lvl4pPr>
              <a:defRPr>
                <a:solidFill>
                  <a:schemeClr val="bg1"/>
                </a:solidFill>
                <a:latin typeface="Cambria" panose="02040503050406030204" pitchFamily="18" charset="0"/>
                <a:ea typeface="Cambria" panose="02040503050406030204" pitchFamily="18" charset="0"/>
              </a:defRPr>
            </a:lvl4pPr>
            <a:lvl5pPr>
              <a:defRPr>
                <a:solidFill>
                  <a:schemeClr val="bg1"/>
                </a:solidFill>
                <a:latin typeface="Cambria" panose="02040503050406030204" pitchFamily="18" charset="0"/>
                <a:ea typeface="Cambria" panose="02040503050406030204" pitchFamily="18" charset="0"/>
              </a:defRPr>
            </a:lvl5pPr>
          </a:lstStyle>
          <a:p>
            <a:pPr lvl="0"/>
            <a:r>
              <a:rPr lang="en-US" dirty="0"/>
              <a:t>Edit Master text styles</a:t>
            </a:r>
          </a:p>
        </p:txBody>
      </p:sp>
      <p:sp>
        <p:nvSpPr>
          <p:cNvPr id="6" name="Rectangle 5"/>
          <p:cNvSpPr/>
          <p:nvPr userDrawn="1"/>
        </p:nvSpPr>
        <p:spPr>
          <a:xfrm>
            <a:off x="9061450" y="163403"/>
            <a:ext cx="2915906" cy="59663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sz="2000" b="1" dirty="0">
                <a:solidFill>
                  <a:srgbClr val="003264"/>
                </a:solidFill>
                <a:latin typeface="Times New Roman" panose="02020603050405020304" pitchFamily="18" charset="0"/>
                <a:ea typeface="Cambria" panose="02040503050406030204" pitchFamily="18" charset="0"/>
                <a:cs typeface="Times New Roman" panose="02020603050405020304" pitchFamily="18" charset="0"/>
              </a:rPr>
              <a:t>Hiregange</a:t>
            </a:r>
            <a:r>
              <a:rPr lang="en-US" sz="2000" b="1" baseline="0" dirty="0">
                <a:solidFill>
                  <a:srgbClr val="003264"/>
                </a:solidFill>
                <a:latin typeface="Times New Roman" panose="02020603050405020304" pitchFamily="18" charset="0"/>
                <a:ea typeface="Cambria" panose="02040503050406030204" pitchFamily="18" charset="0"/>
                <a:cs typeface="Times New Roman" panose="02020603050405020304" pitchFamily="18" charset="0"/>
              </a:rPr>
              <a:t> &amp; Associates</a:t>
            </a:r>
          </a:p>
          <a:p>
            <a:pPr algn="r"/>
            <a:r>
              <a:rPr lang="en-US" sz="150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Chartered Accountants</a:t>
            </a:r>
            <a:endParaRPr lang="en-IN" sz="15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userDrawn="1"/>
        </p:nvSpPr>
        <p:spPr>
          <a:xfrm>
            <a:off x="12027876" y="0"/>
            <a:ext cx="164123" cy="6858000"/>
          </a:xfrm>
          <a:prstGeom prst="rect">
            <a:avLst/>
          </a:prstGeom>
          <a:solidFill>
            <a:srgbClr val="003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64329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0A35-4F6E-FADB-25CD-E80F86E17D6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3DD0615-D230-13F4-9750-B4DC9E65BB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C6ACAB-9D6F-C76F-12BC-BBE49123A65B}"/>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5" name="Footer Placeholder 4">
            <a:extLst>
              <a:ext uri="{FF2B5EF4-FFF2-40B4-BE49-F238E27FC236}">
                <a16:creationId xmlns:a16="http://schemas.microsoft.com/office/drawing/2014/main" id="{30471E21-2E36-71AF-B163-E046DEBC5F8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78165D-E30A-B913-6BF1-64E437D05189}"/>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33230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54A1-EB19-9308-2BA9-7BE3B8672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2F69FE1-B17C-A186-DB87-3DC90A501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7F5D7C-4D6B-7925-862F-0CED2A268F3B}"/>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5" name="Footer Placeholder 4">
            <a:extLst>
              <a:ext uri="{FF2B5EF4-FFF2-40B4-BE49-F238E27FC236}">
                <a16:creationId xmlns:a16="http://schemas.microsoft.com/office/drawing/2014/main" id="{BC587050-7499-911A-DA2C-872FC2730F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AE87ED-0B3D-3363-1023-E7FEC88AB95A}"/>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64579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F1455-F28C-28E9-B1CF-CDAB83A91F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F5B08A0-5DDE-1D7C-9F2C-D8BEA2845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2768988-B81C-821E-ACA9-10A59363D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4CF3448-31B3-8DC0-95F2-FA817FAAB161}"/>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6" name="Footer Placeholder 5">
            <a:extLst>
              <a:ext uri="{FF2B5EF4-FFF2-40B4-BE49-F238E27FC236}">
                <a16:creationId xmlns:a16="http://schemas.microsoft.com/office/drawing/2014/main" id="{C36A69AE-EF9F-3E80-E560-13139CF066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32FED9-AAE7-3621-2B28-923013AB5199}"/>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412777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F50C-8731-19FC-4DA2-1BF326A6993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D5587D-290A-9D89-FCCB-D19B88467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DDA7D5-E01F-60B8-DE4A-AFA236405F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143244A-8197-AFAA-5587-C888B548E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DA61-F508-C2B8-37DC-0DBDA71EA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829B83F-32CE-7827-82B6-C5B3E1A0D90D}"/>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8" name="Footer Placeholder 7">
            <a:extLst>
              <a:ext uri="{FF2B5EF4-FFF2-40B4-BE49-F238E27FC236}">
                <a16:creationId xmlns:a16="http://schemas.microsoft.com/office/drawing/2014/main" id="{A39C206E-DC73-8DF6-9F3A-E21D0D49EAC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F9A2160-F461-E65B-0312-DA943E633F4F}"/>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71785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FE82-E4E7-40DC-9FED-32DE34766CB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EDA7485-DADB-D280-EBC9-B758A758C99E}"/>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4" name="Footer Placeholder 3">
            <a:extLst>
              <a:ext uri="{FF2B5EF4-FFF2-40B4-BE49-F238E27FC236}">
                <a16:creationId xmlns:a16="http://schemas.microsoft.com/office/drawing/2014/main" id="{85F51321-4E93-0931-8495-6DF60F8C092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AB25207-E5B9-FB7A-8B16-07A0C8425D10}"/>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290846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40E15-DD3A-3570-93E5-E21E930F17B1}"/>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3" name="Footer Placeholder 2">
            <a:extLst>
              <a:ext uri="{FF2B5EF4-FFF2-40B4-BE49-F238E27FC236}">
                <a16:creationId xmlns:a16="http://schemas.microsoft.com/office/drawing/2014/main" id="{72E03A28-F4D1-C63F-E437-B0CFD677ED5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B34B611-AE54-218F-F070-ABEF5CFED7F2}"/>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290815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A072-2AB6-C5A6-E81E-DE9A918B7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777143B-A9B0-1036-26B4-CD8AD9784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FC7F5F0-1601-556A-3FE8-AA369DD5F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A7D08-6ED6-A172-5510-CBE7ED1229EC}"/>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6" name="Footer Placeholder 5">
            <a:extLst>
              <a:ext uri="{FF2B5EF4-FFF2-40B4-BE49-F238E27FC236}">
                <a16:creationId xmlns:a16="http://schemas.microsoft.com/office/drawing/2014/main" id="{8908F510-6BC1-BA66-7307-05E9782C0E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0CBF99-3030-2AB4-A02D-EC6AACD99C19}"/>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34102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659D-6C6B-2D8C-C422-5737FA24D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1E89A1D-7409-D5F5-5F7A-7F3D86F66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B04C5F9-ABD6-45E0-249F-7C20D9138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FB32D-2A69-222A-1369-8B9ACBA3FD88}"/>
              </a:ext>
            </a:extLst>
          </p:cNvPr>
          <p:cNvSpPr>
            <a:spLocks noGrp="1"/>
          </p:cNvSpPr>
          <p:nvPr>
            <p:ph type="dt" sz="half" idx="10"/>
          </p:nvPr>
        </p:nvSpPr>
        <p:spPr/>
        <p:txBody>
          <a:bodyPr/>
          <a:lstStyle/>
          <a:p>
            <a:fld id="{7EF81D04-DF66-4EFC-B87B-B9737FC2173C}" type="datetimeFigureOut">
              <a:rPr lang="en-IN" smtClean="0"/>
              <a:t>13-04-2024</a:t>
            </a:fld>
            <a:endParaRPr lang="en-IN"/>
          </a:p>
        </p:txBody>
      </p:sp>
      <p:sp>
        <p:nvSpPr>
          <p:cNvPr id="6" name="Footer Placeholder 5">
            <a:extLst>
              <a:ext uri="{FF2B5EF4-FFF2-40B4-BE49-F238E27FC236}">
                <a16:creationId xmlns:a16="http://schemas.microsoft.com/office/drawing/2014/main" id="{6F3872E7-CB68-51E6-8C6B-379415E7A28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BB22970-839F-D84F-07FE-456B4A835282}"/>
              </a:ext>
            </a:extLst>
          </p:cNvPr>
          <p:cNvSpPr>
            <a:spLocks noGrp="1"/>
          </p:cNvSpPr>
          <p:nvPr>
            <p:ph type="sldNum" sz="quarter" idx="12"/>
          </p:nvPr>
        </p:nvSpPr>
        <p:spPr/>
        <p:txBody>
          <a:bodyPr/>
          <a:lstStyle/>
          <a:p>
            <a:fld id="{13A8F6C3-508D-4AF7-A147-6F8103B3AE5C}" type="slidenum">
              <a:rPr lang="en-IN" smtClean="0"/>
              <a:t>‹#›</a:t>
            </a:fld>
            <a:endParaRPr lang="en-IN"/>
          </a:p>
        </p:txBody>
      </p:sp>
    </p:spTree>
    <p:extLst>
      <p:ext uri="{BB962C8B-B14F-4D97-AF65-F5344CB8AC3E}">
        <p14:creationId xmlns:p14="http://schemas.microsoft.com/office/powerpoint/2010/main" val="177900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804C13-22BB-E366-6593-C189D4B81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796246-073F-37F5-9C76-17DE19D774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476005-6AF0-FB10-D454-F04B104E2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81D04-DF66-4EFC-B87B-B9737FC2173C}" type="datetimeFigureOut">
              <a:rPr lang="en-IN" smtClean="0"/>
              <a:t>13-04-2024</a:t>
            </a:fld>
            <a:endParaRPr lang="en-IN"/>
          </a:p>
        </p:txBody>
      </p:sp>
      <p:sp>
        <p:nvSpPr>
          <p:cNvPr id="5" name="Footer Placeholder 4">
            <a:extLst>
              <a:ext uri="{FF2B5EF4-FFF2-40B4-BE49-F238E27FC236}">
                <a16:creationId xmlns:a16="http://schemas.microsoft.com/office/drawing/2014/main" id="{38893108-4E53-809E-1C34-982F97AB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17A13ED-3E79-5286-440F-768C35B218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8F6C3-508D-4AF7-A147-6F8103B3AE5C}" type="slidenum">
              <a:rPr lang="en-IN" smtClean="0"/>
              <a:t>‹#›</a:t>
            </a:fld>
            <a:endParaRPr lang="en-IN"/>
          </a:p>
        </p:txBody>
      </p:sp>
    </p:spTree>
    <p:extLst>
      <p:ext uri="{BB962C8B-B14F-4D97-AF65-F5344CB8AC3E}">
        <p14:creationId xmlns:p14="http://schemas.microsoft.com/office/powerpoint/2010/main" val="323361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hyperlink" Target="https://pixabay.com/en/puzzle-cooperation-together-1020426/" TargetMode="External"/><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179663" y="2192423"/>
            <a:ext cx="5704764" cy="1095887"/>
          </a:xfrm>
        </p:spPr>
        <p:txBody>
          <a:bodyPr>
            <a:noAutofit/>
          </a:bodyPr>
          <a:lstStyle/>
          <a:p>
            <a:pPr marL="0" indent="0" algn="ctr">
              <a:buNone/>
            </a:pPr>
            <a:r>
              <a:rPr lang="en-IN" sz="3600" b="1" i="1" dirty="0">
                <a:solidFill>
                  <a:schemeClr val="bg1"/>
                </a:solidFill>
                <a:latin typeface="Cambria" panose="02040503050406030204" pitchFamily="18" charset="0"/>
                <a:ea typeface="Cambria" panose="02040503050406030204" pitchFamily="18" charset="0"/>
              </a:rPr>
              <a:t>Handling Notices under GST</a:t>
            </a:r>
          </a:p>
        </p:txBody>
      </p:sp>
      <p:sp>
        <p:nvSpPr>
          <p:cNvPr id="4" name="Text Placeholder 5">
            <a:extLst>
              <a:ext uri="{FF2B5EF4-FFF2-40B4-BE49-F238E27FC236}">
                <a16:creationId xmlns:a16="http://schemas.microsoft.com/office/drawing/2014/main" id="{A45D5B15-BC03-40A7-8BC8-30D10FA9C8DD}"/>
              </a:ext>
            </a:extLst>
          </p:cNvPr>
          <p:cNvSpPr txBox="1">
            <a:spLocks/>
          </p:cNvSpPr>
          <p:nvPr/>
        </p:nvSpPr>
        <p:spPr>
          <a:xfrm>
            <a:off x="310900" y="3429000"/>
            <a:ext cx="5214201" cy="533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N" sz="3000" b="1" i="1" dirty="0">
                <a:solidFill>
                  <a:schemeClr val="bg1"/>
                </a:solidFill>
                <a:latin typeface="Cambria" panose="02040503050406030204" pitchFamily="18" charset="0"/>
                <a:ea typeface="Cambria" panose="02040503050406030204" pitchFamily="18" charset="0"/>
              </a:rPr>
              <a:t>-CA Ravi Kumar Somani</a:t>
            </a:r>
          </a:p>
        </p:txBody>
      </p:sp>
      <p:pic>
        <p:nvPicPr>
          <p:cNvPr id="1026" name="Picture 2" descr="H N A &amp; Co LLP (formerly known as Hiregange &amp; Associates LLP)">
            <a:extLst>
              <a:ext uri="{FF2B5EF4-FFF2-40B4-BE49-F238E27FC236}">
                <a16:creationId xmlns:a16="http://schemas.microsoft.com/office/drawing/2014/main" id="{F6B2C2E7-532C-9E21-8459-A4A4445E0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729" y="0"/>
            <a:ext cx="4249271" cy="97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43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normAutofit/>
          </a:bodyPr>
          <a:lstStyle/>
          <a:p>
            <a:pPr marL="0" indent="0" algn="just">
              <a:lnSpc>
                <a:spcPct val="100000"/>
              </a:lnSpc>
              <a:spcBef>
                <a:spcPts val="315"/>
              </a:spcBef>
              <a:buNone/>
            </a:pPr>
            <a:r>
              <a:rPr lang="en-US" b="1" i="1" dirty="0" err="1">
                <a:latin typeface="Cambria"/>
                <a:cs typeface="Cambria"/>
              </a:rPr>
              <a:t>Mensrea</a:t>
            </a:r>
            <a:r>
              <a:rPr lang="en-US" b="1" i="1" dirty="0">
                <a:latin typeface="Cambria"/>
                <a:cs typeface="Cambria"/>
              </a:rPr>
              <a:t>’ as</a:t>
            </a:r>
            <a:r>
              <a:rPr lang="en-US" b="1" i="1" spc="10" dirty="0">
                <a:latin typeface="Cambria"/>
                <a:cs typeface="Cambria"/>
              </a:rPr>
              <a:t> </a:t>
            </a:r>
            <a:r>
              <a:rPr lang="en-US" b="1" i="1" dirty="0">
                <a:latin typeface="Cambria"/>
                <a:cs typeface="Cambria"/>
              </a:rPr>
              <a:t>a necessary</a:t>
            </a:r>
            <a:r>
              <a:rPr lang="en-US" b="1" i="1" spc="30" dirty="0">
                <a:latin typeface="Cambria"/>
                <a:cs typeface="Cambria"/>
              </a:rPr>
              <a:t> </a:t>
            </a:r>
            <a:r>
              <a:rPr lang="en-US" b="1" i="1" dirty="0">
                <a:latin typeface="Cambria"/>
                <a:cs typeface="Cambria"/>
              </a:rPr>
              <a:t>constituent</a:t>
            </a:r>
            <a:r>
              <a:rPr lang="en-US" b="1" i="1" spc="30" dirty="0">
                <a:latin typeface="Cambria"/>
                <a:cs typeface="Cambria"/>
              </a:rPr>
              <a:t> </a:t>
            </a:r>
            <a:r>
              <a:rPr lang="en-US" b="1" i="1" dirty="0">
                <a:latin typeface="Cambria"/>
                <a:cs typeface="Cambria"/>
              </a:rPr>
              <a:t>of</a:t>
            </a:r>
            <a:r>
              <a:rPr lang="en-US" b="1" i="1" spc="-25" dirty="0">
                <a:latin typeface="Cambria"/>
                <a:cs typeface="Cambria"/>
              </a:rPr>
              <a:t> </a:t>
            </a:r>
            <a:r>
              <a:rPr lang="en-US" b="1" i="1" dirty="0">
                <a:latin typeface="Cambria"/>
                <a:cs typeface="Cambria"/>
              </a:rPr>
              <a:t>such</a:t>
            </a:r>
            <a:r>
              <a:rPr lang="en-US" b="1" i="1" spc="30" dirty="0">
                <a:latin typeface="Cambria"/>
                <a:cs typeface="Cambria"/>
              </a:rPr>
              <a:t> </a:t>
            </a:r>
            <a:r>
              <a:rPr lang="en-US" b="1" i="1" dirty="0">
                <a:latin typeface="Cambria"/>
                <a:cs typeface="Cambria"/>
              </a:rPr>
              <a:t>an</a:t>
            </a:r>
            <a:r>
              <a:rPr lang="en-US" b="1" i="1" spc="-10" dirty="0">
                <a:latin typeface="Cambria"/>
                <a:cs typeface="Cambria"/>
              </a:rPr>
              <a:t> offence</a:t>
            </a:r>
            <a:endParaRPr lang="en-US" dirty="0">
              <a:latin typeface="Cambria"/>
              <a:cs typeface="Cambria"/>
            </a:endParaRPr>
          </a:p>
          <a:p>
            <a:pPr marL="379730" marR="5080" indent="-367665" algn="just">
              <a:lnSpc>
                <a:spcPct val="90700"/>
              </a:lnSpc>
              <a:spcBef>
                <a:spcPts val="415"/>
              </a:spcBef>
              <a:buFont typeface="Arial MT"/>
              <a:buChar char="•"/>
              <a:tabLst>
                <a:tab pos="381000" algn="l"/>
              </a:tabLst>
            </a:pPr>
            <a:r>
              <a:rPr lang="en-US" dirty="0">
                <a:latin typeface="Cambria"/>
                <a:cs typeface="Cambria"/>
              </a:rPr>
              <a:t>It</a:t>
            </a:r>
            <a:r>
              <a:rPr lang="en-US" spc="100" dirty="0">
                <a:latin typeface="Cambria"/>
                <a:cs typeface="Cambria"/>
              </a:rPr>
              <a:t> </a:t>
            </a:r>
            <a:r>
              <a:rPr lang="en-US" dirty="0">
                <a:latin typeface="Cambria"/>
                <a:cs typeface="Cambria"/>
              </a:rPr>
              <a:t>is</a:t>
            </a:r>
            <a:r>
              <a:rPr lang="en-US" spc="114" dirty="0">
                <a:latin typeface="Cambria"/>
                <a:cs typeface="Cambria"/>
              </a:rPr>
              <a:t> </a:t>
            </a:r>
            <a:r>
              <a:rPr lang="en-US" dirty="0">
                <a:latin typeface="Cambria"/>
                <a:cs typeface="Cambria"/>
              </a:rPr>
              <a:t>well</a:t>
            </a:r>
            <a:r>
              <a:rPr lang="en-US" spc="105" dirty="0">
                <a:latin typeface="Cambria"/>
                <a:cs typeface="Cambria"/>
              </a:rPr>
              <a:t> </a:t>
            </a:r>
            <a:r>
              <a:rPr lang="en-US" dirty="0">
                <a:latin typeface="Cambria"/>
                <a:cs typeface="Cambria"/>
              </a:rPr>
              <a:t>settled</a:t>
            </a:r>
            <a:r>
              <a:rPr lang="en-US" spc="110" dirty="0">
                <a:latin typeface="Cambria"/>
                <a:cs typeface="Cambria"/>
              </a:rPr>
              <a:t> </a:t>
            </a:r>
            <a:r>
              <a:rPr lang="en-US" dirty="0">
                <a:latin typeface="Cambria"/>
                <a:cs typeface="Cambria"/>
              </a:rPr>
              <a:t>that</a:t>
            </a:r>
            <a:r>
              <a:rPr lang="en-US" spc="105" dirty="0">
                <a:latin typeface="Cambria"/>
                <a:cs typeface="Cambria"/>
              </a:rPr>
              <a:t> </a:t>
            </a:r>
            <a:r>
              <a:rPr lang="en-US" dirty="0">
                <a:latin typeface="Cambria"/>
                <a:cs typeface="Cambria"/>
              </a:rPr>
              <a:t>when</a:t>
            </a:r>
            <a:r>
              <a:rPr lang="en-US" spc="105" dirty="0">
                <a:latin typeface="Cambria"/>
                <a:cs typeface="Cambria"/>
              </a:rPr>
              <a:t> </a:t>
            </a:r>
            <a:r>
              <a:rPr lang="en-US" dirty="0">
                <a:latin typeface="Cambria"/>
                <a:cs typeface="Cambria"/>
              </a:rPr>
              <a:t>the</a:t>
            </a:r>
            <a:r>
              <a:rPr lang="en-US" spc="140" dirty="0">
                <a:latin typeface="Cambria"/>
                <a:cs typeface="Cambria"/>
              </a:rPr>
              <a:t> </a:t>
            </a:r>
            <a:r>
              <a:rPr lang="en-US" dirty="0">
                <a:latin typeface="Cambria"/>
                <a:cs typeface="Cambria"/>
              </a:rPr>
              <a:t>statutes</a:t>
            </a:r>
            <a:r>
              <a:rPr lang="en-US" spc="114" dirty="0">
                <a:latin typeface="Cambria"/>
                <a:cs typeface="Cambria"/>
              </a:rPr>
              <a:t> </a:t>
            </a:r>
            <a:r>
              <a:rPr lang="en-US" dirty="0">
                <a:latin typeface="Cambria"/>
                <a:cs typeface="Cambria"/>
              </a:rPr>
              <a:t>create</a:t>
            </a:r>
            <a:r>
              <a:rPr lang="en-US" spc="120" dirty="0">
                <a:latin typeface="Cambria"/>
                <a:cs typeface="Cambria"/>
              </a:rPr>
              <a:t> </a:t>
            </a:r>
            <a:r>
              <a:rPr lang="en-US" dirty="0">
                <a:latin typeface="Cambria"/>
                <a:cs typeface="Cambria"/>
              </a:rPr>
              <a:t>an</a:t>
            </a:r>
            <a:r>
              <a:rPr lang="en-US" spc="105" dirty="0">
                <a:latin typeface="Cambria"/>
                <a:cs typeface="Cambria"/>
              </a:rPr>
              <a:t> </a:t>
            </a:r>
            <a:r>
              <a:rPr lang="en-US" dirty="0">
                <a:latin typeface="Cambria"/>
                <a:cs typeface="Cambria"/>
              </a:rPr>
              <a:t>offence</a:t>
            </a:r>
            <a:r>
              <a:rPr lang="en-US" spc="120" dirty="0">
                <a:latin typeface="Cambria"/>
                <a:cs typeface="Cambria"/>
              </a:rPr>
              <a:t> </a:t>
            </a:r>
            <a:r>
              <a:rPr lang="en-US" dirty="0">
                <a:latin typeface="Cambria"/>
                <a:cs typeface="Cambria"/>
              </a:rPr>
              <a:t>and</a:t>
            </a:r>
            <a:r>
              <a:rPr lang="en-US" spc="130" dirty="0">
                <a:latin typeface="Cambria"/>
                <a:cs typeface="Cambria"/>
              </a:rPr>
              <a:t> </a:t>
            </a:r>
            <a:r>
              <a:rPr lang="en-US" dirty="0">
                <a:latin typeface="Cambria"/>
                <a:cs typeface="Cambria"/>
              </a:rPr>
              <a:t>an</a:t>
            </a:r>
            <a:r>
              <a:rPr lang="en-US" spc="125" dirty="0">
                <a:latin typeface="Cambria"/>
                <a:cs typeface="Cambria"/>
              </a:rPr>
              <a:t> </a:t>
            </a:r>
            <a:r>
              <a:rPr lang="en-US" dirty="0">
                <a:latin typeface="Cambria"/>
                <a:cs typeface="Cambria"/>
              </a:rPr>
              <a:t>ingredient</a:t>
            </a:r>
            <a:r>
              <a:rPr lang="en-US" spc="125" dirty="0">
                <a:latin typeface="Cambria"/>
                <a:cs typeface="Cambria"/>
              </a:rPr>
              <a:t> </a:t>
            </a:r>
            <a:r>
              <a:rPr lang="en-US" dirty="0">
                <a:latin typeface="Cambria"/>
                <a:cs typeface="Cambria"/>
              </a:rPr>
              <a:t>of</a:t>
            </a:r>
            <a:r>
              <a:rPr lang="en-US" spc="125" dirty="0">
                <a:latin typeface="Cambria"/>
                <a:cs typeface="Cambria"/>
              </a:rPr>
              <a:t> </a:t>
            </a:r>
            <a:r>
              <a:rPr lang="en-US" dirty="0">
                <a:latin typeface="Cambria"/>
                <a:cs typeface="Cambria"/>
              </a:rPr>
              <a:t>the</a:t>
            </a:r>
            <a:r>
              <a:rPr lang="en-US" spc="105" dirty="0">
                <a:latin typeface="Cambria"/>
                <a:cs typeface="Cambria"/>
              </a:rPr>
              <a:t> </a:t>
            </a:r>
            <a:r>
              <a:rPr lang="en-US" dirty="0">
                <a:latin typeface="Cambria"/>
                <a:cs typeface="Cambria"/>
              </a:rPr>
              <a:t>offence</a:t>
            </a:r>
            <a:r>
              <a:rPr lang="en-US" spc="120" dirty="0">
                <a:latin typeface="Cambria"/>
                <a:cs typeface="Cambria"/>
              </a:rPr>
              <a:t> </a:t>
            </a:r>
            <a:r>
              <a:rPr lang="en-US" dirty="0">
                <a:latin typeface="Cambria"/>
                <a:cs typeface="Cambria"/>
              </a:rPr>
              <a:t>is</a:t>
            </a:r>
            <a:r>
              <a:rPr lang="en-US" spc="130" dirty="0">
                <a:latin typeface="Cambria"/>
                <a:cs typeface="Cambria"/>
              </a:rPr>
              <a:t> </a:t>
            </a:r>
            <a:r>
              <a:rPr lang="en-US" spc="-50" dirty="0">
                <a:latin typeface="Cambria"/>
                <a:cs typeface="Cambria"/>
              </a:rPr>
              <a:t>a 	</a:t>
            </a:r>
            <a:r>
              <a:rPr lang="en-US" dirty="0">
                <a:latin typeface="Cambria"/>
                <a:cs typeface="Cambria"/>
              </a:rPr>
              <a:t>deliberate</a:t>
            </a:r>
            <a:r>
              <a:rPr lang="en-US" spc="320" dirty="0">
                <a:latin typeface="Cambria"/>
                <a:cs typeface="Cambria"/>
              </a:rPr>
              <a:t> </a:t>
            </a:r>
            <a:r>
              <a:rPr lang="en-US" dirty="0">
                <a:latin typeface="Cambria"/>
                <a:cs typeface="Cambria"/>
              </a:rPr>
              <a:t>attempt</a:t>
            </a:r>
            <a:r>
              <a:rPr lang="en-US" spc="285" dirty="0">
                <a:latin typeface="Cambria"/>
                <a:cs typeface="Cambria"/>
              </a:rPr>
              <a:t> </a:t>
            </a:r>
            <a:r>
              <a:rPr lang="en-US" dirty="0">
                <a:latin typeface="Cambria"/>
                <a:cs typeface="Cambria"/>
              </a:rPr>
              <a:t>to</a:t>
            </a:r>
            <a:r>
              <a:rPr lang="en-US" spc="305" dirty="0">
                <a:latin typeface="Cambria"/>
                <a:cs typeface="Cambria"/>
              </a:rPr>
              <a:t> </a:t>
            </a:r>
            <a:r>
              <a:rPr lang="en-US" dirty="0">
                <a:latin typeface="Cambria"/>
                <a:cs typeface="Cambria"/>
              </a:rPr>
              <a:t>evade</a:t>
            </a:r>
            <a:r>
              <a:rPr lang="en-US" spc="300" dirty="0">
                <a:latin typeface="Cambria"/>
                <a:cs typeface="Cambria"/>
              </a:rPr>
              <a:t> </a:t>
            </a:r>
            <a:r>
              <a:rPr lang="en-US" dirty="0">
                <a:latin typeface="Cambria"/>
                <a:cs typeface="Cambria"/>
              </a:rPr>
              <a:t>duty</a:t>
            </a:r>
            <a:r>
              <a:rPr lang="en-US" spc="295" dirty="0">
                <a:latin typeface="Cambria"/>
                <a:cs typeface="Cambria"/>
              </a:rPr>
              <a:t> </a:t>
            </a:r>
            <a:r>
              <a:rPr lang="en-US" dirty="0">
                <a:latin typeface="Cambria"/>
                <a:cs typeface="Cambria"/>
              </a:rPr>
              <a:t>either</a:t>
            </a:r>
            <a:r>
              <a:rPr lang="en-US" spc="305" dirty="0">
                <a:latin typeface="Cambria"/>
                <a:cs typeface="Cambria"/>
              </a:rPr>
              <a:t> </a:t>
            </a:r>
            <a:r>
              <a:rPr lang="en-US" dirty="0">
                <a:latin typeface="Cambria"/>
                <a:cs typeface="Cambria"/>
              </a:rPr>
              <a:t>by</a:t>
            </a:r>
            <a:r>
              <a:rPr lang="en-US" spc="295" dirty="0">
                <a:latin typeface="Cambria"/>
                <a:cs typeface="Cambria"/>
              </a:rPr>
              <a:t> </a:t>
            </a:r>
            <a:r>
              <a:rPr lang="en-US" dirty="0">
                <a:latin typeface="Cambria"/>
                <a:cs typeface="Cambria"/>
              </a:rPr>
              <a:t>fraud</a:t>
            </a:r>
            <a:r>
              <a:rPr lang="en-US" spc="310" dirty="0">
                <a:latin typeface="Cambria"/>
                <a:cs typeface="Cambria"/>
              </a:rPr>
              <a:t> </a:t>
            </a:r>
            <a:r>
              <a:rPr lang="en-US" dirty="0">
                <a:latin typeface="Cambria"/>
                <a:cs typeface="Cambria"/>
              </a:rPr>
              <a:t>or</a:t>
            </a:r>
            <a:r>
              <a:rPr lang="en-US" spc="285" dirty="0">
                <a:latin typeface="Cambria"/>
                <a:cs typeface="Cambria"/>
              </a:rPr>
              <a:t> </a:t>
            </a:r>
            <a:r>
              <a:rPr lang="en-US" dirty="0">
                <a:latin typeface="Cambria"/>
                <a:cs typeface="Cambria"/>
              </a:rPr>
              <a:t>misrepresentation,</a:t>
            </a:r>
            <a:r>
              <a:rPr lang="en-US" spc="300" dirty="0">
                <a:latin typeface="Cambria"/>
                <a:cs typeface="Cambria"/>
              </a:rPr>
              <a:t> </a:t>
            </a:r>
            <a:r>
              <a:rPr lang="en-US" dirty="0">
                <a:latin typeface="Cambria"/>
                <a:cs typeface="Cambria"/>
              </a:rPr>
              <a:t>the</a:t>
            </a:r>
            <a:r>
              <a:rPr lang="en-US" spc="305" dirty="0">
                <a:latin typeface="Cambria"/>
                <a:cs typeface="Cambria"/>
              </a:rPr>
              <a:t> </a:t>
            </a:r>
            <a:r>
              <a:rPr lang="en-US" dirty="0">
                <a:latin typeface="Cambria"/>
                <a:cs typeface="Cambria"/>
              </a:rPr>
              <a:t>statute</a:t>
            </a:r>
            <a:r>
              <a:rPr lang="en-US" spc="320" dirty="0">
                <a:latin typeface="Cambria"/>
                <a:cs typeface="Cambria"/>
              </a:rPr>
              <a:t> </a:t>
            </a:r>
            <a:r>
              <a:rPr lang="en-US" spc="-10" dirty="0">
                <a:latin typeface="Cambria"/>
                <a:cs typeface="Cambria"/>
              </a:rPr>
              <a:t>requires </a:t>
            </a:r>
            <a:r>
              <a:rPr lang="en-US" dirty="0">
                <a:latin typeface="Cambria"/>
                <a:cs typeface="Cambria"/>
              </a:rPr>
              <a:t>‘</a:t>
            </a:r>
            <a:r>
              <a:rPr lang="en-US" dirty="0" err="1">
                <a:latin typeface="Cambria"/>
                <a:cs typeface="Cambria"/>
              </a:rPr>
              <a:t>mensrea</a:t>
            </a:r>
            <a:r>
              <a:rPr lang="en-US" dirty="0">
                <a:latin typeface="Cambria"/>
                <a:cs typeface="Cambria"/>
              </a:rPr>
              <a:t>’</a:t>
            </a:r>
            <a:r>
              <a:rPr lang="en-US" spc="495" dirty="0">
                <a:latin typeface="Cambria"/>
                <a:cs typeface="Cambria"/>
              </a:rPr>
              <a:t> </a:t>
            </a:r>
            <a:r>
              <a:rPr lang="en-US" dirty="0">
                <a:latin typeface="Cambria"/>
                <a:cs typeface="Cambria"/>
              </a:rPr>
              <a:t>as</a:t>
            </a:r>
            <a:r>
              <a:rPr lang="en-US" spc="484" dirty="0">
                <a:latin typeface="Cambria"/>
                <a:cs typeface="Cambria"/>
              </a:rPr>
              <a:t> </a:t>
            </a:r>
            <a:r>
              <a:rPr lang="en-US" dirty="0">
                <a:latin typeface="Cambria"/>
                <a:cs typeface="Cambria"/>
              </a:rPr>
              <a:t>a</a:t>
            </a:r>
            <a:r>
              <a:rPr lang="en-US" spc="490" dirty="0">
                <a:latin typeface="Cambria"/>
                <a:cs typeface="Cambria"/>
              </a:rPr>
              <a:t> </a:t>
            </a:r>
            <a:r>
              <a:rPr lang="en-US" dirty="0">
                <a:latin typeface="Cambria"/>
                <a:cs typeface="Cambria"/>
              </a:rPr>
              <a:t>necessary</a:t>
            </a:r>
            <a:r>
              <a:rPr lang="en-US" spc="470" dirty="0">
                <a:latin typeface="Cambria"/>
                <a:cs typeface="Cambria"/>
              </a:rPr>
              <a:t> </a:t>
            </a:r>
            <a:r>
              <a:rPr lang="en-US" dirty="0">
                <a:latin typeface="Cambria"/>
                <a:cs typeface="Cambria"/>
              </a:rPr>
              <a:t>constituent</a:t>
            </a:r>
            <a:r>
              <a:rPr lang="en-US" spc="475" dirty="0">
                <a:latin typeface="Cambria"/>
                <a:cs typeface="Cambria"/>
              </a:rPr>
              <a:t> </a:t>
            </a:r>
            <a:r>
              <a:rPr lang="en-US" dirty="0">
                <a:latin typeface="Cambria"/>
                <a:cs typeface="Cambria"/>
              </a:rPr>
              <a:t>of</a:t>
            </a:r>
            <a:r>
              <a:rPr lang="en-US" spc="484" dirty="0">
                <a:latin typeface="Cambria"/>
                <a:cs typeface="Cambria"/>
              </a:rPr>
              <a:t> </a:t>
            </a:r>
            <a:r>
              <a:rPr lang="en-US" dirty="0">
                <a:latin typeface="Cambria"/>
                <a:cs typeface="Cambria"/>
              </a:rPr>
              <a:t>such</a:t>
            </a:r>
            <a:r>
              <a:rPr lang="en-US" spc="480" dirty="0">
                <a:latin typeface="Cambria"/>
                <a:cs typeface="Cambria"/>
              </a:rPr>
              <a:t> </a:t>
            </a:r>
            <a:r>
              <a:rPr lang="en-US" dirty="0">
                <a:latin typeface="Cambria"/>
                <a:cs typeface="Cambria"/>
              </a:rPr>
              <a:t>an</a:t>
            </a:r>
            <a:r>
              <a:rPr lang="en-US" spc="495" dirty="0">
                <a:latin typeface="Cambria"/>
                <a:cs typeface="Cambria"/>
              </a:rPr>
              <a:t> </a:t>
            </a:r>
            <a:r>
              <a:rPr lang="en-US" dirty="0">
                <a:latin typeface="Cambria"/>
                <a:cs typeface="Cambria"/>
              </a:rPr>
              <a:t>offence.</a:t>
            </a:r>
            <a:r>
              <a:rPr lang="en-US" spc="484" dirty="0">
                <a:latin typeface="Cambria"/>
                <a:cs typeface="Cambria"/>
              </a:rPr>
              <a:t> </a:t>
            </a:r>
            <a:r>
              <a:rPr lang="en-US" dirty="0">
                <a:latin typeface="Cambria"/>
                <a:cs typeface="Cambria"/>
              </a:rPr>
              <a:t>But</a:t>
            </a:r>
            <a:r>
              <a:rPr lang="en-US" spc="480" dirty="0">
                <a:latin typeface="Cambria"/>
                <a:cs typeface="Cambria"/>
              </a:rPr>
              <a:t> </a:t>
            </a:r>
            <a:r>
              <a:rPr lang="en-US" dirty="0">
                <a:latin typeface="Cambria"/>
                <a:cs typeface="Cambria"/>
              </a:rPr>
              <a:t>when</a:t>
            </a:r>
            <a:r>
              <a:rPr lang="en-US" spc="490" dirty="0">
                <a:latin typeface="Cambria"/>
                <a:cs typeface="Cambria"/>
              </a:rPr>
              <a:t> </a:t>
            </a:r>
            <a:r>
              <a:rPr lang="en-US" dirty="0">
                <a:latin typeface="Cambria"/>
                <a:cs typeface="Cambria"/>
              </a:rPr>
              <a:t>factually</a:t>
            </a:r>
            <a:r>
              <a:rPr lang="en-US" spc="470" dirty="0">
                <a:latin typeface="Cambria"/>
                <a:cs typeface="Cambria"/>
              </a:rPr>
              <a:t> </a:t>
            </a:r>
            <a:r>
              <a:rPr lang="en-US" dirty="0">
                <a:latin typeface="Cambria"/>
                <a:cs typeface="Cambria"/>
              </a:rPr>
              <a:t>no</a:t>
            </a:r>
            <a:r>
              <a:rPr lang="en-US" spc="490" dirty="0">
                <a:latin typeface="Cambria"/>
                <a:cs typeface="Cambria"/>
              </a:rPr>
              <a:t> </a:t>
            </a:r>
            <a:r>
              <a:rPr lang="en-US" dirty="0">
                <a:latin typeface="Cambria"/>
                <a:cs typeface="Cambria"/>
              </a:rPr>
              <a:t>fraud</a:t>
            </a:r>
            <a:r>
              <a:rPr lang="en-US" spc="50" dirty="0">
                <a:latin typeface="Cambria"/>
                <a:cs typeface="Cambria"/>
              </a:rPr>
              <a:t> </a:t>
            </a:r>
            <a:r>
              <a:rPr lang="en-US" spc="-25" dirty="0">
                <a:latin typeface="Cambria"/>
                <a:cs typeface="Cambria"/>
              </a:rPr>
              <a:t>or </a:t>
            </a:r>
            <a:r>
              <a:rPr lang="en-US" dirty="0">
                <a:latin typeface="Cambria"/>
                <a:cs typeface="Cambria"/>
              </a:rPr>
              <a:t>suppression</a:t>
            </a:r>
            <a:r>
              <a:rPr lang="en-US" spc="340" dirty="0">
                <a:latin typeface="Cambria"/>
                <a:cs typeface="Cambria"/>
              </a:rPr>
              <a:t> </a:t>
            </a:r>
            <a:r>
              <a:rPr lang="en-US" dirty="0">
                <a:latin typeface="Cambria"/>
                <a:cs typeface="Cambria"/>
              </a:rPr>
              <a:t>or</a:t>
            </a:r>
            <a:r>
              <a:rPr lang="en-US" spc="340" dirty="0">
                <a:latin typeface="Cambria"/>
                <a:cs typeface="Cambria"/>
              </a:rPr>
              <a:t> </a:t>
            </a:r>
            <a:r>
              <a:rPr lang="en-US" dirty="0">
                <a:latin typeface="Cambria"/>
                <a:cs typeface="Cambria"/>
              </a:rPr>
              <a:t>misstatement</a:t>
            </a:r>
            <a:r>
              <a:rPr lang="en-US" spc="340" dirty="0">
                <a:latin typeface="Cambria"/>
                <a:cs typeface="Cambria"/>
              </a:rPr>
              <a:t> </a:t>
            </a:r>
            <a:r>
              <a:rPr lang="en-US" dirty="0">
                <a:latin typeface="Cambria"/>
                <a:cs typeface="Cambria"/>
              </a:rPr>
              <a:t>is</a:t>
            </a:r>
            <a:r>
              <a:rPr lang="en-US" spc="365" dirty="0">
                <a:latin typeface="Cambria"/>
                <a:cs typeface="Cambria"/>
              </a:rPr>
              <a:t> </a:t>
            </a:r>
            <a:r>
              <a:rPr lang="en-US" dirty="0">
                <a:latin typeface="Cambria"/>
                <a:cs typeface="Cambria"/>
              </a:rPr>
              <a:t>alleged</a:t>
            </a:r>
            <a:r>
              <a:rPr lang="en-US" spc="345" dirty="0">
                <a:latin typeface="Cambria"/>
                <a:cs typeface="Cambria"/>
              </a:rPr>
              <a:t> </a:t>
            </a:r>
            <a:r>
              <a:rPr lang="en-US" dirty="0">
                <a:latin typeface="Cambria"/>
                <a:cs typeface="Cambria"/>
              </a:rPr>
              <a:t>by</a:t>
            </a:r>
            <a:r>
              <a:rPr lang="en-US" spc="355" dirty="0">
                <a:latin typeface="Cambria"/>
                <a:cs typeface="Cambria"/>
              </a:rPr>
              <a:t> </a:t>
            </a:r>
            <a:r>
              <a:rPr lang="en-US" dirty="0">
                <a:latin typeface="Cambria"/>
                <a:cs typeface="Cambria"/>
              </a:rPr>
              <a:t>the</a:t>
            </a:r>
            <a:r>
              <a:rPr lang="en-US" spc="340" dirty="0">
                <a:latin typeface="Cambria"/>
                <a:cs typeface="Cambria"/>
              </a:rPr>
              <a:t> </a:t>
            </a:r>
            <a:r>
              <a:rPr lang="en-US" dirty="0">
                <a:latin typeface="Cambria"/>
                <a:cs typeface="Cambria"/>
              </a:rPr>
              <a:t>revenue</a:t>
            </a:r>
            <a:r>
              <a:rPr lang="en-US" spc="340" dirty="0">
                <a:latin typeface="Cambria"/>
                <a:cs typeface="Cambria"/>
              </a:rPr>
              <a:t> </a:t>
            </a:r>
            <a:r>
              <a:rPr lang="en-US" dirty="0">
                <a:latin typeface="Cambria"/>
                <a:cs typeface="Cambria"/>
              </a:rPr>
              <a:t>against</a:t>
            </a:r>
            <a:r>
              <a:rPr lang="en-US" spc="340" dirty="0">
                <a:latin typeface="Cambria"/>
                <a:cs typeface="Cambria"/>
              </a:rPr>
              <a:t> </a:t>
            </a:r>
            <a:r>
              <a:rPr lang="en-US" dirty="0">
                <a:latin typeface="Cambria"/>
                <a:cs typeface="Cambria"/>
              </a:rPr>
              <a:t>the</a:t>
            </a:r>
            <a:r>
              <a:rPr lang="en-US" spc="360" dirty="0">
                <a:latin typeface="Cambria"/>
                <a:cs typeface="Cambria"/>
              </a:rPr>
              <a:t> </a:t>
            </a:r>
            <a:r>
              <a:rPr lang="en-US" dirty="0">
                <a:latin typeface="Cambria"/>
                <a:cs typeface="Cambria"/>
              </a:rPr>
              <a:t>respondent</a:t>
            </a:r>
            <a:r>
              <a:rPr lang="en-US" spc="340" dirty="0">
                <a:latin typeface="Cambria"/>
                <a:cs typeface="Cambria"/>
              </a:rPr>
              <a:t> </a:t>
            </a:r>
            <a:r>
              <a:rPr lang="en-US" dirty="0">
                <a:latin typeface="Cambria"/>
                <a:cs typeface="Cambria"/>
              </a:rPr>
              <a:t>in</a:t>
            </a:r>
            <a:r>
              <a:rPr lang="en-US" spc="340" dirty="0">
                <a:latin typeface="Cambria"/>
                <a:cs typeface="Cambria"/>
              </a:rPr>
              <a:t> </a:t>
            </a:r>
            <a:r>
              <a:rPr lang="en-US" dirty="0">
                <a:latin typeface="Cambria"/>
                <a:cs typeface="Cambria"/>
              </a:rPr>
              <a:t>the</a:t>
            </a:r>
            <a:r>
              <a:rPr lang="en-US" spc="340" dirty="0">
                <a:latin typeface="Cambria"/>
                <a:cs typeface="Cambria"/>
              </a:rPr>
              <a:t> </a:t>
            </a:r>
            <a:r>
              <a:rPr lang="en-US" spc="-20" dirty="0">
                <a:latin typeface="Cambria"/>
                <a:cs typeface="Cambria"/>
              </a:rPr>
              <a:t>show </a:t>
            </a:r>
            <a:r>
              <a:rPr lang="en-US" dirty="0">
                <a:latin typeface="Cambria"/>
                <a:cs typeface="Cambria"/>
              </a:rPr>
              <a:t>cause</a:t>
            </a:r>
            <a:r>
              <a:rPr lang="en-US" spc="254" dirty="0">
                <a:latin typeface="Cambria"/>
                <a:cs typeface="Cambria"/>
              </a:rPr>
              <a:t> </a:t>
            </a:r>
            <a:r>
              <a:rPr lang="en-US" dirty="0">
                <a:latin typeface="Cambria"/>
                <a:cs typeface="Cambria"/>
              </a:rPr>
              <a:t>notice</a:t>
            </a:r>
            <a:r>
              <a:rPr lang="en-US" spc="260" dirty="0">
                <a:latin typeface="Cambria"/>
                <a:cs typeface="Cambria"/>
              </a:rPr>
              <a:t> </a:t>
            </a:r>
            <a:r>
              <a:rPr lang="en-US" dirty="0">
                <a:latin typeface="Cambria"/>
                <a:cs typeface="Cambria"/>
              </a:rPr>
              <a:t>the</a:t>
            </a:r>
            <a:r>
              <a:rPr lang="en-US" spc="254" dirty="0">
                <a:latin typeface="Cambria"/>
                <a:cs typeface="Cambria"/>
              </a:rPr>
              <a:t> </a:t>
            </a:r>
            <a:r>
              <a:rPr lang="en-US" dirty="0">
                <a:latin typeface="Cambria"/>
                <a:cs typeface="Cambria"/>
              </a:rPr>
              <a:t>imposition</a:t>
            </a:r>
            <a:r>
              <a:rPr lang="en-US" spc="250" dirty="0">
                <a:latin typeface="Cambria"/>
                <a:cs typeface="Cambria"/>
              </a:rPr>
              <a:t> </a:t>
            </a:r>
            <a:r>
              <a:rPr lang="en-US" dirty="0">
                <a:latin typeface="Cambria"/>
                <a:cs typeface="Cambria"/>
              </a:rPr>
              <a:t>of</a:t>
            </a:r>
            <a:r>
              <a:rPr lang="en-US" spc="250" dirty="0">
                <a:latin typeface="Cambria"/>
                <a:cs typeface="Cambria"/>
              </a:rPr>
              <a:t> </a:t>
            </a:r>
            <a:r>
              <a:rPr lang="en-US" dirty="0">
                <a:latin typeface="Cambria"/>
                <a:cs typeface="Cambria"/>
              </a:rPr>
              <a:t>penalty</a:t>
            </a:r>
            <a:r>
              <a:rPr lang="en-US" spc="240" dirty="0">
                <a:latin typeface="Cambria"/>
                <a:cs typeface="Cambria"/>
              </a:rPr>
              <a:t> </a:t>
            </a:r>
            <a:r>
              <a:rPr lang="en-US" dirty="0">
                <a:latin typeface="Cambria"/>
                <a:cs typeface="Cambria"/>
              </a:rPr>
              <a:t>under</a:t>
            </a:r>
            <a:r>
              <a:rPr lang="en-US" spc="254" dirty="0">
                <a:latin typeface="Cambria"/>
                <a:cs typeface="Cambria"/>
              </a:rPr>
              <a:t> </a:t>
            </a:r>
            <a:r>
              <a:rPr lang="en-US" dirty="0">
                <a:latin typeface="Cambria"/>
                <a:cs typeface="Cambria"/>
              </a:rPr>
              <a:t>Section</a:t>
            </a:r>
            <a:r>
              <a:rPr lang="en-US" spc="250" dirty="0">
                <a:latin typeface="Cambria"/>
                <a:cs typeface="Cambria"/>
              </a:rPr>
              <a:t> </a:t>
            </a:r>
            <a:r>
              <a:rPr lang="en-US" dirty="0">
                <a:latin typeface="Cambria"/>
                <a:cs typeface="Cambria"/>
              </a:rPr>
              <a:t>11AC</a:t>
            </a:r>
            <a:r>
              <a:rPr lang="en-US" spc="260" dirty="0">
                <a:latin typeface="Cambria"/>
                <a:cs typeface="Cambria"/>
              </a:rPr>
              <a:t> </a:t>
            </a:r>
            <a:r>
              <a:rPr lang="en-US" dirty="0">
                <a:latin typeface="Cambria"/>
                <a:cs typeface="Cambria"/>
              </a:rPr>
              <a:t>is</a:t>
            </a:r>
            <a:r>
              <a:rPr lang="en-US" spc="250" dirty="0">
                <a:latin typeface="Cambria"/>
                <a:cs typeface="Cambria"/>
              </a:rPr>
              <a:t> </a:t>
            </a:r>
            <a:r>
              <a:rPr lang="en-US" dirty="0">
                <a:latin typeface="Cambria"/>
                <a:cs typeface="Cambria"/>
              </a:rPr>
              <a:t>wholly</a:t>
            </a:r>
            <a:r>
              <a:rPr lang="en-US" spc="275" dirty="0">
                <a:latin typeface="Cambria"/>
                <a:cs typeface="Cambria"/>
              </a:rPr>
              <a:t> </a:t>
            </a:r>
            <a:r>
              <a:rPr lang="en-US" dirty="0">
                <a:latin typeface="Cambria"/>
                <a:cs typeface="Cambria"/>
              </a:rPr>
              <a:t>impermissible.</a:t>
            </a:r>
            <a:r>
              <a:rPr lang="en-US" spc="250" dirty="0">
                <a:latin typeface="Cambria"/>
                <a:cs typeface="Cambria"/>
              </a:rPr>
              <a:t> </a:t>
            </a:r>
            <a:r>
              <a:rPr lang="en-US" b="1" i="1" dirty="0">
                <a:latin typeface="Cambria"/>
                <a:cs typeface="Cambria"/>
              </a:rPr>
              <a:t>[CCE</a:t>
            </a:r>
            <a:r>
              <a:rPr lang="en-US" b="1" i="1" spc="254" dirty="0">
                <a:latin typeface="Cambria"/>
                <a:cs typeface="Cambria"/>
              </a:rPr>
              <a:t> </a:t>
            </a:r>
            <a:r>
              <a:rPr lang="en-US" b="1" i="1" spc="-25" dirty="0">
                <a:latin typeface="Cambria"/>
                <a:cs typeface="Cambria"/>
              </a:rPr>
              <a:t>vs. </a:t>
            </a:r>
            <a:r>
              <a:rPr lang="en-US" b="1" i="1" dirty="0">
                <a:latin typeface="Cambria"/>
                <a:cs typeface="Cambria"/>
              </a:rPr>
              <a:t>Pepsi</a:t>
            </a:r>
            <a:r>
              <a:rPr lang="en-US" b="1" i="1" spc="10" dirty="0">
                <a:latin typeface="Cambria"/>
                <a:cs typeface="Cambria"/>
              </a:rPr>
              <a:t> </a:t>
            </a:r>
            <a:r>
              <a:rPr lang="en-US" b="1" i="1" dirty="0">
                <a:latin typeface="Cambria"/>
                <a:cs typeface="Cambria"/>
              </a:rPr>
              <a:t>Foods</a:t>
            </a:r>
            <a:r>
              <a:rPr lang="en-US" b="1" i="1" spc="-35" dirty="0">
                <a:latin typeface="Cambria"/>
                <a:cs typeface="Cambria"/>
              </a:rPr>
              <a:t> </a:t>
            </a:r>
            <a:r>
              <a:rPr lang="en-US" b="1" i="1" dirty="0">
                <a:latin typeface="Cambria"/>
                <a:cs typeface="Cambria"/>
              </a:rPr>
              <a:t>Ltd.</a:t>
            </a:r>
            <a:r>
              <a:rPr lang="en-US" b="1" i="1" spc="-5" dirty="0">
                <a:latin typeface="Cambria"/>
                <a:cs typeface="Cambria"/>
              </a:rPr>
              <a:t> </a:t>
            </a:r>
            <a:r>
              <a:rPr lang="en-US" b="1" i="1" dirty="0">
                <a:latin typeface="Cambria"/>
                <a:cs typeface="Cambria"/>
              </a:rPr>
              <a:t>–2010</a:t>
            </a:r>
            <a:r>
              <a:rPr lang="en-US" b="1" i="1" spc="-5" dirty="0">
                <a:latin typeface="Cambria"/>
                <a:cs typeface="Cambria"/>
              </a:rPr>
              <a:t> </a:t>
            </a:r>
            <a:r>
              <a:rPr lang="en-US" b="1" i="1" dirty="0">
                <a:latin typeface="Cambria"/>
                <a:cs typeface="Cambria"/>
              </a:rPr>
              <a:t>(260)</a:t>
            </a:r>
            <a:r>
              <a:rPr lang="en-US" b="1" i="1" spc="25" dirty="0">
                <a:latin typeface="Cambria"/>
                <a:cs typeface="Cambria"/>
              </a:rPr>
              <a:t> </a:t>
            </a:r>
            <a:r>
              <a:rPr lang="en-US" b="1" i="1" spc="-55" dirty="0">
                <a:latin typeface="Cambria"/>
                <a:cs typeface="Cambria"/>
              </a:rPr>
              <a:t>ELT</a:t>
            </a:r>
            <a:r>
              <a:rPr lang="en-US" b="1" i="1" dirty="0">
                <a:latin typeface="Cambria"/>
                <a:cs typeface="Cambria"/>
              </a:rPr>
              <a:t> 481 </a:t>
            </a:r>
            <a:r>
              <a:rPr lang="en-US" b="1" i="1" spc="-10" dirty="0">
                <a:latin typeface="Cambria"/>
                <a:cs typeface="Cambria"/>
              </a:rPr>
              <a:t>(SC)]</a:t>
            </a:r>
          </a:p>
          <a:p>
            <a:pPr marL="365125" indent="-365125" algn="just">
              <a:lnSpc>
                <a:spcPct val="100000"/>
              </a:lnSpc>
              <a:spcBef>
                <a:spcPts val="0"/>
              </a:spcBef>
            </a:pPr>
            <a:endParaRPr lang="en-US" dirty="0"/>
          </a:p>
          <a:p>
            <a:endParaRPr lang="en-IN" dirty="0"/>
          </a:p>
        </p:txBody>
      </p:sp>
      <p:sp>
        <p:nvSpPr>
          <p:cNvPr id="6" name="Text Placeholder 1">
            <a:extLst>
              <a:ext uri="{FF2B5EF4-FFF2-40B4-BE49-F238E27FC236}">
                <a16:creationId xmlns:a16="http://schemas.microsoft.com/office/drawing/2014/main" id="{6512D201-CAF3-51EF-3E78-CAF8AF51DCBF}"/>
              </a:ext>
            </a:extLst>
          </p:cNvPr>
          <p:cNvSpPr>
            <a:spLocks noGrp="1"/>
          </p:cNvSpPr>
          <p:nvPr>
            <p:ph type="body" sz="quarter" idx="14"/>
          </p:nvPr>
        </p:nvSpPr>
        <p:spPr>
          <a:xfrm>
            <a:off x="327025" y="150814"/>
            <a:ext cx="9255386" cy="585787"/>
          </a:xfrm>
        </p:spPr>
        <p:txBody>
          <a:bodyPr/>
          <a:lstStyle/>
          <a:p>
            <a:r>
              <a:rPr lang="en-US" sz="3200" b="0" i="1" dirty="0">
                <a:solidFill>
                  <a:schemeClr val="bg1"/>
                </a:solidFill>
                <a:latin typeface="Cambria" panose="02040503050406030204" pitchFamily="18" charset="0"/>
              </a:rPr>
              <a:t>Applicability of Extended Period of limitation (S. 74)</a:t>
            </a:r>
            <a:endParaRPr lang="en-IN" sz="3200" b="0" dirty="0"/>
          </a:p>
        </p:txBody>
      </p:sp>
    </p:spTree>
    <p:extLst>
      <p:ext uri="{BB962C8B-B14F-4D97-AF65-F5344CB8AC3E}">
        <p14:creationId xmlns:p14="http://schemas.microsoft.com/office/powerpoint/2010/main" val="67052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normAutofit/>
          </a:bodyPr>
          <a:lstStyle/>
          <a:p>
            <a:pPr marL="0" indent="0" algn="just">
              <a:lnSpc>
                <a:spcPct val="100000"/>
              </a:lnSpc>
              <a:spcBef>
                <a:spcPts val="530"/>
              </a:spcBef>
              <a:buNone/>
            </a:pPr>
            <a:r>
              <a:rPr lang="en-US" b="1" i="1" dirty="0">
                <a:latin typeface="Cambria"/>
                <a:cs typeface="Cambria"/>
              </a:rPr>
              <a:t>Initial</a:t>
            </a:r>
            <a:r>
              <a:rPr lang="en-US" b="1" i="1" spc="-25" dirty="0">
                <a:latin typeface="Cambria"/>
                <a:cs typeface="Cambria"/>
              </a:rPr>
              <a:t> </a:t>
            </a:r>
            <a:r>
              <a:rPr lang="en-US" b="1" i="1" dirty="0">
                <a:latin typeface="Cambria"/>
                <a:cs typeface="Cambria"/>
              </a:rPr>
              <a:t>burden</a:t>
            </a:r>
            <a:r>
              <a:rPr lang="en-US" b="1" i="1" spc="5" dirty="0">
                <a:latin typeface="Cambria"/>
                <a:cs typeface="Cambria"/>
              </a:rPr>
              <a:t> </a:t>
            </a:r>
            <a:r>
              <a:rPr lang="en-US" b="1" i="1" dirty="0">
                <a:latin typeface="Cambria"/>
                <a:cs typeface="Cambria"/>
              </a:rPr>
              <a:t>to</a:t>
            </a:r>
            <a:r>
              <a:rPr lang="en-US" b="1" i="1" spc="-10" dirty="0">
                <a:latin typeface="Cambria"/>
                <a:cs typeface="Cambria"/>
              </a:rPr>
              <a:t> </a:t>
            </a:r>
            <a:r>
              <a:rPr lang="en-US" b="1" i="1" dirty="0">
                <a:latin typeface="Cambria"/>
                <a:cs typeface="Cambria"/>
              </a:rPr>
              <a:t>prove</a:t>
            </a:r>
            <a:r>
              <a:rPr lang="en-US" b="1" i="1" spc="-5" dirty="0">
                <a:latin typeface="Cambria"/>
                <a:cs typeface="Cambria"/>
              </a:rPr>
              <a:t> </a:t>
            </a:r>
            <a:r>
              <a:rPr lang="en-US" b="1" i="1" dirty="0">
                <a:latin typeface="Cambria"/>
                <a:cs typeface="Cambria"/>
              </a:rPr>
              <a:t>is</a:t>
            </a:r>
            <a:r>
              <a:rPr lang="en-US" b="1" i="1" spc="-15" dirty="0">
                <a:latin typeface="Cambria"/>
                <a:cs typeface="Cambria"/>
              </a:rPr>
              <a:t> </a:t>
            </a:r>
            <a:r>
              <a:rPr lang="en-US" b="1" i="1" dirty="0">
                <a:latin typeface="Cambria"/>
                <a:cs typeface="Cambria"/>
              </a:rPr>
              <a:t>on</a:t>
            </a:r>
            <a:r>
              <a:rPr lang="en-US" b="1" i="1" spc="-15" dirty="0">
                <a:latin typeface="Cambria"/>
                <a:cs typeface="Cambria"/>
              </a:rPr>
              <a:t> </a:t>
            </a:r>
            <a:r>
              <a:rPr lang="en-US" b="1" i="1" spc="-10" dirty="0">
                <a:latin typeface="Cambria"/>
                <a:cs typeface="Cambria"/>
              </a:rPr>
              <a:t>department”:</a:t>
            </a:r>
            <a:endParaRPr lang="en-US" i="1" dirty="0">
              <a:latin typeface="Cambria"/>
              <a:cs typeface="Cambria"/>
            </a:endParaRPr>
          </a:p>
          <a:p>
            <a:pPr marL="379730" marR="5080" indent="-367665" algn="just">
              <a:lnSpc>
                <a:spcPct val="100699"/>
              </a:lnSpc>
              <a:spcBef>
                <a:spcPts val="415"/>
              </a:spcBef>
              <a:buFont typeface="Arial MT"/>
              <a:buChar char="•"/>
              <a:tabLst>
                <a:tab pos="381000" algn="l"/>
              </a:tabLst>
            </a:pPr>
            <a:r>
              <a:rPr lang="en-US" dirty="0">
                <a:latin typeface="Cambria"/>
                <a:cs typeface="Cambria"/>
              </a:rPr>
              <a:t>The</a:t>
            </a:r>
            <a:r>
              <a:rPr lang="en-US" spc="145" dirty="0">
                <a:latin typeface="Cambria"/>
                <a:cs typeface="Cambria"/>
              </a:rPr>
              <a:t> </a:t>
            </a:r>
            <a:r>
              <a:rPr lang="en-US" dirty="0">
                <a:latin typeface="Cambria"/>
                <a:cs typeface="Cambria"/>
              </a:rPr>
              <a:t>initial</a:t>
            </a:r>
            <a:r>
              <a:rPr lang="en-US" spc="150" dirty="0">
                <a:latin typeface="Cambria"/>
                <a:cs typeface="Cambria"/>
              </a:rPr>
              <a:t> </a:t>
            </a:r>
            <a:r>
              <a:rPr lang="en-US" dirty="0">
                <a:latin typeface="Cambria"/>
                <a:cs typeface="Cambria"/>
              </a:rPr>
              <a:t>burden</a:t>
            </a:r>
            <a:r>
              <a:rPr lang="en-US" spc="155" dirty="0">
                <a:latin typeface="Cambria"/>
                <a:cs typeface="Cambria"/>
              </a:rPr>
              <a:t> </a:t>
            </a:r>
            <a:r>
              <a:rPr lang="en-US" dirty="0">
                <a:latin typeface="Cambria"/>
                <a:cs typeface="Cambria"/>
              </a:rPr>
              <a:t>is</a:t>
            </a:r>
            <a:r>
              <a:rPr lang="en-US" spc="140" dirty="0">
                <a:latin typeface="Cambria"/>
                <a:cs typeface="Cambria"/>
              </a:rPr>
              <a:t> </a:t>
            </a:r>
            <a:r>
              <a:rPr lang="en-US" dirty="0">
                <a:latin typeface="Cambria"/>
                <a:cs typeface="Cambria"/>
              </a:rPr>
              <a:t>on</a:t>
            </a:r>
            <a:r>
              <a:rPr lang="en-US" spc="170" dirty="0">
                <a:latin typeface="Cambria"/>
                <a:cs typeface="Cambria"/>
              </a:rPr>
              <a:t> </a:t>
            </a:r>
            <a:r>
              <a:rPr lang="en-US" dirty="0">
                <a:latin typeface="Cambria"/>
                <a:cs typeface="Cambria"/>
              </a:rPr>
              <a:t>the</a:t>
            </a:r>
            <a:r>
              <a:rPr lang="en-US" spc="150" dirty="0">
                <a:latin typeface="Cambria"/>
                <a:cs typeface="Cambria"/>
              </a:rPr>
              <a:t> </a:t>
            </a:r>
            <a:r>
              <a:rPr lang="en-US" dirty="0">
                <a:latin typeface="Cambria"/>
                <a:cs typeface="Cambria"/>
              </a:rPr>
              <a:t>Department</a:t>
            </a:r>
            <a:r>
              <a:rPr lang="en-US" spc="170" dirty="0">
                <a:latin typeface="Cambria"/>
                <a:cs typeface="Cambria"/>
              </a:rPr>
              <a:t> </a:t>
            </a:r>
            <a:r>
              <a:rPr lang="en-US" dirty="0">
                <a:latin typeface="Cambria"/>
                <a:cs typeface="Cambria"/>
              </a:rPr>
              <a:t>to</a:t>
            </a:r>
            <a:r>
              <a:rPr lang="en-US" spc="150" dirty="0">
                <a:latin typeface="Cambria"/>
                <a:cs typeface="Cambria"/>
              </a:rPr>
              <a:t> </a:t>
            </a:r>
            <a:r>
              <a:rPr lang="en-US" dirty="0">
                <a:latin typeface="Cambria"/>
                <a:cs typeface="Cambria"/>
              </a:rPr>
              <a:t>prove</a:t>
            </a:r>
            <a:r>
              <a:rPr lang="en-US" spc="150" dirty="0">
                <a:latin typeface="Cambria"/>
                <a:cs typeface="Cambria"/>
              </a:rPr>
              <a:t> </a:t>
            </a:r>
            <a:r>
              <a:rPr lang="en-US" dirty="0">
                <a:latin typeface="Cambria"/>
                <a:cs typeface="Cambria"/>
              </a:rPr>
              <a:t>that</a:t>
            </a:r>
            <a:r>
              <a:rPr lang="en-US" spc="155" dirty="0">
                <a:latin typeface="Cambria"/>
                <a:cs typeface="Cambria"/>
              </a:rPr>
              <a:t> </a:t>
            </a:r>
            <a:r>
              <a:rPr lang="en-US" dirty="0">
                <a:latin typeface="Cambria"/>
                <a:cs typeface="Cambria"/>
              </a:rPr>
              <a:t>the</a:t>
            </a:r>
            <a:r>
              <a:rPr lang="en-US" spc="150" dirty="0">
                <a:latin typeface="Cambria"/>
                <a:cs typeface="Cambria"/>
              </a:rPr>
              <a:t> </a:t>
            </a:r>
            <a:r>
              <a:rPr lang="en-US" dirty="0">
                <a:latin typeface="Cambria"/>
                <a:cs typeface="Cambria"/>
              </a:rPr>
              <a:t>situations</a:t>
            </a:r>
            <a:r>
              <a:rPr lang="en-US" spc="160" dirty="0">
                <a:latin typeface="Cambria"/>
                <a:cs typeface="Cambria"/>
              </a:rPr>
              <a:t> </a:t>
            </a:r>
            <a:r>
              <a:rPr lang="en-US" dirty="0">
                <a:latin typeface="Cambria"/>
                <a:cs typeface="Cambria"/>
              </a:rPr>
              <a:t>visualized</a:t>
            </a:r>
            <a:r>
              <a:rPr lang="en-US" spc="155" dirty="0">
                <a:latin typeface="Cambria"/>
                <a:cs typeface="Cambria"/>
              </a:rPr>
              <a:t> </a:t>
            </a:r>
            <a:r>
              <a:rPr lang="en-US" dirty="0">
                <a:latin typeface="Cambria"/>
                <a:cs typeface="Cambria"/>
              </a:rPr>
              <a:t>by</a:t>
            </a:r>
            <a:r>
              <a:rPr lang="en-US" spc="145" dirty="0">
                <a:latin typeface="Cambria"/>
                <a:cs typeface="Cambria"/>
              </a:rPr>
              <a:t> </a:t>
            </a:r>
            <a:r>
              <a:rPr lang="en-US" dirty="0">
                <a:latin typeface="Cambria"/>
                <a:cs typeface="Cambria"/>
              </a:rPr>
              <a:t>the</a:t>
            </a:r>
            <a:r>
              <a:rPr lang="en-US" spc="150" dirty="0">
                <a:latin typeface="Cambria"/>
                <a:cs typeface="Cambria"/>
              </a:rPr>
              <a:t> </a:t>
            </a:r>
            <a:r>
              <a:rPr lang="en-US" spc="-10" dirty="0">
                <a:latin typeface="Cambria"/>
                <a:cs typeface="Cambria"/>
              </a:rPr>
              <a:t>proviso </a:t>
            </a:r>
            <a:r>
              <a:rPr lang="en-US" dirty="0">
                <a:latin typeface="Cambria"/>
                <a:cs typeface="Cambria"/>
              </a:rPr>
              <a:t>existed.</a:t>
            </a:r>
            <a:r>
              <a:rPr lang="en-US" spc="10" dirty="0">
                <a:latin typeface="Cambria"/>
                <a:cs typeface="Cambria"/>
              </a:rPr>
              <a:t> </a:t>
            </a:r>
            <a:r>
              <a:rPr lang="en-US" dirty="0">
                <a:latin typeface="Cambria"/>
                <a:cs typeface="Cambria"/>
              </a:rPr>
              <a:t>But once</a:t>
            </a:r>
            <a:r>
              <a:rPr lang="en-US" spc="15" dirty="0">
                <a:latin typeface="Cambria"/>
                <a:cs typeface="Cambria"/>
              </a:rPr>
              <a:t> </a:t>
            </a:r>
            <a:r>
              <a:rPr lang="en-US" dirty="0">
                <a:latin typeface="Cambria"/>
                <a:cs typeface="Cambria"/>
              </a:rPr>
              <a:t>the</a:t>
            </a:r>
            <a:r>
              <a:rPr lang="en-US" spc="15" dirty="0">
                <a:latin typeface="Cambria"/>
                <a:cs typeface="Cambria"/>
              </a:rPr>
              <a:t> </a:t>
            </a:r>
            <a:r>
              <a:rPr lang="en-US" dirty="0">
                <a:latin typeface="Cambria"/>
                <a:cs typeface="Cambria"/>
              </a:rPr>
              <a:t>Department is</a:t>
            </a:r>
            <a:r>
              <a:rPr lang="en-US" spc="25" dirty="0">
                <a:latin typeface="Cambria"/>
                <a:cs typeface="Cambria"/>
              </a:rPr>
              <a:t> </a:t>
            </a:r>
            <a:r>
              <a:rPr lang="en-US" dirty="0">
                <a:latin typeface="Cambria"/>
                <a:cs typeface="Cambria"/>
              </a:rPr>
              <a:t>able</a:t>
            </a:r>
            <a:r>
              <a:rPr lang="en-US" spc="15" dirty="0">
                <a:latin typeface="Cambria"/>
                <a:cs typeface="Cambria"/>
              </a:rPr>
              <a:t> </a:t>
            </a:r>
            <a:r>
              <a:rPr lang="en-US" dirty="0">
                <a:latin typeface="Cambria"/>
                <a:cs typeface="Cambria"/>
              </a:rPr>
              <a:t>to</a:t>
            </a:r>
            <a:r>
              <a:rPr lang="en-US" spc="15" dirty="0">
                <a:latin typeface="Cambria"/>
                <a:cs typeface="Cambria"/>
              </a:rPr>
              <a:t> </a:t>
            </a:r>
            <a:r>
              <a:rPr lang="en-US" dirty="0">
                <a:latin typeface="Cambria"/>
                <a:cs typeface="Cambria"/>
              </a:rPr>
              <a:t>bring</a:t>
            </a:r>
            <a:r>
              <a:rPr lang="en-US" spc="20" dirty="0">
                <a:latin typeface="Cambria"/>
                <a:cs typeface="Cambria"/>
              </a:rPr>
              <a:t> </a:t>
            </a:r>
            <a:r>
              <a:rPr lang="en-US" dirty="0">
                <a:latin typeface="Cambria"/>
                <a:cs typeface="Cambria"/>
              </a:rPr>
              <a:t>on</a:t>
            </a:r>
            <a:r>
              <a:rPr lang="en-US" spc="20" dirty="0">
                <a:latin typeface="Cambria"/>
                <a:cs typeface="Cambria"/>
              </a:rPr>
              <a:t> </a:t>
            </a:r>
            <a:r>
              <a:rPr lang="en-US" dirty="0">
                <a:latin typeface="Cambria"/>
                <a:cs typeface="Cambria"/>
              </a:rPr>
              <a:t>record material</a:t>
            </a:r>
            <a:r>
              <a:rPr lang="en-US" spc="15" dirty="0">
                <a:latin typeface="Cambria"/>
                <a:cs typeface="Cambria"/>
              </a:rPr>
              <a:t> </a:t>
            </a:r>
            <a:r>
              <a:rPr lang="en-US" dirty="0">
                <a:latin typeface="Cambria"/>
                <a:cs typeface="Cambria"/>
              </a:rPr>
              <a:t>to</a:t>
            </a:r>
            <a:r>
              <a:rPr lang="en-US" spc="30" dirty="0">
                <a:latin typeface="Cambria"/>
                <a:cs typeface="Cambria"/>
              </a:rPr>
              <a:t> </a:t>
            </a:r>
            <a:r>
              <a:rPr lang="en-US" dirty="0">
                <a:latin typeface="Cambria"/>
                <a:cs typeface="Cambria"/>
              </a:rPr>
              <a:t>show</a:t>
            </a:r>
            <a:r>
              <a:rPr lang="en-US" spc="10" dirty="0">
                <a:latin typeface="Cambria"/>
                <a:cs typeface="Cambria"/>
              </a:rPr>
              <a:t> </a:t>
            </a:r>
            <a:r>
              <a:rPr lang="en-US" dirty="0">
                <a:latin typeface="Cambria"/>
                <a:cs typeface="Cambria"/>
              </a:rPr>
              <a:t>that</a:t>
            </a:r>
            <a:r>
              <a:rPr lang="en-US" spc="15" dirty="0">
                <a:latin typeface="Cambria"/>
                <a:cs typeface="Cambria"/>
              </a:rPr>
              <a:t> </a:t>
            </a:r>
            <a:r>
              <a:rPr lang="en-US" dirty="0">
                <a:latin typeface="Cambria"/>
                <a:cs typeface="Cambria"/>
              </a:rPr>
              <a:t>the</a:t>
            </a:r>
            <a:r>
              <a:rPr lang="en-US" spc="30" dirty="0">
                <a:latin typeface="Cambria"/>
                <a:cs typeface="Cambria"/>
              </a:rPr>
              <a:t> </a:t>
            </a:r>
            <a:r>
              <a:rPr lang="en-US" spc="-10" dirty="0">
                <a:latin typeface="Cambria"/>
                <a:cs typeface="Cambria"/>
              </a:rPr>
              <a:t>appellant </a:t>
            </a:r>
            <a:r>
              <a:rPr lang="en-US" dirty="0">
                <a:latin typeface="Cambria"/>
                <a:cs typeface="Cambria"/>
              </a:rPr>
              <a:t>was</a:t>
            </a:r>
            <a:r>
              <a:rPr lang="en-US" spc="100" dirty="0">
                <a:latin typeface="Cambria"/>
                <a:cs typeface="Cambria"/>
              </a:rPr>
              <a:t> </a:t>
            </a:r>
            <a:r>
              <a:rPr lang="en-US" dirty="0">
                <a:latin typeface="Cambria"/>
                <a:cs typeface="Cambria"/>
              </a:rPr>
              <a:t>guilty</a:t>
            </a:r>
            <a:r>
              <a:rPr lang="en-US" spc="105" dirty="0">
                <a:latin typeface="Cambria"/>
                <a:cs typeface="Cambria"/>
              </a:rPr>
              <a:t> </a:t>
            </a:r>
            <a:r>
              <a:rPr lang="en-US" dirty="0">
                <a:latin typeface="Cambria"/>
                <a:cs typeface="Cambria"/>
              </a:rPr>
              <a:t>of</a:t>
            </a:r>
            <a:r>
              <a:rPr lang="en-US" spc="114" dirty="0">
                <a:latin typeface="Cambria"/>
                <a:cs typeface="Cambria"/>
              </a:rPr>
              <a:t> </a:t>
            </a:r>
            <a:r>
              <a:rPr lang="en-US" dirty="0">
                <a:latin typeface="Cambria"/>
                <a:cs typeface="Cambria"/>
              </a:rPr>
              <a:t>any</a:t>
            </a:r>
            <a:r>
              <a:rPr lang="en-US" spc="120" dirty="0">
                <a:latin typeface="Cambria"/>
                <a:cs typeface="Cambria"/>
              </a:rPr>
              <a:t> </a:t>
            </a:r>
            <a:r>
              <a:rPr lang="en-US" dirty="0">
                <a:latin typeface="Cambria"/>
                <a:cs typeface="Cambria"/>
              </a:rPr>
              <a:t>of</a:t>
            </a:r>
            <a:r>
              <a:rPr lang="en-US" spc="100" dirty="0">
                <a:latin typeface="Cambria"/>
                <a:cs typeface="Cambria"/>
              </a:rPr>
              <a:t> </a:t>
            </a:r>
            <a:r>
              <a:rPr lang="en-US" dirty="0">
                <a:latin typeface="Cambria"/>
                <a:cs typeface="Cambria"/>
              </a:rPr>
              <a:t>those</a:t>
            </a:r>
            <a:r>
              <a:rPr lang="en-US" spc="125" dirty="0">
                <a:latin typeface="Cambria"/>
                <a:cs typeface="Cambria"/>
              </a:rPr>
              <a:t> </a:t>
            </a:r>
            <a:r>
              <a:rPr lang="en-US" dirty="0">
                <a:latin typeface="Cambria"/>
                <a:cs typeface="Cambria"/>
              </a:rPr>
              <a:t>situations</a:t>
            </a:r>
            <a:r>
              <a:rPr lang="en-US" spc="120" dirty="0">
                <a:latin typeface="Cambria"/>
                <a:cs typeface="Cambria"/>
              </a:rPr>
              <a:t> </a:t>
            </a:r>
            <a:r>
              <a:rPr lang="en-US" dirty="0">
                <a:latin typeface="Cambria"/>
                <a:cs typeface="Cambria"/>
              </a:rPr>
              <a:t>which</a:t>
            </a:r>
            <a:r>
              <a:rPr lang="en-US" spc="120" dirty="0">
                <a:latin typeface="Cambria"/>
                <a:cs typeface="Cambria"/>
              </a:rPr>
              <a:t> </a:t>
            </a:r>
            <a:r>
              <a:rPr lang="en-US" dirty="0">
                <a:latin typeface="Cambria"/>
                <a:cs typeface="Cambria"/>
              </a:rPr>
              <a:t>are</a:t>
            </a:r>
            <a:r>
              <a:rPr lang="en-US" spc="125" dirty="0">
                <a:latin typeface="Cambria"/>
                <a:cs typeface="Cambria"/>
              </a:rPr>
              <a:t> </a:t>
            </a:r>
            <a:r>
              <a:rPr lang="en-US" dirty="0">
                <a:latin typeface="Cambria"/>
                <a:cs typeface="Cambria"/>
              </a:rPr>
              <a:t>visualized</a:t>
            </a:r>
            <a:r>
              <a:rPr lang="en-US" spc="114" dirty="0">
                <a:latin typeface="Cambria"/>
                <a:cs typeface="Cambria"/>
              </a:rPr>
              <a:t> </a:t>
            </a:r>
            <a:r>
              <a:rPr lang="en-US" dirty="0">
                <a:latin typeface="Cambria"/>
                <a:cs typeface="Cambria"/>
              </a:rPr>
              <a:t>by</a:t>
            </a:r>
            <a:r>
              <a:rPr lang="en-US" spc="105" dirty="0">
                <a:latin typeface="Cambria"/>
                <a:cs typeface="Cambria"/>
              </a:rPr>
              <a:t> </a:t>
            </a:r>
            <a:r>
              <a:rPr lang="en-US" dirty="0">
                <a:latin typeface="Cambria"/>
                <a:cs typeface="Cambria"/>
              </a:rPr>
              <a:t>the</a:t>
            </a:r>
            <a:r>
              <a:rPr lang="en-US" spc="125" dirty="0">
                <a:latin typeface="Cambria"/>
                <a:cs typeface="Cambria"/>
              </a:rPr>
              <a:t> </a:t>
            </a:r>
            <a:r>
              <a:rPr lang="en-US" dirty="0">
                <a:latin typeface="Cambria"/>
                <a:cs typeface="Cambria"/>
              </a:rPr>
              <a:t>section,</a:t>
            </a:r>
            <a:r>
              <a:rPr lang="en-US" spc="105" dirty="0">
                <a:latin typeface="Cambria"/>
                <a:cs typeface="Cambria"/>
              </a:rPr>
              <a:t> </a:t>
            </a:r>
            <a:r>
              <a:rPr lang="en-US" dirty="0">
                <a:latin typeface="Cambria"/>
                <a:cs typeface="Cambria"/>
              </a:rPr>
              <a:t>the</a:t>
            </a:r>
            <a:r>
              <a:rPr lang="en-US" spc="110" dirty="0">
                <a:latin typeface="Cambria"/>
                <a:cs typeface="Cambria"/>
              </a:rPr>
              <a:t> </a:t>
            </a:r>
            <a:r>
              <a:rPr lang="en-US" dirty="0">
                <a:latin typeface="Cambria"/>
                <a:cs typeface="Cambria"/>
              </a:rPr>
              <a:t>burden</a:t>
            </a:r>
            <a:r>
              <a:rPr lang="en-US" spc="110" dirty="0">
                <a:latin typeface="Cambria"/>
                <a:cs typeface="Cambria"/>
              </a:rPr>
              <a:t> </a:t>
            </a:r>
            <a:r>
              <a:rPr lang="en-US" dirty="0">
                <a:latin typeface="Cambria"/>
                <a:cs typeface="Cambria"/>
              </a:rPr>
              <a:t>shifts</a:t>
            </a:r>
            <a:r>
              <a:rPr lang="en-US" spc="120" dirty="0">
                <a:latin typeface="Cambria"/>
                <a:cs typeface="Cambria"/>
              </a:rPr>
              <a:t> </a:t>
            </a:r>
            <a:r>
              <a:rPr lang="en-US" spc="-25" dirty="0">
                <a:latin typeface="Cambria"/>
                <a:cs typeface="Cambria"/>
              </a:rPr>
              <a:t>and </a:t>
            </a:r>
            <a:r>
              <a:rPr lang="en-US" dirty="0">
                <a:latin typeface="Cambria"/>
                <a:cs typeface="Cambria"/>
              </a:rPr>
              <a:t>then</a:t>
            </a:r>
            <a:r>
              <a:rPr lang="en-US" spc="-5" dirty="0">
                <a:latin typeface="Cambria"/>
                <a:cs typeface="Cambria"/>
              </a:rPr>
              <a:t> the </a:t>
            </a:r>
            <a:r>
              <a:rPr lang="en-US" dirty="0">
                <a:latin typeface="Cambria"/>
                <a:cs typeface="Cambria"/>
              </a:rPr>
              <a:t>applicability</a:t>
            </a:r>
            <a:r>
              <a:rPr lang="en-US" spc="45" dirty="0">
                <a:latin typeface="Cambria"/>
                <a:cs typeface="Cambria"/>
              </a:rPr>
              <a:t> </a:t>
            </a:r>
            <a:r>
              <a:rPr lang="en-US" dirty="0">
                <a:latin typeface="Cambria"/>
                <a:cs typeface="Cambria"/>
              </a:rPr>
              <a:t>of</a:t>
            </a:r>
            <a:r>
              <a:rPr lang="en-US" spc="-15" dirty="0">
                <a:latin typeface="Cambria"/>
                <a:cs typeface="Cambria"/>
              </a:rPr>
              <a:t> </a:t>
            </a:r>
            <a:r>
              <a:rPr lang="en-US" dirty="0">
                <a:latin typeface="Cambria"/>
                <a:cs typeface="Cambria"/>
              </a:rPr>
              <a:t>the</a:t>
            </a:r>
            <a:r>
              <a:rPr lang="en-US" spc="-5" dirty="0">
                <a:latin typeface="Cambria"/>
                <a:cs typeface="Cambria"/>
              </a:rPr>
              <a:t> </a:t>
            </a:r>
            <a:r>
              <a:rPr lang="en-US" dirty="0">
                <a:latin typeface="Cambria"/>
                <a:cs typeface="Cambria"/>
              </a:rPr>
              <a:t>proviso</a:t>
            </a:r>
            <a:r>
              <a:rPr lang="en-US" spc="-5" dirty="0">
                <a:latin typeface="Cambria"/>
                <a:cs typeface="Cambria"/>
              </a:rPr>
              <a:t> </a:t>
            </a:r>
            <a:r>
              <a:rPr lang="en-US" dirty="0">
                <a:latin typeface="Cambria"/>
                <a:cs typeface="Cambria"/>
              </a:rPr>
              <a:t>has</a:t>
            </a:r>
            <a:r>
              <a:rPr lang="en-US" spc="5" dirty="0">
                <a:latin typeface="Cambria"/>
                <a:cs typeface="Cambria"/>
              </a:rPr>
              <a:t> </a:t>
            </a:r>
            <a:r>
              <a:rPr lang="en-US" dirty="0">
                <a:latin typeface="Cambria"/>
                <a:cs typeface="Cambria"/>
              </a:rPr>
              <a:t>to</a:t>
            </a:r>
            <a:r>
              <a:rPr lang="en-US" spc="-5" dirty="0">
                <a:latin typeface="Cambria"/>
                <a:cs typeface="Cambria"/>
              </a:rPr>
              <a:t> </a:t>
            </a:r>
            <a:r>
              <a:rPr lang="en-US" dirty="0">
                <a:latin typeface="Cambria"/>
                <a:cs typeface="Cambria"/>
              </a:rPr>
              <a:t>be</a:t>
            </a:r>
            <a:r>
              <a:rPr lang="en-US" spc="-5" dirty="0">
                <a:latin typeface="Cambria"/>
                <a:cs typeface="Cambria"/>
              </a:rPr>
              <a:t> </a:t>
            </a:r>
            <a:r>
              <a:rPr lang="en-US" dirty="0">
                <a:latin typeface="Cambria"/>
                <a:cs typeface="Cambria"/>
              </a:rPr>
              <a:t>construed</a:t>
            </a:r>
            <a:r>
              <a:rPr lang="en-US" spc="-15" dirty="0">
                <a:latin typeface="Cambria"/>
                <a:cs typeface="Cambria"/>
              </a:rPr>
              <a:t> </a:t>
            </a:r>
            <a:r>
              <a:rPr lang="en-US" spc="-10" dirty="0">
                <a:latin typeface="Cambria"/>
                <a:cs typeface="Cambria"/>
              </a:rPr>
              <a:t>liberally.</a:t>
            </a:r>
          </a:p>
          <a:p>
            <a:pPr marL="379730" marR="5080" indent="-367665" algn="just">
              <a:lnSpc>
                <a:spcPct val="100699"/>
              </a:lnSpc>
              <a:spcBef>
                <a:spcPts val="415"/>
              </a:spcBef>
              <a:buFont typeface="Arial MT"/>
              <a:buChar char="•"/>
              <a:tabLst>
                <a:tab pos="381000" algn="l"/>
              </a:tabLst>
            </a:pPr>
            <a:endParaRPr lang="en-US" spc="-10" dirty="0">
              <a:latin typeface="Cambria"/>
              <a:cs typeface="Cambria"/>
            </a:endParaRPr>
          </a:p>
          <a:p>
            <a:pPr marL="379730" marR="5715" indent="-367665" algn="just">
              <a:lnSpc>
                <a:spcPct val="100000"/>
              </a:lnSpc>
              <a:spcBef>
                <a:spcPts val="340"/>
              </a:spcBef>
              <a:buFont typeface="Arial MT"/>
              <a:buChar char="•"/>
              <a:tabLst>
                <a:tab pos="381000" algn="l"/>
              </a:tabLst>
            </a:pPr>
            <a:r>
              <a:rPr lang="en-US" dirty="0">
                <a:latin typeface="Cambria"/>
                <a:cs typeface="Cambria"/>
              </a:rPr>
              <a:t>It</a:t>
            </a:r>
            <a:r>
              <a:rPr lang="en-US" spc="185" dirty="0">
                <a:latin typeface="Cambria"/>
                <a:cs typeface="Cambria"/>
              </a:rPr>
              <a:t> </a:t>
            </a:r>
            <a:r>
              <a:rPr lang="en-US" dirty="0">
                <a:latin typeface="Cambria"/>
                <a:cs typeface="Cambria"/>
              </a:rPr>
              <a:t>is</a:t>
            </a:r>
            <a:r>
              <a:rPr lang="en-US" spc="195" dirty="0">
                <a:latin typeface="Cambria"/>
                <a:cs typeface="Cambria"/>
              </a:rPr>
              <a:t> </a:t>
            </a:r>
            <a:r>
              <a:rPr lang="en-US" dirty="0">
                <a:latin typeface="Cambria"/>
                <a:cs typeface="Cambria"/>
              </a:rPr>
              <a:t>a</a:t>
            </a:r>
            <a:r>
              <a:rPr lang="en-US" spc="210" dirty="0">
                <a:latin typeface="Cambria"/>
                <a:cs typeface="Cambria"/>
              </a:rPr>
              <a:t> </a:t>
            </a:r>
            <a:r>
              <a:rPr lang="en-US" dirty="0">
                <a:latin typeface="Cambria"/>
                <a:cs typeface="Cambria"/>
              </a:rPr>
              <a:t>cardinal</a:t>
            </a:r>
            <a:r>
              <a:rPr lang="en-US" spc="204" dirty="0">
                <a:latin typeface="Cambria"/>
                <a:cs typeface="Cambria"/>
              </a:rPr>
              <a:t> </a:t>
            </a:r>
            <a:r>
              <a:rPr lang="en-US" dirty="0">
                <a:latin typeface="Cambria"/>
                <a:cs typeface="Cambria"/>
              </a:rPr>
              <a:t>postulate</a:t>
            </a:r>
            <a:r>
              <a:rPr lang="en-US" spc="180" dirty="0">
                <a:latin typeface="Cambria"/>
                <a:cs typeface="Cambria"/>
              </a:rPr>
              <a:t> </a:t>
            </a:r>
            <a:r>
              <a:rPr lang="en-US" dirty="0">
                <a:latin typeface="Cambria"/>
                <a:cs typeface="Cambria"/>
              </a:rPr>
              <a:t>of</a:t>
            </a:r>
            <a:r>
              <a:rPr lang="en-US" spc="215" dirty="0">
                <a:latin typeface="Cambria"/>
                <a:cs typeface="Cambria"/>
              </a:rPr>
              <a:t> </a:t>
            </a:r>
            <a:r>
              <a:rPr lang="en-US" dirty="0">
                <a:latin typeface="Cambria"/>
                <a:cs typeface="Cambria"/>
              </a:rPr>
              <a:t>law</a:t>
            </a:r>
            <a:r>
              <a:rPr lang="en-US" spc="180" dirty="0">
                <a:latin typeface="Cambria"/>
                <a:cs typeface="Cambria"/>
              </a:rPr>
              <a:t> </a:t>
            </a:r>
            <a:r>
              <a:rPr lang="en-US" dirty="0">
                <a:latin typeface="Cambria"/>
                <a:cs typeface="Cambria"/>
              </a:rPr>
              <a:t>that</a:t>
            </a:r>
            <a:r>
              <a:rPr lang="en-US" spc="210" dirty="0">
                <a:latin typeface="Cambria"/>
                <a:cs typeface="Cambria"/>
              </a:rPr>
              <a:t> </a:t>
            </a:r>
            <a:r>
              <a:rPr lang="en-US" dirty="0">
                <a:latin typeface="Cambria"/>
                <a:cs typeface="Cambria"/>
              </a:rPr>
              <a:t>the</a:t>
            </a:r>
            <a:r>
              <a:rPr lang="en-US" spc="204" dirty="0">
                <a:latin typeface="Cambria"/>
                <a:cs typeface="Cambria"/>
              </a:rPr>
              <a:t> </a:t>
            </a:r>
            <a:r>
              <a:rPr lang="en-US" dirty="0">
                <a:latin typeface="Cambria"/>
                <a:cs typeface="Cambria"/>
              </a:rPr>
              <a:t>burden</a:t>
            </a:r>
            <a:r>
              <a:rPr lang="en-US" spc="185" dirty="0">
                <a:latin typeface="Cambria"/>
                <a:cs typeface="Cambria"/>
              </a:rPr>
              <a:t> </a:t>
            </a:r>
            <a:r>
              <a:rPr lang="en-US" dirty="0">
                <a:latin typeface="Cambria"/>
                <a:cs typeface="Cambria"/>
              </a:rPr>
              <a:t>of</a:t>
            </a:r>
            <a:r>
              <a:rPr lang="en-US" spc="175" dirty="0">
                <a:latin typeface="Cambria"/>
                <a:cs typeface="Cambria"/>
              </a:rPr>
              <a:t> </a:t>
            </a:r>
            <a:r>
              <a:rPr lang="en-US" dirty="0">
                <a:latin typeface="Cambria"/>
                <a:cs typeface="Cambria"/>
              </a:rPr>
              <a:t>proving</a:t>
            </a:r>
            <a:r>
              <a:rPr lang="en-US" spc="190" dirty="0">
                <a:latin typeface="Cambria"/>
                <a:cs typeface="Cambria"/>
              </a:rPr>
              <a:t> </a:t>
            </a:r>
            <a:r>
              <a:rPr lang="en-US" dirty="0">
                <a:latin typeface="Cambria"/>
                <a:cs typeface="Cambria"/>
              </a:rPr>
              <a:t>any</a:t>
            </a:r>
            <a:r>
              <a:rPr lang="en-US" spc="180" dirty="0">
                <a:latin typeface="Cambria"/>
                <a:cs typeface="Cambria"/>
              </a:rPr>
              <a:t> </a:t>
            </a:r>
            <a:r>
              <a:rPr lang="en-US" dirty="0">
                <a:latin typeface="Cambria"/>
                <a:cs typeface="Cambria"/>
              </a:rPr>
              <a:t>form</a:t>
            </a:r>
            <a:r>
              <a:rPr lang="en-US" spc="200" dirty="0">
                <a:latin typeface="Cambria"/>
                <a:cs typeface="Cambria"/>
              </a:rPr>
              <a:t> </a:t>
            </a:r>
            <a:r>
              <a:rPr lang="en-US" dirty="0">
                <a:latin typeface="Cambria"/>
                <a:cs typeface="Cambria"/>
              </a:rPr>
              <a:t>of</a:t>
            </a:r>
            <a:r>
              <a:rPr lang="en-US" spc="170" dirty="0">
                <a:latin typeface="Cambria"/>
                <a:cs typeface="Cambria"/>
              </a:rPr>
              <a:t> </a:t>
            </a:r>
            <a:r>
              <a:rPr lang="en-US" dirty="0" err="1">
                <a:latin typeface="Cambria"/>
                <a:cs typeface="Cambria"/>
              </a:rPr>
              <a:t>malafide</a:t>
            </a:r>
            <a:r>
              <a:rPr lang="en-US" spc="185" dirty="0">
                <a:latin typeface="Cambria"/>
                <a:cs typeface="Cambria"/>
              </a:rPr>
              <a:t> </a:t>
            </a:r>
            <a:r>
              <a:rPr lang="en-US" dirty="0">
                <a:latin typeface="Cambria"/>
                <a:cs typeface="Cambria"/>
              </a:rPr>
              <a:t>lies</a:t>
            </a:r>
            <a:r>
              <a:rPr lang="en-US" spc="195" dirty="0">
                <a:latin typeface="Cambria"/>
                <a:cs typeface="Cambria"/>
              </a:rPr>
              <a:t> </a:t>
            </a:r>
            <a:r>
              <a:rPr lang="en-US" dirty="0">
                <a:latin typeface="Cambria"/>
                <a:cs typeface="Cambria"/>
              </a:rPr>
              <a:t>on</a:t>
            </a:r>
            <a:r>
              <a:rPr lang="en-US" spc="190" dirty="0">
                <a:latin typeface="Cambria"/>
                <a:cs typeface="Cambria"/>
              </a:rPr>
              <a:t> </a:t>
            </a:r>
            <a:r>
              <a:rPr lang="en-US" spc="-25" dirty="0">
                <a:latin typeface="Cambria"/>
                <a:cs typeface="Cambria"/>
              </a:rPr>
              <a:t>the </a:t>
            </a:r>
            <a:r>
              <a:rPr lang="en-US" dirty="0">
                <a:latin typeface="Cambria"/>
                <a:cs typeface="Cambria"/>
              </a:rPr>
              <a:t>shoulders</a:t>
            </a:r>
            <a:r>
              <a:rPr lang="en-US" spc="-5" dirty="0">
                <a:latin typeface="Cambria"/>
                <a:cs typeface="Cambria"/>
              </a:rPr>
              <a:t> </a:t>
            </a:r>
            <a:r>
              <a:rPr lang="en-US" dirty="0">
                <a:latin typeface="Cambria"/>
                <a:cs typeface="Cambria"/>
              </a:rPr>
              <a:t>of</a:t>
            </a:r>
            <a:r>
              <a:rPr lang="en-US" spc="-5" dirty="0">
                <a:latin typeface="Cambria"/>
                <a:cs typeface="Cambria"/>
              </a:rPr>
              <a:t> </a:t>
            </a:r>
            <a:r>
              <a:rPr lang="en-US" dirty="0">
                <a:latin typeface="Cambria"/>
                <a:cs typeface="Cambria"/>
              </a:rPr>
              <a:t>the</a:t>
            </a:r>
            <a:r>
              <a:rPr lang="en-US" spc="-15" dirty="0">
                <a:latin typeface="Cambria"/>
                <a:cs typeface="Cambria"/>
              </a:rPr>
              <a:t> </a:t>
            </a:r>
            <a:r>
              <a:rPr lang="en-US" dirty="0">
                <a:latin typeface="Cambria"/>
                <a:cs typeface="Cambria"/>
              </a:rPr>
              <a:t>one</a:t>
            </a:r>
            <a:r>
              <a:rPr lang="en-US" spc="5" dirty="0">
                <a:latin typeface="Cambria"/>
                <a:cs typeface="Cambria"/>
              </a:rPr>
              <a:t> </a:t>
            </a:r>
            <a:r>
              <a:rPr lang="en-US" dirty="0">
                <a:latin typeface="Cambria"/>
                <a:cs typeface="Cambria"/>
              </a:rPr>
              <a:t>alleging</a:t>
            </a:r>
            <a:r>
              <a:rPr lang="en-US" spc="15" dirty="0">
                <a:latin typeface="Cambria"/>
                <a:cs typeface="Cambria"/>
              </a:rPr>
              <a:t> </a:t>
            </a:r>
            <a:r>
              <a:rPr lang="en-US" spc="-25" dirty="0">
                <a:latin typeface="Cambria"/>
                <a:cs typeface="Cambria"/>
              </a:rPr>
              <a:t>it.</a:t>
            </a:r>
            <a:endParaRPr lang="en-US" dirty="0">
              <a:latin typeface="Cambria"/>
              <a:cs typeface="Cambria"/>
            </a:endParaRPr>
          </a:p>
          <a:p>
            <a:pPr marL="379730" marR="5080" indent="-367665" algn="just">
              <a:lnSpc>
                <a:spcPct val="90700"/>
              </a:lnSpc>
              <a:spcBef>
                <a:spcPts val="790"/>
              </a:spcBef>
              <a:buFont typeface="Arial MT"/>
              <a:buChar char="•"/>
              <a:tabLst>
                <a:tab pos="381000" algn="l"/>
              </a:tabLst>
            </a:pPr>
            <a:endParaRPr lang="en-US" dirty="0">
              <a:latin typeface="Cambria"/>
              <a:cs typeface="Cambria"/>
            </a:endParaRPr>
          </a:p>
          <a:p>
            <a:pPr marL="379730" marR="5080" indent="-367665" algn="just">
              <a:lnSpc>
                <a:spcPct val="90700"/>
              </a:lnSpc>
              <a:spcBef>
                <a:spcPts val="790"/>
              </a:spcBef>
              <a:buFont typeface="Arial MT"/>
              <a:buChar char="•"/>
              <a:tabLst>
                <a:tab pos="381000" algn="l"/>
              </a:tabLst>
            </a:pPr>
            <a:r>
              <a:rPr lang="en-US" dirty="0">
                <a:latin typeface="Cambria"/>
                <a:cs typeface="Cambria"/>
              </a:rPr>
              <a:t>It</a:t>
            </a:r>
            <a:r>
              <a:rPr lang="en-US" spc="100" dirty="0">
                <a:latin typeface="Cambria"/>
                <a:cs typeface="Cambria"/>
              </a:rPr>
              <a:t> </a:t>
            </a:r>
            <a:r>
              <a:rPr lang="en-US" dirty="0">
                <a:latin typeface="Cambria"/>
                <a:cs typeface="Cambria"/>
              </a:rPr>
              <a:t>cannot</a:t>
            </a:r>
            <a:r>
              <a:rPr lang="en-US" spc="100" dirty="0">
                <a:latin typeface="Cambria"/>
                <a:cs typeface="Cambria"/>
              </a:rPr>
              <a:t> </a:t>
            </a:r>
            <a:r>
              <a:rPr lang="en-US" dirty="0">
                <a:latin typeface="Cambria"/>
                <a:cs typeface="Cambria"/>
              </a:rPr>
              <a:t>be</a:t>
            </a:r>
            <a:r>
              <a:rPr lang="en-US" spc="95" dirty="0">
                <a:latin typeface="Cambria"/>
                <a:cs typeface="Cambria"/>
              </a:rPr>
              <a:t> </a:t>
            </a:r>
            <a:r>
              <a:rPr lang="en-US" dirty="0">
                <a:latin typeface="Cambria"/>
                <a:cs typeface="Cambria"/>
              </a:rPr>
              <a:t>overlooked</a:t>
            </a:r>
            <a:r>
              <a:rPr lang="en-US" spc="85" dirty="0">
                <a:latin typeface="Cambria"/>
                <a:cs typeface="Cambria"/>
              </a:rPr>
              <a:t> </a:t>
            </a:r>
            <a:r>
              <a:rPr lang="en-US" dirty="0">
                <a:latin typeface="Cambria"/>
                <a:cs typeface="Cambria"/>
              </a:rPr>
              <a:t>that</a:t>
            </a:r>
            <a:r>
              <a:rPr lang="en-US" spc="100" dirty="0">
                <a:latin typeface="Cambria"/>
                <a:cs typeface="Cambria"/>
              </a:rPr>
              <a:t> </a:t>
            </a:r>
            <a:r>
              <a:rPr lang="en-US" dirty="0">
                <a:latin typeface="Cambria"/>
                <a:cs typeface="Cambria"/>
              </a:rPr>
              <a:t>burden</a:t>
            </a:r>
            <a:r>
              <a:rPr lang="en-US" spc="105" dirty="0">
                <a:latin typeface="Cambria"/>
                <a:cs typeface="Cambria"/>
              </a:rPr>
              <a:t> </a:t>
            </a:r>
            <a:r>
              <a:rPr lang="en-US" dirty="0">
                <a:latin typeface="Cambria"/>
                <a:cs typeface="Cambria"/>
              </a:rPr>
              <a:t>of</a:t>
            </a:r>
            <a:r>
              <a:rPr lang="en-US" spc="85" dirty="0">
                <a:latin typeface="Cambria"/>
                <a:cs typeface="Cambria"/>
              </a:rPr>
              <a:t> </a:t>
            </a:r>
            <a:r>
              <a:rPr lang="en-US" dirty="0">
                <a:latin typeface="Cambria"/>
                <a:cs typeface="Cambria"/>
              </a:rPr>
              <a:t>establishing</a:t>
            </a:r>
            <a:r>
              <a:rPr lang="en-US" spc="85" dirty="0">
                <a:latin typeface="Cambria"/>
                <a:cs typeface="Cambria"/>
              </a:rPr>
              <a:t> </a:t>
            </a:r>
            <a:r>
              <a:rPr lang="en-US" dirty="0" err="1">
                <a:latin typeface="Cambria"/>
                <a:cs typeface="Cambria"/>
              </a:rPr>
              <a:t>malafide</a:t>
            </a:r>
            <a:r>
              <a:rPr lang="en-US" spc="95" dirty="0">
                <a:latin typeface="Cambria"/>
                <a:cs typeface="Cambria"/>
              </a:rPr>
              <a:t> </a:t>
            </a:r>
            <a:r>
              <a:rPr lang="en-US" dirty="0">
                <a:latin typeface="Cambria"/>
                <a:cs typeface="Cambria"/>
              </a:rPr>
              <a:t>is</a:t>
            </a:r>
            <a:r>
              <a:rPr lang="en-US" spc="125" dirty="0">
                <a:latin typeface="Cambria"/>
                <a:cs typeface="Cambria"/>
              </a:rPr>
              <a:t> </a:t>
            </a:r>
            <a:r>
              <a:rPr lang="en-US" dirty="0">
                <a:latin typeface="Cambria"/>
                <a:cs typeface="Cambria"/>
              </a:rPr>
              <a:t>very</a:t>
            </a:r>
            <a:r>
              <a:rPr lang="en-US" spc="95" dirty="0">
                <a:latin typeface="Cambria"/>
                <a:cs typeface="Cambria"/>
              </a:rPr>
              <a:t> </a:t>
            </a:r>
            <a:r>
              <a:rPr lang="en-US" dirty="0">
                <a:latin typeface="Cambria"/>
                <a:cs typeface="Cambria"/>
              </a:rPr>
              <a:t>heavy</a:t>
            </a:r>
            <a:r>
              <a:rPr lang="en-US" spc="90" dirty="0">
                <a:latin typeface="Cambria"/>
                <a:cs typeface="Cambria"/>
              </a:rPr>
              <a:t> </a:t>
            </a:r>
            <a:r>
              <a:rPr lang="en-US" dirty="0">
                <a:latin typeface="Cambria"/>
                <a:cs typeface="Cambria"/>
              </a:rPr>
              <a:t>on</a:t>
            </a:r>
            <a:r>
              <a:rPr lang="en-US" spc="100" dirty="0">
                <a:latin typeface="Cambria"/>
                <a:cs typeface="Cambria"/>
              </a:rPr>
              <a:t> </a:t>
            </a:r>
            <a:r>
              <a:rPr lang="en-US" dirty="0">
                <a:latin typeface="Cambria"/>
                <a:cs typeface="Cambria"/>
              </a:rPr>
              <a:t>the</a:t>
            </a:r>
            <a:r>
              <a:rPr lang="en-US" spc="95" dirty="0">
                <a:latin typeface="Cambria"/>
                <a:cs typeface="Cambria"/>
              </a:rPr>
              <a:t> </a:t>
            </a:r>
            <a:r>
              <a:rPr lang="en-US" dirty="0">
                <a:latin typeface="Cambria"/>
                <a:cs typeface="Cambria"/>
              </a:rPr>
              <a:t>person</a:t>
            </a:r>
            <a:r>
              <a:rPr lang="en-US" spc="80" dirty="0">
                <a:latin typeface="Cambria"/>
                <a:cs typeface="Cambria"/>
              </a:rPr>
              <a:t> </a:t>
            </a:r>
            <a:r>
              <a:rPr lang="en-US" spc="-25" dirty="0">
                <a:latin typeface="Cambria"/>
                <a:cs typeface="Cambria"/>
              </a:rPr>
              <a:t>who </a:t>
            </a:r>
            <a:r>
              <a:rPr lang="en-US" dirty="0">
                <a:latin typeface="Cambria"/>
                <a:cs typeface="Cambria"/>
              </a:rPr>
              <a:t>alleges</a:t>
            </a:r>
            <a:r>
              <a:rPr lang="en-US" spc="195" dirty="0">
                <a:latin typeface="Cambria"/>
                <a:cs typeface="Cambria"/>
              </a:rPr>
              <a:t> </a:t>
            </a:r>
            <a:r>
              <a:rPr lang="en-US" dirty="0">
                <a:latin typeface="Cambria"/>
                <a:cs typeface="Cambria"/>
              </a:rPr>
              <a:t>it.</a:t>
            </a:r>
            <a:r>
              <a:rPr lang="en-US" spc="180" dirty="0">
                <a:latin typeface="Cambria"/>
                <a:cs typeface="Cambria"/>
              </a:rPr>
              <a:t> </a:t>
            </a:r>
            <a:r>
              <a:rPr lang="en-US" dirty="0">
                <a:latin typeface="Cambria"/>
                <a:cs typeface="Cambria"/>
              </a:rPr>
              <a:t>The</a:t>
            </a:r>
            <a:r>
              <a:rPr lang="en-US" spc="185" dirty="0">
                <a:latin typeface="Cambria"/>
                <a:cs typeface="Cambria"/>
              </a:rPr>
              <a:t> </a:t>
            </a:r>
            <a:r>
              <a:rPr lang="en-US" dirty="0">
                <a:latin typeface="Cambria"/>
                <a:cs typeface="Cambria"/>
              </a:rPr>
              <a:t>allegations</a:t>
            </a:r>
            <a:r>
              <a:rPr lang="en-US" spc="175" dirty="0">
                <a:latin typeface="Cambria"/>
                <a:cs typeface="Cambria"/>
              </a:rPr>
              <a:t> </a:t>
            </a:r>
            <a:r>
              <a:rPr lang="en-US" dirty="0">
                <a:latin typeface="Cambria"/>
                <a:cs typeface="Cambria"/>
              </a:rPr>
              <a:t>of</a:t>
            </a:r>
            <a:r>
              <a:rPr lang="en-US" spc="175" dirty="0">
                <a:latin typeface="Cambria"/>
                <a:cs typeface="Cambria"/>
              </a:rPr>
              <a:t> </a:t>
            </a:r>
            <a:r>
              <a:rPr lang="en-US" dirty="0" err="1">
                <a:latin typeface="Cambria"/>
                <a:cs typeface="Cambria"/>
              </a:rPr>
              <a:t>malafide</a:t>
            </a:r>
            <a:r>
              <a:rPr lang="en-US" spc="210" dirty="0">
                <a:latin typeface="Cambria"/>
                <a:cs typeface="Cambria"/>
              </a:rPr>
              <a:t> </a:t>
            </a:r>
            <a:r>
              <a:rPr lang="en-US" dirty="0">
                <a:latin typeface="Cambria"/>
                <a:cs typeface="Cambria"/>
              </a:rPr>
              <a:t>are</a:t>
            </a:r>
            <a:r>
              <a:rPr lang="en-US" spc="170" dirty="0">
                <a:latin typeface="Cambria"/>
                <a:cs typeface="Cambria"/>
              </a:rPr>
              <a:t> </a:t>
            </a:r>
            <a:r>
              <a:rPr lang="en-US" dirty="0">
                <a:latin typeface="Cambria"/>
                <a:cs typeface="Cambria"/>
              </a:rPr>
              <a:t>often</a:t>
            </a:r>
            <a:r>
              <a:rPr lang="en-US" spc="165" dirty="0">
                <a:latin typeface="Cambria"/>
                <a:cs typeface="Cambria"/>
              </a:rPr>
              <a:t> </a:t>
            </a:r>
            <a:r>
              <a:rPr lang="en-US" dirty="0">
                <a:latin typeface="Cambria"/>
                <a:cs typeface="Cambria"/>
              </a:rPr>
              <a:t>more</a:t>
            </a:r>
            <a:r>
              <a:rPr lang="en-US" spc="170" dirty="0">
                <a:latin typeface="Cambria"/>
                <a:cs typeface="Cambria"/>
              </a:rPr>
              <a:t> </a:t>
            </a:r>
            <a:r>
              <a:rPr lang="en-US" dirty="0">
                <a:latin typeface="Cambria"/>
                <a:cs typeface="Cambria"/>
              </a:rPr>
              <a:t>easily</a:t>
            </a:r>
            <a:r>
              <a:rPr lang="en-US" spc="204" dirty="0">
                <a:latin typeface="Cambria"/>
                <a:cs typeface="Cambria"/>
              </a:rPr>
              <a:t> </a:t>
            </a:r>
            <a:r>
              <a:rPr lang="en-US" dirty="0">
                <a:latin typeface="Cambria"/>
                <a:cs typeface="Cambria"/>
              </a:rPr>
              <a:t>made</a:t>
            </a:r>
            <a:r>
              <a:rPr lang="en-US" spc="180" dirty="0">
                <a:latin typeface="Cambria"/>
                <a:cs typeface="Cambria"/>
              </a:rPr>
              <a:t> </a:t>
            </a:r>
            <a:r>
              <a:rPr lang="en-US" dirty="0">
                <a:latin typeface="Cambria"/>
                <a:cs typeface="Cambria"/>
              </a:rPr>
              <a:t>than</a:t>
            </a:r>
            <a:r>
              <a:rPr lang="en-US" spc="170" dirty="0">
                <a:latin typeface="Cambria"/>
                <a:cs typeface="Cambria"/>
              </a:rPr>
              <a:t> </a:t>
            </a:r>
            <a:r>
              <a:rPr lang="en-US" dirty="0">
                <a:latin typeface="Cambria"/>
                <a:cs typeface="Cambria"/>
              </a:rPr>
              <a:t>proved,</a:t>
            </a:r>
            <a:r>
              <a:rPr lang="en-US" spc="165" dirty="0">
                <a:latin typeface="Cambria"/>
                <a:cs typeface="Cambria"/>
              </a:rPr>
              <a:t> </a:t>
            </a:r>
            <a:r>
              <a:rPr lang="en-US" dirty="0">
                <a:latin typeface="Cambria"/>
                <a:cs typeface="Cambria"/>
              </a:rPr>
              <a:t>and</a:t>
            </a:r>
            <a:r>
              <a:rPr lang="en-US" spc="190" dirty="0">
                <a:latin typeface="Cambria"/>
                <a:cs typeface="Cambria"/>
              </a:rPr>
              <a:t> </a:t>
            </a:r>
            <a:r>
              <a:rPr lang="en-US" dirty="0">
                <a:latin typeface="Cambria"/>
                <a:cs typeface="Cambria"/>
              </a:rPr>
              <a:t>the</a:t>
            </a:r>
            <a:r>
              <a:rPr lang="en-US" spc="180" dirty="0">
                <a:latin typeface="Cambria"/>
                <a:cs typeface="Cambria"/>
              </a:rPr>
              <a:t> </a:t>
            </a:r>
            <a:r>
              <a:rPr lang="en-US" spc="-20" dirty="0">
                <a:latin typeface="Cambria"/>
                <a:cs typeface="Cambria"/>
              </a:rPr>
              <a:t>very </a:t>
            </a:r>
            <a:r>
              <a:rPr lang="en-US" dirty="0">
                <a:latin typeface="Cambria"/>
                <a:cs typeface="Cambria"/>
              </a:rPr>
              <a:t>seriousness</a:t>
            </a:r>
            <a:r>
              <a:rPr lang="en-US" spc="10" dirty="0">
                <a:latin typeface="Cambria"/>
                <a:cs typeface="Cambria"/>
              </a:rPr>
              <a:t> </a:t>
            </a:r>
            <a:r>
              <a:rPr lang="en-US" dirty="0">
                <a:latin typeface="Cambria"/>
                <a:cs typeface="Cambria"/>
              </a:rPr>
              <a:t>of</a:t>
            </a:r>
            <a:r>
              <a:rPr lang="en-US" spc="10" dirty="0">
                <a:latin typeface="Cambria"/>
                <a:cs typeface="Cambria"/>
              </a:rPr>
              <a:t> </a:t>
            </a:r>
            <a:r>
              <a:rPr lang="en-US" dirty="0">
                <a:latin typeface="Cambria"/>
                <a:cs typeface="Cambria"/>
              </a:rPr>
              <a:t>such</a:t>
            </a:r>
            <a:r>
              <a:rPr lang="en-US" spc="15" dirty="0">
                <a:latin typeface="Cambria"/>
                <a:cs typeface="Cambria"/>
              </a:rPr>
              <a:t> </a:t>
            </a:r>
            <a:r>
              <a:rPr lang="en-US" dirty="0">
                <a:latin typeface="Cambria"/>
                <a:cs typeface="Cambria"/>
              </a:rPr>
              <a:t>allegations</a:t>
            </a:r>
            <a:r>
              <a:rPr lang="en-US" spc="-10" dirty="0">
                <a:latin typeface="Cambria"/>
                <a:cs typeface="Cambria"/>
              </a:rPr>
              <a:t> </a:t>
            </a:r>
            <a:r>
              <a:rPr lang="en-US" dirty="0">
                <a:latin typeface="Cambria"/>
                <a:cs typeface="Cambria"/>
              </a:rPr>
              <a:t>demand</a:t>
            </a:r>
            <a:r>
              <a:rPr lang="en-US" spc="-5" dirty="0">
                <a:latin typeface="Cambria"/>
                <a:cs typeface="Cambria"/>
              </a:rPr>
              <a:t> </a:t>
            </a:r>
            <a:r>
              <a:rPr lang="en-US" dirty="0">
                <a:latin typeface="Cambria"/>
                <a:cs typeface="Cambria"/>
              </a:rPr>
              <a:t>proof</a:t>
            </a:r>
            <a:r>
              <a:rPr lang="en-US" spc="-10" dirty="0">
                <a:latin typeface="Cambria"/>
                <a:cs typeface="Cambria"/>
              </a:rPr>
              <a:t> </a:t>
            </a:r>
            <a:r>
              <a:rPr lang="en-US" dirty="0">
                <a:latin typeface="Cambria"/>
                <a:cs typeface="Cambria"/>
              </a:rPr>
              <a:t>of</a:t>
            </a:r>
            <a:r>
              <a:rPr lang="en-US" spc="10" dirty="0">
                <a:latin typeface="Cambria"/>
                <a:cs typeface="Cambria"/>
              </a:rPr>
              <a:t> </a:t>
            </a:r>
            <a:r>
              <a:rPr lang="en-US" dirty="0">
                <a:latin typeface="Cambria"/>
                <a:cs typeface="Cambria"/>
              </a:rPr>
              <a:t>a</a:t>
            </a:r>
            <a:r>
              <a:rPr lang="en-US" spc="25" dirty="0">
                <a:latin typeface="Cambria"/>
                <a:cs typeface="Cambria"/>
              </a:rPr>
              <a:t> </a:t>
            </a:r>
            <a:r>
              <a:rPr lang="en-US" dirty="0">
                <a:latin typeface="Cambria"/>
                <a:cs typeface="Cambria"/>
              </a:rPr>
              <a:t>high</a:t>
            </a:r>
            <a:r>
              <a:rPr lang="en-US" spc="10" dirty="0">
                <a:latin typeface="Cambria"/>
                <a:cs typeface="Cambria"/>
              </a:rPr>
              <a:t> </a:t>
            </a:r>
            <a:r>
              <a:rPr lang="en-US" dirty="0">
                <a:latin typeface="Cambria"/>
                <a:cs typeface="Cambria"/>
              </a:rPr>
              <a:t>order</a:t>
            </a:r>
            <a:r>
              <a:rPr lang="en-US" spc="5" dirty="0">
                <a:latin typeface="Cambria"/>
                <a:cs typeface="Cambria"/>
              </a:rPr>
              <a:t> </a:t>
            </a:r>
            <a:r>
              <a:rPr lang="en-US" dirty="0">
                <a:latin typeface="Cambria"/>
                <a:cs typeface="Cambria"/>
              </a:rPr>
              <a:t>of</a:t>
            </a:r>
            <a:r>
              <a:rPr lang="en-US" spc="10" dirty="0">
                <a:latin typeface="Cambria"/>
                <a:cs typeface="Cambria"/>
              </a:rPr>
              <a:t> </a:t>
            </a:r>
            <a:r>
              <a:rPr lang="en-US" dirty="0">
                <a:latin typeface="Cambria"/>
                <a:cs typeface="Cambria"/>
              </a:rPr>
              <a:t>credibility</a:t>
            </a:r>
            <a:r>
              <a:rPr lang="en-US" i="1" dirty="0">
                <a:latin typeface="Cambria"/>
                <a:cs typeface="Cambria"/>
              </a:rPr>
              <a:t>. </a:t>
            </a:r>
            <a:r>
              <a:rPr lang="en-US" b="1" i="1" dirty="0">
                <a:latin typeface="Cambria"/>
                <a:cs typeface="Cambria"/>
              </a:rPr>
              <a:t>[</a:t>
            </a:r>
            <a:r>
              <a:rPr lang="en-US" b="1" i="1" dirty="0" err="1">
                <a:latin typeface="Cambria"/>
                <a:cs typeface="Cambria"/>
              </a:rPr>
              <a:t>Uniworth</a:t>
            </a:r>
            <a:r>
              <a:rPr lang="en-US" b="1" i="1" spc="15" dirty="0">
                <a:latin typeface="Cambria"/>
                <a:cs typeface="Cambria"/>
              </a:rPr>
              <a:t> </a:t>
            </a:r>
            <a:r>
              <a:rPr lang="en-US" b="1" i="1" spc="-10" dirty="0">
                <a:latin typeface="Cambria"/>
                <a:cs typeface="Cambria"/>
              </a:rPr>
              <a:t>Textiles </a:t>
            </a:r>
            <a:r>
              <a:rPr lang="en-US" b="1" i="1" dirty="0">
                <a:latin typeface="Cambria"/>
                <a:cs typeface="Cambria"/>
              </a:rPr>
              <a:t>Ltd.</a:t>
            </a:r>
            <a:r>
              <a:rPr lang="en-US" b="1" i="1" spc="-5" dirty="0">
                <a:latin typeface="Cambria"/>
                <a:cs typeface="Cambria"/>
              </a:rPr>
              <a:t> </a:t>
            </a:r>
            <a:r>
              <a:rPr lang="en-US" b="1" i="1" dirty="0">
                <a:latin typeface="Cambria"/>
                <a:cs typeface="Cambria"/>
              </a:rPr>
              <a:t>vs. Commissioner</a:t>
            </a:r>
            <a:r>
              <a:rPr lang="en-US" b="1" i="1" spc="-20" dirty="0">
                <a:latin typeface="Cambria"/>
                <a:cs typeface="Cambria"/>
              </a:rPr>
              <a:t> </a:t>
            </a:r>
            <a:r>
              <a:rPr lang="en-US" b="1" i="1" dirty="0">
                <a:latin typeface="Cambria"/>
                <a:cs typeface="Cambria"/>
              </a:rPr>
              <a:t>of</a:t>
            </a:r>
            <a:r>
              <a:rPr lang="en-US" b="1" i="1" spc="-30" dirty="0">
                <a:latin typeface="Cambria"/>
                <a:cs typeface="Cambria"/>
              </a:rPr>
              <a:t> </a:t>
            </a:r>
            <a:r>
              <a:rPr lang="en-US" b="1" i="1" dirty="0">
                <a:latin typeface="Cambria"/>
                <a:cs typeface="Cambria"/>
              </a:rPr>
              <a:t>Central</a:t>
            </a:r>
            <a:r>
              <a:rPr lang="en-US" b="1" i="1" spc="15" dirty="0">
                <a:latin typeface="Cambria"/>
                <a:cs typeface="Cambria"/>
              </a:rPr>
              <a:t> </a:t>
            </a:r>
            <a:r>
              <a:rPr lang="en-US" b="1" i="1" dirty="0">
                <a:latin typeface="Cambria"/>
                <a:cs typeface="Cambria"/>
              </a:rPr>
              <a:t>Excise, Raipur</a:t>
            </a:r>
            <a:r>
              <a:rPr lang="en-US" b="1" i="1" spc="15" dirty="0">
                <a:latin typeface="Cambria"/>
                <a:cs typeface="Cambria"/>
              </a:rPr>
              <a:t> </a:t>
            </a:r>
            <a:r>
              <a:rPr lang="en-US" b="1" i="1" dirty="0">
                <a:latin typeface="Cambria"/>
                <a:cs typeface="Cambria"/>
              </a:rPr>
              <a:t>2013</a:t>
            </a:r>
            <a:r>
              <a:rPr lang="en-US" b="1" i="1" spc="15" dirty="0">
                <a:latin typeface="Cambria"/>
                <a:cs typeface="Cambria"/>
              </a:rPr>
              <a:t> </a:t>
            </a:r>
            <a:r>
              <a:rPr lang="en-US" b="1" i="1" dirty="0">
                <a:latin typeface="Cambria"/>
                <a:cs typeface="Cambria"/>
              </a:rPr>
              <a:t>(288)</a:t>
            </a:r>
            <a:r>
              <a:rPr lang="en-US" b="1" i="1" spc="15" dirty="0">
                <a:latin typeface="Cambria"/>
                <a:cs typeface="Cambria"/>
              </a:rPr>
              <a:t> </a:t>
            </a:r>
            <a:r>
              <a:rPr lang="en-US" b="1" i="1" spc="-60" dirty="0">
                <a:latin typeface="Cambria"/>
                <a:cs typeface="Cambria"/>
              </a:rPr>
              <a:t>ELT</a:t>
            </a:r>
            <a:r>
              <a:rPr lang="en-US" b="1" i="1" spc="-15" dirty="0">
                <a:latin typeface="Cambria"/>
                <a:cs typeface="Cambria"/>
              </a:rPr>
              <a:t> </a:t>
            </a:r>
            <a:r>
              <a:rPr lang="en-US" b="1" i="1" dirty="0">
                <a:latin typeface="Cambria"/>
                <a:cs typeface="Cambria"/>
              </a:rPr>
              <a:t>161</a:t>
            </a:r>
            <a:r>
              <a:rPr lang="en-US" b="1" i="1" spc="20" dirty="0">
                <a:latin typeface="Cambria"/>
                <a:cs typeface="Cambria"/>
              </a:rPr>
              <a:t> </a:t>
            </a:r>
            <a:r>
              <a:rPr lang="en-US" b="1" i="1" spc="-10" dirty="0">
                <a:latin typeface="Cambria"/>
                <a:cs typeface="Cambria"/>
              </a:rPr>
              <a:t>(S.C.)]</a:t>
            </a:r>
            <a:endParaRPr lang="en-US" dirty="0">
              <a:latin typeface="Cambria"/>
              <a:cs typeface="Cambria"/>
            </a:endParaRPr>
          </a:p>
          <a:p>
            <a:pPr marL="379730" marR="5080" indent="-367665" algn="just">
              <a:lnSpc>
                <a:spcPct val="100699"/>
              </a:lnSpc>
              <a:spcBef>
                <a:spcPts val="415"/>
              </a:spcBef>
              <a:buFont typeface="Arial MT"/>
              <a:buChar char="•"/>
              <a:tabLst>
                <a:tab pos="381000" algn="l"/>
              </a:tabLst>
            </a:pPr>
            <a:endParaRPr lang="en-US" sz="2400" spc="-10" dirty="0">
              <a:latin typeface="Cambria"/>
              <a:cs typeface="Cambria"/>
            </a:endParaRPr>
          </a:p>
          <a:p>
            <a:pPr marL="12065" marR="5080" indent="0" algn="just">
              <a:lnSpc>
                <a:spcPct val="100699"/>
              </a:lnSpc>
              <a:spcBef>
                <a:spcPts val="415"/>
              </a:spcBef>
              <a:buNone/>
              <a:tabLst>
                <a:tab pos="381000" algn="l"/>
              </a:tabLst>
            </a:pPr>
            <a:endParaRPr lang="en-US" sz="2400" dirty="0">
              <a:latin typeface="Cambria"/>
              <a:cs typeface="Cambria"/>
            </a:endParaRPr>
          </a:p>
          <a:p>
            <a:pPr>
              <a:lnSpc>
                <a:spcPct val="100000"/>
              </a:lnSpc>
              <a:spcBef>
                <a:spcPts val="70"/>
              </a:spcBef>
              <a:buFont typeface="Arial MT"/>
              <a:buChar char="•"/>
            </a:pPr>
            <a:endParaRPr lang="en-US" b="1" i="1" spc="-10" dirty="0">
              <a:latin typeface="Cambria"/>
              <a:cs typeface="Cambria"/>
            </a:endParaRPr>
          </a:p>
          <a:p>
            <a:pPr marL="365125" indent="-365125" algn="just">
              <a:lnSpc>
                <a:spcPct val="100000"/>
              </a:lnSpc>
              <a:spcBef>
                <a:spcPts val="0"/>
              </a:spcBef>
            </a:pPr>
            <a:endParaRPr lang="en-US" dirty="0"/>
          </a:p>
          <a:p>
            <a:endParaRPr lang="en-IN" dirty="0"/>
          </a:p>
        </p:txBody>
      </p:sp>
      <p:sp>
        <p:nvSpPr>
          <p:cNvPr id="6" name="Text Placeholder 1">
            <a:extLst>
              <a:ext uri="{FF2B5EF4-FFF2-40B4-BE49-F238E27FC236}">
                <a16:creationId xmlns:a16="http://schemas.microsoft.com/office/drawing/2014/main" id="{B11ECB43-D96F-977E-F5C0-CE541A841A4D}"/>
              </a:ext>
            </a:extLst>
          </p:cNvPr>
          <p:cNvSpPr>
            <a:spLocks noGrp="1"/>
          </p:cNvSpPr>
          <p:nvPr>
            <p:ph type="body" sz="quarter" idx="14"/>
          </p:nvPr>
        </p:nvSpPr>
        <p:spPr>
          <a:xfrm>
            <a:off x="327025" y="150814"/>
            <a:ext cx="9255386" cy="585787"/>
          </a:xfrm>
        </p:spPr>
        <p:txBody>
          <a:bodyPr/>
          <a:lstStyle/>
          <a:p>
            <a:r>
              <a:rPr lang="en-US" sz="3200" b="0" i="1" dirty="0">
                <a:solidFill>
                  <a:schemeClr val="bg1"/>
                </a:solidFill>
                <a:latin typeface="Cambria" panose="02040503050406030204" pitchFamily="18" charset="0"/>
              </a:rPr>
              <a:t>Burden of Proof</a:t>
            </a:r>
            <a:endParaRPr lang="en-IN" sz="3200" b="0" dirty="0"/>
          </a:p>
        </p:txBody>
      </p:sp>
    </p:spTree>
    <p:extLst>
      <p:ext uri="{BB962C8B-B14F-4D97-AF65-F5344CB8AC3E}">
        <p14:creationId xmlns:p14="http://schemas.microsoft.com/office/powerpoint/2010/main" val="374066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7643268" cy="585787"/>
          </a:xfrm>
        </p:spPr>
        <p:txBody>
          <a:bodyPr/>
          <a:lstStyle/>
          <a:p>
            <a:r>
              <a:rPr lang="en-US" sz="3200" b="0" i="1" dirty="0">
                <a:solidFill>
                  <a:schemeClr val="bg1"/>
                </a:solidFill>
                <a:latin typeface="Cambria" panose="02040503050406030204" pitchFamily="18" charset="0"/>
              </a:rPr>
              <a:t>Subsequent period SCN</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lstStyle/>
          <a:p>
            <a:pPr marL="379730" marR="5080" indent="-367665" algn="just">
              <a:lnSpc>
                <a:spcPct val="100800"/>
              </a:lnSpc>
              <a:spcBef>
                <a:spcPts val="95"/>
              </a:spcBef>
              <a:buFont typeface="Arial MT"/>
              <a:buChar char="•"/>
              <a:tabLst>
                <a:tab pos="381000" algn="l"/>
              </a:tabLst>
            </a:pPr>
            <a:r>
              <a:rPr lang="en-US" sz="2400" dirty="0">
                <a:latin typeface="Cambria"/>
                <a:cs typeface="Cambria"/>
              </a:rPr>
              <a:t>Where</a:t>
            </a:r>
            <a:r>
              <a:rPr lang="en-US" sz="2400" spc="45" dirty="0">
                <a:latin typeface="Cambria"/>
                <a:cs typeface="Cambria"/>
              </a:rPr>
              <a:t> </a:t>
            </a:r>
            <a:r>
              <a:rPr lang="en-US" sz="2400" dirty="0">
                <a:latin typeface="Cambria"/>
                <a:cs typeface="Cambria"/>
              </a:rPr>
              <a:t>a</a:t>
            </a:r>
            <a:r>
              <a:rPr lang="en-US" sz="2400" spc="60" dirty="0">
                <a:latin typeface="Cambria"/>
                <a:cs typeface="Cambria"/>
              </a:rPr>
              <a:t> </a:t>
            </a:r>
            <a:r>
              <a:rPr lang="en-US" sz="2400" dirty="0">
                <a:latin typeface="Cambria"/>
                <a:cs typeface="Cambria"/>
              </a:rPr>
              <a:t>notice</a:t>
            </a:r>
            <a:r>
              <a:rPr lang="en-US" sz="2400" spc="65" dirty="0">
                <a:latin typeface="Cambria"/>
                <a:cs typeface="Cambria"/>
              </a:rPr>
              <a:t> </a:t>
            </a:r>
            <a:r>
              <a:rPr lang="en-US" sz="2400" dirty="0">
                <a:latin typeface="Cambria"/>
                <a:cs typeface="Cambria"/>
              </a:rPr>
              <a:t>has</a:t>
            </a:r>
            <a:r>
              <a:rPr lang="en-US" sz="2400" spc="60" dirty="0">
                <a:latin typeface="Cambria"/>
                <a:cs typeface="Cambria"/>
              </a:rPr>
              <a:t> </a:t>
            </a:r>
            <a:r>
              <a:rPr lang="en-US" sz="2400" dirty="0">
                <a:latin typeface="Cambria"/>
                <a:cs typeface="Cambria"/>
              </a:rPr>
              <a:t>been</a:t>
            </a:r>
            <a:r>
              <a:rPr lang="en-US" sz="2400" spc="45" dirty="0">
                <a:latin typeface="Cambria"/>
                <a:cs typeface="Cambria"/>
              </a:rPr>
              <a:t> </a:t>
            </a:r>
            <a:r>
              <a:rPr lang="en-US" sz="2400" dirty="0">
                <a:latin typeface="Cambria"/>
                <a:cs typeface="Cambria"/>
              </a:rPr>
              <a:t>issued</a:t>
            </a:r>
            <a:r>
              <a:rPr lang="en-US" sz="2400" spc="50" dirty="0">
                <a:latin typeface="Cambria"/>
                <a:cs typeface="Cambria"/>
              </a:rPr>
              <a:t> </a:t>
            </a:r>
            <a:r>
              <a:rPr lang="en-US" sz="2400" dirty="0">
                <a:latin typeface="Cambria"/>
                <a:cs typeface="Cambria"/>
              </a:rPr>
              <a:t>for</a:t>
            </a:r>
            <a:r>
              <a:rPr lang="en-US" sz="2400" spc="55" dirty="0">
                <a:latin typeface="Cambria"/>
                <a:cs typeface="Cambria"/>
              </a:rPr>
              <a:t> </a:t>
            </a:r>
            <a:r>
              <a:rPr lang="en-US" sz="2400" dirty="0">
                <a:latin typeface="Cambria"/>
                <a:cs typeface="Cambria"/>
              </a:rPr>
              <a:t>any</a:t>
            </a:r>
            <a:r>
              <a:rPr lang="en-US" sz="2400" spc="50" dirty="0">
                <a:latin typeface="Cambria"/>
                <a:cs typeface="Cambria"/>
              </a:rPr>
              <a:t> </a:t>
            </a:r>
            <a:r>
              <a:rPr lang="en-US" sz="2400" dirty="0">
                <a:latin typeface="Cambria"/>
                <a:cs typeface="Cambria"/>
              </a:rPr>
              <a:t>period</a:t>
            </a:r>
            <a:r>
              <a:rPr lang="en-US" sz="2400" spc="55" dirty="0">
                <a:latin typeface="Cambria"/>
                <a:cs typeface="Cambria"/>
              </a:rPr>
              <a:t> </a:t>
            </a:r>
            <a:r>
              <a:rPr lang="en-US" sz="2400" dirty="0">
                <a:latin typeface="Cambria"/>
                <a:cs typeface="Cambria"/>
              </a:rPr>
              <a:t>under</a:t>
            </a:r>
            <a:r>
              <a:rPr lang="en-US" sz="2400" spc="35" dirty="0">
                <a:latin typeface="Cambria"/>
                <a:cs typeface="Cambria"/>
              </a:rPr>
              <a:t> </a:t>
            </a:r>
            <a:r>
              <a:rPr lang="en-US" sz="2400" dirty="0">
                <a:latin typeface="Cambria"/>
                <a:cs typeface="Cambria"/>
              </a:rPr>
              <a:t>sub-section</a:t>
            </a:r>
            <a:r>
              <a:rPr lang="en-US" sz="2400" spc="45" dirty="0">
                <a:latin typeface="Cambria"/>
                <a:cs typeface="Cambria"/>
              </a:rPr>
              <a:t> </a:t>
            </a:r>
            <a:r>
              <a:rPr lang="en-US" sz="2400" dirty="0">
                <a:latin typeface="Cambria"/>
                <a:cs typeface="Cambria"/>
              </a:rPr>
              <a:t>(1),</a:t>
            </a:r>
            <a:r>
              <a:rPr lang="en-US" sz="2400" spc="50" dirty="0">
                <a:latin typeface="Cambria"/>
                <a:cs typeface="Cambria"/>
              </a:rPr>
              <a:t> </a:t>
            </a:r>
            <a:r>
              <a:rPr lang="en-US" sz="2400" dirty="0">
                <a:latin typeface="Cambria"/>
                <a:cs typeface="Cambria"/>
              </a:rPr>
              <a:t>the</a:t>
            </a:r>
            <a:r>
              <a:rPr lang="en-US" sz="2400" spc="65" dirty="0">
                <a:latin typeface="Cambria"/>
                <a:cs typeface="Cambria"/>
              </a:rPr>
              <a:t> </a:t>
            </a:r>
            <a:r>
              <a:rPr lang="en-US" sz="2400" dirty="0">
                <a:latin typeface="Cambria"/>
                <a:cs typeface="Cambria"/>
              </a:rPr>
              <a:t>proper</a:t>
            </a:r>
            <a:r>
              <a:rPr lang="en-US" sz="2400" spc="55" dirty="0">
                <a:latin typeface="Cambria"/>
                <a:cs typeface="Cambria"/>
              </a:rPr>
              <a:t> </a:t>
            </a:r>
            <a:r>
              <a:rPr lang="en-US" sz="2400" dirty="0">
                <a:latin typeface="Cambria"/>
                <a:cs typeface="Cambria"/>
              </a:rPr>
              <a:t>officer</a:t>
            </a:r>
            <a:r>
              <a:rPr lang="en-US" sz="2400" spc="55" dirty="0">
                <a:latin typeface="Cambria"/>
                <a:cs typeface="Cambria"/>
              </a:rPr>
              <a:t> </a:t>
            </a:r>
            <a:r>
              <a:rPr lang="en-US" sz="2400" spc="-25" dirty="0">
                <a:latin typeface="Cambria"/>
                <a:cs typeface="Cambria"/>
              </a:rPr>
              <a:t>may </a:t>
            </a:r>
            <a:r>
              <a:rPr lang="en-US" sz="2400" dirty="0">
                <a:latin typeface="Cambria"/>
                <a:cs typeface="Cambria"/>
              </a:rPr>
              <a:t>serve</a:t>
            </a:r>
            <a:r>
              <a:rPr lang="en-US" sz="2400" spc="50" dirty="0">
                <a:latin typeface="Cambria"/>
                <a:cs typeface="Cambria"/>
              </a:rPr>
              <a:t>  </a:t>
            </a:r>
            <a:r>
              <a:rPr lang="en-US" sz="2400" dirty="0">
                <a:latin typeface="Cambria"/>
                <a:cs typeface="Cambria"/>
              </a:rPr>
              <a:t>a</a:t>
            </a:r>
            <a:r>
              <a:rPr lang="en-US" sz="2400" spc="490" dirty="0">
                <a:latin typeface="Cambria"/>
                <a:cs typeface="Cambria"/>
              </a:rPr>
              <a:t> </a:t>
            </a:r>
            <a:r>
              <a:rPr lang="en-US" sz="2400" dirty="0">
                <a:latin typeface="Cambria"/>
                <a:cs typeface="Cambria"/>
              </a:rPr>
              <a:t>statement,</a:t>
            </a:r>
            <a:r>
              <a:rPr lang="en-US" sz="2400" spc="495" dirty="0">
                <a:latin typeface="Cambria"/>
                <a:cs typeface="Cambria"/>
              </a:rPr>
              <a:t> </a:t>
            </a:r>
            <a:r>
              <a:rPr lang="en-US" sz="2400" dirty="0">
                <a:latin typeface="Cambria"/>
                <a:cs typeface="Cambria"/>
              </a:rPr>
              <a:t>containing</a:t>
            </a:r>
            <a:r>
              <a:rPr lang="en-US" sz="2400" spc="495" dirty="0">
                <a:latin typeface="Cambria"/>
                <a:cs typeface="Cambria"/>
              </a:rPr>
              <a:t> </a:t>
            </a:r>
            <a:r>
              <a:rPr lang="en-US" sz="2400" dirty="0">
                <a:latin typeface="Cambria"/>
                <a:cs typeface="Cambria"/>
              </a:rPr>
              <a:t>the</a:t>
            </a:r>
            <a:r>
              <a:rPr lang="en-US" sz="2400" spc="484" dirty="0">
                <a:latin typeface="Cambria"/>
                <a:cs typeface="Cambria"/>
              </a:rPr>
              <a:t> </a:t>
            </a:r>
            <a:r>
              <a:rPr lang="en-US" sz="2400" dirty="0">
                <a:latin typeface="Cambria"/>
                <a:cs typeface="Cambria"/>
              </a:rPr>
              <a:t>details</a:t>
            </a:r>
            <a:r>
              <a:rPr lang="en-US" sz="2400" spc="484" dirty="0">
                <a:latin typeface="Cambria"/>
                <a:cs typeface="Cambria"/>
              </a:rPr>
              <a:t> </a:t>
            </a:r>
            <a:r>
              <a:rPr lang="en-US" sz="2400" dirty="0">
                <a:latin typeface="Cambria"/>
                <a:cs typeface="Cambria"/>
              </a:rPr>
              <a:t>of</a:t>
            </a:r>
            <a:r>
              <a:rPr lang="en-US" sz="2400" spc="480" dirty="0">
                <a:latin typeface="Cambria"/>
                <a:cs typeface="Cambria"/>
              </a:rPr>
              <a:t> </a:t>
            </a:r>
            <a:r>
              <a:rPr lang="en-US" sz="2400" dirty="0">
                <a:latin typeface="Cambria"/>
                <a:cs typeface="Cambria"/>
              </a:rPr>
              <a:t>tax</a:t>
            </a:r>
            <a:r>
              <a:rPr lang="en-US" sz="2400" spc="495" dirty="0">
                <a:latin typeface="Cambria"/>
                <a:cs typeface="Cambria"/>
              </a:rPr>
              <a:t> </a:t>
            </a:r>
            <a:r>
              <a:rPr lang="en-US" sz="2400" dirty="0">
                <a:latin typeface="Cambria"/>
                <a:cs typeface="Cambria"/>
              </a:rPr>
              <a:t>not</a:t>
            </a:r>
            <a:r>
              <a:rPr lang="en-US" sz="2400" spc="480" dirty="0">
                <a:latin typeface="Cambria"/>
                <a:cs typeface="Cambria"/>
              </a:rPr>
              <a:t> </a:t>
            </a:r>
            <a:r>
              <a:rPr lang="en-US" sz="2400" dirty="0">
                <a:latin typeface="Cambria"/>
                <a:cs typeface="Cambria"/>
              </a:rPr>
              <a:t>paid</a:t>
            </a:r>
            <a:r>
              <a:rPr lang="en-US" sz="2400" spc="495" dirty="0">
                <a:latin typeface="Cambria"/>
                <a:cs typeface="Cambria"/>
              </a:rPr>
              <a:t> </a:t>
            </a:r>
            <a:r>
              <a:rPr lang="en-US" sz="2400" dirty="0">
                <a:latin typeface="Cambria"/>
                <a:cs typeface="Cambria"/>
              </a:rPr>
              <a:t>or</a:t>
            </a:r>
            <a:r>
              <a:rPr lang="en-US" sz="2400" spc="495" dirty="0">
                <a:latin typeface="Cambria"/>
                <a:cs typeface="Cambria"/>
              </a:rPr>
              <a:t> </a:t>
            </a:r>
            <a:r>
              <a:rPr lang="en-US" sz="2400" dirty="0">
                <a:latin typeface="Cambria"/>
                <a:cs typeface="Cambria"/>
              </a:rPr>
              <a:t>short</a:t>
            </a:r>
            <a:r>
              <a:rPr lang="en-US" sz="2400" spc="50" dirty="0">
                <a:latin typeface="Cambria"/>
                <a:cs typeface="Cambria"/>
              </a:rPr>
              <a:t>  </a:t>
            </a:r>
            <a:r>
              <a:rPr lang="en-US" sz="2400" dirty="0">
                <a:latin typeface="Cambria"/>
                <a:cs typeface="Cambria"/>
              </a:rPr>
              <a:t>paid</a:t>
            </a:r>
            <a:r>
              <a:rPr lang="en-US" sz="2400" spc="50" dirty="0">
                <a:latin typeface="Cambria"/>
                <a:cs typeface="Cambria"/>
              </a:rPr>
              <a:t>  </a:t>
            </a:r>
            <a:r>
              <a:rPr lang="en-US" sz="2400" dirty="0">
                <a:latin typeface="Cambria"/>
                <a:cs typeface="Cambria"/>
              </a:rPr>
              <a:t>or</a:t>
            </a:r>
            <a:r>
              <a:rPr lang="en-US" sz="2400" spc="455" dirty="0">
                <a:latin typeface="Cambria"/>
                <a:cs typeface="Cambria"/>
              </a:rPr>
              <a:t> </a:t>
            </a:r>
            <a:r>
              <a:rPr lang="en-US" sz="2400" spc="-10" dirty="0">
                <a:latin typeface="Cambria"/>
                <a:cs typeface="Cambria"/>
              </a:rPr>
              <a:t>erroneously </a:t>
            </a:r>
            <a:r>
              <a:rPr lang="en-US" sz="2400" dirty="0">
                <a:latin typeface="Cambria"/>
                <a:cs typeface="Cambria"/>
              </a:rPr>
              <a:t>refunded</a:t>
            </a:r>
            <a:r>
              <a:rPr lang="en-US" sz="2400" spc="15" dirty="0">
                <a:latin typeface="Cambria"/>
                <a:cs typeface="Cambria"/>
              </a:rPr>
              <a:t> </a:t>
            </a:r>
            <a:r>
              <a:rPr lang="en-US" sz="2400" dirty="0">
                <a:latin typeface="Cambria"/>
                <a:cs typeface="Cambria"/>
              </a:rPr>
              <a:t>or input</a:t>
            </a:r>
            <a:r>
              <a:rPr lang="en-US" sz="2400" spc="10" dirty="0">
                <a:latin typeface="Cambria"/>
                <a:cs typeface="Cambria"/>
              </a:rPr>
              <a:t> </a:t>
            </a:r>
            <a:r>
              <a:rPr lang="en-US" sz="2400" dirty="0">
                <a:latin typeface="Cambria"/>
                <a:cs typeface="Cambria"/>
              </a:rPr>
              <a:t>tax</a:t>
            </a:r>
            <a:r>
              <a:rPr lang="en-US" sz="2400" spc="-20" dirty="0">
                <a:latin typeface="Cambria"/>
                <a:cs typeface="Cambria"/>
              </a:rPr>
              <a:t> </a:t>
            </a:r>
            <a:r>
              <a:rPr lang="en-US" sz="2400" dirty="0">
                <a:latin typeface="Cambria"/>
                <a:cs typeface="Cambria"/>
              </a:rPr>
              <a:t>credit</a:t>
            </a:r>
            <a:r>
              <a:rPr lang="en-US" sz="2400" spc="-5" dirty="0">
                <a:latin typeface="Cambria"/>
                <a:cs typeface="Cambria"/>
              </a:rPr>
              <a:t> </a:t>
            </a:r>
            <a:r>
              <a:rPr lang="en-US" sz="2400" dirty="0">
                <a:latin typeface="Cambria"/>
                <a:cs typeface="Cambria"/>
              </a:rPr>
              <a:t>wrongly</a:t>
            </a:r>
            <a:r>
              <a:rPr lang="en-US" sz="2400" spc="20" dirty="0">
                <a:latin typeface="Cambria"/>
                <a:cs typeface="Cambria"/>
              </a:rPr>
              <a:t> </a:t>
            </a:r>
            <a:r>
              <a:rPr lang="en-US" sz="2400" dirty="0">
                <a:latin typeface="Cambria"/>
                <a:cs typeface="Cambria"/>
              </a:rPr>
              <a:t>availed or</a:t>
            </a:r>
            <a:r>
              <a:rPr lang="en-US" sz="2400" spc="-5" dirty="0">
                <a:latin typeface="Cambria"/>
                <a:cs typeface="Cambria"/>
              </a:rPr>
              <a:t> </a:t>
            </a:r>
            <a:r>
              <a:rPr lang="en-US" sz="2400" dirty="0">
                <a:latin typeface="Cambria"/>
                <a:cs typeface="Cambria"/>
              </a:rPr>
              <a:t>utilised.</a:t>
            </a:r>
            <a:r>
              <a:rPr lang="en-US" sz="2400" spc="25" dirty="0">
                <a:latin typeface="Cambria"/>
                <a:cs typeface="Cambria"/>
              </a:rPr>
              <a:t> </a:t>
            </a:r>
            <a:r>
              <a:rPr lang="en-US" sz="2400" b="1" dirty="0">
                <a:latin typeface="Cambria"/>
                <a:cs typeface="Cambria"/>
              </a:rPr>
              <a:t>Sec.</a:t>
            </a:r>
            <a:r>
              <a:rPr lang="en-US" sz="2400" b="1" spc="-15" dirty="0">
                <a:latin typeface="Cambria"/>
                <a:cs typeface="Cambria"/>
              </a:rPr>
              <a:t> </a:t>
            </a:r>
            <a:r>
              <a:rPr lang="en-US" sz="2400" b="1" dirty="0">
                <a:latin typeface="Cambria"/>
                <a:cs typeface="Cambria"/>
              </a:rPr>
              <a:t>73(3)</a:t>
            </a:r>
            <a:r>
              <a:rPr lang="en-US" sz="2400" b="1" spc="5" dirty="0">
                <a:latin typeface="Cambria"/>
                <a:cs typeface="Cambria"/>
              </a:rPr>
              <a:t> </a:t>
            </a:r>
            <a:r>
              <a:rPr lang="en-US" sz="2400" b="1" dirty="0">
                <a:latin typeface="Cambria"/>
                <a:cs typeface="Cambria"/>
              </a:rPr>
              <a:t>&amp;</a:t>
            </a:r>
            <a:r>
              <a:rPr lang="en-US" sz="2400" b="1" spc="-10" dirty="0">
                <a:latin typeface="Cambria"/>
                <a:cs typeface="Cambria"/>
              </a:rPr>
              <a:t> </a:t>
            </a:r>
            <a:r>
              <a:rPr lang="en-US" sz="2400" b="1" dirty="0">
                <a:latin typeface="Cambria"/>
                <a:cs typeface="Cambria"/>
              </a:rPr>
              <a:t>Sec.</a:t>
            </a:r>
            <a:r>
              <a:rPr lang="en-US" sz="2400" b="1" spc="5" dirty="0">
                <a:latin typeface="Cambria"/>
                <a:cs typeface="Cambria"/>
              </a:rPr>
              <a:t> </a:t>
            </a:r>
            <a:r>
              <a:rPr lang="en-US" sz="2400" b="1" spc="-10" dirty="0">
                <a:latin typeface="Cambria"/>
                <a:cs typeface="Cambria"/>
              </a:rPr>
              <a:t>74(3)</a:t>
            </a:r>
            <a:endParaRPr lang="en-US" sz="2400" dirty="0">
              <a:latin typeface="Cambria"/>
              <a:cs typeface="Cambria"/>
            </a:endParaRPr>
          </a:p>
          <a:p>
            <a:pPr>
              <a:lnSpc>
                <a:spcPct val="100000"/>
              </a:lnSpc>
              <a:spcBef>
                <a:spcPts val="65"/>
              </a:spcBef>
              <a:buFont typeface="Arial MT"/>
              <a:buChar char="•"/>
            </a:pPr>
            <a:endParaRPr lang="en-US" sz="2400" dirty="0">
              <a:latin typeface="Cambria"/>
              <a:cs typeface="Cambria"/>
            </a:endParaRPr>
          </a:p>
          <a:p>
            <a:pPr marL="379730" marR="6985" indent="-367665" algn="just">
              <a:lnSpc>
                <a:spcPct val="100899"/>
              </a:lnSpc>
              <a:buFont typeface="Arial MT"/>
              <a:buChar char="•"/>
              <a:tabLst>
                <a:tab pos="381000" algn="l"/>
              </a:tabLst>
            </a:pPr>
            <a:r>
              <a:rPr lang="en-US" sz="2400" dirty="0">
                <a:latin typeface="Cambria"/>
                <a:cs typeface="Cambria"/>
              </a:rPr>
              <a:t>The</a:t>
            </a:r>
            <a:r>
              <a:rPr lang="en-US" sz="2400" spc="15" dirty="0">
                <a:latin typeface="Cambria"/>
                <a:cs typeface="Cambria"/>
              </a:rPr>
              <a:t> </a:t>
            </a:r>
            <a:r>
              <a:rPr lang="en-US" sz="2400" dirty="0">
                <a:latin typeface="Cambria"/>
                <a:cs typeface="Cambria"/>
              </a:rPr>
              <a:t>service</a:t>
            </a:r>
            <a:r>
              <a:rPr lang="en-US" sz="2400" spc="20" dirty="0">
                <a:latin typeface="Cambria"/>
                <a:cs typeface="Cambria"/>
              </a:rPr>
              <a:t> </a:t>
            </a:r>
            <a:r>
              <a:rPr lang="en-US" sz="2400" dirty="0">
                <a:latin typeface="Cambria"/>
                <a:cs typeface="Cambria"/>
              </a:rPr>
              <a:t>of</a:t>
            </a:r>
            <a:r>
              <a:rPr lang="en-US" sz="2400" spc="30" dirty="0">
                <a:latin typeface="Cambria"/>
                <a:cs typeface="Cambria"/>
              </a:rPr>
              <a:t> </a:t>
            </a:r>
            <a:r>
              <a:rPr lang="en-US" sz="2400" dirty="0">
                <a:latin typeface="Cambria"/>
                <a:cs typeface="Cambria"/>
              </a:rPr>
              <a:t>statement</a:t>
            </a:r>
            <a:r>
              <a:rPr lang="en-US" sz="2400" spc="20" dirty="0">
                <a:latin typeface="Cambria"/>
                <a:cs typeface="Cambria"/>
              </a:rPr>
              <a:t> </a:t>
            </a:r>
            <a:r>
              <a:rPr lang="en-US" sz="2400" dirty="0">
                <a:latin typeface="Cambria"/>
                <a:cs typeface="Cambria"/>
              </a:rPr>
              <a:t>under</a:t>
            </a:r>
            <a:r>
              <a:rPr lang="en-US" sz="2400" spc="25" dirty="0">
                <a:latin typeface="Cambria"/>
                <a:cs typeface="Cambria"/>
              </a:rPr>
              <a:t> </a:t>
            </a:r>
            <a:r>
              <a:rPr lang="en-US" sz="2400" spc="-10" dirty="0">
                <a:latin typeface="Cambria"/>
                <a:cs typeface="Cambria"/>
              </a:rPr>
              <a:t>sub-</a:t>
            </a:r>
            <a:r>
              <a:rPr lang="en-US" sz="2400" dirty="0">
                <a:latin typeface="Cambria"/>
                <a:cs typeface="Cambria"/>
              </a:rPr>
              <a:t>section</a:t>
            </a:r>
            <a:r>
              <a:rPr lang="en-US" sz="2400" spc="35" dirty="0">
                <a:latin typeface="Cambria"/>
                <a:cs typeface="Cambria"/>
              </a:rPr>
              <a:t> </a:t>
            </a:r>
            <a:r>
              <a:rPr lang="en-US" sz="2400" dirty="0">
                <a:latin typeface="Cambria"/>
                <a:cs typeface="Cambria"/>
              </a:rPr>
              <a:t>(3)</a:t>
            </a:r>
            <a:r>
              <a:rPr lang="en-US" sz="2400" spc="30" dirty="0">
                <a:latin typeface="Cambria"/>
                <a:cs typeface="Cambria"/>
              </a:rPr>
              <a:t> </a:t>
            </a:r>
            <a:r>
              <a:rPr lang="en-US" sz="2400" dirty="0">
                <a:latin typeface="Cambria"/>
                <a:cs typeface="Cambria"/>
              </a:rPr>
              <a:t>shall</a:t>
            </a:r>
            <a:r>
              <a:rPr lang="en-US" sz="2400" spc="10" dirty="0">
                <a:latin typeface="Cambria"/>
                <a:cs typeface="Cambria"/>
              </a:rPr>
              <a:t> </a:t>
            </a:r>
            <a:r>
              <a:rPr lang="en-US" sz="2400" dirty="0">
                <a:latin typeface="Cambria"/>
                <a:cs typeface="Cambria"/>
              </a:rPr>
              <a:t>be</a:t>
            </a:r>
            <a:r>
              <a:rPr lang="en-US" sz="2400" spc="35" dirty="0">
                <a:latin typeface="Cambria"/>
                <a:cs typeface="Cambria"/>
              </a:rPr>
              <a:t> </a:t>
            </a:r>
            <a:r>
              <a:rPr lang="en-US" sz="2400" dirty="0">
                <a:latin typeface="Cambria"/>
                <a:cs typeface="Cambria"/>
              </a:rPr>
              <a:t>deemed</a:t>
            </a:r>
            <a:r>
              <a:rPr lang="en-US" sz="2400" spc="25" dirty="0">
                <a:latin typeface="Cambria"/>
                <a:cs typeface="Cambria"/>
              </a:rPr>
              <a:t> </a:t>
            </a:r>
            <a:r>
              <a:rPr lang="en-US" sz="2400" dirty="0">
                <a:latin typeface="Cambria"/>
                <a:cs typeface="Cambria"/>
              </a:rPr>
              <a:t>to</a:t>
            </a:r>
            <a:r>
              <a:rPr lang="en-US" sz="2400" spc="30" dirty="0">
                <a:latin typeface="Cambria"/>
                <a:cs typeface="Cambria"/>
              </a:rPr>
              <a:t> </a:t>
            </a:r>
            <a:r>
              <a:rPr lang="en-US" sz="2400" dirty="0">
                <a:latin typeface="Cambria"/>
                <a:cs typeface="Cambria"/>
              </a:rPr>
              <a:t>be</a:t>
            </a:r>
            <a:r>
              <a:rPr lang="en-US" sz="2400" spc="20" dirty="0">
                <a:latin typeface="Cambria"/>
                <a:cs typeface="Cambria"/>
              </a:rPr>
              <a:t> </a:t>
            </a:r>
            <a:r>
              <a:rPr lang="en-US" sz="2400" dirty="0">
                <a:latin typeface="Cambria"/>
                <a:cs typeface="Cambria"/>
              </a:rPr>
              <a:t>service</a:t>
            </a:r>
            <a:r>
              <a:rPr lang="en-US" sz="2400" spc="55" dirty="0">
                <a:latin typeface="Cambria"/>
                <a:cs typeface="Cambria"/>
              </a:rPr>
              <a:t> </a:t>
            </a:r>
            <a:r>
              <a:rPr lang="en-US" sz="2400" dirty="0">
                <a:latin typeface="Cambria"/>
                <a:cs typeface="Cambria"/>
              </a:rPr>
              <a:t>of</a:t>
            </a:r>
            <a:r>
              <a:rPr lang="en-US" sz="2400" spc="30" dirty="0">
                <a:latin typeface="Cambria"/>
                <a:cs typeface="Cambria"/>
              </a:rPr>
              <a:t> </a:t>
            </a:r>
            <a:r>
              <a:rPr lang="en-US" sz="2400" dirty="0">
                <a:latin typeface="Cambria"/>
                <a:cs typeface="Cambria"/>
              </a:rPr>
              <a:t>notice</a:t>
            </a:r>
            <a:r>
              <a:rPr lang="en-US" sz="2400" spc="35" dirty="0">
                <a:latin typeface="Cambria"/>
                <a:cs typeface="Cambria"/>
              </a:rPr>
              <a:t> </a:t>
            </a:r>
            <a:r>
              <a:rPr lang="en-US" sz="2400" spc="-10" dirty="0">
                <a:latin typeface="Cambria"/>
                <a:cs typeface="Cambria"/>
              </a:rPr>
              <a:t>under sub-</a:t>
            </a:r>
            <a:r>
              <a:rPr lang="en-US" sz="2400" dirty="0">
                <a:latin typeface="Cambria"/>
                <a:cs typeface="Cambria"/>
              </a:rPr>
              <a:t>section</a:t>
            </a:r>
            <a:r>
              <a:rPr lang="en-US" sz="2400" spc="229" dirty="0">
                <a:latin typeface="Cambria"/>
                <a:cs typeface="Cambria"/>
              </a:rPr>
              <a:t> </a:t>
            </a:r>
            <a:r>
              <a:rPr lang="en-US" sz="2400" dirty="0">
                <a:latin typeface="Cambria"/>
                <a:cs typeface="Cambria"/>
              </a:rPr>
              <a:t>(1)</a:t>
            </a:r>
            <a:r>
              <a:rPr lang="en-US" sz="2400" spc="229" dirty="0">
                <a:latin typeface="Cambria"/>
                <a:cs typeface="Cambria"/>
              </a:rPr>
              <a:t> </a:t>
            </a:r>
            <a:r>
              <a:rPr lang="en-US" sz="2400" dirty="0">
                <a:latin typeface="Cambria"/>
                <a:cs typeface="Cambria"/>
              </a:rPr>
              <a:t>of</a:t>
            </a:r>
            <a:r>
              <a:rPr lang="en-US" sz="2400" spc="220" dirty="0">
                <a:latin typeface="Cambria"/>
                <a:cs typeface="Cambria"/>
              </a:rPr>
              <a:t> </a:t>
            </a:r>
            <a:r>
              <a:rPr lang="en-US" sz="2400" dirty="0">
                <a:latin typeface="Cambria"/>
                <a:cs typeface="Cambria"/>
              </a:rPr>
              <a:t>section</a:t>
            </a:r>
            <a:r>
              <a:rPr lang="en-US" sz="2400" spc="235" dirty="0">
                <a:latin typeface="Cambria"/>
                <a:cs typeface="Cambria"/>
              </a:rPr>
              <a:t> </a:t>
            </a:r>
            <a:r>
              <a:rPr lang="en-US" sz="2400" dirty="0">
                <a:latin typeface="Cambria"/>
                <a:cs typeface="Cambria"/>
              </a:rPr>
              <a:t>73,</a:t>
            </a:r>
            <a:r>
              <a:rPr lang="en-US" sz="2400" spc="240" dirty="0">
                <a:latin typeface="Cambria"/>
                <a:cs typeface="Cambria"/>
              </a:rPr>
              <a:t> </a:t>
            </a:r>
            <a:r>
              <a:rPr lang="en-US" sz="2400" dirty="0">
                <a:latin typeface="Cambria"/>
                <a:cs typeface="Cambria"/>
              </a:rPr>
              <a:t>subject</a:t>
            </a:r>
            <a:r>
              <a:rPr lang="en-US" sz="2400" spc="245" dirty="0">
                <a:latin typeface="Cambria"/>
                <a:cs typeface="Cambria"/>
              </a:rPr>
              <a:t> </a:t>
            </a:r>
            <a:r>
              <a:rPr lang="en-US" sz="2400" dirty="0">
                <a:latin typeface="Cambria"/>
                <a:cs typeface="Cambria"/>
              </a:rPr>
              <a:t>to</a:t>
            </a:r>
            <a:r>
              <a:rPr lang="en-US" sz="2400" spc="229" dirty="0">
                <a:latin typeface="Cambria"/>
                <a:cs typeface="Cambria"/>
              </a:rPr>
              <a:t> </a:t>
            </a:r>
            <a:r>
              <a:rPr lang="en-US" sz="2400" dirty="0">
                <a:latin typeface="Cambria"/>
                <a:cs typeface="Cambria"/>
              </a:rPr>
              <a:t>the</a:t>
            </a:r>
            <a:r>
              <a:rPr lang="en-US" sz="2400" spc="235" dirty="0">
                <a:latin typeface="Cambria"/>
                <a:cs typeface="Cambria"/>
              </a:rPr>
              <a:t> </a:t>
            </a:r>
            <a:r>
              <a:rPr lang="en-US" sz="2400" dirty="0">
                <a:latin typeface="Cambria"/>
                <a:cs typeface="Cambria"/>
              </a:rPr>
              <a:t>condition</a:t>
            </a:r>
            <a:r>
              <a:rPr lang="en-US" sz="2400" spc="229" dirty="0">
                <a:latin typeface="Cambria"/>
                <a:cs typeface="Cambria"/>
              </a:rPr>
              <a:t> </a:t>
            </a:r>
            <a:r>
              <a:rPr lang="en-US" sz="2400" dirty="0">
                <a:latin typeface="Cambria"/>
                <a:cs typeface="Cambria"/>
              </a:rPr>
              <a:t>that</a:t>
            </a:r>
            <a:r>
              <a:rPr lang="en-US" sz="2400" spc="250" dirty="0">
                <a:latin typeface="Cambria"/>
                <a:cs typeface="Cambria"/>
              </a:rPr>
              <a:t> </a:t>
            </a:r>
            <a:r>
              <a:rPr lang="en-US" sz="2400" dirty="0">
                <a:latin typeface="Cambria"/>
                <a:cs typeface="Cambria"/>
              </a:rPr>
              <a:t>the</a:t>
            </a:r>
            <a:r>
              <a:rPr lang="en-US" sz="2400" spc="235" dirty="0">
                <a:latin typeface="Cambria"/>
                <a:cs typeface="Cambria"/>
              </a:rPr>
              <a:t> </a:t>
            </a:r>
            <a:r>
              <a:rPr lang="en-US" sz="2400" dirty="0">
                <a:latin typeface="Cambria"/>
                <a:cs typeface="Cambria"/>
              </a:rPr>
              <a:t>grounds</a:t>
            </a:r>
            <a:r>
              <a:rPr lang="en-US" sz="2400" spc="245" dirty="0">
                <a:latin typeface="Cambria"/>
                <a:cs typeface="Cambria"/>
              </a:rPr>
              <a:t> </a:t>
            </a:r>
            <a:r>
              <a:rPr lang="en-US" sz="2400" dirty="0">
                <a:latin typeface="Cambria"/>
                <a:cs typeface="Cambria"/>
              </a:rPr>
              <a:t>relied</a:t>
            </a:r>
            <a:r>
              <a:rPr lang="en-US" sz="2400" spc="220" dirty="0">
                <a:latin typeface="Cambria"/>
                <a:cs typeface="Cambria"/>
              </a:rPr>
              <a:t> </a:t>
            </a:r>
            <a:r>
              <a:rPr lang="en-US" sz="2400" dirty="0">
                <a:latin typeface="Cambria"/>
                <a:cs typeface="Cambria"/>
              </a:rPr>
              <a:t>upon</a:t>
            </a:r>
            <a:r>
              <a:rPr lang="en-US" sz="2400" spc="229" dirty="0">
                <a:latin typeface="Cambria"/>
                <a:cs typeface="Cambria"/>
              </a:rPr>
              <a:t> </a:t>
            </a:r>
            <a:r>
              <a:rPr lang="en-US" sz="2400" dirty="0">
                <a:latin typeface="Cambria"/>
                <a:cs typeface="Cambria"/>
              </a:rPr>
              <a:t>in</a:t>
            </a:r>
            <a:r>
              <a:rPr lang="en-US" sz="2400" spc="235" dirty="0">
                <a:latin typeface="Cambria"/>
                <a:cs typeface="Cambria"/>
              </a:rPr>
              <a:t> </a:t>
            </a:r>
            <a:r>
              <a:rPr lang="en-US" sz="2400" spc="-25" dirty="0">
                <a:latin typeface="Cambria"/>
                <a:cs typeface="Cambria"/>
              </a:rPr>
              <a:t>the </a:t>
            </a:r>
            <a:r>
              <a:rPr lang="en-US" sz="2400" dirty="0">
                <a:latin typeface="Cambria"/>
                <a:cs typeface="Cambria"/>
              </a:rPr>
              <a:t>said</a:t>
            </a:r>
            <a:r>
              <a:rPr lang="en-US" sz="2400" spc="280" dirty="0">
                <a:latin typeface="Cambria"/>
                <a:cs typeface="Cambria"/>
              </a:rPr>
              <a:t> </a:t>
            </a:r>
            <a:r>
              <a:rPr lang="en-US" sz="2400" dirty="0">
                <a:latin typeface="Cambria"/>
                <a:cs typeface="Cambria"/>
              </a:rPr>
              <a:t>statement,</a:t>
            </a:r>
            <a:r>
              <a:rPr lang="en-US" sz="2400" spc="300" dirty="0">
                <a:latin typeface="Cambria"/>
                <a:cs typeface="Cambria"/>
              </a:rPr>
              <a:t> </a:t>
            </a:r>
            <a:r>
              <a:rPr lang="en-US" sz="2400" dirty="0">
                <a:latin typeface="Cambria"/>
                <a:cs typeface="Cambria"/>
              </a:rPr>
              <a:t>except</a:t>
            </a:r>
            <a:r>
              <a:rPr lang="en-US" sz="2400" spc="275" dirty="0">
                <a:latin typeface="Cambria"/>
                <a:cs typeface="Cambria"/>
              </a:rPr>
              <a:t> </a:t>
            </a:r>
            <a:r>
              <a:rPr lang="en-US" sz="2400" dirty="0">
                <a:latin typeface="Cambria"/>
                <a:cs typeface="Cambria"/>
              </a:rPr>
              <a:t>the</a:t>
            </a:r>
            <a:r>
              <a:rPr lang="en-US" sz="2400" spc="280" dirty="0">
                <a:latin typeface="Cambria"/>
                <a:cs typeface="Cambria"/>
              </a:rPr>
              <a:t> </a:t>
            </a:r>
            <a:r>
              <a:rPr lang="en-US" sz="2400" dirty="0">
                <a:latin typeface="Cambria"/>
                <a:cs typeface="Cambria"/>
              </a:rPr>
              <a:t>ground</a:t>
            </a:r>
            <a:r>
              <a:rPr lang="en-US" sz="2400" spc="285" dirty="0">
                <a:latin typeface="Cambria"/>
                <a:cs typeface="Cambria"/>
              </a:rPr>
              <a:t> </a:t>
            </a:r>
            <a:r>
              <a:rPr lang="en-US" sz="2400" dirty="0">
                <a:latin typeface="Cambria"/>
                <a:cs typeface="Cambria"/>
              </a:rPr>
              <a:t>of</a:t>
            </a:r>
            <a:r>
              <a:rPr lang="en-US" sz="2400" spc="285" dirty="0">
                <a:latin typeface="Cambria"/>
                <a:cs typeface="Cambria"/>
              </a:rPr>
              <a:t> </a:t>
            </a:r>
            <a:r>
              <a:rPr lang="en-US" sz="2400" dirty="0">
                <a:latin typeface="Cambria"/>
                <a:cs typeface="Cambria"/>
              </a:rPr>
              <a:t>fraud,</a:t>
            </a:r>
            <a:r>
              <a:rPr lang="en-US" sz="2400" spc="300" dirty="0">
                <a:latin typeface="Cambria"/>
                <a:cs typeface="Cambria"/>
              </a:rPr>
              <a:t> </a:t>
            </a:r>
            <a:r>
              <a:rPr lang="en-US" sz="2400" dirty="0">
                <a:latin typeface="Cambria"/>
                <a:cs typeface="Cambria"/>
              </a:rPr>
              <a:t>or</a:t>
            </a:r>
            <a:r>
              <a:rPr lang="en-US" sz="2400" spc="270" dirty="0">
                <a:latin typeface="Cambria"/>
                <a:cs typeface="Cambria"/>
              </a:rPr>
              <a:t> </a:t>
            </a:r>
            <a:r>
              <a:rPr lang="en-US" sz="2400" dirty="0">
                <a:latin typeface="Cambria"/>
                <a:cs typeface="Cambria"/>
              </a:rPr>
              <a:t>any</a:t>
            </a:r>
            <a:r>
              <a:rPr lang="en-US" sz="2400" spc="265" dirty="0">
                <a:latin typeface="Cambria"/>
                <a:cs typeface="Cambria"/>
              </a:rPr>
              <a:t> </a:t>
            </a:r>
            <a:r>
              <a:rPr lang="en-US" sz="2400" dirty="0" err="1">
                <a:latin typeface="Cambria"/>
                <a:cs typeface="Cambria"/>
              </a:rPr>
              <a:t>wilful</a:t>
            </a:r>
            <a:r>
              <a:rPr lang="en-US" sz="2400" spc="275" dirty="0">
                <a:latin typeface="Cambria"/>
                <a:cs typeface="Cambria"/>
              </a:rPr>
              <a:t> </a:t>
            </a:r>
            <a:r>
              <a:rPr lang="en-US" sz="2400" dirty="0">
                <a:latin typeface="Cambria"/>
                <a:cs typeface="Cambria"/>
              </a:rPr>
              <a:t>misstatement</a:t>
            </a:r>
            <a:r>
              <a:rPr lang="en-US" sz="2400" spc="280" dirty="0">
                <a:latin typeface="Cambria"/>
                <a:cs typeface="Cambria"/>
              </a:rPr>
              <a:t> </a:t>
            </a:r>
            <a:r>
              <a:rPr lang="en-US" sz="2400" dirty="0">
                <a:latin typeface="Cambria"/>
                <a:cs typeface="Cambria"/>
              </a:rPr>
              <a:t>or</a:t>
            </a:r>
            <a:r>
              <a:rPr lang="en-US" sz="2400" spc="280" dirty="0">
                <a:latin typeface="Cambria"/>
                <a:cs typeface="Cambria"/>
              </a:rPr>
              <a:t> </a:t>
            </a:r>
            <a:r>
              <a:rPr lang="en-US" sz="2400" dirty="0">
                <a:latin typeface="Cambria"/>
                <a:cs typeface="Cambria"/>
              </a:rPr>
              <a:t>suppression</a:t>
            </a:r>
            <a:r>
              <a:rPr lang="en-US" sz="2400" spc="295" dirty="0">
                <a:latin typeface="Cambria"/>
                <a:cs typeface="Cambria"/>
              </a:rPr>
              <a:t> </a:t>
            </a:r>
            <a:r>
              <a:rPr lang="en-US" sz="2400" spc="-25" dirty="0">
                <a:latin typeface="Cambria"/>
                <a:cs typeface="Cambria"/>
              </a:rPr>
              <a:t>of </a:t>
            </a:r>
            <a:r>
              <a:rPr lang="en-US" sz="2400" dirty="0">
                <a:latin typeface="Cambria"/>
                <a:cs typeface="Cambria"/>
              </a:rPr>
              <a:t>facts</a:t>
            </a:r>
            <a:r>
              <a:rPr lang="en-US" sz="2400" spc="20" dirty="0">
                <a:latin typeface="Cambria"/>
                <a:cs typeface="Cambria"/>
              </a:rPr>
              <a:t> </a:t>
            </a:r>
            <a:r>
              <a:rPr lang="en-US" sz="2400" dirty="0">
                <a:latin typeface="Cambria"/>
                <a:cs typeface="Cambria"/>
              </a:rPr>
              <a:t>to evade</a:t>
            </a:r>
            <a:r>
              <a:rPr lang="en-US" sz="2400" spc="10" dirty="0">
                <a:latin typeface="Cambria"/>
                <a:cs typeface="Cambria"/>
              </a:rPr>
              <a:t> </a:t>
            </a:r>
            <a:r>
              <a:rPr lang="en-US" sz="2400" dirty="0">
                <a:latin typeface="Cambria"/>
                <a:cs typeface="Cambria"/>
              </a:rPr>
              <a:t>tax,</a:t>
            </a:r>
            <a:r>
              <a:rPr lang="en-US" sz="2400" spc="10" dirty="0">
                <a:latin typeface="Cambria"/>
                <a:cs typeface="Cambria"/>
              </a:rPr>
              <a:t> </a:t>
            </a:r>
            <a:r>
              <a:rPr lang="en-US" sz="2400" dirty="0">
                <a:latin typeface="Cambria"/>
                <a:cs typeface="Cambria"/>
              </a:rPr>
              <a:t>are</a:t>
            </a:r>
            <a:r>
              <a:rPr lang="en-US" sz="2400" spc="5" dirty="0">
                <a:latin typeface="Cambria"/>
                <a:cs typeface="Cambria"/>
              </a:rPr>
              <a:t> </a:t>
            </a:r>
            <a:r>
              <a:rPr lang="en-US" sz="2400" dirty="0">
                <a:latin typeface="Cambria"/>
                <a:cs typeface="Cambria"/>
              </a:rPr>
              <a:t>the</a:t>
            </a:r>
            <a:r>
              <a:rPr lang="en-US" sz="2400" spc="10" dirty="0">
                <a:latin typeface="Cambria"/>
                <a:cs typeface="Cambria"/>
              </a:rPr>
              <a:t> </a:t>
            </a:r>
            <a:r>
              <a:rPr lang="en-US" sz="2400" dirty="0">
                <a:latin typeface="Cambria"/>
                <a:cs typeface="Cambria"/>
              </a:rPr>
              <a:t>same</a:t>
            </a:r>
            <a:r>
              <a:rPr lang="en-US" sz="2400" spc="5" dirty="0">
                <a:latin typeface="Cambria"/>
                <a:cs typeface="Cambria"/>
              </a:rPr>
              <a:t> </a:t>
            </a:r>
            <a:r>
              <a:rPr lang="en-US" sz="2400" dirty="0">
                <a:latin typeface="Cambria"/>
                <a:cs typeface="Cambria"/>
              </a:rPr>
              <a:t>as are</a:t>
            </a:r>
            <a:r>
              <a:rPr lang="en-US" sz="2400" spc="25" dirty="0">
                <a:latin typeface="Cambria"/>
                <a:cs typeface="Cambria"/>
              </a:rPr>
              <a:t> </a:t>
            </a:r>
            <a:r>
              <a:rPr lang="en-US" sz="2400" dirty="0">
                <a:latin typeface="Cambria"/>
                <a:cs typeface="Cambria"/>
              </a:rPr>
              <a:t>mentioned</a:t>
            </a:r>
            <a:r>
              <a:rPr lang="en-US" sz="2400" spc="10" dirty="0">
                <a:latin typeface="Cambria"/>
                <a:cs typeface="Cambria"/>
              </a:rPr>
              <a:t> </a:t>
            </a:r>
            <a:r>
              <a:rPr lang="en-US" sz="2400" dirty="0">
                <a:latin typeface="Cambria"/>
                <a:cs typeface="Cambria"/>
              </a:rPr>
              <a:t>in</a:t>
            </a:r>
            <a:r>
              <a:rPr lang="en-US" sz="2400" spc="5" dirty="0">
                <a:latin typeface="Cambria"/>
                <a:cs typeface="Cambria"/>
              </a:rPr>
              <a:t> </a:t>
            </a:r>
            <a:r>
              <a:rPr lang="en-US" sz="2400" dirty="0">
                <a:latin typeface="Cambria"/>
                <a:cs typeface="Cambria"/>
              </a:rPr>
              <a:t>the</a:t>
            </a:r>
            <a:r>
              <a:rPr lang="en-US" sz="2400" spc="10" dirty="0">
                <a:latin typeface="Cambria"/>
                <a:cs typeface="Cambria"/>
              </a:rPr>
              <a:t> </a:t>
            </a:r>
            <a:r>
              <a:rPr lang="en-US" sz="2400" dirty="0">
                <a:latin typeface="Cambria"/>
                <a:cs typeface="Cambria"/>
              </a:rPr>
              <a:t>earlier</a:t>
            </a:r>
            <a:r>
              <a:rPr lang="en-US" sz="2400" spc="10" dirty="0">
                <a:latin typeface="Cambria"/>
                <a:cs typeface="Cambria"/>
              </a:rPr>
              <a:t> </a:t>
            </a:r>
            <a:r>
              <a:rPr lang="en-US" sz="2400" dirty="0">
                <a:latin typeface="Cambria"/>
                <a:cs typeface="Cambria"/>
              </a:rPr>
              <a:t>notice.</a:t>
            </a:r>
            <a:r>
              <a:rPr lang="en-US" sz="2400" spc="30" dirty="0">
                <a:latin typeface="Cambria"/>
                <a:cs typeface="Cambria"/>
              </a:rPr>
              <a:t> </a:t>
            </a:r>
            <a:r>
              <a:rPr lang="en-US" sz="2400" b="1" dirty="0">
                <a:latin typeface="Cambria"/>
                <a:cs typeface="Cambria"/>
              </a:rPr>
              <a:t>Sec. </a:t>
            </a:r>
            <a:r>
              <a:rPr lang="en-US" sz="2400" b="1" spc="-10" dirty="0">
                <a:latin typeface="Cambria"/>
                <a:cs typeface="Cambria"/>
              </a:rPr>
              <a:t>74(4)</a:t>
            </a:r>
            <a:endParaRPr lang="en-US" sz="2400" dirty="0">
              <a:latin typeface="Cambria"/>
              <a:cs typeface="Cambria"/>
            </a:endParaRPr>
          </a:p>
          <a:p>
            <a:endParaRPr lang="en-IN" dirty="0"/>
          </a:p>
        </p:txBody>
      </p:sp>
    </p:spTree>
    <p:extLst>
      <p:ext uri="{BB962C8B-B14F-4D97-AF65-F5344CB8AC3E}">
        <p14:creationId xmlns:p14="http://schemas.microsoft.com/office/powerpoint/2010/main" val="354598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11291234" cy="585787"/>
          </a:xfrm>
        </p:spPr>
        <p:txBody>
          <a:bodyPr/>
          <a:lstStyle/>
          <a:p>
            <a:r>
              <a:rPr lang="en-US" sz="3200" b="0" i="1" dirty="0">
                <a:solidFill>
                  <a:schemeClr val="bg1"/>
                </a:solidFill>
                <a:latin typeface="Cambria" panose="02040503050406030204" pitchFamily="18" charset="0"/>
              </a:rPr>
              <a:t>Penalty Settlement Scheme</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normAutofit/>
          </a:bodyPr>
          <a:lstStyle/>
          <a:p>
            <a:pPr marL="365125" indent="-365125" algn="just">
              <a:lnSpc>
                <a:spcPct val="100000"/>
              </a:lnSpc>
              <a:spcBef>
                <a:spcPts val="0"/>
              </a:spcBef>
            </a:pPr>
            <a:endParaRPr lang="en-US" dirty="0"/>
          </a:p>
          <a:p>
            <a:endParaRPr lang="en-IN" dirty="0"/>
          </a:p>
        </p:txBody>
      </p:sp>
      <p:grpSp>
        <p:nvGrpSpPr>
          <p:cNvPr id="32" name="object 3">
            <a:extLst>
              <a:ext uri="{FF2B5EF4-FFF2-40B4-BE49-F238E27FC236}">
                <a16:creationId xmlns:a16="http://schemas.microsoft.com/office/drawing/2014/main" id="{1F4780AC-F125-90FD-B007-EC5D973A9906}"/>
              </a:ext>
            </a:extLst>
          </p:cNvPr>
          <p:cNvGrpSpPr/>
          <p:nvPr/>
        </p:nvGrpSpPr>
        <p:grpSpPr>
          <a:xfrm>
            <a:off x="179070" y="1330609"/>
            <a:ext cx="10438728" cy="2952750"/>
            <a:chOff x="179070" y="1981961"/>
            <a:chExt cx="9662160" cy="2952750"/>
          </a:xfrm>
        </p:grpSpPr>
        <p:pic>
          <p:nvPicPr>
            <p:cNvPr id="33" name="object 4">
              <a:extLst>
                <a:ext uri="{FF2B5EF4-FFF2-40B4-BE49-F238E27FC236}">
                  <a16:creationId xmlns:a16="http://schemas.microsoft.com/office/drawing/2014/main" id="{2262D81A-42E4-0235-0A40-DA0FFD6A8830}"/>
                </a:ext>
              </a:extLst>
            </p:cNvPr>
            <p:cNvPicPr/>
            <p:nvPr/>
          </p:nvPicPr>
          <p:blipFill>
            <a:blip r:embed="rId2" cstate="print"/>
            <a:stretch>
              <a:fillRect/>
            </a:stretch>
          </p:blipFill>
          <p:spPr>
            <a:xfrm>
              <a:off x="184404" y="1987295"/>
              <a:ext cx="9651492" cy="1056131"/>
            </a:xfrm>
            <a:prstGeom prst="rect">
              <a:avLst/>
            </a:prstGeom>
          </p:spPr>
        </p:pic>
        <p:sp>
          <p:nvSpPr>
            <p:cNvPr id="34" name="object 5">
              <a:extLst>
                <a:ext uri="{FF2B5EF4-FFF2-40B4-BE49-F238E27FC236}">
                  <a16:creationId xmlns:a16="http://schemas.microsoft.com/office/drawing/2014/main" id="{FBB2CB31-93EC-D80B-951F-494B660E364D}"/>
                </a:ext>
              </a:extLst>
            </p:cNvPr>
            <p:cNvSpPr/>
            <p:nvPr/>
          </p:nvSpPr>
          <p:spPr>
            <a:xfrm>
              <a:off x="1877567" y="1982724"/>
              <a:ext cx="4373880" cy="699770"/>
            </a:xfrm>
            <a:custGeom>
              <a:avLst/>
              <a:gdLst/>
              <a:ahLst/>
              <a:cxnLst/>
              <a:rect l="l" t="t" r="r" b="b"/>
              <a:pathLst>
                <a:path w="4373880" h="699769">
                  <a:moveTo>
                    <a:pt x="0" y="0"/>
                  </a:moveTo>
                  <a:lnTo>
                    <a:pt x="0" y="699516"/>
                  </a:lnTo>
                </a:path>
                <a:path w="4373880" h="699769">
                  <a:moveTo>
                    <a:pt x="2322575" y="0"/>
                  </a:moveTo>
                  <a:lnTo>
                    <a:pt x="2322575" y="699516"/>
                  </a:lnTo>
                </a:path>
                <a:path w="4373880" h="699769">
                  <a:moveTo>
                    <a:pt x="4373880" y="0"/>
                  </a:moveTo>
                  <a:lnTo>
                    <a:pt x="4373880" y="699516"/>
                  </a:lnTo>
                </a:path>
              </a:pathLst>
            </a:custGeom>
            <a:ln w="10668">
              <a:solidFill>
                <a:srgbClr val="FFFFFF"/>
              </a:solidFill>
            </a:ln>
          </p:spPr>
          <p:txBody>
            <a:bodyPr wrap="square" lIns="0" tIns="0" rIns="0" bIns="0" rtlCol="0"/>
            <a:lstStyle/>
            <a:p>
              <a:endParaRPr sz="2000">
                <a:latin typeface="Cambria" panose="02040503050406030204" pitchFamily="18" charset="0"/>
                <a:ea typeface="Cambria" panose="02040503050406030204" pitchFamily="18" charset="0"/>
              </a:endParaRPr>
            </a:p>
          </p:txBody>
        </p:sp>
        <p:sp>
          <p:nvSpPr>
            <p:cNvPr id="35" name="object 6">
              <a:extLst>
                <a:ext uri="{FF2B5EF4-FFF2-40B4-BE49-F238E27FC236}">
                  <a16:creationId xmlns:a16="http://schemas.microsoft.com/office/drawing/2014/main" id="{C8B99C90-5194-D7CB-E126-835248021C2B}"/>
                </a:ext>
              </a:extLst>
            </p:cNvPr>
            <p:cNvSpPr/>
            <p:nvPr/>
          </p:nvSpPr>
          <p:spPr>
            <a:xfrm>
              <a:off x="179831" y="2667000"/>
              <a:ext cx="9660890" cy="0"/>
            </a:xfrm>
            <a:custGeom>
              <a:avLst/>
              <a:gdLst/>
              <a:ahLst/>
              <a:cxnLst/>
              <a:rect l="l" t="t" r="r" b="b"/>
              <a:pathLst>
                <a:path w="9660890">
                  <a:moveTo>
                    <a:pt x="0" y="0"/>
                  </a:moveTo>
                  <a:lnTo>
                    <a:pt x="9660635" y="0"/>
                  </a:lnTo>
                </a:path>
              </a:pathLst>
            </a:custGeom>
            <a:ln w="32004">
              <a:solidFill>
                <a:srgbClr val="FFFFFF"/>
              </a:solidFill>
            </a:ln>
          </p:spPr>
          <p:txBody>
            <a:bodyPr wrap="square" lIns="0" tIns="0" rIns="0" bIns="0" rtlCol="0"/>
            <a:lstStyle/>
            <a:p>
              <a:endParaRPr sz="2000">
                <a:latin typeface="Cambria" panose="02040503050406030204" pitchFamily="18" charset="0"/>
                <a:ea typeface="Cambria" panose="02040503050406030204" pitchFamily="18" charset="0"/>
              </a:endParaRPr>
            </a:p>
          </p:txBody>
        </p:sp>
        <p:sp>
          <p:nvSpPr>
            <p:cNvPr id="36" name="object 7">
              <a:extLst>
                <a:ext uri="{FF2B5EF4-FFF2-40B4-BE49-F238E27FC236}">
                  <a16:creationId xmlns:a16="http://schemas.microsoft.com/office/drawing/2014/main" id="{2E77F53C-A928-92F8-CE16-2CB5DC2973B8}"/>
                </a:ext>
              </a:extLst>
            </p:cNvPr>
            <p:cNvSpPr/>
            <p:nvPr/>
          </p:nvSpPr>
          <p:spPr>
            <a:xfrm>
              <a:off x="179831" y="1982724"/>
              <a:ext cx="9660890" cy="2952115"/>
            </a:xfrm>
            <a:custGeom>
              <a:avLst/>
              <a:gdLst/>
              <a:ahLst/>
              <a:cxnLst/>
              <a:rect l="l" t="t" r="r" b="b"/>
              <a:pathLst>
                <a:path w="9660890" h="2952115">
                  <a:moveTo>
                    <a:pt x="4572" y="0"/>
                  </a:moveTo>
                  <a:lnTo>
                    <a:pt x="4572" y="2951988"/>
                  </a:lnTo>
                </a:path>
                <a:path w="9660890" h="2952115">
                  <a:moveTo>
                    <a:pt x="9656064" y="0"/>
                  </a:moveTo>
                  <a:lnTo>
                    <a:pt x="9656064" y="2951988"/>
                  </a:lnTo>
                </a:path>
                <a:path w="9660890" h="2952115">
                  <a:moveTo>
                    <a:pt x="0" y="4571"/>
                  </a:moveTo>
                  <a:lnTo>
                    <a:pt x="9660635" y="4571"/>
                  </a:lnTo>
                </a:path>
              </a:pathLst>
            </a:custGeom>
            <a:ln w="10668">
              <a:solidFill>
                <a:srgbClr val="FFFFFF"/>
              </a:solidFill>
            </a:ln>
          </p:spPr>
          <p:txBody>
            <a:bodyPr wrap="square" lIns="0" tIns="0" rIns="0" bIns="0" rtlCol="0"/>
            <a:lstStyle/>
            <a:p>
              <a:endParaRPr sz="2000">
                <a:latin typeface="Cambria" panose="02040503050406030204" pitchFamily="18" charset="0"/>
                <a:ea typeface="Cambria" panose="02040503050406030204" pitchFamily="18" charset="0"/>
              </a:endParaRPr>
            </a:p>
          </p:txBody>
        </p:sp>
      </p:grpSp>
      <p:sp>
        <p:nvSpPr>
          <p:cNvPr id="37" name="object 8">
            <a:extLst>
              <a:ext uri="{FF2B5EF4-FFF2-40B4-BE49-F238E27FC236}">
                <a16:creationId xmlns:a16="http://schemas.microsoft.com/office/drawing/2014/main" id="{9CA369E2-E721-46E6-9CC7-847F65DD0FDC}"/>
              </a:ext>
            </a:extLst>
          </p:cNvPr>
          <p:cNvSpPr txBox="1"/>
          <p:nvPr/>
        </p:nvSpPr>
        <p:spPr>
          <a:xfrm>
            <a:off x="247844" y="1353757"/>
            <a:ext cx="943986" cy="327660"/>
          </a:xfrm>
          <a:prstGeom prst="rect">
            <a:avLst/>
          </a:prstGeom>
        </p:spPr>
        <p:txBody>
          <a:bodyPr vert="horz" wrap="square" lIns="0" tIns="16510" rIns="0" bIns="0" rtlCol="0">
            <a:spAutoFit/>
          </a:bodyPr>
          <a:lstStyle/>
          <a:p>
            <a:pPr marL="12700">
              <a:lnSpc>
                <a:spcPct val="100000"/>
              </a:lnSpc>
              <a:spcBef>
                <a:spcPts val="130"/>
              </a:spcBef>
            </a:pPr>
            <a:r>
              <a:rPr sz="2000" b="1" spc="-10" dirty="0">
                <a:solidFill>
                  <a:srgbClr val="FFFFFF"/>
                </a:solidFill>
                <a:latin typeface="Cambria" panose="02040503050406030204" pitchFamily="18" charset="0"/>
                <a:ea typeface="Cambria" panose="02040503050406030204" pitchFamily="18" charset="0"/>
                <a:cs typeface="Cambria"/>
              </a:rPr>
              <a:t>Section</a:t>
            </a:r>
            <a:endParaRPr sz="2000" dirty="0">
              <a:latin typeface="Cambria" panose="02040503050406030204" pitchFamily="18" charset="0"/>
              <a:ea typeface="Cambria" panose="02040503050406030204" pitchFamily="18" charset="0"/>
              <a:cs typeface="Cambria"/>
            </a:endParaRPr>
          </a:p>
        </p:txBody>
      </p:sp>
      <p:sp>
        <p:nvSpPr>
          <p:cNvPr id="38" name="object 9">
            <a:extLst>
              <a:ext uri="{FF2B5EF4-FFF2-40B4-BE49-F238E27FC236}">
                <a16:creationId xmlns:a16="http://schemas.microsoft.com/office/drawing/2014/main" id="{A86B77F6-EC61-1261-A56D-7BD0BED6E4AB}"/>
              </a:ext>
            </a:extLst>
          </p:cNvPr>
          <p:cNvSpPr txBox="1"/>
          <p:nvPr/>
        </p:nvSpPr>
        <p:spPr>
          <a:xfrm>
            <a:off x="2188385" y="1353757"/>
            <a:ext cx="1862778" cy="614527"/>
          </a:xfrm>
          <a:prstGeom prst="rect">
            <a:avLst/>
          </a:prstGeom>
        </p:spPr>
        <p:txBody>
          <a:bodyPr vert="horz" wrap="square" lIns="0" tIns="12065" rIns="0" bIns="0" rtlCol="0">
            <a:spAutoFit/>
          </a:bodyPr>
          <a:lstStyle/>
          <a:p>
            <a:pPr marL="12700" marR="5080">
              <a:lnSpc>
                <a:spcPct val="101499"/>
              </a:lnSpc>
              <a:spcBef>
                <a:spcPts val="95"/>
              </a:spcBef>
            </a:pPr>
            <a:r>
              <a:rPr sz="2000" b="1" dirty="0">
                <a:solidFill>
                  <a:srgbClr val="FFFFFF"/>
                </a:solidFill>
                <a:latin typeface="Cambria" panose="02040503050406030204" pitchFamily="18" charset="0"/>
                <a:ea typeface="Cambria" panose="02040503050406030204" pitchFamily="18" charset="0"/>
                <a:cs typeface="Cambria"/>
              </a:rPr>
              <a:t>Tax,</a:t>
            </a:r>
            <a:r>
              <a:rPr sz="2000" b="1" spc="-4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Interest</a:t>
            </a:r>
            <a:r>
              <a:rPr sz="2000" b="1" spc="-85" dirty="0">
                <a:solidFill>
                  <a:srgbClr val="FFFFFF"/>
                </a:solidFill>
                <a:latin typeface="Cambria" panose="02040503050406030204" pitchFamily="18" charset="0"/>
                <a:ea typeface="Cambria" panose="02040503050406030204" pitchFamily="18" charset="0"/>
                <a:cs typeface="Cambria"/>
              </a:rPr>
              <a:t> </a:t>
            </a:r>
            <a:r>
              <a:rPr sz="2000" b="1" spc="-25" dirty="0">
                <a:solidFill>
                  <a:srgbClr val="FFFFFF"/>
                </a:solidFill>
                <a:latin typeface="Cambria" panose="02040503050406030204" pitchFamily="18" charset="0"/>
                <a:ea typeface="Cambria" panose="02040503050406030204" pitchFamily="18" charset="0"/>
                <a:cs typeface="Cambria"/>
              </a:rPr>
              <a:t>and </a:t>
            </a:r>
            <a:r>
              <a:rPr sz="2000" b="1" spc="-10" dirty="0">
                <a:solidFill>
                  <a:srgbClr val="FFFFFF"/>
                </a:solidFill>
                <a:latin typeface="Cambria" panose="02040503050406030204" pitchFamily="18" charset="0"/>
                <a:ea typeface="Cambria" panose="02040503050406030204" pitchFamily="18" charset="0"/>
                <a:cs typeface="Cambria"/>
              </a:rPr>
              <a:t>Penalty</a:t>
            </a:r>
            <a:endParaRPr sz="2000" dirty="0">
              <a:latin typeface="Cambria" panose="02040503050406030204" pitchFamily="18" charset="0"/>
              <a:ea typeface="Cambria" panose="02040503050406030204" pitchFamily="18" charset="0"/>
              <a:cs typeface="Cambria"/>
            </a:endParaRPr>
          </a:p>
        </p:txBody>
      </p:sp>
      <p:sp>
        <p:nvSpPr>
          <p:cNvPr id="39" name="object 10">
            <a:extLst>
              <a:ext uri="{FF2B5EF4-FFF2-40B4-BE49-F238E27FC236}">
                <a16:creationId xmlns:a16="http://schemas.microsoft.com/office/drawing/2014/main" id="{7544C301-F75E-5052-025D-99E33B450D44}"/>
              </a:ext>
            </a:extLst>
          </p:cNvPr>
          <p:cNvSpPr txBox="1"/>
          <p:nvPr/>
        </p:nvSpPr>
        <p:spPr>
          <a:xfrm>
            <a:off x="4722606" y="1353757"/>
            <a:ext cx="1742739" cy="614527"/>
          </a:xfrm>
          <a:prstGeom prst="rect">
            <a:avLst/>
          </a:prstGeom>
        </p:spPr>
        <p:txBody>
          <a:bodyPr vert="horz" wrap="square" lIns="0" tIns="12065" rIns="0" bIns="0" rtlCol="0">
            <a:spAutoFit/>
          </a:bodyPr>
          <a:lstStyle/>
          <a:p>
            <a:pPr marL="12700" marR="5080">
              <a:lnSpc>
                <a:spcPct val="101499"/>
              </a:lnSpc>
              <a:spcBef>
                <a:spcPts val="95"/>
              </a:spcBef>
            </a:pPr>
            <a:r>
              <a:rPr sz="2000" b="1" dirty="0">
                <a:solidFill>
                  <a:srgbClr val="FFFFFF"/>
                </a:solidFill>
                <a:latin typeface="Cambria" panose="02040503050406030204" pitchFamily="18" charset="0"/>
                <a:ea typeface="Cambria" panose="02040503050406030204" pitchFamily="18" charset="0"/>
                <a:cs typeface="Cambria"/>
              </a:rPr>
              <a:t>Action</a:t>
            </a:r>
            <a:r>
              <a:rPr sz="2000" b="1" spc="-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by </a:t>
            </a:r>
            <a:r>
              <a:rPr sz="2000" b="1" spc="-25" dirty="0">
                <a:solidFill>
                  <a:srgbClr val="FFFFFF"/>
                </a:solidFill>
                <a:latin typeface="Cambria" panose="02040503050406030204" pitchFamily="18" charset="0"/>
                <a:ea typeface="Cambria" panose="02040503050406030204" pitchFamily="18" charset="0"/>
                <a:cs typeface="Cambria"/>
              </a:rPr>
              <a:t>the </a:t>
            </a:r>
            <a:r>
              <a:rPr sz="2000" b="1" spc="-10" dirty="0">
                <a:solidFill>
                  <a:srgbClr val="FFFFFF"/>
                </a:solidFill>
                <a:latin typeface="Cambria" panose="02040503050406030204" pitchFamily="18" charset="0"/>
                <a:ea typeface="Cambria" panose="02040503050406030204" pitchFamily="18" charset="0"/>
                <a:cs typeface="Cambria"/>
              </a:rPr>
              <a:t>taxpayer</a:t>
            </a:r>
            <a:endParaRPr sz="2000" dirty="0">
              <a:latin typeface="Cambria" panose="02040503050406030204" pitchFamily="18" charset="0"/>
              <a:ea typeface="Cambria" panose="02040503050406030204" pitchFamily="18" charset="0"/>
              <a:cs typeface="Cambria"/>
            </a:endParaRPr>
          </a:p>
        </p:txBody>
      </p:sp>
      <p:sp>
        <p:nvSpPr>
          <p:cNvPr id="40" name="object 11">
            <a:extLst>
              <a:ext uri="{FF2B5EF4-FFF2-40B4-BE49-F238E27FC236}">
                <a16:creationId xmlns:a16="http://schemas.microsoft.com/office/drawing/2014/main" id="{4BBF52C0-70FB-B653-3D3E-D450741CF4ED}"/>
              </a:ext>
            </a:extLst>
          </p:cNvPr>
          <p:cNvSpPr txBox="1"/>
          <p:nvPr/>
        </p:nvSpPr>
        <p:spPr>
          <a:xfrm>
            <a:off x="6881690" y="1353756"/>
            <a:ext cx="3121925" cy="632224"/>
          </a:xfrm>
          <a:prstGeom prst="rect">
            <a:avLst/>
          </a:prstGeom>
        </p:spPr>
        <p:txBody>
          <a:bodyPr vert="horz" wrap="square" lIns="0" tIns="16510" rIns="0" bIns="0" rtlCol="0">
            <a:spAutoFit/>
          </a:bodyPr>
          <a:lstStyle/>
          <a:p>
            <a:pPr marL="12700">
              <a:lnSpc>
                <a:spcPct val="100000"/>
              </a:lnSpc>
              <a:spcBef>
                <a:spcPts val="130"/>
              </a:spcBef>
            </a:pPr>
            <a:r>
              <a:rPr sz="2000" b="1" dirty="0">
                <a:solidFill>
                  <a:srgbClr val="FFFFFF"/>
                </a:solidFill>
                <a:latin typeface="Cambria" panose="02040503050406030204" pitchFamily="18" charset="0"/>
                <a:ea typeface="Cambria" panose="02040503050406030204" pitchFamily="18" charset="0"/>
                <a:cs typeface="Cambria"/>
              </a:rPr>
              <a:t>Action</a:t>
            </a:r>
            <a:r>
              <a:rPr sz="2000" b="1" spc="-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taken</a:t>
            </a:r>
            <a:r>
              <a:rPr sz="2000" b="1" spc="1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by the</a:t>
            </a:r>
            <a:r>
              <a:rPr sz="2000" b="1" spc="25" dirty="0">
                <a:solidFill>
                  <a:srgbClr val="FFFFFF"/>
                </a:solidFill>
                <a:latin typeface="Cambria" panose="02040503050406030204" pitchFamily="18" charset="0"/>
                <a:ea typeface="Cambria" panose="02040503050406030204" pitchFamily="18" charset="0"/>
                <a:cs typeface="Cambria"/>
              </a:rPr>
              <a:t> </a:t>
            </a:r>
            <a:r>
              <a:rPr sz="2000" b="1" spc="-10" dirty="0">
                <a:solidFill>
                  <a:srgbClr val="FFFFFF"/>
                </a:solidFill>
                <a:latin typeface="Cambria" panose="02040503050406030204" pitchFamily="18" charset="0"/>
                <a:ea typeface="Cambria" panose="02040503050406030204" pitchFamily="18" charset="0"/>
                <a:cs typeface="Cambria"/>
              </a:rPr>
              <a:t>Authority</a:t>
            </a:r>
            <a:endParaRPr sz="2000" dirty="0">
              <a:latin typeface="Cambria" panose="02040503050406030204" pitchFamily="18" charset="0"/>
              <a:ea typeface="Cambria" panose="02040503050406030204" pitchFamily="18" charset="0"/>
              <a:cs typeface="Cambria"/>
            </a:endParaRPr>
          </a:p>
        </p:txBody>
      </p:sp>
      <p:sp>
        <p:nvSpPr>
          <p:cNvPr id="41" name="object 12">
            <a:extLst>
              <a:ext uri="{FF2B5EF4-FFF2-40B4-BE49-F238E27FC236}">
                <a16:creationId xmlns:a16="http://schemas.microsoft.com/office/drawing/2014/main" id="{BADB487E-3B42-F307-D3AB-BB228A2FB5B5}"/>
              </a:ext>
            </a:extLst>
          </p:cNvPr>
          <p:cNvSpPr txBox="1"/>
          <p:nvPr/>
        </p:nvSpPr>
        <p:spPr>
          <a:xfrm>
            <a:off x="247844" y="2031885"/>
            <a:ext cx="5268073" cy="327660"/>
          </a:xfrm>
          <a:prstGeom prst="rect">
            <a:avLst/>
          </a:prstGeom>
        </p:spPr>
        <p:txBody>
          <a:bodyPr vert="horz" wrap="square" lIns="0" tIns="16510" rIns="0" bIns="0" rtlCol="0">
            <a:spAutoFit/>
          </a:bodyPr>
          <a:lstStyle/>
          <a:p>
            <a:pPr marL="12700">
              <a:lnSpc>
                <a:spcPct val="100000"/>
              </a:lnSpc>
              <a:spcBef>
                <a:spcPts val="130"/>
              </a:spcBef>
            </a:pPr>
            <a:r>
              <a:rPr sz="2000" b="1" dirty="0">
                <a:latin typeface="Cambria" panose="02040503050406030204" pitchFamily="18" charset="0"/>
                <a:ea typeface="Cambria" panose="02040503050406030204" pitchFamily="18" charset="0"/>
                <a:cs typeface="Cambria"/>
              </a:rPr>
              <a:t>Voluntary</a:t>
            </a:r>
            <a:r>
              <a:rPr sz="2000" b="1" spc="-5"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payment</a:t>
            </a:r>
            <a:r>
              <a:rPr sz="2000" b="1" spc="-5"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before</a:t>
            </a:r>
            <a:r>
              <a:rPr sz="2000" b="1" spc="20"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issuance</a:t>
            </a:r>
            <a:r>
              <a:rPr sz="2000" b="1" spc="20"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of</a:t>
            </a:r>
            <a:r>
              <a:rPr sz="2000" b="1" spc="30" dirty="0">
                <a:latin typeface="Cambria" panose="02040503050406030204" pitchFamily="18" charset="0"/>
                <a:ea typeface="Cambria" panose="02040503050406030204" pitchFamily="18" charset="0"/>
                <a:cs typeface="Cambria"/>
              </a:rPr>
              <a:t> </a:t>
            </a:r>
            <a:r>
              <a:rPr sz="2000" b="1" spc="-25" dirty="0">
                <a:latin typeface="Cambria" panose="02040503050406030204" pitchFamily="18" charset="0"/>
                <a:ea typeface="Cambria" panose="02040503050406030204" pitchFamily="18" charset="0"/>
                <a:cs typeface="Cambria"/>
              </a:rPr>
              <a:t>SCN</a:t>
            </a:r>
            <a:endParaRPr sz="2000">
              <a:latin typeface="Cambria" panose="02040503050406030204" pitchFamily="18" charset="0"/>
              <a:ea typeface="Cambria" panose="02040503050406030204" pitchFamily="18" charset="0"/>
              <a:cs typeface="Cambria"/>
            </a:endParaRPr>
          </a:p>
        </p:txBody>
      </p:sp>
      <p:graphicFrame>
        <p:nvGraphicFramePr>
          <p:cNvPr id="42" name="object 13">
            <a:extLst>
              <a:ext uri="{FF2B5EF4-FFF2-40B4-BE49-F238E27FC236}">
                <a16:creationId xmlns:a16="http://schemas.microsoft.com/office/drawing/2014/main" id="{C114032D-3F67-5905-9E60-6D725C1282B0}"/>
              </a:ext>
            </a:extLst>
          </p:cNvPr>
          <p:cNvGraphicFramePr>
            <a:graphicFrameLocks noGrp="1"/>
          </p:cNvGraphicFramePr>
          <p:nvPr>
            <p:extLst>
              <p:ext uri="{D42A27DB-BD31-4B8C-83A1-F6EECF244321}">
                <p14:modId xmlns:p14="http://schemas.microsoft.com/office/powerpoint/2010/main" val="4012229727"/>
              </p:ext>
            </p:extLst>
          </p:nvPr>
        </p:nvGraphicFramePr>
        <p:xfrm>
          <a:off x="179831" y="2386741"/>
          <a:ext cx="10438726" cy="2157095"/>
        </p:xfrm>
        <a:graphic>
          <a:graphicData uri="http://schemas.openxmlformats.org/drawingml/2006/table">
            <a:tbl>
              <a:tblPr firstRow="1" bandRow="1">
                <a:tableStyleId>{2D5ABB26-0587-4C30-8999-92F81FD0307C}</a:tableStyleId>
              </a:tblPr>
              <a:tblGrid>
                <a:gridCol w="1834460">
                  <a:extLst>
                    <a:ext uri="{9D8B030D-6E8A-4147-A177-3AD203B41FA5}">
                      <a16:colId xmlns:a16="http://schemas.microsoft.com/office/drawing/2014/main" val="20000"/>
                    </a:ext>
                  </a:extLst>
                </a:gridCol>
                <a:gridCol w="2509521">
                  <a:extLst>
                    <a:ext uri="{9D8B030D-6E8A-4147-A177-3AD203B41FA5}">
                      <a16:colId xmlns:a16="http://schemas.microsoft.com/office/drawing/2014/main" val="20001"/>
                    </a:ext>
                  </a:extLst>
                </a:gridCol>
                <a:gridCol w="2216583">
                  <a:extLst>
                    <a:ext uri="{9D8B030D-6E8A-4147-A177-3AD203B41FA5}">
                      <a16:colId xmlns:a16="http://schemas.microsoft.com/office/drawing/2014/main" val="20002"/>
                    </a:ext>
                  </a:extLst>
                </a:gridCol>
                <a:gridCol w="3878162">
                  <a:extLst>
                    <a:ext uri="{9D8B030D-6E8A-4147-A177-3AD203B41FA5}">
                      <a16:colId xmlns:a16="http://schemas.microsoft.com/office/drawing/2014/main" val="20003"/>
                    </a:ext>
                  </a:extLst>
                </a:gridCol>
              </a:tblGrid>
              <a:tr h="340995">
                <a:tc>
                  <a:txBody>
                    <a:bodyPr/>
                    <a:lstStyle/>
                    <a:p>
                      <a:pPr marL="80645">
                        <a:lnSpc>
                          <a:spcPts val="2315"/>
                        </a:lnSpc>
                        <a:spcBef>
                          <a:spcPts val="270"/>
                        </a:spcBef>
                      </a:pPr>
                      <a:r>
                        <a:rPr sz="2000" dirty="0">
                          <a:latin typeface="Cambria" panose="02040503050406030204" pitchFamily="18" charset="0"/>
                          <a:ea typeface="Cambria" panose="02040503050406030204" pitchFamily="18" charset="0"/>
                          <a:cs typeface="Cambria"/>
                        </a:rPr>
                        <a:t>Under</a:t>
                      </a:r>
                      <a:r>
                        <a:rPr sz="2000" spc="1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Section</a:t>
                      </a:r>
                      <a:endParaRPr sz="2000" dirty="0">
                        <a:latin typeface="Cambria" panose="02040503050406030204" pitchFamily="18" charset="0"/>
                        <a:ea typeface="Cambria" panose="02040503050406030204" pitchFamily="18" charset="0"/>
                        <a:cs typeface="Cambria"/>
                      </a:endParaRPr>
                    </a:p>
                  </a:txBody>
                  <a:tcPr marL="0" marR="0" marT="34290" marB="0">
                    <a:lnR w="12700">
                      <a:solidFill>
                        <a:srgbClr val="FFFFFF"/>
                      </a:solidFill>
                      <a:prstDash val="solid"/>
                    </a:lnR>
                    <a:solidFill>
                      <a:srgbClr val="E8EBF4"/>
                    </a:solidFill>
                  </a:tcPr>
                </a:tc>
                <a:tc>
                  <a:txBody>
                    <a:bodyPr/>
                    <a:lstStyle/>
                    <a:p>
                      <a:pPr marL="74295">
                        <a:lnSpc>
                          <a:spcPts val="2315"/>
                        </a:lnSpc>
                        <a:spcBef>
                          <a:spcPts val="270"/>
                        </a:spcBef>
                      </a:pPr>
                      <a:r>
                        <a:rPr sz="2000" dirty="0">
                          <a:latin typeface="Cambria" panose="02040503050406030204" pitchFamily="18" charset="0"/>
                          <a:ea typeface="Cambria" panose="02040503050406030204" pitchFamily="18" charset="0"/>
                          <a:cs typeface="Cambria"/>
                        </a:rPr>
                        <a:t>Tax</a:t>
                      </a:r>
                      <a:r>
                        <a:rPr sz="2000" spc="-5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a:t>
                      </a:r>
                      <a:r>
                        <a:rPr sz="2000" spc="-4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Interest</a:t>
                      </a:r>
                      <a:endParaRPr sz="2000">
                        <a:latin typeface="Cambria" panose="02040503050406030204" pitchFamily="18" charset="0"/>
                        <a:ea typeface="Cambria" panose="02040503050406030204" pitchFamily="18" charset="0"/>
                        <a:cs typeface="Cambria"/>
                      </a:endParaRPr>
                    </a:p>
                  </a:txBody>
                  <a:tcPr marL="0" marR="0" marT="34290" marB="0">
                    <a:lnL w="12700">
                      <a:solidFill>
                        <a:srgbClr val="FFFFFF"/>
                      </a:solidFill>
                      <a:prstDash val="solid"/>
                    </a:lnL>
                    <a:lnR w="12700">
                      <a:solidFill>
                        <a:srgbClr val="FFFFFF"/>
                      </a:solidFill>
                      <a:prstDash val="solid"/>
                    </a:lnR>
                    <a:solidFill>
                      <a:srgbClr val="E8EBF4"/>
                    </a:solidFill>
                  </a:tcPr>
                </a:tc>
                <a:tc>
                  <a:txBody>
                    <a:bodyPr/>
                    <a:lstStyle/>
                    <a:p>
                      <a:pPr marL="75565">
                        <a:lnSpc>
                          <a:spcPts val="2315"/>
                        </a:lnSpc>
                        <a:spcBef>
                          <a:spcPts val="270"/>
                        </a:spcBef>
                      </a:pPr>
                      <a:r>
                        <a:rPr sz="2000" dirty="0">
                          <a:latin typeface="Cambria" panose="02040503050406030204" pitchFamily="18" charset="0"/>
                          <a:ea typeface="Cambria" panose="02040503050406030204" pitchFamily="18" charset="0"/>
                          <a:cs typeface="Cambria"/>
                        </a:rPr>
                        <a:t>Intimate</a:t>
                      </a:r>
                      <a:r>
                        <a:rPr sz="2000" spc="25" dirty="0">
                          <a:latin typeface="Cambria" panose="02040503050406030204" pitchFamily="18" charset="0"/>
                          <a:ea typeface="Cambria" panose="02040503050406030204" pitchFamily="18" charset="0"/>
                          <a:cs typeface="Cambria"/>
                        </a:rPr>
                        <a:t> </a:t>
                      </a:r>
                      <a:r>
                        <a:rPr sz="2000" spc="-25" dirty="0">
                          <a:latin typeface="Cambria" panose="02040503050406030204" pitchFamily="18" charset="0"/>
                          <a:ea typeface="Cambria" panose="02040503050406030204" pitchFamily="18" charset="0"/>
                          <a:cs typeface="Cambria"/>
                        </a:rPr>
                        <a:t>the</a:t>
                      </a:r>
                      <a:endParaRPr sz="2000">
                        <a:latin typeface="Cambria" panose="02040503050406030204" pitchFamily="18" charset="0"/>
                        <a:ea typeface="Cambria" panose="02040503050406030204" pitchFamily="18" charset="0"/>
                        <a:cs typeface="Cambria"/>
                      </a:endParaRPr>
                    </a:p>
                  </a:txBody>
                  <a:tcPr marL="0" marR="0" marT="3429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315"/>
                        </a:lnSpc>
                        <a:spcBef>
                          <a:spcPts val="270"/>
                        </a:spcBef>
                      </a:pPr>
                      <a:r>
                        <a:rPr sz="2000" dirty="0">
                          <a:latin typeface="Cambria" panose="02040503050406030204" pitchFamily="18" charset="0"/>
                          <a:ea typeface="Cambria" panose="02040503050406030204" pitchFamily="18" charset="0"/>
                          <a:cs typeface="Cambria"/>
                        </a:rPr>
                        <a:t>The</a:t>
                      </a:r>
                      <a:r>
                        <a:rPr sz="2000" spc="2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proper</a:t>
                      </a:r>
                      <a:r>
                        <a:rPr sz="2000" spc="3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officer</a:t>
                      </a:r>
                      <a:r>
                        <a:rPr sz="2000" spc="3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shall</a:t>
                      </a:r>
                      <a:r>
                        <a:rPr sz="2000" spc="35" dirty="0">
                          <a:latin typeface="Cambria" panose="02040503050406030204" pitchFamily="18" charset="0"/>
                          <a:ea typeface="Cambria" panose="02040503050406030204" pitchFamily="18" charset="0"/>
                          <a:cs typeface="Cambria"/>
                        </a:rPr>
                        <a:t> </a:t>
                      </a:r>
                      <a:r>
                        <a:rPr sz="2000" spc="-20" dirty="0">
                          <a:latin typeface="Cambria" panose="02040503050406030204" pitchFamily="18" charset="0"/>
                          <a:ea typeface="Cambria" panose="02040503050406030204" pitchFamily="18" charset="0"/>
                          <a:cs typeface="Cambria"/>
                        </a:rPr>
                        <a:t>issue</a:t>
                      </a:r>
                      <a:endParaRPr sz="2000">
                        <a:latin typeface="Cambria" panose="02040503050406030204" pitchFamily="18" charset="0"/>
                        <a:ea typeface="Cambria" panose="02040503050406030204" pitchFamily="18" charset="0"/>
                        <a:cs typeface="Cambria"/>
                      </a:endParaRPr>
                    </a:p>
                  </a:txBody>
                  <a:tcPr marL="0" marR="0" marT="34290" marB="0">
                    <a:lnL w="12700">
                      <a:solidFill>
                        <a:srgbClr val="FFFFFF"/>
                      </a:solidFill>
                      <a:prstDash val="solid"/>
                    </a:lnL>
                    <a:solidFill>
                      <a:srgbClr val="E8EBF4"/>
                    </a:solidFill>
                  </a:tcPr>
                </a:tc>
                <a:extLst>
                  <a:ext uri="{0D108BD9-81ED-4DB2-BD59-A6C34878D82A}">
                    <a16:rowId xmlns:a16="http://schemas.microsoft.com/office/drawing/2014/main" val="10000"/>
                  </a:ext>
                </a:extLst>
              </a:tr>
              <a:tr h="301625">
                <a:tc>
                  <a:txBody>
                    <a:bodyPr/>
                    <a:lstStyle/>
                    <a:p>
                      <a:pPr marL="80645">
                        <a:lnSpc>
                          <a:spcPts val="2275"/>
                        </a:lnSpc>
                      </a:pPr>
                      <a:r>
                        <a:rPr sz="2000" spc="-25" dirty="0">
                          <a:latin typeface="Cambria" panose="02040503050406030204" pitchFamily="18" charset="0"/>
                          <a:ea typeface="Cambria" panose="02040503050406030204" pitchFamily="18" charset="0"/>
                          <a:cs typeface="Cambria"/>
                        </a:rPr>
                        <a:t>73</a:t>
                      </a:r>
                      <a:endParaRPr sz="2000" dirty="0">
                        <a:latin typeface="Cambria" panose="02040503050406030204" pitchFamily="18" charset="0"/>
                        <a:ea typeface="Cambria" panose="02040503050406030204" pitchFamily="18" charset="0"/>
                        <a:cs typeface="Cambria"/>
                      </a:endParaRPr>
                    </a:p>
                  </a:txBody>
                  <a:tcPr marL="0" marR="0" marT="0" marB="0">
                    <a:lnR w="12700">
                      <a:solidFill>
                        <a:srgbClr val="FFFFFF"/>
                      </a:solidFill>
                      <a:prstDash val="solid"/>
                    </a:lnR>
                    <a:solidFill>
                      <a:srgbClr val="E8EBF4"/>
                    </a:solidFill>
                  </a:tcPr>
                </a:tc>
                <a:tc>
                  <a:txBody>
                    <a:bodyPr/>
                    <a:lstStyle/>
                    <a:p>
                      <a:pPr>
                        <a:lnSpc>
                          <a:spcPct val="100000"/>
                        </a:lnSpc>
                      </a:pPr>
                      <a:endParaRPr sz="2000">
                        <a:latin typeface="Cambria" panose="02040503050406030204" pitchFamily="18" charset="0"/>
                        <a:ea typeface="Cambria" panose="02040503050406030204" pitchFamily="18" charset="0"/>
                        <a:cs typeface="Times New Roman"/>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2000" spc="-10" dirty="0">
                          <a:latin typeface="Cambria" panose="02040503050406030204" pitchFamily="18" charset="0"/>
                          <a:ea typeface="Cambria" panose="02040503050406030204" pitchFamily="18" charset="0"/>
                          <a:cs typeface="Cambria"/>
                        </a:rPr>
                        <a:t>Department</a:t>
                      </a:r>
                      <a:endParaRPr sz="2000">
                        <a:latin typeface="Cambria" panose="02040503050406030204" pitchFamily="18" charset="0"/>
                        <a:ea typeface="Cambria" panose="02040503050406030204" pitchFamily="18" charset="0"/>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2000" dirty="0">
                          <a:latin typeface="Cambria" panose="02040503050406030204" pitchFamily="18" charset="0"/>
                          <a:ea typeface="Cambria" panose="02040503050406030204" pitchFamily="18" charset="0"/>
                          <a:cs typeface="Cambria"/>
                        </a:rPr>
                        <a:t>an</a:t>
                      </a:r>
                      <a:r>
                        <a:rPr sz="2000" spc="7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acknowledgement,</a:t>
                      </a:r>
                      <a:r>
                        <a:rPr sz="2000" spc="80"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accepting</a:t>
                      </a:r>
                      <a:endParaRPr sz="2000" dirty="0">
                        <a:latin typeface="Cambria" panose="02040503050406030204" pitchFamily="18" charset="0"/>
                        <a:ea typeface="Cambria" panose="02040503050406030204" pitchFamily="18" charset="0"/>
                        <a:cs typeface="Cambria"/>
                      </a:endParaRPr>
                    </a:p>
                  </a:txBody>
                  <a:tcPr marL="0" marR="0" marT="0" marB="0">
                    <a:lnL w="12700">
                      <a:solidFill>
                        <a:srgbClr val="FFFFFF"/>
                      </a:solidFill>
                      <a:prstDash val="solid"/>
                    </a:lnL>
                    <a:solidFill>
                      <a:srgbClr val="E8EBF4"/>
                    </a:solidFill>
                  </a:tcPr>
                </a:tc>
                <a:extLst>
                  <a:ext uri="{0D108BD9-81ED-4DB2-BD59-A6C34878D82A}">
                    <a16:rowId xmlns:a16="http://schemas.microsoft.com/office/drawing/2014/main" val="10001"/>
                  </a:ext>
                </a:extLst>
              </a:tr>
              <a:tr h="36195">
                <a:tc>
                  <a:txBody>
                    <a:bodyPr/>
                    <a:lstStyle/>
                    <a:p>
                      <a:pPr>
                        <a:lnSpc>
                          <a:spcPct val="100000"/>
                        </a:lnSpc>
                      </a:pPr>
                      <a:endParaRPr sz="2000" dirty="0">
                        <a:latin typeface="Cambria" panose="02040503050406030204" pitchFamily="18" charset="0"/>
                        <a:ea typeface="Cambria" panose="02040503050406030204" pitchFamily="18" charset="0"/>
                        <a:cs typeface="Times New Roman"/>
                      </a:endParaRPr>
                    </a:p>
                  </a:txBody>
                  <a:tcPr marL="0" marR="0" marT="0" marB="0">
                    <a:lnR w="12700">
                      <a:solidFill>
                        <a:srgbClr val="FFFFFF"/>
                      </a:solidFill>
                      <a:prstDash val="solid"/>
                    </a:lnR>
                    <a:lnB w="12700">
                      <a:solidFill>
                        <a:srgbClr val="FFFFFF"/>
                      </a:solidFill>
                      <a:prstDash val="solid"/>
                    </a:lnB>
                    <a:solidFill>
                      <a:srgbClr val="E8EBF4"/>
                    </a:solidFill>
                  </a:tcPr>
                </a:tc>
                <a:tc>
                  <a:txBody>
                    <a:bodyPr/>
                    <a:lstStyle/>
                    <a:p>
                      <a:pPr>
                        <a:lnSpc>
                          <a:spcPct val="100000"/>
                        </a:lnSpc>
                      </a:pPr>
                      <a:endParaRPr sz="2000">
                        <a:latin typeface="Cambria" panose="02040503050406030204" pitchFamily="18" charset="0"/>
                        <a:ea typeface="Cambria" panose="02040503050406030204" pitchFamily="18" charset="0"/>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rowSpan="2">
                  <a:txBody>
                    <a:bodyPr/>
                    <a:lstStyle/>
                    <a:p>
                      <a:pPr marL="74295" marR="132715">
                        <a:lnSpc>
                          <a:spcPts val="2380"/>
                        </a:lnSpc>
                        <a:spcBef>
                          <a:spcPts val="5"/>
                        </a:spcBef>
                      </a:pPr>
                      <a:r>
                        <a:rPr sz="2000" dirty="0">
                          <a:latin typeface="Cambria" panose="02040503050406030204" pitchFamily="18" charset="0"/>
                          <a:ea typeface="Cambria" panose="02040503050406030204" pitchFamily="18" charset="0"/>
                          <a:cs typeface="Cambria"/>
                        </a:rPr>
                        <a:t>about</a:t>
                      </a:r>
                      <a:r>
                        <a:rPr sz="2000" spc="5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voluntary </a:t>
                      </a:r>
                      <a:r>
                        <a:rPr sz="2000" dirty="0">
                          <a:latin typeface="Cambria" panose="02040503050406030204" pitchFamily="18" charset="0"/>
                          <a:ea typeface="Cambria" panose="02040503050406030204" pitchFamily="18" charset="0"/>
                          <a:cs typeface="Cambria"/>
                        </a:rPr>
                        <a:t>payment</a:t>
                      </a:r>
                      <a:r>
                        <a:rPr sz="2000" spc="2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in</a:t>
                      </a:r>
                      <a:r>
                        <a:rPr sz="2000" spc="15" dirty="0">
                          <a:latin typeface="Cambria" panose="02040503050406030204" pitchFamily="18" charset="0"/>
                          <a:ea typeface="Cambria" panose="02040503050406030204" pitchFamily="18" charset="0"/>
                          <a:cs typeface="Cambria"/>
                        </a:rPr>
                        <a:t> </a:t>
                      </a:r>
                      <a:r>
                        <a:rPr sz="2000" spc="-20" dirty="0">
                          <a:latin typeface="Cambria" panose="02040503050406030204" pitchFamily="18" charset="0"/>
                          <a:ea typeface="Cambria" panose="02040503050406030204" pitchFamily="18" charset="0"/>
                          <a:cs typeface="Cambria"/>
                        </a:rPr>
                        <a:t>Form </a:t>
                      </a:r>
                      <a:r>
                        <a:rPr sz="2000" dirty="0">
                          <a:latin typeface="Cambria" panose="02040503050406030204" pitchFamily="18" charset="0"/>
                          <a:ea typeface="Cambria" panose="02040503050406030204" pitchFamily="18" charset="0"/>
                          <a:cs typeface="Cambria"/>
                        </a:rPr>
                        <a:t>DRC-</a:t>
                      </a:r>
                      <a:r>
                        <a:rPr sz="2000" spc="-25" dirty="0">
                          <a:latin typeface="Cambria" panose="02040503050406030204" pitchFamily="18" charset="0"/>
                          <a:ea typeface="Cambria" panose="02040503050406030204" pitchFamily="18" charset="0"/>
                          <a:cs typeface="Cambria"/>
                        </a:rPr>
                        <a:t>03.</a:t>
                      </a:r>
                      <a:endParaRPr sz="2000" dirty="0">
                        <a:latin typeface="Cambria" panose="02040503050406030204" pitchFamily="18" charset="0"/>
                        <a:ea typeface="Cambria" panose="02040503050406030204" pitchFamily="18" charset="0"/>
                        <a:cs typeface="Cambria"/>
                      </a:endParaRPr>
                    </a:p>
                  </a:txBody>
                  <a:tcPr marL="0" marR="0" marT="635"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rowSpan="2">
                  <a:txBody>
                    <a:bodyPr/>
                    <a:lstStyle/>
                    <a:p>
                      <a:pPr marL="74295" marR="74295">
                        <a:lnSpc>
                          <a:spcPts val="2380"/>
                        </a:lnSpc>
                        <a:spcBef>
                          <a:spcPts val="5"/>
                        </a:spcBef>
                      </a:pPr>
                      <a:r>
                        <a:rPr sz="2000" dirty="0">
                          <a:latin typeface="Cambria" panose="02040503050406030204" pitchFamily="18" charset="0"/>
                          <a:ea typeface="Cambria" panose="02040503050406030204" pitchFamily="18" charset="0"/>
                          <a:cs typeface="Cambria"/>
                        </a:rPr>
                        <a:t>the</a:t>
                      </a:r>
                      <a:r>
                        <a:rPr sz="2000" spc="3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payment</a:t>
                      </a:r>
                      <a:r>
                        <a:rPr sz="2000" spc="2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made</a:t>
                      </a:r>
                      <a:r>
                        <a:rPr sz="2000" spc="3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by</a:t>
                      </a:r>
                      <a:r>
                        <a:rPr sz="2000" spc="1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the</a:t>
                      </a:r>
                      <a:r>
                        <a:rPr sz="2000" spc="30" dirty="0">
                          <a:latin typeface="Cambria" panose="02040503050406030204" pitchFamily="18" charset="0"/>
                          <a:ea typeface="Cambria" panose="02040503050406030204" pitchFamily="18" charset="0"/>
                          <a:cs typeface="Cambria"/>
                        </a:rPr>
                        <a:t> </a:t>
                      </a:r>
                      <a:r>
                        <a:rPr sz="2000" spc="-20" dirty="0">
                          <a:latin typeface="Cambria" panose="02040503050406030204" pitchFamily="18" charset="0"/>
                          <a:ea typeface="Cambria" panose="02040503050406030204" pitchFamily="18" charset="0"/>
                          <a:cs typeface="Cambria"/>
                        </a:rPr>
                        <a:t>said </a:t>
                      </a:r>
                      <a:r>
                        <a:rPr sz="2000" dirty="0">
                          <a:latin typeface="Cambria" panose="02040503050406030204" pitchFamily="18" charset="0"/>
                          <a:ea typeface="Cambria" panose="02040503050406030204" pitchFamily="18" charset="0"/>
                          <a:cs typeface="Cambria"/>
                        </a:rPr>
                        <a:t>person</a:t>
                      </a:r>
                      <a:r>
                        <a:rPr sz="2000" spc="3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in</a:t>
                      </a:r>
                      <a:r>
                        <a:rPr sz="2000" spc="2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FORM</a:t>
                      </a:r>
                      <a:r>
                        <a:rPr sz="2000" spc="2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GST</a:t>
                      </a:r>
                      <a:r>
                        <a:rPr sz="2000" spc="30"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DRC–04, </a:t>
                      </a:r>
                      <a:r>
                        <a:rPr sz="2000" dirty="0">
                          <a:latin typeface="Cambria" panose="02040503050406030204" pitchFamily="18" charset="0"/>
                          <a:ea typeface="Cambria" panose="02040503050406030204" pitchFamily="18" charset="0"/>
                          <a:cs typeface="Cambria"/>
                        </a:rPr>
                        <a:t>and</a:t>
                      </a:r>
                      <a:r>
                        <a:rPr sz="2000" spc="2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if</a:t>
                      </a:r>
                      <a:r>
                        <a:rPr sz="2000" spc="3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satisfied,</a:t>
                      </a:r>
                      <a:r>
                        <a:rPr sz="2000" spc="5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no</a:t>
                      </a:r>
                      <a:r>
                        <a:rPr sz="2000" spc="5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notice will</a:t>
                      </a:r>
                      <a:r>
                        <a:rPr sz="2000" spc="35" dirty="0">
                          <a:latin typeface="Cambria" panose="02040503050406030204" pitchFamily="18" charset="0"/>
                          <a:ea typeface="Cambria" panose="02040503050406030204" pitchFamily="18" charset="0"/>
                          <a:cs typeface="Cambria"/>
                        </a:rPr>
                        <a:t> </a:t>
                      </a:r>
                      <a:r>
                        <a:rPr sz="2000" spc="-25" dirty="0">
                          <a:latin typeface="Cambria" panose="02040503050406030204" pitchFamily="18" charset="0"/>
                          <a:ea typeface="Cambria" panose="02040503050406030204" pitchFamily="18" charset="0"/>
                          <a:cs typeface="Cambria"/>
                        </a:rPr>
                        <a:t>be </a:t>
                      </a:r>
                      <a:r>
                        <a:rPr sz="2000" spc="-10" dirty="0">
                          <a:latin typeface="Cambria" panose="02040503050406030204" pitchFamily="18" charset="0"/>
                          <a:ea typeface="Cambria" panose="02040503050406030204" pitchFamily="18" charset="0"/>
                          <a:cs typeface="Cambria"/>
                        </a:rPr>
                        <a:t>issued.</a:t>
                      </a:r>
                      <a:endParaRPr sz="2000" dirty="0">
                        <a:latin typeface="Cambria" panose="02040503050406030204" pitchFamily="18" charset="0"/>
                        <a:ea typeface="Cambria" panose="02040503050406030204" pitchFamily="18" charset="0"/>
                        <a:cs typeface="Cambria"/>
                      </a:endParaRPr>
                    </a:p>
                  </a:txBody>
                  <a:tcPr marL="0" marR="0" marT="635" marB="0">
                    <a:lnL w="12700">
                      <a:solidFill>
                        <a:srgbClr val="FFFFFF"/>
                      </a:solidFill>
                      <a:prstDash val="solid"/>
                    </a:lnL>
                    <a:lnB w="12700">
                      <a:solidFill>
                        <a:srgbClr val="FFFFFF"/>
                      </a:solidFill>
                      <a:prstDash val="solid"/>
                    </a:lnB>
                    <a:solidFill>
                      <a:srgbClr val="E8EBF4"/>
                    </a:solidFill>
                  </a:tcPr>
                </a:tc>
                <a:extLst>
                  <a:ext uri="{0D108BD9-81ED-4DB2-BD59-A6C34878D82A}">
                    <a16:rowId xmlns:a16="http://schemas.microsoft.com/office/drawing/2014/main" val="10002"/>
                  </a:ext>
                </a:extLst>
              </a:tr>
              <a:tr h="1206500">
                <a:tc>
                  <a:txBody>
                    <a:bodyPr/>
                    <a:lstStyle/>
                    <a:p>
                      <a:pPr marL="80645" marR="98425">
                        <a:lnSpc>
                          <a:spcPct val="101499"/>
                        </a:lnSpc>
                        <a:spcBef>
                          <a:spcPts val="220"/>
                        </a:spcBef>
                      </a:pPr>
                      <a:r>
                        <a:rPr sz="2000" dirty="0">
                          <a:latin typeface="Cambria" panose="02040503050406030204" pitchFamily="18" charset="0"/>
                          <a:ea typeface="Cambria" panose="02040503050406030204" pitchFamily="18" charset="0"/>
                          <a:cs typeface="Cambria"/>
                        </a:rPr>
                        <a:t>Under</a:t>
                      </a:r>
                      <a:r>
                        <a:rPr sz="2000" spc="1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Section </a:t>
                      </a:r>
                      <a:r>
                        <a:rPr sz="2000" spc="-25" dirty="0">
                          <a:latin typeface="Cambria" panose="02040503050406030204" pitchFamily="18" charset="0"/>
                          <a:ea typeface="Cambria" panose="02040503050406030204" pitchFamily="18" charset="0"/>
                          <a:cs typeface="Cambria"/>
                        </a:rPr>
                        <a:t>74</a:t>
                      </a:r>
                      <a:endParaRPr sz="2000" dirty="0">
                        <a:latin typeface="Cambria" panose="02040503050406030204" pitchFamily="18" charset="0"/>
                        <a:ea typeface="Cambria" panose="02040503050406030204" pitchFamily="18" charset="0"/>
                        <a:cs typeface="Cambria"/>
                      </a:endParaRPr>
                    </a:p>
                  </a:txBody>
                  <a:tcPr marL="0" marR="0" marT="27940" marB="0">
                    <a:lnR w="12700">
                      <a:solidFill>
                        <a:srgbClr val="FFFFFF"/>
                      </a:solidFill>
                      <a:prstDash val="solid"/>
                    </a:lnR>
                    <a:lnT w="12700">
                      <a:solidFill>
                        <a:srgbClr val="FFFFFF"/>
                      </a:solidFill>
                      <a:prstDash val="solid"/>
                    </a:lnT>
                    <a:lnB w="12700">
                      <a:solidFill>
                        <a:srgbClr val="FFFFFF"/>
                      </a:solidFill>
                      <a:prstDash val="solid"/>
                    </a:lnB>
                    <a:solidFill>
                      <a:srgbClr val="CFD4E9"/>
                    </a:solidFill>
                  </a:tcPr>
                </a:tc>
                <a:tc>
                  <a:txBody>
                    <a:bodyPr/>
                    <a:lstStyle/>
                    <a:p>
                      <a:pPr marL="74295" marR="335915">
                        <a:lnSpc>
                          <a:spcPct val="101499"/>
                        </a:lnSpc>
                        <a:spcBef>
                          <a:spcPts val="220"/>
                        </a:spcBef>
                      </a:pPr>
                      <a:r>
                        <a:rPr sz="2000" dirty="0">
                          <a:latin typeface="Cambria" panose="02040503050406030204" pitchFamily="18" charset="0"/>
                          <a:ea typeface="Cambria" panose="02040503050406030204" pitchFamily="18" charset="0"/>
                          <a:cs typeface="Cambria"/>
                        </a:rPr>
                        <a:t>Tax</a:t>
                      </a:r>
                      <a:r>
                        <a:rPr sz="2000" spc="-4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a:t>
                      </a:r>
                      <a:r>
                        <a:rPr sz="2000" spc="-3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Interest</a:t>
                      </a:r>
                      <a:r>
                        <a:rPr sz="2000" spc="-45" dirty="0">
                          <a:latin typeface="Cambria" panose="02040503050406030204" pitchFamily="18" charset="0"/>
                          <a:ea typeface="Cambria" panose="02040503050406030204" pitchFamily="18" charset="0"/>
                          <a:cs typeface="Cambria"/>
                        </a:rPr>
                        <a:t> </a:t>
                      </a:r>
                      <a:r>
                        <a:rPr sz="2000" spc="-5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Penalty</a:t>
                      </a:r>
                      <a:r>
                        <a:rPr sz="2000" spc="1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a:t>
                      </a:r>
                      <a:r>
                        <a:rPr sz="2000" spc="1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15%</a:t>
                      </a:r>
                      <a:r>
                        <a:rPr sz="2000" spc="45" dirty="0">
                          <a:latin typeface="Cambria" panose="02040503050406030204" pitchFamily="18" charset="0"/>
                          <a:ea typeface="Cambria" panose="02040503050406030204" pitchFamily="18" charset="0"/>
                          <a:cs typeface="Cambria"/>
                        </a:rPr>
                        <a:t> </a:t>
                      </a:r>
                      <a:r>
                        <a:rPr sz="2000" spc="-25" dirty="0">
                          <a:latin typeface="Cambria" panose="02040503050406030204" pitchFamily="18" charset="0"/>
                          <a:ea typeface="Cambria" panose="02040503050406030204" pitchFamily="18" charset="0"/>
                          <a:cs typeface="Cambria"/>
                        </a:rPr>
                        <a:t>of tax</a:t>
                      </a:r>
                      <a:endParaRPr sz="2000" dirty="0">
                        <a:latin typeface="Cambria" panose="02040503050406030204" pitchFamily="18" charset="0"/>
                        <a:ea typeface="Cambria" panose="02040503050406030204" pitchFamily="18" charset="0"/>
                        <a:cs typeface="Cambria"/>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9"/>
                    </a:solidFill>
                  </a:tcPr>
                </a:tc>
                <a:tc vMerge="1">
                  <a:txBody>
                    <a:bodyPr/>
                    <a:lstStyle/>
                    <a:p>
                      <a:endParaRPr/>
                    </a:p>
                  </a:txBody>
                  <a:tcPr marL="0" marR="0" marT="635"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vMerge="1">
                  <a:txBody>
                    <a:bodyPr/>
                    <a:lstStyle/>
                    <a:p>
                      <a:endParaRPr/>
                    </a:p>
                  </a:txBody>
                  <a:tcPr marL="0" marR="0" marT="635" marB="0">
                    <a:lnL w="12700">
                      <a:solidFill>
                        <a:srgbClr val="FFFFFF"/>
                      </a:solidFill>
                      <a:prstDash val="solid"/>
                    </a:lnL>
                    <a:lnB w="12700">
                      <a:solidFill>
                        <a:srgbClr val="FFFFFF"/>
                      </a:solidFill>
                      <a:prstDash val="solid"/>
                    </a:lnB>
                    <a:solidFill>
                      <a:srgbClr val="E8EBF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384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7643268" cy="585787"/>
          </a:xfrm>
        </p:spPr>
        <p:txBody>
          <a:bodyPr/>
          <a:lstStyle/>
          <a:p>
            <a:r>
              <a:rPr lang="en-US" sz="3200" b="0" i="1" dirty="0">
                <a:solidFill>
                  <a:schemeClr val="bg1"/>
                </a:solidFill>
                <a:latin typeface="Cambria" panose="02040503050406030204" pitchFamily="18" charset="0"/>
              </a:rPr>
              <a:t>Penalty Settlement Scheme</a:t>
            </a:r>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lstStyle/>
          <a:p>
            <a:pPr marL="0" indent="0" algn="just">
              <a:lnSpc>
                <a:spcPct val="100000"/>
              </a:lnSpc>
              <a:spcBef>
                <a:spcPts val="0"/>
              </a:spcBef>
              <a:buNone/>
            </a:pPr>
            <a:endParaRPr lang="en-US" dirty="0"/>
          </a:p>
          <a:p>
            <a:pPr marL="365125" indent="-365125" algn="just">
              <a:lnSpc>
                <a:spcPct val="100000"/>
              </a:lnSpc>
              <a:spcBef>
                <a:spcPts val="0"/>
              </a:spcBef>
            </a:pPr>
            <a:endParaRPr lang="en-US" dirty="0"/>
          </a:p>
          <a:p>
            <a:endParaRPr lang="en-IN" dirty="0"/>
          </a:p>
        </p:txBody>
      </p:sp>
      <p:grpSp>
        <p:nvGrpSpPr>
          <p:cNvPr id="5" name="object 3">
            <a:extLst>
              <a:ext uri="{FF2B5EF4-FFF2-40B4-BE49-F238E27FC236}">
                <a16:creationId xmlns:a16="http://schemas.microsoft.com/office/drawing/2014/main" id="{ADF470B5-744D-31A1-7C82-3D00AA770C84}"/>
              </a:ext>
            </a:extLst>
          </p:cNvPr>
          <p:cNvGrpSpPr/>
          <p:nvPr/>
        </p:nvGrpSpPr>
        <p:grpSpPr>
          <a:xfrm>
            <a:off x="179070" y="1230401"/>
            <a:ext cx="9662160" cy="2952750"/>
            <a:chOff x="179070" y="1981961"/>
            <a:chExt cx="9662160" cy="2952750"/>
          </a:xfrm>
        </p:grpSpPr>
        <p:pic>
          <p:nvPicPr>
            <p:cNvPr id="6" name="object 4">
              <a:extLst>
                <a:ext uri="{FF2B5EF4-FFF2-40B4-BE49-F238E27FC236}">
                  <a16:creationId xmlns:a16="http://schemas.microsoft.com/office/drawing/2014/main" id="{A583DCEE-5362-B7AE-AE95-FCF3E0B1A93B}"/>
                </a:ext>
              </a:extLst>
            </p:cNvPr>
            <p:cNvPicPr/>
            <p:nvPr/>
          </p:nvPicPr>
          <p:blipFill>
            <a:blip r:embed="rId2" cstate="print"/>
            <a:stretch>
              <a:fillRect/>
            </a:stretch>
          </p:blipFill>
          <p:spPr>
            <a:xfrm>
              <a:off x="184404" y="1987295"/>
              <a:ext cx="9651492" cy="1056131"/>
            </a:xfrm>
            <a:prstGeom prst="rect">
              <a:avLst/>
            </a:prstGeom>
          </p:spPr>
        </p:pic>
        <p:sp>
          <p:nvSpPr>
            <p:cNvPr id="7" name="object 5">
              <a:extLst>
                <a:ext uri="{FF2B5EF4-FFF2-40B4-BE49-F238E27FC236}">
                  <a16:creationId xmlns:a16="http://schemas.microsoft.com/office/drawing/2014/main" id="{16A503D0-0827-737B-C58B-0D80F1C361A7}"/>
                </a:ext>
              </a:extLst>
            </p:cNvPr>
            <p:cNvSpPr/>
            <p:nvPr/>
          </p:nvSpPr>
          <p:spPr>
            <a:xfrm>
              <a:off x="1877567" y="1982724"/>
              <a:ext cx="4373880" cy="699770"/>
            </a:xfrm>
            <a:custGeom>
              <a:avLst/>
              <a:gdLst/>
              <a:ahLst/>
              <a:cxnLst/>
              <a:rect l="l" t="t" r="r" b="b"/>
              <a:pathLst>
                <a:path w="4373880" h="699769">
                  <a:moveTo>
                    <a:pt x="0" y="0"/>
                  </a:moveTo>
                  <a:lnTo>
                    <a:pt x="0" y="699516"/>
                  </a:lnTo>
                </a:path>
                <a:path w="4373880" h="699769">
                  <a:moveTo>
                    <a:pt x="2322575" y="0"/>
                  </a:moveTo>
                  <a:lnTo>
                    <a:pt x="2322575" y="699516"/>
                  </a:lnTo>
                </a:path>
                <a:path w="4373880" h="699769">
                  <a:moveTo>
                    <a:pt x="4373880" y="0"/>
                  </a:moveTo>
                  <a:lnTo>
                    <a:pt x="4373880" y="699516"/>
                  </a:lnTo>
                </a:path>
              </a:pathLst>
            </a:custGeom>
            <a:ln w="10668">
              <a:solidFill>
                <a:srgbClr val="FFFFFF"/>
              </a:solidFill>
            </a:ln>
          </p:spPr>
          <p:txBody>
            <a:bodyPr wrap="square" lIns="0" tIns="0" rIns="0" bIns="0" rtlCol="0"/>
            <a:lstStyle/>
            <a:p>
              <a:endParaRPr sz="2000">
                <a:latin typeface="Cambria" panose="02040503050406030204" pitchFamily="18" charset="0"/>
                <a:ea typeface="Cambria" panose="02040503050406030204" pitchFamily="18" charset="0"/>
              </a:endParaRPr>
            </a:p>
          </p:txBody>
        </p:sp>
        <p:sp>
          <p:nvSpPr>
            <p:cNvPr id="8" name="object 6">
              <a:extLst>
                <a:ext uri="{FF2B5EF4-FFF2-40B4-BE49-F238E27FC236}">
                  <a16:creationId xmlns:a16="http://schemas.microsoft.com/office/drawing/2014/main" id="{F1BEEB1A-7CFA-5FB2-7B3F-5A52284D786F}"/>
                </a:ext>
              </a:extLst>
            </p:cNvPr>
            <p:cNvSpPr/>
            <p:nvPr/>
          </p:nvSpPr>
          <p:spPr>
            <a:xfrm>
              <a:off x="179831" y="2667000"/>
              <a:ext cx="9660890" cy="0"/>
            </a:xfrm>
            <a:custGeom>
              <a:avLst/>
              <a:gdLst/>
              <a:ahLst/>
              <a:cxnLst/>
              <a:rect l="l" t="t" r="r" b="b"/>
              <a:pathLst>
                <a:path w="9660890">
                  <a:moveTo>
                    <a:pt x="0" y="0"/>
                  </a:moveTo>
                  <a:lnTo>
                    <a:pt x="9660635" y="0"/>
                  </a:lnTo>
                </a:path>
              </a:pathLst>
            </a:custGeom>
            <a:ln w="32004">
              <a:solidFill>
                <a:srgbClr val="FFFFFF"/>
              </a:solidFill>
            </a:ln>
          </p:spPr>
          <p:txBody>
            <a:bodyPr wrap="square" lIns="0" tIns="0" rIns="0" bIns="0" rtlCol="0"/>
            <a:lstStyle/>
            <a:p>
              <a:endParaRPr sz="2000">
                <a:latin typeface="Cambria" panose="02040503050406030204" pitchFamily="18" charset="0"/>
                <a:ea typeface="Cambria" panose="02040503050406030204" pitchFamily="18" charset="0"/>
              </a:endParaRPr>
            </a:p>
          </p:txBody>
        </p:sp>
        <p:sp>
          <p:nvSpPr>
            <p:cNvPr id="9" name="object 7">
              <a:extLst>
                <a:ext uri="{FF2B5EF4-FFF2-40B4-BE49-F238E27FC236}">
                  <a16:creationId xmlns:a16="http://schemas.microsoft.com/office/drawing/2014/main" id="{6D0ED3DC-744F-06B4-86BB-9D37548AA99F}"/>
                </a:ext>
              </a:extLst>
            </p:cNvPr>
            <p:cNvSpPr/>
            <p:nvPr/>
          </p:nvSpPr>
          <p:spPr>
            <a:xfrm>
              <a:off x="179831" y="1982724"/>
              <a:ext cx="9660890" cy="2952115"/>
            </a:xfrm>
            <a:custGeom>
              <a:avLst/>
              <a:gdLst/>
              <a:ahLst/>
              <a:cxnLst/>
              <a:rect l="l" t="t" r="r" b="b"/>
              <a:pathLst>
                <a:path w="9660890" h="2952115">
                  <a:moveTo>
                    <a:pt x="4572" y="0"/>
                  </a:moveTo>
                  <a:lnTo>
                    <a:pt x="4572" y="2951988"/>
                  </a:lnTo>
                </a:path>
                <a:path w="9660890" h="2952115">
                  <a:moveTo>
                    <a:pt x="9656064" y="0"/>
                  </a:moveTo>
                  <a:lnTo>
                    <a:pt x="9656064" y="2951988"/>
                  </a:lnTo>
                </a:path>
                <a:path w="9660890" h="2952115">
                  <a:moveTo>
                    <a:pt x="0" y="4571"/>
                  </a:moveTo>
                  <a:lnTo>
                    <a:pt x="9660635" y="4571"/>
                  </a:lnTo>
                </a:path>
              </a:pathLst>
            </a:custGeom>
            <a:ln w="10668">
              <a:solidFill>
                <a:srgbClr val="FFFFFF"/>
              </a:solidFill>
            </a:ln>
          </p:spPr>
          <p:txBody>
            <a:bodyPr wrap="square" lIns="0" tIns="0" rIns="0" bIns="0" rtlCol="0"/>
            <a:lstStyle/>
            <a:p>
              <a:endParaRPr sz="2000">
                <a:latin typeface="Cambria" panose="02040503050406030204" pitchFamily="18" charset="0"/>
                <a:ea typeface="Cambria" panose="02040503050406030204" pitchFamily="18" charset="0"/>
              </a:endParaRPr>
            </a:p>
          </p:txBody>
        </p:sp>
      </p:grpSp>
      <p:sp>
        <p:nvSpPr>
          <p:cNvPr id="10" name="object 8">
            <a:extLst>
              <a:ext uri="{FF2B5EF4-FFF2-40B4-BE49-F238E27FC236}">
                <a16:creationId xmlns:a16="http://schemas.microsoft.com/office/drawing/2014/main" id="{238EA9C2-9851-1E4B-8A92-3D4337E21190}"/>
              </a:ext>
            </a:extLst>
          </p:cNvPr>
          <p:cNvSpPr txBox="1"/>
          <p:nvPr/>
        </p:nvSpPr>
        <p:spPr>
          <a:xfrm>
            <a:off x="247844" y="1253549"/>
            <a:ext cx="873760" cy="327660"/>
          </a:xfrm>
          <a:prstGeom prst="rect">
            <a:avLst/>
          </a:prstGeom>
        </p:spPr>
        <p:txBody>
          <a:bodyPr vert="horz" wrap="square" lIns="0" tIns="16510" rIns="0" bIns="0" rtlCol="0">
            <a:spAutoFit/>
          </a:bodyPr>
          <a:lstStyle/>
          <a:p>
            <a:pPr marL="12700">
              <a:lnSpc>
                <a:spcPct val="100000"/>
              </a:lnSpc>
              <a:spcBef>
                <a:spcPts val="130"/>
              </a:spcBef>
            </a:pPr>
            <a:r>
              <a:rPr sz="2000" b="1" spc="-10" dirty="0">
                <a:solidFill>
                  <a:srgbClr val="FFFFFF"/>
                </a:solidFill>
                <a:latin typeface="Cambria" panose="02040503050406030204" pitchFamily="18" charset="0"/>
                <a:ea typeface="Cambria" panose="02040503050406030204" pitchFamily="18" charset="0"/>
                <a:cs typeface="Cambria"/>
              </a:rPr>
              <a:t>Section</a:t>
            </a:r>
            <a:endParaRPr sz="2000" dirty="0">
              <a:latin typeface="Cambria" panose="02040503050406030204" pitchFamily="18" charset="0"/>
              <a:ea typeface="Cambria" panose="02040503050406030204" pitchFamily="18" charset="0"/>
              <a:cs typeface="Cambria"/>
            </a:endParaRPr>
          </a:p>
        </p:txBody>
      </p:sp>
      <p:sp>
        <p:nvSpPr>
          <p:cNvPr id="11" name="object 9">
            <a:extLst>
              <a:ext uri="{FF2B5EF4-FFF2-40B4-BE49-F238E27FC236}">
                <a16:creationId xmlns:a16="http://schemas.microsoft.com/office/drawing/2014/main" id="{A0631DF9-EA51-F341-913D-2932FC285F9D}"/>
              </a:ext>
            </a:extLst>
          </p:cNvPr>
          <p:cNvSpPr txBox="1"/>
          <p:nvPr/>
        </p:nvSpPr>
        <p:spPr>
          <a:xfrm>
            <a:off x="1939543" y="1253549"/>
            <a:ext cx="1954530" cy="614527"/>
          </a:xfrm>
          <a:prstGeom prst="rect">
            <a:avLst/>
          </a:prstGeom>
        </p:spPr>
        <p:txBody>
          <a:bodyPr vert="horz" wrap="square" lIns="0" tIns="12065" rIns="0" bIns="0" rtlCol="0">
            <a:spAutoFit/>
          </a:bodyPr>
          <a:lstStyle/>
          <a:p>
            <a:pPr marL="12700" marR="5080">
              <a:lnSpc>
                <a:spcPct val="101499"/>
              </a:lnSpc>
              <a:spcBef>
                <a:spcPts val="95"/>
              </a:spcBef>
            </a:pPr>
            <a:r>
              <a:rPr sz="2000" b="1" dirty="0">
                <a:solidFill>
                  <a:srgbClr val="FFFFFF"/>
                </a:solidFill>
                <a:latin typeface="Cambria" panose="02040503050406030204" pitchFamily="18" charset="0"/>
                <a:ea typeface="Cambria" panose="02040503050406030204" pitchFamily="18" charset="0"/>
                <a:cs typeface="Cambria"/>
              </a:rPr>
              <a:t>Tax,</a:t>
            </a:r>
            <a:r>
              <a:rPr sz="2000" b="1" spc="-4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Interest</a:t>
            </a:r>
            <a:r>
              <a:rPr sz="2000" b="1" spc="-85" dirty="0">
                <a:solidFill>
                  <a:srgbClr val="FFFFFF"/>
                </a:solidFill>
                <a:latin typeface="Cambria" panose="02040503050406030204" pitchFamily="18" charset="0"/>
                <a:ea typeface="Cambria" panose="02040503050406030204" pitchFamily="18" charset="0"/>
                <a:cs typeface="Cambria"/>
              </a:rPr>
              <a:t> </a:t>
            </a:r>
            <a:r>
              <a:rPr sz="2000" b="1" spc="-25" dirty="0">
                <a:solidFill>
                  <a:srgbClr val="FFFFFF"/>
                </a:solidFill>
                <a:latin typeface="Cambria" panose="02040503050406030204" pitchFamily="18" charset="0"/>
                <a:ea typeface="Cambria" panose="02040503050406030204" pitchFamily="18" charset="0"/>
                <a:cs typeface="Cambria"/>
              </a:rPr>
              <a:t>and </a:t>
            </a:r>
            <a:r>
              <a:rPr sz="2000" b="1" spc="-10" dirty="0">
                <a:solidFill>
                  <a:srgbClr val="FFFFFF"/>
                </a:solidFill>
                <a:latin typeface="Cambria" panose="02040503050406030204" pitchFamily="18" charset="0"/>
                <a:ea typeface="Cambria" panose="02040503050406030204" pitchFamily="18" charset="0"/>
                <a:cs typeface="Cambria"/>
              </a:rPr>
              <a:t>Penalty</a:t>
            </a:r>
            <a:endParaRPr sz="2000">
              <a:latin typeface="Cambria" panose="02040503050406030204" pitchFamily="18" charset="0"/>
              <a:ea typeface="Cambria" panose="02040503050406030204" pitchFamily="18" charset="0"/>
              <a:cs typeface="Cambria"/>
            </a:endParaRPr>
          </a:p>
        </p:txBody>
      </p:sp>
      <p:sp>
        <p:nvSpPr>
          <p:cNvPr id="12" name="object 10">
            <a:extLst>
              <a:ext uri="{FF2B5EF4-FFF2-40B4-BE49-F238E27FC236}">
                <a16:creationId xmlns:a16="http://schemas.microsoft.com/office/drawing/2014/main" id="{5CB42041-3CBC-8F4E-E400-276AE213E33B}"/>
              </a:ext>
            </a:extLst>
          </p:cNvPr>
          <p:cNvSpPr txBox="1"/>
          <p:nvPr/>
        </p:nvSpPr>
        <p:spPr>
          <a:xfrm>
            <a:off x="4262098" y="1253549"/>
            <a:ext cx="1529715" cy="614527"/>
          </a:xfrm>
          <a:prstGeom prst="rect">
            <a:avLst/>
          </a:prstGeom>
        </p:spPr>
        <p:txBody>
          <a:bodyPr vert="horz" wrap="square" lIns="0" tIns="12065" rIns="0" bIns="0" rtlCol="0">
            <a:spAutoFit/>
          </a:bodyPr>
          <a:lstStyle/>
          <a:p>
            <a:pPr marL="12700" marR="5080">
              <a:lnSpc>
                <a:spcPct val="101499"/>
              </a:lnSpc>
              <a:spcBef>
                <a:spcPts val="95"/>
              </a:spcBef>
            </a:pPr>
            <a:r>
              <a:rPr sz="2000" b="1" dirty="0">
                <a:solidFill>
                  <a:srgbClr val="FFFFFF"/>
                </a:solidFill>
                <a:latin typeface="Cambria" panose="02040503050406030204" pitchFamily="18" charset="0"/>
                <a:ea typeface="Cambria" panose="02040503050406030204" pitchFamily="18" charset="0"/>
                <a:cs typeface="Cambria"/>
              </a:rPr>
              <a:t>Action</a:t>
            </a:r>
            <a:r>
              <a:rPr sz="2000" b="1" spc="-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by </a:t>
            </a:r>
            <a:r>
              <a:rPr sz="2000" b="1" spc="-25" dirty="0">
                <a:solidFill>
                  <a:srgbClr val="FFFFFF"/>
                </a:solidFill>
                <a:latin typeface="Cambria" panose="02040503050406030204" pitchFamily="18" charset="0"/>
                <a:ea typeface="Cambria" panose="02040503050406030204" pitchFamily="18" charset="0"/>
                <a:cs typeface="Cambria"/>
              </a:rPr>
              <a:t>the </a:t>
            </a:r>
            <a:r>
              <a:rPr sz="2000" b="1" spc="-10" dirty="0">
                <a:solidFill>
                  <a:srgbClr val="FFFFFF"/>
                </a:solidFill>
                <a:latin typeface="Cambria" panose="02040503050406030204" pitchFamily="18" charset="0"/>
                <a:ea typeface="Cambria" panose="02040503050406030204" pitchFamily="18" charset="0"/>
                <a:cs typeface="Cambria"/>
              </a:rPr>
              <a:t>taxpayer</a:t>
            </a:r>
            <a:endParaRPr sz="2000">
              <a:latin typeface="Cambria" panose="02040503050406030204" pitchFamily="18" charset="0"/>
              <a:ea typeface="Cambria" panose="02040503050406030204" pitchFamily="18" charset="0"/>
              <a:cs typeface="Cambria"/>
            </a:endParaRPr>
          </a:p>
        </p:txBody>
      </p:sp>
      <p:sp>
        <p:nvSpPr>
          <p:cNvPr id="13" name="object 11">
            <a:extLst>
              <a:ext uri="{FF2B5EF4-FFF2-40B4-BE49-F238E27FC236}">
                <a16:creationId xmlns:a16="http://schemas.microsoft.com/office/drawing/2014/main" id="{03B8883C-D454-8036-7579-8B8B00524FB9}"/>
              </a:ext>
            </a:extLst>
          </p:cNvPr>
          <p:cNvSpPr txBox="1"/>
          <p:nvPr/>
        </p:nvSpPr>
        <p:spPr>
          <a:xfrm>
            <a:off x="6313426" y="1253549"/>
            <a:ext cx="3415665" cy="632224"/>
          </a:xfrm>
          <a:prstGeom prst="rect">
            <a:avLst/>
          </a:prstGeom>
        </p:spPr>
        <p:txBody>
          <a:bodyPr vert="horz" wrap="square" lIns="0" tIns="16510" rIns="0" bIns="0" rtlCol="0">
            <a:spAutoFit/>
          </a:bodyPr>
          <a:lstStyle/>
          <a:p>
            <a:pPr marL="12700">
              <a:lnSpc>
                <a:spcPct val="100000"/>
              </a:lnSpc>
              <a:spcBef>
                <a:spcPts val="130"/>
              </a:spcBef>
            </a:pPr>
            <a:r>
              <a:rPr sz="2000" b="1" dirty="0">
                <a:solidFill>
                  <a:srgbClr val="FFFFFF"/>
                </a:solidFill>
                <a:latin typeface="Cambria" panose="02040503050406030204" pitchFamily="18" charset="0"/>
                <a:ea typeface="Cambria" panose="02040503050406030204" pitchFamily="18" charset="0"/>
                <a:cs typeface="Cambria"/>
              </a:rPr>
              <a:t>Action</a:t>
            </a:r>
            <a:r>
              <a:rPr sz="2000" b="1" spc="-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taken</a:t>
            </a:r>
            <a:r>
              <a:rPr sz="2000" b="1" spc="15" dirty="0">
                <a:solidFill>
                  <a:srgbClr val="FFFFFF"/>
                </a:solidFill>
                <a:latin typeface="Cambria" panose="02040503050406030204" pitchFamily="18" charset="0"/>
                <a:ea typeface="Cambria" panose="02040503050406030204" pitchFamily="18" charset="0"/>
                <a:cs typeface="Cambria"/>
              </a:rPr>
              <a:t> </a:t>
            </a:r>
            <a:r>
              <a:rPr sz="2000" b="1" dirty="0">
                <a:solidFill>
                  <a:srgbClr val="FFFFFF"/>
                </a:solidFill>
                <a:latin typeface="Cambria" panose="02040503050406030204" pitchFamily="18" charset="0"/>
                <a:ea typeface="Cambria" panose="02040503050406030204" pitchFamily="18" charset="0"/>
                <a:cs typeface="Cambria"/>
              </a:rPr>
              <a:t>by the</a:t>
            </a:r>
            <a:r>
              <a:rPr sz="2000" b="1" spc="25" dirty="0">
                <a:solidFill>
                  <a:srgbClr val="FFFFFF"/>
                </a:solidFill>
                <a:latin typeface="Cambria" panose="02040503050406030204" pitchFamily="18" charset="0"/>
                <a:ea typeface="Cambria" panose="02040503050406030204" pitchFamily="18" charset="0"/>
                <a:cs typeface="Cambria"/>
              </a:rPr>
              <a:t> </a:t>
            </a:r>
            <a:r>
              <a:rPr sz="2000" b="1" spc="-10" dirty="0">
                <a:solidFill>
                  <a:srgbClr val="FFFFFF"/>
                </a:solidFill>
                <a:latin typeface="Cambria" panose="02040503050406030204" pitchFamily="18" charset="0"/>
                <a:ea typeface="Cambria" panose="02040503050406030204" pitchFamily="18" charset="0"/>
                <a:cs typeface="Cambria"/>
              </a:rPr>
              <a:t>Authority</a:t>
            </a:r>
            <a:endParaRPr sz="2000">
              <a:latin typeface="Cambria" panose="02040503050406030204" pitchFamily="18" charset="0"/>
              <a:ea typeface="Cambria" panose="02040503050406030204" pitchFamily="18" charset="0"/>
              <a:cs typeface="Cambria"/>
            </a:endParaRPr>
          </a:p>
        </p:txBody>
      </p:sp>
      <p:sp>
        <p:nvSpPr>
          <p:cNvPr id="14" name="object 12">
            <a:extLst>
              <a:ext uri="{FF2B5EF4-FFF2-40B4-BE49-F238E27FC236}">
                <a16:creationId xmlns:a16="http://schemas.microsoft.com/office/drawing/2014/main" id="{C85A942F-420B-5BBA-0B08-A7760D8078E7}"/>
              </a:ext>
            </a:extLst>
          </p:cNvPr>
          <p:cNvSpPr txBox="1"/>
          <p:nvPr/>
        </p:nvSpPr>
        <p:spPr>
          <a:xfrm>
            <a:off x="247844" y="1931677"/>
            <a:ext cx="4481195" cy="632224"/>
          </a:xfrm>
          <a:prstGeom prst="rect">
            <a:avLst/>
          </a:prstGeom>
        </p:spPr>
        <p:txBody>
          <a:bodyPr vert="horz" wrap="square" lIns="0" tIns="16510" rIns="0" bIns="0" rtlCol="0">
            <a:spAutoFit/>
          </a:bodyPr>
          <a:lstStyle/>
          <a:p>
            <a:pPr marL="12700">
              <a:lnSpc>
                <a:spcPct val="100000"/>
              </a:lnSpc>
              <a:spcBef>
                <a:spcPts val="130"/>
              </a:spcBef>
            </a:pPr>
            <a:r>
              <a:rPr sz="2000" b="1" dirty="0">
                <a:latin typeface="Cambria" panose="02040503050406030204" pitchFamily="18" charset="0"/>
                <a:ea typeface="Cambria" panose="02040503050406030204" pitchFamily="18" charset="0"/>
                <a:cs typeface="Cambria"/>
              </a:rPr>
              <a:t>Payment</a:t>
            </a:r>
            <a:r>
              <a:rPr sz="2000" b="1" spc="20"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within</a:t>
            </a:r>
            <a:r>
              <a:rPr sz="2000" b="1" spc="5"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30</a:t>
            </a:r>
            <a:r>
              <a:rPr sz="2000" b="1" spc="10"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days</a:t>
            </a:r>
            <a:r>
              <a:rPr sz="2000" b="1" spc="15"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of</a:t>
            </a:r>
            <a:r>
              <a:rPr sz="2000" b="1" spc="-5"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issue</a:t>
            </a:r>
            <a:r>
              <a:rPr sz="2000" b="1" spc="-10" dirty="0">
                <a:latin typeface="Cambria" panose="02040503050406030204" pitchFamily="18" charset="0"/>
                <a:ea typeface="Cambria" panose="02040503050406030204" pitchFamily="18" charset="0"/>
                <a:cs typeface="Cambria"/>
              </a:rPr>
              <a:t> </a:t>
            </a:r>
            <a:r>
              <a:rPr sz="2000" b="1" dirty="0">
                <a:latin typeface="Cambria" panose="02040503050406030204" pitchFamily="18" charset="0"/>
                <a:ea typeface="Cambria" panose="02040503050406030204" pitchFamily="18" charset="0"/>
                <a:cs typeface="Cambria"/>
              </a:rPr>
              <a:t>of </a:t>
            </a:r>
            <a:r>
              <a:rPr sz="2000" b="1" spc="-25" dirty="0">
                <a:latin typeface="Cambria" panose="02040503050406030204" pitchFamily="18" charset="0"/>
                <a:ea typeface="Cambria" panose="02040503050406030204" pitchFamily="18" charset="0"/>
                <a:cs typeface="Cambria"/>
              </a:rPr>
              <a:t>SCN</a:t>
            </a:r>
            <a:endParaRPr sz="2000">
              <a:latin typeface="Cambria" panose="02040503050406030204" pitchFamily="18" charset="0"/>
              <a:ea typeface="Cambria" panose="02040503050406030204" pitchFamily="18" charset="0"/>
              <a:cs typeface="Cambria"/>
            </a:endParaRPr>
          </a:p>
        </p:txBody>
      </p:sp>
      <p:graphicFrame>
        <p:nvGraphicFramePr>
          <p:cNvPr id="15" name="object 13">
            <a:extLst>
              <a:ext uri="{FF2B5EF4-FFF2-40B4-BE49-F238E27FC236}">
                <a16:creationId xmlns:a16="http://schemas.microsoft.com/office/drawing/2014/main" id="{47C231C2-1CD0-4779-3F5C-C33FB55E99B8}"/>
              </a:ext>
            </a:extLst>
          </p:cNvPr>
          <p:cNvGraphicFramePr>
            <a:graphicFrameLocks noGrp="1"/>
          </p:cNvGraphicFramePr>
          <p:nvPr>
            <p:extLst>
              <p:ext uri="{D42A27DB-BD31-4B8C-83A1-F6EECF244321}">
                <p14:modId xmlns:p14="http://schemas.microsoft.com/office/powerpoint/2010/main" val="2626244880"/>
              </p:ext>
            </p:extLst>
          </p:nvPr>
        </p:nvGraphicFramePr>
        <p:xfrm>
          <a:off x="179831" y="2286533"/>
          <a:ext cx="9662158" cy="2157095"/>
        </p:xfrm>
        <a:graphic>
          <a:graphicData uri="http://schemas.openxmlformats.org/drawingml/2006/table">
            <a:tbl>
              <a:tblPr firstRow="1" bandRow="1">
                <a:tableStyleId>{2D5ABB26-0587-4C30-8999-92F81FD0307C}</a:tableStyleId>
              </a:tblPr>
              <a:tblGrid>
                <a:gridCol w="1697989">
                  <a:extLst>
                    <a:ext uri="{9D8B030D-6E8A-4147-A177-3AD203B41FA5}">
                      <a16:colId xmlns:a16="http://schemas.microsoft.com/office/drawing/2014/main" val="20000"/>
                    </a:ext>
                  </a:extLst>
                </a:gridCol>
                <a:gridCol w="2322830">
                  <a:extLst>
                    <a:ext uri="{9D8B030D-6E8A-4147-A177-3AD203B41FA5}">
                      <a16:colId xmlns:a16="http://schemas.microsoft.com/office/drawing/2014/main" val="20001"/>
                    </a:ext>
                  </a:extLst>
                </a:gridCol>
                <a:gridCol w="2051685">
                  <a:extLst>
                    <a:ext uri="{9D8B030D-6E8A-4147-A177-3AD203B41FA5}">
                      <a16:colId xmlns:a16="http://schemas.microsoft.com/office/drawing/2014/main" val="20002"/>
                    </a:ext>
                  </a:extLst>
                </a:gridCol>
                <a:gridCol w="3589654">
                  <a:extLst>
                    <a:ext uri="{9D8B030D-6E8A-4147-A177-3AD203B41FA5}">
                      <a16:colId xmlns:a16="http://schemas.microsoft.com/office/drawing/2014/main" val="20003"/>
                    </a:ext>
                  </a:extLst>
                </a:gridCol>
              </a:tblGrid>
              <a:tr h="340995">
                <a:tc>
                  <a:txBody>
                    <a:bodyPr/>
                    <a:lstStyle/>
                    <a:p>
                      <a:pPr marL="80645">
                        <a:lnSpc>
                          <a:spcPts val="2315"/>
                        </a:lnSpc>
                        <a:spcBef>
                          <a:spcPts val="270"/>
                        </a:spcBef>
                      </a:pPr>
                      <a:r>
                        <a:rPr sz="2000" dirty="0">
                          <a:latin typeface="Cambria" panose="02040503050406030204" pitchFamily="18" charset="0"/>
                          <a:ea typeface="Cambria" panose="02040503050406030204" pitchFamily="18" charset="0"/>
                          <a:cs typeface="Cambria"/>
                        </a:rPr>
                        <a:t>Under</a:t>
                      </a:r>
                      <a:r>
                        <a:rPr sz="2000" spc="1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Section</a:t>
                      </a:r>
                      <a:endParaRPr sz="2000" dirty="0">
                        <a:latin typeface="Cambria" panose="02040503050406030204" pitchFamily="18" charset="0"/>
                        <a:ea typeface="Cambria" panose="02040503050406030204" pitchFamily="18" charset="0"/>
                        <a:cs typeface="Cambria"/>
                      </a:endParaRPr>
                    </a:p>
                  </a:txBody>
                  <a:tcPr marL="0" marR="0" marT="34290" marB="0">
                    <a:lnR w="12700">
                      <a:solidFill>
                        <a:srgbClr val="FFFFFF"/>
                      </a:solidFill>
                      <a:prstDash val="solid"/>
                    </a:lnR>
                    <a:solidFill>
                      <a:srgbClr val="E8EBF4"/>
                    </a:solidFill>
                  </a:tcPr>
                </a:tc>
                <a:tc>
                  <a:txBody>
                    <a:bodyPr/>
                    <a:lstStyle/>
                    <a:p>
                      <a:pPr marL="74295">
                        <a:lnSpc>
                          <a:spcPts val="2315"/>
                        </a:lnSpc>
                        <a:spcBef>
                          <a:spcPts val="270"/>
                        </a:spcBef>
                      </a:pPr>
                      <a:r>
                        <a:rPr sz="2000" dirty="0">
                          <a:latin typeface="Cambria" panose="02040503050406030204" pitchFamily="18" charset="0"/>
                          <a:ea typeface="Cambria" panose="02040503050406030204" pitchFamily="18" charset="0"/>
                          <a:cs typeface="Cambria"/>
                        </a:rPr>
                        <a:t>Tax</a:t>
                      </a:r>
                      <a:r>
                        <a:rPr sz="2000" spc="-5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a:t>
                      </a:r>
                      <a:r>
                        <a:rPr sz="2000" spc="-4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Interest</a:t>
                      </a:r>
                      <a:endParaRPr sz="2000" dirty="0">
                        <a:latin typeface="Cambria" panose="02040503050406030204" pitchFamily="18" charset="0"/>
                        <a:ea typeface="Cambria" panose="02040503050406030204" pitchFamily="18" charset="0"/>
                        <a:cs typeface="Cambria"/>
                      </a:endParaRPr>
                    </a:p>
                  </a:txBody>
                  <a:tcPr marL="0" marR="0" marT="34290" marB="0">
                    <a:lnL w="12700">
                      <a:solidFill>
                        <a:srgbClr val="FFFFFF"/>
                      </a:solidFill>
                      <a:prstDash val="solid"/>
                    </a:lnL>
                    <a:lnR w="12700">
                      <a:solidFill>
                        <a:srgbClr val="FFFFFF"/>
                      </a:solidFill>
                      <a:prstDash val="solid"/>
                    </a:lnR>
                    <a:solidFill>
                      <a:srgbClr val="E8EBF4"/>
                    </a:solidFill>
                  </a:tcPr>
                </a:tc>
                <a:tc>
                  <a:txBody>
                    <a:bodyPr/>
                    <a:lstStyle/>
                    <a:p>
                      <a:pPr marL="75565">
                        <a:lnSpc>
                          <a:spcPts val="2315"/>
                        </a:lnSpc>
                        <a:spcBef>
                          <a:spcPts val="270"/>
                        </a:spcBef>
                      </a:pPr>
                      <a:r>
                        <a:rPr sz="2000" dirty="0">
                          <a:latin typeface="Cambria" panose="02040503050406030204" pitchFamily="18" charset="0"/>
                          <a:ea typeface="Cambria" panose="02040503050406030204" pitchFamily="18" charset="0"/>
                          <a:cs typeface="Cambria"/>
                        </a:rPr>
                        <a:t>Intimate</a:t>
                      </a:r>
                      <a:r>
                        <a:rPr sz="2000" spc="25" dirty="0">
                          <a:latin typeface="Cambria" panose="02040503050406030204" pitchFamily="18" charset="0"/>
                          <a:ea typeface="Cambria" panose="02040503050406030204" pitchFamily="18" charset="0"/>
                          <a:cs typeface="Cambria"/>
                        </a:rPr>
                        <a:t> </a:t>
                      </a:r>
                      <a:r>
                        <a:rPr sz="2000" spc="-25" dirty="0">
                          <a:latin typeface="Cambria" panose="02040503050406030204" pitchFamily="18" charset="0"/>
                          <a:ea typeface="Cambria" panose="02040503050406030204" pitchFamily="18" charset="0"/>
                          <a:cs typeface="Cambria"/>
                        </a:rPr>
                        <a:t>the</a:t>
                      </a:r>
                      <a:endParaRPr sz="2000" dirty="0">
                        <a:latin typeface="Cambria" panose="02040503050406030204" pitchFamily="18" charset="0"/>
                        <a:ea typeface="Cambria" panose="02040503050406030204" pitchFamily="18" charset="0"/>
                        <a:cs typeface="Cambria"/>
                      </a:endParaRPr>
                    </a:p>
                  </a:txBody>
                  <a:tcPr marL="0" marR="0" marT="3429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315"/>
                        </a:lnSpc>
                        <a:spcBef>
                          <a:spcPts val="270"/>
                        </a:spcBef>
                      </a:pPr>
                      <a:r>
                        <a:rPr sz="2000" dirty="0">
                          <a:latin typeface="Cambria" panose="02040503050406030204" pitchFamily="18" charset="0"/>
                          <a:ea typeface="Cambria" panose="02040503050406030204" pitchFamily="18" charset="0"/>
                          <a:cs typeface="Cambria"/>
                        </a:rPr>
                        <a:t>If</a:t>
                      </a:r>
                      <a:r>
                        <a:rPr sz="2000" spc="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the</a:t>
                      </a:r>
                      <a:r>
                        <a:rPr sz="2000" spc="4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Authority</a:t>
                      </a:r>
                      <a:r>
                        <a:rPr sz="2000" spc="2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is</a:t>
                      </a:r>
                      <a:r>
                        <a:rPr sz="2000" spc="4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satisfied</a:t>
                      </a:r>
                      <a:r>
                        <a:rPr sz="2000" spc="45" dirty="0">
                          <a:latin typeface="Cambria" panose="02040503050406030204" pitchFamily="18" charset="0"/>
                          <a:ea typeface="Cambria" panose="02040503050406030204" pitchFamily="18" charset="0"/>
                          <a:cs typeface="Cambria"/>
                        </a:rPr>
                        <a:t> </a:t>
                      </a:r>
                      <a:r>
                        <a:rPr sz="2000" spc="-20" dirty="0">
                          <a:latin typeface="Cambria" panose="02040503050406030204" pitchFamily="18" charset="0"/>
                          <a:ea typeface="Cambria" panose="02040503050406030204" pitchFamily="18" charset="0"/>
                          <a:cs typeface="Cambria"/>
                        </a:rPr>
                        <a:t>with</a:t>
                      </a:r>
                      <a:endParaRPr sz="2000" dirty="0">
                        <a:latin typeface="Cambria" panose="02040503050406030204" pitchFamily="18" charset="0"/>
                        <a:ea typeface="Cambria" panose="02040503050406030204" pitchFamily="18" charset="0"/>
                        <a:cs typeface="Cambria"/>
                      </a:endParaRPr>
                    </a:p>
                  </a:txBody>
                  <a:tcPr marL="0" marR="0" marT="34290" marB="0">
                    <a:lnL w="12700">
                      <a:solidFill>
                        <a:srgbClr val="FFFFFF"/>
                      </a:solidFill>
                      <a:prstDash val="solid"/>
                    </a:lnL>
                    <a:solidFill>
                      <a:srgbClr val="E8EBF4"/>
                    </a:solidFill>
                  </a:tcPr>
                </a:tc>
                <a:extLst>
                  <a:ext uri="{0D108BD9-81ED-4DB2-BD59-A6C34878D82A}">
                    <a16:rowId xmlns:a16="http://schemas.microsoft.com/office/drawing/2014/main" val="10000"/>
                  </a:ext>
                </a:extLst>
              </a:tr>
              <a:tr h="301625">
                <a:tc>
                  <a:txBody>
                    <a:bodyPr/>
                    <a:lstStyle/>
                    <a:p>
                      <a:pPr marL="80645">
                        <a:lnSpc>
                          <a:spcPts val="2275"/>
                        </a:lnSpc>
                      </a:pPr>
                      <a:r>
                        <a:rPr sz="2000" spc="-25" dirty="0">
                          <a:latin typeface="Cambria" panose="02040503050406030204" pitchFamily="18" charset="0"/>
                          <a:ea typeface="Cambria" panose="02040503050406030204" pitchFamily="18" charset="0"/>
                          <a:cs typeface="Cambria"/>
                        </a:rPr>
                        <a:t>73</a:t>
                      </a:r>
                      <a:endParaRPr sz="2000">
                        <a:latin typeface="Cambria" panose="02040503050406030204" pitchFamily="18" charset="0"/>
                        <a:ea typeface="Cambria" panose="02040503050406030204" pitchFamily="18" charset="0"/>
                        <a:cs typeface="Cambria"/>
                      </a:endParaRPr>
                    </a:p>
                  </a:txBody>
                  <a:tcPr marL="0" marR="0" marT="0" marB="0">
                    <a:lnR w="12700">
                      <a:solidFill>
                        <a:srgbClr val="FFFFFF"/>
                      </a:solidFill>
                      <a:prstDash val="solid"/>
                    </a:lnR>
                    <a:solidFill>
                      <a:srgbClr val="E8EBF4"/>
                    </a:solidFill>
                  </a:tcPr>
                </a:tc>
                <a:tc>
                  <a:txBody>
                    <a:bodyPr/>
                    <a:lstStyle/>
                    <a:p>
                      <a:pPr>
                        <a:lnSpc>
                          <a:spcPct val="100000"/>
                        </a:lnSpc>
                      </a:pPr>
                      <a:endParaRPr sz="2000">
                        <a:latin typeface="Cambria" panose="02040503050406030204" pitchFamily="18" charset="0"/>
                        <a:ea typeface="Cambria" panose="02040503050406030204" pitchFamily="18" charset="0"/>
                        <a:cs typeface="Times New Roman"/>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2000" spc="-10" dirty="0">
                          <a:latin typeface="Cambria" panose="02040503050406030204" pitchFamily="18" charset="0"/>
                          <a:ea typeface="Cambria" panose="02040503050406030204" pitchFamily="18" charset="0"/>
                          <a:cs typeface="Cambria"/>
                        </a:rPr>
                        <a:t>Department</a:t>
                      </a:r>
                      <a:endParaRPr sz="2000">
                        <a:latin typeface="Cambria" panose="02040503050406030204" pitchFamily="18" charset="0"/>
                        <a:ea typeface="Cambria" panose="02040503050406030204" pitchFamily="18" charset="0"/>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2000" dirty="0">
                          <a:latin typeface="Cambria" panose="02040503050406030204" pitchFamily="18" charset="0"/>
                          <a:ea typeface="Cambria" panose="02040503050406030204" pitchFamily="18" charset="0"/>
                          <a:cs typeface="Cambria"/>
                        </a:rPr>
                        <a:t>the</a:t>
                      </a:r>
                      <a:r>
                        <a:rPr sz="2000" spc="10" dirty="0">
                          <a:latin typeface="Cambria" panose="02040503050406030204" pitchFamily="18" charset="0"/>
                          <a:ea typeface="Cambria" panose="02040503050406030204" pitchFamily="18" charset="0"/>
                          <a:cs typeface="Cambria"/>
                        </a:rPr>
                        <a:t> </a:t>
                      </a:r>
                      <a:r>
                        <a:rPr sz="2000" spc="-25" dirty="0">
                          <a:latin typeface="Cambria" panose="02040503050406030204" pitchFamily="18" charset="0"/>
                          <a:ea typeface="Cambria" panose="02040503050406030204" pitchFamily="18" charset="0"/>
                          <a:cs typeface="Cambria"/>
                        </a:rPr>
                        <a:t>reply,</a:t>
                      </a:r>
                      <a:r>
                        <a:rPr sz="2000" spc="2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it</a:t>
                      </a:r>
                      <a:r>
                        <a:rPr sz="2000" spc="-1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will</a:t>
                      </a:r>
                      <a:r>
                        <a:rPr sz="2000" spc="-1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drop</a:t>
                      </a:r>
                      <a:r>
                        <a:rPr sz="2000" spc="-5" dirty="0">
                          <a:latin typeface="Cambria" panose="02040503050406030204" pitchFamily="18" charset="0"/>
                          <a:ea typeface="Cambria" panose="02040503050406030204" pitchFamily="18" charset="0"/>
                          <a:cs typeface="Cambria"/>
                        </a:rPr>
                        <a:t> </a:t>
                      </a:r>
                      <a:r>
                        <a:rPr sz="2000" spc="-25" dirty="0">
                          <a:latin typeface="Cambria" panose="02040503050406030204" pitchFamily="18" charset="0"/>
                          <a:ea typeface="Cambria" panose="02040503050406030204" pitchFamily="18" charset="0"/>
                          <a:cs typeface="Cambria"/>
                        </a:rPr>
                        <a:t>the</a:t>
                      </a:r>
                      <a:endParaRPr sz="2000" dirty="0">
                        <a:latin typeface="Cambria" panose="02040503050406030204" pitchFamily="18" charset="0"/>
                        <a:ea typeface="Cambria" panose="02040503050406030204" pitchFamily="18" charset="0"/>
                        <a:cs typeface="Cambria"/>
                      </a:endParaRPr>
                    </a:p>
                  </a:txBody>
                  <a:tcPr marL="0" marR="0" marT="0" marB="0">
                    <a:lnL w="12700">
                      <a:solidFill>
                        <a:srgbClr val="FFFFFF"/>
                      </a:solidFill>
                      <a:prstDash val="solid"/>
                    </a:lnL>
                    <a:solidFill>
                      <a:srgbClr val="E8EBF4"/>
                    </a:solidFill>
                  </a:tcPr>
                </a:tc>
                <a:extLst>
                  <a:ext uri="{0D108BD9-81ED-4DB2-BD59-A6C34878D82A}">
                    <a16:rowId xmlns:a16="http://schemas.microsoft.com/office/drawing/2014/main" val="10001"/>
                  </a:ext>
                </a:extLst>
              </a:tr>
              <a:tr h="36195">
                <a:tc>
                  <a:txBody>
                    <a:bodyPr/>
                    <a:lstStyle/>
                    <a:p>
                      <a:pPr>
                        <a:lnSpc>
                          <a:spcPct val="100000"/>
                        </a:lnSpc>
                      </a:pPr>
                      <a:endParaRPr sz="2000">
                        <a:latin typeface="Cambria" panose="02040503050406030204" pitchFamily="18" charset="0"/>
                        <a:ea typeface="Cambria" panose="02040503050406030204" pitchFamily="18" charset="0"/>
                        <a:cs typeface="Times New Roman"/>
                      </a:endParaRPr>
                    </a:p>
                  </a:txBody>
                  <a:tcPr marL="0" marR="0" marT="0" marB="0">
                    <a:lnR w="12700">
                      <a:solidFill>
                        <a:srgbClr val="FFFFFF"/>
                      </a:solidFill>
                      <a:prstDash val="solid"/>
                    </a:lnR>
                    <a:lnB w="12700">
                      <a:solidFill>
                        <a:srgbClr val="FFFFFF"/>
                      </a:solidFill>
                      <a:prstDash val="solid"/>
                    </a:lnB>
                    <a:solidFill>
                      <a:srgbClr val="E8EBF4"/>
                    </a:solidFill>
                  </a:tcPr>
                </a:tc>
                <a:tc>
                  <a:txBody>
                    <a:bodyPr/>
                    <a:lstStyle/>
                    <a:p>
                      <a:pPr>
                        <a:lnSpc>
                          <a:spcPct val="100000"/>
                        </a:lnSpc>
                      </a:pPr>
                      <a:endParaRPr sz="2000">
                        <a:latin typeface="Cambria" panose="02040503050406030204" pitchFamily="18" charset="0"/>
                        <a:ea typeface="Cambria" panose="02040503050406030204" pitchFamily="18" charset="0"/>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rowSpan="2">
                  <a:txBody>
                    <a:bodyPr/>
                    <a:lstStyle/>
                    <a:p>
                      <a:pPr marL="74295" marR="132715">
                        <a:lnSpc>
                          <a:spcPts val="2380"/>
                        </a:lnSpc>
                        <a:spcBef>
                          <a:spcPts val="5"/>
                        </a:spcBef>
                      </a:pPr>
                      <a:r>
                        <a:rPr sz="2000" dirty="0">
                          <a:latin typeface="Cambria" panose="02040503050406030204" pitchFamily="18" charset="0"/>
                          <a:ea typeface="Cambria" panose="02040503050406030204" pitchFamily="18" charset="0"/>
                          <a:cs typeface="Cambria"/>
                        </a:rPr>
                        <a:t>about</a:t>
                      </a:r>
                      <a:r>
                        <a:rPr sz="2000" spc="5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voluntary </a:t>
                      </a:r>
                      <a:r>
                        <a:rPr sz="2000" dirty="0">
                          <a:latin typeface="Cambria" panose="02040503050406030204" pitchFamily="18" charset="0"/>
                          <a:ea typeface="Cambria" panose="02040503050406030204" pitchFamily="18" charset="0"/>
                          <a:cs typeface="Cambria"/>
                        </a:rPr>
                        <a:t>payment</a:t>
                      </a:r>
                      <a:r>
                        <a:rPr sz="2000" spc="2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in</a:t>
                      </a:r>
                      <a:r>
                        <a:rPr sz="2000" spc="15" dirty="0">
                          <a:latin typeface="Cambria" panose="02040503050406030204" pitchFamily="18" charset="0"/>
                          <a:ea typeface="Cambria" panose="02040503050406030204" pitchFamily="18" charset="0"/>
                          <a:cs typeface="Cambria"/>
                        </a:rPr>
                        <a:t> </a:t>
                      </a:r>
                      <a:r>
                        <a:rPr sz="2000" spc="-20" dirty="0">
                          <a:latin typeface="Cambria" panose="02040503050406030204" pitchFamily="18" charset="0"/>
                          <a:ea typeface="Cambria" panose="02040503050406030204" pitchFamily="18" charset="0"/>
                          <a:cs typeface="Cambria"/>
                        </a:rPr>
                        <a:t>Form </a:t>
                      </a:r>
                      <a:r>
                        <a:rPr sz="2000" dirty="0">
                          <a:latin typeface="Cambria" panose="02040503050406030204" pitchFamily="18" charset="0"/>
                          <a:ea typeface="Cambria" panose="02040503050406030204" pitchFamily="18" charset="0"/>
                          <a:cs typeface="Cambria"/>
                        </a:rPr>
                        <a:t>DRC-</a:t>
                      </a:r>
                      <a:r>
                        <a:rPr sz="2000" spc="-25" dirty="0">
                          <a:latin typeface="Cambria" panose="02040503050406030204" pitchFamily="18" charset="0"/>
                          <a:ea typeface="Cambria" panose="02040503050406030204" pitchFamily="18" charset="0"/>
                          <a:cs typeface="Cambria"/>
                        </a:rPr>
                        <a:t>03.</a:t>
                      </a:r>
                      <a:endParaRPr sz="2000">
                        <a:latin typeface="Cambria" panose="02040503050406030204" pitchFamily="18" charset="0"/>
                        <a:ea typeface="Cambria" panose="02040503050406030204" pitchFamily="18" charset="0"/>
                        <a:cs typeface="Cambria"/>
                      </a:endParaRPr>
                    </a:p>
                  </a:txBody>
                  <a:tcPr marL="0" marR="0" marT="635"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rowSpan="2">
                  <a:txBody>
                    <a:bodyPr/>
                    <a:lstStyle/>
                    <a:p>
                      <a:pPr marL="74295" marR="320675">
                        <a:lnSpc>
                          <a:spcPts val="2380"/>
                        </a:lnSpc>
                        <a:spcBef>
                          <a:spcPts val="5"/>
                        </a:spcBef>
                      </a:pPr>
                      <a:r>
                        <a:rPr sz="2000" dirty="0">
                          <a:latin typeface="Cambria" panose="02040503050406030204" pitchFamily="18" charset="0"/>
                          <a:ea typeface="Cambria" panose="02040503050406030204" pitchFamily="18" charset="0"/>
                          <a:cs typeface="Cambria"/>
                        </a:rPr>
                        <a:t>proceedings</a:t>
                      </a:r>
                      <a:r>
                        <a:rPr sz="2000" spc="3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by</a:t>
                      </a:r>
                      <a:r>
                        <a:rPr sz="2000" spc="2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the</a:t>
                      </a:r>
                      <a:r>
                        <a:rPr sz="2000" spc="4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issue</a:t>
                      </a:r>
                      <a:r>
                        <a:rPr sz="2000" spc="35" dirty="0">
                          <a:latin typeface="Cambria" panose="02040503050406030204" pitchFamily="18" charset="0"/>
                          <a:ea typeface="Cambria" panose="02040503050406030204" pitchFamily="18" charset="0"/>
                          <a:cs typeface="Cambria"/>
                        </a:rPr>
                        <a:t> </a:t>
                      </a:r>
                      <a:r>
                        <a:rPr sz="2000" spc="-25" dirty="0">
                          <a:latin typeface="Cambria" panose="02040503050406030204" pitchFamily="18" charset="0"/>
                          <a:ea typeface="Cambria" panose="02040503050406030204" pitchFamily="18" charset="0"/>
                          <a:cs typeface="Cambria"/>
                        </a:rPr>
                        <a:t>an </a:t>
                      </a:r>
                      <a:r>
                        <a:rPr sz="2000" dirty="0">
                          <a:latin typeface="Cambria" panose="02040503050406030204" pitchFamily="18" charset="0"/>
                          <a:ea typeface="Cambria" panose="02040503050406030204" pitchFamily="18" charset="0"/>
                          <a:cs typeface="Cambria"/>
                        </a:rPr>
                        <a:t>order</a:t>
                      </a:r>
                      <a:r>
                        <a:rPr sz="2000" spc="-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in</a:t>
                      </a:r>
                      <a:r>
                        <a:rPr sz="2000" spc="-1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Form</a:t>
                      </a:r>
                      <a:r>
                        <a:rPr sz="2000" spc="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DRC-</a:t>
                      </a:r>
                      <a:r>
                        <a:rPr sz="2000" dirty="0">
                          <a:latin typeface="Cambria" panose="02040503050406030204" pitchFamily="18" charset="0"/>
                          <a:ea typeface="Cambria" panose="02040503050406030204" pitchFamily="18" charset="0"/>
                          <a:cs typeface="Cambria"/>
                        </a:rPr>
                        <a:t>05,</a:t>
                      </a:r>
                      <a:r>
                        <a:rPr sz="2000" spc="-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or </a:t>
                      </a:r>
                      <a:r>
                        <a:rPr sz="2000" spc="-20" dirty="0">
                          <a:latin typeface="Cambria" panose="02040503050406030204" pitchFamily="18" charset="0"/>
                          <a:ea typeface="Cambria" panose="02040503050406030204" pitchFamily="18" charset="0"/>
                          <a:cs typeface="Cambria"/>
                        </a:rPr>
                        <a:t>else </a:t>
                      </a:r>
                      <a:r>
                        <a:rPr sz="2000" dirty="0">
                          <a:latin typeface="Cambria" panose="02040503050406030204" pitchFamily="18" charset="0"/>
                          <a:ea typeface="Cambria" panose="02040503050406030204" pitchFamily="18" charset="0"/>
                          <a:cs typeface="Cambria"/>
                        </a:rPr>
                        <a:t>Notice</a:t>
                      </a:r>
                      <a:r>
                        <a:rPr sz="2000" spc="4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of</a:t>
                      </a:r>
                      <a:r>
                        <a:rPr sz="2000" spc="1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a</a:t>
                      </a:r>
                      <a:r>
                        <a:rPr sz="2000" spc="45"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personal</a:t>
                      </a:r>
                      <a:r>
                        <a:rPr sz="2000" spc="40"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hearing </a:t>
                      </a:r>
                      <a:r>
                        <a:rPr sz="2000" dirty="0">
                          <a:latin typeface="Cambria" panose="02040503050406030204" pitchFamily="18" charset="0"/>
                          <a:ea typeface="Cambria" panose="02040503050406030204" pitchFamily="18" charset="0"/>
                          <a:cs typeface="Cambria"/>
                        </a:rPr>
                        <a:t>will</a:t>
                      </a:r>
                      <a:r>
                        <a:rPr sz="2000" spc="20" dirty="0">
                          <a:latin typeface="Cambria" panose="02040503050406030204" pitchFamily="18" charset="0"/>
                          <a:ea typeface="Cambria" panose="02040503050406030204" pitchFamily="18" charset="0"/>
                          <a:cs typeface="Cambria"/>
                        </a:rPr>
                        <a:t> </a:t>
                      </a:r>
                      <a:r>
                        <a:rPr sz="2000" dirty="0">
                          <a:latin typeface="Cambria" panose="02040503050406030204" pitchFamily="18" charset="0"/>
                          <a:ea typeface="Cambria" panose="02040503050406030204" pitchFamily="18" charset="0"/>
                          <a:cs typeface="Cambria"/>
                        </a:rPr>
                        <a:t>be</a:t>
                      </a:r>
                      <a:r>
                        <a:rPr sz="2000" spc="55" dirty="0">
                          <a:latin typeface="Cambria" panose="02040503050406030204" pitchFamily="18" charset="0"/>
                          <a:ea typeface="Cambria" panose="02040503050406030204" pitchFamily="18" charset="0"/>
                          <a:cs typeface="Cambria"/>
                        </a:rPr>
                        <a:t> </a:t>
                      </a:r>
                      <a:r>
                        <a:rPr sz="2000" spc="-10" dirty="0">
                          <a:latin typeface="Cambria" panose="02040503050406030204" pitchFamily="18" charset="0"/>
                          <a:ea typeface="Cambria" panose="02040503050406030204" pitchFamily="18" charset="0"/>
                          <a:cs typeface="Cambria"/>
                        </a:rPr>
                        <a:t>issued.</a:t>
                      </a:r>
                      <a:endParaRPr sz="2000" dirty="0">
                        <a:latin typeface="Cambria" panose="02040503050406030204" pitchFamily="18" charset="0"/>
                        <a:ea typeface="Cambria" panose="02040503050406030204" pitchFamily="18" charset="0"/>
                        <a:cs typeface="Cambria"/>
                      </a:endParaRPr>
                    </a:p>
                  </a:txBody>
                  <a:tcPr marL="0" marR="0" marT="635" marB="0">
                    <a:lnL w="12700">
                      <a:solidFill>
                        <a:srgbClr val="FFFFFF"/>
                      </a:solidFill>
                      <a:prstDash val="solid"/>
                    </a:lnL>
                    <a:lnB w="12700">
                      <a:solidFill>
                        <a:srgbClr val="FFFFFF"/>
                      </a:solidFill>
                      <a:prstDash val="solid"/>
                    </a:lnB>
                    <a:solidFill>
                      <a:srgbClr val="E8EBF4"/>
                    </a:solidFill>
                  </a:tcPr>
                </a:tc>
                <a:extLst>
                  <a:ext uri="{0D108BD9-81ED-4DB2-BD59-A6C34878D82A}">
                    <a16:rowId xmlns:a16="http://schemas.microsoft.com/office/drawing/2014/main" val="10002"/>
                  </a:ext>
                </a:extLst>
              </a:tr>
              <a:tr h="1206500">
                <a:tc>
                  <a:txBody>
                    <a:bodyPr/>
                    <a:lstStyle/>
                    <a:p>
                      <a:pPr marL="80645" marR="98425">
                        <a:lnSpc>
                          <a:spcPct val="101499"/>
                        </a:lnSpc>
                        <a:spcBef>
                          <a:spcPts val="220"/>
                        </a:spcBef>
                      </a:pPr>
                      <a:r>
                        <a:rPr sz="1950" dirty="0">
                          <a:latin typeface="Cambria"/>
                          <a:cs typeface="Cambria"/>
                        </a:rPr>
                        <a:t>Under</a:t>
                      </a:r>
                      <a:r>
                        <a:rPr sz="1950" spc="15" dirty="0">
                          <a:latin typeface="Cambria"/>
                          <a:cs typeface="Cambria"/>
                        </a:rPr>
                        <a:t> </a:t>
                      </a:r>
                      <a:r>
                        <a:rPr sz="1950" spc="-10" dirty="0">
                          <a:latin typeface="Cambria"/>
                          <a:cs typeface="Cambria"/>
                        </a:rPr>
                        <a:t>Section </a:t>
                      </a:r>
                      <a:r>
                        <a:rPr sz="1950" spc="-25" dirty="0">
                          <a:latin typeface="Cambria"/>
                          <a:cs typeface="Cambria"/>
                        </a:rPr>
                        <a:t>74</a:t>
                      </a:r>
                      <a:endParaRPr sz="1950">
                        <a:latin typeface="Cambria"/>
                        <a:cs typeface="Cambria"/>
                      </a:endParaRPr>
                    </a:p>
                  </a:txBody>
                  <a:tcPr marL="0" marR="0" marT="27940" marB="0">
                    <a:lnR w="12700">
                      <a:solidFill>
                        <a:srgbClr val="FFFFFF"/>
                      </a:solidFill>
                      <a:prstDash val="solid"/>
                    </a:lnR>
                    <a:lnT w="12700">
                      <a:solidFill>
                        <a:srgbClr val="FFFFFF"/>
                      </a:solidFill>
                      <a:prstDash val="solid"/>
                    </a:lnT>
                    <a:lnB w="12700">
                      <a:solidFill>
                        <a:srgbClr val="FFFFFF"/>
                      </a:solidFill>
                      <a:prstDash val="solid"/>
                    </a:lnB>
                    <a:solidFill>
                      <a:srgbClr val="CFD4E9"/>
                    </a:solidFill>
                  </a:tcPr>
                </a:tc>
                <a:tc>
                  <a:txBody>
                    <a:bodyPr/>
                    <a:lstStyle/>
                    <a:p>
                      <a:pPr marL="74295" marR="335915">
                        <a:lnSpc>
                          <a:spcPct val="101499"/>
                        </a:lnSpc>
                        <a:spcBef>
                          <a:spcPts val="220"/>
                        </a:spcBef>
                      </a:pPr>
                      <a:r>
                        <a:rPr sz="1950" dirty="0">
                          <a:latin typeface="Cambria"/>
                          <a:cs typeface="Cambria"/>
                        </a:rPr>
                        <a:t>Tax</a:t>
                      </a:r>
                      <a:r>
                        <a:rPr sz="1950" spc="-40" dirty="0">
                          <a:latin typeface="Cambria"/>
                          <a:cs typeface="Cambria"/>
                        </a:rPr>
                        <a:t> </a:t>
                      </a:r>
                      <a:r>
                        <a:rPr sz="1950" dirty="0">
                          <a:latin typeface="Cambria"/>
                          <a:cs typeface="Cambria"/>
                        </a:rPr>
                        <a:t>+</a:t>
                      </a:r>
                      <a:r>
                        <a:rPr sz="1950" spc="-35" dirty="0">
                          <a:latin typeface="Cambria"/>
                          <a:cs typeface="Cambria"/>
                        </a:rPr>
                        <a:t> </a:t>
                      </a:r>
                      <a:r>
                        <a:rPr sz="1950" dirty="0">
                          <a:latin typeface="Cambria"/>
                          <a:cs typeface="Cambria"/>
                        </a:rPr>
                        <a:t>Interest</a:t>
                      </a:r>
                      <a:r>
                        <a:rPr sz="1950" spc="-45" dirty="0">
                          <a:latin typeface="Cambria"/>
                          <a:cs typeface="Cambria"/>
                        </a:rPr>
                        <a:t> </a:t>
                      </a:r>
                      <a:r>
                        <a:rPr sz="1950" spc="-50" dirty="0">
                          <a:latin typeface="Cambria"/>
                          <a:cs typeface="Cambria"/>
                        </a:rPr>
                        <a:t>+ </a:t>
                      </a:r>
                      <a:r>
                        <a:rPr sz="1950" dirty="0">
                          <a:latin typeface="Cambria"/>
                          <a:cs typeface="Cambria"/>
                        </a:rPr>
                        <a:t>Penalty</a:t>
                      </a:r>
                      <a:r>
                        <a:rPr sz="1950" spc="10" dirty="0">
                          <a:latin typeface="Cambria"/>
                          <a:cs typeface="Cambria"/>
                        </a:rPr>
                        <a:t> </a:t>
                      </a:r>
                      <a:r>
                        <a:rPr sz="1950" dirty="0">
                          <a:latin typeface="Cambria"/>
                          <a:cs typeface="Cambria"/>
                        </a:rPr>
                        <a:t>@</a:t>
                      </a:r>
                      <a:r>
                        <a:rPr sz="1950" spc="15" dirty="0">
                          <a:latin typeface="Cambria"/>
                          <a:cs typeface="Cambria"/>
                        </a:rPr>
                        <a:t> </a:t>
                      </a:r>
                      <a:r>
                        <a:rPr sz="1950" dirty="0">
                          <a:latin typeface="Cambria"/>
                          <a:cs typeface="Cambria"/>
                        </a:rPr>
                        <a:t>25%</a:t>
                      </a:r>
                      <a:r>
                        <a:rPr sz="1950" spc="45" dirty="0">
                          <a:latin typeface="Cambria"/>
                          <a:cs typeface="Cambria"/>
                        </a:rPr>
                        <a:t> </a:t>
                      </a:r>
                      <a:r>
                        <a:rPr sz="1950" spc="-25" dirty="0">
                          <a:latin typeface="Cambria"/>
                          <a:cs typeface="Cambria"/>
                        </a:rPr>
                        <a:t>of tax</a:t>
                      </a:r>
                      <a:endParaRPr sz="1950" dirty="0">
                        <a:latin typeface="Cambria"/>
                        <a:cs typeface="Cambria"/>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9"/>
                    </a:solidFill>
                  </a:tcPr>
                </a:tc>
                <a:tc vMerge="1">
                  <a:txBody>
                    <a:bodyPr/>
                    <a:lstStyle/>
                    <a:p>
                      <a:endParaRPr/>
                    </a:p>
                  </a:txBody>
                  <a:tcPr marL="0" marR="0" marT="635"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vMerge="1">
                  <a:txBody>
                    <a:bodyPr/>
                    <a:lstStyle/>
                    <a:p>
                      <a:endParaRPr/>
                    </a:p>
                  </a:txBody>
                  <a:tcPr marL="0" marR="0" marT="635" marB="0">
                    <a:lnL w="12700">
                      <a:solidFill>
                        <a:srgbClr val="FFFFFF"/>
                      </a:solidFill>
                      <a:prstDash val="solid"/>
                    </a:lnL>
                    <a:lnB w="12700">
                      <a:solidFill>
                        <a:srgbClr val="FFFFFF"/>
                      </a:solidFill>
                      <a:prstDash val="solid"/>
                    </a:lnB>
                    <a:solidFill>
                      <a:srgbClr val="E8EBF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524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7643268" cy="585787"/>
          </a:xfrm>
        </p:spPr>
        <p:txBody>
          <a:bodyPr/>
          <a:lstStyle/>
          <a:p>
            <a:r>
              <a:rPr lang="en-US" sz="3200" b="0" i="1" dirty="0">
                <a:solidFill>
                  <a:schemeClr val="bg1"/>
                </a:solidFill>
                <a:latin typeface="Cambria" panose="02040503050406030204" pitchFamily="18" charset="0"/>
              </a:rPr>
              <a:t>Penalty Settlement Scheme</a:t>
            </a:r>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lstStyle/>
          <a:p>
            <a:pPr marL="365125" indent="-365125" algn="just">
              <a:lnSpc>
                <a:spcPct val="100000"/>
              </a:lnSpc>
              <a:spcBef>
                <a:spcPts val="0"/>
              </a:spcBef>
            </a:pPr>
            <a:endParaRPr lang="en-US" dirty="0"/>
          </a:p>
          <a:p>
            <a:pPr marL="0" indent="0">
              <a:buNone/>
            </a:pPr>
            <a:endParaRPr lang="en-IN" dirty="0"/>
          </a:p>
        </p:txBody>
      </p:sp>
      <p:grpSp>
        <p:nvGrpSpPr>
          <p:cNvPr id="5" name="object 3">
            <a:extLst>
              <a:ext uri="{FF2B5EF4-FFF2-40B4-BE49-F238E27FC236}">
                <a16:creationId xmlns:a16="http://schemas.microsoft.com/office/drawing/2014/main" id="{7DA51836-ABE4-0DBC-A9E3-47EB3E95569E}"/>
              </a:ext>
            </a:extLst>
          </p:cNvPr>
          <p:cNvGrpSpPr/>
          <p:nvPr/>
        </p:nvGrpSpPr>
        <p:grpSpPr>
          <a:xfrm>
            <a:off x="179070" y="1180297"/>
            <a:ext cx="9662160" cy="3582670"/>
            <a:chOff x="179070" y="1981961"/>
            <a:chExt cx="9662160" cy="3582670"/>
          </a:xfrm>
        </p:grpSpPr>
        <p:pic>
          <p:nvPicPr>
            <p:cNvPr id="6" name="object 4">
              <a:extLst>
                <a:ext uri="{FF2B5EF4-FFF2-40B4-BE49-F238E27FC236}">
                  <a16:creationId xmlns:a16="http://schemas.microsoft.com/office/drawing/2014/main" id="{B5C7C01D-0B4A-3AAB-DC5A-7B675D349199}"/>
                </a:ext>
              </a:extLst>
            </p:cNvPr>
            <p:cNvPicPr/>
            <p:nvPr/>
          </p:nvPicPr>
          <p:blipFill>
            <a:blip r:embed="rId2" cstate="print"/>
            <a:stretch>
              <a:fillRect/>
            </a:stretch>
          </p:blipFill>
          <p:spPr>
            <a:xfrm>
              <a:off x="184404" y="1987295"/>
              <a:ext cx="9651492" cy="1307592"/>
            </a:xfrm>
            <a:prstGeom prst="rect">
              <a:avLst/>
            </a:prstGeom>
          </p:spPr>
        </p:pic>
        <p:sp>
          <p:nvSpPr>
            <p:cNvPr id="7" name="object 5">
              <a:extLst>
                <a:ext uri="{FF2B5EF4-FFF2-40B4-BE49-F238E27FC236}">
                  <a16:creationId xmlns:a16="http://schemas.microsoft.com/office/drawing/2014/main" id="{38D6CA14-929C-122A-B0EC-3AB3603DCBA0}"/>
                </a:ext>
              </a:extLst>
            </p:cNvPr>
            <p:cNvSpPr/>
            <p:nvPr/>
          </p:nvSpPr>
          <p:spPr>
            <a:xfrm>
              <a:off x="1877567" y="1982724"/>
              <a:ext cx="4373880" cy="649605"/>
            </a:xfrm>
            <a:custGeom>
              <a:avLst/>
              <a:gdLst/>
              <a:ahLst/>
              <a:cxnLst/>
              <a:rect l="l" t="t" r="r" b="b"/>
              <a:pathLst>
                <a:path w="4373880" h="649605">
                  <a:moveTo>
                    <a:pt x="0" y="0"/>
                  </a:moveTo>
                  <a:lnTo>
                    <a:pt x="0" y="649224"/>
                  </a:lnTo>
                </a:path>
                <a:path w="4373880" h="649605">
                  <a:moveTo>
                    <a:pt x="2322575" y="0"/>
                  </a:moveTo>
                  <a:lnTo>
                    <a:pt x="2322575" y="649224"/>
                  </a:lnTo>
                </a:path>
                <a:path w="4373880" h="649605">
                  <a:moveTo>
                    <a:pt x="4373880" y="0"/>
                  </a:moveTo>
                  <a:lnTo>
                    <a:pt x="4373880" y="649224"/>
                  </a:lnTo>
                </a:path>
              </a:pathLst>
            </a:custGeom>
            <a:ln w="10668">
              <a:solidFill>
                <a:srgbClr val="FFFFFF"/>
              </a:solidFill>
            </a:ln>
          </p:spPr>
          <p:txBody>
            <a:bodyPr wrap="square" lIns="0" tIns="0" rIns="0" bIns="0" rtlCol="0"/>
            <a:lstStyle/>
            <a:p>
              <a:endParaRPr/>
            </a:p>
          </p:txBody>
        </p:sp>
        <p:sp>
          <p:nvSpPr>
            <p:cNvPr id="8" name="object 6">
              <a:extLst>
                <a:ext uri="{FF2B5EF4-FFF2-40B4-BE49-F238E27FC236}">
                  <a16:creationId xmlns:a16="http://schemas.microsoft.com/office/drawing/2014/main" id="{A8DED7D2-2C65-3764-DC28-B50F0BB9F995}"/>
                </a:ext>
              </a:extLst>
            </p:cNvPr>
            <p:cNvSpPr/>
            <p:nvPr/>
          </p:nvSpPr>
          <p:spPr>
            <a:xfrm>
              <a:off x="179831" y="2616708"/>
              <a:ext cx="9660890" cy="0"/>
            </a:xfrm>
            <a:custGeom>
              <a:avLst/>
              <a:gdLst/>
              <a:ahLst/>
              <a:cxnLst/>
              <a:rect l="l" t="t" r="r" b="b"/>
              <a:pathLst>
                <a:path w="9660890">
                  <a:moveTo>
                    <a:pt x="0" y="0"/>
                  </a:moveTo>
                  <a:lnTo>
                    <a:pt x="9660635" y="0"/>
                  </a:lnTo>
                </a:path>
              </a:pathLst>
            </a:custGeom>
            <a:ln w="32004">
              <a:solidFill>
                <a:srgbClr val="FFFFFF"/>
              </a:solidFill>
            </a:ln>
          </p:spPr>
          <p:txBody>
            <a:bodyPr wrap="square" lIns="0" tIns="0" rIns="0" bIns="0" rtlCol="0"/>
            <a:lstStyle/>
            <a:p>
              <a:endParaRPr/>
            </a:p>
          </p:txBody>
        </p:sp>
        <p:sp>
          <p:nvSpPr>
            <p:cNvPr id="9" name="object 7">
              <a:extLst>
                <a:ext uri="{FF2B5EF4-FFF2-40B4-BE49-F238E27FC236}">
                  <a16:creationId xmlns:a16="http://schemas.microsoft.com/office/drawing/2014/main" id="{6F32FA1F-8754-46BB-7B8D-EEF36AA7CD49}"/>
                </a:ext>
              </a:extLst>
            </p:cNvPr>
            <p:cNvSpPr/>
            <p:nvPr/>
          </p:nvSpPr>
          <p:spPr>
            <a:xfrm>
              <a:off x="179831" y="1982724"/>
              <a:ext cx="9660890" cy="3581400"/>
            </a:xfrm>
            <a:custGeom>
              <a:avLst/>
              <a:gdLst/>
              <a:ahLst/>
              <a:cxnLst/>
              <a:rect l="l" t="t" r="r" b="b"/>
              <a:pathLst>
                <a:path w="9660890" h="3581400">
                  <a:moveTo>
                    <a:pt x="4572" y="0"/>
                  </a:moveTo>
                  <a:lnTo>
                    <a:pt x="4572" y="3581399"/>
                  </a:lnTo>
                </a:path>
                <a:path w="9660890" h="3581400">
                  <a:moveTo>
                    <a:pt x="9656064" y="0"/>
                  </a:moveTo>
                  <a:lnTo>
                    <a:pt x="9656064" y="3581399"/>
                  </a:lnTo>
                </a:path>
                <a:path w="9660890" h="3581400">
                  <a:moveTo>
                    <a:pt x="0" y="4571"/>
                  </a:moveTo>
                  <a:lnTo>
                    <a:pt x="9660635" y="4571"/>
                  </a:lnTo>
                </a:path>
              </a:pathLst>
            </a:custGeom>
            <a:ln w="10668">
              <a:solidFill>
                <a:srgbClr val="FFFFFF"/>
              </a:solidFill>
            </a:ln>
          </p:spPr>
          <p:txBody>
            <a:bodyPr wrap="square" lIns="0" tIns="0" rIns="0" bIns="0" rtlCol="0"/>
            <a:lstStyle/>
            <a:p>
              <a:endParaRPr/>
            </a:p>
          </p:txBody>
        </p:sp>
      </p:grpSp>
      <p:sp>
        <p:nvSpPr>
          <p:cNvPr id="10" name="object 8">
            <a:extLst>
              <a:ext uri="{FF2B5EF4-FFF2-40B4-BE49-F238E27FC236}">
                <a16:creationId xmlns:a16="http://schemas.microsoft.com/office/drawing/2014/main" id="{53CDC1AD-4A17-0419-A460-838D9109A9D9}"/>
              </a:ext>
            </a:extLst>
          </p:cNvPr>
          <p:cNvSpPr txBox="1"/>
          <p:nvPr/>
        </p:nvSpPr>
        <p:spPr>
          <a:xfrm>
            <a:off x="247873" y="1204938"/>
            <a:ext cx="799465" cy="301625"/>
          </a:xfrm>
          <a:prstGeom prst="rect">
            <a:avLst/>
          </a:prstGeom>
        </p:spPr>
        <p:txBody>
          <a:bodyPr vert="horz" wrap="square" lIns="0" tIns="13970" rIns="0" bIns="0" rtlCol="0">
            <a:spAutoFit/>
          </a:bodyPr>
          <a:lstStyle/>
          <a:p>
            <a:pPr marL="12700">
              <a:lnSpc>
                <a:spcPct val="100000"/>
              </a:lnSpc>
              <a:spcBef>
                <a:spcPts val="110"/>
              </a:spcBef>
            </a:pPr>
            <a:r>
              <a:rPr sz="1800" b="1" spc="-10" dirty="0">
                <a:solidFill>
                  <a:srgbClr val="FFFFFF"/>
                </a:solidFill>
                <a:latin typeface="Cambria"/>
                <a:cs typeface="Cambria"/>
              </a:rPr>
              <a:t>Section</a:t>
            </a:r>
            <a:endParaRPr sz="1800">
              <a:latin typeface="Cambria"/>
              <a:cs typeface="Cambria"/>
            </a:endParaRPr>
          </a:p>
        </p:txBody>
      </p:sp>
      <p:sp>
        <p:nvSpPr>
          <p:cNvPr id="11" name="object 9">
            <a:extLst>
              <a:ext uri="{FF2B5EF4-FFF2-40B4-BE49-F238E27FC236}">
                <a16:creationId xmlns:a16="http://schemas.microsoft.com/office/drawing/2014/main" id="{2C9EA644-77CE-1178-DEBA-875214F74232}"/>
              </a:ext>
            </a:extLst>
          </p:cNvPr>
          <p:cNvSpPr txBox="1"/>
          <p:nvPr/>
        </p:nvSpPr>
        <p:spPr>
          <a:xfrm>
            <a:off x="1939274" y="1204938"/>
            <a:ext cx="1790064" cy="579120"/>
          </a:xfrm>
          <a:prstGeom prst="rect">
            <a:avLst/>
          </a:prstGeom>
        </p:spPr>
        <p:txBody>
          <a:bodyPr vert="horz" wrap="square" lIns="0" tIns="10795" rIns="0" bIns="0" rtlCol="0">
            <a:spAutoFit/>
          </a:bodyPr>
          <a:lstStyle/>
          <a:p>
            <a:pPr marL="12700" marR="5080" indent="-635">
              <a:lnSpc>
                <a:spcPct val="101099"/>
              </a:lnSpc>
              <a:spcBef>
                <a:spcPts val="85"/>
              </a:spcBef>
            </a:pPr>
            <a:r>
              <a:rPr sz="1800" b="1" spc="-20" dirty="0">
                <a:solidFill>
                  <a:srgbClr val="FFFFFF"/>
                </a:solidFill>
                <a:latin typeface="Cambria"/>
                <a:cs typeface="Cambria"/>
              </a:rPr>
              <a:t>Tax,</a:t>
            </a:r>
            <a:r>
              <a:rPr sz="1800" b="1" spc="-60" dirty="0">
                <a:solidFill>
                  <a:srgbClr val="FFFFFF"/>
                </a:solidFill>
                <a:latin typeface="Cambria"/>
                <a:cs typeface="Cambria"/>
              </a:rPr>
              <a:t> </a:t>
            </a:r>
            <a:r>
              <a:rPr sz="1800" b="1" dirty="0">
                <a:solidFill>
                  <a:srgbClr val="FFFFFF"/>
                </a:solidFill>
                <a:latin typeface="Cambria"/>
                <a:cs typeface="Cambria"/>
              </a:rPr>
              <a:t>Interest</a:t>
            </a:r>
            <a:r>
              <a:rPr sz="1800" b="1" spc="-60" dirty="0">
                <a:solidFill>
                  <a:srgbClr val="FFFFFF"/>
                </a:solidFill>
                <a:latin typeface="Cambria"/>
                <a:cs typeface="Cambria"/>
              </a:rPr>
              <a:t> </a:t>
            </a:r>
            <a:r>
              <a:rPr sz="1800" b="1" spc="-25" dirty="0">
                <a:solidFill>
                  <a:srgbClr val="FFFFFF"/>
                </a:solidFill>
                <a:latin typeface="Cambria"/>
                <a:cs typeface="Cambria"/>
              </a:rPr>
              <a:t>and </a:t>
            </a:r>
            <a:r>
              <a:rPr sz="1800" b="1" spc="-10" dirty="0">
                <a:solidFill>
                  <a:srgbClr val="FFFFFF"/>
                </a:solidFill>
                <a:latin typeface="Cambria"/>
                <a:cs typeface="Cambria"/>
              </a:rPr>
              <a:t>Penalty</a:t>
            </a:r>
            <a:endParaRPr sz="1800">
              <a:latin typeface="Cambria"/>
              <a:cs typeface="Cambria"/>
            </a:endParaRPr>
          </a:p>
        </p:txBody>
      </p:sp>
      <p:sp>
        <p:nvSpPr>
          <p:cNvPr id="12" name="object 10">
            <a:extLst>
              <a:ext uri="{FF2B5EF4-FFF2-40B4-BE49-F238E27FC236}">
                <a16:creationId xmlns:a16="http://schemas.microsoft.com/office/drawing/2014/main" id="{3E5D55B3-50B8-1E37-F522-45C5E8515B26}"/>
              </a:ext>
            </a:extLst>
          </p:cNvPr>
          <p:cNvSpPr txBox="1"/>
          <p:nvPr/>
        </p:nvSpPr>
        <p:spPr>
          <a:xfrm>
            <a:off x="4262095" y="1204938"/>
            <a:ext cx="5177155" cy="579120"/>
          </a:xfrm>
          <a:prstGeom prst="rect">
            <a:avLst/>
          </a:prstGeom>
        </p:spPr>
        <p:txBody>
          <a:bodyPr vert="horz" wrap="square" lIns="0" tIns="10795" rIns="0" bIns="0" rtlCol="0">
            <a:spAutoFit/>
          </a:bodyPr>
          <a:lstStyle/>
          <a:p>
            <a:pPr marL="12700" marR="5080">
              <a:lnSpc>
                <a:spcPct val="101099"/>
              </a:lnSpc>
              <a:spcBef>
                <a:spcPts val="85"/>
              </a:spcBef>
              <a:tabLst>
                <a:tab pos="2063750" algn="l"/>
              </a:tabLst>
            </a:pPr>
            <a:r>
              <a:rPr sz="1800" b="1" dirty="0">
                <a:solidFill>
                  <a:srgbClr val="FFFFFF"/>
                </a:solidFill>
                <a:latin typeface="Cambria"/>
                <a:cs typeface="Cambria"/>
              </a:rPr>
              <a:t>Action</a:t>
            </a:r>
            <a:r>
              <a:rPr sz="1800" b="1" spc="-25" dirty="0">
                <a:solidFill>
                  <a:srgbClr val="FFFFFF"/>
                </a:solidFill>
                <a:latin typeface="Cambria"/>
                <a:cs typeface="Cambria"/>
              </a:rPr>
              <a:t> </a:t>
            </a:r>
            <a:r>
              <a:rPr sz="1800" b="1" dirty="0">
                <a:solidFill>
                  <a:srgbClr val="FFFFFF"/>
                </a:solidFill>
                <a:latin typeface="Cambria"/>
                <a:cs typeface="Cambria"/>
              </a:rPr>
              <a:t>by</a:t>
            </a:r>
            <a:r>
              <a:rPr sz="1800" b="1" spc="-35" dirty="0">
                <a:solidFill>
                  <a:srgbClr val="FFFFFF"/>
                </a:solidFill>
                <a:latin typeface="Cambria"/>
                <a:cs typeface="Cambria"/>
              </a:rPr>
              <a:t> </a:t>
            </a:r>
            <a:r>
              <a:rPr sz="1800" b="1" spc="-25" dirty="0">
                <a:solidFill>
                  <a:srgbClr val="FFFFFF"/>
                </a:solidFill>
                <a:latin typeface="Cambria"/>
                <a:cs typeface="Cambria"/>
              </a:rPr>
              <a:t>the</a:t>
            </a:r>
            <a:r>
              <a:rPr sz="1800" b="1" dirty="0">
                <a:solidFill>
                  <a:srgbClr val="FFFFFF"/>
                </a:solidFill>
                <a:latin typeface="Cambria"/>
                <a:cs typeface="Cambria"/>
              </a:rPr>
              <a:t>	Action</a:t>
            </a:r>
            <a:r>
              <a:rPr sz="1800" b="1" spc="-10" dirty="0">
                <a:solidFill>
                  <a:srgbClr val="FFFFFF"/>
                </a:solidFill>
                <a:latin typeface="Cambria"/>
                <a:cs typeface="Cambria"/>
              </a:rPr>
              <a:t> </a:t>
            </a:r>
            <a:r>
              <a:rPr sz="1800" b="1" dirty="0">
                <a:solidFill>
                  <a:srgbClr val="FFFFFF"/>
                </a:solidFill>
                <a:latin typeface="Cambria"/>
                <a:cs typeface="Cambria"/>
              </a:rPr>
              <a:t>taken</a:t>
            </a:r>
            <a:r>
              <a:rPr sz="1800" b="1" spc="-35" dirty="0">
                <a:solidFill>
                  <a:srgbClr val="FFFFFF"/>
                </a:solidFill>
                <a:latin typeface="Cambria"/>
                <a:cs typeface="Cambria"/>
              </a:rPr>
              <a:t> </a:t>
            </a:r>
            <a:r>
              <a:rPr sz="1800" b="1" dirty="0">
                <a:solidFill>
                  <a:srgbClr val="FFFFFF"/>
                </a:solidFill>
                <a:latin typeface="Cambria"/>
                <a:cs typeface="Cambria"/>
              </a:rPr>
              <a:t>by</a:t>
            </a:r>
            <a:r>
              <a:rPr sz="1800" b="1" spc="-20" dirty="0">
                <a:solidFill>
                  <a:srgbClr val="FFFFFF"/>
                </a:solidFill>
                <a:latin typeface="Cambria"/>
                <a:cs typeface="Cambria"/>
              </a:rPr>
              <a:t> </a:t>
            </a:r>
            <a:r>
              <a:rPr sz="1800" b="1" dirty="0">
                <a:solidFill>
                  <a:srgbClr val="FFFFFF"/>
                </a:solidFill>
                <a:latin typeface="Cambria"/>
                <a:cs typeface="Cambria"/>
              </a:rPr>
              <a:t>the</a:t>
            </a:r>
            <a:r>
              <a:rPr sz="1800" b="1" spc="-30" dirty="0">
                <a:solidFill>
                  <a:srgbClr val="FFFFFF"/>
                </a:solidFill>
                <a:latin typeface="Cambria"/>
                <a:cs typeface="Cambria"/>
              </a:rPr>
              <a:t> </a:t>
            </a:r>
            <a:r>
              <a:rPr sz="1800" b="1" spc="-10" dirty="0">
                <a:solidFill>
                  <a:srgbClr val="FFFFFF"/>
                </a:solidFill>
                <a:latin typeface="Cambria"/>
                <a:cs typeface="Cambria"/>
              </a:rPr>
              <a:t>Authority taxpayer</a:t>
            </a:r>
            <a:endParaRPr sz="1800">
              <a:latin typeface="Cambria"/>
              <a:cs typeface="Cambria"/>
            </a:endParaRPr>
          </a:p>
        </p:txBody>
      </p:sp>
      <p:sp>
        <p:nvSpPr>
          <p:cNvPr id="13" name="object 11">
            <a:extLst>
              <a:ext uri="{FF2B5EF4-FFF2-40B4-BE49-F238E27FC236}">
                <a16:creationId xmlns:a16="http://schemas.microsoft.com/office/drawing/2014/main" id="{86099624-9DA6-3586-D388-260E52B3134B}"/>
              </a:ext>
            </a:extLst>
          </p:cNvPr>
          <p:cNvSpPr txBox="1"/>
          <p:nvPr/>
        </p:nvSpPr>
        <p:spPr>
          <a:xfrm>
            <a:off x="247844" y="1831232"/>
            <a:ext cx="9378315" cy="629285"/>
          </a:xfrm>
          <a:prstGeom prst="rect">
            <a:avLst/>
          </a:prstGeom>
        </p:spPr>
        <p:txBody>
          <a:bodyPr vert="horz" wrap="square" lIns="0" tIns="11430" rIns="0" bIns="0" rtlCol="0">
            <a:spAutoFit/>
          </a:bodyPr>
          <a:lstStyle/>
          <a:p>
            <a:pPr marL="12700" marR="5080">
              <a:lnSpc>
                <a:spcPct val="101600"/>
              </a:lnSpc>
              <a:spcBef>
                <a:spcPts val="90"/>
              </a:spcBef>
            </a:pPr>
            <a:r>
              <a:rPr sz="1950" b="1" dirty="0">
                <a:latin typeface="Cambria"/>
                <a:cs typeface="Cambria"/>
              </a:rPr>
              <a:t>Payment</a:t>
            </a:r>
            <a:r>
              <a:rPr sz="1950" b="1" spc="35" dirty="0">
                <a:latin typeface="Cambria"/>
                <a:cs typeface="Cambria"/>
              </a:rPr>
              <a:t> </a:t>
            </a:r>
            <a:r>
              <a:rPr sz="1950" b="1" dirty="0">
                <a:latin typeface="Cambria"/>
                <a:cs typeface="Cambria"/>
              </a:rPr>
              <a:t>after</a:t>
            </a:r>
            <a:r>
              <a:rPr sz="1950" b="1" spc="45" dirty="0">
                <a:latin typeface="Cambria"/>
                <a:cs typeface="Cambria"/>
              </a:rPr>
              <a:t> </a:t>
            </a:r>
            <a:r>
              <a:rPr sz="1950" b="1" dirty="0">
                <a:latin typeface="Cambria"/>
                <a:cs typeface="Cambria"/>
              </a:rPr>
              <a:t>30</a:t>
            </a:r>
            <a:r>
              <a:rPr sz="1950" b="1" spc="25" dirty="0">
                <a:latin typeface="Cambria"/>
                <a:cs typeface="Cambria"/>
              </a:rPr>
              <a:t> </a:t>
            </a:r>
            <a:r>
              <a:rPr sz="1950" b="1" dirty="0">
                <a:latin typeface="Cambria"/>
                <a:cs typeface="Cambria"/>
              </a:rPr>
              <a:t>days</a:t>
            </a:r>
            <a:r>
              <a:rPr sz="1950" b="1" spc="30" dirty="0">
                <a:latin typeface="Cambria"/>
                <a:cs typeface="Cambria"/>
              </a:rPr>
              <a:t> </a:t>
            </a:r>
            <a:r>
              <a:rPr sz="1950" b="1" dirty="0">
                <a:latin typeface="Cambria"/>
                <a:cs typeface="Cambria"/>
              </a:rPr>
              <a:t>of</a:t>
            </a:r>
            <a:r>
              <a:rPr sz="1950" b="1" spc="15" dirty="0">
                <a:latin typeface="Cambria"/>
                <a:cs typeface="Cambria"/>
              </a:rPr>
              <a:t> </a:t>
            </a:r>
            <a:r>
              <a:rPr sz="1950" b="1" dirty="0">
                <a:latin typeface="Cambria"/>
                <a:cs typeface="Cambria"/>
              </a:rPr>
              <a:t>issue of</a:t>
            </a:r>
            <a:r>
              <a:rPr sz="1950" b="1" spc="35" dirty="0">
                <a:latin typeface="Cambria"/>
                <a:cs typeface="Cambria"/>
              </a:rPr>
              <a:t> </a:t>
            </a:r>
            <a:r>
              <a:rPr sz="1950" b="1" dirty="0">
                <a:latin typeface="Cambria"/>
                <a:cs typeface="Cambria"/>
              </a:rPr>
              <a:t>SCN</a:t>
            </a:r>
            <a:r>
              <a:rPr sz="1950" b="1" spc="10" dirty="0">
                <a:latin typeface="Cambria"/>
                <a:cs typeface="Cambria"/>
              </a:rPr>
              <a:t> </a:t>
            </a:r>
            <a:r>
              <a:rPr sz="1950" b="1" dirty="0">
                <a:latin typeface="Cambria"/>
                <a:cs typeface="Cambria"/>
              </a:rPr>
              <a:t>but</a:t>
            </a:r>
            <a:r>
              <a:rPr sz="1950" b="1" spc="15" dirty="0">
                <a:latin typeface="Cambria"/>
                <a:cs typeface="Cambria"/>
              </a:rPr>
              <a:t> </a:t>
            </a:r>
            <a:r>
              <a:rPr sz="1950" b="1" dirty="0">
                <a:latin typeface="Cambria"/>
                <a:cs typeface="Cambria"/>
              </a:rPr>
              <a:t>within</a:t>
            </a:r>
            <a:r>
              <a:rPr sz="1950" b="1" spc="40" dirty="0">
                <a:latin typeface="Cambria"/>
                <a:cs typeface="Cambria"/>
              </a:rPr>
              <a:t> </a:t>
            </a:r>
            <a:r>
              <a:rPr sz="1950" b="1" dirty="0">
                <a:latin typeface="Cambria"/>
                <a:cs typeface="Cambria"/>
              </a:rPr>
              <a:t>the</a:t>
            </a:r>
            <a:r>
              <a:rPr sz="1950" b="1" spc="25" dirty="0">
                <a:latin typeface="Cambria"/>
                <a:cs typeface="Cambria"/>
              </a:rPr>
              <a:t> </a:t>
            </a:r>
            <a:r>
              <a:rPr sz="1950" b="1" dirty="0">
                <a:latin typeface="Cambria"/>
                <a:cs typeface="Cambria"/>
              </a:rPr>
              <a:t>stipulated</a:t>
            </a:r>
            <a:r>
              <a:rPr sz="1950" b="1" spc="15" dirty="0">
                <a:latin typeface="Cambria"/>
                <a:cs typeface="Cambria"/>
              </a:rPr>
              <a:t> </a:t>
            </a:r>
            <a:r>
              <a:rPr sz="1950" b="1" dirty="0">
                <a:latin typeface="Cambria"/>
                <a:cs typeface="Cambria"/>
              </a:rPr>
              <a:t>time</a:t>
            </a:r>
            <a:r>
              <a:rPr sz="1950" b="1" spc="20" dirty="0">
                <a:latin typeface="Cambria"/>
                <a:cs typeface="Cambria"/>
              </a:rPr>
              <a:t> </a:t>
            </a:r>
            <a:r>
              <a:rPr sz="1950" b="1" dirty="0">
                <a:latin typeface="Cambria"/>
                <a:cs typeface="Cambria"/>
              </a:rPr>
              <a:t>mentioned</a:t>
            </a:r>
            <a:r>
              <a:rPr sz="1950" b="1" spc="-5" dirty="0">
                <a:latin typeface="Cambria"/>
                <a:cs typeface="Cambria"/>
              </a:rPr>
              <a:t> </a:t>
            </a:r>
            <a:r>
              <a:rPr sz="1950" b="1" spc="-25" dirty="0">
                <a:latin typeface="Cambria"/>
                <a:cs typeface="Cambria"/>
              </a:rPr>
              <a:t>in SCN</a:t>
            </a:r>
            <a:endParaRPr sz="1950">
              <a:latin typeface="Cambria"/>
              <a:cs typeface="Cambria"/>
            </a:endParaRPr>
          </a:p>
        </p:txBody>
      </p:sp>
      <p:graphicFrame>
        <p:nvGraphicFramePr>
          <p:cNvPr id="14" name="object 12">
            <a:extLst>
              <a:ext uri="{FF2B5EF4-FFF2-40B4-BE49-F238E27FC236}">
                <a16:creationId xmlns:a16="http://schemas.microsoft.com/office/drawing/2014/main" id="{DA37FE99-FB6C-3C18-CD62-9EC8E827B469}"/>
              </a:ext>
            </a:extLst>
          </p:cNvPr>
          <p:cNvGraphicFramePr>
            <a:graphicFrameLocks noGrp="1"/>
          </p:cNvGraphicFramePr>
          <p:nvPr>
            <p:extLst>
              <p:ext uri="{D42A27DB-BD31-4B8C-83A1-F6EECF244321}">
                <p14:modId xmlns:p14="http://schemas.microsoft.com/office/powerpoint/2010/main" val="3992179312"/>
              </p:ext>
            </p:extLst>
          </p:nvPr>
        </p:nvGraphicFramePr>
        <p:xfrm>
          <a:off x="179831" y="2487890"/>
          <a:ext cx="9662158" cy="2261870"/>
        </p:xfrm>
        <a:graphic>
          <a:graphicData uri="http://schemas.openxmlformats.org/drawingml/2006/table">
            <a:tbl>
              <a:tblPr firstRow="1" bandRow="1">
                <a:tableStyleId>{2D5ABB26-0587-4C30-8999-92F81FD0307C}</a:tableStyleId>
              </a:tblPr>
              <a:tblGrid>
                <a:gridCol w="1697989">
                  <a:extLst>
                    <a:ext uri="{9D8B030D-6E8A-4147-A177-3AD203B41FA5}">
                      <a16:colId xmlns:a16="http://schemas.microsoft.com/office/drawing/2014/main" val="20000"/>
                    </a:ext>
                  </a:extLst>
                </a:gridCol>
                <a:gridCol w="2322830">
                  <a:extLst>
                    <a:ext uri="{9D8B030D-6E8A-4147-A177-3AD203B41FA5}">
                      <a16:colId xmlns:a16="http://schemas.microsoft.com/office/drawing/2014/main" val="20001"/>
                    </a:ext>
                  </a:extLst>
                </a:gridCol>
                <a:gridCol w="2051685">
                  <a:extLst>
                    <a:ext uri="{9D8B030D-6E8A-4147-A177-3AD203B41FA5}">
                      <a16:colId xmlns:a16="http://schemas.microsoft.com/office/drawing/2014/main" val="20002"/>
                    </a:ext>
                  </a:extLst>
                </a:gridCol>
                <a:gridCol w="3589654">
                  <a:extLst>
                    <a:ext uri="{9D8B030D-6E8A-4147-A177-3AD203B41FA5}">
                      <a16:colId xmlns:a16="http://schemas.microsoft.com/office/drawing/2014/main" val="20003"/>
                    </a:ext>
                  </a:extLst>
                </a:gridCol>
              </a:tblGrid>
              <a:tr h="340995">
                <a:tc>
                  <a:txBody>
                    <a:bodyPr/>
                    <a:lstStyle/>
                    <a:p>
                      <a:pPr marL="80645">
                        <a:lnSpc>
                          <a:spcPts val="2315"/>
                        </a:lnSpc>
                        <a:spcBef>
                          <a:spcPts val="270"/>
                        </a:spcBef>
                      </a:pPr>
                      <a:r>
                        <a:rPr sz="1950" dirty="0">
                          <a:latin typeface="Cambria"/>
                          <a:cs typeface="Cambria"/>
                        </a:rPr>
                        <a:t>Under</a:t>
                      </a:r>
                      <a:r>
                        <a:rPr sz="1950" spc="15" dirty="0">
                          <a:latin typeface="Cambria"/>
                          <a:cs typeface="Cambria"/>
                        </a:rPr>
                        <a:t> </a:t>
                      </a:r>
                      <a:r>
                        <a:rPr sz="1950" spc="-10" dirty="0">
                          <a:latin typeface="Cambria"/>
                          <a:cs typeface="Cambria"/>
                        </a:rPr>
                        <a:t>Section</a:t>
                      </a:r>
                      <a:endParaRPr sz="1950">
                        <a:latin typeface="Cambria"/>
                        <a:cs typeface="Cambria"/>
                      </a:endParaRPr>
                    </a:p>
                  </a:txBody>
                  <a:tcPr marL="0" marR="0" marT="34290" marB="0">
                    <a:lnR w="12700">
                      <a:solidFill>
                        <a:srgbClr val="FFFFFF"/>
                      </a:solidFill>
                      <a:prstDash val="solid"/>
                    </a:lnR>
                    <a:solidFill>
                      <a:srgbClr val="E8EBF4"/>
                    </a:solidFill>
                  </a:tcPr>
                </a:tc>
                <a:tc>
                  <a:txBody>
                    <a:bodyPr/>
                    <a:lstStyle/>
                    <a:p>
                      <a:pPr marL="74295">
                        <a:lnSpc>
                          <a:spcPts val="2315"/>
                        </a:lnSpc>
                        <a:spcBef>
                          <a:spcPts val="270"/>
                        </a:spcBef>
                      </a:pPr>
                      <a:r>
                        <a:rPr sz="1950" dirty="0">
                          <a:latin typeface="Cambria"/>
                          <a:cs typeface="Cambria"/>
                        </a:rPr>
                        <a:t>Tax</a:t>
                      </a:r>
                      <a:r>
                        <a:rPr sz="1950" spc="-40" dirty="0">
                          <a:latin typeface="Cambria"/>
                          <a:cs typeface="Cambria"/>
                        </a:rPr>
                        <a:t> </a:t>
                      </a:r>
                      <a:r>
                        <a:rPr sz="1950" dirty="0">
                          <a:latin typeface="Cambria"/>
                          <a:cs typeface="Cambria"/>
                        </a:rPr>
                        <a:t>+</a:t>
                      </a:r>
                      <a:r>
                        <a:rPr sz="1950" spc="-35" dirty="0">
                          <a:latin typeface="Cambria"/>
                          <a:cs typeface="Cambria"/>
                        </a:rPr>
                        <a:t> </a:t>
                      </a:r>
                      <a:r>
                        <a:rPr sz="1950" dirty="0">
                          <a:latin typeface="Cambria"/>
                          <a:cs typeface="Cambria"/>
                        </a:rPr>
                        <a:t>Interest</a:t>
                      </a:r>
                      <a:r>
                        <a:rPr sz="1950" spc="-45" dirty="0">
                          <a:latin typeface="Cambria"/>
                          <a:cs typeface="Cambria"/>
                        </a:rPr>
                        <a:t> </a:t>
                      </a:r>
                      <a:r>
                        <a:rPr sz="1950" spc="-50" dirty="0">
                          <a:latin typeface="Cambria"/>
                          <a:cs typeface="Cambria"/>
                        </a:rPr>
                        <a:t>+</a:t>
                      </a:r>
                      <a:endParaRPr sz="1950">
                        <a:latin typeface="Cambria"/>
                        <a:cs typeface="Cambria"/>
                      </a:endParaRPr>
                    </a:p>
                  </a:txBody>
                  <a:tcPr marL="0" marR="0" marT="3429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315"/>
                        </a:lnSpc>
                        <a:spcBef>
                          <a:spcPts val="270"/>
                        </a:spcBef>
                      </a:pPr>
                      <a:r>
                        <a:rPr sz="1950" dirty="0">
                          <a:latin typeface="Cambria"/>
                          <a:cs typeface="Cambria"/>
                        </a:rPr>
                        <a:t>Reply</a:t>
                      </a:r>
                      <a:r>
                        <a:rPr sz="1950" spc="-5" dirty="0">
                          <a:latin typeface="Cambria"/>
                          <a:cs typeface="Cambria"/>
                        </a:rPr>
                        <a:t> </a:t>
                      </a:r>
                      <a:r>
                        <a:rPr sz="1950" dirty="0">
                          <a:latin typeface="Cambria"/>
                          <a:cs typeface="Cambria"/>
                        </a:rPr>
                        <a:t>to</a:t>
                      </a:r>
                      <a:r>
                        <a:rPr sz="1950" spc="-20" dirty="0">
                          <a:latin typeface="Cambria"/>
                          <a:cs typeface="Cambria"/>
                        </a:rPr>
                        <a:t> </a:t>
                      </a:r>
                      <a:r>
                        <a:rPr sz="1950" dirty="0">
                          <a:latin typeface="Cambria"/>
                          <a:cs typeface="Cambria"/>
                        </a:rPr>
                        <a:t>the</a:t>
                      </a:r>
                      <a:r>
                        <a:rPr sz="1950" spc="15" dirty="0">
                          <a:latin typeface="Cambria"/>
                          <a:cs typeface="Cambria"/>
                        </a:rPr>
                        <a:t> </a:t>
                      </a:r>
                      <a:r>
                        <a:rPr sz="1950" spc="-25" dirty="0">
                          <a:latin typeface="Cambria"/>
                          <a:cs typeface="Cambria"/>
                        </a:rPr>
                        <a:t>SCN</a:t>
                      </a:r>
                      <a:endParaRPr sz="1950">
                        <a:latin typeface="Cambria"/>
                        <a:cs typeface="Cambria"/>
                      </a:endParaRPr>
                    </a:p>
                  </a:txBody>
                  <a:tcPr marL="0" marR="0" marT="3429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315"/>
                        </a:lnSpc>
                        <a:spcBef>
                          <a:spcPts val="270"/>
                        </a:spcBef>
                      </a:pPr>
                      <a:r>
                        <a:rPr sz="1950" dirty="0">
                          <a:latin typeface="Cambria"/>
                          <a:cs typeface="Cambria"/>
                        </a:rPr>
                        <a:t>If</a:t>
                      </a:r>
                      <a:r>
                        <a:rPr sz="1950" spc="5" dirty="0">
                          <a:latin typeface="Cambria"/>
                          <a:cs typeface="Cambria"/>
                        </a:rPr>
                        <a:t> </a:t>
                      </a:r>
                      <a:r>
                        <a:rPr sz="1950" dirty="0">
                          <a:latin typeface="Cambria"/>
                          <a:cs typeface="Cambria"/>
                        </a:rPr>
                        <a:t>the</a:t>
                      </a:r>
                      <a:r>
                        <a:rPr sz="1950" spc="40" dirty="0">
                          <a:latin typeface="Cambria"/>
                          <a:cs typeface="Cambria"/>
                        </a:rPr>
                        <a:t> </a:t>
                      </a:r>
                      <a:r>
                        <a:rPr sz="1950" dirty="0">
                          <a:latin typeface="Cambria"/>
                          <a:cs typeface="Cambria"/>
                        </a:rPr>
                        <a:t>Authority</a:t>
                      </a:r>
                      <a:r>
                        <a:rPr sz="1950" spc="25" dirty="0">
                          <a:latin typeface="Cambria"/>
                          <a:cs typeface="Cambria"/>
                        </a:rPr>
                        <a:t> </a:t>
                      </a:r>
                      <a:r>
                        <a:rPr sz="1950" dirty="0">
                          <a:latin typeface="Cambria"/>
                          <a:cs typeface="Cambria"/>
                        </a:rPr>
                        <a:t>is</a:t>
                      </a:r>
                      <a:r>
                        <a:rPr sz="1950" spc="40" dirty="0">
                          <a:latin typeface="Cambria"/>
                          <a:cs typeface="Cambria"/>
                        </a:rPr>
                        <a:t> </a:t>
                      </a:r>
                      <a:r>
                        <a:rPr sz="1950" dirty="0">
                          <a:latin typeface="Cambria"/>
                          <a:cs typeface="Cambria"/>
                        </a:rPr>
                        <a:t>satisfied</a:t>
                      </a:r>
                      <a:r>
                        <a:rPr sz="1950" spc="45" dirty="0">
                          <a:latin typeface="Cambria"/>
                          <a:cs typeface="Cambria"/>
                        </a:rPr>
                        <a:t> </a:t>
                      </a:r>
                      <a:r>
                        <a:rPr sz="1950" spc="-20" dirty="0">
                          <a:latin typeface="Cambria"/>
                          <a:cs typeface="Cambria"/>
                        </a:rPr>
                        <a:t>with</a:t>
                      </a:r>
                      <a:endParaRPr sz="1950">
                        <a:latin typeface="Cambria"/>
                        <a:cs typeface="Cambria"/>
                      </a:endParaRPr>
                    </a:p>
                  </a:txBody>
                  <a:tcPr marL="0" marR="0" marT="34290" marB="0">
                    <a:lnL w="12700">
                      <a:solidFill>
                        <a:srgbClr val="FFFFFF"/>
                      </a:solidFill>
                      <a:prstDash val="solid"/>
                    </a:lnL>
                    <a:solidFill>
                      <a:srgbClr val="E8EBF4"/>
                    </a:solidFill>
                  </a:tcPr>
                </a:tc>
                <a:extLst>
                  <a:ext uri="{0D108BD9-81ED-4DB2-BD59-A6C34878D82A}">
                    <a16:rowId xmlns:a16="http://schemas.microsoft.com/office/drawing/2014/main" val="10000"/>
                  </a:ext>
                </a:extLst>
              </a:tr>
              <a:tr h="301625">
                <a:tc>
                  <a:txBody>
                    <a:bodyPr/>
                    <a:lstStyle/>
                    <a:p>
                      <a:pPr marL="80645">
                        <a:lnSpc>
                          <a:spcPts val="2275"/>
                        </a:lnSpc>
                      </a:pPr>
                      <a:r>
                        <a:rPr sz="1950" spc="-25" dirty="0">
                          <a:latin typeface="Cambria"/>
                          <a:cs typeface="Cambria"/>
                        </a:rPr>
                        <a:t>73</a:t>
                      </a:r>
                      <a:endParaRPr sz="1950">
                        <a:latin typeface="Cambria"/>
                        <a:cs typeface="Cambria"/>
                      </a:endParaRPr>
                    </a:p>
                  </a:txBody>
                  <a:tcPr marL="0" marR="0" marT="0" marB="0">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Penalty</a:t>
                      </a:r>
                      <a:r>
                        <a:rPr sz="1950" spc="10" dirty="0">
                          <a:latin typeface="Cambria"/>
                          <a:cs typeface="Cambria"/>
                        </a:rPr>
                        <a:t> </a:t>
                      </a:r>
                      <a:r>
                        <a:rPr sz="1950" dirty="0">
                          <a:latin typeface="Cambria"/>
                          <a:cs typeface="Cambria"/>
                        </a:rPr>
                        <a:t>@</a:t>
                      </a:r>
                      <a:r>
                        <a:rPr sz="1950" spc="15" dirty="0">
                          <a:latin typeface="Cambria"/>
                          <a:cs typeface="Cambria"/>
                        </a:rPr>
                        <a:t> </a:t>
                      </a:r>
                      <a:r>
                        <a:rPr sz="1950" dirty="0">
                          <a:latin typeface="Cambria"/>
                          <a:cs typeface="Cambria"/>
                        </a:rPr>
                        <a:t>10%</a:t>
                      </a:r>
                      <a:r>
                        <a:rPr sz="1950" spc="45" dirty="0">
                          <a:latin typeface="Cambria"/>
                          <a:cs typeface="Cambria"/>
                        </a:rPr>
                        <a:t> </a:t>
                      </a:r>
                      <a:r>
                        <a:rPr sz="1950" spc="-25" dirty="0">
                          <a:latin typeface="Cambria"/>
                          <a:cs typeface="Cambria"/>
                        </a:rPr>
                        <a:t>of</a:t>
                      </a:r>
                      <a:endParaRPr sz="1950">
                        <a:latin typeface="Cambria"/>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in</a:t>
                      </a:r>
                      <a:r>
                        <a:rPr sz="1950" spc="-5" dirty="0">
                          <a:latin typeface="Cambria"/>
                          <a:cs typeface="Cambria"/>
                        </a:rPr>
                        <a:t> </a:t>
                      </a:r>
                      <a:r>
                        <a:rPr sz="1950" dirty="0">
                          <a:latin typeface="Cambria"/>
                          <a:cs typeface="Cambria"/>
                        </a:rPr>
                        <a:t>Form</a:t>
                      </a:r>
                      <a:r>
                        <a:rPr sz="1950" spc="5" dirty="0">
                          <a:latin typeface="Cambria"/>
                          <a:cs typeface="Cambria"/>
                        </a:rPr>
                        <a:t> </a:t>
                      </a:r>
                      <a:r>
                        <a:rPr sz="1950" spc="-10" dirty="0">
                          <a:latin typeface="Cambria"/>
                          <a:cs typeface="Cambria"/>
                        </a:rPr>
                        <a:t>DRC-</a:t>
                      </a:r>
                      <a:r>
                        <a:rPr sz="1950" spc="-25" dirty="0">
                          <a:latin typeface="Cambria"/>
                          <a:cs typeface="Cambria"/>
                        </a:rPr>
                        <a:t>06</a:t>
                      </a:r>
                      <a:endParaRPr sz="1950">
                        <a:latin typeface="Cambria"/>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the</a:t>
                      </a:r>
                      <a:r>
                        <a:rPr sz="1950" spc="10" dirty="0">
                          <a:latin typeface="Cambria"/>
                          <a:cs typeface="Cambria"/>
                        </a:rPr>
                        <a:t> </a:t>
                      </a:r>
                      <a:r>
                        <a:rPr sz="1950" spc="-25" dirty="0">
                          <a:latin typeface="Cambria"/>
                          <a:cs typeface="Cambria"/>
                        </a:rPr>
                        <a:t>reply,</a:t>
                      </a:r>
                      <a:r>
                        <a:rPr sz="1950" spc="20" dirty="0">
                          <a:latin typeface="Cambria"/>
                          <a:cs typeface="Cambria"/>
                        </a:rPr>
                        <a:t> </a:t>
                      </a:r>
                      <a:r>
                        <a:rPr sz="1950" dirty="0">
                          <a:latin typeface="Cambria"/>
                          <a:cs typeface="Cambria"/>
                        </a:rPr>
                        <a:t>it</a:t>
                      </a:r>
                      <a:r>
                        <a:rPr sz="1950" spc="-10" dirty="0">
                          <a:latin typeface="Cambria"/>
                          <a:cs typeface="Cambria"/>
                        </a:rPr>
                        <a:t> </a:t>
                      </a:r>
                      <a:r>
                        <a:rPr sz="1950" dirty="0">
                          <a:latin typeface="Cambria"/>
                          <a:cs typeface="Cambria"/>
                        </a:rPr>
                        <a:t>will</a:t>
                      </a:r>
                      <a:r>
                        <a:rPr sz="1950" spc="-15" dirty="0">
                          <a:latin typeface="Cambria"/>
                          <a:cs typeface="Cambria"/>
                        </a:rPr>
                        <a:t> </a:t>
                      </a:r>
                      <a:r>
                        <a:rPr sz="1950" dirty="0">
                          <a:latin typeface="Cambria"/>
                          <a:cs typeface="Cambria"/>
                        </a:rPr>
                        <a:t>drop</a:t>
                      </a:r>
                      <a:r>
                        <a:rPr sz="1950" spc="-5" dirty="0">
                          <a:latin typeface="Cambria"/>
                          <a:cs typeface="Cambria"/>
                        </a:rPr>
                        <a:t> </a:t>
                      </a:r>
                      <a:r>
                        <a:rPr sz="1950" spc="-25" dirty="0">
                          <a:latin typeface="Cambria"/>
                          <a:cs typeface="Cambria"/>
                        </a:rPr>
                        <a:t>the</a:t>
                      </a:r>
                      <a:endParaRPr sz="1950">
                        <a:latin typeface="Cambria"/>
                        <a:cs typeface="Cambria"/>
                      </a:endParaRPr>
                    </a:p>
                  </a:txBody>
                  <a:tcPr marL="0" marR="0" marT="0" marB="0">
                    <a:lnL w="12700">
                      <a:solidFill>
                        <a:srgbClr val="FFFFFF"/>
                      </a:solidFill>
                      <a:prstDash val="solid"/>
                    </a:lnL>
                    <a:solidFill>
                      <a:srgbClr val="E8EBF4"/>
                    </a:solidFill>
                  </a:tcPr>
                </a:tc>
                <a:extLst>
                  <a:ext uri="{0D108BD9-81ED-4DB2-BD59-A6C34878D82A}">
                    <a16:rowId xmlns:a16="http://schemas.microsoft.com/office/drawing/2014/main" val="10001"/>
                  </a:ext>
                </a:extLst>
              </a:tr>
              <a:tr h="301625">
                <a:tc>
                  <a:txBody>
                    <a:bodyPr/>
                    <a:lstStyle/>
                    <a:p>
                      <a:pPr>
                        <a:lnSpc>
                          <a:spcPct val="100000"/>
                        </a:lnSpc>
                      </a:pPr>
                      <a:endParaRPr sz="1800">
                        <a:latin typeface="Times New Roman"/>
                        <a:cs typeface="Times New Roman"/>
                      </a:endParaRPr>
                    </a:p>
                  </a:txBody>
                  <a:tcPr marL="0" marR="0" marT="0" marB="0">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tax</a:t>
                      </a:r>
                      <a:r>
                        <a:rPr sz="1950" spc="10" dirty="0">
                          <a:latin typeface="Cambria"/>
                          <a:cs typeface="Cambria"/>
                        </a:rPr>
                        <a:t> </a:t>
                      </a:r>
                      <a:r>
                        <a:rPr sz="1950" dirty="0">
                          <a:latin typeface="Cambria"/>
                          <a:cs typeface="Cambria"/>
                        </a:rPr>
                        <a:t>or</a:t>
                      </a:r>
                      <a:r>
                        <a:rPr sz="1950" spc="-5" dirty="0">
                          <a:latin typeface="Cambria"/>
                          <a:cs typeface="Cambria"/>
                        </a:rPr>
                        <a:t> </a:t>
                      </a:r>
                      <a:r>
                        <a:rPr sz="1950" dirty="0">
                          <a:latin typeface="Cambria"/>
                          <a:cs typeface="Cambria"/>
                        </a:rPr>
                        <a:t>Rs.</a:t>
                      </a:r>
                      <a:r>
                        <a:rPr sz="1950" spc="35" dirty="0">
                          <a:latin typeface="Cambria"/>
                          <a:cs typeface="Cambria"/>
                        </a:rPr>
                        <a:t> </a:t>
                      </a:r>
                      <a:r>
                        <a:rPr sz="1950" spc="-10" dirty="0">
                          <a:latin typeface="Cambria"/>
                          <a:cs typeface="Cambria"/>
                        </a:rPr>
                        <a:t>10,000</a:t>
                      </a:r>
                      <a:endParaRPr sz="1950">
                        <a:latin typeface="Cambria"/>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and</a:t>
                      </a:r>
                      <a:r>
                        <a:rPr sz="1950" spc="15" dirty="0">
                          <a:latin typeface="Cambria"/>
                          <a:cs typeface="Cambria"/>
                        </a:rPr>
                        <a:t> </a:t>
                      </a:r>
                      <a:r>
                        <a:rPr sz="1950" spc="-10" dirty="0">
                          <a:latin typeface="Cambria"/>
                          <a:cs typeface="Cambria"/>
                        </a:rPr>
                        <a:t>submit</a:t>
                      </a:r>
                      <a:endParaRPr sz="1950">
                        <a:latin typeface="Cambria"/>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proceedings</a:t>
                      </a:r>
                      <a:r>
                        <a:rPr sz="1950" spc="30" dirty="0">
                          <a:latin typeface="Cambria"/>
                          <a:cs typeface="Cambria"/>
                        </a:rPr>
                        <a:t> </a:t>
                      </a:r>
                      <a:r>
                        <a:rPr sz="1950" dirty="0">
                          <a:latin typeface="Cambria"/>
                          <a:cs typeface="Cambria"/>
                        </a:rPr>
                        <a:t>by</a:t>
                      </a:r>
                      <a:r>
                        <a:rPr sz="1950" spc="25" dirty="0">
                          <a:latin typeface="Cambria"/>
                          <a:cs typeface="Cambria"/>
                        </a:rPr>
                        <a:t> </a:t>
                      </a:r>
                      <a:r>
                        <a:rPr sz="1950" dirty="0">
                          <a:latin typeface="Cambria"/>
                          <a:cs typeface="Cambria"/>
                        </a:rPr>
                        <a:t>the</a:t>
                      </a:r>
                      <a:r>
                        <a:rPr sz="1950" spc="40" dirty="0">
                          <a:latin typeface="Cambria"/>
                          <a:cs typeface="Cambria"/>
                        </a:rPr>
                        <a:t> </a:t>
                      </a:r>
                      <a:r>
                        <a:rPr sz="1950" dirty="0">
                          <a:latin typeface="Cambria"/>
                          <a:cs typeface="Cambria"/>
                        </a:rPr>
                        <a:t>issue</a:t>
                      </a:r>
                      <a:r>
                        <a:rPr sz="1950" spc="35" dirty="0">
                          <a:latin typeface="Cambria"/>
                          <a:cs typeface="Cambria"/>
                        </a:rPr>
                        <a:t> </a:t>
                      </a:r>
                      <a:r>
                        <a:rPr sz="1950" spc="-25" dirty="0">
                          <a:latin typeface="Cambria"/>
                          <a:cs typeface="Cambria"/>
                        </a:rPr>
                        <a:t>of</a:t>
                      </a:r>
                      <a:endParaRPr sz="1950">
                        <a:latin typeface="Cambria"/>
                        <a:cs typeface="Cambria"/>
                      </a:endParaRPr>
                    </a:p>
                  </a:txBody>
                  <a:tcPr marL="0" marR="0" marT="0" marB="0">
                    <a:lnL w="12700">
                      <a:solidFill>
                        <a:srgbClr val="FFFFFF"/>
                      </a:solidFill>
                      <a:prstDash val="solid"/>
                    </a:lnL>
                    <a:solidFill>
                      <a:srgbClr val="E8EBF4"/>
                    </a:solidFill>
                  </a:tcPr>
                </a:tc>
                <a:extLst>
                  <a:ext uri="{0D108BD9-81ED-4DB2-BD59-A6C34878D82A}">
                    <a16:rowId xmlns:a16="http://schemas.microsoft.com/office/drawing/2014/main" val="10002"/>
                  </a:ext>
                </a:extLst>
              </a:tr>
              <a:tr h="301625">
                <a:tc>
                  <a:txBody>
                    <a:bodyPr/>
                    <a:lstStyle/>
                    <a:p>
                      <a:pPr>
                        <a:lnSpc>
                          <a:spcPct val="100000"/>
                        </a:lnSpc>
                      </a:pPr>
                      <a:endParaRPr sz="1800">
                        <a:latin typeface="Times New Roman"/>
                        <a:cs typeface="Times New Roman"/>
                      </a:endParaRPr>
                    </a:p>
                  </a:txBody>
                  <a:tcPr marL="0" marR="0" marT="0" marB="0">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whichever</a:t>
                      </a:r>
                      <a:r>
                        <a:rPr sz="1950" spc="5" dirty="0">
                          <a:latin typeface="Cambria"/>
                          <a:cs typeface="Cambria"/>
                        </a:rPr>
                        <a:t> </a:t>
                      </a:r>
                      <a:r>
                        <a:rPr sz="1950" dirty="0">
                          <a:latin typeface="Cambria"/>
                          <a:cs typeface="Cambria"/>
                        </a:rPr>
                        <a:t>is </a:t>
                      </a:r>
                      <a:r>
                        <a:rPr sz="1950" spc="-10" dirty="0">
                          <a:latin typeface="Cambria"/>
                          <a:cs typeface="Cambria"/>
                        </a:rPr>
                        <a:t>higher</a:t>
                      </a:r>
                      <a:endParaRPr sz="1950">
                        <a:latin typeface="Cambria"/>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1950" spc="-10" dirty="0">
                          <a:latin typeface="Cambria"/>
                          <a:cs typeface="Cambria"/>
                        </a:rPr>
                        <a:t>documents.</a:t>
                      </a:r>
                      <a:endParaRPr sz="1950">
                        <a:latin typeface="Cambria"/>
                        <a:cs typeface="Cambria"/>
                      </a:endParaRPr>
                    </a:p>
                  </a:txBody>
                  <a:tcPr marL="0" marR="0" marT="0" marB="0">
                    <a:lnL w="12700">
                      <a:solidFill>
                        <a:srgbClr val="FFFFFF"/>
                      </a:solidFill>
                      <a:prstDash val="solid"/>
                    </a:lnL>
                    <a:lnR w="12700">
                      <a:solidFill>
                        <a:srgbClr val="FFFFFF"/>
                      </a:solidFill>
                      <a:prstDash val="solid"/>
                    </a:lnR>
                    <a:solidFill>
                      <a:srgbClr val="E8EBF4"/>
                    </a:solidFill>
                  </a:tcPr>
                </a:tc>
                <a:tc>
                  <a:txBody>
                    <a:bodyPr/>
                    <a:lstStyle/>
                    <a:p>
                      <a:pPr marL="74295">
                        <a:lnSpc>
                          <a:spcPts val="2275"/>
                        </a:lnSpc>
                      </a:pPr>
                      <a:r>
                        <a:rPr sz="1950" dirty="0">
                          <a:latin typeface="Cambria"/>
                          <a:cs typeface="Cambria"/>
                        </a:rPr>
                        <a:t>Form</a:t>
                      </a:r>
                      <a:r>
                        <a:rPr sz="1950" spc="-10" dirty="0">
                          <a:latin typeface="Cambria"/>
                          <a:cs typeface="Cambria"/>
                        </a:rPr>
                        <a:t> </a:t>
                      </a:r>
                      <a:r>
                        <a:rPr sz="1950" dirty="0">
                          <a:latin typeface="Cambria"/>
                          <a:cs typeface="Cambria"/>
                        </a:rPr>
                        <a:t>DRC-05,</a:t>
                      </a:r>
                      <a:r>
                        <a:rPr sz="1950" spc="25" dirty="0">
                          <a:latin typeface="Cambria"/>
                          <a:cs typeface="Cambria"/>
                        </a:rPr>
                        <a:t> </a:t>
                      </a:r>
                      <a:r>
                        <a:rPr sz="1950" dirty="0">
                          <a:latin typeface="Cambria"/>
                          <a:cs typeface="Cambria"/>
                        </a:rPr>
                        <a:t>or</a:t>
                      </a:r>
                      <a:r>
                        <a:rPr sz="1950" spc="5" dirty="0">
                          <a:latin typeface="Cambria"/>
                          <a:cs typeface="Cambria"/>
                        </a:rPr>
                        <a:t> </a:t>
                      </a:r>
                      <a:r>
                        <a:rPr sz="1950" dirty="0">
                          <a:latin typeface="Cambria"/>
                          <a:cs typeface="Cambria"/>
                        </a:rPr>
                        <a:t>else</a:t>
                      </a:r>
                      <a:r>
                        <a:rPr sz="1950" spc="25" dirty="0">
                          <a:latin typeface="Cambria"/>
                          <a:cs typeface="Cambria"/>
                        </a:rPr>
                        <a:t> </a:t>
                      </a:r>
                      <a:r>
                        <a:rPr sz="1950" dirty="0">
                          <a:latin typeface="Cambria"/>
                          <a:cs typeface="Cambria"/>
                        </a:rPr>
                        <a:t>Notice</a:t>
                      </a:r>
                      <a:r>
                        <a:rPr sz="1950" spc="20" dirty="0">
                          <a:latin typeface="Cambria"/>
                          <a:cs typeface="Cambria"/>
                        </a:rPr>
                        <a:t> </a:t>
                      </a:r>
                      <a:r>
                        <a:rPr sz="1950" spc="-25" dirty="0">
                          <a:latin typeface="Cambria"/>
                          <a:cs typeface="Cambria"/>
                        </a:rPr>
                        <a:t>of</a:t>
                      </a:r>
                      <a:endParaRPr sz="1950">
                        <a:latin typeface="Cambria"/>
                        <a:cs typeface="Cambria"/>
                      </a:endParaRPr>
                    </a:p>
                  </a:txBody>
                  <a:tcPr marL="0" marR="0" marT="0" marB="0">
                    <a:lnL w="12700">
                      <a:solidFill>
                        <a:srgbClr val="FFFFFF"/>
                      </a:solidFill>
                      <a:prstDash val="solid"/>
                    </a:lnL>
                    <a:solidFill>
                      <a:srgbClr val="E8EBF4"/>
                    </a:solidFill>
                  </a:tcPr>
                </a:tc>
                <a:extLst>
                  <a:ext uri="{0D108BD9-81ED-4DB2-BD59-A6C34878D82A}">
                    <a16:rowId xmlns:a16="http://schemas.microsoft.com/office/drawing/2014/main" val="10003"/>
                  </a:ext>
                </a:extLst>
              </a:tr>
              <a:tr h="36195">
                <a:tc>
                  <a:txBody>
                    <a:bodyPr/>
                    <a:lstStyle/>
                    <a:p>
                      <a:pPr>
                        <a:lnSpc>
                          <a:spcPct val="100000"/>
                        </a:lnSpc>
                      </a:pPr>
                      <a:endParaRPr sz="100">
                        <a:latin typeface="Times New Roman"/>
                        <a:cs typeface="Times New Roman"/>
                      </a:endParaRPr>
                    </a:p>
                  </a:txBody>
                  <a:tcPr marL="0" marR="0" marT="0" marB="0">
                    <a:lnR w="12700">
                      <a:solidFill>
                        <a:srgbClr val="FFFFFF"/>
                      </a:solidFill>
                      <a:prstDash val="solid"/>
                    </a:lnR>
                    <a:lnB w="12700">
                      <a:solidFill>
                        <a:srgbClr val="FFFFFF"/>
                      </a:solidFill>
                      <a:prstDash val="solid"/>
                    </a:lnB>
                    <a:solidFill>
                      <a:srgbClr val="E8EBF4"/>
                    </a:solidFill>
                  </a:tcPr>
                </a:tc>
                <a:tc>
                  <a:txBody>
                    <a:bodyPr/>
                    <a:lstStyle/>
                    <a:p>
                      <a:pPr>
                        <a:lnSpc>
                          <a:spcPct val="100000"/>
                        </a:lnSpc>
                      </a:pPr>
                      <a:endParaRPr sz="1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rowSpan="2">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8EBF4"/>
                    </a:solidFill>
                  </a:tcPr>
                </a:tc>
                <a:tc rowSpan="2">
                  <a:txBody>
                    <a:bodyPr/>
                    <a:lstStyle/>
                    <a:p>
                      <a:pPr marL="74295" marR="738505">
                        <a:lnSpc>
                          <a:spcPts val="2380"/>
                        </a:lnSpc>
                        <a:spcBef>
                          <a:spcPts val="5"/>
                        </a:spcBef>
                      </a:pPr>
                      <a:r>
                        <a:rPr sz="1950" dirty="0">
                          <a:latin typeface="Cambria"/>
                          <a:cs typeface="Cambria"/>
                        </a:rPr>
                        <a:t>a</a:t>
                      </a:r>
                      <a:r>
                        <a:rPr sz="1950" spc="35" dirty="0">
                          <a:latin typeface="Cambria"/>
                          <a:cs typeface="Cambria"/>
                        </a:rPr>
                        <a:t> </a:t>
                      </a:r>
                      <a:r>
                        <a:rPr sz="1950" dirty="0">
                          <a:latin typeface="Cambria"/>
                          <a:cs typeface="Cambria"/>
                        </a:rPr>
                        <a:t>personal</a:t>
                      </a:r>
                      <a:r>
                        <a:rPr sz="1950" spc="30" dirty="0">
                          <a:latin typeface="Cambria"/>
                          <a:cs typeface="Cambria"/>
                        </a:rPr>
                        <a:t> </a:t>
                      </a:r>
                      <a:r>
                        <a:rPr sz="1950" dirty="0">
                          <a:latin typeface="Cambria"/>
                          <a:cs typeface="Cambria"/>
                        </a:rPr>
                        <a:t>hearing</a:t>
                      </a:r>
                      <a:r>
                        <a:rPr sz="1950" spc="50" dirty="0">
                          <a:latin typeface="Cambria"/>
                          <a:cs typeface="Cambria"/>
                        </a:rPr>
                        <a:t> </a:t>
                      </a:r>
                      <a:r>
                        <a:rPr sz="1950" dirty="0">
                          <a:latin typeface="Cambria"/>
                          <a:cs typeface="Cambria"/>
                        </a:rPr>
                        <a:t>will</a:t>
                      </a:r>
                      <a:r>
                        <a:rPr sz="1950" spc="30" dirty="0">
                          <a:latin typeface="Cambria"/>
                          <a:cs typeface="Cambria"/>
                        </a:rPr>
                        <a:t> </a:t>
                      </a:r>
                      <a:r>
                        <a:rPr sz="1950" spc="-25" dirty="0">
                          <a:latin typeface="Cambria"/>
                          <a:cs typeface="Cambria"/>
                        </a:rPr>
                        <a:t>be </a:t>
                      </a:r>
                      <a:r>
                        <a:rPr sz="1950" spc="-10" dirty="0">
                          <a:latin typeface="Cambria"/>
                          <a:cs typeface="Cambria"/>
                        </a:rPr>
                        <a:t>issued.</a:t>
                      </a:r>
                      <a:endParaRPr sz="1950">
                        <a:latin typeface="Cambria"/>
                        <a:cs typeface="Cambria"/>
                      </a:endParaRPr>
                    </a:p>
                  </a:txBody>
                  <a:tcPr marL="0" marR="0" marT="635" marB="0">
                    <a:lnL w="12700">
                      <a:solidFill>
                        <a:srgbClr val="FFFFFF"/>
                      </a:solidFill>
                      <a:prstDash val="solid"/>
                    </a:lnL>
                    <a:solidFill>
                      <a:srgbClr val="E8EBF4"/>
                    </a:solidFill>
                  </a:tcPr>
                </a:tc>
                <a:extLst>
                  <a:ext uri="{0D108BD9-81ED-4DB2-BD59-A6C34878D82A}">
                    <a16:rowId xmlns:a16="http://schemas.microsoft.com/office/drawing/2014/main" val="10004"/>
                  </a:ext>
                </a:extLst>
              </a:tr>
              <a:tr h="641350">
                <a:tc>
                  <a:txBody>
                    <a:bodyPr/>
                    <a:lstStyle/>
                    <a:p>
                      <a:pPr marL="80645" marR="98425">
                        <a:lnSpc>
                          <a:spcPct val="101499"/>
                        </a:lnSpc>
                        <a:spcBef>
                          <a:spcPts val="200"/>
                        </a:spcBef>
                      </a:pPr>
                      <a:r>
                        <a:rPr sz="1950" dirty="0">
                          <a:latin typeface="Cambria"/>
                          <a:cs typeface="Cambria"/>
                        </a:rPr>
                        <a:t>Under</a:t>
                      </a:r>
                      <a:r>
                        <a:rPr sz="1950" spc="15" dirty="0">
                          <a:latin typeface="Cambria"/>
                          <a:cs typeface="Cambria"/>
                        </a:rPr>
                        <a:t> </a:t>
                      </a:r>
                      <a:r>
                        <a:rPr sz="1950" spc="-10" dirty="0">
                          <a:latin typeface="Cambria"/>
                          <a:cs typeface="Cambria"/>
                        </a:rPr>
                        <a:t>Section </a:t>
                      </a:r>
                      <a:r>
                        <a:rPr sz="1950" spc="-25" dirty="0">
                          <a:latin typeface="Cambria"/>
                          <a:cs typeface="Cambria"/>
                        </a:rPr>
                        <a:t>74</a:t>
                      </a:r>
                      <a:endParaRPr sz="1950">
                        <a:latin typeface="Cambria"/>
                        <a:cs typeface="Cambria"/>
                      </a:endParaRPr>
                    </a:p>
                  </a:txBody>
                  <a:tcPr marL="0" marR="0" marT="25400" marB="0">
                    <a:lnR w="12700">
                      <a:solidFill>
                        <a:srgbClr val="FFFFFF"/>
                      </a:solidFill>
                      <a:prstDash val="solid"/>
                    </a:lnR>
                    <a:lnT w="12700">
                      <a:solidFill>
                        <a:srgbClr val="FFFFFF"/>
                      </a:solidFill>
                      <a:prstDash val="solid"/>
                    </a:lnT>
                    <a:solidFill>
                      <a:srgbClr val="CFD4E9"/>
                    </a:solidFill>
                  </a:tcPr>
                </a:tc>
                <a:tc>
                  <a:txBody>
                    <a:bodyPr/>
                    <a:lstStyle/>
                    <a:p>
                      <a:pPr marL="74295" marR="335915">
                        <a:lnSpc>
                          <a:spcPct val="101499"/>
                        </a:lnSpc>
                        <a:spcBef>
                          <a:spcPts val="200"/>
                        </a:spcBef>
                      </a:pPr>
                      <a:r>
                        <a:rPr sz="1950" dirty="0">
                          <a:latin typeface="Cambria"/>
                          <a:cs typeface="Cambria"/>
                        </a:rPr>
                        <a:t>Tax</a:t>
                      </a:r>
                      <a:r>
                        <a:rPr sz="1950" spc="-40" dirty="0">
                          <a:latin typeface="Cambria"/>
                          <a:cs typeface="Cambria"/>
                        </a:rPr>
                        <a:t> </a:t>
                      </a:r>
                      <a:r>
                        <a:rPr sz="1950" dirty="0">
                          <a:latin typeface="Cambria"/>
                          <a:cs typeface="Cambria"/>
                        </a:rPr>
                        <a:t>+</a:t>
                      </a:r>
                      <a:r>
                        <a:rPr sz="1950" spc="-35" dirty="0">
                          <a:latin typeface="Cambria"/>
                          <a:cs typeface="Cambria"/>
                        </a:rPr>
                        <a:t> </a:t>
                      </a:r>
                      <a:r>
                        <a:rPr sz="1950" dirty="0">
                          <a:latin typeface="Cambria"/>
                          <a:cs typeface="Cambria"/>
                        </a:rPr>
                        <a:t>Interest</a:t>
                      </a:r>
                      <a:r>
                        <a:rPr sz="1950" spc="-45" dirty="0">
                          <a:latin typeface="Cambria"/>
                          <a:cs typeface="Cambria"/>
                        </a:rPr>
                        <a:t> </a:t>
                      </a:r>
                      <a:r>
                        <a:rPr sz="1950" spc="-50" dirty="0">
                          <a:latin typeface="Cambria"/>
                          <a:cs typeface="Cambria"/>
                        </a:rPr>
                        <a:t>+ </a:t>
                      </a:r>
                      <a:r>
                        <a:rPr sz="1950" dirty="0">
                          <a:latin typeface="Cambria"/>
                          <a:cs typeface="Cambria"/>
                        </a:rPr>
                        <a:t>Penalty</a:t>
                      </a:r>
                      <a:r>
                        <a:rPr sz="1950" spc="10" dirty="0">
                          <a:latin typeface="Cambria"/>
                          <a:cs typeface="Cambria"/>
                        </a:rPr>
                        <a:t> </a:t>
                      </a:r>
                      <a:r>
                        <a:rPr sz="1950" dirty="0">
                          <a:latin typeface="Cambria"/>
                          <a:cs typeface="Cambria"/>
                        </a:rPr>
                        <a:t>@</a:t>
                      </a:r>
                      <a:r>
                        <a:rPr sz="1950" spc="15" dirty="0">
                          <a:latin typeface="Cambria"/>
                          <a:cs typeface="Cambria"/>
                        </a:rPr>
                        <a:t> </a:t>
                      </a:r>
                      <a:r>
                        <a:rPr sz="1950" dirty="0">
                          <a:latin typeface="Cambria"/>
                          <a:cs typeface="Cambria"/>
                        </a:rPr>
                        <a:t>50%</a:t>
                      </a:r>
                      <a:r>
                        <a:rPr sz="1950" spc="45" dirty="0">
                          <a:latin typeface="Cambria"/>
                          <a:cs typeface="Cambria"/>
                        </a:rPr>
                        <a:t> </a:t>
                      </a:r>
                      <a:r>
                        <a:rPr sz="1950" spc="-25" dirty="0">
                          <a:latin typeface="Cambria"/>
                          <a:cs typeface="Cambria"/>
                        </a:rPr>
                        <a:t>of</a:t>
                      </a:r>
                      <a:endParaRPr sz="1950">
                        <a:latin typeface="Cambria"/>
                        <a:cs typeface="Cambria"/>
                      </a:endParaRPr>
                    </a:p>
                  </a:txBody>
                  <a:tcPr marL="0" marR="0" marT="25400" marB="0">
                    <a:lnL w="12700">
                      <a:solidFill>
                        <a:srgbClr val="FFFFFF"/>
                      </a:solidFill>
                      <a:prstDash val="solid"/>
                    </a:lnL>
                    <a:lnR w="12700">
                      <a:solidFill>
                        <a:srgbClr val="FFFFFF"/>
                      </a:solidFill>
                      <a:prstDash val="solid"/>
                    </a:lnR>
                    <a:lnT w="12700">
                      <a:solidFill>
                        <a:srgbClr val="FFFFFF"/>
                      </a:solidFill>
                      <a:prstDash val="solid"/>
                    </a:lnT>
                    <a:solidFill>
                      <a:srgbClr val="CFD4E9"/>
                    </a:solidFill>
                  </a:tcPr>
                </a:tc>
                <a:tc vMerge="1">
                  <a:txBody>
                    <a:bodyPr/>
                    <a:lstStyle/>
                    <a:p>
                      <a:endParaRPr/>
                    </a:p>
                  </a:txBody>
                  <a:tcPr marL="0" marR="0" marT="0" marB="0">
                    <a:lnL w="12700">
                      <a:solidFill>
                        <a:srgbClr val="FFFFFF"/>
                      </a:solidFill>
                      <a:prstDash val="solid"/>
                    </a:lnL>
                    <a:lnR w="12700">
                      <a:solidFill>
                        <a:srgbClr val="FFFFFF"/>
                      </a:solidFill>
                      <a:prstDash val="solid"/>
                    </a:lnR>
                    <a:solidFill>
                      <a:srgbClr val="E8EBF4"/>
                    </a:solidFill>
                  </a:tcPr>
                </a:tc>
                <a:tc vMerge="1">
                  <a:txBody>
                    <a:bodyPr/>
                    <a:lstStyle/>
                    <a:p>
                      <a:endParaRPr/>
                    </a:p>
                  </a:txBody>
                  <a:tcPr marL="0" marR="0" marT="635" marB="0">
                    <a:lnL w="12700">
                      <a:solidFill>
                        <a:srgbClr val="FFFFFF"/>
                      </a:solidFill>
                      <a:prstDash val="solid"/>
                    </a:lnL>
                    <a:solidFill>
                      <a:srgbClr val="E8EBF4"/>
                    </a:solidFill>
                  </a:tcPr>
                </a:tc>
                <a:extLst>
                  <a:ext uri="{0D108BD9-81ED-4DB2-BD59-A6C34878D82A}">
                    <a16:rowId xmlns:a16="http://schemas.microsoft.com/office/drawing/2014/main" val="10005"/>
                  </a:ext>
                </a:extLst>
              </a:tr>
              <a:tr h="338455">
                <a:tc>
                  <a:txBody>
                    <a:bodyPr/>
                    <a:lstStyle/>
                    <a:p>
                      <a:pPr>
                        <a:lnSpc>
                          <a:spcPct val="100000"/>
                        </a:lnSpc>
                      </a:pPr>
                      <a:endParaRPr sz="1900">
                        <a:latin typeface="Times New Roman"/>
                        <a:cs typeface="Times New Roman"/>
                      </a:endParaRPr>
                    </a:p>
                  </a:txBody>
                  <a:tcPr marL="0" marR="0" marT="0" marB="0">
                    <a:lnR w="12700">
                      <a:solidFill>
                        <a:srgbClr val="FFFFFF"/>
                      </a:solidFill>
                      <a:prstDash val="solid"/>
                    </a:lnR>
                    <a:lnB w="12700">
                      <a:solidFill>
                        <a:srgbClr val="FFFFFF"/>
                      </a:solidFill>
                      <a:prstDash val="solid"/>
                    </a:lnB>
                    <a:solidFill>
                      <a:srgbClr val="CFD4E9"/>
                    </a:solidFill>
                  </a:tcPr>
                </a:tc>
                <a:tc>
                  <a:txBody>
                    <a:bodyPr/>
                    <a:lstStyle/>
                    <a:p>
                      <a:pPr marL="74295">
                        <a:lnSpc>
                          <a:spcPts val="2300"/>
                        </a:lnSpc>
                      </a:pPr>
                      <a:r>
                        <a:rPr sz="1950" spc="-25" dirty="0">
                          <a:latin typeface="Cambria"/>
                          <a:cs typeface="Cambria"/>
                        </a:rPr>
                        <a:t>tax</a:t>
                      </a:r>
                      <a:endParaRPr sz="1950">
                        <a:latin typeface="Cambria"/>
                        <a:cs typeface="Cambria"/>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CFD4E9"/>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8EBF4"/>
                    </a:solidFill>
                  </a:tcPr>
                </a:tc>
                <a:tc>
                  <a:txBody>
                    <a:bodyPr/>
                    <a:lstStyle/>
                    <a:p>
                      <a:pPr>
                        <a:lnSpc>
                          <a:spcPct val="100000"/>
                        </a:lnSpc>
                      </a:pPr>
                      <a:endParaRPr sz="1900" dirty="0">
                        <a:latin typeface="Times New Roman"/>
                        <a:cs typeface="Times New Roman"/>
                      </a:endParaRPr>
                    </a:p>
                  </a:txBody>
                  <a:tcPr marL="0" marR="0" marT="0" marB="0">
                    <a:lnL w="12700">
                      <a:solidFill>
                        <a:srgbClr val="FFFFFF"/>
                      </a:solidFill>
                      <a:prstDash val="solid"/>
                    </a:lnL>
                    <a:lnB w="12700">
                      <a:solidFill>
                        <a:srgbClr val="FFFFFF"/>
                      </a:solidFill>
                      <a:prstDash val="solid"/>
                    </a:lnB>
                    <a:solidFill>
                      <a:srgbClr val="E8EBF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8452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7643268" cy="585787"/>
          </a:xfrm>
        </p:spPr>
        <p:txBody>
          <a:bodyPr/>
          <a:lstStyle/>
          <a:p>
            <a:r>
              <a:rPr lang="en-IN" sz="3200" b="0" i="1" dirty="0"/>
              <a:t>SCN and voluntary payment</a:t>
            </a:r>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lstStyle/>
          <a:p>
            <a:pPr marL="379730" marR="6350" indent="-367665" algn="just">
              <a:lnSpc>
                <a:spcPct val="101099"/>
              </a:lnSpc>
              <a:spcBef>
                <a:spcPts val="85"/>
              </a:spcBef>
              <a:buFont typeface="Arial MT"/>
              <a:buChar char="•"/>
              <a:tabLst>
                <a:tab pos="381000" algn="l"/>
              </a:tabLst>
            </a:pPr>
            <a:r>
              <a:rPr lang="en-US" dirty="0"/>
              <a:t>Apart</a:t>
            </a:r>
            <a:r>
              <a:rPr lang="en-US" spc="114" dirty="0"/>
              <a:t> </a:t>
            </a:r>
            <a:r>
              <a:rPr lang="en-US" dirty="0"/>
              <a:t>from</a:t>
            </a:r>
            <a:r>
              <a:rPr lang="en-US" spc="150" dirty="0"/>
              <a:t> </a:t>
            </a:r>
            <a:r>
              <a:rPr lang="en-US" dirty="0"/>
              <a:t>the</a:t>
            </a:r>
            <a:r>
              <a:rPr lang="en-US" spc="150" dirty="0"/>
              <a:t> </a:t>
            </a:r>
            <a:r>
              <a:rPr lang="en-US" dirty="0"/>
              <a:t>self-assessed</a:t>
            </a:r>
            <a:r>
              <a:rPr lang="en-US" spc="145" dirty="0"/>
              <a:t> </a:t>
            </a:r>
            <a:r>
              <a:rPr lang="en-US" dirty="0"/>
              <a:t>tax,</a:t>
            </a:r>
            <a:r>
              <a:rPr lang="en-US" spc="105" dirty="0"/>
              <a:t> </a:t>
            </a:r>
            <a:r>
              <a:rPr lang="en-US" dirty="0"/>
              <a:t>SCN</a:t>
            </a:r>
            <a:r>
              <a:rPr lang="en-US" spc="135" dirty="0"/>
              <a:t> </a:t>
            </a:r>
            <a:r>
              <a:rPr lang="en-US" dirty="0"/>
              <a:t>is</a:t>
            </a:r>
            <a:r>
              <a:rPr lang="en-US" spc="150" dirty="0"/>
              <a:t> </a:t>
            </a:r>
            <a:r>
              <a:rPr lang="en-US" dirty="0"/>
              <a:t>not</a:t>
            </a:r>
            <a:r>
              <a:rPr lang="en-US" spc="140" dirty="0"/>
              <a:t> </a:t>
            </a:r>
            <a:r>
              <a:rPr lang="en-US" dirty="0"/>
              <a:t>warranted</a:t>
            </a:r>
            <a:r>
              <a:rPr lang="en-US" spc="125" dirty="0"/>
              <a:t> </a:t>
            </a:r>
            <a:r>
              <a:rPr lang="en-US" dirty="0"/>
              <a:t>if</a:t>
            </a:r>
            <a:r>
              <a:rPr lang="en-US" spc="125" dirty="0"/>
              <a:t> </a:t>
            </a:r>
            <a:r>
              <a:rPr lang="en-US" dirty="0"/>
              <a:t>the</a:t>
            </a:r>
            <a:r>
              <a:rPr lang="en-US" spc="155" dirty="0"/>
              <a:t> </a:t>
            </a:r>
            <a:r>
              <a:rPr lang="en-US" dirty="0"/>
              <a:t>taxpayer</a:t>
            </a:r>
            <a:r>
              <a:rPr lang="en-US" spc="130" dirty="0"/>
              <a:t> </a:t>
            </a:r>
            <a:r>
              <a:rPr lang="en-US" dirty="0"/>
              <a:t>voluntarily</a:t>
            </a:r>
            <a:r>
              <a:rPr lang="en-US" spc="140" dirty="0"/>
              <a:t> </a:t>
            </a:r>
            <a:r>
              <a:rPr lang="en-US" spc="-10" dirty="0"/>
              <a:t>exercises </a:t>
            </a:r>
            <a:r>
              <a:rPr lang="en-US" dirty="0"/>
              <a:t>the</a:t>
            </a:r>
            <a:r>
              <a:rPr lang="en-US" spc="5" dirty="0"/>
              <a:t> </a:t>
            </a:r>
            <a:r>
              <a:rPr lang="en-US" dirty="0"/>
              <a:t>option</a:t>
            </a:r>
            <a:r>
              <a:rPr lang="en-US" spc="20" dirty="0"/>
              <a:t> </a:t>
            </a:r>
            <a:r>
              <a:rPr lang="en-US" dirty="0"/>
              <a:t>u/s</a:t>
            </a:r>
            <a:r>
              <a:rPr lang="en-US" spc="25" dirty="0"/>
              <a:t> </a:t>
            </a:r>
            <a:r>
              <a:rPr lang="en-US" dirty="0"/>
              <a:t>73(5)</a:t>
            </a:r>
            <a:r>
              <a:rPr lang="en-US" spc="-20" dirty="0"/>
              <a:t> </a:t>
            </a:r>
            <a:r>
              <a:rPr lang="en-US" dirty="0"/>
              <a:t>or</a:t>
            </a:r>
            <a:r>
              <a:rPr lang="en-US" spc="10" dirty="0"/>
              <a:t> </a:t>
            </a:r>
            <a:r>
              <a:rPr lang="en-US" dirty="0"/>
              <a:t>74(5)</a:t>
            </a:r>
            <a:r>
              <a:rPr lang="en-US" spc="-15" dirty="0"/>
              <a:t> </a:t>
            </a:r>
            <a:r>
              <a:rPr lang="en-US" dirty="0"/>
              <a:t>to settle</a:t>
            </a:r>
            <a:r>
              <a:rPr lang="en-US" spc="20" dirty="0"/>
              <a:t> </a:t>
            </a:r>
            <a:r>
              <a:rPr lang="en-US" dirty="0"/>
              <a:t>the</a:t>
            </a:r>
            <a:r>
              <a:rPr lang="en-US" spc="45" dirty="0"/>
              <a:t> </a:t>
            </a:r>
            <a:r>
              <a:rPr lang="en-US" spc="-10" dirty="0"/>
              <a:t>dispute.</a:t>
            </a:r>
          </a:p>
          <a:p>
            <a:pPr>
              <a:lnSpc>
                <a:spcPct val="100000"/>
              </a:lnSpc>
              <a:spcBef>
                <a:spcPts val="70"/>
              </a:spcBef>
              <a:buFont typeface="Arial MT"/>
              <a:buChar char="•"/>
            </a:pPr>
            <a:endParaRPr lang="en-US" spc="-10" dirty="0"/>
          </a:p>
          <a:p>
            <a:pPr marL="379730" marR="5080" indent="-367665" algn="just">
              <a:lnSpc>
                <a:spcPct val="100800"/>
              </a:lnSpc>
              <a:buFont typeface="Arial MT"/>
              <a:buChar char="•"/>
              <a:tabLst>
                <a:tab pos="381000" algn="l"/>
              </a:tabLst>
            </a:pPr>
            <a:r>
              <a:rPr lang="en-US" dirty="0"/>
              <a:t>Amount</a:t>
            </a:r>
            <a:r>
              <a:rPr lang="en-US" spc="65" dirty="0"/>
              <a:t> </a:t>
            </a:r>
            <a:r>
              <a:rPr lang="en-US" dirty="0"/>
              <a:t>paid</a:t>
            </a:r>
            <a:r>
              <a:rPr lang="en-US" spc="85" dirty="0"/>
              <a:t> </a:t>
            </a:r>
            <a:r>
              <a:rPr lang="en-US" dirty="0"/>
              <a:t>under</a:t>
            </a:r>
            <a:r>
              <a:rPr lang="en-US" spc="70" dirty="0"/>
              <a:t> </a:t>
            </a:r>
            <a:r>
              <a:rPr lang="en-US" dirty="0"/>
              <a:t>the</a:t>
            </a:r>
            <a:r>
              <a:rPr lang="en-US" spc="75" dirty="0"/>
              <a:t> </a:t>
            </a:r>
            <a:r>
              <a:rPr lang="en-US" dirty="0"/>
              <a:t>stress</a:t>
            </a:r>
            <a:r>
              <a:rPr lang="en-US" spc="75" dirty="0"/>
              <a:t> </a:t>
            </a:r>
            <a:r>
              <a:rPr lang="en-US" dirty="0"/>
              <a:t>of</a:t>
            </a:r>
            <a:r>
              <a:rPr lang="en-US" spc="75" dirty="0"/>
              <a:t> </a:t>
            </a:r>
            <a:r>
              <a:rPr lang="en-US" dirty="0"/>
              <a:t>investigation</a:t>
            </a:r>
            <a:r>
              <a:rPr lang="en-US" spc="70" dirty="0"/>
              <a:t> </a:t>
            </a:r>
            <a:r>
              <a:rPr lang="en-US" dirty="0"/>
              <a:t>cannot</a:t>
            </a:r>
            <a:r>
              <a:rPr lang="en-US" spc="80" dirty="0"/>
              <a:t> </a:t>
            </a:r>
            <a:r>
              <a:rPr lang="en-US" dirty="0"/>
              <a:t>lead</a:t>
            </a:r>
            <a:r>
              <a:rPr lang="en-US" spc="80" dirty="0"/>
              <a:t>  </a:t>
            </a:r>
            <a:r>
              <a:rPr lang="en-US" dirty="0"/>
              <a:t>to</a:t>
            </a:r>
            <a:r>
              <a:rPr lang="en-US" spc="70" dirty="0"/>
              <a:t> </a:t>
            </a:r>
            <a:r>
              <a:rPr lang="en-US" dirty="0"/>
              <a:t>self-assessment</a:t>
            </a:r>
            <a:r>
              <a:rPr lang="en-US" spc="80" dirty="0"/>
              <a:t> </a:t>
            </a:r>
            <a:r>
              <a:rPr lang="en-US" dirty="0"/>
              <a:t>or</a:t>
            </a:r>
            <a:r>
              <a:rPr lang="en-US" spc="75" dirty="0"/>
              <a:t>  </a:t>
            </a:r>
            <a:r>
              <a:rPr lang="en-US" spc="-10" dirty="0"/>
              <a:t>self- 	</a:t>
            </a:r>
            <a:r>
              <a:rPr lang="en-US" dirty="0"/>
              <a:t>ascertainment</a:t>
            </a:r>
            <a:r>
              <a:rPr lang="en-US" spc="130" dirty="0"/>
              <a:t> </a:t>
            </a:r>
            <a:r>
              <a:rPr lang="en-US" dirty="0"/>
              <a:t>when</a:t>
            </a:r>
            <a:r>
              <a:rPr lang="en-US" spc="114" dirty="0"/>
              <a:t> </a:t>
            </a:r>
            <a:r>
              <a:rPr lang="en-US" dirty="0"/>
              <a:t>the</a:t>
            </a:r>
            <a:r>
              <a:rPr lang="en-US" spc="130" dirty="0"/>
              <a:t> </a:t>
            </a:r>
            <a:r>
              <a:rPr lang="en-US" dirty="0"/>
              <a:t>petitioner</a:t>
            </a:r>
            <a:r>
              <a:rPr lang="en-US" spc="105" dirty="0"/>
              <a:t> </a:t>
            </a:r>
            <a:r>
              <a:rPr lang="en-US" dirty="0"/>
              <a:t>is</a:t>
            </a:r>
            <a:r>
              <a:rPr lang="en-US" spc="110" dirty="0"/>
              <a:t> </a:t>
            </a:r>
            <a:r>
              <a:rPr lang="en-US" dirty="0"/>
              <a:t>fully</a:t>
            </a:r>
            <a:r>
              <a:rPr lang="en-US" spc="125" dirty="0"/>
              <a:t> </a:t>
            </a:r>
            <a:r>
              <a:rPr lang="en-US" dirty="0"/>
              <a:t>geared</a:t>
            </a:r>
            <a:r>
              <a:rPr lang="en-US" spc="125" dirty="0"/>
              <a:t> </a:t>
            </a:r>
            <a:r>
              <a:rPr lang="en-US" dirty="0"/>
              <a:t>up</a:t>
            </a:r>
            <a:r>
              <a:rPr lang="en-US" spc="114" dirty="0"/>
              <a:t> </a:t>
            </a:r>
            <a:r>
              <a:rPr lang="en-US" dirty="0"/>
              <a:t>to</a:t>
            </a:r>
            <a:r>
              <a:rPr lang="en-US" spc="130" dirty="0"/>
              <a:t> </a:t>
            </a:r>
            <a:r>
              <a:rPr lang="en-US" dirty="0"/>
              <a:t>take</a:t>
            </a:r>
            <a:r>
              <a:rPr lang="en-US" spc="130" dirty="0"/>
              <a:t> </a:t>
            </a:r>
            <a:r>
              <a:rPr lang="en-US" dirty="0"/>
              <a:t>the</a:t>
            </a:r>
            <a:r>
              <a:rPr lang="en-US" spc="135" dirty="0"/>
              <a:t> </a:t>
            </a:r>
            <a:r>
              <a:rPr lang="en-US" dirty="0"/>
              <a:t>matter</a:t>
            </a:r>
            <a:r>
              <a:rPr lang="en-US" spc="100" dirty="0"/>
              <a:t> </a:t>
            </a:r>
            <a:r>
              <a:rPr lang="en-US" dirty="0"/>
              <a:t>forward.</a:t>
            </a:r>
            <a:r>
              <a:rPr lang="en-US" spc="120" dirty="0"/>
              <a:t> </a:t>
            </a:r>
            <a:r>
              <a:rPr lang="en-US" dirty="0"/>
              <a:t>Hence</a:t>
            </a:r>
            <a:r>
              <a:rPr lang="en-US" spc="135" dirty="0"/>
              <a:t> </a:t>
            </a:r>
            <a:r>
              <a:rPr lang="en-US" spc="-25" dirty="0"/>
              <a:t>the </a:t>
            </a:r>
            <a:r>
              <a:rPr lang="en-US" dirty="0"/>
              <a:t>said</a:t>
            </a:r>
            <a:r>
              <a:rPr lang="en-US" spc="60" dirty="0"/>
              <a:t> </a:t>
            </a:r>
            <a:r>
              <a:rPr lang="en-US" dirty="0"/>
              <a:t>amount</a:t>
            </a:r>
            <a:r>
              <a:rPr lang="en-US" spc="50" dirty="0"/>
              <a:t> </a:t>
            </a:r>
            <a:r>
              <a:rPr lang="en-US" dirty="0"/>
              <a:t>paid</a:t>
            </a:r>
            <a:r>
              <a:rPr lang="en-US" spc="60" dirty="0"/>
              <a:t> </a:t>
            </a:r>
            <a:r>
              <a:rPr lang="en-US" dirty="0"/>
              <a:t>is</a:t>
            </a:r>
            <a:r>
              <a:rPr lang="en-US" spc="70" dirty="0"/>
              <a:t> </a:t>
            </a:r>
            <a:r>
              <a:rPr lang="en-US" dirty="0"/>
              <a:t>required</a:t>
            </a:r>
            <a:r>
              <a:rPr lang="en-US" spc="60" dirty="0"/>
              <a:t> </a:t>
            </a:r>
            <a:r>
              <a:rPr lang="en-US" dirty="0"/>
              <a:t>to</a:t>
            </a:r>
            <a:r>
              <a:rPr lang="en-US" spc="55" dirty="0"/>
              <a:t> </a:t>
            </a:r>
            <a:r>
              <a:rPr lang="en-US" dirty="0"/>
              <a:t>be</a:t>
            </a:r>
            <a:r>
              <a:rPr lang="en-US" spc="70" dirty="0"/>
              <a:t> </a:t>
            </a:r>
            <a:r>
              <a:rPr lang="en-US" dirty="0"/>
              <a:t>returned.</a:t>
            </a:r>
            <a:r>
              <a:rPr lang="en-US" spc="50" dirty="0"/>
              <a:t> </a:t>
            </a:r>
            <a:r>
              <a:rPr lang="en-US" b="1" i="1" dirty="0">
                <a:latin typeface="Cambria"/>
                <a:cs typeface="Cambria"/>
              </a:rPr>
              <a:t>[Shri</a:t>
            </a:r>
            <a:r>
              <a:rPr lang="en-US" b="1" i="1" spc="65" dirty="0">
                <a:latin typeface="Cambria"/>
                <a:cs typeface="Cambria"/>
              </a:rPr>
              <a:t> </a:t>
            </a:r>
            <a:r>
              <a:rPr lang="en-US" b="1" i="1" dirty="0" err="1">
                <a:latin typeface="Cambria"/>
                <a:cs typeface="Cambria"/>
              </a:rPr>
              <a:t>Nandhidhall</a:t>
            </a:r>
            <a:r>
              <a:rPr lang="en-US" b="1" i="1" spc="55" dirty="0">
                <a:latin typeface="Cambria"/>
                <a:cs typeface="Cambria"/>
              </a:rPr>
              <a:t> </a:t>
            </a:r>
            <a:r>
              <a:rPr lang="en-US" b="1" i="1" dirty="0">
                <a:latin typeface="Cambria"/>
                <a:cs typeface="Cambria"/>
              </a:rPr>
              <a:t>Mills</a:t>
            </a:r>
            <a:r>
              <a:rPr lang="en-US" b="1" i="1" spc="50" dirty="0">
                <a:latin typeface="Cambria"/>
                <a:cs typeface="Cambria"/>
              </a:rPr>
              <a:t> </a:t>
            </a:r>
            <a:r>
              <a:rPr lang="en-US" b="1" i="1" dirty="0">
                <a:latin typeface="Cambria"/>
                <a:cs typeface="Cambria"/>
              </a:rPr>
              <a:t>India</a:t>
            </a:r>
            <a:r>
              <a:rPr lang="en-US" b="1" i="1" spc="70" dirty="0">
                <a:latin typeface="Cambria"/>
                <a:cs typeface="Cambria"/>
              </a:rPr>
              <a:t> </a:t>
            </a:r>
            <a:r>
              <a:rPr lang="en-US" b="1" i="1" dirty="0">
                <a:latin typeface="Cambria"/>
                <a:cs typeface="Cambria"/>
              </a:rPr>
              <a:t>Private</a:t>
            </a:r>
            <a:r>
              <a:rPr lang="en-US" b="1" i="1" spc="50" dirty="0">
                <a:latin typeface="Cambria"/>
                <a:cs typeface="Cambria"/>
              </a:rPr>
              <a:t> </a:t>
            </a:r>
            <a:r>
              <a:rPr lang="en-US" b="1" i="1" spc="-10" dirty="0">
                <a:latin typeface="Cambria"/>
                <a:cs typeface="Cambria"/>
              </a:rPr>
              <a:t>Limited </a:t>
            </a:r>
            <a:r>
              <a:rPr lang="en-US" b="1" i="1" dirty="0">
                <a:latin typeface="Cambria"/>
                <a:cs typeface="Cambria"/>
              </a:rPr>
              <a:t>v. Senior Intelligence</a:t>
            </a:r>
            <a:r>
              <a:rPr lang="en-US" b="1" i="1" spc="30" dirty="0">
                <a:latin typeface="Cambria"/>
                <a:cs typeface="Cambria"/>
              </a:rPr>
              <a:t> </a:t>
            </a:r>
            <a:r>
              <a:rPr lang="en-US" b="1" i="1" dirty="0">
                <a:latin typeface="Cambria"/>
                <a:cs typeface="Cambria"/>
              </a:rPr>
              <a:t>Officer </a:t>
            </a:r>
            <a:r>
              <a:rPr lang="en-US" b="1" i="1" spc="-75" dirty="0">
                <a:latin typeface="Cambria"/>
                <a:cs typeface="Cambria"/>
              </a:rPr>
              <a:t>(W.P.</a:t>
            </a:r>
            <a:r>
              <a:rPr lang="en-US" b="1" i="1" dirty="0">
                <a:latin typeface="Cambria"/>
                <a:cs typeface="Cambria"/>
              </a:rPr>
              <a:t> No.</a:t>
            </a:r>
            <a:r>
              <a:rPr lang="en-US" b="1" i="1" spc="-15" dirty="0">
                <a:latin typeface="Cambria"/>
                <a:cs typeface="Cambria"/>
              </a:rPr>
              <a:t> </a:t>
            </a:r>
            <a:r>
              <a:rPr lang="en-US" b="1" i="1" dirty="0">
                <a:latin typeface="Cambria"/>
                <a:cs typeface="Cambria"/>
              </a:rPr>
              <a:t>5192</a:t>
            </a:r>
            <a:r>
              <a:rPr lang="en-US" b="1" i="1" spc="20" dirty="0">
                <a:latin typeface="Cambria"/>
                <a:cs typeface="Cambria"/>
              </a:rPr>
              <a:t> </a:t>
            </a:r>
            <a:r>
              <a:rPr lang="en-US" b="1" i="1" dirty="0">
                <a:latin typeface="Cambria"/>
                <a:cs typeface="Cambria"/>
              </a:rPr>
              <a:t>and</a:t>
            </a:r>
            <a:r>
              <a:rPr lang="en-US" b="1" i="1" spc="-5" dirty="0">
                <a:latin typeface="Cambria"/>
                <a:cs typeface="Cambria"/>
              </a:rPr>
              <a:t> </a:t>
            </a:r>
            <a:r>
              <a:rPr lang="en-US" b="1" i="1" dirty="0">
                <a:latin typeface="Cambria"/>
                <a:cs typeface="Cambria"/>
              </a:rPr>
              <a:t>6135</a:t>
            </a:r>
            <a:r>
              <a:rPr lang="en-US" b="1" i="1" spc="25" dirty="0">
                <a:latin typeface="Cambria"/>
                <a:cs typeface="Cambria"/>
              </a:rPr>
              <a:t> </a:t>
            </a:r>
            <a:r>
              <a:rPr lang="en-US" b="1" i="1" dirty="0">
                <a:latin typeface="Cambria"/>
                <a:cs typeface="Cambria"/>
              </a:rPr>
              <a:t>of</a:t>
            </a:r>
            <a:r>
              <a:rPr lang="en-US" b="1" i="1" spc="-30" dirty="0">
                <a:latin typeface="Cambria"/>
                <a:cs typeface="Cambria"/>
              </a:rPr>
              <a:t> </a:t>
            </a:r>
            <a:r>
              <a:rPr lang="en-US" b="1" i="1" dirty="0">
                <a:latin typeface="Cambria"/>
                <a:cs typeface="Cambria"/>
              </a:rPr>
              <a:t>2020)</a:t>
            </a:r>
            <a:r>
              <a:rPr lang="en-US" b="1" i="1" spc="35" dirty="0">
                <a:latin typeface="Cambria"/>
                <a:cs typeface="Cambria"/>
              </a:rPr>
              <a:t> </a:t>
            </a:r>
            <a:r>
              <a:rPr lang="en-US" b="1" i="1" spc="-10" dirty="0">
                <a:latin typeface="Cambria"/>
                <a:cs typeface="Cambria"/>
              </a:rPr>
              <a:t>(Mad.)]</a:t>
            </a:r>
          </a:p>
          <a:p>
            <a:endParaRPr lang="en-IN" dirty="0"/>
          </a:p>
        </p:txBody>
      </p:sp>
    </p:spTree>
    <p:extLst>
      <p:ext uri="{BB962C8B-B14F-4D97-AF65-F5344CB8AC3E}">
        <p14:creationId xmlns:p14="http://schemas.microsoft.com/office/powerpoint/2010/main" val="55014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4" y="150814"/>
            <a:ext cx="9785163" cy="585787"/>
          </a:xfrm>
        </p:spPr>
        <p:txBody>
          <a:bodyPr/>
          <a:lstStyle/>
          <a:p>
            <a:r>
              <a:rPr lang="en-US" sz="3200" b="0" i="1" dirty="0">
                <a:solidFill>
                  <a:schemeClr val="bg1"/>
                </a:solidFill>
                <a:latin typeface="Cambria" panose="02040503050406030204" pitchFamily="18" charset="0"/>
              </a:rPr>
              <a:t>Time-limit for issuance of Show Cause Notice &amp; Order</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lstStyle/>
          <a:p>
            <a:pPr marL="365125" indent="-365125" algn="just">
              <a:lnSpc>
                <a:spcPct val="100000"/>
              </a:lnSpc>
              <a:spcBef>
                <a:spcPts val="0"/>
              </a:spcBef>
            </a:pPr>
            <a:endParaRPr lang="en-US" dirty="0"/>
          </a:p>
          <a:p>
            <a:endParaRPr lang="en-IN" dirty="0"/>
          </a:p>
        </p:txBody>
      </p:sp>
      <p:sp>
        <p:nvSpPr>
          <p:cNvPr id="5" name="TextBox 4">
            <a:extLst>
              <a:ext uri="{FF2B5EF4-FFF2-40B4-BE49-F238E27FC236}">
                <a16:creationId xmlns:a16="http://schemas.microsoft.com/office/drawing/2014/main" id="{980EB008-B9F6-BF5F-6060-80C4E0C47B2F}"/>
              </a:ext>
            </a:extLst>
          </p:cNvPr>
          <p:cNvSpPr txBox="1"/>
          <p:nvPr/>
        </p:nvSpPr>
        <p:spPr>
          <a:xfrm>
            <a:off x="903642" y="1753496"/>
            <a:ext cx="4184725" cy="2558201"/>
          </a:xfrm>
          <a:prstGeom prst="rect">
            <a:avLst/>
          </a:prstGeom>
          <a:noFill/>
        </p:spPr>
        <p:txBody>
          <a:bodyPr wrap="square">
            <a:spAutoFit/>
          </a:bodyPr>
          <a:lstStyle/>
          <a:p>
            <a:pPr marL="681914" algn="just">
              <a:spcBef>
                <a:spcPts val="569"/>
              </a:spcBef>
            </a:pPr>
            <a:r>
              <a:rPr lang="en-US" sz="1588" b="1" dirty="0">
                <a:latin typeface="Cambria"/>
                <a:cs typeface="Cambria"/>
              </a:rPr>
              <a:t>Section</a:t>
            </a:r>
            <a:r>
              <a:rPr lang="en-US" sz="1588" b="1" spc="26" dirty="0">
                <a:latin typeface="Cambria"/>
                <a:cs typeface="Cambria"/>
              </a:rPr>
              <a:t> </a:t>
            </a:r>
            <a:r>
              <a:rPr lang="en-US" sz="1588" b="1" dirty="0">
                <a:latin typeface="Cambria"/>
                <a:cs typeface="Cambria"/>
              </a:rPr>
              <a:t>73 –</a:t>
            </a:r>
            <a:r>
              <a:rPr lang="en-US" sz="1588" b="1" spc="4" dirty="0">
                <a:latin typeface="Cambria"/>
                <a:cs typeface="Cambria"/>
              </a:rPr>
              <a:t> </a:t>
            </a:r>
            <a:r>
              <a:rPr lang="en-US" sz="1588" b="1" dirty="0">
                <a:latin typeface="Cambria"/>
                <a:cs typeface="Cambria"/>
              </a:rPr>
              <a:t>Normal</a:t>
            </a:r>
            <a:r>
              <a:rPr lang="en-US" sz="1588" b="1" spc="9" dirty="0">
                <a:latin typeface="Cambria"/>
                <a:cs typeface="Cambria"/>
              </a:rPr>
              <a:t> </a:t>
            </a:r>
            <a:r>
              <a:rPr lang="en-US" sz="1588" b="1" spc="-18" dirty="0">
                <a:latin typeface="Cambria"/>
                <a:cs typeface="Cambria"/>
              </a:rPr>
              <a:t>Cases</a:t>
            </a:r>
            <a:endParaRPr lang="en-US" sz="1588" dirty="0">
              <a:latin typeface="Cambria"/>
              <a:cs typeface="Cambria"/>
            </a:endParaRPr>
          </a:p>
          <a:p>
            <a:pPr marL="206198" marR="5603" indent="-195553" algn="just">
              <a:spcBef>
                <a:spcPts val="441"/>
              </a:spcBef>
              <a:buFont typeface="Arial MT"/>
              <a:buChar char="•"/>
              <a:tabLst>
                <a:tab pos="206198" algn="l"/>
              </a:tabLst>
            </a:pPr>
            <a:r>
              <a:rPr lang="en-US" sz="1456" dirty="0">
                <a:latin typeface="Cambria"/>
                <a:cs typeface="Cambria"/>
              </a:rPr>
              <a:t>Proper</a:t>
            </a:r>
            <a:r>
              <a:rPr lang="en-US" sz="1456" spc="124" dirty="0">
                <a:latin typeface="Cambria"/>
                <a:cs typeface="Cambria"/>
              </a:rPr>
              <a:t> </a:t>
            </a:r>
            <a:r>
              <a:rPr lang="en-US" sz="1456" dirty="0">
                <a:latin typeface="Cambria"/>
                <a:cs typeface="Cambria"/>
              </a:rPr>
              <a:t>officer</a:t>
            </a:r>
            <a:r>
              <a:rPr lang="en-US" sz="1456" spc="124" dirty="0">
                <a:latin typeface="Cambria"/>
                <a:cs typeface="Cambria"/>
              </a:rPr>
              <a:t> </a:t>
            </a:r>
            <a:r>
              <a:rPr lang="en-US" sz="1456" dirty="0">
                <a:latin typeface="Cambria"/>
                <a:cs typeface="Cambria"/>
              </a:rPr>
              <a:t>shall</a:t>
            </a:r>
            <a:r>
              <a:rPr lang="en-US" sz="1456" spc="128" dirty="0">
                <a:latin typeface="Cambria"/>
                <a:cs typeface="Cambria"/>
              </a:rPr>
              <a:t> </a:t>
            </a:r>
            <a:r>
              <a:rPr lang="en-US" sz="1456" dirty="0">
                <a:latin typeface="Cambria"/>
                <a:cs typeface="Cambria"/>
              </a:rPr>
              <a:t>issue</a:t>
            </a:r>
            <a:r>
              <a:rPr lang="en-US" sz="1456" spc="128" dirty="0">
                <a:latin typeface="Cambria"/>
                <a:cs typeface="Cambria"/>
              </a:rPr>
              <a:t> </a:t>
            </a:r>
            <a:r>
              <a:rPr lang="en-US" sz="1456" dirty="0">
                <a:latin typeface="Cambria"/>
                <a:cs typeface="Cambria"/>
              </a:rPr>
              <a:t>the</a:t>
            </a:r>
            <a:r>
              <a:rPr lang="en-US" sz="1456" spc="124" dirty="0">
                <a:latin typeface="Cambria"/>
                <a:cs typeface="Cambria"/>
              </a:rPr>
              <a:t> </a:t>
            </a:r>
            <a:r>
              <a:rPr lang="en-US" sz="1456" dirty="0">
                <a:latin typeface="Cambria"/>
                <a:cs typeface="Cambria"/>
              </a:rPr>
              <a:t>notice</a:t>
            </a:r>
            <a:r>
              <a:rPr lang="en-US" sz="1456" spc="128" dirty="0">
                <a:latin typeface="Cambria"/>
                <a:cs typeface="Cambria"/>
              </a:rPr>
              <a:t> </a:t>
            </a:r>
            <a:r>
              <a:rPr lang="en-US" sz="1456" b="1" i="1" dirty="0">
                <a:solidFill>
                  <a:srgbClr val="FF0000"/>
                </a:solidFill>
                <a:latin typeface="Cambria"/>
                <a:cs typeface="Cambria"/>
              </a:rPr>
              <a:t>at</a:t>
            </a:r>
            <a:r>
              <a:rPr lang="en-US" sz="1456" b="1" i="1" spc="124" dirty="0">
                <a:solidFill>
                  <a:srgbClr val="FF0000"/>
                </a:solidFill>
                <a:latin typeface="Cambria"/>
                <a:cs typeface="Cambria"/>
              </a:rPr>
              <a:t> </a:t>
            </a:r>
            <a:r>
              <a:rPr lang="en-US" sz="1456" b="1" i="1" spc="-9" dirty="0">
                <a:solidFill>
                  <a:srgbClr val="FF0000"/>
                </a:solidFill>
                <a:latin typeface="Cambria"/>
                <a:cs typeface="Cambria"/>
              </a:rPr>
              <a:t>least </a:t>
            </a:r>
            <a:r>
              <a:rPr lang="en-US" sz="1456" b="1" i="1" dirty="0">
                <a:solidFill>
                  <a:srgbClr val="FF0000"/>
                </a:solidFill>
                <a:latin typeface="Cambria"/>
                <a:cs typeface="Cambria"/>
              </a:rPr>
              <a:t>3</a:t>
            </a:r>
            <a:r>
              <a:rPr lang="en-US" sz="1456" b="1" i="1" spc="4" dirty="0">
                <a:solidFill>
                  <a:srgbClr val="FF0000"/>
                </a:solidFill>
                <a:latin typeface="Cambria"/>
                <a:cs typeface="Cambria"/>
              </a:rPr>
              <a:t> </a:t>
            </a:r>
            <a:r>
              <a:rPr lang="en-US" sz="1456" b="1" i="1" dirty="0">
                <a:solidFill>
                  <a:srgbClr val="FF0000"/>
                </a:solidFill>
                <a:latin typeface="Cambria"/>
                <a:cs typeface="Cambria"/>
              </a:rPr>
              <a:t>months </a:t>
            </a:r>
            <a:r>
              <a:rPr lang="en-US" sz="1456" dirty="0">
                <a:latin typeface="Cambria"/>
                <a:cs typeface="Cambria"/>
              </a:rPr>
              <a:t>prior</a:t>
            </a:r>
            <a:r>
              <a:rPr lang="en-US" sz="1456" spc="-9" dirty="0">
                <a:latin typeface="Cambria"/>
                <a:cs typeface="Cambria"/>
              </a:rPr>
              <a:t> </a:t>
            </a:r>
            <a:r>
              <a:rPr lang="en-US" sz="1456" dirty="0">
                <a:latin typeface="Cambria"/>
                <a:cs typeface="Cambria"/>
              </a:rPr>
              <a:t>to</a:t>
            </a:r>
            <a:r>
              <a:rPr lang="en-US" sz="1456" spc="9" dirty="0">
                <a:latin typeface="Cambria"/>
                <a:cs typeface="Cambria"/>
              </a:rPr>
              <a:t> </a:t>
            </a:r>
            <a:r>
              <a:rPr lang="en-US" sz="1456" dirty="0">
                <a:latin typeface="Cambria"/>
                <a:cs typeface="Cambria"/>
              </a:rPr>
              <a:t>the time</a:t>
            </a:r>
            <a:r>
              <a:rPr lang="en-US" sz="1456" spc="13" dirty="0">
                <a:latin typeface="Cambria"/>
                <a:cs typeface="Cambria"/>
              </a:rPr>
              <a:t> </a:t>
            </a:r>
            <a:r>
              <a:rPr lang="en-US" sz="1456" dirty="0">
                <a:latin typeface="Cambria"/>
                <a:cs typeface="Cambria"/>
              </a:rPr>
              <a:t>limit</a:t>
            </a:r>
            <a:r>
              <a:rPr lang="en-US" sz="1456" spc="9" dirty="0">
                <a:latin typeface="Cambria"/>
                <a:cs typeface="Cambria"/>
              </a:rPr>
              <a:t> </a:t>
            </a:r>
            <a:r>
              <a:rPr lang="en-US" sz="1456" dirty="0">
                <a:latin typeface="Cambria"/>
                <a:cs typeface="Cambria"/>
              </a:rPr>
              <a:t>specified</a:t>
            </a:r>
            <a:r>
              <a:rPr lang="en-US" sz="1456" spc="4" dirty="0">
                <a:latin typeface="Cambria"/>
                <a:cs typeface="Cambria"/>
              </a:rPr>
              <a:t> </a:t>
            </a:r>
            <a:r>
              <a:rPr lang="en-US" sz="1456" spc="-22" dirty="0">
                <a:latin typeface="Cambria"/>
                <a:cs typeface="Cambria"/>
              </a:rPr>
              <a:t>for </a:t>
            </a:r>
            <a:r>
              <a:rPr lang="en-US" sz="1456" dirty="0">
                <a:latin typeface="Cambria"/>
                <a:cs typeface="Cambria"/>
              </a:rPr>
              <a:t>issuance</a:t>
            </a:r>
            <a:r>
              <a:rPr lang="en-US" sz="1456" spc="-40" dirty="0">
                <a:latin typeface="Cambria"/>
                <a:cs typeface="Cambria"/>
              </a:rPr>
              <a:t> </a:t>
            </a:r>
            <a:r>
              <a:rPr lang="en-US" sz="1456" dirty="0">
                <a:latin typeface="Cambria"/>
                <a:cs typeface="Cambria"/>
              </a:rPr>
              <a:t>of</a:t>
            </a:r>
            <a:r>
              <a:rPr lang="en-US" sz="1456" spc="-44" dirty="0">
                <a:latin typeface="Cambria"/>
                <a:cs typeface="Cambria"/>
              </a:rPr>
              <a:t> </a:t>
            </a:r>
            <a:r>
              <a:rPr lang="en-US" sz="1456" spc="-9" dirty="0">
                <a:latin typeface="Cambria"/>
                <a:cs typeface="Cambria"/>
              </a:rPr>
              <a:t>order;</a:t>
            </a:r>
            <a:endParaRPr lang="en-US" sz="1456" dirty="0">
              <a:latin typeface="Cambria"/>
              <a:cs typeface="Cambria"/>
            </a:endParaRPr>
          </a:p>
          <a:p>
            <a:pPr marL="278481" indent="-267275" algn="just">
              <a:spcBef>
                <a:spcPts val="446"/>
              </a:spcBef>
              <a:buFont typeface="Arial MT"/>
              <a:buChar char="•"/>
              <a:tabLst>
                <a:tab pos="278481" algn="l"/>
              </a:tabLst>
            </a:pPr>
            <a:r>
              <a:rPr lang="en-US" sz="1456" dirty="0">
                <a:latin typeface="Cambria"/>
                <a:cs typeface="Cambria"/>
              </a:rPr>
              <a:t>Proper</a:t>
            </a:r>
            <a:r>
              <a:rPr lang="en-US" sz="1456" spc="-62" dirty="0">
                <a:latin typeface="Cambria"/>
                <a:cs typeface="Cambria"/>
              </a:rPr>
              <a:t> </a:t>
            </a:r>
            <a:r>
              <a:rPr lang="en-US" sz="1456" dirty="0">
                <a:latin typeface="Cambria"/>
                <a:cs typeface="Cambria"/>
              </a:rPr>
              <a:t>officer</a:t>
            </a:r>
            <a:r>
              <a:rPr lang="en-US" sz="1456" spc="-57" dirty="0">
                <a:latin typeface="Cambria"/>
                <a:cs typeface="Cambria"/>
              </a:rPr>
              <a:t> </a:t>
            </a:r>
            <a:r>
              <a:rPr lang="en-US" sz="1456" dirty="0">
                <a:latin typeface="Cambria"/>
                <a:cs typeface="Cambria"/>
              </a:rPr>
              <a:t>shall</a:t>
            </a:r>
            <a:r>
              <a:rPr lang="en-US" sz="1456" spc="-53" dirty="0">
                <a:latin typeface="Cambria"/>
                <a:cs typeface="Cambria"/>
              </a:rPr>
              <a:t> </a:t>
            </a:r>
            <a:r>
              <a:rPr lang="en-US" sz="1456" dirty="0">
                <a:latin typeface="Cambria"/>
                <a:cs typeface="Cambria"/>
              </a:rPr>
              <a:t>issue</a:t>
            </a:r>
            <a:r>
              <a:rPr lang="en-US" sz="1456" spc="-40" dirty="0">
                <a:latin typeface="Cambria"/>
                <a:cs typeface="Cambria"/>
              </a:rPr>
              <a:t> </a:t>
            </a:r>
            <a:r>
              <a:rPr lang="en-US" sz="1456" dirty="0">
                <a:latin typeface="Cambria"/>
                <a:cs typeface="Cambria"/>
              </a:rPr>
              <a:t>order</a:t>
            </a:r>
            <a:r>
              <a:rPr lang="en-US" sz="1456" spc="-57" dirty="0">
                <a:latin typeface="Cambria"/>
                <a:cs typeface="Cambria"/>
              </a:rPr>
              <a:t> </a:t>
            </a:r>
            <a:r>
              <a:rPr lang="en-US" sz="1456" spc="-9" dirty="0">
                <a:latin typeface="Cambria"/>
                <a:cs typeface="Cambria"/>
              </a:rPr>
              <a:t>within:</a:t>
            </a:r>
            <a:endParaRPr lang="en-US" sz="1456" dirty="0">
              <a:latin typeface="Cambria"/>
              <a:cs typeface="Cambria"/>
            </a:endParaRPr>
          </a:p>
          <a:p>
            <a:pPr marL="661743" marR="6164" lvl="1" indent="-317704" algn="just">
              <a:spcBef>
                <a:spcPts val="432"/>
              </a:spcBef>
              <a:buFont typeface="Wingdings"/>
              <a:buChar char=""/>
              <a:tabLst>
                <a:tab pos="661743" algn="l"/>
              </a:tabLst>
            </a:pPr>
            <a:r>
              <a:rPr lang="en-US" sz="1456" dirty="0">
                <a:latin typeface="Cambria"/>
                <a:cs typeface="Cambria"/>
              </a:rPr>
              <a:t>3</a:t>
            </a:r>
            <a:r>
              <a:rPr lang="en-US" sz="1456" spc="375" dirty="0">
                <a:latin typeface="Cambria"/>
                <a:cs typeface="Cambria"/>
              </a:rPr>
              <a:t>  </a:t>
            </a:r>
            <a:r>
              <a:rPr lang="en-US" sz="1456" dirty="0">
                <a:latin typeface="Cambria"/>
                <a:cs typeface="Cambria"/>
              </a:rPr>
              <a:t>years</a:t>
            </a:r>
            <a:r>
              <a:rPr lang="en-US" sz="1456" spc="375" dirty="0">
                <a:latin typeface="Cambria"/>
                <a:cs typeface="Cambria"/>
              </a:rPr>
              <a:t>  </a:t>
            </a:r>
            <a:r>
              <a:rPr lang="en-US" sz="1456" dirty="0">
                <a:latin typeface="Cambria"/>
                <a:cs typeface="Cambria"/>
              </a:rPr>
              <a:t>from</a:t>
            </a:r>
            <a:r>
              <a:rPr lang="en-US" sz="1456" spc="371" dirty="0">
                <a:latin typeface="Cambria"/>
                <a:cs typeface="Cambria"/>
              </a:rPr>
              <a:t>  </a:t>
            </a:r>
            <a:r>
              <a:rPr lang="en-US" sz="1456" dirty="0">
                <a:latin typeface="Cambria"/>
                <a:cs typeface="Cambria"/>
              </a:rPr>
              <a:t>the</a:t>
            </a:r>
            <a:r>
              <a:rPr lang="en-US" sz="1456" spc="375" dirty="0">
                <a:latin typeface="Cambria"/>
                <a:cs typeface="Cambria"/>
              </a:rPr>
              <a:t>  </a:t>
            </a:r>
            <a:r>
              <a:rPr lang="en-US" sz="1456" dirty="0">
                <a:latin typeface="Cambria"/>
                <a:cs typeface="Cambria"/>
              </a:rPr>
              <a:t>due</a:t>
            </a:r>
            <a:r>
              <a:rPr lang="en-US" sz="1456" spc="375" dirty="0">
                <a:latin typeface="Cambria"/>
                <a:cs typeface="Cambria"/>
              </a:rPr>
              <a:t>  </a:t>
            </a:r>
            <a:r>
              <a:rPr lang="en-US" sz="1456" dirty="0">
                <a:latin typeface="Cambria"/>
                <a:cs typeface="Cambria"/>
              </a:rPr>
              <a:t>date</a:t>
            </a:r>
            <a:r>
              <a:rPr lang="en-US" sz="1456" spc="379" dirty="0">
                <a:latin typeface="Cambria"/>
                <a:cs typeface="Cambria"/>
              </a:rPr>
              <a:t>  </a:t>
            </a:r>
            <a:r>
              <a:rPr lang="en-US" sz="1456" spc="-22" dirty="0">
                <a:latin typeface="Cambria"/>
                <a:cs typeface="Cambria"/>
              </a:rPr>
              <a:t>for </a:t>
            </a:r>
            <a:r>
              <a:rPr lang="en-US" sz="1456" dirty="0">
                <a:latin typeface="Cambria"/>
                <a:cs typeface="Cambria"/>
              </a:rPr>
              <a:t>furnishing</a:t>
            </a:r>
            <a:r>
              <a:rPr lang="en-US" sz="1456" spc="137" dirty="0">
                <a:latin typeface="Cambria"/>
                <a:cs typeface="Cambria"/>
              </a:rPr>
              <a:t>  </a:t>
            </a:r>
            <a:r>
              <a:rPr lang="en-US" sz="1456" dirty="0">
                <a:latin typeface="Cambria"/>
                <a:cs typeface="Cambria"/>
              </a:rPr>
              <a:t>of</a:t>
            </a:r>
            <a:r>
              <a:rPr lang="en-US" sz="1456" spc="141" dirty="0">
                <a:latin typeface="Cambria"/>
                <a:cs typeface="Cambria"/>
              </a:rPr>
              <a:t>  </a:t>
            </a:r>
            <a:r>
              <a:rPr lang="en-US" sz="1456" dirty="0">
                <a:latin typeface="Cambria"/>
                <a:cs typeface="Cambria"/>
              </a:rPr>
              <a:t>annual</a:t>
            </a:r>
            <a:r>
              <a:rPr lang="en-US" sz="1456" spc="137" dirty="0">
                <a:latin typeface="Cambria"/>
                <a:cs typeface="Cambria"/>
              </a:rPr>
              <a:t>  </a:t>
            </a:r>
            <a:r>
              <a:rPr lang="en-US" sz="1456" dirty="0">
                <a:latin typeface="Cambria"/>
                <a:cs typeface="Cambria"/>
              </a:rPr>
              <a:t>return</a:t>
            </a:r>
            <a:r>
              <a:rPr lang="en-US" sz="1456" spc="141" dirty="0">
                <a:latin typeface="Cambria"/>
                <a:cs typeface="Cambria"/>
              </a:rPr>
              <a:t>  </a:t>
            </a:r>
            <a:r>
              <a:rPr lang="en-US" sz="1456" dirty="0">
                <a:latin typeface="Cambria"/>
                <a:cs typeface="Cambria"/>
              </a:rPr>
              <a:t>for</a:t>
            </a:r>
            <a:r>
              <a:rPr lang="en-US" sz="1456" spc="150" dirty="0">
                <a:latin typeface="Cambria"/>
                <a:cs typeface="Cambria"/>
              </a:rPr>
              <a:t>  </a:t>
            </a:r>
            <a:r>
              <a:rPr lang="en-US" sz="1456" spc="-22" dirty="0">
                <a:latin typeface="Cambria"/>
                <a:cs typeface="Cambria"/>
              </a:rPr>
              <a:t>the </a:t>
            </a:r>
            <a:r>
              <a:rPr lang="en-US" sz="1456" dirty="0">
                <a:latin typeface="Cambria"/>
                <a:cs typeface="Cambria"/>
              </a:rPr>
              <a:t>financial</a:t>
            </a:r>
            <a:r>
              <a:rPr lang="en-US" sz="1456" spc="137" dirty="0">
                <a:latin typeface="Cambria"/>
                <a:cs typeface="Cambria"/>
              </a:rPr>
              <a:t> </a:t>
            </a:r>
            <a:r>
              <a:rPr lang="en-US" sz="1456" dirty="0">
                <a:latin typeface="Cambria"/>
                <a:cs typeface="Cambria"/>
              </a:rPr>
              <a:t>year</a:t>
            </a:r>
            <a:r>
              <a:rPr lang="en-US" sz="1456" spc="137" dirty="0">
                <a:latin typeface="Cambria"/>
                <a:cs typeface="Cambria"/>
              </a:rPr>
              <a:t> </a:t>
            </a:r>
            <a:r>
              <a:rPr lang="en-US" sz="1456" dirty="0">
                <a:latin typeface="Cambria"/>
                <a:cs typeface="Cambria"/>
              </a:rPr>
              <a:t>to</a:t>
            </a:r>
            <a:r>
              <a:rPr lang="en-US" sz="1456" spc="128" dirty="0">
                <a:latin typeface="Cambria"/>
                <a:cs typeface="Cambria"/>
              </a:rPr>
              <a:t> </a:t>
            </a:r>
            <a:r>
              <a:rPr lang="en-US" sz="1456" dirty="0">
                <a:latin typeface="Cambria"/>
                <a:cs typeface="Cambria"/>
              </a:rPr>
              <a:t>which</a:t>
            </a:r>
            <a:r>
              <a:rPr lang="en-US" sz="1456" spc="137" dirty="0">
                <a:latin typeface="Cambria"/>
                <a:cs typeface="Cambria"/>
              </a:rPr>
              <a:t> </a:t>
            </a:r>
            <a:r>
              <a:rPr lang="en-US" sz="1456" dirty="0">
                <a:latin typeface="Cambria"/>
                <a:cs typeface="Cambria"/>
              </a:rPr>
              <a:t>the</a:t>
            </a:r>
            <a:r>
              <a:rPr lang="en-US" sz="1456" spc="132" dirty="0">
                <a:latin typeface="Cambria"/>
                <a:cs typeface="Cambria"/>
              </a:rPr>
              <a:t> </a:t>
            </a:r>
            <a:r>
              <a:rPr lang="en-US" sz="1456" dirty="0">
                <a:latin typeface="Cambria"/>
                <a:cs typeface="Cambria"/>
              </a:rPr>
              <a:t>tax</a:t>
            </a:r>
            <a:r>
              <a:rPr lang="en-US" sz="1456" spc="150" dirty="0">
                <a:latin typeface="Cambria"/>
                <a:cs typeface="Cambria"/>
              </a:rPr>
              <a:t> </a:t>
            </a:r>
            <a:r>
              <a:rPr lang="en-US" sz="1456" spc="-9" dirty="0">
                <a:latin typeface="Cambria"/>
                <a:cs typeface="Cambria"/>
              </a:rPr>
              <a:t>relates; </a:t>
            </a:r>
            <a:r>
              <a:rPr lang="en-US" sz="1456" spc="-22" dirty="0">
                <a:latin typeface="Cambria"/>
                <a:cs typeface="Cambria"/>
              </a:rPr>
              <a:t>or</a:t>
            </a:r>
            <a:endParaRPr lang="en-US" sz="1456" dirty="0">
              <a:latin typeface="Cambria"/>
              <a:cs typeface="Cambria"/>
            </a:endParaRPr>
          </a:p>
          <a:p>
            <a:pPr marL="661743" marR="4483" lvl="1" indent="-317704" algn="just">
              <a:spcBef>
                <a:spcPts val="432"/>
              </a:spcBef>
              <a:buFont typeface="Wingdings"/>
              <a:buChar char=""/>
              <a:tabLst>
                <a:tab pos="661743" algn="l"/>
              </a:tabLst>
            </a:pPr>
            <a:r>
              <a:rPr lang="en-US" sz="1456" dirty="0">
                <a:latin typeface="Cambria"/>
                <a:cs typeface="Cambria"/>
              </a:rPr>
              <a:t>3</a:t>
            </a:r>
            <a:r>
              <a:rPr lang="en-US" sz="1456" spc="84" dirty="0">
                <a:latin typeface="Cambria"/>
                <a:cs typeface="Cambria"/>
              </a:rPr>
              <a:t>  </a:t>
            </a:r>
            <a:r>
              <a:rPr lang="en-US" sz="1456" dirty="0">
                <a:latin typeface="Cambria"/>
                <a:cs typeface="Cambria"/>
              </a:rPr>
              <a:t>years</a:t>
            </a:r>
            <a:r>
              <a:rPr lang="en-US" sz="1456" spc="88" dirty="0">
                <a:latin typeface="Cambria"/>
                <a:cs typeface="Cambria"/>
              </a:rPr>
              <a:t>  </a:t>
            </a:r>
            <a:r>
              <a:rPr lang="en-US" sz="1456" dirty="0">
                <a:latin typeface="Cambria"/>
                <a:cs typeface="Cambria"/>
              </a:rPr>
              <a:t>from</a:t>
            </a:r>
            <a:r>
              <a:rPr lang="en-US" sz="1456" spc="88" dirty="0">
                <a:latin typeface="Cambria"/>
                <a:cs typeface="Cambria"/>
              </a:rPr>
              <a:t>  </a:t>
            </a:r>
            <a:r>
              <a:rPr lang="en-US" sz="1456" dirty="0">
                <a:latin typeface="Cambria"/>
                <a:cs typeface="Cambria"/>
              </a:rPr>
              <a:t>the</a:t>
            </a:r>
            <a:r>
              <a:rPr lang="en-US" sz="1456" spc="84" dirty="0">
                <a:latin typeface="Cambria"/>
                <a:cs typeface="Cambria"/>
              </a:rPr>
              <a:t>  </a:t>
            </a:r>
            <a:r>
              <a:rPr lang="en-US" sz="1456" dirty="0">
                <a:latin typeface="Cambria"/>
                <a:cs typeface="Cambria"/>
              </a:rPr>
              <a:t>date</a:t>
            </a:r>
            <a:r>
              <a:rPr lang="en-US" sz="1456" spc="88" dirty="0">
                <a:latin typeface="Cambria"/>
                <a:cs typeface="Cambria"/>
              </a:rPr>
              <a:t>  </a:t>
            </a:r>
            <a:r>
              <a:rPr lang="en-US" sz="1456" dirty="0">
                <a:latin typeface="Cambria"/>
                <a:cs typeface="Cambria"/>
              </a:rPr>
              <a:t>of</a:t>
            </a:r>
            <a:r>
              <a:rPr lang="en-US" sz="1456" spc="88" dirty="0">
                <a:latin typeface="Cambria"/>
                <a:cs typeface="Cambria"/>
              </a:rPr>
              <a:t>  </a:t>
            </a:r>
            <a:r>
              <a:rPr lang="en-US" sz="1456" spc="-9" dirty="0">
                <a:latin typeface="Cambria"/>
                <a:cs typeface="Cambria"/>
              </a:rPr>
              <a:t>erroneous refund.</a:t>
            </a:r>
            <a:endParaRPr lang="en-US" sz="1456" dirty="0">
              <a:latin typeface="Cambria"/>
              <a:cs typeface="Cambria"/>
            </a:endParaRPr>
          </a:p>
        </p:txBody>
      </p:sp>
      <p:sp>
        <p:nvSpPr>
          <p:cNvPr id="9" name="Rectangle 8">
            <a:extLst>
              <a:ext uri="{FF2B5EF4-FFF2-40B4-BE49-F238E27FC236}">
                <a16:creationId xmlns:a16="http://schemas.microsoft.com/office/drawing/2014/main" id="{22111D99-3291-610F-9726-363AAD71DD96}"/>
              </a:ext>
            </a:extLst>
          </p:cNvPr>
          <p:cNvSpPr/>
          <p:nvPr/>
        </p:nvSpPr>
        <p:spPr>
          <a:xfrm>
            <a:off x="957431" y="1312433"/>
            <a:ext cx="4707552" cy="49957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772795" algn="just">
              <a:lnSpc>
                <a:spcPct val="100000"/>
              </a:lnSpc>
              <a:spcBef>
                <a:spcPts val="645"/>
              </a:spcBef>
            </a:pPr>
            <a:r>
              <a:rPr lang="en-US" sz="2200" b="1" dirty="0">
                <a:latin typeface="Cambria"/>
                <a:cs typeface="Cambria"/>
              </a:rPr>
              <a:t>Section</a:t>
            </a:r>
            <a:r>
              <a:rPr lang="en-US" sz="2200" b="1" spc="30" dirty="0">
                <a:latin typeface="Cambria"/>
                <a:cs typeface="Cambria"/>
              </a:rPr>
              <a:t> </a:t>
            </a:r>
            <a:r>
              <a:rPr lang="en-US" sz="2200" b="1" dirty="0">
                <a:latin typeface="Cambria"/>
                <a:cs typeface="Cambria"/>
              </a:rPr>
              <a:t>73 –</a:t>
            </a:r>
            <a:r>
              <a:rPr lang="en-US" sz="2200" b="1" spc="5" dirty="0">
                <a:latin typeface="Cambria"/>
                <a:cs typeface="Cambria"/>
              </a:rPr>
              <a:t> </a:t>
            </a:r>
            <a:r>
              <a:rPr lang="en-US" sz="2200" b="1" dirty="0">
                <a:latin typeface="Cambria"/>
                <a:cs typeface="Cambria"/>
              </a:rPr>
              <a:t>Normal</a:t>
            </a:r>
            <a:r>
              <a:rPr lang="en-US" sz="2200" b="1" spc="10" dirty="0">
                <a:latin typeface="Cambria"/>
                <a:cs typeface="Cambria"/>
              </a:rPr>
              <a:t> </a:t>
            </a:r>
            <a:r>
              <a:rPr lang="en-US" sz="2200" b="1" spc="-20" dirty="0">
                <a:latin typeface="Cambria"/>
                <a:cs typeface="Cambria"/>
              </a:rPr>
              <a:t>Cases</a:t>
            </a:r>
            <a:endParaRPr lang="en-US" sz="2200" dirty="0">
              <a:latin typeface="Cambria"/>
              <a:cs typeface="Cambria"/>
            </a:endParaRPr>
          </a:p>
          <a:p>
            <a:pPr marL="233679" marR="6350" indent="-221615" algn="just">
              <a:lnSpc>
                <a:spcPct val="100000"/>
              </a:lnSpc>
              <a:spcBef>
                <a:spcPts val="500"/>
              </a:spcBef>
              <a:buFont typeface="Arial MT"/>
              <a:buChar char="•"/>
              <a:tabLst>
                <a:tab pos="233679" algn="l"/>
              </a:tabLst>
            </a:pPr>
            <a:r>
              <a:rPr lang="en-US" sz="2200" dirty="0">
                <a:latin typeface="Cambria"/>
                <a:cs typeface="Cambria"/>
              </a:rPr>
              <a:t>Proper</a:t>
            </a:r>
            <a:r>
              <a:rPr lang="en-US" sz="2200" spc="140" dirty="0">
                <a:latin typeface="Cambria"/>
                <a:cs typeface="Cambria"/>
              </a:rPr>
              <a:t> </a:t>
            </a:r>
            <a:r>
              <a:rPr lang="en-US" sz="2200" dirty="0">
                <a:latin typeface="Cambria"/>
                <a:cs typeface="Cambria"/>
              </a:rPr>
              <a:t>officer</a:t>
            </a:r>
            <a:r>
              <a:rPr lang="en-US" sz="2200" spc="140" dirty="0">
                <a:latin typeface="Cambria"/>
                <a:cs typeface="Cambria"/>
              </a:rPr>
              <a:t> </a:t>
            </a:r>
            <a:r>
              <a:rPr lang="en-US" sz="2200" dirty="0">
                <a:latin typeface="Cambria"/>
                <a:cs typeface="Cambria"/>
              </a:rPr>
              <a:t>shall</a:t>
            </a:r>
            <a:r>
              <a:rPr lang="en-US" sz="2200" spc="145" dirty="0">
                <a:latin typeface="Cambria"/>
                <a:cs typeface="Cambria"/>
              </a:rPr>
              <a:t> </a:t>
            </a:r>
            <a:r>
              <a:rPr lang="en-US" sz="2200" dirty="0">
                <a:latin typeface="Cambria"/>
                <a:cs typeface="Cambria"/>
              </a:rPr>
              <a:t>issue</a:t>
            </a:r>
            <a:r>
              <a:rPr lang="en-US" sz="2200" spc="145" dirty="0">
                <a:latin typeface="Cambria"/>
                <a:cs typeface="Cambria"/>
              </a:rPr>
              <a:t> </a:t>
            </a:r>
            <a:r>
              <a:rPr lang="en-US" sz="2200" dirty="0">
                <a:latin typeface="Cambria"/>
                <a:cs typeface="Cambria"/>
              </a:rPr>
              <a:t>the</a:t>
            </a:r>
            <a:r>
              <a:rPr lang="en-US" sz="2200" spc="140" dirty="0">
                <a:latin typeface="Cambria"/>
                <a:cs typeface="Cambria"/>
              </a:rPr>
              <a:t> </a:t>
            </a:r>
            <a:r>
              <a:rPr lang="en-US" sz="2200" dirty="0">
                <a:latin typeface="Cambria"/>
                <a:cs typeface="Cambria"/>
              </a:rPr>
              <a:t>notice</a:t>
            </a:r>
            <a:r>
              <a:rPr lang="en-US" sz="2200" spc="145" dirty="0">
                <a:latin typeface="Cambria"/>
                <a:cs typeface="Cambria"/>
              </a:rPr>
              <a:t> </a:t>
            </a:r>
            <a:r>
              <a:rPr lang="en-US" sz="2200" b="1" i="1" dirty="0">
                <a:solidFill>
                  <a:srgbClr val="FF0000"/>
                </a:solidFill>
                <a:latin typeface="Cambria"/>
                <a:cs typeface="Cambria"/>
              </a:rPr>
              <a:t>at</a:t>
            </a:r>
            <a:r>
              <a:rPr lang="en-US" sz="2200" b="1" i="1" spc="140" dirty="0">
                <a:solidFill>
                  <a:srgbClr val="FF0000"/>
                </a:solidFill>
                <a:latin typeface="Cambria"/>
                <a:cs typeface="Cambria"/>
              </a:rPr>
              <a:t> </a:t>
            </a:r>
            <a:r>
              <a:rPr lang="en-US" sz="2200" b="1" i="1" spc="-10" dirty="0">
                <a:solidFill>
                  <a:srgbClr val="FF0000"/>
                </a:solidFill>
                <a:latin typeface="Cambria"/>
                <a:cs typeface="Cambria"/>
              </a:rPr>
              <a:t>least </a:t>
            </a:r>
            <a:r>
              <a:rPr lang="en-US" sz="2200" b="1" i="1" dirty="0">
                <a:solidFill>
                  <a:srgbClr val="FF0000"/>
                </a:solidFill>
                <a:latin typeface="Cambria"/>
                <a:cs typeface="Cambria"/>
              </a:rPr>
              <a:t>3</a:t>
            </a:r>
            <a:r>
              <a:rPr lang="en-US" sz="2200" b="1" i="1" spc="5" dirty="0">
                <a:solidFill>
                  <a:srgbClr val="FF0000"/>
                </a:solidFill>
                <a:latin typeface="Cambria"/>
                <a:cs typeface="Cambria"/>
              </a:rPr>
              <a:t> </a:t>
            </a:r>
            <a:r>
              <a:rPr lang="en-US" sz="2200" b="1" i="1" dirty="0">
                <a:solidFill>
                  <a:srgbClr val="FF0000"/>
                </a:solidFill>
                <a:latin typeface="Cambria"/>
                <a:cs typeface="Cambria"/>
              </a:rPr>
              <a:t>months </a:t>
            </a:r>
            <a:r>
              <a:rPr lang="en-US" sz="2200" dirty="0">
                <a:latin typeface="Cambria"/>
                <a:cs typeface="Cambria"/>
              </a:rPr>
              <a:t>prior</a:t>
            </a:r>
            <a:r>
              <a:rPr lang="en-US" sz="2200" spc="-10" dirty="0">
                <a:latin typeface="Cambria"/>
                <a:cs typeface="Cambria"/>
              </a:rPr>
              <a:t> </a:t>
            </a:r>
            <a:r>
              <a:rPr lang="en-US" sz="2200" dirty="0">
                <a:latin typeface="Cambria"/>
                <a:cs typeface="Cambria"/>
              </a:rPr>
              <a:t>to</a:t>
            </a:r>
            <a:r>
              <a:rPr lang="en-US" sz="2200" spc="10" dirty="0">
                <a:latin typeface="Cambria"/>
                <a:cs typeface="Cambria"/>
              </a:rPr>
              <a:t> </a:t>
            </a:r>
            <a:r>
              <a:rPr lang="en-US" sz="2200" dirty="0">
                <a:latin typeface="Cambria"/>
                <a:cs typeface="Cambria"/>
              </a:rPr>
              <a:t>the time</a:t>
            </a:r>
            <a:r>
              <a:rPr lang="en-US" sz="2200" spc="15" dirty="0">
                <a:latin typeface="Cambria"/>
                <a:cs typeface="Cambria"/>
              </a:rPr>
              <a:t> </a:t>
            </a:r>
            <a:r>
              <a:rPr lang="en-US" sz="2200" dirty="0">
                <a:latin typeface="Cambria"/>
                <a:cs typeface="Cambria"/>
              </a:rPr>
              <a:t>limit</a:t>
            </a:r>
            <a:r>
              <a:rPr lang="en-US" sz="2200" spc="10" dirty="0">
                <a:latin typeface="Cambria"/>
                <a:cs typeface="Cambria"/>
              </a:rPr>
              <a:t> </a:t>
            </a:r>
            <a:r>
              <a:rPr lang="en-US" sz="2200" dirty="0">
                <a:latin typeface="Cambria"/>
                <a:cs typeface="Cambria"/>
              </a:rPr>
              <a:t>specified</a:t>
            </a:r>
            <a:r>
              <a:rPr lang="en-US" sz="2200" spc="5" dirty="0">
                <a:latin typeface="Cambria"/>
                <a:cs typeface="Cambria"/>
              </a:rPr>
              <a:t> </a:t>
            </a:r>
            <a:r>
              <a:rPr lang="en-US" sz="2200" spc="-25" dirty="0">
                <a:latin typeface="Cambria"/>
                <a:cs typeface="Cambria"/>
              </a:rPr>
              <a:t>for </a:t>
            </a:r>
            <a:r>
              <a:rPr lang="en-US" sz="2200" dirty="0">
                <a:latin typeface="Cambria"/>
                <a:cs typeface="Cambria"/>
              </a:rPr>
              <a:t>issuance</a:t>
            </a:r>
            <a:r>
              <a:rPr lang="en-US" sz="2200" spc="-45" dirty="0">
                <a:latin typeface="Cambria"/>
                <a:cs typeface="Cambria"/>
              </a:rPr>
              <a:t> </a:t>
            </a:r>
            <a:r>
              <a:rPr lang="en-US" sz="2200" dirty="0">
                <a:latin typeface="Cambria"/>
                <a:cs typeface="Cambria"/>
              </a:rPr>
              <a:t>of</a:t>
            </a:r>
            <a:r>
              <a:rPr lang="en-US" sz="2200" spc="-50" dirty="0">
                <a:latin typeface="Cambria"/>
                <a:cs typeface="Cambria"/>
              </a:rPr>
              <a:t> </a:t>
            </a:r>
            <a:r>
              <a:rPr lang="en-US" sz="2200" spc="-10" dirty="0">
                <a:latin typeface="Cambria"/>
                <a:cs typeface="Cambria"/>
              </a:rPr>
              <a:t>order;</a:t>
            </a:r>
            <a:endParaRPr lang="en-US" sz="2200" dirty="0">
              <a:latin typeface="Cambria"/>
              <a:cs typeface="Cambria"/>
            </a:endParaRPr>
          </a:p>
          <a:p>
            <a:pPr marL="315595" indent="-302895" algn="just">
              <a:lnSpc>
                <a:spcPct val="100000"/>
              </a:lnSpc>
              <a:spcBef>
                <a:spcPts val="505"/>
              </a:spcBef>
              <a:buFont typeface="Arial MT"/>
              <a:buChar char="•"/>
              <a:tabLst>
                <a:tab pos="315595" algn="l"/>
              </a:tabLst>
            </a:pPr>
            <a:r>
              <a:rPr lang="en-US" sz="2200" dirty="0">
                <a:latin typeface="Cambria"/>
                <a:cs typeface="Cambria"/>
              </a:rPr>
              <a:t>Proper</a:t>
            </a:r>
            <a:r>
              <a:rPr lang="en-US" sz="2200" spc="-70" dirty="0">
                <a:latin typeface="Cambria"/>
                <a:cs typeface="Cambria"/>
              </a:rPr>
              <a:t> </a:t>
            </a:r>
            <a:r>
              <a:rPr lang="en-US" sz="2200" dirty="0">
                <a:latin typeface="Cambria"/>
                <a:cs typeface="Cambria"/>
              </a:rPr>
              <a:t>officer</a:t>
            </a:r>
            <a:r>
              <a:rPr lang="en-US" sz="2200" spc="-65" dirty="0">
                <a:latin typeface="Cambria"/>
                <a:cs typeface="Cambria"/>
              </a:rPr>
              <a:t> </a:t>
            </a:r>
            <a:r>
              <a:rPr lang="en-US" sz="2200" dirty="0">
                <a:latin typeface="Cambria"/>
                <a:cs typeface="Cambria"/>
              </a:rPr>
              <a:t>shall</a:t>
            </a:r>
            <a:r>
              <a:rPr lang="en-US" sz="2200" spc="-60" dirty="0">
                <a:latin typeface="Cambria"/>
                <a:cs typeface="Cambria"/>
              </a:rPr>
              <a:t> </a:t>
            </a:r>
            <a:r>
              <a:rPr lang="en-US" sz="2200" dirty="0">
                <a:latin typeface="Cambria"/>
                <a:cs typeface="Cambria"/>
              </a:rPr>
              <a:t>issue</a:t>
            </a:r>
            <a:r>
              <a:rPr lang="en-US" sz="2200" spc="-45" dirty="0">
                <a:latin typeface="Cambria"/>
                <a:cs typeface="Cambria"/>
              </a:rPr>
              <a:t> </a:t>
            </a:r>
            <a:r>
              <a:rPr lang="en-US" sz="2200" dirty="0">
                <a:latin typeface="Cambria"/>
                <a:cs typeface="Cambria"/>
              </a:rPr>
              <a:t>order</a:t>
            </a:r>
            <a:r>
              <a:rPr lang="en-US" sz="2200" spc="-65" dirty="0">
                <a:latin typeface="Cambria"/>
                <a:cs typeface="Cambria"/>
              </a:rPr>
              <a:t> </a:t>
            </a:r>
            <a:r>
              <a:rPr lang="en-US" sz="2200" spc="-10" dirty="0">
                <a:latin typeface="Cambria"/>
                <a:cs typeface="Cambria"/>
              </a:rPr>
              <a:t>within:</a:t>
            </a:r>
            <a:endParaRPr lang="en-US" sz="2200" dirty="0">
              <a:latin typeface="Cambria"/>
              <a:cs typeface="Cambria"/>
            </a:endParaRPr>
          </a:p>
          <a:p>
            <a:pPr marL="749935" marR="6985" lvl="1" indent="-360045" algn="just">
              <a:lnSpc>
                <a:spcPct val="100000"/>
              </a:lnSpc>
              <a:spcBef>
                <a:spcPts val="490"/>
              </a:spcBef>
              <a:buFont typeface="Wingdings"/>
              <a:buChar char=""/>
              <a:tabLst>
                <a:tab pos="749935" algn="l"/>
              </a:tabLst>
            </a:pPr>
            <a:r>
              <a:rPr lang="en-US" sz="2200" dirty="0">
                <a:latin typeface="Cambria"/>
                <a:cs typeface="Cambria"/>
              </a:rPr>
              <a:t>3</a:t>
            </a:r>
            <a:r>
              <a:rPr lang="en-US" sz="2200" spc="425" dirty="0">
                <a:latin typeface="Cambria"/>
                <a:cs typeface="Cambria"/>
              </a:rPr>
              <a:t>  </a:t>
            </a:r>
            <a:r>
              <a:rPr lang="en-US" sz="2200" dirty="0">
                <a:latin typeface="Cambria"/>
                <a:cs typeface="Cambria"/>
              </a:rPr>
              <a:t>years</a:t>
            </a:r>
            <a:r>
              <a:rPr lang="en-US" sz="2200" spc="425" dirty="0">
                <a:latin typeface="Cambria"/>
                <a:cs typeface="Cambria"/>
              </a:rPr>
              <a:t>  </a:t>
            </a:r>
            <a:r>
              <a:rPr lang="en-US" sz="2200" dirty="0">
                <a:latin typeface="Cambria"/>
                <a:cs typeface="Cambria"/>
              </a:rPr>
              <a:t>from</a:t>
            </a:r>
            <a:r>
              <a:rPr lang="en-US" sz="2200" spc="420" dirty="0">
                <a:latin typeface="Cambria"/>
                <a:cs typeface="Cambria"/>
              </a:rPr>
              <a:t>  </a:t>
            </a:r>
            <a:r>
              <a:rPr lang="en-US" sz="2200" dirty="0">
                <a:latin typeface="Cambria"/>
                <a:cs typeface="Cambria"/>
              </a:rPr>
              <a:t>the</a:t>
            </a:r>
            <a:r>
              <a:rPr lang="en-US" sz="2200" spc="425" dirty="0">
                <a:latin typeface="Cambria"/>
                <a:cs typeface="Cambria"/>
              </a:rPr>
              <a:t>  </a:t>
            </a:r>
            <a:r>
              <a:rPr lang="en-US" sz="2200" dirty="0">
                <a:latin typeface="Cambria"/>
                <a:cs typeface="Cambria"/>
              </a:rPr>
              <a:t>due</a:t>
            </a:r>
            <a:r>
              <a:rPr lang="en-US" sz="2200" spc="425" dirty="0">
                <a:latin typeface="Cambria"/>
                <a:cs typeface="Cambria"/>
              </a:rPr>
              <a:t>  </a:t>
            </a:r>
            <a:r>
              <a:rPr lang="en-US" sz="2200" dirty="0">
                <a:latin typeface="Cambria"/>
                <a:cs typeface="Cambria"/>
              </a:rPr>
              <a:t>date</a:t>
            </a:r>
            <a:r>
              <a:rPr lang="en-US" sz="2200" spc="430" dirty="0">
                <a:latin typeface="Cambria"/>
                <a:cs typeface="Cambria"/>
              </a:rPr>
              <a:t>  </a:t>
            </a:r>
            <a:r>
              <a:rPr lang="en-US" sz="2200" spc="-25" dirty="0">
                <a:latin typeface="Cambria"/>
                <a:cs typeface="Cambria"/>
              </a:rPr>
              <a:t>for </a:t>
            </a:r>
            <a:r>
              <a:rPr lang="en-US" sz="2200" dirty="0">
                <a:latin typeface="Cambria"/>
                <a:cs typeface="Cambria"/>
              </a:rPr>
              <a:t>furnishing</a:t>
            </a:r>
            <a:r>
              <a:rPr lang="en-US" sz="2200" spc="155" dirty="0">
                <a:latin typeface="Cambria"/>
                <a:cs typeface="Cambria"/>
              </a:rPr>
              <a:t>  </a:t>
            </a:r>
            <a:r>
              <a:rPr lang="en-US" sz="2200" dirty="0">
                <a:latin typeface="Cambria"/>
                <a:cs typeface="Cambria"/>
              </a:rPr>
              <a:t>of</a:t>
            </a:r>
            <a:r>
              <a:rPr lang="en-US" sz="2200" spc="160" dirty="0">
                <a:latin typeface="Cambria"/>
                <a:cs typeface="Cambria"/>
              </a:rPr>
              <a:t>  </a:t>
            </a:r>
            <a:r>
              <a:rPr lang="en-US" sz="2200" dirty="0">
                <a:latin typeface="Cambria"/>
                <a:cs typeface="Cambria"/>
              </a:rPr>
              <a:t>annual</a:t>
            </a:r>
            <a:r>
              <a:rPr lang="en-US" sz="2200" spc="155" dirty="0">
                <a:latin typeface="Cambria"/>
                <a:cs typeface="Cambria"/>
              </a:rPr>
              <a:t>  </a:t>
            </a:r>
            <a:r>
              <a:rPr lang="en-US" sz="2200" dirty="0">
                <a:latin typeface="Cambria"/>
                <a:cs typeface="Cambria"/>
              </a:rPr>
              <a:t>return</a:t>
            </a:r>
            <a:r>
              <a:rPr lang="en-US" sz="2200" spc="160" dirty="0">
                <a:latin typeface="Cambria"/>
                <a:cs typeface="Cambria"/>
              </a:rPr>
              <a:t>  </a:t>
            </a:r>
            <a:r>
              <a:rPr lang="en-US" sz="2200" dirty="0">
                <a:latin typeface="Cambria"/>
                <a:cs typeface="Cambria"/>
              </a:rPr>
              <a:t>for</a:t>
            </a:r>
            <a:r>
              <a:rPr lang="en-US" sz="2200" spc="170" dirty="0">
                <a:latin typeface="Cambria"/>
                <a:cs typeface="Cambria"/>
              </a:rPr>
              <a:t>  </a:t>
            </a:r>
            <a:r>
              <a:rPr lang="en-US" sz="2200" spc="-25" dirty="0">
                <a:latin typeface="Cambria"/>
                <a:cs typeface="Cambria"/>
              </a:rPr>
              <a:t>the </a:t>
            </a:r>
            <a:r>
              <a:rPr lang="en-US" sz="2200" dirty="0">
                <a:latin typeface="Cambria"/>
                <a:cs typeface="Cambria"/>
              </a:rPr>
              <a:t>financial</a:t>
            </a:r>
            <a:r>
              <a:rPr lang="en-US" sz="2200" spc="155" dirty="0">
                <a:latin typeface="Cambria"/>
                <a:cs typeface="Cambria"/>
              </a:rPr>
              <a:t> </a:t>
            </a:r>
            <a:r>
              <a:rPr lang="en-US" sz="2200" dirty="0">
                <a:latin typeface="Cambria"/>
                <a:cs typeface="Cambria"/>
              </a:rPr>
              <a:t>year</a:t>
            </a:r>
            <a:r>
              <a:rPr lang="en-US" sz="2200" spc="155" dirty="0">
                <a:latin typeface="Cambria"/>
                <a:cs typeface="Cambria"/>
              </a:rPr>
              <a:t> </a:t>
            </a:r>
            <a:r>
              <a:rPr lang="en-US" sz="2200" dirty="0">
                <a:latin typeface="Cambria"/>
                <a:cs typeface="Cambria"/>
              </a:rPr>
              <a:t>to</a:t>
            </a:r>
            <a:r>
              <a:rPr lang="en-US" sz="2200" spc="145" dirty="0">
                <a:latin typeface="Cambria"/>
                <a:cs typeface="Cambria"/>
              </a:rPr>
              <a:t> </a:t>
            </a:r>
            <a:r>
              <a:rPr lang="en-US" sz="2200" dirty="0">
                <a:latin typeface="Cambria"/>
                <a:cs typeface="Cambria"/>
              </a:rPr>
              <a:t>which</a:t>
            </a:r>
            <a:r>
              <a:rPr lang="en-US" sz="2200" spc="155" dirty="0">
                <a:latin typeface="Cambria"/>
                <a:cs typeface="Cambria"/>
              </a:rPr>
              <a:t> </a:t>
            </a:r>
            <a:r>
              <a:rPr lang="en-US" sz="2200" dirty="0">
                <a:latin typeface="Cambria"/>
                <a:cs typeface="Cambria"/>
              </a:rPr>
              <a:t>the</a:t>
            </a:r>
            <a:r>
              <a:rPr lang="en-US" sz="2200" spc="150" dirty="0">
                <a:latin typeface="Cambria"/>
                <a:cs typeface="Cambria"/>
              </a:rPr>
              <a:t> </a:t>
            </a:r>
            <a:r>
              <a:rPr lang="en-US" sz="2200" dirty="0">
                <a:latin typeface="Cambria"/>
                <a:cs typeface="Cambria"/>
              </a:rPr>
              <a:t>tax</a:t>
            </a:r>
            <a:r>
              <a:rPr lang="en-US" sz="2200" spc="170" dirty="0">
                <a:latin typeface="Cambria"/>
                <a:cs typeface="Cambria"/>
              </a:rPr>
              <a:t> </a:t>
            </a:r>
            <a:r>
              <a:rPr lang="en-US" sz="2200" spc="-10" dirty="0">
                <a:latin typeface="Cambria"/>
                <a:cs typeface="Cambria"/>
              </a:rPr>
              <a:t>relates; </a:t>
            </a:r>
            <a:r>
              <a:rPr lang="en-US" sz="2200" spc="-25" dirty="0">
                <a:latin typeface="Cambria"/>
                <a:cs typeface="Cambria"/>
              </a:rPr>
              <a:t>or</a:t>
            </a:r>
            <a:endParaRPr lang="en-US" sz="2200" dirty="0">
              <a:latin typeface="Cambria"/>
              <a:cs typeface="Cambria"/>
            </a:endParaRPr>
          </a:p>
          <a:p>
            <a:pPr marL="749935" marR="5080" lvl="1" indent="-360045" algn="just">
              <a:lnSpc>
                <a:spcPct val="100000"/>
              </a:lnSpc>
              <a:spcBef>
                <a:spcPts val="490"/>
              </a:spcBef>
              <a:buFont typeface="Wingdings"/>
              <a:buChar char=""/>
              <a:tabLst>
                <a:tab pos="749935" algn="l"/>
              </a:tabLst>
            </a:pPr>
            <a:r>
              <a:rPr lang="en-US" sz="2200" dirty="0">
                <a:latin typeface="Cambria"/>
                <a:cs typeface="Cambria"/>
              </a:rPr>
              <a:t>3</a:t>
            </a:r>
            <a:r>
              <a:rPr lang="en-US" sz="2200" spc="95" dirty="0">
                <a:latin typeface="Cambria"/>
                <a:cs typeface="Cambria"/>
              </a:rPr>
              <a:t>  </a:t>
            </a:r>
            <a:r>
              <a:rPr lang="en-US" sz="2200" dirty="0">
                <a:latin typeface="Cambria"/>
                <a:cs typeface="Cambria"/>
              </a:rPr>
              <a:t>years</a:t>
            </a:r>
            <a:r>
              <a:rPr lang="en-US" sz="2200" spc="100" dirty="0">
                <a:latin typeface="Cambria"/>
                <a:cs typeface="Cambria"/>
              </a:rPr>
              <a:t>  </a:t>
            </a:r>
            <a:r>
              <a:rPr lang="en-US" sz="2200" dirty="0">
                <a:latin typeface="Cambria"/>
                <a:cs typeface="Cambria"/>
              </a:rPr>
              <a:t>from</a:t>
            </a:r>
            <a:r>
              <a:rPr lang="en-US" sz="2200" spc="100" dirty="0">
                <a:latin typeface="Cambria"/>
                <a:cs typeface="Cambria"/>
              </a:rPr>
              <a:t>  </a:t>
            </a:r>
            <a:r>
              <a:rPr lang="en-US" sz="2200" dirty="0">
                <a:latin typeface="Cambria"/>
                <a:cs typeface="Cambria"/>
              </a:rPr>
              <a:t>the</a:t>
            </a:r>
            <a:r>
              <a:rPr lang="en-US" sz="2200" spc="95" dirty="0">
                <a:latin typeface="Cambria"/>
                <a:cs typeface="Cambria"/>
              </a:rPr>
              <a:t>  </a:t>
            </a:r>
            <a:r>
              <a:rPr lang="en-US" sz="2200" dirty="0">
                <a:latin typeface="Cambria"/>
                <a:cs typeface="Cambria"/>
              </a:rPr>
              <a:t>date</a:t>
            </a:r>
            <a:r>
              <a:rPr lang="en-US" sz="2200" spc="100" dirty="0">
                <a:latin typeface="Cambria"/>
                <a:cs typeface="Cambria"/>
              </a:rPr>
              <a:t>  </a:t>
            </a:r>
            <a:r>
              <a:rPr lang="en-US" sz="2200" dirty="0">
                <a:latin typeface="Cambria"/>
                <a:cs typeface="Cambria"/>
              </a:rPr>
              <a:t>of</a:t>
            </a:r>
            <a:r>
              <a:rPr lang="en-US" sz="2200" spc="100" dirty="0">
                <a:latin typeface="Cambria"/>
                <a:cs typeface="Cambria"/>
              </a:rPr>
              <a:t>  </a:t>
            </a:r>
            <a:r>
              <a:rPr lang="en-US" sz="2200" spc="-10" dirty="0">
                <a:latin typeface="Cambria"/>
                <a:cs typeface="Cambria"/>
              </a:rPr>
              <a:t>erroneous refund.</a:t>
            </a:r>
            <a:endParaRPr lang="en-US" sz="2200" dirty="0">
              <a:latin typeface="Cambria"/>
              <a:cs typeface="Cambria"/>
            </a:endParaRPr>
          </a:p>
        </p:txBody>
      </p:sp>
      <p:sp>
        <p:nvSpPr>
          <p:cNvPr id="11" name="Rectangle 10">
            <a:extLst>
              <a:ext uri="{FF2B5EF4-FFF2-40B4-BE49-F238E27FC236}">
                <a16:creationId xmlns:a16="http://schemas.microsoft.com/office/drawing/2014/main" id="{4C3F389F-CD7B-0A2F-9649-FC3B5085513D}"/>
              </a:ext>
            </a:extLst>
          </p:cNvPr>
          <p:cNvSpPr/>
          <p:nvPr/>
        </p:nvSpPr>
        <p:spPr>
          <a:xfrm>
            <a:off x="6096000" y="1312433"/>
            <a:ext cx="4707552" cy="49957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32272" algn="just">
              <a:spcBef>
                <a:spcPts val="569"/>
              </a:spcBef>
            </a:pPr>
            <a:r>
              <a:rPr lang="en-US" sz="2200" b="1" dirty="0">
                <a:latin typeface="Cambria"/>
                <a:cs typeface="Cambria"/>
              </a:rPr>
              <a:t>Sec</a:t>
            </a:r>
            <a:r>
              <a:rPr lang="en-US" sz="2200" b="1" spc="-13" dirty="0">
                <a:latin typeface="Cambria"/>
                <a:cs typeface="Cambria"/>
              </a:rPr>
              <a:t> </a:t>
            </a:r>
            <a:r>
              <a:rPr lang="en-US" sz="2200" b="1" dirty="0">
                <a:latin typeface="Cambria"/>
                <a:cs typeface="Cambria"/>
              </a:rPr>
              <a:t>74 –</a:t>
            </a:r>
            <a:r>
              <a:rPr lang="en-US" sz="2200" b="1" spc="-13" dirty="0">
                <a:latin typeface="Cambria"/>
                <a:cs typeface="Cambria"/>
              </a:rPr>
              <a:t> </a:t>
            </a:r>
            <a:r>
              <a:rPr lang="en-US" sz="2200" b="1" dirty="0">
                <a:latin typeface="Cambria"/>
                <a:cs typeface="Cambria"/>
              </a:rPr>
              <a:t>Cases</a:t>
            </a:r>
            <a:r>
              <a:rPr lang="en-US" sz="2200" b="1" spc="4" dirty="0">
                <a:latin typeface="Cambria"/>
                <a:cs typeface="Cambria"/>
              </a:rPr>
              <a:t> </a:t>
            </a:r>
            <a:r>
              <a:rPr lang="en-US" sz="2200" b="1" spc="-9" dirty="0">
                <a:latin typeface="Cambria"/>
                <a:cs typeface="Cambria"/>
              </a:rPr>
              <a:t>involving</a:t>
            </a:r>
            <a:r>
              <a:rPr lang="en-US" sz="2200" b="1" spc="-13" dirty="0">
                <a:latin typeface="Cambria"/>
                <a:cs typeface="Cambria"/>
              </a:rPr>
              <a:t> </a:t>
            </a:r>
            <a:r>
              <a:rPr lang="en-US" sz="2200" b="1" dirty="0">
                <a:latin typeface="Cambria"/>
                <a:cs typeface="Cambria"/>
              </a:rPr>
              <a:t>fraud</a:t>
            </a:r>
            <a:r>
              <a:rPr lang="en-US" sz="2200" b="1" spc="-4" dirty="0">
                <a:latin typeface="Cambria"/>
                <a:cs typeface="Cambria"/>
              </a:rPr>
              <a:t> </a:t>
            </a:r>
            <a:r>
              <a:rPr lang="en-US" sz="2200" b="1" spc="-18" dirty="0">
                <a:latin typeface="Cambria"/>
                <a:cs typeface="Cambria"/>
              </a:rPr>
              <a:t>etc.</a:t>
            </a:r>
            <a:endParaRPr lang="en-US" sz="2200" dirty="0">
              <a:latin typeface="Cambria"/>
              <a:cs typeface="Cambria"/>
            </a:endParaRPr>
          </a:p>
          <a:p>
            <a:pPr marL="277360" marR="6164" indent="-266714" algn="just">
              <a:spcBef>
                <a:spcPts val="441"/>
              </a:spcBef>
              <a:buFont typeface="Arial MT"/>
              <a:buChar char="•"/>
              <a:tabLst>
                <a:tab pos="277360" algn="l"/>
              </a:tabLst>
            </a:pPr>
            <a:r>
              <a:rPr lang="en-US" sz="2200" dirty="0">
                <a:latin typeface="Cambria"/>
                <a:cs typeface="Cambria"/>
              </a:rPr>
              <a:t>Proper</a:t>
            </a:r>
            <a:r>
              <a:rPr lang="en-US" sz="2200" spc="31" dirty="0">
                <a:latin typeface="Cambria"/>
                <a:cs typeface="Cambria"/>
              </a:rPr>
              <a:t> </a:t>
            </a:r>
            <a:r>
              <a:rPr lang="en-US" sz="2200" dirty="0">
                <a:latin typeface="Cambria"/>
                <a:cs typeface="Cambria"/>
              </a:rPr>
              <a:t>officer</a:t>
            </a:r>
            <a:r>
              <a:rPr lang="en-US" sz="2200" spc="49" dirty="0">
                <a:latin typeface="Cambria"/>
                <a:cs typeface="Cambria"/>
              </a:rPr>
              <a:t> </a:t>
            </a:r>
            <a:r>
              <a:rPr lang="en-US" sz="2200" dirty="0">
                <a:latin typeface="Cambria"/>
                <a:cs typeface="Cambria"/>
              </a:rPr>
              <a:t>shall</a:t>
            </a:r>
            <a:r>
              <a:rPr lang="en-US" sz="2200" spc="49" dirty="0">
                <a:latin typeface="Cambria"/>
                <a:cs typeface="Cambria"/>
              </a:rPr>
              <a:t> </a:t>
            </a:r>
            <a:r>
              <a:rPr lang="en-US" sz="2200" dirty="0">
                <a:latin typeface="Cambria"/>
                <a:cs typeface="Cambria"/>
              </a:rPr>
              <a:t>issue</a:t>
            </a:r>
            <a:r>
              <a:rPr lang="en-US" sz="2200" spc="44" dirty="0">
                <a:latin typeface="Cambria"/>
                <a:cs typeface="Cambria"/>
              </a:rPr>
              <a:t> </a:t>
            </a:r>
            <a:r>
              <a:rPr lang="en-US" sz="2200" dirty="0">
                <a:latin typeface="Cambria"/>
                <a:cs typeface="Cambria"/>
              </a:rPr>
              <a:t>the</a:t>
            </a:r>
            <a:r>
              <a:rPr lang="en-US" sz="2200" spc="44" dirty="0">
                <a:latin typeface="Cambria"/>
                <a:cs typeface="Cambria"/>
              </a:rPr>
              <a:t> </a:t>
            </a:r>
            <a:r>
              <a:rPr lang="en-US" sz="2200" dirty="0">
                <a:latin typeface="Cambria"/>
                <a:cs typeface="Cambria"/>
              </a:rPr>
              <a:t>notice</a:t>
            </a:r>
            <a:r>
              <a:rPr lang="en-US" sz="2200" spc="44" dirty="0">
                <a:latin typeface="Cambria"/>
                <a:cs typeface="Cambria"/>
              </a:rPr>
              <a:t> </a:t>
            </a:r>
            <a:r>
              <a:rPr lang="en-US" sz="2200" b="1" i="1" dirty="0">
                <a:solidFill>
                  <a:srgbClr val="FF0000"/>
                </a:solidFill>
                <a:latin typeface="Cambria"/>
                <a:cs typeface="Cambria"/>
              </a:rPr>
              <a:t>at</a:t>
            </a:r>
            <a:r>
              <a:rPr lang="en-US" sz="2200" b="1" i="1" spc="49" dirty="0">
                <a:solidFill>
                  <a:srgbClr val="FF0000"/>
                </a:solidFill>
                <a:latin typeface="Cambria"/>
                <a:cs typeface="Cambria"/>
              </a:rPr>
              <a:t> </a:t>
            </a:r>
            <a:r>
              <a:rPr lang="en-US" sz="2200" b="1" i="1" spc="-9" dirty="0">
                <a:solidFill>
                  <a:srgbClr val="FF0000"/>
                </a:solidFill>
                <a:latin typeface="Cambria"/>
                <a:cs typeface="Cambria"/>
              </a:rPr>
              <a:t>least </a:t>
            </a:r>
            <a:r>
              <a:rPr lang="en-US" sz="2200" b="1" i="1" dirty="0">
                <a:solidFill>
                  <a:srgbClr val="FF0000"/>
                </a:solidFill>
                <a:latin typeface="Cambria"/>
                <a:cs typeface="Cambria"/>
              </a:rPr>
              <a:t>6</a:t>
            </a:r>
            <a:r>
              <a:rPr lang="en-US" sz="2200" b="1" i="1" spc="234" dirty="0">
                <a:solidFill>
                  <a:srgbClr val="FF0000"/>
                </a:solidFill>
                <a:latin typeface="Cambria"/>
                <a:cs typeface="Cambria"/>
              </a:rPr>
              <a:t> </a:t>
            </a:r>
            <a:r>
              <a:rPr lang="en-US" sz="2200" b="1" i="1" dirty="0">
                <a:solidFill>
                  <a:srgbClr val="FF0000"/>
                </a:solidFill>
                <a:latin typeface="Cambria"/>
                <a:cs typeface="Cambria"/>
              </a:rPr>
              <a:t>months</a:t>
            </a:r>
            <a:r>
              <a:rPr lang="en-US" sz="2200" b="1" i="1" spc="234" dirty="0">
                <a:solidFill>
                  <a:srgbClr val="FF0000"/>
                </a:solidFill>
                <a:latin typeface="Cambria"/>
                <a:cs typeface="Cambria"/>
              </a:rPr>
              <a:t> </a:t>
            </a:r>
            <a:r>
              <a:rPr lang="en-US" sz="2200" dirty="0">
                <a:latin typeface="Cambria"/>
                <a:cs typeface="Cambria"/>
              </a:rPr>
              <a:t>prior</a:t>
            </a:r>
            <a:r>
              <a:rPr lang="en-US" sz="2200" spc="221" dirty="0">
                <a:latin typeface="Cambria"/>
                <a:cs typeface="Cambria"/>
              </a:rPr>
              <a:t> </a:t>
            </a:r>
            <a:r>
              <a:rPr lang="en-US" sz="2200" dirty="0">
                <a:latin typeface="Cambria"/>
                <a:cs typeface="Cambria"/>
              </a:rPr>
              <a:t>to</a:t>
            </a:r>
            <a:r>
              <a:rPr lang="en-US" sz="2200" spc="234" dirty="0">
                <a:latin typeface="Cambria"/>
                <a:cs typeface="Cambria"/>
              </a:rPr>
              <a:t> </a:t>
            </a:r>
            <a:r>
              <a:rPr lang="en-US" sz="2200" dirty="0">
                <a:latin typeface="Cambria"/>
                <a:cs typeface="Cambria"/>
              </a:rPr>
              <a:t>the</a:t>
            </a:r>
            <a:r>
              <a:rPr lang="en-US" sz="2200" spc="243" dirty="0">
                <a:latin typeface="Cambria"/>
                <a:cs typeface="Cambria"/>
              </a:rPr>
              <a:t> </a:t>
            </a:r>
            <a:r>
              <a:rPr lang="en-US" sz="2200" dirty="0">
                <a:latin typeface="Cambria"/>
                <a:cs typeface="Cambria"/>
              </a:rPr>
              <a:t>time</a:t>
            </a:r>
            <a:r>
              <a:rPr lang="en-US" sz="2200" spc="229" dirty="0">
                <a:latin typeface="Cambria"/>
                <a:cs typeface="Cambria"/>
              </a:rPr>
              <a:t> </a:t>
            </a:r>
            <a:r>
              <a:rPr lang="en-US" sz="2200" dirty="0">
                <a:latin typeface="Cambria"/>
                <a:cs typeface="Cambria"/>
              </a:rPr>
              <a:t>limit</a:t>
            </a:r>
            <a:r>
              <a:rPr lang="en-US" sz="2200" spc="224" dirty="0">
                <a:latin typeface="Cambria"/>
                <a:cs typeface="Cambria"/>
              </a:rPr>
              <a:t> </a:t>
            </a:r>
            <a:r>
              <a:rPr lang="en-US" sz="2200" spc="-9" dirty="0">
                <a:latin typeface="Cambria"/>
                <a:cs typeface="Cambria"/>
              </a:rPr>
              <a:t>specified </a:t>
            </a:r>
            <a:r>
              <a:rPr lang="en-US" sz="2200" dirty="0">
                <a:latin typeface="Cambria"/>
                <a:cs typeface="Cambria"/>
              </a:rPr>
              <a:t>for</a:t>
            </a:r>
            <a:r>
              <a:rPr lang="en-US" sz="2200" spc="-53" dirty="0">
                <a:latin typeface="Cambria"/>
                <a:cs typeface="Cambria"/>
              </a:rPr>
              <a:t> </a:t>
            </a:r>
            <a:r>
              <a:rPr lang="en-US" sz="2200" dirty="0">
                <a:latin typeface="Cambria"/>
                <a:cs typeface="Cambria"/>
              </a:rPr>
              <a:t>issuance</a:t>
            </a:r>
            <a:r>
              <a:rPr lang="en-US" sz="2200" spc="-40" dirty="0">
                <a:latin typeface="Cambria"/>
                <a:cs typeface="Cambria"/>
              </a:rPr>
              <a:t> </a:t>
            </a:r>
            <a:r>
              <a:rPr lang="en-US" sz="2200" dirty="0">
                <a:latin typeface="Cambria"/>
                <a:cs typeface="Cambria"/>
              </a:rPr>
              <a:t>of</a:t>
            </a:r>
            <a:r>
              <a:rPr lang="en-US" sz="2200" spc="-49" dirty="0">
                <a:latin typeface="Cambria"/>
                <a:cs typeface="Cambria"/>
              </a:rPr>
              <a:t> </a:t>
            </a:r>
            <a:r>
              <a:rPr lang="en-US" sz="2200" spc="-9" dirty="0">
                <a:latin typeface="Cambria"/>
                <a:cs typeface="Cambria"/>
              </a:rPr>
              <a:t>order;</a:t>
            </a:r>
            <a:endParaRPr lang="en-US" sz="2200" dirty="0">
              <a:latin typeface="Cambria"/>
              <a:cs typeface="Cambria"/>
            </a:endParaRPr>
          </a:p>
          <a:p>
            <a:pPr marL="278481" indent="-267275" algn="just">
              <a:spcBef>
                <a:spcPts val="446"/>
              </a:spcBef>
              <a:buFont typeface="Arial MT"/>
              <a:buChar char="•"/>
              <a:tabLst>
                <a:tab pos="278481" algn="l"/>
              </a:tabLst>
            </a:pPr>
            <a:r>
              <a:rPr lang="en-US" sz="2200" dirty="0">
                <a:latin typeface="Cambria"/>
                <a:cs typeface="Cambria"/>
              </a:rPr>
              <a:t>Proper</a:t>
            </a:r>
            <a:r>
              <a:rPr lang="en-US" sz="2200" spc="-62" dirty="0">
                <a:latin typeface="Cambria"/>
                <a:cs typeface="Cambria"/>
              </a:rPr>
              <a:t> </a:t>
            </a:r>
            <a:r>
              <a:rPr lang="en-US" sz="2200" dirty="0">
                <a:latin typeface="Cambria"/>
                <a:cs typeface="Cambria"/>
              </a:rPr>
              <a:t>officer</a:t>
            </a:r>
            <a:r>
              <a:rPr lang="en-US" sz="2200" spc="-57" dirty="0">
                <a:latin typeface="Cambria"/>
                <a:cs typeface="Cambria"/>
              </a:rPr>
              <a:t> </a:t>
            </a:r>
            <a:r>
              <a:rPr lang="en-US" sz="2200" dirty="0">
                <a:latin typeface="Cambria"/>
                <a:cs typeface="Cambria"/>
              </a:rPr>
              <a:t>shall</a:t>
            </a:r>
            <a:r>
              <a:rPr lang="en-US" sz="2200" spc="-53" dirty="0">
                <a:latin typeface="Cambria"/>
                <a:cs typeface="Cambria"/>
              </a:rPr>
              <a:t> </a:t>
            </a:r>
            <a:r>
              <a:rPr lang="en-US" sz="2200" dirty="0">
                <a:latin typeface="Cambria"/>
                <a:cs typeface="Cambria"/>
              </a:rPr>
              <a:t>issue</a:t>
            </a:r>
            <a:r>
              <a:rPr lang="en-US" sz="2200" spc="-40" dirty="0">
                <a:latin typeface="Cambria"/>
                <a:cs typeface="Cambria"/>
              </a:rPr>
              <a:t> </a:t>
            </a:r>
            <a:r>
              <a:rPr lang="en-US" sz="2200" dirty="0">
                <a:latin typeface="Cambria"/>
                <a:cs typeface="Cambria"/>
              </a:rPr>
              <a:t>order</a:t>
            </a:r>
            <a:r>
              <a:rPr lang="en-US" sz="2200" spc="-57" dirty="0">
                <a:latin typeface="Cambria"/>
                <a:cs typeface="Cambria"/>
              </a:rPr>
              <a:t> </a:t>
            </a:r>
            <a:r>
              <a:rPr lang="en-US" sz="2200" spc="-9" dirty="0">
                <a:latin typeface="Cambria"/>
                <a:cs typeface="Cambria"/>
              </a:rPr>
              <a:t>within:</a:t>
            </a:r>
            <a:endParaRPr lang="en-US" sz="2200" dirty="0">
              <a:latin typeface="Cambria"/>
              <a:cs typeface="Cambria"/>
            </a:endParaRPr>
          </a:p>
          <a:p>
            <a:pPr marL="661743" marR="6164" lvl="1" indent="-317704" algn="just">
              <a:spcBef>
                <a:spcPts val="432"/>
              </a:spcBef>
              <a:buFont typeface="Wingdings"/>
              <a:buChar char=""/>
              <a:tabLst>
                <a:tab pos="661743" algn="l"/>
              </a:tabLst>
            </a:pPr>
            <a:r>
              <a:rPr lang="en-US" sz="2200" dirty="0">
                <a:latin typeface="Cambria"/>
                <a:cs typeface="Cambria"/>
              </a:rPr>
              <a:t>5</a:t>
            </a:r>
            <a:r>
              <a:rPr lang="en-US" sz="2200" spc="375" dirty="0">
                <a:latin typeface="Cambria"/>
                <a:cs typeface="Cambria"/>
              </a:rPr>
              <a:t>  </a:t>
            </a:r>
            <a:r>
              <a:rPr lang="en-US" sz="2200" dirty="0">
                <a:latin typeface="Cambria"/>
                <a:cs typeface="Cambria"/>
              </a:rPr>
              <a:t>years</a:t>
            </a:r>
            <a:r>
              <a:rPr lang="en-US" sz="2200" spc="375" dirty="0">
                <a:latin typeface="Cambria"/>
                <a:cs typeface="Cambria"/>
              </a:rPr>
              <a:t>  </a:t>
            </a:r>
            <a:r>
              <a:rPr lang="en-US" sz="2200" dirty="0">
                <a:latin typeface="Cambria"/>
                <a:cs typeface="Cambria"/>
              </a:rPr>
              <a:t>from</a:t>
            </a:r>
            <a:r>
              <a:rPr lang="en-US" sz="2200" spc="375" dirty="0">
                <a:latin typeface="Cambria"/>
                <a:cs typeface="Cambria"/>
              </a:rPr>
              <a:t>  </a:t>
            </a:r>
            <a:r>
              <a:rPr lang="en-US" sz="2200" dirty="0">
                <a:latin typeface="Cambria"/>
                <a:cs typeface="Cambria"/>
              </a:rPr>
              <a:t>the</a:t>
            </a:r>
            <a:r>
              <a:rPr lang="en-US" sz="2200" spc="371" dirty="0">
                <a:latin typeface="Cambria"/>
                <a:cs typeface="Cambria"/>
              </a:rPr>
              <a:t>  </a:t>
            </a:r>
            <a:r>
              <a:rPr lang="en-US" sz="2200" dirty="0">
                <a:latin typeface="Cambria"/>
                <a:cs typeface="Cambria"/>
              </a:rPr>
              <a:t>due</a:t>
            </a:r>
            <a:r>
              <a:rPr lang="en-US" sz="2200" spc="375" dirty="0">
                <a:latin typeface="Cambria"/>
                <a:cs typeface="Cambria"/>
              </a:rPr>
              <a:t>  </a:t>
            </a:r>
            <a:r>
              <a:rPr lang="en-US" sz="2200" dirty="0">
                <a:latin typeface="Cambria"/>
                <a:cs typeface="Cambria"/>
              </a:rPr>
              <a:t>date</a:t>
            </a:r>
            <a:r>
              <a:rPr lang="en-US" sz="2200" spc="379" dirty="0">
                <a:latin typeface="Cambria"/>
                <a:cs typeface="Cambria"/>
              </a:rPr>
              <a:t>  </a:t>
            </a:r>
            <a:r>
              <a:rPr lang="en-US" sz="2200" spc="-22" dirty="0">
                <a:latin typeface="Cambria"/>
                <a:cs typeface="Cambria"/>
              </a:rPr>
              <a:t>for </a:t>
            </a:r>
            <a:r>
              <a:rPr lang="en-US" sz="2200" dirty="0">
                <a:latin typeface="Cambria"/>
                <a:cs typeface="Cambria"/>
              </a:rPr>
              <a:t>furnishing</a:t>
            </a:r>
            <a:r>
              <a:rPr lang="en-US" sz="2200" spc="141" dirty="0">
                <a:latin typeface="Cambria"/>
                <a:cs typeface="Cambria"/>
              </a:rPr>
              <a:t>  </a:t>
            </a:r>
            <a:r>
              <a:rPr lang="en-US" sz="2200" dirty="0">
                <a:latin typeface="Cambria"/>
                <a:cs typeface="Cambria"/>
              </a:rPr>
              <a:t>of</a:t>
            </a:r>
            <a:r>
              <a:rPr lang="en-US" sz="2200" spc="146" dirty="0">
                <a:latin typeface="Cambria"/>
                <a:cs typeface="Cambria"/>
              </a:rPr>
              <a:t>  </a:t>
            </a:r>
            <a:r>
              <a:rPr lang="en-US" sz="2200" dirty="0">
                <a:latin typeface="Cambria"/>
                <a:cs typeface="Cambria"/>
              </a:rPr>
              <a:t>annual</a:t>
            </a:r>
            <a:r>
              <a:rPr lang="en-US" sz="2200" spc="132" dirty="0">
                <a:latin typeface="Cambria"/>
                <a:cs typeface="Cambria"/>
              </a:rPr>
              <a:t>  </a:t>
            </a:r>
            <a:r>
              <a:rPr lang="en-US" sz="2200" dirty="0">
                <a:latin typeface="Cambria"/>
                <a:cs typeface="Cambria"/>
              </a:rPr>
              <a:t>return</a:t>
            </a:r>
            <a:r>
              <a:rPr lang="en-US" sz="2200" spc="141" dirty="0">
                <a:latin typeface="Cambria"/>
                <a:cs typeface="Cambria"/>
              </a:rPr>
              <a:t>  </a:t>
            </a:r>
            <a:r>
              <a:rPr lang="en-US" sz="2200" dirty="0">
                <a:latin typeface="Cambria"/>
                <a:cs typeface="Cambria"/>
              </a:rPr>
              <a:t>for</a:t>
            </a:r>
            <a:r>
              <a:rPr lang="en-US" sz="2200" spc="146" dirty="0">
                <a:latin typeface="Cambria"/>
                <a:cs typeface="Cambria"/>
              </a:rPr>
              <a:t>  </a:t>
            </a:r>
            <a:r>
              <a:rPr lang="en-US" sz="2200" spc="-22" dirty="0">
                <a:latin typeface="Cambria"/>
                <a:cs typeface="Cambria"/>
              </a:rPr>
              <a:t>the </a:t>
            </a:r>
            <a:r>
              <a:rPr lang="en-US" sz="2200" dirty="0">
                <a:latin typeface="Cambria"/>
                <a:cs typeface="Cambria"/>
              </a:rPr>
              <a:t>financial</a:t>
            </a:r>
            <a:r>
              <a:rPr lang="en-US" sz="2200" spc="137" dirty="0">
                <a:latin typeface="Cambria"/>
                <a:cs typeface="Cambria"/>
              </a:rPr>
              <a:t> </a:t>
            </a:r>
            <a:r>
              <a:rPr lang="en-US" sz="2200" dirty="0">
                <a:latin typeface="Cambria"/>
                <a:cs typeface="Cambria"/>
              </a:rPr>
              <a:t>year</a:t>
            </a:r>
            <a:r>
              <a:rPr lang="en-US" sz="2200" spc="137" dirty="0">
                <a:latin typeface="Cambria"/>
                <a:cs typeface="Cambria"/>
              </a:rPr>
              <a:t> </a:t>
            </a:r>
            <a:r>
              <a:rPr lang="en-US" sz="2200" dirty="0">
                <a:latin typeface="Cambria"/>
                <a:cs typeface="Cambria"/>
              </a:rPr>
              <a:t>to</a:t>
            </a:r>
            <a:r>
              <a:rPr lang="en-US" sz="2200" spc="124" dirty="0">
                <a:latin typeface="Cambria"/>
                <a:cs typeface="Cambria"/>
              </a:rPr>
              <a:t> </a:t>
            </a:r>
            <a:r>
              <a:rPr lang="en-US" sz="2200" dirty="0">
                <a:latin typeface="Cambria"/>
                <a:cs typeface="Cambria"/>
              </a:rPr>
              <a:t>which</a:t>
            </a:r>
            <a:r>
              <a:rPr lang="en-US" sz="2200" spc="141" dirty="0">
                <a:latin typeface="Cambria"/>
                <a:cs typeface="Cambria"/>
              </a:rPr>
              <a:t> </a:t>
            </a:r>
            <a:r>
              <a:rPr lang="en-US" sz="2200" dirty="0">
                <a:latin typeface="Cambria"/>
                <a:cs typeface="Cambria"/>
              </a:rPr>
              <a:t>the</a:t>
            </a:r>
            <a:r>
              <a:rPr lang="en-US" sz="2200" spc="128" dirty="0">
                <a:latin typeface="Cambria"/>
                <a:cs typeface="Cambria"/>
              </a:rPr>
              <a:t> </a:t>
            </a:r>
            <a:r>
              <a:rPr lang="en-US" sz="2200" dirty="0">
                <a:latin typeface="Cambria"/>
                <a:cs typeface="Cambria"/>
              </a:rPr>
              <a:t>tax</a:t>
            </a:r>
            <a:r>
              <a:rPr lang="en-US" sz="2200" spc="150" dirty="0">
                <a:latin typeface="Cambria"/>
                <a:cs typeface="Cambria"/>
              </a:rPr>
              <a:t> </a:t>
            </a:r>
            <a:r>
              <a:rPr lang="en-US" sz="2200" spc="-9" dirty="0">
                <a:latin typeface="Cambria"/>
                <a:cs typeface="Cambria"/>
              </a:rPr>
              <a:t>relates; </a:t>
            </a:r>
            <a:r>
              <a:rPr lang="en-US" sz="2200" spc="-22" dirty="0">
                <a:latin typeface="Cambria"/>
                <a:cs typeface="Cambria"/>
              </a:rPr>
              <a:t>or</a:t>
            </a:r>
            <a:endParaRPr lang="en-US" sz="2200" dirty="0">
              <a:latin typeface="Cambria"/>
              <a:cs typeface="Cambria"/>
            </a:endParaRPr>
          </a:p>
          <a:p>
            <a:pPr marL="661743" marR="4483" lvl="1" indent="-317704" algn="just">
              <a:spcBef>
                <a:spcPts val="432"/>
              </a:spcBef>
              <a:buFont typeface="Wingdings"/>
              <a:buChar char=""/>
              <a:tabLst>
                <a:tab pos="661743" algn="l"/>
              </a:tabLst>
            </a:pPr>
            <a:r>
              <a:rPr lang="en-US" sz="2200" dirty="0">
                <a:latin typeface="Cambria"/>
                <a:cs typeface="Cambria"/>
              </a:rPr>
              <a:t>5</a:t>
            </a:r>
            <a:r>
              <a:rPr lang="en-US" sz="2200" spc="84" dirty="0">
                <a:latin typeface="Cambria"/>
                <a:cs typeface="Cambria"/>
              </a:rPr>
              <a:t>  </a:t>
            </a:r>
            <a:r>
              <a:rPr lang="en-US" sz="2200" dirty="0">
                <a:latin typeface="Cambria"/>
                <a:cs typeface="Cambria"/>
              </a:rPr>
              <a:t>years</a:t>
            </a:r>
            <a:r>
              <a:rPr lang="en-US" sz="2200" spc="88" dirty="0">
                <a:latin typeface="Cambria"/>
                <a:cs typeface="Cambria"/>
              </a:rPr>
              <a:t>  </a:t>
            </a:r>
            <a:r>
              <a:rPr lang="en-US" sz="2200" dirty="0">
                <a:latin typeface="Cambria"/>
                <a:cs typeface="Cambria"/>
              </a:rPr>
              <a:t>from</a:t>
            </a:r>
            <a:r>
              <a:rPr lang="en-US" sz="2200" spc="93" dirty="0">
                <a:latin typeface="Cambria"/>
                <a:cs typeface="Cambria"/>
              </a:rPr>
              <a:t>  </a:t>
            </a:r>
            <a:r>
              <a:rPr lang="en-US" sz="2200" dirty="0">
                <a:latin typeface="Cambria"/>
                <a:cs typeface="Cambria"/>
              </a:rPr>
              <a:t>the</a:t>
            </a:r>
            <a:r>
              <a:rPr lang="en-US" sz="2200" spc="79" dirty="0">
                <a:latin typeface="Cambria"/>
                <a:cs typeface="Cambria"/>
              </a:rPr>
              <a:t>  </a:t>
            </a:r>
            <a:r>
              <a:rPr lang="en-US" sz="2200" dirty="0">
                <a:latin typeface="Cambria"/>
                <a:cs typeface="Cambria"/>
              </a:rPr>
              <a:t>date</a:t>
            </a:r>
            <a:r>
              <a:rPr lang="en-US" sz="2200" spc="93" dirty="0">
                <a:latin typeface="Cambria"/>
                <a:cs typeface="Cambria"/>
              </a:rPr>
              <a:t>  </a:t>
            </a:r>
            <a:r>
              <a:rPr lang="en-US" sz="2200" dirty="0">
                <a:latin typeface="Cambria"/>
                <a:cs typeface="Cambria"/>
              </a:rPr>
              <a:t>of</a:t>
            </a:r>
            <a:r>
              <a:rPr lang="en-US" sz="2200" spc="93" dirty="0">
                <a:latin typeface="Cambria"/>
                <a:cs typeface="Cambria"/>
              </a:rPr>
              <a:t>  </a:t>
            </a:r>
            <a:r>
              <a:rPr lang="en-US" sz="2200" spc="-9" dirty="0">
                <a:latin typeface="Cambria"/>
                <a:cs typeface="Cambria"/>
              </a:rPr>
              <a:t>erroneous refund.</a:t>
            </a:r>
            <a:endParaRPr lang="en-US" sz="2200" dirty="0">
              <a:latin typeface="Cambria"/>
              <a:cs typeface="Cambria"/>
            </a:endParaRPr>
          </a:p>
        </p:txBody>
      </p:sp>
    </p:spTree>
    <p:extLst>
      <p:ext uri="{BB962C8B-B14F-4D97-AF65-F5344CB8AC3E}">
        <p14:creationId xmlns:p14="http://schemas.microsoft.com/office/powerpoint/2010/main" val="357388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3CBA3-531A-18B9-B906-04D010C0E92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74A0014-9ECF-A530-E803-DE2299D19C84}"/>
              </a:ext>
            </a:extLst>
          </p:cNvPr>
          <p:cNvSpPr>
            <a:spLocks noGrp="1"/>
          </p:cNvSpPr>
          <p:nvPr>
            <p:ph type="body" sz="quarter" idx="14"/>
          </p:nvPr>
        </p:nvSpPr>
        <p:spPr>
          <a:xfrm>
            <a:off x="327024" y="150814"/>
            <a:ext cx="10150923" cy="585787"/>
          </a:xfrm>
        </p:spPr>
        <p:txBody>
          <a:bodyPr/>
          <a:lstStyle/>
          <a:p>
            <a:r>
              <a:rPr lang="en-IN" sz="3200" b="0" i="1" dirty="0"/>
              <a:t>Section 168A – Extending time limit mentioned u/s 73</a:t>
            </a:r>
          </a:p>
        </p:txBody>
      </p:sp>
      <p:sp>
        <p:nvSpPr>
          <p:cNvPr id="2" name="TextBox 1">
            <a:extLst>
              <a:ext uri="{FF2B5EF4-FFF2-40B4-BE49-F238E27FC236}">
                <a16:creationId xmlns:a16="http://schemas.microsoft.com/office/drawing/2014/main" id="{EE93A814-163F-8D52-93DC-3E7925070450}"/>
              </a:ext>
            </a:extLst>
          </p:cNvPr>
          <p:cNvSpPr txBox="1"/>
          <p:nvPr/>
        </p:nvSpPr>
        <p:spPr>
          <a:xfrm>
            <a:off x="113430" y="1034751"/>
            <a:ext cx="11786295" cy="3816429"/>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Government may, on the recommendations of the Council, extend the time limit specified in this Act in respect of actions which cannot be completed or complied with due to </a:t>
            </a:r>
            <a:r>
              <a:rPr lang="en-US" sz="2200" i="1" dirty="0">
                <a:latin typeface="Cambria" panose="02040503050406030204" pitchFamily="18" charset="0"/>
                <a:ea typeface="Cambria" panose="02040503050406030204" pitchFamily="18" charset="0"/>
              </a:rPr>
              <a:t>force majeure.</a:t>
            </a: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Retrospective notifications can also be issued.</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 </a:t>
            </a:r>
            <a:r>
              <a:rPr lang="en-US" sz="2200" i="1" dirty="0">
                <a:latin typeface="Cambria" panose="02040503050406030204" pitchFamily="18" charset="0"/>
                <a:ea typeface="Cambria" panose="02040503050406030204" pitchFamily="18" charset="0"/>
              </a:rPr>
              <a:t>“force majeure” </a:t>
            </a:r>
            <a:r>
              <a:rPr lang="en-US" sz="2200" dirty="0">
                <a:latin typeface="Cambria" panose="02040503050406030204" pitchFamily="18" charset="0"/>
                <a:ea typeface="Cambria" panose="02040503050406030204" pitchFamily="18" charset="0"/>
              </a:rPr>
              <a:t>means a case of war, epidemic, flood, drought, fire, cyclone, earthquake or any other calamity caused by nature or otherwise affecting the implementation of any of the provisions of this Act. Till now, three notifications issued by taking cognizance of this Section – </a:t>
            </a:r>
          </a:p>
          <a:p>
            <a:pPr algn="just"/>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D75BC06E-6A7D-BC41-AAE5-52157CB9A361}"/>
              </a:ext>
            </a:extLst>
          </p:cNvPr>
          <p:cNvGraphicFramePr>
            <a:graphicFrameLocks noGrp="1"/>
          </p:cNvGraphicFramePr>
          <p:nvPr/>
        </p:nvGraphicFramePr>
        <p:xfrm>
          <a:off x="518509" y="4512626"/>
          <a:ext cx="11381217" cy="1768963"/>
        </p:xfrm>
        <a:graphic>
          <a:graphicData uri="http://schemas.openxmlformats.org/drawingml/2006/table">
            <a:tbl>
              <a:tblPr firstRow="1" bandRow="1">
                <a:tableStyleId>{5C22544A-7EE6-4342-B048-85BDC9FD1C3A}</a:tableStyleId>
              </a:tblPr>
              <a:tblGrid>
                <a:gridCol w="2284120">
                  <a:extLst>
                    <a:ext uri="{9D8B030D-6E8A-4147-A177-3AD203B41FA5}">
                      <a16:colId xmlns:a16="http://schemas.microsoft.com/office/drawing/2014/main" val="884339013"/>
                    </a:ext>
                  </a:extLst>
                </a:gridCol>
                <a:gridCol w="2089874">
                  <a:extLst>
                    <a:ext uri="{9D8B030D-6E8A-4147-A177-3AD203B41FA5}">
                      <a16:colId xmlns:a16="http://schemas.microsoft.com/office/drawing/2014/main" val="1578636132"/>
                    </a:ext>
                  </a:extLst>
                </a:gridCol>
                <a:gridCol w="7007223">
                  <a:extLst>
                    <a:ext uri="{9D8B030D-6E8A-4147-A177-3AD203B41FA5}">
                      <a16:colId xmlns:a16="http://schemas.microsoft.com/office/drawing/2014/main" val="512703864"/>
                    </a:ext>
                  </a:extLst>
                </a:gridCol>
              </a:tblGrid>
              <a:tr h="488803">
                <a:tc>
                  <a:txBody>
                    <a:bodyPr/>
                    <a:lstStyle/>
                    <a:p>
                      <a:r>
                        <a:rPr lang="en-IN" sz="2200" dirty="0">
                          <a:latin typeface="Cambria" panose="02040503050406030204" pitchFamily="18" charset="0"/>
                          <a:ea typeface="Cambria" panose="02040503050406030204" pitchFamily="18" charset="0"/>
                        </a:rPr>
                        <a:t>Notification No.</a:t>
                      </a:r>
                    </a:p>
                  </a:txBody>
                  <a:tcPr anchor="ctr"/>
                </a:tc>
                <a:tc>
                  <a:txBody>
                    <a:bodyPr/>
                    <a:lstStyle/>
                    <a:p>
                      <a:r>
                        <a:rPr lang="en-IN" sz="2200" dirty="0">
                          <a:latin typeface="Cambria" panose="02040503050406030204" pitchFamily="18" charset="0"/>
                          <a:ea typeface="Cambria" panose="02040503050406030204" pitchFamily="18" charset="0"/>
                        </a:rPr>
                        <a:t>Dated</a:t>
                      </a:r>
                    </a:p>
                  </a:txBody>
                  <a:tcPr anchor="ctr"/>
                </a:tc>
                <a:tc>
                  <a:txBody>
                    <a:bodyPr/>
                    <a:lstStyle/>
                    <a:p>
                      <a:r>
                        <a:rPr lang="en-IN" sz="2200" dirty="0">
                          <a:latin typeface="Cambria" panose="02040503050406030204" pitchFamily="18" charset="0"/>
                          <a:ea typeface="Cambria" panose="02040503050406030204" pitchFamily="18" charset="0"/>
                        </a:rPr>
                        <a:t>Remarks</a:t>
                      </a:r>
                    </a:p>
                  </a:txBody>
                  <a:tcPr anchor="ctr"/>
                </a:tc>
                <a:extLst>
                  <a:ext uri="{0D108BD9-81ED-4DB2-BD59-A6C34878D82A}">
                    <a16:rowId xmlns:a16="http://schemas.microsoft.com/office/drawing/2014/main" val="1824342791"/>
                  </a:ext>
                </a:extLst>
              </a:tr>
              <a:tr h="370840">
                <a:tc>
                  <a:txBody>
                    <a:bodyPr/>
                    <a:lstStyle/>
                    <a:p>
                      <a:r>
                        <a:rPr lang="en-IN" sz="2200" dirty="0">
                          <a:latin typeface="Cambria" panose="02040503050406030204" pitchFamily="18" charset="0"/>
                          <a:ea typeface="Cambria" panose="02040503050406030204" pitchFamily="18" charset="0"/>
                        </a:rPr>
                        <a:t>13/2022</a:t>
                      </a:r>
                    </a:p>
                  </a:txBody>
                  <a:tcPr anchor="ctr"/>
                </a:tc>
                <a:tc>
                  <a:txBody>
                    <a:bodyPr/>
                    <a:lstStyle/>
                    <a:p>
                      <a:r>
                        <a:rPr lang="en-IN" sz="2200" dirty="0">
                          <a:latin typeface="Cambria" panose="02040503050406030204" pitchFamily="18" charset="0"/>
                          <a:ea typeface="Cambria" panose="02040503050406030204" pitchFamily="18" charset="0"/>
                        </a:rPr>
                        <a:t>05.07.2022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latin typeface="Cambria" panose="02040503050406030204" pitchFamily="18" charset="0"/>
                          <a:ea typeface="Cambria" panose="02040503050406030204" pitchFamily="18" charset="0"/>
                        </a:rPr>
                        <a:t>Extended order issuance date to be 30.09.2023 for 17-18</a:t>
                      </a:r>
                    </a:p>
                  </a:txBody>
                  <a:tcPr anchor="ctr"/>
                </a:tc>
                <a:extLst>
                  <a:ext uri="{0D108BD9-81ED-4DB2-BD59-A6C34878D82A}">
                    <a16:rowId xmlns:a16="http://schemas.microsoft.com/office/drawing/2014/main" val="822862631"/>
                  </a:ext>
                </a:extLst>
              </a:tr>
              <a:tr h="370840">
                <a:tc>
                  <a:txBody>
                    <a:bodyPr/>
                    <a:lstStyle/>
                    <a:p>
                      <a:r>
                        <a:rPr lang="en-IN" sz="2200" dirty="0">
                          <a:latin typeface="Cambria" panose="02040503050406030204" pitchFamily="18" charset="0"/>
                          <a:ea typeface="Cambria" panose="02040503050406030204" pitchFamily="18" charset="0"/>
                        </a:rPr>
                        <a:t>09/2023</a:t>
                      </a:r>
                    </a:p>
                  </a:txBody>
                  <a:tcPr anchor="ctr"/>
                </a:tc>
                <a:tc>
                  <a:txBody>
                    <a:bodyPr/>
                    <a:lstStyle/>
                    <a:p>
                      <a:r>
                        <a:rPr lang="en-IN" sz="2200" dirty="0">
                          <a:latin typeface="Cambria" panose="02040503050406030204" pitchFamily="18" charset="0"/>
                          <a:ea typeface="Cambria" panose="02040503050406030204" pitchFamily="18" charset="0"/>
                        </a:rPr>
                        <a:t>31.03.2023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200" dirty="0">
                          <a:latin typeface="Cambria" panose="02040503050406030204" pitchFamily="18" charset="0"/>
                          <a:ea typeface="Cambria" panose="02040503050406030204" pitchFamily="18" charset="0"/>
                        </a:rPr>
                        <a:t>Extended order issuance for 17-18 to 19-20</a:t>
                      </a:r>
                    </a:p>
                  </a:txBody>
                  <a:tcPr anchor="ctr"/>
                </a:tc>
                <a:extLst>
                  <a:ext uri="{0D108BD9-81ED-4DB2-BD59-A6C34878D82A}">
                    <a16:rowId xmlns:a16="http://schemas.microsoft.com/office/drawing/2014/main" val="455431674"/>
                  </a:ext>
                </a:extLst>
              </a:tr>
              <a:tr h="370840">
                <a:tc>
                  <a:txBody>
                    <a:bodyPr/>
                    <a:lstStyle/>
                    <a:p>
                      <a:r>
                        <a:rPr lang="en-IN" sz="2200" dirty="0">
                          <a:latin typeface="Cambria" panose="02040503050406030204" pitchFamily="18" charset="0"/>
                          <a:ea typeface="Cambria" panose="02040503050406030204" pitchFamily="18" charset="0"/>
                        </a:rPr>
                        <a:t>56/2023</a:t>
                      </a:r>
                    </a:p>
                  </a:txBody>
                  <a:tcPr anchor="ctr"/>
                </a:tc>
                <a:tc>
                  <a:txBody>
                    <a:bodyPr/>
                    <a:lstStyle/>
                    <a:p>
                      <a:r>
                        <a:rPr lang="en-IN" sz="2200" dirty="0">
                          <a:latin typeface="Cambria" panose="02040503050406030204" pitchFamily="18" charset="0"/>
                          <a:ea typeface="Cambria" panose="02040503050406030204" pitchFamily="18" charset="0"/>
                        </a:rPr>
                        <a:t>28.12.2023</a:t>
                      </a:r>
                    </a:p>
                  </a:txBody>
                  <a:tcPr anchor="ctr"/>
                </a:tc>
                <a:tc>
                  <a:txBody>
                    <a:bodyPr/>
                    <a:lstStyle/>
                    <a:p>
                      <a:r>
                        <a:rPr lang="en-IN" sz="2200" dirty="0">
                          <a:latin typeface="Cambria" panose="02040503050406030204" pitchFamily="18" charset="0"/>
                          <a:ea typeface="Cambria" panose="02040503050406030204" pitchFamily="18" charset="0"/>
                        </a:rPr>
                        <a:t>Extended order issuance for 18-19 by additional month</a:t>
                      </a:r>
                    </a:p>
                  </a:txBody>
                  <a:tcPr anchor="ctr"/>
                </a:tc>
                <a:extLst>
                  <a:ext uri="{0D108BD9-81ED-4DB2-BD59-A6C34878D82A}">
                    <a16:rowId xmlns:a16="http://schemas.microsoft.com/office/drawing/2014/main" val="528200386"/>
                  </a:ext>
                </a:extLst>
              </a:tr>
            </a:tbl>
          </a:graphicData>
        </a:graphic>
      </p:graphicFrame>
    </p:spTree>
    <p:extLst>
      <p:ext uri="{BB962C8B-B14F-4D97-AF65-F5344CB8AC3E}">
        <p14:creationId xmlns:p14="http://schemas.microsoft.com/office/powerpoint/2010/main" val="313012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8B33-FEB6-08BA-380A-64702BC766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ECD400-B1F9-91A4-20B7-EF459FE4D267}"/>
              </a:ext>
            </a:extLst>
          </p:cNvPr>
          <p:cNvSpPr>
            <a:spLocks noGrp="1"/>
          </p:cNvSpPr>
          <p:nvPr>
            <p:ph type="body" sz="quarter" idx="14"/>
          </p:nvPr>
        </p:nvSpPr>
        <p:spPr>
          <a:xfrm>
            <a:off x="327024" y="150814"/>
            <a:ext cx="10150923" cy="585787"/>
          </a:xfrm>
        </p:spPr>
        <p:txBody>
          <a:bodyPr/>
          <a:lstStyle/>
          <a:p>
            <a:r>
              <a:rPr lang="en-IN" sz="3200" b="0" i="1" dirty="0"/>
              <a:t>Section 168A – Extending time limit mentioned u/s 73</a:t>
            </a:r>
          </a:p>
        </p:txBody>
      </p:sp>
      <p:sp>
        <p:nvSpPr>
          <p:cNvPr id="2" name="TextBox 1">
            <a:extLst>
              <a:ext uri="{FF2B5EF4-FFF2-40B4-BE49-F238E27FC236}">
                <a16:creationId xmlns:a16="http://schemas.microsoft.com/office/drawing/2014/main" id="{C45BE312-FA10-FFFE-1456-65CC0A5DDAE6}"/>
              </a:ext>
            </a:extLst>
          </p:cNvPr>
          <p:cNvSpPr txBox="1"/>
          <p:nvPr/>
        </p:nvSpPr>
        <p:spPr>
          <a:xfrm>
            <a:off x="221008" y="1086678"/>
            <a:ext cx="11118574" cy="5509200"/>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Extension by virtue of Section 168A has to be for special circumstances and having once extended period by virtue of notification dated 05.07.2022, no subsequent extension could be made. Notice issued to department - </a:t>
            </a:r>
            <a:r>
              <a:rPr lang="en-US" sz="2200" b="1" dirty="0">
                <a:latin typeface="Cambria" panose="02040503050406030204" pitchFamily="18" charset="0"/>
                <a:ea typeface="Cambria" panose="02040503050406030204" pitchFamily="18" charset="0"/>
              </a:rPr>
              <a:t>SRSS </a:t>
            </a:r>
            <a:r>
              <a:rPr lang="en-US" sz="2200" b="1" dirty="0" err="1">
                <a:latin typeface="Cambria" panose="02040503050406030204" pitchFamily="18" charset="0"/>
                <a:ea typeface="Cambria" panose="02040503050406030204" pitchFamily="18" charset="0"/>
              </a:rPr>
              <a:t>Agro</a:t>
            </a:r>
            <a:r>
              <a:rPr lang="en-US" sz="2200" b="1" dirty="0">
                <a:latin typeface="Cambria" panose="02040503050406030204" pitchFamily="18" charset="0"/>
                <a:ea typeface="Cambria" panose="02040503050406030204" pitchFamily="18" charset="0"/>
              </a:rPr>
              <a:t> (P.) Ltd. - [2023] 156 taxmann.com 656 (Gujarat)</a:t>
            </a:r>
          </a:p>
          <a:p>
            <a:pPr algn="just"/>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It is observed that the petitioner shall file its reply to the impugned Show Cause Notice on or before 15.03.2024. It is further observed that till the returnable date, the proceedings initiated pursuant to the impugned Show Cause notice may proceed, but no final order in respect of the impugned Show Cause Notice shall be passed. - </a:t>
            </a:r>
            <a:r>
              <a:rPr lang="en-US" sz="2200" b="1" dirty="0">
                <a:latin typeface="Cambria" panose="02040503050406030204" pitchFamily="18" charset="0"/>
                <a:ea typeface="Cambria" panose="02040503050406030204" pitchFamily="18" charset="0"/>
              </a:rPr>
              <a:t>Indus Towers Ltd. - [2024] 160 taxmann.com 15 (</a:t>
            </a:r>
            <a:r>
              <a:rPr lang="en-US" sz="2200" b="1" dirty="0" err="1">
                <a:latin typeface="Cambria" panose="02040503050406030204" pitchFamily="18" charset="0"/>
                <a:ea typeface="Cambria" panose="02040503050406030204" pitchFamily="18" charset="0"/>
              </a:rPr>
              <a:t>Gauhati</a:t>
            </a:r>
            <a:r>
              <a:rPr lang="en-US" sz="2200" b="1" dirty="0">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None of the eventuality mentioned in the explanation to section 168A of the Act existed when the impugned notification was issued by the Central Board of Indirect Taxes and Customs. Therefore, such extension is not sustainable in law and is contrary to the provision of Section 168A of the Act.</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253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4" y="150814"/>
            <a:ext cx="9906739" cy="585787"/>
          </a:xfrm>
        </p:spPr>
        <p:txBody>
          <a:bodyPr/>
          <a:lstStyle/>
          <a:p>
            <a:r>
              <a:rPr lang="en-US" sz="3200" b="0" i="1" dirty="0">
                <a:solidFill>
                  <a:schemeClr val="bg1"/>
                </a:solidFill>
                <a:latin typeface="Cambria" panose="02040503050406030204" pitchFamily="18" charset="0"/>
              </a:rPr>
              <a:t>Principles of Adjudication</a:t>
            </a:r>
            <a:endParaRPr lang="en-IN" sz="3200" b="0" dirty="0"/>
          </a:p>
        </p:txBody>
      </p:sp>
      <p:pic>
        <p:nvPicPr>
          <p:cNvPr id="6" name="Picture 5">
            <a:extLst>
              <a:ext uri="{FF2B5EF4-FFF2-40B4-BE49-F238E27FC236}">
                <a16:creationId xmlns:a16="http://schemas.microsoft.com/office/drawing/2014/main" id="{786019D8-70FC-033B-AD2F-0948CAC0C049}"/>
              </a:ext>
            </a:extLst>
          </p:cNvPr>
          <p:cNvPicPr/>
          <p:nvPr/>
        </p:nvPicPr>
        <p:blipFill rotWithShape="1">
          <a:blip r:embed="rId2"/>
          <a:srcRect l="7705" t="22648" r="2192" b="19088"/>
          <a:stretch/>
        </p:blipFill>
        <p:spPr>
          <a:xfrm>
            <a:off x="526092" y="1352812"/>
            <a:ext cx="11311003" cy="4496844"/>
          </a:xfrm>
          <a:prstGeom prst="rect">
            <a:avLst/>
          </a:prstGeom>
        </p:spPr>
      </p:pic>
    </p:spTree>
    <p:extLst>
      <p:ext uri="{BB962C8B-B14F-4D97-AF65-F5344CB8AC3E}">
        <p14:creationId xmlns:p14="http://schemas.microsoft.com/office/powerpoint/2010/main" val="908488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8B33-FEB6-08BA-380A-64702BC766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ECD400-B1F9-91A4-20B7-EF459FE4D267}"/>
              </a:ext>
            </a:extLst>
          </p:cNvPr>
          <p:cNvSpPr>
            <a:spLocks noGrp="1"/>
          </p:cNvSpPr>
          <p:nvPr>
            <p:ph type="body" sz="quarter" idx="14"/>
          </p:nvPr>
        </p:nvSpPr>
        <p:spPr>
          <a:xfrm>
            <a:off x="327024" y="150814"/>
            <a:ext cx="10150923" cy="585787"/>
          </a:xfrm>
        </p:spPr>
        <p:txBody>
          <a:bodyPr/>
          <a:lstStyle/>
          <a:p>
            <a:r>
              <a:rPr lang="en-IN" sz="3200" b="0" i="1" dirty="0"/>
              <a:t>General Provisions u/s 75</a:t>
            </a:r>
          </a:p>
        </p:txBody>
      </p:sp>
      <p:pic>
        <p:nvPicPr>
          <p:cNvPr id="4" name="Picture 3">
            <a:extLst>
              <a:ext uri="{FF2B5EF4-FFF2-40B4-BE49-F238E27FC236}">
                <a16:creationId xmlns:a16="http://schemas.microsoft.com/office/drawing/2014/main" id="{F3974E3D-F07C-7842-FF39-A3CA0DFBEEFF}"/>
              </a:ext>
            </a:extLst>
          </p:cNvPr>
          <p:cNvPicPr/>
          <p:nvPr/>
        </p:nvPicPr>
        <p:blipFill rotWithShape="1">
          <a:blip r:embed="rId2"/>
          <a:srcRect l="7910" t="19368" r="7843"/>
          <a:stretch/>
        </p:blipFill>
        <p:spPr>
          <a:xfrm>
            <a:off x="551145" y="1177446"/>
            <a:ext cx="10271343" cy="5529739"/>
          </a:xfrm>
          <a:prstGeom prst="rect">
            <a:avLst/>
          </a:prstGeom>
        </p:spPr>
      </p:pic>
    </p:spTree>
    <p:extLst>
      <p:ext uri="{BB962C8B-B14F-4D97-AF65-F5344CB8AC3E}">
        <p14:creationId xmlns:p14="http://schemas.microsoft.com/office/powerpoint/2010/main" val="2493256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8B33-FEB6-08BA-380A-64702BC766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ECD400-B1F9-91A4-20B7-EF459FE4D267}"/>
              </a:ext>
            </a:extLst>
          </p:cNvPr>
          <p:cNvSpPr>
            <a:spLocks noGrp="1"/>
          </p:cNvSpPr>
          <p:nvPr>
            <p:ph type="body" sz="quarter" idx="14"/>
          </p:nvPr>
        </p:nvSpPr>
        <p:spPr>
          <a:xfrm>
            <a:off x="327024" y="150814"/>
            <a:ext cx="10150923" cy="585787"/>
          </a:xfrm>
        </p:spPr>
        <p:txBody>
          <a:bodyPr/>
          <a:lstStyle/>
          <a:p>
            <a:r>
              <a:rPr lang="en-IN" sz="3200" b="0" i="1" dirty="0"/>
              <a:t>General Provisions u/s 75</a:t>
            </a:r>
          </a:p>
        </p:txBody>
      </p:sp>
      <p:pic>
        <p:nvPicPr>
          <p:cNvPr id="2" name="Picture 1">
            <a:extLst>
              <a:ext uri="{FF2B5EF4-FFF2-40B4-BE49-F238E27FC236}">
                <a16:creationId xmlns:a16="http://schemas.microsoft.com/office/drawing/2014/main" id="{C7F715A7-075B-E215-4C6F-DC3F4739B36B}"/>
              </a:ext>
            </a:extLst>
          </p:cNvPr>
          <p:cNvPicPr/>
          <p:nvPr/>
        </p:nvPicPr>
        <p:blipFill rotWithShape="1">
          <a:blip r:embed="rId2"/>
          <a:srcRect l="6061" t="19543" r="5890" b="6667"/>
          <a:stretch/>
        </p:blipFill>
        <p:spPr>
          <a:xfrm>
            <a:off x="728597" y="1240076"/>
            <a:ext cx="10734805" cy="5273457"/>
          </a:xfrm>
          <a:prstGeom prst="rect">
            <a:avLst/>
          </a:prstGeom>
        </p:spPr>
      </p:pic>
    </p:spTree>
    <p:extLst>
      <p:ext uri="{BB962C8B-B14F-4D97-AF65-F5344CB8AC3E}">
        <p14:creationId xmlns:p14="http://schemas.microsoft.com/office/powerpoint/2010/main" val="218190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8B33-FEB6-08BA-380A-64702BC766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ECD400-B1F9-91A4-20B7-EF459FE4D267}"/>
              </a:ext>
            </a:extLst>
          </p:cNvPr>
          <p:cNvSpPr>
            <a:spLocks noGrp="1"/>
          </p:cNvSpPr>
          <p:nvPr>
            <p:ph type="body" sz="quarter" idx="14"/>
          </p:nvPr>
        </p:nvSpPr>
        <p:spPr>
          <a:xfrm>
            <a:off x="327024" y="150814"/>
            <a:ext cx="10150923" cy="585787"/>
          </a:xfrm>
        </p:spPr>
        <p:txBody>
          <a:bodyPr/>
          <a:lstStyle/>
          <a:p>
            <a:r>
              <a:rPr lang="en-IN" sz="3200" b="0" i="1" dirty="0"/>
              <a:t>General Provisions u/s 75</a:t>
            </a:r>
          </a:p>
        </p:txBody>
      </p:sp>
      <p:pic>
        <p:nvPicPr>
          <p:cNvPr id="2" name="Picture 1">
            <a:extLst>
              <a:ext uri="{FF2B5EF4-FFF2-40B4-BE49-F238E27FC236}">
                <a16:creationId xmlns:a16="http://schemas.microsoft.com/office/drawing/2014/main" id="{5D7C1CC3-AA1F-9C26-AFC9-7D1509C2A692}"/>
              </a:ext>
            </a:extLst>
          </p:cNvPr>
          <p:cNvPicPr/>
          <p:nvPr/>
        </p:nvPicPr>
        <p:blipFill rotWithShape="1">
          <a:blip r:embed="rId2"/>
          <a:srcRect l="6473" t="19909" r="7226" b="13608"/>
          <a:stretch/>
        </p:blipFill>
        <p:spPr>
          <a:xfrm>
            <a:off x="327024" y="1149262"/>
            <a:ext cx="11196921" cy="5213960"/>
          </a:xfrm>
          <a:prstGeom prst="rect">
            <a:avLst/>
          </a:prstGeom>
        </p:spPr>
      </p:pic>
    </p:spTree>
    <p:extLst>
      <p:ext uri="{BB962C8B-B14F-4D97-AF65-F5344CB8AC3E}">
        <p14:creationId xmlns:p14="http://schemas.microsoft.com/office/powerpoint/2010/main" val="2382573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8B33-FEB6-08BA-380A-64702BC766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ECD400-B1F9-91A4-20B7-EF459FE4D267}"/>
              </a:ext>
            </a:extLst>
          </p:cNvPr>
          <p:cNvSpPr>
            <a:spLocks noGrp="1"/>
          </p:cNvSpPr>
          <p:nvPr>
            <p:ph type="body" sz="quarter" idx="14"/>
          </p:nvPr>
        </p:nvSpPr>
        <p:spPr>
          <a:xfrm>
            <a:off x="327024" y="150814"/>
            <a:ext cx="10150923" cy="585787"/>
          </a:xfrm>
        </p:spPr>
        <p:txBody>
          <a:bodyPr/>
          <a:lstStyle/>
          <a:p>
            <a:r>
              <a:rPr lang="en-IN" sz="3200" b="0" i="1" dirty="0"/>
              <a:t>Tax collected but not paid u/s 76</a:t>
            </a:r>
          </a:p>
        </p:txBody>
      </p:sp>
      <p:pic>
        <p:nvPicPr>
          <p:cNvPr id="2" name="Picture 1">
            <a:extLst>
              <a:ext uri="{FF2B5EF4-FFF2-40B4-BE49-F238E27FC236}">
                <a16:creationId xmlns:a16="http://schemas.microsoft.com/office/drawing/2014/main" id="{FB51E4FB-456C-C8C2-D6F4-86C16EDC132B}"/>
              </a:ext>
            </a:extLst>
          </p:cNvPr>
          <p:cNvPicPr/>
          <p:nvPr/>
        </p:nvPicPr>
        <p:blipFill rotWithShape="1">
          <a:blip r:embed="rId2"/>
          <a:srcRect l="7911" t="20822" r="7637" b="6301"/>
          <a:stretch/>
        </p:blipFill>
        <p:spPr>
          <a:xfrm>
            <a:off x="463463" y="1139868"/>
            <a:ext cx="11073008" cy="5273458"/>
          </a:xfrm>
          <a:prstGeom prst="rect">
            <a:avLst/>
          </a:prstGeom>
        </p:spPr>
      </p:pic>
    </p:spTree>
    <p:extLst>
      <p:ext uri="{BB962C8B-B14F-4D97-AF65-F5344CB8AC3E}">
        <p14:creationId xmlns:p14="http://schemas.microsoft.com/office/powerpoint/2010/main" val="94873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7643268" cy="585787"/>
          </a:xfrm>
        </p:spPr>
        <p:txBody>
          <a:bodyPr/>
          <a:lstStyle/>
          <a:p>
            <a:r>
              <a:rPr lang="en-IN" sz="3200" b="0" i="1" dirty="0"/>
              <a:t>Tax collected but not paid u/s 76</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normAutofit/>
          </a:bodyPr>
          <a:lstStyle/>
          <a:p>
            <a:pPr marL="314325" indent="-301625">
              <a:lnSpc>
                <a:spcPct val="100000"/>
              </a:lnSpc>
              <a:spcBef>
                <a:spcPts val="110"/>
              </a:spcBef>
              <a:buFont typeface="Arial MT"/>
              <a:buChar char="•"/>
              <a:tabLst>
                <a:tab pos="314325" algn="l"/>
              </a:tabLst>
            </a:pPr>
            <a:r>
              <a:rPr lang="en-US" sz="2400" dirty="0">
                <a:latin typeface="Cambria"/>
                <a:cs typeface="Cambria"/>
              </a:rPr>
              <a:t>No</a:t>
            </a:r>
            <a:r>
              <a:rPr lang="en-US" sz="2400" spc="15" dirty="0">
                <a:latin typeface="Cambria"/>
                <a:cs typeface="Cambria"/>
              </a:rPr>
              <a:t> </a:t>
            </a:r>
            <a:r>
              <a:rPr lang="en-US" sz="2400" dirty="0">
                <a:latin typeface="Cambria"/>
                <a:cs typeface="Cambria"/>
              </a:rPr>
              <a:t>time</a:t>
            </a:r>
            <a:r>
              <a:rPr lang="en-US" sz="2400" spc="10" dirty="0">
                <a:latin typeface="Cambria"/>
                <a:cs typeface="Cambria"/>
              </a:rPr>
              <a:t> </a:t>
            </a:r>
            <a:r>
              <a:rPr lang="en-US" sz="2400" dirty="0">
                <a:latin typeface="Cambria"/>
                <a:cs typeface="Cambria"/>
              </a:rPr>
              <a:t>limit</a:t>
            </a:r>
            <a:r>
              <a:rPr lang="en-US" sz="2400" spc="5" dirty="0">
                <a:latin typeface="Cambria"/>
                <a:cs typeface="Cambria"/>
              </a:rPr>
              <a:t> </a:t>
            </a:r>
            <a:r>
              <a:rPr lang="en-US" sz="2400" dirty="0">
                <a:latin typeface="Cambria"/>
                <a:cs typeface="Cambria"/>
              </a:rPr>
              <a:t>if any</a:t>
            </a:r>
            <a:r>
              <a:rPr lang="en-US" sz="2400" spc="10" dirty="0">
                <a:latin typeface="Cambria"/>
                <a:cs typeface="Cambria"/>
              </a:rPr>
              <a:t> </a:t>
            </a:r>
            <a:r>
              <a:rPr lang="en-US" sz="2400" dirty="0">
                <a:latin typeface="Cambria"/>
                <a:cs typeface="Cambria"/>
              </a:rPr>
              <a:t>amount</a:t>
            </a:r>
            <a:r>
              <a:rPr lang="en-US" sz="2400" spc="10" dirty="0">
                <a:latin typeface="Cambria"/>
                <a:cs typeface="Cambria"/>
              </a:rPr>
              <a:t> </a:t>
            </a:r>
            <a:r>
              <a:rPr lang="en-US" sz="2400" dirty="0">
                <a:latin typeface="Cambria"/>
                <a:cs typeface="Cambria"/>
              </a:rPr>
              <a:t>as</a:t>
            </a:r>
            <a:r>
              <a:rPr lang="en-US" sz="2400" spc="20" dirty="0">
                <a:latin typeface="Cambria"/>
                <a:cs typeface="Cambria"/>
              </a:rPr>
              <a:t> </a:t>
            </a:r>
            <a:r>
              <a:rPr lang="en-US" sz="2400" dirty="0">
                <a:latin typeface="Cambria"/>
                <a:cs typeface="Cambria"/>
              </a:rPr>
              <a:t>representing</a:t>
            </a:r>
            <a:r>
              <a:rPr lang="en-US" sz="2400" spc="35" dirty="0">
                <a:latin typeface="Cambria"/>
                <a:cs typeface="Cambria"/>
              </a:rPr>
              <a:t> </a:t>
            </a:r>
            <a:r>
              <a:rPr lang="en-US" sz="2400" dirty="0">
                <a:latin typeface="Cambria"/>
                <a:cs typeface="Cambria"/>
              </a:rPr>
              <a:t>the</a:t>
            </a:r>
            <a:r>
              <a:rPr lang="en-US" sz="2400" spc="5" dirty="0">
                <a:latin typeface="Cambria"/>
                <a:cs typeface="Cambria"/>
              </a:rPr>
              <a:t> </a:t>
            </a:r>
            <a:r>
              <a:rPr lang="en-US" sz="2400" dirty="0">
                <a:latin typeface="Cambria"/>
                <a:cs typeface="Cambria"/>
              </a:rPr>
              <a:t>tax</a:t>
            </a:r>
            <a:r>
              <a:rPr lang="en-US" sz="2400" spc="15" dirty="0">
                <a:latin typeface="Cambria"/>
                <a:cs typeface="Cambria"/>
              </a:rPr>
              <a:t> </a:t>
            </a:r>
            <a:r>
              <a:rPr lang="en-US" sz="2400" dirty="0">
                <a:latin typeface="Cambria"/>
                <a:cs typeface="Cambria"/>
              </a:rPr>
              <a:t>is collected</a:t>
            </a:r>
            <a:r>
              <a:rPr lang="en-US" sz="2400" spc="15" dirty="0">
                <a:latin typeface="Cambria"/>
                <a:cs typeface="Cambria"/>
              </a:rPr>
              <a:t> </a:t>
            </a:r>
            <a:r>
              <a:rPr lang="en-US" sz="2400" dirty="0">
                <a:latin typeface="Cambria"/>
                <a:cs typeface="Cambria"/>
              </a:rPr>
              <a:t>but</a:t>
            </a:r>
            <a:r>
              <a:rPr lang="en-US" sz="2400" spc="10" dirty="0">
                <a:latin typeface="Cambria"/>
                <a:cs typeface="Cambria"/>
              </a:rPr>
              <a:t> </a:t>
            </a:r>
            <a:r>
              <a:rPr lang="en-US" sz="2400" dirty="0">
                <a:latin typeface="Cambria"/>
                <a:cs typeface="Cambria"/>
              </a:rPr>
              <a:t>not</a:t>
            </a:r>
            <a:r>
              <a:rPr lang="en-US" sz="2400" spc="20" dirty="0">
                <a:latin typeface="Cambria"/>
                <a:cs typeface="Cambria"/>
              </a:rPr>
              <a:t> </a:t>
            </a:r>
            <a:r>
              <a:rPr lang="en-US" sz="2400" dirty="0">
                <a:latin typeface="Cambria"/>
                <a:cs typeface="Cambria"/>
              </a:rPr>
              <a:t>paid</a:t>
            </a:r>
            <a:r>
              <a:rPr lang="en-US" sz="2400" spc="15" dirty="0">
                <a:latin typeface="Cambria"/>
                <a:cs typeface="Cambria"/>
              </a:rPr>
              <a:t> </a:t>
            </a:r>
            <a:r>
              <a:rPr lang="en-US" sz="2400" dirty="0">
                <a:latin typeface="Cambria"/>
                <a:cs typeface="Cambria"/>
              </a:rPr>
              <a:t>-</a:t>
            </a:r>
            <a:r>
              <a:rPr lang="en-US" sz="2400" spc="-5" dirty="0">
                <a:latin typeface="Cambria"/>
                <a:cs typeface="Cambria"/>
              </a:rPr>
              <a:t> </a:t>
            </a:r>
            <a:r>
              <a:rPr lang="en-US" sz="2400" dirty="0">
                <a:latin typeface="Cambria"/>
                <a:cs typeface="Cambria"/>
              </a:rPr>
              <a:t>Sec</a:t>
            </a:r>
            <a:r>
              <a:rPr lang="en-US" sz="2400" spc="5" dirty="0">
                <a:latin typeface="Cambria"/>
                <a:cs typeface="Cambria"/>
              </a:rPr>
              <a:t> </a:t>
            </a:r>
            <a:r>
              <a:rPr lang="en-US" sz="2400" dirty="0">
                <a:latin typeface="Cambria"/>
                <a:cs typeface="Cambria"/>
              </a:rPr>
              <a:t>76</a:t>
            </a:r>
            <a:r>
              <a:rPr lang="en-US" sz="2400" spc="-25" dirty="0">
                <a:latin typeface="Cambria"/>
                <a:cs typeface="Cambria"/>
              </a:rPr>
              <a:t> (1)</a:t>
            </a:r>
          </a:p>
          <a:p>
            <a:pPr marL="12700" indent="0">
              <a:lnSpc>
                <a:spcPct val="100000"/>
              </a:lnSpc>
              <a:spcBef>
                <a:spcPts val="110"/>
              </a:spcBef>
              <a:buNone/>
              <a:tabLst>
                <a:tab pos="314325" algn="l"/>
              </a:tabLst>
            </a:pPr>
            <a:endParaRPr lang="en-US" sz="2400" dirty="0">
              <a:latin typeface="Cambria"/>
              <a:cs typeface="Cambria"/>
            </a:endParaRPr>
          </a:p>
          <a:p>
            <a:pPr marL="313055" marR="5080" indent="-300990" algn="just">
              <a:lnSpc>
                <a:spcPct val="100800"/>
              </a:lnSpc>
              <a:buFont typeface="Arial MT"/>
              <a:buChar char="•"/>
              <a:tabLst>
                <a:tab pos="314325" algn="l"/>
              </a:tabLst>
            </a:pPr>
            <a:r>
              <a:rPr lang="en-US" sz="2400" i="1" dirty="0">
                <a:latin typeface="Cambria"/>
                <a:cs typeface="Cambria"/>
              </a:rPr>
              <a:t>A</a:t>
            </a:r>
            <a:r>
              <a:rPr lang="en-US" sz="2400" i="1" spc="95" dirty="0">
                <a:latin typeface="Cambria"/>
                <a:cs typeface="Cambria"/>
              </a:rPr>
              <a:t> </a:t>
            </a:r>
            <a:r>
              <a:rPr lang="en-US" sz="2400" i="1" spc="-10" dirty="0">
                <a:latin typeface="Cambria"/>
                <a:cs typeface="Cambria"/>
              </a:rPr>
              <a:t>show-</a:t>
            </a:r>
            <a:r>
              <a:rPr lang="en-US" sz="2400" i="1" dirty="0">
                <a:latin typeface="Cambria"/>
                <a:cs typeface="Cambria"/>
              </a:rPr>
              <a:t>cause</a:t>
            </a:r>
            <a:r>
              <a:rPr lang="en-US" sz="2400" i="1" spc="80" dirty="0">
                <a:latin typeface="Cambria"/>
                <a:cs typeface="Cambria"/>
              </a:rPr>
              <a:t> </a:t>
            </a:r>
            <a:r>
              <a:rPr lang="en-US" sz="2400" i="1" dirty="0">
                <a:latin typeface="Cambria"/>
                <a:cs typeface="Cambria"/>
              </a:rPr>
              <a:t>notice</a:t>
            </a:r>
            <a:r>
              <a:rPr lang="en-US" sz="2400" i="1" spc="95" dirty="0">
                <a:latin typeface="Cambria"/>
                <a:cs typeface="Cambria"/>
              </a:rPr>
              <a:t> </a:t>
            </a:r>
            <a:r>
              <a:rPr lang="en-US" sz="2400" i="1" dirty="0">
                <a:latin typeface="Cambria"/>
                <a:cs typeface="Cambria"/>
              </a:rPr>
              <a:t>issued</a:t>
            </a:r>
            <a:r>
              <a:rPr lang="en-US" sz="2400" i="1" spc="100" dirty="0">
                <a:latin typeface="Cambria"/>
                <a:cs typeface="Cambria"/>
              </a:rPr>
              <a:t> </a:t>
            </a:r>
            <a:r>
              <a:rPr lang="en-US" sz="2400" i="1" dirty="0">
                <a:latin typeface="Cambria"/>
                <a:cs typeface="Cambria"/>
              </a:rPr>
              <a:t>a</a:t>
            </a:r>
            <a:r>
              <a:rPr lang="en-US" sz="2400" i="1" spc="100" dirty="0">
                <a:latin typeface="Cambria"/>
                <a:cs typeface="Cambria"/>
              </a:rPr>
              <a:t> </a:t>
            </a:r>
            <a:r>
              <a:rPr lang="en-US" sz="2400" i="1" dirty="0">
                <a:latin typeface="Cambria"/>
                <a:cs typeface="Cambria"/>
              </a:rPr>
              <a:t>decade</a:t>
            </a:r>
            <a:r>
              <a:rPr lang="en-US" sz="2400" i="1" spc="95" dirty="0">
                <a:latin typeface="Cambria"/>
                <a:cs typeface="Cambria"/>
              </a:rPr>
              <a:t> </a:t>
            </a:r>
            <a:r>
              <a:rPr lang="en-US" sz="2400" i="1" dirty="0">
                <a:latin typeface="Cambria"/>
                <a:cs typeface="Cambria"/>
              </a:rPr>
              <a:t>back</a:t>
            </a:r>
            <a:r>
              <a:rPr lang="en-US" sz="2400" i="1" spc="95" dirty="0">
                <a:latin typeface="Cambria"/>
                <a:cs typeface="Cambria"/>
              </a:rPr>
              <a:t> </a:t>
            </a:r>
            <a:r>
              <a:rPr lang="en-US" sz="2400" i="1" dirty="0">
                <a:latin typeface="Cambria"/>
                <a:cs typeface="Cambria"/>
              </a:rPr>
              <a:t>should</a:t>
            </a:r>
            <a:r>
              <a:rPr lang="en-US" sz="2400" i="1" spc="85" dirty="0">
                <a:latin typeface="Cambria"/>
                <a:cs typeface="Cambria"/>
              </a:rPr>
              <a:t> </a:t>
            </a:r>
            <a:r>
              <a:rPr lang="en-US" sz="2400" i="1" dirty="0">
                <a:latin typeface="Cambria"/>
                <a:cs typeface="Cambria"/>
              </a:rPr>
              <a:t>not</a:t>
            </a:r>
            <a:r>
              <a:rPr lang="en-US" sz="2400" i="1" spc="80" dirty="0">
                <a:latin typeface="Cambria"/>
                <a:cs typeface="Cambria"/>
              </a:rPr>
              <a:t> </a:t>
            </a:r>
            <a:r>
              <a:rPr lang="en-US" sz="2400" i="1" dirty="0">
                <a:latin typeface="Cambria"/>
                <a:cs typeface="Cambria"/>
              </a:rPr>
              <a:t>be</a:t>
            </a:r>
            <a:r>
              <a:rPr lang="en-US" sz="2400" i="1" spc="114" dirty="0">
                <a:latin typeface="Cambria"/>
                <a:cs typeface="Cambria"/>
              </a:rPr>
              <a:t> </a:t>
            </a:r>
            <a:r>
              <a:rPr lang="en-US" sz="2400" i="1" dirty="0">
                <a:latin typeface="Cambria"/>
                <a:cs typeface="Cambria"/>
              </a:rPr>
              <a:t>allowed</a:t>
            </a:r>
            <a:r>
              <a:rPr lang="en-US" sz="2400" i="1" spc="100" dirty="0">
                <a:latin typeface="Cambria"/>
                <a:cs typeface="Cambria"/>
              </a:rPr>
              <a:t> </a:t>
            </a:r>
            <a:r>
              <a:rPr lang="en-US" sz="2400" i="1" dirty="0">
                <a:latin typeface="Cambria"/>
                <a:cs typeface="Cambria"/>
              </a:rPr>
              <a:t>to</a:t>
            </a:r>
            <a:r>
              <a:rPr lang="en-US" sz="2400" i="1" spc="95" dirty="0">
                <a:latin typeface="Cambria"/>
                <a:cs typeface="Cambria"/>
              </a:rPr>
              <a:t> </a:t>
            </a:r>
            <a:r>
              <a:rPr lang="en-US" sz="2400" i="1" dirty="0">
                <a:latin typeface="Cambria"/>
                <a:cs typeface="Cambria"/>
              </a:rPr>
              <a:t>be</a:t>
            </a:r>
            <a:r>
              <a:rPr lang="en-US" sz="2400" i="1" spc="114" dirty="0">
                <a:latin typeface="Cambria"/>
                <a:cs typeface="Cambria"/>
              </a:rPr>
              <a:t> </a:t>
            </a:r>
            <a:r>
              <a:rPr lang="en-US" sz="2400" i="1" dirty="0">
                <a:latin typeface="Cambria"/>
                <a:cs typeface="Cambria"/>
              </a:rPr>
              <a:t>adjudicated</a:t>
            </a:r>
            <a:r>
              <a:rPr lang="en-US" sz="2400" i="1" spc="100" dirty="0">
                <a:latin typeface="Cambria"/>
                <a:cs typeface="Cambria"/>
              </a:rPr>
              <a:t> </a:t>
            </a:r>
            <a:r>
              <a:rPr lang="en-US" sz="2400" i="1" dirty="0">
                <a:latin typeface="Cambria"/>
                <a:cs typeface="Cambria"/>
              </a:rPr>
              <a:t>upon</a:t>
            </a:r>
            <a:r>
              <a:rPr lang="en-US" sz="2400" i="1" spc="100" dirty="0">
                <a:latin typeface="Cambria"/>
                <a:cs typeface="Cambria"/>
              </a:rPr>
              <a:t> </a:t>
            </a:r>
            <a:r>
              <a:rPr lang="en-US" sz="2400" i="1" dirty="0">
                <a:latin typeface="Cambria"/>
                <a:cs typeface="Cambria"/>
              </a:rPr>
              <a:t>by</a:t>
            </a:r>
            <a:r>
              <a:rPr lang="en-US" sz="2400" i="1" spc="90" dirty="0">
                <a:latin typeface="Cambria"/>
                <a:cs typeface="Cambria"/>
              </a:rPr>
              <a:t> </a:t>
            </a:r>
            <a:r>
              <a:rPr lang="en-US" sz="2400" i="1" spc="-25" dirty="0">
                <a:latin typeface="Cambria"/>
                <a:cs typeface="Cambria"/>
              </a:rPr>
              <a:t>the </a:t>
            </a:r>
            <a:r>
              <a:rPr lang="en-US" sz="2400" i="1" dirty="0">
                <a:latin typeface="Cambria"/>
                <a:cs typeface="Cambria"/>
              </a:rPr>
              <a:t>revenue</a:t>
            </a:r>
            <a:r>
              <a:rPr lang="en-US" sz="2400" i="1" spc="215" dirty="0">
                <a:latin typeface="Cambria"/>
                <a:cs typeface="Cambria"/>
              </a:rPr>
              <a:t> </a:t>
            </a:r>
            <a:r>
              <a:rPr lang="en-US" sz="2400" i="1" dirty="0">
                <a:latin typeface="Cambria"/>
                <a:cs typeface="Cambria"/>
              </a:rPr>
              <a:t>merely</a:t>
            </a:r>
            <a:r>
              <a:rPr lang="en-US" sz="2400" i="1" spc="210" dirty="0">
                <a:latin typeface="Cambria"/>
                <a:cs typeface="Cambria"/>
              </a:rPr>
              <a:t> </a:t>
            </a:r>
            <a:r>
              <a:rPr lang="en-US" sz="2400" i="1" dirty="0">
                <a:latin typeface="Cambria"/>
                <a:cs typeface="Cambria"/>
              </a:rPr>
              <a:t>because</a:t>
            </a:r>
            <a:r>
              <a:rPr lang="en-US" sz="2400" i="1" spc="200" dirty="0">
                <a:latin typeface="Cambria"/>
                <a:cs typeface="Cambria"/>
              </a:rPr>
              <a:t> </a:t>
            </a:r>
            <a:r>
              <a:rPr lang="en-US" sz="2400" i="1" dirty="0">
                <a:latin typeface="Cambria"/>
                <a:cs typeface="Cambria"/>
              </a:rPr>
              <a:t>there</a:t>
            </a:r>
            <a:r>
              <a:rPr lang="en-US" sz="2400" i="1" spc="215" dirty="0">
                <a:latin typeface="Cambria"/>
                <a:cs typeface="Cambria"/>
              </a:rPr>
              <a:t> </a:t>
            </a:r>
            <a:r>
              <a:rPr lang="en-US" sz="2400" i="1" dirty="0">
                <a:latin typeface="Cambria"/>
                <a:cs typeface="Cambria"/>
              </a:rPr>
              <a:t>is</a:t>
            </a:r>
            <a:r>
              <a:rPr lang="en-US" sz="2400" i="1" spc="210" dirty="0">
                <a:latin typeface="Cambria"/>
                <a:cs typeface="Cambria"/>
              </a:rPr>
              <a:t> </a:t>
            </a:r>
            <a:r>
              <a:rPr lang="en-US" sz="2400" i="1" dirty="0">
                <a:latin typeface="Cambria"/>
                <a:cs typeface="Cambria"/>
              </a:rPr>
              <a:t>no</a:t>
            </a:r>
            <a:r>
              <a:rPr lang="en-US" sz="2400" i="1" spc="215" dirty="0">
                <a:latin typeface="Cambria"/>
                <a:cs typeface="Cambria"/>
              </a:rPr>
              <a:t> </a:t>
            </a:r>
            <a:r>
              <a:rPr lang="en-US" sz="2400" i="1" dirty="0">
                <a:latin typeface="Cambria"/>
                <a:cs typeface="Cambria"/>
              </a:rPr>
              <a:t>period</a:t>
            </a:r>
            <a:r>
              <a:rPr lang="en-US" sz="2400" i="1" spc="204" dirty="0">
                <a:latin typeface="Cambria"/>
                <a:cs typeface="Cambria"/>
              </a:rPr>
              <a:t> </a:t>
            </a:r>
            <a:r>
              <a:rPr lang="en-US" sz="2400" i="1" dirty="0">
                <a:latin typeface="Cambria"/>
                <a:cs typeface="Cambria"/>
              </a:rPr>
              <a:t>of</a:t>
            </a:r>
            <a:r>
              <a:rPr lang="en-US" sz="2400" i="1" spc="229" dirty="0">
                <a:latin typeface="Cambria"/>
                <a:cs typeface="Cambria"/>
              </a:rPr>
              <a:t> </a:t>
            </a:r>
            <a:r>
              <a:rPr lang="en-US" sz="2400" i="1" dirty="0">
                <a:latin typeface="Cambria"/>
                <a:cs typeface="Cambria"/>
              </a:rPr>
              <a:t>limitation</a:t>
            </a:r>
            <a:r>
              <a:rPr lang="en-US" sz="2400" i="1" spc="200" dirty="0">
                <a:latin typeface="Cambria"/>
                <a:cs typeface="Cambria"/>
              </a:rPr>
              <a:t> </a:t>
            </a:r>
            <a:r>
              <a:rPr lang="en-US" sz="2400" i="1" dirty="0">
                <a:latin typeface="Cambria"/>
                <a:cs typeface="Cambria"/>
              </a:rPr>
              <a:t>prescribed</a:t>
            </a:r>
            <a:r>
              <a:rPr lang="en-US" sz="2400" i="1" spc="220" dirty="0">
                <a:latin typeface="Cambria"/>
                <a:cs typeface="Cambria"/>
              </a:rPr>
              <a:t> </a:t>
            </a:r>
            <a:r>
              <a:rPr lang="en-US" sz="2400" i="1" dirty="0">
                <a:latin typeface="Cambria"/>
                <a:cs typeface="Cambria"/>
              </a:rPr>
              <a:t>in</a:t>
            </a:r>
            <a:r>
              <a:rPr lang="en-US" sz="2400" i="1" spc="220" dirty="0">
                <a:latin typeface="Cambria"/>
                <a:cs typeface="Cambria"/>
              </a:rPr>
              <a:t> </a:t>
            </a:r>
            <a:r>
              <a:rPr lang="en-US" sz="2400" i="1" dirty="0">
                <a:latin typeface="Cambria"/>
                <a:cs typeface="Cambria"/>
              </a:rPr>
              <a:t>the</a:t>
            </a:r>
            <a:r>
              <a:rPr lang="en-US" sz="2400" i="1" spc="215" dirty="0">
                <a:latin typeface="Cambria"/>
                <a:cs typeface="Cambria"/>
              </a:rPr>
              <a:t> </a:t>
            </a:r>
            <a:r>
              <a:rPr lang="en-US" sz="2400" i="1" dirty="0">
                <a:latin typeface="Cambria"/>
                <a:cs typeface="Cambria"/>
              </a:rPr>
              <a:t>statute</a:t>
            </a:r>
            <a:r>
              <a:rPr lang="en-US" sz="2400" i="1" spc="200" dirty="0">
                <a:latin typeface="Cambria"/>
                <a:cs typeface="Cambria"/>
              </a:rPr>
              <a:t> </a:t>
            </a:r>
            <a:r>
              <a:rPr lang="en-US" sz="2400" i="1" dirty="0">
                <a:latin typeface="Cambria"/>
                <a:cs typeface="Cambria"/>
              </a:rPr>
              <a:t>to</a:t>
            </a:r>
            <a:r>
              <a:rPr lang="en-US" sz="2400" i="1" spc="215" dirty="0">
                <a:latin typeface="Cambria"/>
                <a:cs typeface="Cambria"/>
              </a:rPr>
              <a:t> </a:t>
            </a:r>
            <a:r>
              <a:rPr lang="en-US" sz="2400" i="1" spc="-10" dirty="0">
                <a:latin typeface="Cambria"/>
                <a:cs typeface="Cambria"/>
              </a:rPr>
              <a:t>complete </a:t>
            </a:r>
            <a:r>
              <a:rPr lang="en-US" sz="2400" i="1" dirty="0">
                <a:latin typeface="Cambria"/>
                <a:cs typeface="Cambria"/>
              </a:rPr>
              <a:t>such</a:t>
            </a:r>
            <a:r>
              <a:rPr lang="en-US" sz="2400" i="1" spc="-15" dirty="0">
                <a:latin typeface="Cambria"/>
                <a:cs typeface="Cambria"/>
              </a:rPr>
              <a:t> </a:t>
            </a:r>
            <a:r>
              <a:rPr lang="en-US" sz="2400" i="1" dirty="0">
                <a:latin typeface="Cambria"/>
                <a:cs typeface="Cambria"/>
              </a:rPr>
              <a:t>proceedings.</a:t>
            </a:r>
            <a:r>
              <a:rPr lang="en-US" sz="2400" i="1" spc="-15" dirty="0">
                <a:latin typeface="Cambria"/>
                <a:cs typeface="Cambria"/>
              </a:rPr>
              <a:t> </a:t>
            </a:r>
            <a:r>
              <a:rPr lang="en-US" sz="2400" i="1" dirty="0">
                <a:latin typeface="Cambria"/>
                <a:cs typeface="Cambria"/>
              </a:rPr>
              <a:t>The larger</a:t>
            </a:r>
            <a:r>
              <a:rPr lang="en-US" sz="2400" i="1" spc="-10" dirty="0">
                <a:latin typeface="Cambria"/>
                <a:cs typeface="Cambria"/>
              </a:rPr>
              <a:t> </a:t>
            </a:r>
            <a:r>
              <a:rPr lang="en-US" sz="2400" i="1" dirty="0">
                <a:latin typeface="Cambria"/>
                <a:cs typeface="Cambria"/>
              </a:rPr>
              <a:t>public interest</a:t>
            </a:r>
            <a:r>
              <a:rPr lang="en-US" sz="2400" i="1" spc="-5" dirty="0">
                <a:latin typeface="Cambria"/>
                <a:cs typeface="Cambria"/>
              </a:rPr>
              <a:t> </a:t>
            </a:r>
            <a:r>
              <a:rPr lang="en-US" sz="2400" i="1" dirty="0">
                <a:latin typeface="Cambria"/>
                <a:cs typeface="Cambria"/>
              </a:rPr>
              <a:t>requires</a:t>
            </a:r>
            <a:r>
              <a:rPr lang="en-US" sz="2400" i="1" spc="-20" dirty="0">
                <a:latin typeface="Cambria"/>
                <a:cs typeface="Cambria"/>
              </a:rPr>
              <a:t> </a:t>
            </a:r>
            <a:r>
              <a:rPr lang="en-US" sz="2400" i="1" dirty="0">
                <a:latin typeface="Cambria"/>
                <a:cs typeface="Cambria"/>
              </a:rPr>
              <a:t>that</a:t>
            </a:r>
            <a:r>
              <a:rPr lang="en-US" sz="2400" i="1" spc="-5" dirty="0">
                <a:latin typeface="Cambria"/>
                <a:cs typeface="Cambria"/>
              </a:rPr>
              <a:t> </a:t>
            </a:r>
            <a:r>
              <a:rPr lang="en-US" sz="2400" i="1" dirty="0">
                <a:latin typeface="Cambria"/>
                <a:cs typeface="Cambria"/>
              </a:rPr>
              <a:t>revenue</a:t>
            </a:r>
            <a:r>
              <a:rPr lang="en-US" sz="2400" i="1" spc="-5" dirty="0">
                <a:latin typeface="Cambria"/>
                <a:cs typeface="Cambria"/>
              </a:rPr>
              <a:t> </a:t>
            </a:r>
            <a:r>
              <a:rPr lang="en-US" sz="2400" i="1" dirty="0">
                <a:latin typeface="Cambria"/>
                <a:cs typeface="Cambria"/>
              </a:rPr>
              <a:t>should</a:t>
            </a:r>
            <a:r>
              <a:rPr lang="en-US" sz="2400" i="1" spc="-20" dirty="0">
                <a:latin typeface="Cambria"/>
                <a:cs typeface="Cambria"/>
              </a:rPr>
              <a:t> </a:t>
            </a:r>
            <a:r>
              <a:rPr lang="en-US" sz="2400" i="1" dirty="0">
                <a:latin typeface="Cambria"/>
                <a:cs typeface="Cambria"/>
              </a:rPr>
              <a:t>adjudicate</a:t>
            </a:r>
            <a:r>
              <a:rPr lang="en-US" sz="2400" i="1" spc="-10" dirty="0">
                <a:latin typeface="Cambria"/>
                <a:cs typeface="Cambria"/>
              </a:rPr>
              <a:t> </a:t>
            </a:r>
            <a:r>
              <a:rPr lang="en-US" sz="2400" i="1" dirty="0">
                <a:latin typeface="Cambria"/>
                <a:cs typeface="Cambria"/>
              </a:rPr>
              <a:t>the</a:t>
            </a:r>
            <a:r>
              <a:rPr lang="en-US" sz="2400" i="1" spc="-10" dirty="0">
                <a:latin typeface="Cambria"/>
                <a:cs typeface="Cambria"/>
              </a:rPr>
              <a:t> show-cause </a:t>
            </a:r>
            <a:r>
              <a:rPr lang="en-US" sz="2400" i="1" dirty="0">
                <a:latin typeface="Cambria"/>
                <a:cs typeface="Cambria"/>
              </a:rPr>
              <a:t>notice</a:t>
            </a:r>
            <a:r>
              <a:rPr lang="en-US" sz="2400" i="1" spc="60" dirty="0">
                <a:latin typeface="Cambria"/>
                <a:cs typeface="Cambria"/>
              </a:rPr>
              <a:t> </a:t>
            </a:r>
            <a:r>
              <a:rPr lang="en-US" sz="2400" i="1" dirty="0">
                <a:latin typeface="Cambria"/>
                <a:cs typeface="Cambria"/>
              </a:rPr>
              <a:t>expeditiously</a:t>
            </a:r>
            <a:r>
              <a:rPr lang="en-US" sz="2400" i="1" spc="55" dirty="0">
                <a:latin typeface="Cambria"/>
                <a:cs typeface="Cambria"/>
              </a:rPr>
              <a:t> </a:t>
            </a:r>
            <a:r>
              <a:rPr lang="en-US" sz="2400" i="1" dirty="0">
                <a:latin typeface="Cambria"/>
                <a:cs typeface="Cambria"/>
              </a:rPr>
              <a:t>and</a:t>
            </a:r>
            <a:r>
              <a:rPr lang="en-US" sz="2400" i="1" spc="65" dirty="0">
                <a:latin typeface="Cambria"/>
                <a:cs typeface="Cambria"/>
              </a:rPr>
              <a:t> </a:t>
            </a:r>
            <a:r>
              <a:rPr lang="en-US" sz="2400" i="1" dirty="0">
                <a:latin typeface="Cambria"/>
                <a:cs typeface="Cambria"/>
              </a:rPr>
              <a:t>within</a:t>
            </a:r>
            <a:r>
              <a:rPr lang="en-US" sz="2400" i="1" spc="80" dirty="0">
                <a:latin typeface="Cambria"/>
                <a:cs typeface="Cambria"/>
              </a:rPr>
              <a:t> </a:t>
            </a:r>
            <a:r>
              <a:rPr lang="en-US" sz="2400" i="1" dirty="0">
                <a:latin typeface="Cambria"/>
                <a:cs typeface="Cambria"/>
              </a:rPr>
              <a:t>a</a:t>
            </a:r>
            <a:r>
              <a:rPr lang="en-US" sz="2400" i="1" spc="60" dirty="0">
                <a:latin typeface="Cambria"/>
                <a:cs typeface="Cambria"/>
              </a:rPr>
              <a:t> </a:t>
            </a:r>
            <a:r>
              <a:rPr lang="en-US" sz="2400" i="1" dirty="0">
                <a:latin typeface="Cambria"/>
                <a:cs typeface="Cambria"/>
              </a:rPr>
              <a:t>reasonable</a:t>
            </a:r>
            <a:r>
              <a:rPr lang="en-US" sz="2400" i="1" spc="60" dirty="0">
                <a:latin typeface="Cambria"/>
                <a:cs typeface="Cambria"/>
              </a:rPr>
              <a:t> </a:t>
            </a:r>
            <a:r>
              <a:rPr lang="en-US" sz="2400" i="1" dirty="0">
                <a:latin typeface="Cambria"/>
                <a:cs typeface="Cambria"/>
              </a:rPr>
              <a:t>period</a:t>
            </a:r>
            <a:r>
              <a:rPr lang="en-US" sz="2400" i="1" spc="70" dirty="0">
                <a:latin typeface="Cambria"/>
                <a:cs typeface="Cambria"/>
              </a:rPr>
              <a:t> </a:t>
            </a:r>
            <a:r>
              <a:rPr lang="en-US" sz="2400" i="1" dirty="0">
                <a:latin typeface="Cambria"/>
                <a:cs typeface="Cambria"/>
              </a:rPr>
              <a:t>–</a:t>
            </a:r>
            <a:r>
              <a:rPr lang="en-US" sz="2400" i="1" spc="85" dirty="0">
                <a:latin typeface="Cambria"/>
                <a:cs typeface="Cambria"/>
              </a:rPr>
              <a:t> </a:t>
            </a:r>
            <a:r>
              <a:rPr lang="en-US" sz="2400" b="1" i="1" dirty="0">
                <a:latin typeface="Cambria"/>
                <a:cs typeface="Cambria"/>
              </a:rPr>
              <a:t>Parle</a:t>
            </a:r>
            <a:r>
              <a:rPr lang="en-US" sz="2400" b="1" i="1" spc="75" dirty="0">
                <a:latin typeface="Cambria"/>
                <a:cs typeface="Cambria"/>
              </a:rPr>
              <a:t> </a:t>
            </a:r>
            <a:r>
              <a:rPr lang="en-US" sz="2400" b="1" i="1" dirty="0">
                <a:latin typeface="Cambria"/>
                <a:cs typeface="Cambria"/>
              </a:rPr>
              <a:t>International</a:t>
            </a:r>
            <a:r>
              <a:rPr lang="en-US" sz="2400" b="1" i="1" spc="60" dirty="0">
                <a:latin typeface="Cambria"/>
                <a:cs typeface="Cambria"/>
              </a:rPr>
              <a:t> </a:t>
            </a:r>
            <a:r>
              <a:rPr lang="en-US" sz="2400" b="1" i="1" dirty="0">
                <a:latin typeface="Cambria"/>
                <a:cs typeface="Cambria"/>
              </a:rPr>
              <a:t>Limited</a:t>
            </a:r>
            <a:r>
              <a:rPr lang="en-US" sz="2400" b="1" i="1" spc="75" dirty="0">
                <a:latin typeface="Cambria"/>
                <a:cs typeface="Cambria"/>
              </a:rPr>
              <a:t> </a:t>
            </a:r>
            <a:r>
              <a:rPr lang="en-US" sz="2400" b="1" i="1" dirty="0">
                <a:latin typeface="Cambria"/>
                <a:cs typeface="Cambria"/>
              </a:rPr>
              <a:t>2020</a:t>
            </a:r>
            <a:r>
              <a:rPr lang="en-US" sz="2400" b="1" i="1" spc="85" dirty="0">
                <a:latin typeface="Cambria"/>
                <a:cs typeface="Cambria"/>
              </a:rPr>
              <a:t> </a:t>
            </a:r>
            <a:r>
              <a:rPr lang="en-US" sz="2400" b="1" i="1" spc="-20" dirty="0">
                <a:latin typeface="Cambria"/>
                <a:cs typeface="Cambria"/>
              </a:rPr>
              <a:t>(11) 	</a:t>
            </a:r>
            <a:r>
              <a:rPr lang="en-US" sz="2400" b="1" i="1" dirty="0">
                <a:latin typeface="Cambria"/>
                <a:cs typeface="Cambria"/>
              </a:rPr>
              <a:t>TMI</a:t>
            </a:r>
            <a:r>
              <a:rPr lang="en-US" sz="2400" b="1" i="1" spc="15" dirty="0">
                <a:latin typeface="Cambria"/>
                <a:cs typeface="Cambria"/>
              </a:rPr>
              <a:t> </a:t>
            </a:r>
            <a:r>
              <a:rPr lang="en-US" sz="2400" b="1" i="1" dirty="0">
                <a:latin typeface="Cambria"/>
                <a:cs typeface="Cambria"/>
              </a:rPr>
              <a:t>842</a:t>
            </a:r>
            <a:r>
              <a:rPr lang="en-US" sz="2400" b="1" i="1" spc="15" dirty="0">
                <a:latin typeface="Cambria"/>
                <a:cs typeface="Cambria"/>
              </a:rPr>
              <a:t> </a:t>
            </a:r>
            <a:r>
              <a:rPr lang="en-US" sz="2400" b="1" i="1" dirty="0">
                <a:latin typeface="Cambria"/>
                <a:cs typeface="Cambria"/>
              </a:rPr>
              <a:t>–</a:t>
            </a:r>
            <a:r>
              <a:rPr lang="en-US" sz="2400" b="1" i="1" spc="20" dirty="0">
                <a:latin typeface="Cambria"/>
                <a:cs typeface="Cambria"/>
              </a:rPr>
              <a:t> </a:t>
            </a:r>
            <a:r>
              <a:rPr lang="en-US" sz="2400" b="1" i="1" dirty="0">
                <a:latin typeface="Cambria"/>
                <a:cs typeface="Cambria"/>
              </a:rPr>
              <a:t>(Bom</a:t>
            </a:r>
            <a:r>
              <a:rPr lang="en-US" sz="2400" b="1" i="1" spc="-10" dirty="0">
                <a:latin typeface="Cambria"/>
                <a:cs typeface="Cambria"/>
              </a:rPr>
              <a:t> </a:t>
            </a:r>
            <a:r>
              <a:rPr lang="en-US" sz="2400" b="1" i="1" spc="-25" dirty="0">
                <a:latin typeface="Cambria"/>
                <a:cs typeface="Cambria"/>
              </a:rPr>
              <a:t>HC)</a:t>
            </a:r>
            <a:endParaRPr lang="en-US" sz="2400" dirty="0">
              <a:latin typeface="Cambria"/>
              <a:cs typeface="Cambria"/>
            </a:endParaRPr>
          </a:p>
          <a:p>
            <a:pPr>
              <a:lnSpc>
                <a:spcPct val="100000"/>
              </a:lnSpc>
              <a:spcBef>
                <a:spcPts val="85"/>
              </a:spcBef>
              <a:buFont typeface="Arial MT"/>
              <a:buChar char="•"/>
            </a:pPr>
            <a:endParaRPr lang="en-US" sz="2400" dirty="0">
              <a:latin typeface="Cambria"/>
              <a:cs typeface="Cambria"/>
            </a:endParaRPr>
          </a:p>
          <a:p>
            <a:pPr marL="314325" indent="-301625">
              <a:lnSpc>
                <a:spcPct val="100000"/>
              </a:lnSpc>
              <a:buFont typeface="Arial MT"/>
              <a:buChar char="•"/>
              <a:tabLst>
                <a:tab pos="314325" algn="l"/>
              </a:tabLst>
            </a:pPr>
            <a:r>
              <a:rPr lang="en-US" sz="2400" dirty="0">
                <a:latin typeface="Cambria"/>
                <a:cs typeface="Cambria"/>
              </a:rPr>
              <a:t>No</a:t>
            </a:r>
            <a:r>
              <a:rPr lang="en-US" sz="2400" spc="5" dirty="0">
                <a:latin typeface="Cambria"/>
                <a:cs typeface="Cambria"/>
              </a:rPr>
              <a:t> </a:t>
            </a:r>
            <a:r>
              <a:rPr lang="en-US" sz="2400" dirty="0">
                <a:latin typeface="Cambria"/>
                <a:cs typeface="Cambria"/>
              </a:rPr>
              <a:t>time limit</a:t>
            </a:r>
            <a:r>
              <a:rPr lang="en-US" sz="2400" spc="-20" dirty="0">
                <a:latin typeface="Cambria"/>
                <a:cs typeface="Cambria"/>
              </a:rPr>
              <a:t> </a:t>
            </a:r>
            <a:r>
              <a:rPr lang="en-US" sz="2400" dirty="0">
                <a:latin typeface="Cambria"/>
                <a:cs typeface="Cambria"/>
              </a:rPr>
              <a:t>provided</a:t>
            </a:r>
            <a:r>
              <a:rPr lang="en-US" sz="2400" spc="20" dirty="0">
                <a:latin typeface="Cambria"/>
                <a:cs typeface="Cambria"/>
              </a:rPr>
              <a:t> </a:t>
            </a:r>
            <a:r>
              <a:rPr lang="en-US" sz="2400" dirty="0">
                <a:latin typeface="Cambria"/>
                <a:cs typeface="Cambria"/>
              </a:rPr>
              <a:t>in the</a:t>
            </a:r>
            <a:r>
              <a:rPr lang="en-US" sz="2400" spc="10" dirty="0">
                <a:latin typeface="Cambria"/>
                <a:cs typeface="Cambria"/>
              </a:rPr>
              <a:t> </a:t>
            </a:r>
            <a:r>
              <a:rPr lang="en-US" sz="2400" dirty="0">
                <a:latin typeface="Cambria"/>
                <a:cs typeface="Cambria"/>
              </a:rPr>
              <a:t>law</a:t>
            </a:r>
            <a:r>
              <a:rPr lang="en-US" sz="2400" spc="5" dirty="0">
                <a:latin typeface="Cambria"/>
                <a:cs typeface="Cambria"/>
              </a:rPr>
              <a:t> </a:t>
            </a:r>
            <a:r>
              <a:rPr lang="en-US" sz="2400" dirty="0">
                <a:latin typeface="Cambria"/>
                <a:cs typeface="Cambria"/>
              </a:rPr>
              <a:t>for</a:t>
            </a:r>
            <a:r>
              <a:rPr lang="en-US" sz="2400" spc="-15" dirty="0">
                <a:latin typeface="Cambria"/>
                <a:cs typeface="Cambria"/>
              </a:rPr>
              <a:t> </a:t>
            </a:r>
            <a:r>
              <a:rPr lang="en-US" sz="2400" dirty="0">
                <a:latin typeface="Cambria"/>
                <a:cs typeface="Cambria"/>
              </a:rPr>
              <a:t>replying</a:t>
            </a:r>
            <a:r>
              <a:rPr lang="en-US" sz="2400" spc="5" dirty="0">
                <a:latin typeface="Cambria"/>
                <a:cs typeface="Cambria"/>
              </a:rPr>
              <a:t> </a:t>
            </a:r>
            <a:r>
              <a:rPr lang="en-US" sz="2400" dirty="0">
                <a:latin typeface="Cambria"/>
                <a:cs typeface="Cambria"/>
              </a:rPr>
              <a:t>to</a:t>
            </a:r>
            <a:r>
              <a:rPr lang="en-US" sz="2400" spc="-30" dirty="0">
                <a:latin typeface="Cambria"/>
                <a:cs typeface="Cambria"/>
              </a:rPr>
              <a:t> </a:t>
            </a:r>
            <a:r>
              <a:rPr lang="en-US" sz="2400" dirty="0">
                <a:latin typeface="Cambria"/>
                <a:cs typeface="Cambria"/>
              </a:rPr>
              <a:t>the</a:t>
            </a:r>
            <a:r>
              <a:rPr lang="en-US" sz="2400" spc="15" dirty="0">
                <a:latin typeface="Cambria"/>
                <a:cs typeface="Cambria"/>
              </a:rPr>
              <a:t> </a:t>
            </a:r>
            <a:r>
              <a:rPr lang="en-US" sz="2400" dirty="0">
                <a:latin typeface="Cambria"/>
                <a:cs typeface="Cambria"/>
              </a:rPr>
              <a:t>show</a:t>
            </a:r>
            <a:r>
              <a:rPr lang="en-US" sz="2400" spc="5" dirty="0">
                <a:latin typeface="Cambria"/>
                <a:cs typeface="Cambria"/>
              </a:rPr>
              <a:t> </a:t>
            </a:r>
            <a:r>
              <a:rPr lang="en-US" sz="2400" dirty="0">
                <a:latin typeface="Cambria"/>
                <a:cs typeface="Cambria"/>
              </a:rPr>
              <a:t>cause</a:t>
            </a:r>
            <a:r>
              <a:rPr lang="en-US" sz="2400" spc="10" dirty="0">
                <a:latin typeface="Cambria"/>
                <a:cs typeface="Cambria"/>
              </a:rPr>
              <a:t> </a:t>
            </a:r>
            <a:r>
              <a:rPr lang="en-US" sz="2400" spc="-10" dirty="0">
                <a:latin typeface="Cambria"/>
                <a:cs typeface="Cambria"/>
              </a:rPr>
              <a:t>notice;</a:t>
            </a:r>
            <a:endParaRPr lang="en-US" sz="2400" dirty="0">
              <a:latin typeface="Cambria"/>
              <a:cs typeface="Cambria"/>
            </a:endParaRPr>
          </a:p>
          <a:p>
            <a:pPr>
              <a:lnSpc>
                <a:spcPct val="100000"/>
              </a:lnSpc>
              <a:spcBef>
                <a:spcPts val="85"/>
              </a:spcBef>
              <a:buFont typeface="Arial MT"/>
              <a:buChar char="•"/>
            </a:pPr>
            <a:endParaRPr lang="en-US" sz="2400" dirty="0">
              <a:latin typeface="Cambria"/>
              <a:cs typeface="Cambria"/>
            </a:endParaRPr>
          </a:p>
          <a:p>
            <a:pPr marL="314325" indent="-301625">
              <a:lnSpc>
                <a:spcPct val="100000"/>
              </a:lnSpc>
              <a:buFont typeface="Arial MT"/>
              <a:buChar char="•"/>
              <a:tabLst>
                <a:tab pos="314325" algn="l"/>
              </a:tabLst>
            </a:pPr>
            <a:r>
              <a:rPr lang="en-US" sz="2400" dirty="0">
                <a:latin typeface="Cambria"/>
                <a:cs typeface="Cambria"/>
              </a:rPr>
              <a:t>Delay in</a:t>
            </a:r>
            <a:r>
              <a:rPr lang="en-US" sz="2400" spc="-5" dirty="0">
                <a:latin typeface="Cambria"/>
                <a:cs typeface="Cambria"/>
              </a:rPr>
              <a:t> </a:t>
            </a:r>
            <a:r>
              <a:rPr lang="en-US" sz="2400" dirty="0">
                <a:latin typeface="Cambria"/>
                <a:cs typeface="Cambria"/>
              </a:rPr>
              <a:t>filing</a:t>
            </a:r>
            <a:r>
              <a:rPr lang="en-US" sz="2400" spc="5" dirty="0">
                <a:latin typeface="Cambria"/>
                <a:cs typeface="Cambria"/>
              </a:rPr>
              <a:t> </a:t>
            </a:r>
            <a:r>
              <a:rPr lang="en-US" sz="2400" dirty="0">
                <a:latin typeface="Cambria"/>
                <a:cs typeface="Cambria"/>
              </a:rPr>
              <a:t>reply</a:t>
            </a:r>
            <a:r>
              <a:rPr lang="en-US" sz="2400" spc="20" dirty="0">
                <a:latin typeface="Cambria"/>
                <a:cs typeface="Cambria"/>
              </a:rPr>
              <a:t> </a:t>
            </a:r>
            <a:r>
              <a:rPr lang="en-US" sz="2400" dirty="0">
                <a:latin typeface="Cambria"/>
                <a:cs typeface="Cambria"/>
              </a:rPr>
              <a:t>can</a:t>
            </a:r>
            <a:r>
              <a:rPr lang="en-US" sz="2400" spc="-5" dirty="0">
                <a:latin typeface="Cambria"/>
                <a:cs typeface="Cambria"/>
              </a:rPr>
              <a:t> </a:t>
            </a:r>
            <a:r>
              <a:rPr lang="en-US" sz="2400" dirty="0">
                <a:latin typeface="Cambria"/>
                <a:cs typeface="Cambria"/>
              </a:rPr>
              <a:t>affect the</a:t>
            </a:r>
            <a:r>
              <a:rPr lang="en-US" sz="2400" spc="-5" dirty="0">
                <a:latin typeface="Cambria"/>
                <a:cs typeface="Cambria"/>
              </a:rPr>
              <a:t> </a:t>
            </a:r>
            <a:r>
              <a:rPr lang="en-US" sz="2400" dirty="0">
                <a:latin typeface="Cambria"/>
                <a:cs typeface="Cambria"/>
              </a:rPr>
              <a:t>upper</a:t>
            </a:r>
            <a:r>
              <a:rPr lang="en-US" sz="2400" spc="20" dirty="0">
                <a:latin typeface="Cambria"/>
                <a:cs typeface="Cambria"/>
              </a:rPr>
              <a:t> </a:t>
            </a:r>
            <a:r>
              <a:rPr lang="en-US" sz="2400" dirty="0">
                <a:latin typeface="Cambria"/>
                <a:cs typeface="Cambria"/>
              </a:rPr>
              <a:t>limit</a:t>
            </a:r>
            <a:r>
              <a:rPr lang="en-US" sz="2400" spc="-5" dirty="0">
                <a:latin typeface="Cambria"/>
                <a:cs typeface="Cambria"/>
              </a:rPr>
              <a:t> </a:t>
            </a:r>
            <a:r>
              <a:rPr lang="en-US" sz="2400" dirty="0">
                <a:latin typeface="Cambria"/>
                <a:cs typeface="Cambria"/>
              </a:rPr>
              <a:t>for</a:t>
            </a:r>
            <a:r>
              <a:rPr lang="en-US" sz="2400" spc="5" dirty="0">
                <a:latin typeface="Cambria"/>
                <a:cs typeface="Cambria"/>
              </a:rPr>
              <a:t> </a:t>
            </a:r>
            <a:r>
              <a:rPr lang="en-US" sz="2400" dirty="0">
                <a:latin typeface="Cambria"/>
                <a:cs typeface="Cambria"/>
              </a:rPr>
              <a:t>issuance</a:t>
            </a:r>
            <a:r>
              <a:rPr lang="en-US" sz="2400" spc="10" dirty="0">
                <a:latin typeface="Cambria"/>
                <a:cs typeface="Cambria"/>
              </a:rPr>
              <a:t> </a:t>
            </a:r>
            <a:r>
              <a:rPr lang="en-US" sz="2400" dirty="0">
                <a:latin typeface="Cambria"/>
                <a:cs typeface="Cambria"/>
              </a:rPr>
              <a:t>of</a:t>
            </a:r>
            <a:r>
              <a:rPr lang="en-US" sz="2400" spc="-10" dirty="0">
                <a:latin typeface="Cambria"/>
                <a:cs typeface="Cambria"/>
              </a:rPr>
              <a:t> orders.</a:t>
            </a:r>
            <a:endParaRPr lang="en-US" sz="2400" dirty="0">
              <a:latin typeface="Cambria"/>
              <a:cs typeface="Cambria"/>
            </a:endParaRPr>
          </a:p>
          <a:p>
            <a:pPr marL="365125" indent="-365125" algn="just">
              <a:lnSpc>
                <a:spcPct val="100000"/>
              </a:lnSpc>
              <a:spcBef>
                <a:spcPts val="0"/>
              </a:spcBef>
            </a:pPr>
            <a:endParaRPr lang="en-US" dirty="0"/>
          </a:p>
          <a:p>
            <a:endParaRPr lang="en-IN" dirty="0"/>
          </a:p>
        </p:txBody>
      </p:sp>
    </p:spTree>
    <p:extLst>
      <p:ext uri="{BB962C8B-B14F-4D97-AF65-F5344CB8AC3E}">
        <p14:creationId xmlns:p14="http://schemas.microsoft.com/office/powerpoint/2010/main" val="77476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7643268" cy="585787"/>
          </a:xfrm>
        </p:spPr>
        <p:txBody>
          <a:bodyPr/>
          <a:lstStyle/>
          <a:p>
            <a:r>
              <a:rPr lang="en-US" sz="3200" b="0" i="1" dirty="0">
                <a:solidFill>
                  <a:schemeClr val="bg1"/>
                </a:solidFill>
                <a:latin typeface="Cambria" panose="02040503050406030204" pitchFamily="18" charset="0"/>
              </a:rPr>
              <a:t>Deemed conclusion of adjudication</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normAutofit/>
          </a:bodyPr>
          <a:lstStyle/>
          <a:p>
            <a:r>
              <a:rPr lang="en-US" sz="2400" dirty="0">
                <a:latin typeface="Cambria"/>
                <a:cs typeface="Cambria"/>
              </a:rPr>
              <a:t>The</a:t>
            </a:r>
            <a:r>
              <a:rPr lang="en-US" sz="2400" spc="254" dirty="0">
                <a:latin typeface="Cambria"/>
                <a:cs typeface="Cambria"/>
              </a:rPr>
              <a:t> </a:t>
            </a:r>
            <a:r>
              <a:rPr lang="en-US" sz="2400" dirty="0">
                <a:latin typeface="Cambria"/>
                <a:cs typeface="Cambria"/>
              </a:rPr>
              <a:t>adjudication</a:t>
            </a:r>
            <a:r>
              <a:rPr lang="en-US" sz="2400" spc="275" dirty="0">
                <a:latin typeface="Cambria"/>
                <a:cs typeface="Cambria"/>
              </a:rPr>
              <a:t> </a:t>
            </a:r>
            <a:r>
              <a:rPr lang="en-US" sz="2400" dirty="0">
                <a:latin typeface="Cambria"/>
                <a:cs typeface="Cambria"/>
              </a:rPr>
              <a:t>proceedings</a:t>
            </a:r>
            <a:r>
              <a:rPr lang="en-US" sz="2400" spc="275" dirty="0">
                <a:latin typeface="Cambria"/>
                <a:cs typeface="Cambria"/>
              </a:rPr>
              <a:t> </a:t>
            </a:r>
            <a:r>
              <a:rPr lang="en-US" sz="2400" dirty="0">
                <a:latin typeface="Cambria"/>
                <a:cs typeface="Cambria"/>
              </a:rPr>
              <a:t>shall</a:t>
            </a:r>
            <a:r>
              <a:rPr lang="en-US" sz="2400" spc="290" dirty="0">
                <a:latin typeface="Cambria"/>
                <a:cs typeface="Cambria"/>
              </a:rPr>
              <a:t> </a:t>
            </a:r>
            <a:r>
              <a:rPr lang="en-US" sz="2400" dirty="0">
                <a:latin typeface="Cambria"/>
                <a:cs typeface="Cambria"/>
              </a:rPr>
              <a:t>be</a:t>
            </a:r>
            <a:r>
              <a:rPr lang="en-US" sz="2400" spc="260" dirty="0">
                <a:latin typeface="Cambria"/>
                <a:cs typeface="Cambria"/>
              </a:rPr>
              <a:t> </a:t>
            </a:r>
            <a:r>
              <a:rPr lang="en-US" sz="2400" dirty="0">
                <a:latin typeface="Cambria"/>
                <a:cs typeface="Cambria"/>
              </a:rPr>
              <a:t>deemed</a:t>
            </a:r>
            <a:r>
              <a:rPr lang="en-US" sz="2400" spc="280" dirty="0">
                <a:latin typeface="Cambria"/>
                <a:cs typeface="Cambria"/>
              </a:rPr>
              <a:t> </a:t>
            </a:r>
            <a:r>
              <a:rPr lang="en-US" sz="2400" dirty="0">
                <a:latin typeface="Cambria"/>
                <a:cs typeface="Cambria"/>
              </a:rPr>
              <a:t>to</a:t>
            </a:r>
            <a:r>
              <a:rPr lang="en-US" sz="2400" spc="270" dirty="0">
                <a:latin typeface="Cambria"/>
                <a:cs typeface="Cambria"/>
              </a:rPr>
              <a:t> </a:t>
            </a:r>
            <a:r>
              <a:rPr lang="en-US" sz="2400" dirty="0">
                <a:latin typeface="Cambria"/>
                <a:cs typeface="Cambria"/>
              </a:rPr>
              <a:t>be</a:t>
            </a:r>
            <a:r>
              <a:rPr lang="en-US" sz="2400" spc="275" dirty="0">
                <a:latin typeface="Cambria"/>
                <a:cs typeface="Cambria"/>
              </a:rPr>
              <a:t> </a:t>
            </a:r>
            <a:r>
              <a:rPr lang="en-US" sz="2400" dirty="0">
                <a:latin typeface="Cambria"/>
                <a:cs typeface="Cambria"/>
              </a:rPr>
              <a:t>concluded</a:t>
            </a:r>
            <a:r>
              <a:rPr lang="en-US" sz="2400" spc="280" dirty="0">
                <a:latin typeface="Cambria"/>
                <a:cs typeface="Cambria"/>
              </a:rPr>
              <a:t> </a:t>
            </a:r>
            <a:r>
              <a:rPr lang="en-US" sz="2400" dirty="0">
                <a:latin typeface="Cambria"/>
                <a:cs typeface="Cambria"/>
              </a:rPr>
              <a:t>if</a:t>
            </a:r>
            <a:r>
              <a:rPr lang="en-US" sz="2400" spc="265" dirty="0">
                <a:latin typeface="Cambria"/>
                <a:cs typeface="Cambria"/>
              </a:rPr>
              <a:t> </a:t>
            </a:r>
            <a:r>
              <a:rPr lang="en-US" sz="2400" dirty="0">
                <a:latin typeface="Cambria"/>
                <a:cs typeface="Cambria"/>
              </a:rPr>
              <a:t>the</a:t>
            </a:r>
            <a:r>
              <a:rPr lang="en-US" sz="2400" spc="295" dirty="0">
                <a:latin typeface="Cambria"/>
                <a:cs typeface="Cambria"/>
              </a:rPr>
              <a:t> </a:t>
            </a:r>
            <a:r>
              <a:rPr lang="en-US" sz="2400" dirty="0">
                <a:latin typeface="Cambria"/>
                <a:cs typeface="Cambria"/>
              </a:rPr>
              <a:t>order</a:t>
            </a:r>
            <a:r>
              <a:rPr lang="en-US" sz="2400" spc="265" dirty="0">
                <a:latin typeface="Cambria"/>
                <a:cs typeface="Cambria"/>
              </a:rPr>
              <a:t> </a:t>
            </a:r>
            <a:r>
              <a:rPr lang="en-US" sz="2400" dirty="0">
                <a:latin typeface="Cambria"/>
                <a:cs typeface="Cambria"/>
              </a:rPr>
              <a:t>is</a:t>
            </a:r>
            <a:r>
              <a:rPr lang="en-US" sz="2400" spc="290" dirty="0">
                <a:latin typeface="Cambria"/>
                <a:cs typeface="Cambria"/>
              </a:rPr>
              <a:t> </a:t>
            </a:r>
            <a:r>
              <a:rPr lang="en-US" sz="2400" dirty="0">
                <a:latin typeface="Cambria"/>
                <a:cs typeface="Cambria"/>
              </a:rPr>
              <a:t>not</a:t>
            </a:r>
            <a:r>
              <a:rPr lang="en-US" sz="2400" spc="254" dirty="0">
                <a:latin typeface="Cambria"/>
                <a:cs typeface="Cambria"/>
              </a:rPr>
              <a:t> </a:t>
            </a:r>
            <a:r>
              <a:rPr lang="en-US" sz="2400" spc="-10" dirty="0">
                <a:latin typeface="Cambria"/>
                <a:cs typeface="Cambria"/>
              </a:rPr>
              <a:t>issued </a:t>
            </a:r>
            <a:r>
              <a:rPr lang="en-US" sz="2400" dirty="0">
                <a:latin typeface="Cambria"/>
                <a:cs typeface="Cambria"/>
              </a:rPr>
              <a:t>within</a:t>
            </a:r>
            <a:r>
              <a:rPr lang="en-US" sz="2400" spc="155" dirty="0">
                <a:latin typeface="Cambria"/>
                <a:cs typeface="Cambria"/>
              </a:rPr>
              <a:t> </a:t>
            </a:r>
            <a:r>
              <a:rPr lang="en-US" sz="2400" dirty="0">
                <a:latin typeface="Cambria"/>
                <a:cs typeface="Cambria"/>
              </a:rPr>
              <a:t>three</a:t>
            </a:r>
            <a:r>
              <a:rPr lang="en-US" sz="2400" spc="180" dirty="0">
                <a:latin typeface="Cambria"/>
                <a:cs typeface="Cambria"/>
              </a:rPr>
              <a:t> </a:t>
            </a:r>
            <a:r>
              <a:rPr lang="en-US" sz="2400" dirty="0">
                <a:latin typeface="Cambria"/>
                <a:cs typeface="Cambria"/>
              </a:rPr>
              <a:t>years</a:t>
            </a:r>
            <a:r>
              <a:rPr lang="en-US" sz="2400" spc="160" dirty="0">
                <a:latin typeface="Cambria"/>
                <a:cs typeface="Cambria"/>
              </a:rPr>
              <a:t> </a:t>
            </a:r>
            <a:r>
              <a:rPr lang="en-US" sz="2400" dirty="0">
                <a:latin typeface="Cambria"/>
                <a:cs typeface="Cambria"/>
              </a:rPr>
              <a:t>as</a:t>
            </a:r>
            <a:r>
              <a:rPr lang="en-US" sz="2400" spc="160" dirty="0">
                <a:latin typeface="Cambria"/>
                <a:cs typeface="Cambria"/>
              </a:rPr>
              <a:t> </a:t>
            </a:r>
            <a:r>
              <a:rPr lang="en-US" sz="2400" dirty="0">
                <a:latin typeface="Cambria"/>
                <a:cs typeface="Cambria"/>
              </a:rPr>
              <a:t>provided</a:t>
            </a:r>
            <a:r>
              <a:rPr lang="en-US" sz="2400" spc="170" dirty="0">
                <a:latin typeface="Cambria"/>
                <a:cs typeface="Cambria"/>
              </a:rPr>
              <a:t> </a:t>
            </a:r>
            <a:r>
              <a:rPr lang="en-US" sz="2400" dirty="0">
                <a:latin typeface="Cambria"/>
                <a:cs typeface="Cambria"/>
              </a:rPr>
              <a:t>for</a:t>
            </a:r>
            <a:r>
              <a:rPr lang="en-US" sz="2400" spc="170" dirty="0">
                <a:latin typeface="Cambria"/>
                <a:cs typeface="Cambria"/>
              </a:rPr>
              <a:t> </a:t>
            </a:r>
            <a:r>
              <a:rPr lang="en-US" sz="2400" dirty="0">
                <a:latin typeface="Cambria"/>
                <a:cs typeface="Cambria"/>
              </a:rPr>
              <a:t>in</a:t>
            </a:r>
            <a:r>
              <a:rPr lang="en-US" sz="2400" spc="160" dirty="0">
                <a:latin typeface="Cambria"/>
                <a:cs typeface="Cambria"/>
              </a:rPr>
              <a:t> </a:t>
            </a:r>
            <a:r>
              <a:rPr lang="en-US" sz="2400" spc="-10" dirty="0">
                <a:latin typeface="Cambria"/>
                <a:cs typeface="Cambria"/>
              </a:rPr>
              <a:t>sub-</a:t>
            </a:r>
            <a:r>
              <a:rPr lang="en-US" sz="2400" dirty="0">
                <a:latin typeface="Cambria"/>
                <a:cs typeface="Cambria"/>
              </a:rPr>
              <a:t>section</a:t>
            </a:r>
            <a:r>
              <a:rPr lang="en-US" sz="2400" spc="160" dirty="0">
                <a:latin typeface="Cambria"/>
                <a:cs typeface="Cambria"/>
              </a:rPr>
              <a:t> </a:t>
            </a:r>
            <a:r>
              <a:rPr lang="en-US" sz="2400" dirty="0">
                <a:latin typeface="Cambria"/>
                <a:cs typeface="Cambria"/>
              </a:rPr>
              <a:t>(10)</a:t>
            </a:r>
            <a:r>
              <a:rPr lang="en-US" sz="2400" spc="155" dirty="0">
                <a:latin typeface="Cambria"/>
                <a:cs typeface="Cambria"/>
              </a:rPr>
              <a:t> </a:t>
            </a:r>
            <a:r>
              <a:rPr lang="en-US" sz="2400" dirty="0">
                <a:latin typeface="Cambria"/>
                <a:cs typeface="Cambria"/>
              </a:rPr>
              <a:t>of</a:t>
            </a:r>
            <a:r>
              <a:rPr lang="en-US" sz="2400" spc="155" dirty="0">
                <a:latin typeface="Cambria"/>
                <a:cs typeface="Cambria"/>
              </a:rPr>
              <a:t> </a:t>
            </a:r>
            <a:r>
              <a:rPr lang="en-US" sz="2400" dirty="0">
                <a:latin typeface="Cambria"/>
                <a:cs typeface="Cambria"/>
              </a:rPr>
              <a:t>section</a:t>
            </a:r>
            <a:r>
              <a:rPr lang="en-US" sz="2400" spc="145" dirty="0">
                <a:latin typeface="Cambria"/>
                <a:cs typeface="Cambria"/>
              </a:rPr>
              <a:t> </a:t>
            </a:r>
            <a:r>
              <a:rPr lang="en-US" sz="2400" dirty="0">
                <a:latin typeface="Cambria"/>
                <a:cs typeface="Cambria"/>
              </a:rPr>
              <a:t>73</a:t>
            </a:r>
            <a:r>
              <a:rPr lang="en-US" sz="2400" spc="150" dirty="0">
                <a:latin typeface="Cambria"/>
                <a:cs typeface="Cambria"/>
              </a:rPr>
              <a:t> </a:t>
            </a:r>
            <a:r>
              <a:rPr lang="en-US" sz="2400" dirty="0">
                <a:latin typeface="Cambria"/>
                <a:cs typeface="Cambria"/>
              </a:rPr>
              <a:t>or</a:t>
            </a:r>
            <a:r>
              <a:rPr lang="en-US" sz="2400" spc="170" dirty="0">
                <a:latin typeface="Cambria"/>
                <a:cs typeface="Cambria"/>
              </a:rPr>
              <a:t> </a:t>
            </a:r>
            <a:r>
              <a:rPr lang="en-US" sz="2400" dirty="0">
                <a:latin typeface="Cambria"/>
                <a:cs typeface="Cambria"/>
              </a:rPr>
              <a:t>within</a:t>
            </a:r>
            <a:r>
              <a:rPr lang="en-US" sz="2400" spc="145" dirty="0">
                <a:latin typeface="Cambria"/>
                <a:cs typeface="Cambria"/>
              </a:rPr>
              <a:t> </a:t>
            </a:r>
            <a:r>
              <a:rPr lang="en-US" sz="2400" dirty="0">
                <a:latin typeface="Cambria"/>
                <a:cs typeface="Cambria"/>
              </a:rPr>
              <a:t>five</a:t>
            </a:r>
            <a:r>
              <a:rPr lang="en-US" sz="2400" spc="160" dirty="0">
                <a:latin typeface="Cambria"/>
                <a:cs typeface="Cambria"/>
              </a:rPr>
              <a:t> </a:t>
            </a:r>
            <a:r>
              <a:rPr lang="en-US" sz="2400" dirty="0">
                <a:latin typeface="Cambria"/>
                <a:cs typeface="Cambria"/>
              </a:rPr>
              <a:t>years</a:t>
            </a:r>
            <a:r>
              <a:rPr lang="en-US" sz="2400" spc="160" dirty="0">
                <a:latin typeface="Cambria"/>
                <a:cs typeface="Cambria"/>
              </a:rPr>
              <a:t> </a:t>
            </a:r>
            <a:r>
              <a:rPr lang="en-US" sz="2400" spc="-25" dirty="0">
                <a:latin typeface="Cambria"/>
                <a:cs typeface="Cambria"/>
              </a:rPr>
              <a:t>as </a:t>
            </a:r>
            <a:r>
              <a:rPr lang="en-US" sz="2400" dirty="0">
                <a:latin typeface="Cambria"/>
                <a:cs typeface="Cambria"/>
              </a:rPr>
              <a:t>provided</a:t>
            </a:r>
            <a:r>
              <a:rPr lang="en-US" sz="2400" spc="409" dirty="0">
                <a:latin typeface="Cambria"/>
                <a:cs typeface="Cambria"/>
              </a:rPr>
              <a:t> </a:t>
            </a:r>
            <a:r>
              <a:rPr lang="en-US" sz="2400" dirty="0">
                <a:latin typeface="Cambria"/>
                <a:cs typeface="Cambria"/>
              </a:rPr>
              <a:t>for</a:t>
            </a:r>
            <a:r>
              <a:rPr lang="en-US" sz="2400" spc="415" dirty="0">
                <a:latin typeface="Cambria"/>
                <a:cs typeface="Cambria"/>
              </a:rPr>
              <a:t> </a:t>
            </a:r>
            <a:r>
              <a:rPr lang="en-US" sz="2400" dirty="0">
                <a:latin typeface="Cambria"/>
                <a:cs typeface="Cambria"/>
              </a:rPr>
              <a:t>in</a:t>
            </a:r>
            <a:r>
              <a:rPr lang="en-US" sz="2400" spc="405" dirty="0">
                <a:latin typeface="Cambria"/>
                <a:cs typeface="Cambria"/>
              </a:rPr>
              <a:t> </a:t>
            </a:r>
            <a:r>
              <a:rPr lang="en-US" sz="2400" spc="-10" dirty="0">
                <a:latin typeface="Cambria"/>
                <a:cs typeface="Cambria"/>
              </a:rPr>
              <a:t>sub-</a:t>
            </a:r>
            <a:r>
              <a:rPr lang="en-US" sz="2400" dirty="0">
                <a:latin typeface="Cambria"/>
                <a:cs typeface="Cambria"/>
              </a:rPr>
              <a:t>section</a:t>
            </a:r>
            <a:r>
              <a:rPr lang="en-US" sz="2400" spc="405" dirty="0">
                <a:latin typeface="Cambria"/>
                <a:cs typeface="Cambria"/>
              </a:rPr>
              <a:t> </a:t>
            </a:r>
            <a:r>
              <a:rPr lang="en-US" sz="2400" dirty="0">
                <a:latin typeface="Cambria"/>
                <a:cs typeface="Cambria"/>
              </a:rPr>
              <a:t>(10)</a:t>
            </a:r>
            <a:r>
              <a:rPr lang="en-US" sz="2400" spc="400" dirty="0">
                <a:latin typeface="Cambria"/>
                <a:cs typeface="Cambria"/>
              </a:rPr>
              <a:t> </a:t>
            </a:r>
            <a:r>
              <a:rPr lang="en-US" sz="2400" dirty="0">
                <a:latin typeface="Cambria"/>
                <a:cs typeface="Cambria"/>
              </a:rPr>
              <a:t>of</a:t>
            </a:r>
            <a:r>
              <a:rPr lang="en-US" sz="2400" spc="415" dirty="0">
                <a:latin typeface="Cambria"/>
                <a:cs typeface="Cambria"/>
              </a:rPr>
              <a:t> </a:t>
            </a:r>
            <a:r>
              <a:rPr lang="en-US" sz="2400" dirty="0">
                <a:latin typeface="Cambria"/>
                <a:cs typeface="Cambria"/>
              </a:rPr>
              <a:t>section</a:t>
            </a:r>
            <a:r>
              <a:rPr lang="en-US" sz="2400" spc="425" dirty="0">
                <a:latin typeface="Cambria"/>
                <a:cs typeface="Cambria"/>
              </a:rPr>
              <a:t> </a:t>
            </a:r>
            <a:r>
              <a:rPr lang="en-US" sz="2400" dirty="0">
                <a:latin typeface="Cambria"/>
                <a:cs typeface="Cambria"/>
              </a:rPr>
              <a:t>74.</a:t>
            </a:r>
            <a:r>
              <a:rPr lang="en-US" sz="2400" spc="409" dirty="0">
                <a:latin typeface="Cambria"/>
                <a:cs typeface="Cambria"/>
              </a:rPr>
              <a:t> </a:t>
            </a:r>
            <a:r>
              <a:rPr lang="en-US" sz="2400" dirty="0">
                <a:latin typeface="Cambria"/>
                <a:cs typeface="Cambria"/>
              </a:rPr>
              <a:t>[Sec.</a:t>
            </a:r>
            <a:r>
              <a:rPr lang="en-US" sz="2400" spc="409" dirty="0">
                <a:latin typeface="Cambria"/>
                <a:cs typeface="Cambria"/>
              </a:rPr>
              <a:t> </a:t>
            </a:r>
            <a:r>
              <a:rPr lang="en-US" sz="2400" dirty="0">
                <a:latin typeface="Cambria"/>
                <a:cs typeface="Cambria"/>
              </a:rPr>
              <a:t>75(10)]</a:t>
            </a:r>
            <a:r>
              <a:rPr lang="en-US" sz="2400" spc="405" dirty="0">
                <a:latin typeface="Cambria"/>
                <a:cs typeface="Cambria"/>
              </a:rPr>
              <a:t> </a:t>
            </a:r>
            <a:r>
              <a:rPr lang="en-US" sz="2400" b="1" i="1" dirty="0">
                <a:latin typeface="Cambria"/>
                <a:cs typeface="Cambria"/>
              </a:rPr>
              <a:t>[Commissioner</a:t>
            </a:r>
            <a:r>
              <a:rPr lang="en-US" sz="2400" b="1" i="1" spc="409" dirty="0">
                <a:latin typeface="Cambria"/>
                <a:cs typeface="Cambria"/>
              </a:rPr>
              <a:t> </a:t>
            </a:r>
            <a:r>
              <a:rPr lang="en-US" sz="2400" b="1" i="1" dirty="0">
                <a:latin typeface="Cambria"/>
                <a:cs typeface="Cambria"/>
              </a:rPr>
              <a:t>of</a:t>
            </a:r>
            <a:r>
              <a:rPr lang="en-US" sz="2400" b="1" i="1" spc="400" dirty="0">
                <a:latin typeface="Cambria"/>
                <a:cs typeface="Cambria"/>
              </a:rPr>
              <a:t> </a:t>
            </a:r>
            <a:r>
              <a:rPr lang="en-US" sz="2400" b="1" i="1" spc="-10" dirty="0">
                <a:latin typeface="Cambria"/>
                <a:cs typeface="Cambria"/>
              </a:rPr>
              <a:t>Central </a:t>
            </a:r>
            <a:r>
              <a:rPr lang="en-US" sz="2400" b="1" i="1" dirty="0">
                <a:latin typeface="Cambria"/>
                <a:cs typeface="Cambria"/>
              </a:rPr>
              <a:t>Excise,</a:t>
            </a:r>
            <a:r>
              <a:rPr lang="en-US" sz="2400" b="1" i="1" spc="40" dirty="0">
                <a:latin typeface="Cambria"/>
                <a:cs typeface="Cambria"/>
              </a:rPr>
              <a:t> </a:t>
            </a:r>
            <a:r>
              <a:rPr lang="en-US" sz="2400" b="1" i="1" spc="-10" dirty="0">
                <a:latin typeface="Cambria"/>
                <a:cs typeface="Cambria"/>
              </a:rPr>
              <a:t>Ahmedabad-</a:t>
            </a:r>
            <a:r>
              <a:rPr lang="en-US" sz="2400" b="1" i="1" dirty="0">
                <a:latin typeface="Cambria"/>
                <a:cs typeface="Cambria"/>
              </a:rPr>
              <a:t>I</a:t>
            </a:r>
            <a:r>
              <a:rPr lang="en-US" sz="2400" b="1" i="1" spc="30" dirty="0">
                <a:latin typeface="Cambria"/>
                <a:cs typeface="Cambria"/>
              </a:rPr>
              <a:t> </a:t>
            </a:r>
            <a:r>
              <a:rPr lang="en-US" sz="2400" b="1" i="1" dirty="0">
                <a:latin typeface="Cambria"/>
                <a:cs typeface="Cambria"/>
              </a:rPr>
              <a:t>vs. M.</a:t>
            </a:r>
            <a:r>
              <a:rPr lang="en-US" sz="2400" b="1" i="1" spc="5" dirty="0">
                <a:latin typeface="Cambria"/>
                <a:cs typeface="Cambria"/>
              </a:rPr>
              <a:t> </a:t>
            </a:r>
            <a:r>
              <a:rPr lang="en-US" sz="2400" b="1" i="1" dirty="0">
                <a:latin typeface="Cambria"/>
                <a:cs typeface="Cambria"/>
              </a:rPr>
              <a:t>Square</a:t>
            </a:r>
            <a:r>
              <a:rPr lang="en-US" sz="2400" b="1" i="1" spc="15" dirty="0">
                <a:latin typeface="Cambria"/>
                <a:cs typeface="Cambria"/>
              </a:rPr>
              <a:t> </a:t>
            </a:r>
            <a:r>
              <a:rPr lang="en-US" sz="2400" b="1" i="1" dirty="0">
                <a:latin typeface="Cambria"/>
                <a:cs typeface="Cambria"/>
              </a:rPr>
              <a:t>Chemicals</a:t>
            </a:r>
            <a:r>
              <a:rPr lang="en-US" sz="2400" b="1" i="1" spc="10" dirty="0">
                <a:latin typeface="Cambria"/>
                <a:cs typeface="Cambria"/>
              </a:rPr>
              <a:t> </a:t>
            </a:r>
            <a:r>
              <a:rPr lang="en-US" sz="2400" b="1" i="1" dirty="0">
                <a:latin typeface="Cambria"/>
                <a:cs typeface="Cambria"/>
              </a:rPr>
              <a:t>2008</a:t>
            </a:r>
            <a:r>
              <a:rPr lang="en-US" sz="2400" b="1" i="1" spc="10" dirty="0">
                <a:latin typeface="Cambria"/>
                <a:cs typeface="Cambria"/>
              </a:rPr>
              <a:t> </a:t>
            </a:r>
            <a:r>
              <a:rPr lang="en-US" sz="2400" b="1" i="1" dirty="0">
                <a:latin typeface="Cambria"/>
                <a:cs typeface="Cambria"/>
              </a:rPr>
              <a:t>(231)</a:t>
            </a:r>
            <a:r>
              <a:rPr lang="en-US" sz="2400" b="1" i="1" spc="40" dirty="0">
                <a:latin typeface="Cambria"/>
                <a:cs typeface="Cambria"/>
              </a:rPr>
              <a:t> </a:t>
            </a:r>
            <a:r>
              <a:rPr lang="en-US" sz="2400" b="1" i="1" spc="-55" dirty="0">
                <a:latin typeface="Cambria"/>
                <a:cs typeface="Cambria"/>
              </a:rPr>
              <a:t>ELT</a:t>
            </a:r>
            <a:r>
              <a:rPr lang="en-US" sz="2400" b="1" i="1" spc="10" dirty="0">
                <a:latin typeface="Cambria"/>
                <a:cs typeface="Cambria"/>
              </a:rPr>
              <a:t> </a:t>
            </a:r>
            <a:r>
              <a:rPr lang="en-US" sz="2400" b="1" i="1" dirty="0">
                <a:latin typeface="Cambria"/>
                <a:cs typeface="Cambria"/>
              </a:rPr>
              <a:t>194</a:t>
            </a:r>
            <a:r>
              <a:rPr lang="en-US" sz="2400" b="1" i="1" spc="5" dirty="0">
                <a:latin typeface="Cambria"/>
                <a:cs typeface="Cambria"/>
              </a:rPr>
              <a:t> </a:t>
            </a:r>
            <a:r>
              <a:rPr lang="en-US" sz="2400" b="1" i="1" dirty="0">
                <a:latin typeface="Cambria"/>
                <a:cs typeface="Cambria"/>
              </a:rPr>
              <a:t>(S.C.)</a:t>
            </a:r>
            <a:r>
              <a:rPr lang="en-US" sz="2400" b="1" i="1" spc="40" dirty="0">
                <a:latin typeface="Cambria"/>
                <a:cs typeface="Cambria"/>
              </a:rPr>
              <a:t> </a:t>
            </a:r>
            <a:r>
              <a:rPr lang="en-US" sz="2400" b="1" i="1" dirty="0">
                <a:latin typeface="Cambria"/>
                <a:cs typeface="Cambria"/>
              </a:rPr>
              <a:t>–</a:t>
            </a:r>
            <a:r>
              <a:rPr lang="en-US" sz="2400" b="1" i="1" spc="15" dirty="0">
                <a:latin typeface="Cambria"/>
                <a:cs typeface="Cambria"/>
              </a:rPr>
              <a:t> </a:t>
            </a:r>
            <a:r>
              <a:rPr lang="en-US" sz="2400" b="1" i="1" dirty="0">
                <a:latin typeface="Cambria"/>
                <a:cs typeface="Cambria"/>
              </a:rPr>
              <a:t>No</a:t>
            </a:r>
            <a:r>
              <a:rPr lang="en-US" sz="2400" b="1" i="1" spc="15" dirty="0">
                <a:latin typeface="Cambria"/>
                <a:cs typeface="Cambria"/>
              </a:rPr>
              <a:t> </a:t>
            </a:r>
            <a:r>
              <a:rPr lang="en-US" sz="2400" b="1" i="1" dirty="0">
                <a:latin typeface="Cambria"/>
                <a:cs typeface="Cambria"/>
              </a:rPr>
              <a:t>demand</a:t>
            </a:r>
            <a:r>
              <a:rPr lang="en-US" sz="2400" b="1" i="1" spc="35" dirty="0">
                <a:latin typeface="Cambria"/>
                <a:cs typeface="Cambria"/>
              </a:rPr>
              <a:t> </a:t>
            </a:r>
            <a:r>
              <a:rPr lang="en-US" sz="2400" b="1" i="1" spc="-25" dirty="0">
                <a:latin typeface="Cambria"/>
                <a:cs typeface="Cambria"/>
              </a:rPr>
              <a:t>can 	</a:t>
            </a:r>
            <a:r>
              <a:rPr lang="en-US" sz="2400" b="1" i="1" dirty="0">
                <a:latin typeface="Cambria"/>
                <a:cs typeface="Cambria"/>
              </a:rPr>
              <a:t>be made</a:t>
            </a:r>
            <a:r>
              <a:rPr lang="en-US" sz="2400" b="1" i="1" spc="5" dirty="0">
                <a:latin typeface="Cambria"/>
                <a:cs typeface="Cambria"/>
              </a:rPr>
              <a:t> </a:t>
            </a:r>
            <a:r>
              <a:rPr lang="en-US" sz="2400" b="1" i="1" dirty="0">
                <a:latin typeface="Cambria"/>
                <a:cs typeface="Cambria"/>
              </a:rPr>
              <a:t>beyond 5</a:t>
            </a:r>
            <a:r>
              <a:rPr lang="en-US" sz="2400" b="1" i="1" spc="20" dirty="0">
                <a:latin typeface="Cambria"/>
                <a:cs typeface="Cambria"/>
              </a:rPr>
              <a:t> </a:t>
            </a:r>
            <a:r>
              <a:rPr lang="en-US" sz="2400" b="1" i="1" spc="-10" dirty="0">
                <a:latin typeface="Cambria"/>
                <a:cs typeface="Cambria"/>
              </a:rPr>
              <a:t>years.]</a:t>
            </a:r>
            <a:endParaRPr lang="en-US" sz="2400" dirty="0">
              <a:latin typeface="Cambria"/>
              <a:cs typeface="Cambria"/>
            </a:endParaRPr>
          </a:p>
          <a:p>
            <a:endParaRPr lang="en-IN" dirty="0"/>
          </a:p>
        </p:txBody>
      </p:sp>
    </p:spTree>
    <p:extLst>
      <p:ext uri="{BB962C8B-B14F-4D97-AF65-F5344CB8AC3E}">
        <p14:creationId xmlns:p14="http://schemas.microsoft.com/office/powerpoint/2010/main" val="333868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7643268" cy="585787"/>
          </a:xfrm>
        </p:spPr>
        <p:txBody>
          <a:bodyPr/>
          <a:lstStyle/>
          <a:p>
            <a:r>
              <a:rPr lang="en-IN" sz="3200" b="0" i="1" dirty="0">
                <a:solidFill>
                  <a:schemeClr val="bg1"/>
                </a:solidFill>
                <a:latin typeface="Cambria" panose="02040503050406030204" pitchFamily="18" charset="0"/>
              </a:rPr>
              <a:t>Other key Points to be noted</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lstStyle/>
          <a:p>
            <a:pPr marL="365125" indent="-365125" algn="just">
              <a:lnSpc>
                <a:spcPct val="100000"/>
              </a:lnSpc>
              <a:spcBef>
                <a:spcPts val="0"/>
              </a:spcBef>
            </a:pPr>
            <a:r>
              <a:rPr lang="en-US" dirty="0"/>
              <a:t>Direct recovery if self-assessed tax or interest as per return furnished u/s 39 remains unpaid, the same shall be recovered under the provisions of section 79 – Sec 75 (12);</a:t>
            </a:r>
          </a:p>
          <a:p>
            <a:pPr marL="0" indent="0" algn="just">
              <a:lnSpc>
                <a:spcPct val="100000"/>
              </a:lnSpc>
              <a:spcBef>
                <a:spcPts val="0"/>
              </a:spcBef>
              <a:buNone/>
            </a:pPr>
            <a:endParaRPr lang="en-US" dirty="0"/>
          </a:p>
          <a:p>
            <a:pPr marL="365125" indent="-365125" algn="just">
              <a:lnSpc>
                <a:spcPct val="100000"/>
              </a:lnSpc>
              <a:spcBef>
                <a:spcPts val="0"/>
              </a:spcBef>
            </a:pPr>
            <a:r>
              <a:rPr lang="en-US" dirty="0"/>
              <a:t>The expression “self-assessed tax" shall include the tax payable in respect of details of outward supplies furnished u/s 37, but not included in the return furnished u/s 39 – </a:t>
            </a:r>
            <a:r>
              <a:rPr lang="en-US" dirty="0" err="1"/>
              <a:t>Expln</a:t>
            </a:r>
            <a:r>
              <a:rPr lang="en-US" dirty="0"/>
              <a:t> to Sec 75 (12);</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No Time-limit provided in the law for replying to the show cause notice;</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Delay in filing reply can affect the upper limit for issuance of orders.</a:t>
            </a:r>
          </a:p>
          <a:p>
            <a:pPr marL="365125" indent="-365125" algn="just">
              <a:lnSpc>
                <a:spcPct val="100000"/>
              </a:lnSpc>
              <a:spcBef>
                <a:spcPts val="0"/>
              </a:spcBef>
            </a:pPr>
            <a:endParaRPr lang="en-US" dirty="0"/>
          </a:p>
          <a:p>
            <a:endParaRPr lang="en-IN" dirty="0"/>
          </a:p>
        </p:txBody>
      </p:sp>
    </p:spTree>
    <p:extLst>
      <p:ext uri="{BB962C8B-B14F-4D97-AF65-F5344CB8AC3E}">
        <p14:creationId xmlns:p14="http://schemas.microsoft.com/office/powerpoint/2010/main" val="239047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5C9B1-8E59-F735-E936-23556D9283D1}"/>
              </a:ext>
            </a:extLst>
          </p:cNvPr>
          <p:cNvSpPr>
            <a:spLocks noGrp="1"/>
          </p:cNvSpPr>
          <p:nvPr>
            <p:ph type="body" sz="quarter" idx="14"/>
          </p:nvPr>
        </p:nvSpPr>
        <p:spPr>
          <a:xfrm>
            <a:off x="327024" y="150814"/>
            <a:ext cx="10304581" cy="585787"/>
          </a:xfrm>
        </p:spPr>
        <p:txBody>
          <a:bodyPr/>
          <a:lstStyle/>
          <a:p>
            <a:r>
              <a:rPr lang="en-IN" sz="3200" b="0" i="1" dirty="0">
                <a:solidFill>
                  <a:schemeClr val="bg1"/>
                </a:solidFill>
                <a:latin typeface="Cambria" panose="02040503050406030204" pitchFamily="18" charset="0"/>
              </a:rPr>
              <a:t>Procedure to be followed for service or reply to SCN/Order</a:t>
            </a:r>
            <a:endParaRPr lang="en-IN" sz="3200" b="0" dirty="0"/>
          </a:p>
        </p:txBody>
      </p:sp>
      <p:sp>
        <p:nvSpPr>
          <p:cNvPr id="3" name="Text Placeholder 2">
            <a:extLst>
              <a:ext uri="{FF2B5EF4-FFF2-40B4-BE49-F238E27FC236}">
                <a16:creationId xmlns:a16="http://schemas.microsoft.com/office/drawing/2014/main" id="{2DB7E0D7-9345-33A2-6763-272BE43C081D}"/>
              </a:ext>
            </a:extLst>
          </p:cNvPr>
          <p:cNvSpPr>
            <a:spLocks noGrp="1"/>
          </p:cNvSpPr>
          <p:nvPr>
            <p:ph type="body" sz="quarter" idx="15"/>
          </p:nvPr>
        </p:nvSpPr>
        <p:spPr>
          <a:xfrm>
            <a:off x="327026" y="1060134"/>
            <a:ext cx="11309654" cy="5248092"/>
          </a:xfrm>
        </p:spPr>
        <p:txBody>
          <a:bodyPr>
            <a:normAutofit fontScale="92500" lnSpcReduction="10000"/>
          </a:bodyPr>
          <a:lstStyle/>
          <a:p>
            <a:pPr marL="365125" indent="-365125" algn="just">
              <a:lnSpc>
                <a:spcPct val="100000"/>
              </a:lnSpc>
              <a:spcBef>
                <a:spcPts val="0"/>
              </a:spcBef>
            </a:pPr>
            <a:r>
              <a:rPr lang="en-US" sz="2400" dirty="0"/>
              <a:t>The proper officer shall serve along with the notice/ statement, a summary thereof </a:t>
            </a:r>
            <a:r>
              <a:rPr lang="en-US" sz="2400" b="1" i="1" dirty="0"/>
              <a:t>electronically</a:t>
            </a:r>
            <a:r>
              <a:rPr lang="en-US" sz="2400" dirty="0"/>
              <a:t> in </a:t>
            </a:r>
            <a:r>
              <a:rPr lang="en-US" sz="2400" b="1" dirty="0"/>
              <a:t>FORM GST DRC-01 or DRC 02</a:t>
            </a:r>
            <a:r>
              <a:rPr lang="en-US" sz="2400" dirty="0"/>
              <a:t> respectively;</a:t>
            </a:r>
          </a:p>
          <a:p>
            <a:pPr marL="365125" indent="-365125" algn="just">
              <a:lnSpc>
                <a:spcPct val="100000"/>
              </a:lnSpc>
              <a:spcBef>
                <a:spcPts val="0"/>
              </a:spcBef>
            </a:pPr>
            <a:endParaRPr lang="en-US" sz="2400" dirty="0"/>
          </a:p>
          <a:p>
            <a:pPr marL="365125" indent="-365125" algn="just">
              <a:lnSpc>
                <a:spcPct val="100000"/>
              </a:lnSpc>
              <a:spcBef>
                <a:spcPts val="0"/>
              </a:spcBef>
            </a:pPr>
            <a:r>
              <a:rPr lang="en-US" sz="2400" dirty="0"/>
              <a:t>Proper officer </a:t>
            </a:r>
            <a:r>
              <a:rPr lang="en-US" sz="2400" b="1" i="1" u="sng" dirty="0"/>
              <a:t>may</a:t>
            </a:r>
            <a:r>
              <a:rPr lang="en-US" sz="2400" dirty="0"/>
              <a:t>, before service of notice </a:t>
            </a:r>
            <a:r>
              <a:rPr lang="en-US" sz="2400" b="1" i="1" u="sng" dirty="0"/>
              <a:t>communicate</a:t>
            </a:r>
            <a:r>
              <a:rPr lang="en-US" sz="2400" dirty="0"/>
              <a:t> the details of any tax, interest and penalty as ascertained by the said officer, in </a:t>
            </a:r>
            <a:r>
              <a:rPr lang="en-US" sz="2400" b="1" dirty="0"/>
              <a:t>Part A of FORM GST DRC-01A</a:t>
            </a:r>
            <a:r>
              <a:rPr lang="en-US" sz="2400" dirty="0"/>
              <a:t>.</a:t>
            </a:r>
          </a:p>
          <a:p>
            <a:pPr marL="365125" indent="-365125" algn="just">
              <a:lnSpc>
                <a:spcPct val="100000"/>
              </a:lnSpc>
              <a:spcBef>
                <a:spcPts val="0"/>
              </a:spcBef>
            </a:pPr>
            <a:endParaRPr lang="en-US" sz="2400" dirty="0"/>
          </a:p>
          <a:p>
            <a:pPr marL="365125" indent="-365125" algn="just">
              <a:lnSpc>
                <a:spcPct val="100000"/>
              </a:lnSpc>
              <a:spcBef>
                <a:spcPts val="0"/>
              </a:spcBef>
            </a:pPr>
            <a:r>
              <a:rPr lang="en-US" sz="2400" dirty="0"/>
              <a:t>Where the person has made partial payment of the amount communicated to him or desires to file any submissions against the proposed liability, he may make such submission in </a:t>
            </a:r>
            <a:r>
              <a:rPr lang="en-US" sz="2400" b="1" dirty="0"/>
              <a:t>Part B of FORM GST DRC-01A</a:t>
            </a:r>
            <a:r>
              <a:rPr lang="en-US" sz="2400" dirty="0"/>
              <a:t>.</a:t>
            </a:r>
          </a:p>
          <a:p>
            <a:pPr marL="365125" indent="-365125" algn="just">
              <a:lnSpc>
                <a:spcPct val="100000"/>
              </a:lnSpc>
              <a:spcBef>
                <a:spcPts val="0"/>
              </a:spcBef>
            </a:pPr>
            <a:endParaRPr lang="en-US" sz="2400" dirty="0"/>
          </a:p>
          <a:p>
            <a:pPr marL="365125" indent="-365125" algn="just">
              <a:lnSpc>
                <a:spcPct val="100000"/>
              </a:lnSpc>
              <a:spcBef>
                <a:spcPts val="0"/>
              </a:spcBef>
            </a:pPr>
            <a:r>
              <a:rPr lang="en-US" sz="2400" dirty="0"/>
              <a:t>Representation or the reply to any notice issued, whose summary has been uploaded electronically in FORM GST DRC-01 shall be furnished in </a:t>
            </a:r>
            <a:r>
              <a:rPr lang="en-US" sz="2400" b="1" dirty="0"/>
              <a:t>FORM GST DRC-06</a:t>
            </a:r>
            <a:r>
              <a:rPr lang="en-US" sz="2400" dirty="0"/>
              <a:t>.</a:t>
            </a:r>
          </a:p>
          <a:p>
            <a:pPr marL="365125" indent="-365125" algn="just">
              <a:lnSpc>
                <a:spcPct val="100000"/>
              </a:lnSpc>
              <a:spcBef>
                <a:spcPts val="0"/>
              </a:spcBef>
            </a:pPr>
            <a:endParaRPr lang="en-US" sz="2400" i="1" dirty="0"/>
          </a:p>
          <a:p>
            <a:pPr marL="365125" indent="-365125" algn="just">
              <a:lnSpc>
                <a:spcPct val="100000"/>
              </a:lnSpc>
              <a:spcBef>
                <a:spcPts val="0"/>
              </a:spcBef>
            </a:pPr>
            <a:r>
              <a:rPr lang="en-US" sz="2400" dirty="0"/>
              <a:t>A summary of the order issued shall be uploaded electronically in </a:t>
            </a:r>
            <a:r>
              <a:rPr lang="en-US" sz="2400" b="1" dirty="0"/>
              <a:t>FORM GST DRC-07</a:t>
            </a:r>
            <a:r>
              <a:rPr lang="en-US" sz="2400" dirty="0"/>
              <a:t>.</a:t>
            </a:r>
          </a:p>
          <a:p>
            <a:pPr marL="365125" indent="-365125" algn="just">
              <a:lnSpc>
                <a:spcPct val="100000"/>
              </a:lnSpc>
              <a:spcBef>
                <a:spcPts val="0"/>
              </a:spcBef>
            </a:pPr>
            <a:endParaRPr lang="en-US" sz="2400" dirty="0"/>
          </a:p>
          <a:p>
            <a:pPr marL="365125" indent="-365125" algn="just">
              <a:lnSpc>
                <a:spcPct val="100000"/>
              </a:lnSpc>
              <a:spcBef>
                <a:spcPts val="0"/>
              </a:spcBef>
            </a:pPr>
            <a:r>
              <a:rPr lang="en-US" sz="2400" dirty="0"/>
              <a:t>Where a rectification of the order has been passed or an order uploaded on the system has been withdrawn, a summary shall be uploaded electronically in </a:t>
            </a:r>
            <a:r>
              <a:rPr lang="en-US" sz="2400" b="1" dirty="0"/>
              <a:t>FORM GST DRC-08</a:t>
            </a:r>
            <a:r>
              <a:rPr lang="en-US" sz="2400" dirty="0"/>
              <a:t>.</a:t>
            </a:r>
          </a:p>
          <a:p>
            <a:endParaRPr lang="en-IN" dirty="0"/>
          </a:p>
        </p:txBody>
      </p:sp>
    </p:spTree>
    <p:extLst>
      <p:ext uri="{BB962C8B-B14F-4D97-AF65-F5344CB8AC3E}">
        <p14:creationId xmlns:p14="http://schemas.microsoft.com/office/powerpoint/2010/main" val="202280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5C9B1-8E59-F735-E936-23556D9283D1}"/>
              </a:ext>
            </a:extLst>
          </p:cNvPr>
          <p:cNvSpPr>
            <a:spLocks noGrp="1"/>
          </p:cNvSpPr>
          <p:nvPr>
            <p:ph type="body" sz="quarter" idx="14"/>
          </p:nvPr>
        </p:nvSpPr>
        <p:spPr>
          <a:xfrm>
            <a:off x="327024" y="150814"/>
            <a:ext cx="10304581" cy="585787"/>
          </a:xfrm>
        </p:spPr>
        <p:txBody>
          <a:bodyPr/>
          <a:lstStyle/>
          <a:p>
            <a:r>
              <a:rPr lang="en-IN" sz="3200" b="0" i="1" dirty="0">
                <a:solidFill>
                  <a:schemeClr val="bg1"/>
                </a:solidFill>
                <a:latin typeface="Cambria" panose="02040503050406030204" pitchFamily="18" charset="0"/>
              </a:rPr>
              <a:t>Reply on Portal</a:t>
            </a:r>
            <a:endParaRPr lang="en-IN" sz="3200" b="0" dirty="0"/>
          </a:p>
        </p:txBody>
      </p:sp>
      <p:pic>
        <p:nvPicPr>
          <p:cNvPr id="6" name="Picture 5">
            <a:extLst>
              <a:ext uri="{FF2B5EF4-FFF2-40B4-BE49-F238E27FC236}">
                <a16:creationId xmlns:a16="http://schemas.microsoft.com/office/drawing/2014/main" id="{7FAE2DC2-AD4C-BDA8-D8A9-6AE967B5F6A9}"/>
              </a:ext>
            </a:extLst>
          </p:cNvPr>
          <p:cNvPicPr/>
          <p:nvPr/>
        </p:nvPicPr>
        <p:blipFill rotWithShape="1">
          <a:blip r:embed="rId2"/>
          <a:srcRect l="6781" t="19543" r="12798" b="6484"/>
          <a:stretch/>
        </p:blipFill>
        <p:spPr>
          <a:xfrm>
            <a:off x="576870" y="1177447"/>
            <a:ext cx="10304581" cy="5073041"/>
          </a:xfrm>
          <a:prstGeom prst="rect">
            <a:avLst/>
          </a:prstGeom>
        </p:spPr>
      </p:pic>
    </p:spTree>
    <p:extLst>
      <p:ext uri="{BB962C8B-B14F-4D97-AF65-F5344CB8AC3E}">
        <p14:creationId xmlns:p14="http://schemas.microsoft.com/office/powerpoint/2010/main" val="908672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5C9B1-8E59-F735-E936-23556D9283D1}"/>
              </a:ext>
            </a:extLst>
          </p:cNvPr>
          <p:cNvSpPr>
            <a:spLocks noGrp="1"/>
          </p:cNvSpPr>
          <p:nvPr>
            <p:ph type="body" sz="quarter" idx="14"/>
          </p:nvPr>
        </p:nvSpPr>
        <p:spPr>
          <a:xfrm>
            <a:off x="327024" y="150814"/>
            <a:ext cx="10304581" cy="585787"/>
          </a:xfrm>
        </p:spPr>
        <p:txBody>
          <a:bodyPr/>
          <a:lstStyle/>
          <a:p>
            <a:r>
              <a:rPr lang="en-IN" sz="3200" b="0" i="1" dirty="0">
                <a:solidFill>
                  <a:schemeClr val="bg1"/>
                </a:solidFill>
                <a:latin typeface="Cambria" panose="02040503050406030204" pitchFamily="18" charset="0"/>
              </a:rPr>
              <a:t>Reply on Portal</a:t>
            </a:r>
            <a:endParaRPr lang="en-IN" sz="3200" b="0" dirty="0"/>
          </a:p>
        </p:txBody>
      </p:sp>
      <p:pic>
        <p:nvPicPr>
          <p:cNvPr id="6" name="Picture 5">
            <a:extLst>
              <a:ext uri="{FF2B5EF4-FFF2-40B4-BE49-F238E27FC236}">
                <a16:creationId xmlns:a16="http://schemas.microsoft.com/office/drawing/2014/main" id="{49FA303E-941B-C13F-F014-A98D39D3A51E}"/>
              </a:ext>
            </a:extLst>
          </p:cNvPr>
          <p:cNvPicPr/>
          <p:nvPr/>
        </p:nvPicPr>
        <p:blipFill rotWithShape="1">
          <a:blip r:embed="rId2"/>
          <a:srcRect l="7499" t="19908" r="5171" b="6219"/>
          <a:stretch/>
        </p:blipFill>
        <p:spPr>
          <a:xfrm>
            <a:off x="434072" y="1478071"/>
            <a:ext cx="10647123" cy="5066278"/>
          </a:xfrm>
          <a:prstGeom prst="rect">
            <a:avLst/>
          </a:prstGeom>
        </p:spPr>
      </p:pic>
    </p:spTree>
    <p:extLst>
      <p:ext uri="{BB962C8B-B14F-4D97-AF65-F5344CB8AC3E}">
        <p14:creationId xmlns:p14="http://schemas.microsoft.com/office/powerpoint/2010/main" val="209251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4" y="150814"/>
            <a:ext cx="9906739" cy="585787"/>
          </a:xfrm>
        </p:spPr>
        <p:txBody>
          <a:bodyPr/>
          <a:lstStyle/>
          <a:p>
            <a:r>
              <a:rPr lang="en-US" sz="3200" b="0" i="1" dirty="0">
                <a:solidFill>
                  <a:schemeClr val="bg1"/>
                </a:solidFill>
                <a:latin typeface="Cambria" panose="02040503050406030204" pitchFamily="18" charset="0"/>
              </a:rPr>
              <a:t>Principle of Natural Justice</a:t>
            </a:r>
            <a:endParaRPr lang="en-IN" sz="3200" b="0" dirty="0"/>
          </a:p>
        </p:txBody>
      </p:sp>
      <p:pic>
        <p:nvPicPr>
          <p:cNvPr id="3" name="Picture 2">
            <a:extLst>
              <a:ext uri="{FF2B5EF4-FFF2-40B4-BE49-F238E27FC236}">
                <a16:creationId xmlns:a16="http://schemas.microsoft.com/office/drawing/2014/main" id="{75326CC1-1B14-FB32-8BA5-44D103140605}"/>
              </a:ext>
            </a:extLst>
          </p:cNvPr>
          <p:cNvPicPr/>
          <p:nvPr/>
        </p:nvPicPr>
        <p:blipFill rotWithShape="1">
          <a:blip r:embed="rId2"/>
          <a:srcRect l="7705" t="23196" r="6199" b="9589"/>
          <a:stretch/>
        </p:blipFill>
        <p:spPr>
          <a:xfrm>
            <a:off x="726510" y="1315232"/>
            <a:ext cx="11060482" cy="5060515"/>
          </a:xfrm>
          <a:prstGeom prst="rect">
            <a:avLst/>
          </a:prstGeom>
        </p:spPr>
      </p:pic>
    </p:spTree>
    <p:extLst>
      <p:ext uri="{BB962C8B-B14F-4D97-AF65-F5344CB8AC3E}">
        <p14:creationId xmlns:p14="http://schemas.microsoft.com/office/powerpoint/2010/main" val="197228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5C9B1-8E59-F735-E936-23556D9283D1}"/>
              </a:ext>
            </a:extLst>
          </p:cNvPr>
          <p:cNvSpPr>
            <a:spLocks noGrp="1"/>
          </p:cNvSpPr>
          <p:nvPr>
            <p:ph type="body" sz="quarter" idx="14"/>
          </p:nvPr>
        </p:nvSpPr>
        <p:spPr>
          <a:xfrm>
            <a:off x="327024" y="150814"/>
            <a:ext cx="10304581" cy="585787"/>
          </a:xfrm>
        </p:spPr>
        <p:txBody>
          <a:bodyPr/>
          <a:lstStyle/>
          <a:p>
            <a:r>
              <a:rPr lang="en-IN" sz="3200" b="0" i="1" dirty="0">
                <a:solidFill>
                  <a:schemeClr val="bg1"/>
                </a:solidFill>
                <a:latin typeface="Cambria" panose="02040503050406030204" pitchFamily="18" charset="0"/>
              </a:rPr>
              <a:t>Reply on Portal</a:t>
            </a:r>
            <a:endParaRPr lang="en-IN" sz="3200" b="0" dirty="0"/>
          </a:p>
        </p:txBody>
      </p:sp>
      <p:pic>
        <p:nvPicPr>
          <p:cNvPr id="6" name="Picture 5">
            <a:extLst>
              <a:ext uri="{FF2B5EF4-FFF2-40B4-BE49-F238E27FC236}">
                <a16:creationId xmlns:a16="http://schemas.microsoft.com/office/drawing/2014/main" id="{4D63E527-E143-DE77-6927-97ADDFAC3AD4}"/>
              </a:ext>
            </a:extLst>
          </p:cNvPr>
          <p:cNvPicPr/>
          <p:nvPr/>
        </p:nvPicPr>
        <p:blipFill rotWithShape="1">
          <a:blip r:embed="rId2"/>
          <a:srcRect l="5136" t="19726" r="1782" b="21279"/>
          <a:stretch/>
        </p:blipFill>
        <p:spPr>
          <a:xfrm>
            <a:off x="421709" y="1265129"/>
            <a:ext cx="11348581" cy="4784942"/>
          </a:xfrm>
          <a:prstGeom prst="rect">
            <a:avLst/>
          </a:prstGeom>
        </p:spPr>
      </p:pic>
    </p:spTree>
    <p:extLst>
      <p:ext uri="{BB962C8B-B14F-4D97-AF65-F5344CB8AC3E}">
        <p14:creationId xmlns:p14="http://schemas.microsoft.com/office/powerpoint/2010/main" val="2829614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DDD8A-826D-F327-7365-6245CE1AF7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AA6A76-218E-FB38-E42A-7213B6248864}"/>
              </a:ext>
            </a:extLst>
          </p:cNvPr>
          <p:cNvSpPr>
            <a:spLocks noGrp="1"/>
          </p:cNvSpPr>
          <p:nvPr>
            <p:ph type="body" sz="quarter" idx="10"/>
          </p:nvPr>
        </p:nvSpPr>
        <p:spPr/>
        <p:txBody>
          <a:bodyPr/>
          <a:lstStyle/>
          <a:p>
            <a:r>
              <a:rPr lang="en-IN" i="1" dirty="0">
                <a:solidFill>
                  <a:srgbClr val="002060"/>
                </a:solidFill>
              </a:rPr>
              <a:t>Automated Notices</a:t>
            </a:r>
          </a:p>
        </p:txBody>
      </p:sp>
    </p:spTree>
    <p:extLst>
      <p:ext uri="{BB962C8B-B14F-4D97-AF65-F5344CB8AC3E}">
        <p14:creationId xmlns:p14="http://schemas.microsoft.com/office/powerpoint/2010/main" val="48801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73286-7A94-CAD3-AC26-2AFAEAE5B1F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F4F639-E669-FF96-F3E9-10A7EE316B39}"/>
              </a:ext>
            </a:extLst>
          </p:cNvPr>
          <p:cNvSpPr>
            <a:spLocks noGrp="1"/>
          </p:cNvSpPr>
          <p:nvPr>
            <p:ph type="body" sz="quarter" idx="14"/>
          </p:nvPr>
        </p:nvSpPr>
        <p:spPr/>
        <p:txBody>
          <a:bodyPr/>
          <a:lstStyle/>
          <a:p>
            <a:r>
              <a:rPr lang="en-IN" sz="3200" b="0" i="1" dirty="0"/>
              <a:t>Automated Notices</a:t>
            </a:r>
          </a:p>
          <a:p>
            <a:endParaRPr lang="en-IN" b="0" dirty="0"/>
          </a:p>
        </p:txBody>
      </p:sp>
      <p:sp>
        <p:nvSpPr>
          <p:cNvPr id="3" name="Text Placeholder 2">
            <a:extLst>
              <a:ext uri="{FF2B5EF4-FFF2-40B4-BE49-F238E27FC236}">
                <a16:creationId xmlns:a16="http://schemas.microsoft.com/office/drawing/2014/main" id="{FF19A8D2-5167-6BD1-6ECD-5D8C14EB24F1}"/>
              </a:ext>
            </a:extLst>
          </p:cNvPr>
          <p:cNvSpPr>
            <a:spLocks noGrp="1"/>
          </p:cNvSpPr>
          <p:nvPr>
            <p:ph type="body" sz="quarter" idx="15"/>
          </p:nvPr>
        </p:nvSpPr>
        <p:spPr>
          <a:xfrm>
            <a:off x="327025" y="1060133"/>
            <a:ext cx="11650331" cy="5531735"/>
          </a:xfrm>
        </p:spPr>
        <p:txBody>
          <a:bodyPr/>
          <a:lstStyle/>
          <a:p>
            <a:pPr marL="285750" indent="-285750" algn="just">
              <a:buFont typeface="Arial" panose="020B0604020202020204" pitchFamily="34" charset="0"/>
              <a:buChar char="•"/>
            </a:pPr>
            <a:r>
              <a:rPr lang="en-GB" sz="2400" dirty="0">
                <a:solidFill>
                  <a:schemeClr val="dk1"/>
                </a:solidFill>
              </a:rPr>
              <a:t>Form DRC-01B (rule 88C) Authorised by Sec 37 &amp; 39</a:t>
            </a:r>
          </a:p>
          <a:p>
            <a:pPr marL="285750" indent="-285750" algn="just">
              <a:buFont typeface="Arial" panose="020B0604020202020204" pitchFamily="34" charset="0"/>
              <a:buChar char="•"/>
            </a:pPr>
            <a:r>
              <a:rPr lang="en-GB" sz="2400" dirty="0">
                <a:solidFill>
                  <a:schemeClr val="dk1"/>
                </a:solidFill>
              </a:rPr>
              <a:t>Form DRC-01C (rule 88D) Authorised by Sec 39</a:t>
            </a:r>
          </a:p>
          <a:p>
            <a:pPr marL="742950" lvl="1" indent="-285750" algn="just"/>
            <a:r>
              <a:rPr lang="en-US" sz="2400" dirty="0">
                <a:solidFill>
                  <a:schemeClr val="dk1"/>
                </a:solidFill>
              </a:rPr>
              <a:t>Intimation will be issued based on approved risk-criteria. The Law Committee recommended on the difference of more than 20% as well as more than Rs. 25 lakhs for the purpose of intimation. </a:t>
            </a:r>
            <a:r>
              <a:rPr lang="en-US" sz="2400" i="1" dirty="0">
                <a:solidFill>
                  <a:schemeClr val="dk1"/>
                </a:solidFill>
              </a:rPr>
              <a:t>[50</a:t>
            </a:r>
            <a:r>
              <a:rPr lang="en-US" sz="2400" i="1" baseline="30000" dirty="0">
                <a:solidFill>
                  <a:schemeClr val="dk1"/>
                </a:solidFill>
              </a:rPr>
              <a:t>th</a:t>
            </a:r>
            <a:r>
              <a:rPr lang="en-US" sz="2400" i="1" dirty="0">
                <a:solidFill>
                  <a:schemeClr val="dk1"/>
                </a:solidFill>
              </a:rPr>
              <a:t> GST Council; item 3(viii) para 4.35 agreed]</a:t>
            </a:r>
            <a:endParaRPr lang="en-GB" sz="2400" i="1" dirty="0">
              <a:solidFill>
                <a:schemeClr val="dk1"/>
              </a:solidFill>
            </a:endParaRPr>
          </a:p>
          <a:p>
            <a:pPr marL="285750" indent="-285750" algn="just">
              <a:buFont typeface="Arial" panose="020B0604020202020204" pitchFamily="34" charset="0"/>
              <a:buChar char="•"/>
            </a:pPr>
            <a:r>
              <a:rPr lang="en-US" sz="2400" dirty="0">
                <a:solidFill>
                  <a:schemeClr val="dk1"/>
                </a:solidFill>
              </a:rPr>
              <a:t>You will receive the intimation via email and SMS</a:t>
            </a:r>
          </a:p>
          <a:p>
            <a:pPr marL="285750" indent="-285750" algn="just">
              <a:buFont typeface="Arial" panose="020B0604020202020204" pitchFamily="34" charset="0"/>
              <a:buChar char="•"/>
            </a:pPr>
            <a:r>
              <a:rPr lang="en-US" sz="2400" dirty="0">
                <a:solidFill>
                  <a:schemeClr val="dk1"/>
                </a:solidFill>
              </a:rPr>
              <a:t>It will reflect in the GST portal under ‘Returns Compliance’ </a:t>
            </a:r>
            <a:r>
              <a:rPr lang="en-US" sz="2400" i="1" dirty="0">
                <a:solidFill>
                  <a:schemeClr val="dk1"/>
                </a:solidFill>
              </a:rPr>
              <a:t>[path below]</a:t>
            </a:r>
          </a:p>
          <a:p>
            <a:pPr marL="285750" indent="-285750" algn="just">
              <a:buFont typeface="Arial" panose="020B0604020202020204" pitchFamily="34" charset="0"/>
              <a:buChar char="•"/>
            </a:pPr>
            <a:r>
              <a:rPr lang="en-US" sz="2400" dirty="0">
                <a:solidFill>
                  <a:schemeClr val="dk1"/>
                </a:solidFill>
              </a:rPr>
              <a:t>To be responded to within 7 days. </a:t>
            </a:r>
          </a:p>
          <a:p>
            <a:pPr marL="285750" indent="-285750" algn="just">
              <a:buFont typeface="Arial" panose="020B0604020202020204" pitchFamily="34" charset="0"/>
              <a:buChar char="•"/>
            </a:pPr>
            <a:r>
              <a:rPr lang="en-US" sz="2400" dirty="0">
                <a:solidFill>
                  <a:schemeClr val="dk1"/>
                </a:solidFill>
              </a:rPr>
              <a:t>To be filed with EVC/DSC.</a:t>
            </a:r>
          </a:p>
          <a:p>
            <a:pPr marL="285750" indent="-285750" algn="just">
              <a:buFont typeface="Arial" panose="020B0604020202020204" pitchFamily="34" charset="0"/>
              <a:buChar char="•"/>
            </a:pPr>
            <a:endParaRPr lang="en-GB" sz="2400" dirty="0">
              <a:solidFill>
                <a:schemeClr val="dk1"/>
              </a:solidFill>
            </a:endParaRPr>
          </a:p>
          <a:p>
            <a:pPr marL="285750" indent="-285750" algn="just">
              <a:buFont typeface="Arial" panose="020B0604020202020204" pitchFamily="34" charset="0"/>
              <a:buChar char="•"/>
            </a:pPr>
            <a:endParaRPr lang="en-GB" sz="2400" dirty="0">
              <a:solidFill>
                <a:schemeClr val="dk1"/>
              </a:solidFill>
            </a:endParaRPr>
          </a:p>
          <a:p>
            <a:endParaRPr lang="en-IN" dirty="0"/>
          </a:p>
        </p:txBody>
      </p:sp>
      <p:graphicFrame>
        <p:nvGraphicFramePr>
          <p:cNvPr id="4" name="Diagram 3">
            <a:extLst>
              <a:ext uri="{FF2B5EF4-FFF2-40B4-BE49-F238E27FC236}">
                <a16:creationId xmlns:a16="http://schemas.microsoft.com/office/drawing/2014/main" id="{1F9EA225-0BED-119D-FCD5-0D44A07414A5}"/>
              </a:ext>
            </a:extLst>
          </p:cNvPr>
          <p:cNvGraphicFramePr/>
          <p:nvPr/>
        </p:nvGraphicFramePr>
        <p:xfrm>
          <a:off x="1509484" y="4920342"/>
          <a:ext cx="8919029" cy="1937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55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2AF1D-D441-376D-06EC-44AF261141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E05139-6692-36D9-8AFB-9D775C52D230}"/>
              </a:ext>
            </a:extLst>
          </p:cNvPr>
          <p:cNvSpPr>
            <a:spLocks noGrp="1"/>
          </p:cNvSpPr>
          <p:nvPr>
            <p:ph type="body" sz="quarter" idx="10"/>
          </p:nvPr>
        </p:nvSpPr>
        <p:spPr/>
        <p:txBody>
          <a:bodyPr/>
          <a:lstStyle/>
          <a:p>
            <a:r>
              <a:rPr lang="en-US" i="1" dirty="0">
                <a:solidFill>
                  <a:srgbClr val="002060"/>
                </a:solidFill>
              </a:rPr>
              <a:t>Drafting effective reply to SCN</a:t>
            </a:r>
          </a:p>
        </p:txBody>
      </p:sp>
    </p:spTree>
    <p:extLst>
      <p:ext uri="{BB962C8B-B14F-4D97-AF65-F5344CB8AC3E}">
        <p14:creationId xmlns:p14="http://schemas.microsoft.com/office/powerpoint/2010/main" val="290644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D7791D-A9F8-AD1E-E467-FE5B9679BFD5}"/>
              </a:ext>
            </a:extLst>
          </p:cNvPr>
          <p:cNvSpPr>
            <a:spLocks noGrp="1"/>
          </p:cNvSpPr>
          <p:nvPr>
            <p:ph type="body" sz="quarter" idx="14"/>
          </p:nvPr>
        </p:nvSpPr>
        <p:spPr>
          <a:xfrm>
            <a:off x="327024" y="150814"/>
            <a:ext cx="10277285" cy="585787"/>
          </a:xfrm>
        </p:spPr>
        <p:txBody>
          <a:bodyPr/>
          <a:lstStyle/>
          <a:p>
            <a:r>
              <a:rPr lang="en-IN" sz="3200" b="0" i="1" dirty="0">
                <a:solidFill>
                  <a:schemeClr val="bg1"/>
                </a:solidFill>
                <a:latin typeface="Cambria" panose="02040503050406030204" pitchFamily="18" charset="0"/>
              </a:rPr>
              <a:t>Areas to be focused in effectively replying to a SCN</a:t>
            </a:r>
            <a:endParaRPr lang="en-IN" sz="3200" b="0" dirty="0"/>
          </a:p>
        </p:txBody>
      </p:sp>
      <p:sp>
        <p:nvSpPr>
          <p:cNvPr id="3" name="Text Placeholder 2">
            <a:extLst>
              <a:ext uri="{FF2B5EF4-FFF2-40B4-BE49-F238E27FC236}">
                <a16:creationId xmlns:a16="http://schemas.microsoft.com/office/drawing/2014/main" id="{4561579F-E9AB-B615-2BE6-2DB85E4DCB70}"/>
              </a:ext>
            </a:extLst>
          </p:cNvPr>
          <p:cNvSpPr>
            <a:spLocks noGrp="1"/>
          </p:cNvSpPr>
          <p:nvPr>
            <p:ph type="body" sz="quarter" idx="15"/>
          </p:nvPr>
        </p:nvSpPr>
        <p:spPr/>
        <p:txBody>
          <a:bodyPr>
            <a:normAutofit lnSpcReduction="10000"/>
          </a:bodyPr>
          <a:lstStyle/>
          <a:p>
            <a:pPr marL="365125" indent="-365125" algn="just">
              <a:lnSpc>
                <a:spcPct val="100000"/>
              </a:lnSpc>
              <a:spcBef>
                <a:spcPts val="0"/>
              </a:spcBef>
            </a:pPr>
            <a:r>
              <a:rPr lang="en-US" dirty="0"/>
              <a:t>Detailed study of a Show Cause Notice;</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Understanding the complete facts and its collation;</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Testing the validity and legality of the SCN and making appropriate submissions;</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Framing grounds and replying them on merits;</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Replying for demand of interest;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Replying for invocation of extended period of limitation &amp; Penalties;</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Prayer &amp; verification;</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Authorization for reply/ appearance;</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Copy of SCN along with other supporting documents &amp; Annexures.</a:t>
            </a:r>
          </a:p>
          <a:p>
            <a:endParaRPr lang="en-IN" dirty="0"/>
          </a:p>
        </p:txBody>
      </p:sp>
    </p:spTree>
    <p:extLst>
      <p:ext uri="{BB962C8B-B14F-4D97-AF65-F5344CB8AC3E}">
        <p14:creationId xmlns:p14="http://schemas.microsoft.com/office/powerpoint/2010/main" val="93038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0A808C-D6D4-3465-18E2-0D6BD551F880}"/>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Detailed study of a Show Cause Notice</a:t>
            </a:r>
            <a:endParaRPr lang="en-IN" sz="3200" b="0" i="1" dirty="0"/>
          </a:p>
        </p:txBody>
      </p:sp>
      <p:sp>
        <p:nvSpPr>
          <p:cNvPr id="3" name="Text Placeholder 2">
            <a:extLst>
              <a:ext uri="{FF2B5EF4-FFF2-40B4-BE49-F238E27FC236}">
                <a16:creationId xmlns:a16="http://schemas.microsoft.com/office/drawing/2014/main" id="{7E71E74C-E66E-9CE2-3015-7F94686D88D0}"/>
              </a:ext>
            </a:extLst>
          </p:cNvPr>
          <p:cNvSpPr>
            <a:spLocks noGrp="1"/>
          </p:cNvSpPr>
          <p:nvPr>
            <p:ph type="body" sz="quarter" idx="15"/>
          </p:nvPr>
        </p:nvSpPr>
        <p:spPr/>
        <p:txBody>
          <a:bodyPr>
            <a:normAutofit lnSpcReduction="10000"/>
          </a:bodyPr>
          <a:lstStyle/>
          <a:p>
            <a:pPr marL="365125" indent="-365125" algn="just">
              <a:lnSpc>
                <a:spcPct val="100000"/>
              </a:lnSpc>
              <a:spcBef>
                <a:spcPts val="0"/>
              </a:spcBef>
            </a:pPr>
            <a:r>
              <a:rPr lang="en-US" dirty="0"/>
              <a:t>SCN contains the following, each element must be read in detail:</a:t>
            </a:r>
          </a:p>
          <a:p>
            <a:pPr marL="893763" lvl="1" indent="-436563" algn="just">
              <a:lnSpc>
                <a:spcPct val="100000"/>
              </a:lnSpc>
              <a:spcBef>
                <a:spcPts val="0"/>
              </a:spcBef>
              <a:buFont typeface="Wingdings" panose="05000000000000000000" pitchFamily="2" charset="2"/>
              <a:buChar char="ü"/>
            </a:pPr>
            <a:r>
              <a:rPr lang="en-US" dirty="0"/>
              <a:t>Introduction of the case;</a:t>
            </a:r>
          </a:p>
          <a:p>
            <a:pPr marL="893763" lvl="1" indent="-436563" algn="just">
              <a:lnSpc>
                <a:spcPct val="100000"/>
              </a:lnSpc>
              <a:spcBef>
                <a:spcPts val="0"/>
              </a:spcBef>
              <a:buFont typeface="Wingdings" panose="05000000000000000000" pitchFamily="2" charset="2"/>
              <a:buChar char="ü"/>
            </a:pPr>
            <a:r>
              <a:rPr lang="en-US" dirty="0"/>
              <a:t>Legal framework;</a:t>
            </a:r>
          </a:p>
          <a:p>
            <a:pPr marL="893763" lvl="1" indent="-436563" algn="just">
              <a:lnSpc>
                <a:spcPct val="100000"/>
              </a:lnSpc>
              <a:spcBef>
                <a:spcPts val="0"/>
              </a:spcBef>
              <a:buFont typeface="Wingdings" panose="05000000000000000000" pitchFamily="2" charset="2"/>
              <a:buChar char="ü"/>
            </a:pPr>
            <a:r>
              <a:rPr lang="en-US" dirty="0"/>
              <a:t>Factual statement and appreciation of evidences;</a:t>
            </a:r>
          </a:p>
          <a:p>
            <a:pPr marL="893763" lvl="1" indent="-436563" algn="just">
              <a:lnSpc>
                <a:spcPct val="100000"/>
              </a:lnSpc>
              <a:spcBef>
                <a:spcPts val="0"/>
              </a:spcBef>
              <a:buFont typeface="Wingdings" panose="05000000000000000000" pitchFamily="2" charset="2"/>
              <a:buChar char="ü"/>
            </a:pPr>
            <a:r>
              <a:rPr lang="en-US" dirty="0"/>
              <a:t>Discussion, facts and legal framework;</a:t>
            </a:r>
          </a:p>
          <a:p>
            <a:pPr marL="893763" lvl="1" indent="-436563" algn="just">
              <a:lnSpc>
                <a:spcPct val="100000"/>
              </a:lnSpc>
              <a:spcBef>
                <a:spcPts val="0"/>
              </a:spcBef>
              <a:buFont typeface="Wingdings" panose="05000000000000000000" pitchFamily="2" charset="2"/>
              <a:buChar char="ü"/>
            </a:pPr>
            <a:r>
              <a:rPr lang="en-US" dirty="0"/>
              <a:t>Discussion on Limitation;</a:t>
            </a:r>
          </a:p>
          <a:p>
            <a:pPr marL="893763" lvl="1" indent="-436563" algn="just">
              <a:lnSpc>
                <a:spcPct val="100000"/>
              </a:lnSpc>
              <a:spcBef>
                <a:spcPts val="0"/>
              </a:spcBef>
              <a:buFont typeface="Wingdings" panose="05000000000000000000" pitchFamily="2" charset="2"/>
              <a:buChar char="ü"/>
            </a:pPr>
            <a:r>
              <a:rPr lang="en-US" dirty="0"/>
              <a:t>Discussion on penalties;</a:t>
            </a:r>
          </a:p>
          <a:p>
            <a:pPr marL="893763" lvl="1" indent="-436563" algn="just">
              <a:lnSpc>
                <a:spcPct val="100000"/>
              </a:lnSpc>
              <a:spcBef>
                <a:spcPts val="0"/>
              </a:spcBef>
              <a:buFont typeface="Wingdings" panose="05000000000000000000" pitchFamily="2" charset="2"/>
              <a:buChar char="ü"/>
            </a:pPr>
            <a:r>
              <a:rPr lang="en-US" dirty="0"/>
              <a:t>Calculation of duty and other amounts due;</a:t>
            </a:r>
          </a:p>
          <a:p>
            <a:pPr marL="893763" lvl="1" indent="-436563" algn="just">
              <a:lnSpc>
                <a:spcPct val="100000"/>
              </a:lnSpc>
              <a:spcBef>
                <a:spcPts val="0"/>
              </a:spcBef>
              <a:buFont typeface="Wingdings" panose="05000000000000000000" pitchFamily="2" charset="2"/>
              <a:buChar char="ü"/>
            </a:pPr>
            <a:r>
              <a:rPr lang="en-US" dirty="0"/>
              <a:t>Statement of charges;</a:t>
            </a:r>
          </a:p>
          <a:p>
            <a:pPr marL="893763" lvl="1" indent="-436563" algn="just">
              <a:lnSpc>
                <a:spcPct val="100000"/>
              </a:lnSpc>
              <a:spcBef>
                <a:spcPts val="0"/>
              </a:spcBef>
              <a:buFont typeface="Wingdings" panose="05000000000000000000" pitchFamily="2" charset="2"/>
              <a:buChar char="ü"/>
            </a:pPr>
            <a:r>
              <a:rPr lang="en-US" dirty="0"/>
              <a:t>Authority issuing the SCN;</a:t>
            </a:r>
          </a:p>
          <a:p>
            <a:pPr marL="893763" lvl="1" indent="-436563" algn="just">
              <a:lnSpc>
                <a:spcPct val="100000"/>
              </a:lnSpc>
              <a:spcBef>
                <a:spcPts val="0"/>
              </a:spcBef>
              <a:buFont typeface="Wingdings" panose="05000000000000000000" pitchFamily="2" charset="2"/>
              <a:buChar char="ü"/>
            </a:pPr>
            <a:r>
              <a:rPr lang="en-US" dirty="0"/>
              <a:t>Authority before matter to be adjudicated.</a:t>
            </a:r>
          </a:p>
          <a:p>
            <a:pPr marL="0" indent="0" algn="just">
              <a:lnSpc>
                <a:spcPct val="100000"/>
              </a:lnSpc>
              <a:spcBef>
                <a:spcPts val="0"/>
              </a:spcBef>
              <a:buNone/>
            </a:pPr>
            <a:endParaRPr lang="en-US" dirty="0"/>
          </a:p>
          <a:p>
            <a:pPr marL="365125" indent="-365125" algn="just">
              <a:lnSpc>
                <a:spcPct val="100000"/>
              </a:lnSpc>
              <a:spcBef>
                <a:spcPts val="0"/>
              </a:spcBef>
            </a:pPr>
            <a:r>
              <a:rPr lang="en-US" dirty="0"/>
              <a:t>Framing various issues alleged in the notice along with its reasons and basis and identifying the Crux of the allegation;</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SCN must be unbiased and not prejudiced - </a:t>
            </a:r>
            <a:r>
              <a:rPr lang="it-IT" dirty="0"/>
              <a:t>Nemo Judex in re Sua.</a:t>
            </a:r>
            <a:endParaRPr lang="en-US" dirty="0"/>
          </a:p>
          <a:p>
            <a:pPr marL="0" indent="0" algn="just">
              <a:lnSpc>
                <a:spcPct val="100000"/>
              </a:lnSpc>
              <a:spcBef>
                <a:spcPts val="0"/>
              </a:spcBef>
              <a:buNone/>
            </a:pPr>
            <a:endParaRPr lang="en-US" dirty="0"/>
          </a:p>
          <a:p>
            <a:endParaRPr lang="en-IN" dirty="0"/>
          </a:p>
        </p:txBody>
      </p:sp>
    </p:spTree>
    <p:extLst>
      <p:ext uri="{BB962C8B-B14F-4D97-AF65-F5344CB8AC3E}">
        <p14:creationId xmlns:p14="http://schemas.microsoft.com/office/powerpoint/2010/main" val="2389007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3105D-18C5-37A8-A61C-D66FD22D05E5}"/>
              </a:ext>
            </a:extLst>
          </p:cNvPr>
          <p:cNvSpPr>
            <a:spLocks noGrp="1"/>
          </p:cNvSpPr>
          <p:nvPr>
            <p:ph type="body" sz="quarter" idx="14"/>
          </p:nvPr>
        </p:nvSpPr>
        <p:spPr>
          <a:xfrm>
            <a:off x="327024" y="150814"/>
            <a:ext cx="10618479" cy="585787"/>
          </a:xfrm>
        </p:spPr>
        <p:txBody>
          <a:bodyPr/>
          <a:lstStyle/>
          <a:p>
            <a:r>
              <a:rPr lang="en-US" sz="3200" b="0" i="1" dirty="0">
                <a:solidFill>
                  <a:schemeClr val="bg1"/>
                </a:solidFill>
                <a:latin typeface="Cambria" panose="02040503050406030204" pitchFamily="18" charset="0"/>
              </a:rPr>
              <a:t>Understanding the complete facts and its collation</a:t>
            </a:r>
            <a:endParaRPr lang="en-IN" sz="3200" b="0" dirty="0"/>
          </a:p>
        </p:txBody>
      </p:sp>
      <p:sp>
        <p:nvSpPr>
          <p:cNvPr id="3" name="Text Placeholder 2">
            <a:extLst>
              <a:ext uri="{FF2B5EF4-FFF2-40B4-BE49-F238E27FC236}">
                <a16:creationId xmlns:a16="http://schemas.microsoft.com/office/drawing/2014/main" id="{67B1C024-8FB3-08CB-CB88-0C8FC241EE3F}"/>
              </a:ext>
            </a:extLst>
          </p:cNvPr>
          <p:cNvSpPr>
            <a:spLocks noGrp="1"/>
          </p:cNvSpPr>
          <p:nvPr>
            <p:ph type="body" sz="quarter" idx="15"/>
          </p:nvPr>
        </p:nvSpPr>
        <p:spPr>
          <a:xfrm>
            <a:off x="327025" y="1060134"/>
            <a:ext cx="11409863" cy="5248092"/>
          </a:xfrm>
        </p:spPr>
        <p:txBody>
          <a:bodyPr/>
          <a:lstStyle/>
          <a:p>
            <a:pPr marL="365125" indent="-365125" algn="just">
              <a:lnSpc>
                <a:spcPct val="100000"/>
              </a:lnSpc>
              <a:spcBef>
                <a:spcPts val="0"/>
              </a:spcBef>
            </a:pPr>
            <a:r>
              <a:rPr lang="en-US" dirty="0"/>
              <a:t>Copy of agreements, invoices, calculation sheets, mails/ letters and other relied upon documents must be obtained and the same must be </a:t>
            </a:r>
            <a:r>
              <a:rPr lang="en-US" dirty="0" err="1"/>
              <a:t>analysed</a:t>
            </a:r>
            <a:r>
              <a:rPr lang="en-US" dirty="0"/>
              <a: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Understand &amp; analyze the various submissions made in the past up to the receipt of SCN;</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Understanding various oral submissions made – Opportunity to reduce it in writing;</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Plotting the sequence of complete events with the date of its occurrence;</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Detailed discussion with the client – Factory visit, Business understanding, Product understanding;</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Facts gathered to be corroborated with the facts mentioned in the SCN – Missing/ incorrect facts. </a:t>
            </a:r>
          </a:p>
          <a:p>
            <a:endParaRPr lang="en-IN" dirty="0"/>
          </a:p>
        </p:txBody>
      </p:sp>
    </p:spTree>
    <p:extLst>
      <p:ext uri="{BB962C8B-B14F-4D97-AF65-F5344CB8AC3E}">
        <p14:creationId xmlns:p14="http://schemas.microsoft.com/office/powerpoint/2010/main" val="3236695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93725-8F39-F489-F110-FB78C9D1785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1655AFD-335F-AC96-15E8-86A4F1E97C38}"/>
              </a:ext>
            </a:extLst>
          </p:cNvPr>
          <p:cNvSpPr>
            <a:spLocks noGrp="1"/>
          </p:cNvSpPr>
          <p:nvPr>
            <p:ph type="body" sz="quarter" idx="14"/>
          </p:nvPr>
        </p:nvSpPr>
        <p:spPr/>
        <p:txBody>
          <a:bodyPr>
            <a:normAutofit/>
          </a:bodyPr>
          <a:lstStyle/>
          <a:p>
            <a:pPr algn="just"/>
            <a:endParaRPr lang="en-IN" dirty="0">
              <a:latin typeface="Cambria" panose="02040503050406030204" pitchFamily="18" charset="0"/>
            </a:endParaRPr>
          </a:p>
          <a:p>
            <a:pPr algn="just"/>
            <a:endParaRPr lang="en-US" dirty="0">
              <a:latin typeface="Cambria" panose="02040503050406030204" pitchFamily="18" charset="0"/>
            </a:endParaRPr>
          </a:p>
        </p:txBody>
      </p:sp>
      <p:sp>
        <p:nvSpPr>
          <p:cNvPr id="2" name="Title 1">
            <a:extLst>
              <a:ext uri="{FF2B5EF4-FFF2-40B4-BE49-F238E27FC236}">
                <a16:creationId xmlns:a16="http://schemas.microsoft.com/office/drawing/2014/main" id="{F6768052-86A1-6392-FBAE-3C8299BF8A87}"/>
              </a:ext>
            </a:extLst>
          </p:cNvPr>
          <p:cNvSpPr>
            <a:spLocks noGrp="1"/>
          </p:cNvSpPr>
          <p:nvPr>
            <p:ph type="title" idx="4294967295"/>
          </p:nvPr>
        </p:nvSpPr>
        <p:spPr>
          <a:xfrm>
            <a:off x="0" y="0"/>
            <a:ext cx="10515600" cy="876300"/>
          </a:xfrm>
        </p:spPr>
        <p:txBody>
          <a:bodyPr>
            <a:normAutofit/>
          </a:bodyPr>
          <a:lstStyle/>
          <a:p>
            <a:pPr marL="266700"/>
            <a:r>
              <a:rPr lang="en-US" sz="3200" i="1" dirty="0">
                <a:solidFill>
                  <a:schemeClr val="bg1"/>
                </a:solidFill>
                <a:latin typeface="Cambria" panose="02040503050406030204" pitchFamily="18" charset="0"/>
              </a:rPr>
              <a:t>Findings in CAG (Report No. 1 of 2021) Dated 24.03.2021</a:t>
            </a:r>
            <a:endParaRPr lang="en-IN" sz="3200" i="1" dirty="0">
              <a:solidFill>
                <a:schemeClr val="bg1"/>
              </a:solidFill>
              <a:latin typeface="Cambria" panose="02040503050406030204" pitchFamily="18" charset="0"/>
            </a:endParaRPr>
          </a:p>
        </p:txBody>
      </p:sp>
      <p:pic>
        <p:nvPicPr>
          <p:cNvPr id="8" name="Picture 7">
            <a:extLst>
              <a:ext uri="{FF2B5EF4-FFF2-40B4-BE49-F238E27FC236}">
                <a16:creationId xmlns:a16="http://schemas.microsoft.com/office/drawing/2014/main" id="{2AB38423-2BA4-302F-DC6B-A46E0FB267A3}"/>
              </a:ext>
            </a:extLst>
          </p:cNvPr>
          <p:cNvPicPr>
            <a:picLocks noChangeAspect="1"/>
          </p:cNvPicPr>
          <p:nvPr/>
        </p:nvPicPr>
        <p:blipFill rotWithShape="1">
          <a:blip r:embed="rId3"/>
          <a:srcRect l="30000" t="17054" r="28359" b="8682"/>
          <a:stretch/>
        </p:blipFill>
        <p:spPr>
          <a:xfrm>
            <a:off x="1446029" y="1148316"/>
            <a:ext cx="9069572" cy="5709683"/>
          </a:xfrm>
          <a:prstGeom prst="rect">
            <a:avLst/>
          </a:prstGeom>
        </p:spPr>
      </p:pic>
    </p:spTree>
    <p:extLst>
      <p:ext uri="{BB962C8B-B14F-4D97-AF65-F5344CB8AC3E}">
        <p14:creationId xmlns:p14="http://schemas.microsoft.com/office/powerpoint/2010/main" val="252238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33FE-7383-5071-66DF-BA458918569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99E953-31F0-79F9-ADCB-E7E9418B9B32}"/>
              </a:ext>
            </a:extLst>
          </p:cNvPr>
          <p:cNvSpPr>
            <a:spLocks noGrp="1"/>
          </p:cNvSpPr>
          <p:nvPr>
            <p:ph type="body" sz="quarter" idx="14"/>
          </p:nvPr>
        </p:nvSpPr>
        <p:spPr/>
        <p:txBody>
          <a:bodyPr>
            <a:normAutofit/>
          </a:bodyPr>
          <a:lstStyle/>
          <a:p>
            <a:pPr algn="just"/>
            <a:endParaRPr lang="en-IN" dirty="0">
              <a:latin typeface="Cambria" panose="02040503050406030204" pitchFamily="18" charset="0"/>
            </a:endParaRPr>
          </a:p>
          <a:p>
            <a:pPr algn="just"/>
            <a:endParaRPr lang="en-US" dirty="0">
              <a:latin typeface="Cambria" panose="02040503050406030204" pitchFamily="18" charset="0"/>
            </a:endParaRPr>
          </a:p>
        </p:txBody>
      </p:sp>
      <p:sp>
        <p:nvSpPr>
          <p:cNvPr id="2" name="Title 1">
            <a:extLst>
              <a:ext uri="{FF2B5EF4-FFF2-40B4-BE49-F238E27FC236}">
                <a16:creationId xmlns:a16="http://schemas.microsoft.com/office/drawing/2014/main" id="{FE14A864-958E-8041-C9CC-A4E554FF048F}"/>
              </a:ext>
            </a:extLst>
          </p:cNvPr>
          <p:cNvSpPr>
            <a:spLocks noGrp="1"/>
          </p:cNvSpPr>
          <p:nvPr>
            <p:ph type="title" idx="4294967295"/>
          </p:nvPr>
        </p:nvSpPr>
        <p:spPr>
          <a:xfrm>
            <a:off x="0" y="0"/>
            <a:ext cx="10515600" cy="876300"/>
          </a:xfrm>
        </p:spPr>
        <p:txBody>
          <a:bodyPr>
            <a:normAutofit/>
          </a:bodyPr>
          <a:lstStyle/>
          <a:p>
            <a:pPr marL="266700"/>
            <a:r>
              <a:rPr lang="en-US" sz="3200" i="1" dirty="0">
                <a:solidFill>
                  <a:schemeClr val="bg1"/>
                </a:solidFill>
                <a:latin typeface="Cambria" panose="02040503050406030204" pitchFamily="18" charset="0"/>
              </a:rPr>
              <a:t>Findings in CAG (Report No. 1 of 2021) Dated 24.03.2021</a:t>
            </a:r>
            <a:endParaRPr lang="en-IN" sz="3200" i="1" dirty="0">
              <a:solidFill>
                <a:schemeClr val="bg1"/>
              </a:solidFill>
              <a:latin typeface="Cambria" panose="02040503050406030204" pitchFamily="18" charset="0"/>
            </a:endParaRPr>
          </a:p>
        </p:txBody>
      </p:sp>
      <p:pic>
        <p:nvPicPr>
          <p:cNvPr id="4" name="Picture 3">
            <a:extLst>
              <a:ext uri="{FF2B5EF4-FFF2-40B4-BE49-F238E27FC236}">
                <a16:creationId xmlns:a16="http://schemas.microsoft.com/office/drawing/2014/main" id="{34B5FE91-7F5D-5443-9275-DB0ED1E5E05A}"/>
              </a:ext>
            </a:extLst>
          </p:cNvPr>
          <p:cNvPicPr>
            <a:picLocks noChangeAspect="1"/>
          </p:cNvPicPr>
          <p:nvPr/>
        </p:nvPicPr>
        <p:blipFill rotWithShape="1">
          <a:blip r:embed="rId3"/>
          <a:srcRect l="16570" t="26046" r="17413" b="9767"/>
          <a:stretch/>
        </p:blipFill>
        <p:spPr>
          <a:xfrm>
            <a:off x="327026" y="1148317"/>
            <a:ext cx="11134872" cy="5709683"/>
          </a:xfrm>
          <a:prstGeom prst="rect">
            <a:avLst/>
          </a:prstGeom>
        </p:spPr>
      </p:pic>
    </p:spTree>
    <p:extLst>
      <p:ext uri="{BB962C8B-B14F-4D97-AF65-F5344CB8AC3E}">
        <p14:creationId xmlns:p14="http://schemas.microsoft.com/office/powerpoint/2010/main" val="2555859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A4EFE-0958-F6AF-A931-DA39D6EA8FD6}"/>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Testing validity and legality of the SCN</a:t>
            </a:r>
            <a:endParaRPr lang="en-IN" sz="3200" b="0" dirty="0"/>
          </a:p>
        </p:txBody>
      </p:sp>
      <p:sp>
        <p:nvSpPr>
          <p:cNvPr id="3" name="Text Placeholder 2">
            <a:extLst>
              <a:ext uri="{FF2B5EF4-FFF2-40B4-BE49-F238E27FC236}">
                <a16:creationId xmlns:a16="http://schemas.microsoft.com/office/drawing/2014/main" id="{94C1AA8C-85F4-9DA1-701E-016CDD8FBF02}"/>
              </a:ext>
            </a:extLst>
          </p:cNvPr>
          <p:cNvSpPr>
            <a:spLocks noGrp="1"/>
          </p:cNvSpPr>
          <p:nvPr>
            <p:ph type="body" sz="quarter" idx="15"/>
          </p:nvPr>
        </p:nvSpPr>
        <p:spPr>
          <a:xfrm>
            <a:off x="327025" y="1060134"/>
            <a:ext cx="11334707" cy="5248092"/>
          </a:xfrm>
        </p:spPr>
        <p:txBody>
          <a:bodyPr/>
          <a:lstStyle/>
          <a:p>
            <a:pPr marL="365125" indent="-365125" algn="just">
              <a:lnSpc>
                <a:spcPct val="100000"/>
              </a:lnSpc>
              <a:spcBef>
                <a:spcPts val="0"/>
              </a:spcBef>
            </a:pPr>
            <a:r>
              <a:rPr lang="en-US" dirty="0"/>
              <a:t>SCN can only be issued electronically on the common portal - Shri Shyam Baba Edible Oils Vs CCE (MP High Court) 2020-TIOL-2016-HC-MP-GST</a:t>
            </a:r>
          </a:p>
          <a:p>
            <a:pPr marL="901700" lvl="1" indent="-444500" algn="just">
              <a:lnSpc>
                <a:spcPct val="100000"/>
              </a:lnSpc>
              <a:spcBef>
                <a:spcPts val="0"/>
              </a:spcBef>
              <a:buFont typeface="Wingdings" panose="05000000000000000000" pitchFamily="2" charset="2"/>
              <a:buChar char="ü"/>
            </a:pPr>
            <a:r>
              <a:rPr lang="en-US" i="1" dirty="0"/>
              <a:t>It is trite principle of law that when a particular procedure is prescribed to perform a particular act then all other procedures/modes except the one prescribed are excluded - This principle becomes all the more stringent when statutorily prescribed.</a:t>
            </a:r>
          </a:p>
          <a:p>
            <a:pPr marL="365125" indent="-365125" algn="just">
              <a:lnSpc>
                <a:spcPct val="100000"/>
              </a:lnSpc>
              <a:spcBef>
                <a:spcPts val="0"/>
              </a:spcBef>
            </a:pPr>
            <a:endParaRPr lang="en-US" dirty="0"/>
          </a:p>
          <a:p>
            <a:pPr marL="365125" indent="-365125" algn="just">
              <a:lnSpc>
                <a:spcPct val="100000"/>
              </a:lnSpc>
              <a:spcBef>
                <a:spcPts val="0"/>
              </a:spcBef>
            </a:pPr>
            <a:endParaRPr lang="en-US" dirty="0"/>
          </a:p>
          <a:p>
            <a:pPr marL="365125" indent="-365125" algn="just">
              <a:lnSpc>
                <a:spcPct val="100000"/>
              </a:lnSpc>
              <a:spcBef>
                <a:spcPts val="0"/>
              </a:spcBef>
            </a:pPr>
            <a:r>
              <a:rPr lang="en-US" dirty="0"/>
              <a:t>DIN to be quoted on all communications (including emails): To be treated as invalid and deemed to have never been issued - Circular No. 122/ 2019 &amp; Circular No. 128/ 2019;</a:t>
            </a:r>
          </a:p>
          <a:p>
            <a:pPr marL="365125" indent="-365125" algn="just">
              <a:lnSpc>
                <a:spcPct val="100000"/>
              </a:lnSpc>
              <a:spcBef>
                <a:spcPts val="0"/>
              </a:spcBef>
            </a:pPr>
            <a:endParaRPr lang="en-US" dirty="0"/>
          </a:p>
          <a:p>
            <a:pPr marL="365125" indent="-365125" algn="just">
              <a:lnSpc>
                <a:spcPct val="100000"/>
              </a:lnSpc>
              <a:spcBef>
                <a:spcPts val="0"/>
              </a:spcBef>
            </a:pPr>
            <a:endParaRPr lang="en-US" dirty="0"/>
          </a:p>
          <a:p>
            <a:pPr marL="365125" indent="-365125" algn="just">
              <a:lnSpc>
                <a:spcPct val="100000"/>
              </a:lnSpc>
              <a:spcBef>
                <a:spcPts val="0"/>
              </a:spcBef>
            </a:pPr>
            <a:r>
              <a:rPr lang="en-US" dirty="0"/>
              <a:t>Pre-communication of the demand under Rule 142 - Similar to Pre-SCN consultation under the erstwhile laws - Amadeus India Pvt. Ltd - Del HC &amp; Back Office IT Solutions;</a:t>
            </a:r>
          </a:p>
          <a:p>
            <a:pPr marL="365125" indent="-365125" algn="just">
              <a:lnSpc>
                <a:spcPct val="100000"/>
              </a:lnSpc>
              <a:spcBef>
                <a:spcPts val="0"/>
              </a:spcBef>
            </a:pPr>
            <a:endParaRPr lang="en-US" dirty="0"/>
          </a:p>
          <a:p>
            <a:endParaRPr lang="en-IN" dirty="0"/>
          </a:p>
        </p:txBody>
      </p:sp>
    </p:spTree>
    <p:extLst>
      <p:ext uri="{BB962C8B-B14F-4D97-AF65-F5344CB8AC3E}">
        <p14:creationId xmlns:p14="http://schemas.microsoft.com/office/powerpoint/2010/main" val="303757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7025" y="150814"/>
            <a:ext cx="9872052" cy="585787"/>
          </a:xfrm>
        </p:spPr>
        <p:txBody>
          <a:bodyPr/>
          <a:lstStyle/>
          <a:p>
            <a:r>
              <a:rPr lang="en-IN" sz="3200" b="0" i="1" dirty="0"/>
              <a:t>Audit, Assessment &amp; Investigation – Different powers</a:t>
            </a:r>
          </a:p>
        </p:txBody>
      </p:sp>
      <p:sp>
        <p:nvSpPr>
          <p:cNvPr id="5" name="Rectangle: Rounded Corners 4">
            <a:extLst>
              <a:ext uri="{FF2B5EF4-FFF2-40B4-BE49-F238E27FC236}">
                <a16:creationId xmlns:a16="http://schemas.microsoft.com/office/drawing/2014/main" id="{EFE9D5D6-4CF3-4AF1-AB8D-7E1AD5007944}"/>
              </a:ext>
            </a:extLst>
          </p:cNvPr>
          <p:cNvSpPr/>
          <p:nvPr/>
        </p:nvSpPr>
        <p:spPr>
          <a:xfrm>
            <a:off x="187569" y="1052019"/>
            <a:ext cx="3917292" cy="3573191"/>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latin typeface="Cambria" panose="02040503050406030204" pitchFamily="18" charset="0"/>
                <a:ea typeface="Cambria" panose="02040503050406030204" pitchFamily="18" charset="0"/>
              </a:rPr>
              <a:t>Assessment – Chapter XII</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Self Assessment (S. 59)</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Provisional Assessment (S. 60)</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Scrutiny of Returns (S. 61)</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Assessment of Non-filers of returns (S. 62)</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Assessment of unregistered persons (S. 63)</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Summary assessment in certain special cases (S. 64)</a:t>
            </a:r>
          </a:p>
          <a:p>
            <a:pPr algn="ctr"/>
            <a:endParaRPr lang="en-IN" dirty="0">
              <a:solidFill>
                <a:schemeClr val="tx1"/>
              </a:solidFill>
            </a:endParaRPr>
          </a:p>
        </p:txBody>
      </p:sp>
      <p:sp>
        <p:nvSpPr>
          <p:cNvPr id="6" name="Rectangle: Rounded Corners 5">
            <a:extLst>
              <a:ext uri="{FF2B5EF4-FFF2-40B4-BE49-F238E27FC236}">
                <a16:creationId xmlns:a16="http://schemas.microsoft.com/office/drawing/2014/main" id="{08B419AC-6103-41D3-B8C3-B63DD22D0ADD}"/>
              </a:ext>
            </a:extLst>
          </p:cNvPr>
          <p:cNvSpPr/>
          <p:nvPr/>
        </p:nvSpPr>
        <p:spPr>
          <a:xfrm>
            <a:off x="8276489" y="999109"/>
            <a:ext cx="3511319" cy="3685735"/>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latin typeface="Cambria" panose="02040503050406030204" pitchFamily="18" charset="0"/>
                <a:ea typeface="Cambria" panose="02040503050406030204" pitchFamily="18" charset="0"/>
              </a:rPr>
              <a:t>Investigation – Chapter XIV</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Power of inspection, search &amp; seizure (S. 67)</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Inspection of goods in movement (S. 68)</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Power of Arrest (S. 69)</a:t>
            </a:r>
          </a:p>
          <a:p>
            <a:pPr marL="182563" indent="-182563">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Power to summon persons to give evidence and produce documents (S. 70)</a:t>
            </a:r>
          </a:p>
          <a:p>
            <a:pPr algn="ctr"/>
            <a:endParaRPr lang="en-IN" dirty="0">
              <a:solidFill>
                <a:schemeClr val="tx1"/>
              </a:solidFill>
            </a:endParaRPr>
          </a:p>
        </p:txBody>
      </p:sp>
      <p:sp>
        <p:nvSpPr>
          <p:cNvPr id="7" name="Rectangle: Rounded Corners 6">
            <a:extLst>
              <a:ext uri="{FF2B5EF4-FFF2-40B4-BE49-F238E27FC236}">
                <a16:creationId xmlns:a16="http://schemas.microsoft.com/office/drawing/2014/main" id="{F0284482-9671-4AFF-9911-F4FE3FD92A56}"/>
              </a:ext>
            </a:extLst>
          </p:cNvPr>
          <p:cNvSpPr/>
          <p:nvPr/>
        </p:nvSpPr>
        <p:spPr>
          <a:xfrm>
            <a:off x="4333462" y="1036722"/>
            <a:ext cx="3727326" cy="360836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435100"/>
            <a:r>
              <a:rPr lang="en-US" sz="2000" b="1" u="sng" dirty="0">
                <a:solidFill>
                  <a:schemeClr val="tx1"/>
                </a:solidFill>
                <a:latin typeface="Cambria" panose="02040503050406030204" pitchFamily="18" charset="0"/>
                <a:ea typeface="Cambria" panose="02040503050406030204" pitchFamily="18" charset="0"/>
              </a:rPr>
              <a:t>Audit – Chapter XIII</a:t>
            </a:r>
          </a:p>
          <a:p>
            <a:pPr marL="182563" indent="-182563" defTabSz="1435100">
              <a:buFont typeface="Arial" panose="020B0604020202020204" pitchFamily="34" charset="0"/>
              <a:buChar char="•"/>
            </a:pPr>
            <a:r>
              <a:rPr lang="en-IN" sz="2000" dirty="0">
                <a:solidFill>
                  <a:schemeClr val="tx1"/>
                </a:solidFill>
                <a:latin typeface="Cambria" panose="02040503050406030204" pitchFamily="18" charset="0"/>
                <a:ea typeface="Cambria" panose="02040503050406030204" pitchFamily="18" charset="0"/>
              </a:rPr>
              <a:t>Audit by Tax Authorities  (S. 65)</a:t>
            </a:r>
          </a:p>
          <a:p>
            <a:pPr marL="182563" indent="-182563" defTabSz="1435100">
              <a:buFont typeface="Arial" panose="020B0604020202020204" pitchFamily="34" charset="0"/>
              <a:buChar char="•"/>
            </a:pPr>
            <a:endParaRPr lang="en-IN" sz="2000" dirty="0">
              <a:solidFill>
                <a:schemeClr val="tx1"/>
              </a:solidFill>
              <a:latin typeface="Cambria" panose="02040503050406030204" pitchFamily="18" charset="0"/>
              <a:ea typeface="Cambria" panose="02040503050406030204" pitchFamily="18" charset="0"/>
            </a:endParaRPr>
          </a:p>
          <a:p>
            <a:pPr marL="182563" indent="-182563" defTabSz="1435100">
              <a:buFont typeface="Arial" panose="020B0604020202020204" pitchFamily="34" charset="0"/>
              <a:buChar char="•"/>
            </a:pPr>
            <a:r>
              <a:rPr lang="en-IN" sz="2000" dirty="0">
                <a:solidFill>
                  <a:schemeClr val="tx1"/>
                </a:solidFill>
                <a:latin typeface="Cambria" panose="02040503050406030204" pitchFamily="18" charset="0"/>
                <a:ea typeface="Cambria" panose="02040503050406030204" pitchFamily="18" charset="0"/>
              </a:rPr>
              <a:t>Special Audit (S. 66)</a:t>
            </a:r>
          </a:p>
        </p:txBody>
      </p:sp>
      <p:sp>
        <p:nvSpPr>
          <p:cNvPr id="9" name="Rectangle: Rounded Corners 8">
            <a:extLst>
              <a:ext uri="{FF2B5EF4-FFF2-40B4-BE49-F238E27FC236}">
                <a16:creationId xmlns:a16="http://schemas.microsoft.com/office/drawing/2014/main" id="{4AACC099-D41E-4619-89CE-03D33B8EF0E8}"/>
              </a:ext>
            </a:extLst>
          </p:cNvPr>
          <p:cNvSpPr/>
          <p:nvPr/>
        </p:nvSpPr>
        <p:spPr>
          <a:xfrm>
            <a:off x="187569" y="5400183"/>
            <a:ext cx="11517924" cy="127566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bg1"/>
                </a:solidFill>
                <a:latin typeface="Cambria" panose="02040503050406030204" pitchFamily="18" charset="0"/>
                <a:ea typeface="Cambria" panose="02040503050406030204" pitchFamily="18" charset="0"/>
              </a:rPr>
              <a:t>Demands &amp; Recovery – Chapter XV</a:t>
            </a:r>
          </a:p>
          <a:p>
            <a:pPr marL="266700" indent="-266700">
              <a:buFont typeface="Arial" panose="020B0604020202020204" pitchFamily="34" charset="0"/>
              <a:buChar char="•"/>
            </a:pPr>
            <a:r>
              <a:rPr lang="en-US" sz="2000" dirty="0">
                <a:solidFill>
                  <a:schemeClr val="bg1"/>
                </a:solidFill>
                <a:latin typeface="Cambria" panose="02040503050406030204" pitchFamily="18" charset="0"/>
                <a:ea typeface="Cambria" panose="02040503050406030204" pitchFamily="18" charset="0"/>
              </a:rPr>
              <a:t>Adjudication of taxes – Matters not involving fraud etc. (S. 73)</a:t>
            </a:r>
          </a:p>
          <a:p>
            <a:pPr marL="266700" indent="-266700">
              <a:buFont typeface="Arial" panose="020B0604020202020204" pitchFamily="34" charset="0"/>
              <a:buChar char="•"/>
            </a:pPr>
            <a:r>
              <a:rPr lang="en-US" sz="2000" dirty="0">
                <a:solidFill>
                  <a:schemeClr val="bg1"/>
                </a:solidFill>
                <a:latin typeface="Cambria" panose="02040503050406030204" pitchFamily="18" charset="0"/>
                <a:ea typeface="Cambria" panose="02040503050406030204" pitchFamily="18" charset="0"/>
              </a:rPr>
              <a:t>Adjudication of taxes – Matters involving fraud etc. (S. 74)</a:t>
            </a:r>
          </a:p>
          <a:p>
            <a:pPr marL="342900" indent="-342900">
              <a:buFont typeface="Arial" panose="020B0604020202020204" pitchFamily="34" charset="0"/>
              <a:buChar char="•"/>
            </a:pPr>
            <a:endParaRPr lang="en-US" sz="2000" dirty="0">
              <a:solidFill>
                <a:schemeClr val="tx1"/>
              </a:solidFill>
              <a:latin typeface="Cambria" panose="02040503050406030204" pitchFamily="18" charset="0"/>
              <a:ea typeface="Cambria" panose="02040503050406030204" pitchFamily="18" charset="0"/>
            </a:endParaRPr>
          </a:p>
          <a:p>
            <a:pPr algn="ctr"/>
            <a:endParaRPr lang="en-IN" dirty="0">
              <a:solidFill>
                <a:schemeClr val="tx1"/>
              </a:solidFill>
            </a:endParaRPr>
          </a:p>
        </p:txBody>
      </p:sp>
      <p:sp>
        <p:nvSpPr>
          <p:cNvPr id="2" name="Arrow: Down 1">
            <a:extLst>
              <a:ext uri="{FF2B5EF4-FFF2-40B4-BE49-F238E27FC236}">
                <a16:creationId xmlns:a16="http://schemas.microsoft.com/office/drawing/2014/main" id="{80556A60-D692-4EAC-8760-1433C1130C7C}"/>
              </a:ext>
            </a:extLst>
          </p:cNvPr>
          <p:cNvSpPr/>
          <p:nvPr/>
        </p:nvSpPr>
        <p:spPr>
          <a:xfrm>
            <a:off x="1676754" y="4664966"/>
            <a:ext cx="735496" cy="695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Down 9">
            <a:extLst>
              <a:ext uri="{FF2B5EF4-FFF2-40B4-BE49-F238E27FC236}">
                <a16:creationId xmlns:a16="http://schemas.microsoft.com/office/drawing/2014/main" id="{7C19FFAB-D1DE-4168-AA5E-81BC0BD49559}"/>
              </a:ext>
            </a:extLst>
          </p:cNvPr>
          <p:cNvSpPr/>
          <p:nvPr/>
        </p:nvSpPr>
        <p:spPr>
          <a:xfrm>
            <a:off x="5917083" y="4684844"/>
            <a:ext cx="735496" cy="688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Down 10">
            <a:extLst>
              <a:ext uri="{FF2B5EF4-FFF2-40B4-BE49-F238E27FC236}">
                <a16:creationId xmlns:a16="http://schemas.microsoft.com/office/drawing/2014/main" id="{60650976-F75B-477E-97D6-C94DF82E0CB5}"/>
              </a:ext>
            </a:extLst>
          </p:cNvPr>
          <p:cNvSpPr/>
          <p:nvPr/>
        </p:nvSpPr>
        <p:spPr>
          <a:xfrm>
            <a:off x="9766831" y="4711351"/>
            <a:ext cx="735496" cy="6755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53181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1CCE45-C5F8-39CB-6290-BEBB8EF1F391}"/>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Testing validity and legality of the SCN</a:t>
            </a:r>
            <a:endParaRPr lang="en-IN" sz="3200" b="0" dirty="0"/>
          </a:p>
        </p:txBody>
      </p:sp>
      <p:sp>
        <p:nvSpPr>
          <p:cNvPr id="3" name="Text Placeholder 2">
            <a:extLst>
              <a:ext uri="{FF2B5EF4-FFF2-40B4-BE49-F238E27FC236}">
                <a16:creationId xmlns:a16="http://schemas.microsoft.com/office/drawing/2014/main" id="{A0DB1496-B210-FBD7-8667-8FEA4F9AD7F9}"/>
              </a:ext>
            </a:extLst>
          </p:cNvPr>
          <p:cNvSpPr>
            <a:spLocks noGrp="1"/>
          </p:cNvSpPr>
          <p:nvPr>
            <p:ph type="body" sz="quarter" idx="15"/>
          </p:nvPr>
        </p:nvSpPr>
        <p:spPr/>
        <p:txBody>
          <a:bodyPr>
            <a:noAutofit/>
          </a:bodyPr>
          <a:lstStyle/>
          <a:p>
            <a:pPr marL="365125" indent="-365125" algn="just">
              <a:lnSpc>
                <a:spcPct val="100000"/>
              </a:lnSpc>
              <a:spcBef>
                <a:spcPts val="0"/>
              </a:spcBef>
            </a:pPr>
            <a:r>
              <a:rPr lang="en-US" sz="2000" dirty="0"/>
              <a:t>Proper officer for the purpose of the act - Jurisdiction of the officer issuing the notice: </a:t>
            </a:r>
          </a:p>
          <a:p>
            <a:pPr marL="984250" indent="-447675" algn="just">
              <a:lnSpc>
                <a:spcPct val="100000"/>
              </a:lnSpc>
              <a:spcBef>
                <a:spcPts val="0"/>
              </a:spcBef>
              <a:buFont typeface="Wingdings" panose="05000000000000000000" pitchFamily="2" charset="2"/>
              <a:buChar char="ü"/>
              <a:tabLst>
                <a:tab pos="357188" algn="l"/>
              </a:tabLst>
            </a:pPr>
            <a:r>
              <a:rPr lang="en-US" sz="2000" dirty="0"/>
              <a:t>Cross empowerment between Centre &amp; State  - Below 1.5 Crore (90% to the state) &amp; Above 1.5 Crore (50% by both). Criteria to be followed for the division of taxpayer base between the Centre and the States </a:t>
            </a:r>
            <a:r>
              <a:rPr lang="en-US" sz="2000" b="1" i="1" dirty="0"/>
              <a:t>to ensure single interface</a:t>
            </a:r>
            <a:r>
              <a:rPr lang="en-US" sz="2000" dirty="0"/>
              <a:t> - </a:t>
            </a:r>
            <a:r>
              <a:rPr lang="pt-BR" sz="2000" dirty="0"/>
              <a:t>Circular No. 1/ 2017 - F. No. 166, GST Council;</a:t>
            </a:r>
          </a:p>
          <a:p>
            <a:pPr marL="984250" indent="-447675" algn="just">
              <a:lnSpc>
                <a:spcPct val="100000"/>
              </a:lnSpc>
              <a:spcBef>
                <a:spcPts val="0"/>
              </a:spcBef>
              <a:buFont typeface="Wingdings" panose="05000000000000000000" pitchFamily="2" charset="2"/>
              <a:buChar char="ü"/>
              <a:tabLst>
                <a:tab pos="357188" algn="l"/>
              </a:tabLst>
            </a:pPr>
            <a:endParaRPr lang="pt-BR" sz="2000" dirty="0"/>
          </a:p>
          <a:p>
            <a:pPr marL="984250" indent="-447675" algn="just">
              <a:lnSpc>
                <a:spcPct val="100000"/>
              </a:lnSpc>
              <a:spcBef>
                <a:spcPts val="0"/>
              </a:spcBef>
              <a:buFont typeface="Wingdings" panose="05000000000000000000" pitchFamily="2" charset="2"/>
              <a:buChar char="ü"/>
              <a:tabLst>
                <a:tab pos="357188" algn="l"/>
              </a:tabLst>
            </a:pPr>
            <a:r>
              <a:rPr lang="pt-BR" sz="2000" dirty="0"/>
              <a:t>Proper officer to execute various functions entrusted under the provisions of the act and rules – Sec 2(91) read with </a:t>
            </a:r>
            <a:r>
              <a:rPr lang="en-US" sz="2000" dirty="0"/>
              <a:t>Circular No. 3/3/2017;</a:t>
            </a:r>
          </a:p>
          <a:p>
            <a:pPr marL="984250" indent="-447675" algn="just">
              <a:lnSpc>
                <a:spcPct val="100000"/>
              </a:lnSpc>
              <a:spcBef>
                <a:spcPts val="0"/>
              </a:spcBef>
              <a:buFont typeface="Wingdings" panose="05000000000000000000" pitchFamily="2" charset="2"/>
              <a:buChar char="ü"/>
              <a:tabLst>
                <a:tab pos="357188" algn="l"/>
              </a:tabLst>
            </a:pPr>
            <a:endParaRPr lang="en-US" sz="2000" dirty="0"/>
          </a:p>
          <a:p>
            <a:pPr marL="984250" indent="-447675" algn="just">
              <a:lnSpc>
                <a:spcPct val="100000"/>
              </a:lnSpc>
              <a:spcBef>
                <a:spcPts val="0"/>
              </a:spcBef>
              <a:buFont typeface="Wingdings" panose="05000000000000000000" pitchFamily="2" charset="2"/>
              <a:buChar char="ü"/>
              <a:tabLst>
                <a:tab pos="357188" algn="l"/>
              </a:tabLst>
            </a:pPr>
            <a:r>
              <a:rPr lang="en-US" sz="2000" dirty="0"/>
              <a:t>Assignment of the territorial jurisdiction to the proper officers - Notification No.2/2017-Central Tax [Sayed Ali (2011) ELT 17 (SC) &amp; Canon India 2021-TIOL-123-SC-CUS-LB];</a:t>
            </a:r>
          </a:p>
          <a:p>
            <a:pPr marL="984250" indent="-447675" algn="just">
              <a:lnSpc>
                <a:spcPct val="100000"/>
              </a:lnSpc>
              <a:spcBef>
                <a:spcPts val="0"/>
              </a:spcBef>
              <a:buFont typeface="Wingdings" panose="05000000000000000000" pitchFamily="2" charset="2"/>
              <a:buChar char="ü"/>
              <a:tabLst>
                <a:tab pos="357188" algn="l"/>
              </a:tabLst>
            </a:pPr>
            <a:endParaRPr lang="en-US" sz="2000" dirty="0"/>
          </a:p>
          <a:p>
            <a:pPr marL="984250" indent="-447675" algn="just">
              <a:lnSpc>
                <a:spcPct val="100000"/>
              </a:lnSpc>
              <a:spcBef>
                <a:spcPts val="0"/>
              </a:spcBef>
              <a:buFont typeface="Wingdings" panose="05000000000000000000" pitchFamily="2" charset="2"/>
              <a:buChar char="ü"/>
              <a:tabLst>
                <a:tab pos="357188" algn="l"/>
              </a:tabLst>
            </a:pPr>
            <a:r>
              <a:rPr lang="en-US" sz="2000" dirty="0"/>
              <a:t>Monetary limits for different levels of officers of central tax - Circular No. 31/05/2018 – GST;</a:t>
            </a:r>
          </a:p>
          <a:p>
            <a:pPr marL="984250" indent="-447675" algn="just">
              <a:lnSpc>
                <a:spcPct val="100000"/>
              </a:lnSpc>
              <a:spcBef>
                <a:spcPts val="0"/>
              </a:spcBef>
              <a:buFont typeface="Wingdings" panose="05000000000000000000" pitchFamily="2" charset="2"/>
              <a:buChar char="ü"/>
              <a:tabLst>
                <a:tab pos="357188" algn="l"/>
              </a:tabLst>
            </a:pPr>
            <a:endParaRPr lang="en-US" sz="2000" dirty="0"/>
          </a:p>
          <a:p>
            <a:pPr marL="984250" indent="-447675" algn="just">
              <a:lnSpc>
                <a:spcPct val="100000"/>
              </a:lnSpc>
              <a:spcBef>
                <a:spcPts val="0"/>
              </a:spcBef>
              <a:buFont typeface="Wingdings" panose="05000000000000000000" pitchFamily="2" charset="2"/>
              <a:buChar char="ü"/>
              <a:tabLst>
                <a:tab pos="357188" algn="l"/>
              </a:tabLst>
            </a:pPr>
            <a:r>
              <a:rPr lang="en-US" sz="2000" dirty="0"/>
              <a:t>The central tax officers of Audit Commissionerate's and Directorate General of Goods and Services Tax Intelligence (hereinafter referred to as “DGGSTI”) shall exercise the powers only to issue show cause notices. A show cause notice issued by them shall be adjudicated by the competent central tax officer of the Executive Commissionerate in whose jurisdiction the </a:t>
            </a:r>
            <a:r>
              <a:rPr lang="en-US" sz="2000" dirty="0" err="1"/>
              <a:t>noticee</a:t>
            </a:r>
            <a:r>
              <a:rPr lang="en-US" sz="2000" dirty="0"/>
              <a:t> is registered - Circular No. 31/05/2018 – GST.</a:t>
            </a:r>
          </a:p>
          <a:p>
            <a:endParaRPr lang="en-IN" sz="2000" dirty="0"/>
          </a:p>
        </p:txBody>
      </p:sp>
    </p:spTree>
    <p:extLst>
      <p:ext uri="{BB962C8B-B14F-4D97-AF65-F5344CB8AC3E}">
        <p14:creationId xmlns:p14="http://schemas.microsoft.com/office/powerpoint/2010/main" val="181939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5FEBF3-A516-5796-4864-0137740ACB58}"/>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a:p>
            <a:endParaRPr lang="en-IN" dirty="0"/>
          </a:p>
        </p:txBody>
      </p:sp>
      <p:sp>
        <p:nvSpPr>
          <p:cNvPr id="3" name="Text Placeholder 2">
            <a:extLst>
              <a:ext uri="{FF2B5EF4-FFF2-40B4-BE49-F238E27FC236}">
                <a16:creationId xmlns:a16="http://schemas.microsoft.com/office/drawing/2014/main" id="{7AC04171-DAA5-B302-BC9B-E09F4ADAC300}"/>
              </a:ext>
            </a:extLst>
          </p:cNvPr>
          <p:cNvSpPr>
            <a:spLocks noGrp="1"/>
          </p:cNvSpPr>
          <p:nvPr>
            <p:ph type="body" sz="quarter" idx="15"/>
          </p:nvPr>
        </p:nvSpPr>
        <p:spPr>
          <a:xfrm>
            <a:off x="3521122" y="2006220"/>
            <a:ext cx="3698544" cy="3111689"/>
          </a:xfrm>
        </p:spPr>
        <p:txBody>
          <a:bodyPr/>
          <a:lstStyle/>
          <a:p>
            <a:pPr marL="0" indent="0">
              <a:buNone/>
            </a:pPr>
            <a:endParaRPr lang="en-IN" dirty="0"/>
          </a:p>
        </p:txBody>
      </p:sp>
      <p:pic>
        <p:nvPicPr>
          <p:cNvPr id="5" name="Picture 4">
            <a:extLst>
              <a:ext uri="{FF2B5EF4-FFF2-40B4-BE49-F238E27FC236}">
                <a16:creationId xmlns:a16="http://schemas.microsoft.com/office/drawing/2014/main" id="{7C3E9E67-63DC-2FB7-EBD9-A16FC7B3DE86}"/>
              </a:ext>
            </a:extLst>
          </p:cNvPr>
          <p:cNvPicPr>
            <a:picLocks noChangeAspect="1"/>
          </p:cNvPicPr>
          <p:nvPr/>
        </p:nvPicPr>
        <p:blipFill rotWithShape="1">
          <a:blip r:embed="rId2"/>
          <a:srcRect l="4883" t="9458" r="38518" b="18449"/>
          <a:stretch/>
        </p:blipFill>
        <p:spPr>
          <a:xfrm>
            <a:off x="423081" y="1027114"/>
            <a:ext cx="10795380" cy="5305447"/>
          </a:xfrm>
          <a:prstGeom prst="rect">
            <a:avLst/>
          </a:prstGeom>
        </p:spPr>
      </p:pic>
      <p:cxnSp>
        <p:nvCxnSpPr>
          <p:cNvPr id="7" name="Straight Connector 6">
            <a:extLst>
              <a:ext uri="{FF2B5EF4-FFF2-40B4-BE49-F238E27FC236}">
                <a16:creationId xmlns:a16="http://schemas.microsoft.com/office/drawing/2014/main" id="{C2C895AD-8D93-6D69-6C1C-C48B2274244B}"/>
              </a:ext>
            </a:extLst>
          </p:cNvPr>
          <p:cNvCxnSpPr/>
          <p:nvPr/>
        </p:nvCxnSpPr>
        <p:spPr>
          <a:xfrm>
            <a:off x="641445" y="5540991"/>
            <a:ext cx="876186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99860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47B59-9D0A-DA13-AD45-14B89D51A3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9BC312-0BFB-E0D3-FDFA-9D64B8F0FBD4}"/>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p:txBody>
      </p:sp>
      <p:sp>
        <p:nvSpPr>
          <p:cNvPr id="3" name="Text Placeholder 2">
            <a:extLst>
              <a:ext uri="{FF2B5EF4-FFF2-40B4-BE49-F238E27FC236}">
                <a16:creationId xmlns:a16="http://schemas.microsoft.com/office/drawing/2014/main" id="{0E93668F-E901-3ED1-362A-3EBDA539C705}"/>
              </a:ext>
            </a:extLst>
          </p:cNvPr>
          <p:cNvSpPr>
            <a:spLocks noGrp="1"/>
          </p:cNvSpPr>
          <p:nvPr>
            <p:ph type="body" sz="quarter" idx="15"/>
          </p:nvPr>
        </p:nvSpPr>
        <p:spPr/>
        <p:txBody>
          <a:bodyPr>
            <a:normAutofit/>
          </a:bodyPr>
          <a:lstStyle/>
          <a:p>
            <a:pPr marL="804863" indent="-446088" algn="just">
              <a:lnSpc>
                <a:spcPct val="100000"/>
              </a:lnSpc>
              <a:spcBef>
                <a:spcPts val="0"/>
              </a:spcBef>
              <a:buFont typeface="Wingdings" panose="05000000000000000000" pitchFamily="2" charset="2"/>
              <a:buChar char="ü"/>
            </a:pPr>
            <a:r>
              <a:rPr lang="en-US" i="1" dirty="0"/>
              <a:t>In case show cause notices have been issued on similar issues to a </a:t>
            </a:r>
            <a:r>
              <a:rPr lang="en-US" i="1" dirty="0" err="1"/>
              <a:t>noticee</a:t>
            </a:r>
            <a:r>
              <a:rPr lang="en-US" i="1" dirty="0"/>
              <a:t>(s) and made answerable to different levels of adjudicating authorities within a Commissionerate, such show cause notices should be adjudicated by the adjudicating authority competent to decide the case involving the highest amount of central tax and/or integrated tax (including </a:t>
            </a:r>
            <a:r>
              <a:rPr lang="en-US" i="1" dirty="0" err="1"/>
              <a:t>cess</a:t>
            </a:r>
            <a:r>
              <a:rPr lang="en-US" i="1" dirty="0"/>
              <a:t>) - </a:t>
            </a:r>
            <a:r>
              <a:rPr lang="en-US" dirty="0"/>
              <a:t>Circular No. 31/05/2018 - GST</a:t>
            </a:r>
            <a:endParaRPr lang="en-US" i="1" dirty="0"/>
          </a:p>
          <a:p>
            <a:pPr marL="365125" indent="-365125" algn="just">
              <a:lnSpc>
                <a:spcPct val="100000"/>
              </a:lnSpc>
              <a:spcBef>
                <a:spcPts val="0"/>
              </a:spcBef>
            </a:pPr>
            <a:endParaRPr lang="en-US" dirty="0"/>
          </a:p>
          <a:p>
            <a:pPr marL="365125" indent="-365125" algn="just">
              <a:lnSpc>
                <a:spcPct val="100000"/>
              </a:lnSpc>
              <a:spcBef>
                <a:spcPts val="0"/>
              </a:spcBef>
            </a:pPr>
            <a:r>
              <a:rPr lang="en-US" i="1" dirty="0"/>
              <a:t>Where a proper officer under the State Goods and Services Tax Act or the Union Territory Goods and Services Tax Act has initiated any proceedings on a subject matter, no proceedings shall be initiated by the proper officer under this Act on the same subject matter - </a:t>
            </a:r>
            <a:r>
              <a:rPr lang="en-US" dirty="0"/>
              <a:t>Sec 6(2)(b);</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No one can be a judge in his own cause - Nemo Judex in causa </a:t>
            </a:r>
            <a:r>
              <a:rPr lang="en-US" dirty="0" err="1"/>
              <a:t>sua</a:t>
            </a:r>
            <a:r>
              <a:rPr lang="en-US" dirty="0"/>
              <a:t> - Issues faced in the e-way bill matters;</a:t>
            </a:r>
          </a:p>
          <a:p>
            <a:endParaRPr lang="en-IN" dirty="0"/>
          </a:p>
        </p:txBody>
      </p:sp>
    </p:spTree>
    <p:extLst>
      <p:ext uri="{BB962C8B-B14F-4D97-AF65-F5344CB8AC3E}">
        <p14:creationId xmlns:p14="http://schemas.microsoft.com/office/powerpoint/2010/main" val="2263276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2A97D-426D-8EBB-3B18-93587DA49E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263426-7168-CB8D-6D8A-C98A2FAA0AB3}"/>
              </a:ext>
            </a:extLst>
          </p:cNvPr>
          <p:cNvSpPr>
            <a:spLocks noGrp="1"/>
          </p:cNvSpPr>
          <p:nvPr>
            <p:ph type="body" sz="quarter" idx="14"/>
          </p:nvPr>
        </p:nvSpPr>
        <p:spPr>
          <a:xfrm>
            <a:off x="327024" y="150814"/>
            <a:ext cx="9182735" cy="585787"/>
          </a:xfrm>
        </p:spPr>
        <p:txBody>
          <a:bodyPr/>
          <a:lstStyle/>
          <a:p>
            <a:r>
              <a:rPr lang="en-US" sz="3200" b="0" i="1" dirty="0">
                <a:solidFill>
                  <a:schemeClr val="bg1"/>
                </a:solidFill>
                <a:latin typeface="Cambria" panose="02040503050406030204" pitchFamily="18" charset="0"/>
              </a:rPr>
              <a:t>Audit vs Investigation and parallel </a:t>
            </a:r>
            <a:r>
              <a:rPr lang="en-US" sz="3200" b="0" i="1" dirty="0"/>
              <a:t>proceeding</a:t>
            </a:r>
            <a:endParaRPr lang="en-IN" sz="3200" b="0" dirty="0"/>
          </a:p>
        </p:txBody>
      </p:sp>
      <p:sp>
        <p:nvSpPr>
          <p:cNvPr id="3" name="Text Placeholder 2">
            <a:extLst>
              <a:ext uri="{FF2B5EF4-FFF2-40B4-BE49-F238E27FC236}">
                <a16:creationId xmlns:a16="http://schemas.microsoft.com/office/drawing/2014/main" id="{6F827187-0F73-7FDB-E5AA-1866858B8B06}"/>
              </a:ext>
            </a:extLst>
          </p:cNvPr>
          <p:cNvSpPr>
            <a:spLocks noGrp="1"/>
          </p:cNvSpPr>
          <p:nvPr>
            <p:ph type="body" sz="quarter" idx="15"/>
          </p:nvPr>
        </p:nvSpPr>
        <p:spPr>
          <a:xfrm>
            <a:off x="327025" y="1038618"/>
            <a:ext cx="11650331" cy="5668568"/>
          </a:xfrm>
        </p:spPr>
        <p:txBody>
          <a:bodyPr>
            <a:normAutofit/>
          </a:bodyPr>
          <a:lstStyle/>
          <a:p>
            <a:pPr marL="0" indent="0" algn="just">
              <a:lnSpc>
                <a:spcPct val="100000"/>
              </a:lnSpc>
              <a:spcBef>
                <a:spcPts val="0"/>
              </a:spcBef>
              <a:buNone/>
            </a:pPr>
            <a:r>
              <a:rPr lang="en-US" b="1" u="sng" dirty="0"/>
              <a:t>Proceedings of investigation can be carried out independent of the Audit proceedings:</a:t>
            </a:r>
          </a:p>
          <a:p>
            <a:pPr marL="365125" indent="-365125" algn="just">
              <a:lnSpc>
                <a:spcPct val="100000"/>
              </a:lnSpc>
              <a:spcBef>
                <a:spcPts val="0"/>
              </a:spcBef>
            </a:pPr>
            <a:r>
              <a:rPr lang="en-US" dirty="0"/>
              <a:t>Can the proceedings of the investigation be challenged when already an audit is under progress. </a:t>
            </a:r>
          </a:p>
          <a:p>
            <a:pPr marL="365125" indent="-365125" algn="just">
              <a:lnSpc>
                <a:spcPct val="100000"/>
              </a:lnSpc>
              <a:spcBef>
                <a:spcPts val="0"/>
              </a:spcBef>
            </a:pPr>
            <a:r>
              <a:rPr lang="en-US" dirty="0"/>
              <a:t>Audit under section 65 is a routine procedure to be carried out by the Commissioner in such frequency and in such manner as prescribed in the rules; which is independent of an investigation under section 67. </a:t>
            </a:r>
          </a:p>
          <a:p>
            <a:pPr marL="365125" indent="-365125" algn="just">
              <a:lnSpc>
                <a:spcPct val="100000"/>
              </a:lnSpc>
              <a:spcBef>
                <a:spcPts val="0"/>
              </a:spcBef>
            </a:pPr>
            <a:r>
              <a:rPr lang="en-US" dirty="0"/>
              <a:t>Section 67 is a more onerous procedure which can be initiated only on the satisfaction of Joint Commissioner or above of, suppression of taxable transactions, excess claim of input tax credit, contravention of the provisions of the Act and Rules, keeping of goods and accounts in contravention of the provisions, escapement of tax, secreting of goods or material liable to confiscation or relevant or useful in any proceedings under the Act and any act leading to evasion of tax. </a:t>
            </a:r>
          </a:p>
          <a:p>
            <a:pPr marL="365125" indent="-365125" algn="just">
              <a:lnSpc>
                <a:spcPct val="100000"/>
              </a:lnSpc>
              <a:spcBef>
                <a:spcPts val="0"/>
              </a:spcBef>
            </a:pPr>
            <a:r>
              <a:rPr lang="en-US" dirty="0"/>
              <a:t>Investigation under section 67 is no routine procedure as is an audit under section 65.</a:t>
            </a:r>
          </a:p>
          <a:p>
            <a:pPr marL="365125" indent="-365125" algn="just">
              <a:lnSpc>
                <a:spcPct val="100000"/>
              </a:lnSpc>
              <a:spcBef>
                <a:spcPts val="0"/>
              </a:spcBef>
            </a:pPr>
            <a:r>
              <a:rPr lang="en-US" dirty="0"/>
              <a:t>No any infirmity in the audit and investigation proceeding being continued simultaneously.</a:t>
            </a:r>
          </a:p>
          <a:p>
            <a:pPr marL="365125" indent="-365125" algn="just">
              <a:lnSpc>
                <a:spcPct val="100000"/>
              </a:lnSpc>
              <a:spcBef>
                <a:spcPts val="0"/>
              </a:spcBef>
            </a:pPr>
            <a:r>
              <a:rPr lang="en-US" dirty="0"/>
              <a:t>This is also upheld by SC </a:t>
            </a:r>
            <a:r>
              <a:rPr lang="en-US" b="1" dirty="0"/>
              <a:t>[Suresh Kumar P. P. – (2021) 125 taxmann.com 61 (SC)]</a:t>
            </a:r>
          </a:p>
          <a:p>
            <a:pPr marL="365125" indent="-365125" algn="just">
              <a:lnSpc>
                <a:spcPct val="100000"/>
              </a:lnSpc>
              <a:spcBef>
                <a:spcPts val="0"/>
              </a:spcBef>
            </a:pPr>
            <a:endParaRPr lang="en-US" b="1" u="sng" dirty="0"/>
          </a:p>
          <a:p>
            <a:pPr marL="365125" indent="-365125" algn="just">
              <a:lnSpc>
                <a:spcPct val="100000"/>
              </a:lnSpc>
              <a:spcBef>
                <a:spcPts val="0"/>
              </a:spcBef>
            </a:pPr>
            <a:endParaRPr lang="en-US" dirty="0"/>
          </a:p>
          <a:p>
            <a:pPr marL="365125" indent="-365125" algn="just">
              <a:lnSpc>
                <a:spcPct val="100000"/>
              </a:lnSpc>
              <a:spcBef>
                <a:spcPts val="0"/>
              </a:spcBef>
            </a:pPr>
            <a:endParaRPr lang="en-US" dirty="0"/>
          </a:p>
          <a:p>
            <a:pPr marL="365125" indent="-365125" algn="just">
              <a:lnSpc>
                <a:spcPct val="100000"/>
              </a:lnSpc>
              <a:spcBef>
                <a:spcPts val="0"/>
              </a:spcBef>
            </a:pPr>
            <a:endParaRPr lang="en-US" dirty="0"/>
          </a:p>
          <a:p>
            <a:pPr marL="365125" indent="-365125" algn="just">
              <a:lnSpc>
                <a:spcPct val="100000"/>
              </a:lnSpc>
              <a:spcBef>
                <a:spcPts val="0"/>
              </a:spcBef>
            </a:pPr>
            <a:endParaRPr lang="en-US" sz="2200" b="1"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8463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6F126-C78F-AC7B-EF82-AFC458772E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3891ECA-F7B1-E57B-2583-DC133716C857}"/>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p:txBody>
      </p:sp>
      <p:sp>
        <p:nvSpPr>
          <p:cNvPr id="3" name="Text Placeholder 2">
            <a:extLst>
              <a:ext uri="{FF2B5EF4-FFF2-40B4-BE49-F238E27FC236}">
                <a16:creationId xmlns:a16="http://schemas.microsoft.com/office/drawing/2014/main" id="{5C7F95DE-2865-F06F-229A-0F38140AF59A}"/>
              </a:ext>
            </a:extLst>
          </p:cNvPr>
          <p:cNvSpPr>
            <a:spLocks noGrp="1"/>
          </p:cNvSpPr>
          <p:nvPr>
            <p:ph type="body" sz="quarter" idx="15"/>
          </p:nvPr>
        </p:nvSpPr>
        <p:spPr>
          <a:xfrm>
            <a:off x="327025" y="984978"/>
            <a:ext cx="11434915" cy="5248092"/>
          </a:xfrm>
        </p:spPr>
        <p:txBody>
          <a:bodyPr>
            <a:noAutofit/>
          </a:bodyPr>
          <a:lstStyle/>
          <a:p>
            <a:pPr marL="365125" indent="-365125" algn="just">
              <a:lnSpc>
                <a:spcPct val="100000"/>
              </a:lnSpc>
              <a:spcBef>
                <a:spcPts val="0"/>
              </a:spcBef>
            </a:pPr>
            <a:r>
              <a:rPr lang="en-US" b="1" u="sng" dirty="0"/>
              <a:t>Parallel GST proceedings cannot be conducted by 3 wings of same department for same tax period:</a:t>
            </a:r>
          </a:p>
          <a:p>
            <a:pPr marL="822325" lvl="1" indent="-365125" algn="just">
              <a:lnSpc>
                <a:spcPct val="100000"/>
              </a:lnSpc>
              <a:spcBef>
                <a:spcPts val="0"/>
              </a:spcBef>
            </a:pPr>
            <a:r>
              <a:rPr lang="en-US" b="0" i="0" u="none" strike="noStrike" baseline="0" dirty="0"/>
              <a:t>The learned Advocate for the appellants submitted that for two issues, the appellants had submitted their response to the notice and the matter has not been taken to the logical end. In the meantime, the other two wings of the department, viz. Anti Evasion wing as well as the Range Office have also proceeded against the appellants by issuing notices </a:t>
            </a:r>
            <a:r>
              <a:rPr lang="en-US" b="1" i="1" u="sng" strike="noStrike" baseline="0" dirty="0"/>
              <a:t>for the very same period </a:t>
            </a:r>
            <a:r>
              <a:rPr lang="en-US" b="0" i="0" u="none" strike="noStrike" baseline="0" dirty="0"/>
              <a:t>for which audit proceedings under Section 65 of the Act has already commenced.</a:t>
            </a:r>
          </a:p>
          <a:p>
            <a:pPr marL="822325" lvl="1" indent="-365125" algn="just">
              <a:lnSpc>
                <a:spcPct val="100000"/>
              </a:lnSpc>
              <a:spcBef>
                <a:spcPts val="0"/>
              </a:spcBef>
            </a:pPr>
            <a:r>
              <a:rPr lang="en-US" b="0" i="0" u="none" strike="noStrike" baseline="0" dirty="0"/>
              <a:t>It was held that since the audit proceedings under Section 65 of the Act has already commenced, it is but appropriate that the proceedings should be taken to the logical end. The proceedings initiated by the Anti Evasion and Range Office for the very same period shall not be proceeded with any further.</a:t>
            </a:r>
          </a:p>
          <a:p>
            <a:pPr marL="0" indent="0" algn="just">
              <a:buNone/>
            </a:pPr>
            <a:r>
              <a:rPr lang="en-US" b="1" dirty="0"/>
              <a:t>[R. P. </a:t>
            </a:r>
            <a:r>
              <a:rPr lang="en-US" b="1" dirty="0" err="1"/>
              <a:t>Buildcon</a:t>
            </a:r>
            <a:r>
              <a:rPr lang="en-US" b="1" dirty="0"/>
              <a:t> Private Limited (Calcutta HC) - [WPA 20025 OF 2022 dated September 30, 2022] </a:t>
            </a:r>
            <a:endParaRPr lang="en-US" dirty="0"/>
          </a:p>
        </p:txBody>
      </p:sp>
    </p:spTree>
    <p:extLst>
      <p:ext uri="{BB962C8B-B14F-4D97-AF65-F5344CB8AC3E}">
        <p14:creationId xmlns:p14="http://schemas.microsoft.com/office/powerpoint/2010/main" val="3769325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AA06E-1B4A-2288-A4A7-F632795046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171205-8461-1F17-B338-EEA1A4673A36}"/>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p:txBody>
      </p:sp>
      <p:sp>
        <p:nvSpPr>
          <p:cNvPr id="3" name="Text Placeholder 2">
            <a:extLst>
              <a:ext uri="{FF2B5EF4-FFF2-40B4-BE49-F238E27FC236}">
                <a16:creationId xmlns:a16="http://schemas.microsoft.com/office/drawing/2014/main" id="{99CC0D6E-E493-F1D4-F183-CAF7B054F5BD}"/>
              </a:ext>
            </a:extLst>
          </p:cNvPr>
          <p:cNvSpPr>
            <a:spLocks noGrp="1"/>
          </p:cNvSpPr>
          <p:nvPr>
            <p:ph type="body" sz="quarter" idx="15"/>
          </p:nvPr>
        </p:nvSpPr>
        <p:spPr>
          <a:xfrm>
            <a:off x="327025" y="984978"/>
            <a:ext cx="11434915" cy="5248092"/>
          </a:xfrm>
        </p:spPr>
        <p:txBody>
          <a:bodyPr>
            <a:noAutofit/>
          </a:bodyPr>
          <a:lstStyle/>
          <a:p>
            <a:pPr marL="365125" indent="-365125" algn="just">
              <a:lnSpc>
                <a:spcPct val="100000"/>
              </a:lnSpc>
              <a:spcBef>
                <a:spcPts val="0"/>
              </a:spcBef>
            </a:pPr>
            <a:r>
              <a:rPr lang="it-IT" b="1" u="sng" dirty="0">
                <a:latin typeface="Cambria" panose="02040503050406030204" pitchFamily="18" charset="0"/>
                <a:ea typeface="Cambria" panose="02040503050406030204" pitchFamily="18" charset="0"/>
              </a:rPr>
              <a:t>One authority to adjudicate between Centre and State on the same issue:</a:t>
            </a:r>
          </a:p>
          <a:p>
            <a:pPr marL="822325" lvl="1" indent="-365125" algn="just">
              <a:lnSpc>
                <a:spcPct val="100000"/>
              </a:lnSpc>
              <a:spcBef>
                <a:spcPts val="0"/>
              </a:spcBef>
            </a:pPr>
            <a:r>
              <a:rPr lang="en-US" dirty="0">
                <a:latin typeface="Cambria" panose="02040503050406030204" pitchFamily="18" charset="0"/>
                <a:ea typeface="Cambria" panose="02040503050406030204" pitchFamily="18" charset="0"/>
              </a:rPr>
              <a:t>The appellants are aggrieved by the show cause notice issued by the respondent herein dated 29thDecember, 2022 on the ground that </a:t>
            </a:r>
            <a:r>
              <a:rPr lang="en-US" b="1" i="1" u="sng" dirty="0">
                <a:latin typeface="Cambria" panose="02040503050406030204" pitchFamily="18" charset="0"/>
                <a:ea typeface="Cambria" panose="02040503050406030204" pitchFamily="18" charset="0"/>
              </a:rPr>
              <a:t>the very same issue </a:t>
            </a:r>
            <a:r>
              <a:rPr lang="en-US" dirty="0">
                <a:latin typeface="Cambria" panose="02040503050406030204" pitchFamily="18" charset="0"/>
                <a:ea typeface="Cambria" panose="02040503050406030204" pitchFamily="18" charset="0"/>
              </a:rPr>
              <a:t>is now subject matter of consideration by the Assistant Commissioner, State Tax, Bureau of Investigation, South Bengal (HQ), who has issued notice dated 7th November, 2022. In our considered view, if the subject issue is one and the same or if the subject is inter-related, it is always better that one authority adjudicates the matter. By directing the </a:t>
            </a:r>
            <a:r>
              <a:rPr lang="en-US" dirty="0" err="1">
                <a:latin typeface="Cambria" panose="02040503050406030204" pitchFamily="18" charset="0"/>
                <a:ea typeface="Cambria" panose="02040503050406030204" pitchFamily="18" charset="0"/>
              </a:rPr>
              <a:t>assessee</a:t>
            </a:r>
            <a:r>
              <a:rPr lang="en-US" dirty="0">
                <a:latin typeface="Cambria" panose="02040503050406030204" pitchFamily="18" charset="0"/>
                <a:ea typeface="Cambria" panose="02040503050406030204" pitchFamily="18" charset="0"/>
              </a:rPr>
              <a:t> to face multiple authorities may result in conflicting decisions. Therefore, not only in the interest of the </a:t>
            </a:r>
            <a:r>
              <a:rPr lang="en-US" dirty="0" err="1">
                <a:latin typeface="Cambria" panose="02040503050406030204" pitchFamily="18" charset="0"/>
                <a:ea typeface="Cambria" panose="02040503050406030204" pitchFamily="18" charset="0"/>
              </a:rPr>
              <a:t>assessee</a:t>
            </a:r>
            <a:r>
              <a:rPr lang="en-US" dirty="0">
                <a:latin typeface="Cambria" panose="02040503050406030204" pitchFamily="18" charset="0"/>
                <a:ea typeface="Cambria" panose="02040503050406030204" pitchFamily="18" charset="0"/>
              </a:rPr>
              <a:t> but in the interest of the revenue also, one authority should take the decision.</a:t>
            </a:r>
          </a:p>
          <a:p>
            <a:pPr marL="457200" lvl="1" indent="0" algn="just">
              <a:lnSpc>
                <a:spcPct val="100000"/>
              </a:lnSpc>
              <a:spcBef>
                <a:spcPts val="0"/>
              </a:spcBef>
              <a:buNone/>
            </a:pPr>
            <a:r>
              <a:rPr lang="en-US" b="1" dirty="0">
                <a:latin typeface="Cambria" panose="02040503050406030204" pitchFamily="18" charset="0"/>
                <a:ea typeface="Cambria" panose="02040503050406030204" pitchFamily="18" charset="0"/>
              </a:rPr>
              <a:t>[</a:t>
            </a:r>
            <a:r>
              <a:rPr lang="it-IT" b="1" dirty="0">
                <a:latin typeface="Cambria" panose="02040503050406030204" pitchFamily="18" charset="0"/>
                <a:ea typeface="Cambria" panose="02040503050406030204" pitchFamily="18" charset="0"/>
              </a:rPr>
              <a:t>LGW Industries Ltd Vs Assistant Commissioner 2023 (3) TMI 826- Calcutta HC]</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58269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7177-2404-68AB-7EB6-943AB4568F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72A27C-148A-4701-6F00-3A76F196FA8D}"/>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p:txBody>
      </p:sp>
      <p:sp>
        <p:nvSpPr>
          <p:cNvPr id="3" name="Text Placeholder 2">
            <a:extLst>
              <a:ext uri="{FF2B5EF4-FFF2-40B4-BE49-F238E27FC236}">
                <a16:creationId xmlns:a16="http://schemas.microsoft.com/office/drawing/2014/main" id="{F64BF527-37E2-62F3-7EE0-29B22ACBA21C}"/>
              </a:ext>
            </a:extLst>
          </p:cNvPr>
          <p:cNvSpPr>
            <a:spLocks noGrp="1"/>
          </p:cNvSpPr>
          <p:nvPr>
            <p:ph type="body" sz="quarter" idx="15"/>
          </p:nvPr>
        </p:nvSpPr>
        <p:spPr>
          <a:xfrm>
            <a:off x="327025" y="1060134"/>
            <a:ext cx="11650331" cy="5797866"/>
          </a:xfrm>
        </p:spPr>
        <p:txBody>
          <a:bodyPr>
            <a:noAutofit/>
          </a:bodyPr>
          <a:lstStyle/>
          <a:p>
            <a:pPr marL="365125" indent="-365125" algn="just">
              <a:lnSpc>
                <a:spcPct val="100000"/>
              </a:lnSpc>
              <a:spcBef>
                <a:spcPts val="0"/>
              </a:spcBef>
            </a:pPr>
            <a:r>
              <a:rPr lang="en-US" b="1" u="sng" dirty="0"/>
              <a:t>SCN cannot be issued on the same cause of action against which the </a:t>
            </a:r>
            <a:r>
              <a:rPr lang="en-US" b="1" u="sng" dirty="0" err="1"/>
              <a:t>favourable</a:t>
            </a:r>
            <a:r>
              <a:rPr lang="en-US" b="1" u="sng" dirty="0"/>
              <a:t> order is already passed by the Appellate Authority:</a:t>
            </a:r>
          </a:p>
          <a:p>
            <a:pPr marL="822325" lvl="1" indent="-365125" algn="just">
              <a:lnSpc>
                <a:spcPct val="100000"/>
              </a:lnSpc>
              <a:spcBef>
                <a:spcPts val="0"/>
              </a:spcBef>
            </a:pPr>
            <a:r>
              <a:rPr lang="en-US" dirty="0"/>
              <a:t>Revenue cannot re-agitate and issue fresh show cause notices again for the same cause of action covering same period against which the Order passed by the first Appellate Authority has been accepted by the Respondents and same has attained finality. </a:t>
            </a:r>
          </a:p>
          <a:p>
            <a:pPr marL="822325" lvl="1" indent="-365125" algn="just">
              <a:lnSpc>
                <a:spcPct val="100000"/>
              </a:lnSpc>
              <a:spcBef>
                <a:spcPts val="0"/>
              </a:spcBef>
            </a:pPr>
            <a:endParaRPr lang="en-US" dirty="0"/>
          </a:p>
          <a:p>
            <a:pPr marL="822325" lvl="1" indent="-365125" algn="just">
              <a:lnSpc>
                <a:spcPct val="100000"/>
              </a:lnSpc>
              <a:spcBef>
                <a:spcPts val="0"/>
              </a:spcBef>
            </a:pPr>
            <a:r>
              <a:rPr lang="en-US" dirty="0"/>
              <a:t>The actions of the Respondent No.2 and the Respondent No.3 is therefore bad in law and is without jurisdiction and is further hit by the principles of res judicata and is clearly not permissible under the law. </a:t>
            </a:r>
          </a:p>
          <a:p>
            <a:pPr marL="822325" lvl="1" indent="-365125" algn="just">
              <a:lnSpc>
                <a:spcPct val="100000"/>
              </a:lnSpc>
              <a:spcBef>
                <a:spcPts val="0"/>
              </a:spcBef>
            </a:pPr>
            <a:endParaRPr lang="en-US" dirty="0"/>
          </a:p>
          <a:p>
            <a:pPr marL="822325" lvl="1" indent="-365125" algn="just">
              <a:lnSpc>
                <a:spcPct val="100000"/>
              </a:lnSpc>
              <a:spcBef>
                <a:spcPts val="0"/>
              </a:spcBef>
            </a:pPr>
            <a:r>
              <a:rPr lang="en-US" dirty="0"/>
              <a:t>As stated herein above, after passing of the 1st appellate order, only course available with the Respondents were to challenge the first Appellate Order before the Appellate Tribunal under Section 112 of the JGST Act, if at all aggrieved, and</a:t>
            </a:r>
          </a:p>
          <a:p>
            <a:pPr marL="822325" lvl="1" indent="-365125" algn="just">
              <a:lnSpc>
                <a:spcPct val="100000"/>
              </a:lnSpc>
              <a:spcBef>
                <a:spcPts val="0"/>
              </a:spcBef>
            </a:pPr>
            <a:endParaRPr lang="en-US" dirty="0"/>
          </a:p>
          <a:p>
            <a:pPr marL="822325" lvl="1" indent="-365125" algn="just">
              <a:lnSpc>
                <a:spcPct val="100000"/>
              </a:lnSpc>
              <a:spcBef>
                <a:spcPts val="0"/>
              </a:spcBef>
            </a:pPr>
            <a:r>
              <a:rPr lang="en-US" dirty="0"/>
              <a:t>Therefore, the impugned Show Cause Notices are wholly without jurisdiction, without authority of law and also barred by principles of res-judicata. </a:t>
            </a:r>
          </a:p>
          <a:p>
            <a:pPr marL="457200" lvl="1" indent="0" algn="just">
              <a:lnSpc>
                <a:spcPct val="100000"/>
              </a:lnSpc>
              <a:spcBef>
                <a:spcPts val="0"/>
              </a:spcBef>
              <a:buNone/>
            </a:pPr>
            <a:r>
              <a:rPr lang="en-US" b="1" dirty="0"/>
              <a:t>[</a:t>
            </a:r>
            <a:r>
              <a:rPr lang="en-US" b="1" dirty="0" err="1"/>
              <a:t>Ambey</a:t>
            </a:r>
            <a:r>
              <a:rPr lang="en-US" b="1" dirty="0"/>
              <a:t> Mining Pvt Ltd Vs Commissioner of State Tax 2023 (7) TMI 876- </a:t>
            </a:r>
            <a:r>
              <a:rPr lang="en-US" b="1" dirty="0" err="1"/>
              <a:t>Jharkd</a:t>
            </a:r>
            <a:r>
              <a:rPr lang="en-US" b="1" dirty="0"/>
              <a:t> HC]</a:t>
            </a:r>
            <a:endParaRPr lang="en-US" dirty="0"/>
          </a:p>
          <a:p>
            <a:pPr marL="0" indent="0" algn="just">
              <a:lnSpc>
                <a:spcPct val="100000"/>
              </a:lnSpc>
              <a:spcBef>
                <a:spcPts val="0"/>
              </a:spcBef>
              <a:buNone/>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81762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D6EC9-824B-AEDD-3E41-793290A48D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8A2843B-A6F1-88D5-43BE-6BFF4DF0D2EE}"/>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p:txBody>
      </p:sp>
      <p:sp>
        <p:nvSpPr>
          <p:cNvPr id="3" name="Text Placeholder 2">
            <a:extLst>
              <a:ext uri="{FF2B5EF4-FFF2-40B4-BE49-F238E27FC236}">
                <a16:creationId xmlns:a16="http://schemas.microsoft.com/office/drawing/2014/main" id="{76731C5B-CE05-C160-6E0E-7BD37F80D9E0}"/>
              </a:ext>
            </a:extLst>
          </p:cNvPr>
          <p:cNvSpPr>
            <a:spLocks noGrp="1"/>
          </p:cNvSpPr>
          <p:nvPr>
            <p:ph type="body" sz="quarter" idx="15"/>
          </p:nvPr>
        </p:nvSpPr>
        <p:spPr>
          <a:xfrm>
            <a:off x="327025" y="1060134"/>
            <a:ext cx="11650331" cy="5797866"/>
          </a:xfrm>
        </p:spPr>
        <p:txBody>
          <a:bodyPr>
            <a:noAutofit/>
          </a:bodyPr>
          <a:lstStyle/>
          <a:p>
            <a:pPr marL="365125" indent="-365125" algn="just">
              <a:lnSpc>
                <a:spcPct val="100000"/>
              </a:lnSpc>
              <a:spcBef>
                <a:spcPts val="0"/>
              </a:spcBef>
            </a:pPr>
            <a:r>
              <a:rPr lang="en-US" b="1" u="sng" dirty="0"/>
              <a:t>Statutory bar on carrying out simultaneous parallel investigations by two different tax authorities is only applicable when subject matter of two investigations is same:</a:t>
            </a:r>
            <a:r>
              <a:rPr lang="en-US" dirty="0"/>
              <a:t> </a:t>
            </a:r>
          </a:p>
          <a:p>
            <a:pPr marL="822325" lvl="1" indent="-365125" algn="just">
              <a:lnSpc>
                <a:spcPct val="100000"/>
              </a:lnSpc>
              <a:spcBef>
                <a:spcPts val="0"/>
              </a:spcBef>
            </a:pPr>
            <a:r>
              <a:rPr lang="en-US" dirty="0"/>
              <a:t>The very purpose and object of Section 6(2)(b) of the Act is to ensure that on the same subject, the parallel proceedings are to be avoided. Once, on a particular subject, the State authority has initiated action under the State Goods and Services Tax Act, then alone, the proper officer under the Central Goods and Services Tax Act are restrained to wait till the finalization of the proceedings initiated by the State authorities. However, in all circumstances, and in respect of various other proceedings, the benefit cannot be claimed by the </a:t>
            </a:r>
            <a:r>
              <a:rPr lang="en-US" dirty="0" err="1"/>
              <a:t>assessees</a:t>
            </a:r>
            <a:r>
              <a:rPr lang="en-US" dirty="0"/>
              <a:t>. [para 11]</a:t>
            </a:r>
          </a:p>
          <a:p>
            <a:pPr marL="822325" lvl="1" indent="-365125" algn="just">
              <a:lnSpc>
                <a:spcPct val="100000"/>
              </a:lnSpc>
              <a:spcBef>
                <a:spcPts val="0"/>
              </a:spcBef>
            </a:pPr>
            <a:r>
              <a:rPr lang="en-US" dirty="0"/>
              <a:t>It is to be established that subject matter is one and the same. Mere pendency of proceedings before the State authorities is not a ground to restrain the Central authorities from issuing summons and conduct investigation regarding certain allegations. Therefore, all these factors require an adjudication before the competent authority and if the summons are kept in abeyance at this stage, the same would paralyze the entire proceedings, which is not only desirable, but would cause prejudice to the interest of the Revenue in the present case. [para 12]</a:t>
            </a:r>
          </a:p>
          <a:p>
            <a:pPr marL="457200" lvl="1" indent="0" algn="just">
              <a:lnSpc>
                <a:spcPct val="100000"/>
              </a:lnSpc>
              <a:spcBef>
                <a:spcPts val="0"/>
              </a:spcBef>
              <a:buNone/>
            </a:pPr>
            <a:r>
              <a:rPr lang="en-US" b="1" dirty="0"/>
              <a:t>[</a:t>
            </a:r>
            <a:r>
              <a:rPr lang="en-US" b="1" dirty="0" err="1">
                <a:latin typeface="Cambria" panose="02040503050406030204" pitchFamily="18" charset="0"/>
                <a:ea typeface="Cambria" panose="02040503050406030204" pitchFamily="18" charset="0"/>
              </a:rPr>
              <a:t>Kuppan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Gounder</a:t>
            </a:r>
            <a:r>
              <a:rPr lang="en-US" b="1" dirty="0">
                <a:latin typeface="Cambria" panose="02040503050406030204" pitchFamily="18" charset="0"/>
                <a:ea typeface="Cambria" panose="02040503050406030204" pitchFamily="18" charset="0"/>
              </a:rPr>
              <a:t> P.G. Natarajan - </a:t>
            </a:r>
            <a:r>
              <a:rPr lang="da-DK" b="1" dirty="0">
                <a:latin typeface="Cambria" panose="02040503050406030204" pitchFamily="18" charset="0"/>
                <a:ea typeface="Cambria" panose="02040503050406030204" pitchFamily="18" charset="0"/>
              </a:rPr>
              <a:t>2021 (55) G.S.T.L. 420 (Mad.)]</a:t>
            </a:r>
            <a:endParaRPr lang="en-US" dirty="0"/>
          </a:p>
        </p:txBody>
      </p:sp>
    </p:spTree>
    <p:extLst>
      <p:ext uri="{BB962C8B-B14F-4D97-AF65-F5344CB8AC3E}">
        <p14:creationId xmlns:p14="http://schemas.microsoft.com/office/powerpoint/2010/main" val="179432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E5773-8EB7-8367-020D-318D998C68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AE7654-0A15-F38C-198A-93BFB4F5926B}"/>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p:txBody>
      </p:sp>
      <p:sp>
        <p:nvSpPr>
          <p:cNvPr id="3" name="Text Placeholder 2">
            <a:extLst>
              <a:ext uri="{FF2B5EF4-FFF2-40B4-BE49-F238E27FC236}">
                <a16:creationId xmlns:a16="http://schemas.microsoft.com/office/drawing/2014/main" id="{1A835816-7911-38C5-C2D9-C90E97491E3B}"/>
              </a:ext>
            </a:extLst>
          </p:cNvPr>
          <p:cNvSpPr>
            <a:spLocks noGrp="1"/>
          </p:cNvSpPr>
          <p:nvPr>
            <p:ph type="body" sz="quarter" idx="15"/>
          </p:nvPr>
        </p:nvSpPr>
        <p:spPr>
          <a:xfrm>
            <a:off x="327025" y="1038617"/>
            <a:ext cx="11650331" cy="5588093"/>
          </a:xfrm>
        </p:spPr>
        <p:txBody>
          <a:bodyPr>
            <a:normAutofit/>
          </a:bodyPr>
          <a:lstStyle/>
          <a:p>
            <a:pPr marL="87313" lvl="1" indent="0" algn="just">
              <a:lnSpc>
                <a:spcPct val="100000"/>
              </a:lnSpc>
              <a:spcBef>
                <a:spcPts val="0"/>
              </a:spcBef>
              <a:buNone/>
            </a:pPr>
            <a:r>
              <a:rPr lang="en-US" b="1" u="sng" dirty="0"/>
              <a:t>Authorities commencing the proceedings first would need to continue with the proceedings:</a:t>
            </a:r>
          </a:p>
          <a:p>
            <a:pPr marL="822325" lvl="1" indent="-365125" algn="just">
              <a:lnSpc>
                <a:spcPct val="100000"/>
              </a:lnSpc>
              <a:spcBef>
                <a:spcPts val="0"/>
              </a:spcBef>
            </a:pPr>
            <a:r>
              <a:rPr lang="en-US" dirty="0"/>
              <a:t>Parallel proceedings by multiple authorities - State GST department, Preventive Wing of Central GST and DGGI initiated enquiries. </a:t>
            </a:r>
          </a:p>
          <a:p>
            <a:pPr marL="822325" lvl="1" indent="-365125" algn="just">
              <a:lnSpc>
                <a:spcPct val="100000"/>
              </a:lnSpc>
              <a:spcBef>
                <a:spcPts val="0"/>
              </a:spcBef>
            </a:pPr>
            <a:r>
              <a:rPr lang="en-US" dirty="0"/>
              <a:t>DGGI could not raise a question about credibility and competence of State GST authorities</a:t>
            </a:r>
          </a:p>
          <a:p>
            <a:pPr marL="822325" lvl="1" indent="-365125" algn="just">
              <a:lnSpc>
                <a:spcPct val="100000"/>
              </a:lnSpc>
              <a:spcBef>
                <a:spcPts val="0"/>
              </a:spcBef>
            </a:pPr>
            <a:r>
              <a:rPr lang="en-US" dirty="0"/>
              <a:t>The officers of DGGI do not enjoy any special power or privilege in comparison with officers of State GST authorities </a:t>
            </a:r>
          </a:p>
          <a:p>
            <a:pPr marL="822325" lvl="1" indent="-365125" algn="just">
              <a:lnSpc>
                <a:spcPct val="100000"/>
              </a:lnSpc>
              <a:spcBef>
                <a:spcPts val="0"/>
              </a:spcBef>
            </a:pPr>
            <a:r>
              <a:rPr lang="en-US" dirty="0"/>
              <a:t>Proceedings on basis of search and seizure by State authorities, being prior in point of time and all proceedings being inter-related, State authorities were to continue with proceedings. </a:t>
            </a:r>
          </a:p>
          <a:p>
            <a:pPr marL="822325" lvl="1" indent="-365125" algn="just">
              <a:lnSpc>
                <a:spcPct val="100000"/>
              </a:lnSpc>
              <a:spcBef>
                <a:spcPts val="0"/>
              </a:spcBef>
            </a:pPr>
            <a:r>
              <a:rPr lang="en-US" dirty="0"/>
              <a:t>Therefore, the Preventive Wing of CGST and DGGI Wing of CGST, would forward all their investigation carried to State authorities. </a:t>
            </a:r>
          </a:p>
          <a:p>
            <a:pPr marL="457200" lvl="1" indent="0" algn="just">
              <a:lnSpc>
                <a:spcPct val="100000"/>
              </a:lnSpc>
              <a:spcBef>
                <a:spcPts val="0"/>
              </a:spcBef>
              <a:buNone/>
            </a:pPr>
            <a:r>
              <a:rPr lang="en-US" b="1" dirty="0"/>
              <a:t>[Vivek </a:t>
            </a:r>
            <a:r>
              <a:rPr lang="en-US" b="1" dirty="0" err="1"/>
              <a:t>Narsaria</a:t>
            </a:r>
            <a:r>
              <a:rPr lang="en-US" b="1" dirty="0"/>
              <a:t> - [2024] 158 taxmann.com 523 (Jharkhand)]</a:t>
            </a:r>
          </a:p>
          <a:p>
            <a:pPr marL="365125" indent="-365125" algn="just">
              <a:lnSpc>
                <a:spcPct val="100000"/>
              </a:lnSpc>
              <a:spcBef>
                <a:spcPts val="0"/>
              </a:spcBef>
            </a:pPr>
            <a:endParaRPr lang="en-US" dirty="0"/>
          </a:p>
          <a:p>
            <a:pPr marL="365125" indent="-365125" algn="just">
              <a:lnSpc>
                <a:spcPct val="100000"/>
              </a:lnSpc>
              <a:spcBef>
                <a:spcPts val="0"/>
              </a:spcBef>
            </a:pPr>
            <a:endParaRPr lang="en-US" sz="2200" b="1"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9743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558B1-1236-A2D9-65A9-6F922DB993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D26CC7-C4B4-0AFE-A12B-0E900A1AEDB4}"/>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Parallel proceedings/ Duplicate proceedings</a:t>
            </a:r>
            <a:endParaRPr lang="en-IN" sz="3200" b="0" dirty="0"/>
          </a:p>
        </p:txBody>
      </p:sp>
      <p:sp>
        <p:nvSpPr>
          <p:cNvPr id="3" name="Text Placeholder 2">
            <a:extLst>
              <a:ext uri="{FF2B5EF4-FFF2-40B4-BE49-F238E27FC236}">
                <a16:creationId xmlns:a16="http://schemas.microsoft.com/office/drawing/2014/main" id="{D4060ED9-9AA2-83CC-9685-1FA3F8EAAE54}"/>
              </a:ext>
            </a:extLst>
          </p:cNvPr>
          <p:cNvSpPr>
            <a:spLocks noGrp="1"/>
          </p:cNvSpPr>
          <p:nvPr>
            <p:ph type="body" sz="quarter" idx="15"/>
          </p:nvPr>
        </p:nvSpPr>
        <p:spPr>
          <a:xfrm>
            <a:off x="327025" y="1027859"/>
            <a:ext cx="11650331" cy="5588093"/>
          </a:xfrm>
        </p:spPr>
        <p:txBody>
          <a:bodyPr>
            <a:normAutofit lnSpcReduction="10000"/>
          </a:bodyPr>
          <a:lstStyle/>
          <a:p>
            <a:pPr marL="365125" indent="-365125" algn="just">
              <a:lnSpc>
                <a:spcPct val="100000"/>
              </a:lnSpc>
              <a:spcBef>
                <a:spcPts val="0"/>
              </a:spcBef>
            </a:pPr>
            <a:r>
              <a:rPr lang="en-US" b="1" u="sng" dirty="0"/>
              <a:t>Plain reading of the provisions do not suggest any bar in exercise of audit under Section 65, if the </a:t>
            </a:r>
            <a:r>
              <a:rPr lang="en-US" b="1" u="sng" dirty="0" err="1"/>
              <a:t>assessee</a:t>
            </a:r>
            <a:r>
              <a:rPr lang="en-US" b="1" u="sng" dirty="0"/>
              <a:t> had faced any earlier proceedings under Section 74:</a:t>
            </a:r>
          </a:p>
          <a:p>
            <a:pPr marL="901700" lvl="1" indent="-444500" algn="just">
              <a:lnSpc>
                <a:spcPct val="100000"/>
              </a:lnSpc>
              <a:spcBef>
                <a:spcPts val="0"/>
              </a:spcBef>
              <a:buFont typeface="Wingdings" panose="05000000000000000000" pitchFamily="2" charset="2"/>
              <a:buChar char="ü"/>
            </a:pPr>
            <a:r>
              <a:rPr lang="en-US" dirty="0"/>
              <a:t>Plain reading of the provisions do not suggest any bar in exercise of audit under Section 65, if the </a:t>
            </a:r>
            <a:r>
              <a:rPr lang="en-US" dirty="0" err="1"/>
              <a:t>assessee</a:t>
            </a:r>
            <a:r>
              <a:rPr lang="en-US" dirty="0"/>
              <a:t> had faced any earlier proceedings under Section 74 of the Act with respect to Input Tax Credit, excess claimed, there is no inherent legal infirmity shown to exist in the audit having been directed, keeping in mind the language of the statute.</a:t>
            </a:r>
          </a:p>
          <a:p>
            <a:pPr marL="457200" lvl="1" indent="0" algn="just">
              <a:lnSpc>
                <a:spcPct val="100000"/>
              </a:lnSpc>
              <a:spcBef>
                <a:spcPts val="0"/>
              </a:spcBef>
              <a:buNone/>
            </a:pPr>
            <a:r>
              <a:rPr lang="en-US" b="1" dirty="0"/>
              <a:t>[Rising India - 2023 (5) TMI 589 - ALLAHABAD HIGH COURT]</a:t>
            </a:r>
          </a:p>
          <a:p>
            <a:pPr marL="0" indent="0" algn="just">
              <a:lnSpc>
                <a:spcPct val="100000"/>
              </a:lnSpc>
              <a:spcBef>
                <a:spcPts val="0"/>
              </a:spcBef>
              <a:buNone/>
            </a:pPr>
            <a:endParaRPr lang="en-US" dirty="0"/>
          </a:p>
          <a:p>
            <a:pPr marL="365125" lvl="1" indent="-365125" algn="just">
              <a:lnSpc>
                <a:spcPct val="100000"/>
              </a:lnSpc>
              <a:spcBef>
                <a:spcPts val="0"/>
              </a:spcBef>
            </a:pPr>
            <a:r>
              <a:rPr lang="en-US" b="1" u="sng" dirty="0"/>
              <a:t>The different wings of the very same department should not issue notices and summons to the appellants without taking any of the earlier proceedings to the logical end.</a:t>
            </a:r>
          </a:p>
          <a:p>
            <a:pPr marL="901700" lvl="1" indent="-444500" algn="just">
              <a:lnSpc>
                <a:spcPct val="110000"/>
              </a:lnSpc>
              <a:spcBef>
                <a:spcPts val="0"/>
              </a:spcBef>
              <a:buFont typeface="Wingdings" panose="05000000000000000000" pitchFamily="2" charset="2"/>
              <a:buChar char="ü"/>
            </a:pPr>
            <a:r>
              <a:rPr lang="en-US" dirty="0"/>
              <a:t>It is found that none of the proceedings initiated by the department has been shown to have been taken to the logical end. If, according to the respondent’s department, there is an irregularity in the </a:t>
            </a:r>
            <a:r>
              <a:rPr lang="en-US" dirty="0" err="1"/>
              <a:t>availment</a:t>
            </a:r>
            <a:r>
              <a:rPr lang="en-US" dirty="0"/>
              <a:t> of credit, then appropriate proceedings under the Act should be initiated and after due opportunity to the appellants, the matter should be taken to the logical end. </a:t>
            </a:r>
          </a:p>
          <a:p>
            <a:pPr marL="0" lvl="1" indent="0" algn="just">
              <a:lnSpc>
                <a:spcPct val="100000"/>
              </a:lnSpc>
              <a:spcBef>
                <a:spcPts val="0"/>
              </a:spcBef>
              <a:buNone/>
            </a:pPr>
            <a:r>
              <a:rPr lang="en-US" b="1" dirty="0"/>
              <a:t>[Ideal Unique Realtors (P.) Ltd. [2022] 145 taxmann.com 484]</a:t>
            </a:r>
          </a:p>
          <a:p>
            <a:pPr marL="365125" indent="-365125" algn="just">
              <a:lnSpc>
                <a:spcPct val="100000"/>
              </a:lnSpc>
              <a:spcBef>
                <a:spcPts val="0"/>
              </a:spcBef>
            </a:pPr>
            <a:endParaRPr lang="en-US" sz="2200" b="1"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28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4"/>
          </p:nvPr>
        </p:nvSpPr>
        <p:spPr/>
        <p:txBody>
          <a:bodyPr>
            <a:normAutofit/>
          </a:bodyPr>
          <a:lstStyle/>
          <a:p>
            <a:pPr algn="just"/>
            <a:endParaRPr lang="en-IN" dirty="0">
              <a:latin typeface="Cambria" panose="02040503050406030204" pitchFamily="18" charset="0"/>
            </a:endParaRPr>
          </a:p>
          <a:p>
            <a:pPr algn="just"/>
            <a:endParaRPr lang="en-US" dirty="0">
              <a:latin typeface="Cambria" panose="02040503050406030204" pitchFamily="18" charset="0"/>
            </a:endParaRPr>
          </a:p>
        </p:txBody>
      </p:sp>
      <p:sp>
        <p:nvSpPr>
          <p:cNvPr id="4" name="Text Placeholder 3">
            <a:extLst>
              <a:ext uri="{FF2B5EF4-FFF2-40B4-BE49-F238E27FC236}">
                <a16:creationId xmlns:a16="http://schemas.microsoft.com/office/drawing/2014/main" id="{8A12F6F1-8B65-4E38-A670-518053C13FEC}"/>
              </a:ext>
            </a:extLst>
          </p:cNvPr>
          <p:cNvSpPr>
            <a:spLocks noGrp="1"/>
          </p:cNvSpPr>
          <p:nvPr>
            <p:ph type="body" sz="quarter" idx="15"/>
          </p:nvPr>
        </p:nvSpPr>
        <p:spPr>
          <a:xfrm>
            <a:off x="327025" y="1060134"/>
            <a:ext cx="11650331" cy="5647052"/>
          </a:xfrm>
        </p:spPr>
        <p:txBody>
          <a:bodyPr>
            <a:noAutofit/>
          </a:bodyPr>
          <a:lstStyle/>
          <a:p>
            <a:pPr marL="365125" indent="-365125" algn="just">
              <a:lnSpc>
                <a:spcPct val="100000"/>
              </a:lnSpc>
              <a:spcBef>
                <a:spcPts val="600"/>
              </a:spcBef>
            </a:pPr>
            <a:r>
              <a:rPr lang="en-US" dirty="0"/>
              <a:t>Where it appears to the Proper officer that,</a:t>
            </a:r>
          </a:p>
          <a:p>
            <a:pPr marL="893763" lvl="1" indent="-436563" algn="just">
              <a:lnSpc>
                <a:spcPct val="100000"/>
              </a:lnSpc>
              <a:spcBef>
                <a:spcPts val="600"/>
              </a:spcBef>
              <a:buFont typeface="Wingdings" panose="05000000000000000000" pitchFamily="2" charset="2"/>
              <a:buChar char="ü"/>
              <a:tabLst>
                <a:tab pos="6192838" algn="l"/>
              </a:tabLst>
            </a:pPr>
            <a:r>
              <a:rPr lang="en-US" dirty="0"/>
              <a:t>T</a:t>
            </a:r>
            <a:r>
              <a:rPr lang="en-US" dirty="0">
                <a:latin typeface="Cambria" panose="02040503050406030204" pitchFamily="18" charset="0"/>
              </a:rPr>
              <a:t>ax has not been paid or </a:t>
            </a:r>
          </a:p>
          <a:p>
            <a:pPr marL="893763" lvl="1" indent="-436563" algn="just">
              <a:lnSpc>
                <a:spcPct val="100000"/>
              </a:lnSpc>
              <a:spcBef>
                <a:spcPts val="600"/>
              </a:spcBef>
              <a:buFont typeface="Wingdings" panose="05000000000000000000" pitchFamily="2" charset="2"/>
              <a:buChar char="ü"/>
              <a:tabLst>
                <a:tab pos="6192838" algn="l"/>
              </a:tabLst>
            </a:pPr>
            <a:r>
              <a:rPr lang="en-US" dirty="0">
                <a:latin typeface="Cambria" panose="02040503050406030204" pitchFamily="18" charset="0"/>
              </a:rPr>
              <a:t>Short paid or </a:t>
            </a:r>
          </a:p>
          <a:p>
            <a:pPr marL="893763" lvl="1" indent="-436563" algn="just">
              <a:lnSpc>
                <a:spcPct val="100000"/>
              </a:lnSpc>
              <a:spcBef>
                <a:spcPts val="600"/>
              </a:spcBef>
              <a:buFont typeface="Wingdings" panose="05000000000000000000" pitchFamily="2" charset="2"/>
              <a:buChar char="ü"/>
            </a:pPr>
            <a:r>
              <a:rPr lang="en-US" dirty="0">
                <a:latin typeface="Cambria" panose="02040503050406030204" pitchFamily="18" charset="0"/>
              </a:rPr>
              <a:t>Erroneously refunded, or </a:t>
            </a:r>
          </a:p>
          <a:p>
            <a:pPr marL="893763" lvl="1" indent="-436563" algn="just">
              <a:lnSpc>
                <a:spcPct val="100000"/>
              </a:lnSpc>
              <a:spcBef>
                <a:spcPts val="600"/>
              </a:spcBef>
              <a:buFont typeface="Wingdings" panose="05000000000000000000" pitchFamily="2" charset="2"/>
              <a:buChar char="ü"/>
            </a:pPr>
            <a:r>
              <a:rPr lang="en-US" dirty="0">
                <a:latin typeface="Cambria" panose="02040503050406030204" pitchFamily="18" charset="0"/>
              </a:rPr>
              <a:t>ITC has been wrongly availed or </a:t>
            </a:r>
            <a:r>
              <a:rPr lang="en-US" dirty="0" err="1">
                <a:latin typeface="Cambria" panose="02040503050406030204" pitchFamily="18" charset="0"/>
              </a:rPr>
              <a:t>utilised</a:t>
            </a:r>
            <a:r>
              <a:rPr lang="en-US" dirty="0">
                <a:latin typeface="Cambria" panose="02040503050406030204" pitchFamily="18" charset="0"/>
              </a:rPr>
              <a:t> </a:t>
            </a:r>
            <a:endParaRPr lang="en-IN" dirty="0"/>
          </a:p>
          <a:p>
            <a:pPr marL="365125" indent="-365125" algn="just"/>
            <a:endParaRPr lang="en-US" dirty="0">
              <a:latin typeface="Cambria" panose="02040503050406030204" pitchFamily="18" charset="0"/>
            </a:endParaRPr>
          </a:p>
          <a:p>
            <a:pPr marL="365125" indent="-365125" algn="just">
              <a:lnSpc>
                <a:spcPct val="160000"/>
              </a:lnSpc>
              <a:spcBef>
                <a:spcPts val="0"/>
              </a:spcBef>
            </a:pPr>
            <a:r>
              <a:rPr lang="en-US" dirty="0">
                <a:latin typeface="Cambria" panose="02040503050406030204" pitchFamily="18" charset="0"/>
              </a:rPr>
              <a:t>The expression “suppression” shall mean </a:t>
            </a:r>
            <a:r>
              <a:rPr lang="en-US" i="1" dirty="0">
                <a:latin typeface="Cambria" panose="02040503050406030204" pitchFamily="18" charset="0"/>
              </a:rPr>
              <a:t>non-declaration of facts or information which a taxable person is required to declare in the return, statement, report or any other document furnished under this Act or the rules made thereunder, or failure to furnish any information on being asked for, in writing, by the proper officer.</a:t>
            </a:r>
          </a:p>
        </p:txBody>
      </p:sp>
      <p:sp>
        <p:nvSpPr>
          <p:cNvPr id="2" name="Title 1"/>
          <p:cNvSpPr>
            <a:spLocks noGrp="1"/>
          </p:cNvSpPr>
          <p:nvPr>
            <p:ph type="title" idx="4294967295"/>
          </p:nvPr>
        </p:nvSpPr>
        <p:spPr>
          <a:xfrm>
            <a:off x="0" y="0"/>
            <a:ext cx="10515600" cy="876300"/>
          </a:xfrm>
        </p:spPr>
        <p:txBody>
          <a:bodyPr>
            <a:normAutofit/>
          </a:bodyPr>
          <a:lstStyle/>
          <a:p>
            <a:pPr marL="266700"/>
            <a:r>
              <a:rPr lang="en-IN" sz="3200" i="1" dirty="0">
                <a:solidFill>
                  <a:schemeClr val="bg1"/>
                </a:solidFill>
                <a:latin typeface="Cambria" panose="02040503050406030204" pitchFamily="18" charset="0"/>
              </a:rPr>
              <a:t>Service of Show Cause Notice</a:t>
            </a:r>
          </a:p>
        </p:txBody>
      </p:sp>
      <p:sp>
        <p:nvSpPr>
          <p:cNvPr id="3" name="Right Brace 2">
            <a:extLst>
              <a:ext uri="{FF2B5EF4-FFF2-40B4-BE49-F238E27FC236}">
                <a16:creationId xmlns:a16="http://schemas.microsoft.com/office/drawing/2014/main" id="{7A2637AB-AD8F-4BB8-8805-9DAE092D2E78}"/>
              </a:ext>
            </a:extLst>
          </p:cNvPr>
          <p:cNvSpPr/>
          <p:nvPr/>
        </p:nvSpPr>
        <p:spPr>
          <a:xfrm>
            <a:off x="6152190" y="1113182"/>
            <a:ext cx="824948" cy="20872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13" name="Rectangle 12">
            <a:extLst>
              <a:ext uri="{FF2B5EF4-FFF2-40B4-BE49-F238E27FC236}">
                <a16:creationId xmlns:a16="http://schemas.microsoft.com/office/drawing/2014/main" id="{43028B7B-7BEC-4647-AE9E-4283637CFAD5}"/>
              </a:ext>
            </a:extLst>
          </p:cNvPr>
          <p:cNvSpPr/>
          <p:nvPr/>
        </p:nvSpPr>
        <p:spPr>
          <a:xfrm>
            <a:off x="7255568" y="1610143"/>
            <a:ext cx="3448876" cy="1590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Cambria" panose="02040503050406030204" pitchFamily="18" charset="0"/>
                <a:ea typeface="Cambria" panose="02040503050406030204" pitchFamily="18" charset="0"/>
              </a:rPr>
              <a:t>S. 74</a:t>
            </a:r>
            <a:r>
              <a:rPr lang="en-US" sz="2000" dirty="0">
                <a:latin typeface="Cambria" panose="02040503050406030204" pitchFamily="18" charset="0"/>
                <a:ea typeface="Cambria" panose="02040503050406030204" pitchFamily="18" charset="0"/>
              </a:rPr>
              <a:t> – By reason of:</a:t>
            </a:r>
          </a:p>
          <a:p>
            <a:pPr marL="342900" indent="-342900">
              <a:buFont typeface="Wingdings" panose="05000000000000000000" pitchFamily="2" charset="2"/>
              <a:buChar char="ü"/>
            </a:pPr>
            <a:r>
              <a:rPr lang="en-US" sz="2000" dirty="0">
                <a:latin typeface="Cambria" panose="02040503050406030204" pitchFamily="18" charset="0"/>
                <a:ea typeface="Cambria" panose="02040503050406030204" pitchFamily="18" charset="0"/>
              </a:rPr>
              <a:t>fraud, or </a:t>
            </a:r>
          </a:p>
          <a:p>
            <a:pPr marL="342900" indent="-342900">
              <a:buFont typeface="Wingdings" panose="05000000000000000000" pitchFamily="2" charset="2"/>
              <a:buChar char="ü"/>
            </a:pPr>
            <a:r>
              <a:rPr lang="en-US" sz="2000" dirty="0">
                <a:latin typeface="Cambria" panose="02040503050406030204" pitchFamily="18" charset="0"/>
                <a:ea typeface="Cambria" panose="02040503050406030204" pitchFamily="18" charset="0"/>
              </a:rPr>
              <a:t>any wilful-misstatement or</a:t>
            </a:r>
          </a:p>
          <a:p>
            <a:pPr marL="342900" indent="-342900">
              <a:buFont typeface="Wingdings" panose="05000000000000000000" pitchFamily="2" charset="2"/>
              <a:buChar char="ü"/>
            </a:pPr>
            <a:r>
              <a:rPr lang="en-US" sz="2000" dirty="0">
                <a:latin typeface="Cambria" panose="02040503050406030204" pitchFamily="18" charset="0"/>
                <a:ea typeface="Cambria" panose="02040503050406030204" pitchFamily="18" charset="0"/>
              </a:rPr>
              <a:t>suppression of facts to evade tax</a:t>
            </a:r>
            <a:endParaRPr lang="en-IN" sz="2000" dirty="0">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60659747-63C7-4653-AB5E-2A8F49C3ACEA}"/>
              </a:ext>
            </a:extLst>
          </p:cNvPr>
          <p:cNvSpPr/>
          <p:nvPr/>
        </p:nvSpPr>
        <p:spPr>
          <a:xfrm>
            <a:off x="7255565" y="1113183"/>
            <a:ext cx="3448876" cy="397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Cambria" panose="02040503050406030204" pitchFamily="18" charset="0"/>
                <a:ea typeface="Cambria" panose="02040503050406030204" pitchFamily="18" charset="0"/>
              </a:rPr>
              <a:t>S. 73</a:t>
            </a:r>
            <a:r>
              <a:rPr lang="en-US" sz="2000" dirty="0">
                <a:latin typeface="Cambria" panose="02040503050406030204" pitchFamily="18" charset="0"/>
                <a:ea typeface="Cambria" panose="02040503050406030204" pitchFamily="18" charset="0"/>
              </a:rPr>
              <a:t> – For any reason</a:t>
            </a:r>
            <a:endParaRPr lang="en-IN"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3462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DB1B3-2F99-A247-D95C-FDFD69808E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0C1FF9-F7C4-FBD3-116D-79715111E045}"/>
              </a:ext>
            </a:extLst>
          </p:cNvPr>
          <p:cNvSpPr>
            <a:spLocks noGrp="1"/>
          </p:cNvSpPr>
          <p:nvPr>
            <p:ph type="body" sz="quarter" idx="14"/>
          </p:nvPr>
        </p:nvSpPr>
        <p:spPr/>
        <p:txBody>
          <a:bodyPr/>
          <a:lstStyle/>
          <a:p>
            <a:pPr>
              <a:lnSpc>
                <a:spcPct val="90000"/>
              </a:lnSpc>
              <a:spcBef>
                <a:spcPts val="1000"/>
              </a:spcBef>
            </a:pPr>
            <a:r>
              <a:rPr lang="en-US" sz="3200" b="0" i="1" dirty="0"/>
              <a:t>Validity of service of notice</a:t>
            </a:r>
          </a:p>
          <a:p>
            <a:endParaRPr lang="en-US" dirty="0"/>
          </a:p>
        </p:txBody>
      </p:sp>
      <p:sp>
        <p:nvSpPr>
          <p:cNvPr id="3" name="Text Placeholder 2">
            <a:extLst>
              <a:ext uri="{FF2B5EF4-FFF2-40B4-BE49-F238E27FC236}">
                <a16:creationId xmlns:a16="http://schemas.microsoft.com/office/drawing/2014/main" id="{37919B10-DCA1-3805-82D6-8F3B180D2E38}"/>
              </a:ext>
            </a:extLst>
          </p:cNvPr>
          <p:cNvSpPr>
            <a:spLocks noGrp="1"/>
          </p:cNvSpPr>
          <p:nvPr>
            <p:ph type="body" sz="quarter" idx="15"/>
          </p:nvPr>
        </p:nvSpPr>
        <p:spPr>
          <a:xfrm>
            <a:off x="327025" y="1060133"/>
            <a:ext cx="11650331" cy="5613621"/>
          </a:xfrm>
        </p:spPr>
        <p:txBody>
          <a:bodyPr>
            <a:normAutofit/>
          </a:bodyPr>
          <a:lstStyle/>
          <a:p>
            <a:pPr marL="0" lvl="0" indent="0">
              <a:lnSpc>
                <a:spcPct val="100000"/>
              </a:lnSpc>
              <a:spcBef>
                <a:spcPts val="0"/>
              </a:spcBef>
              <a:buNone/>
            </a:pPr>
            <a:r>
              <a:rPr lang="en-US" sz="2200" b="1" dirty="0">
                <a:solidFill>
                  <a:schemeClr val="tx1"/>
                </a:solidFill>
              </a:rPr>
              <a:t>Whether the service of notice is valid?</a:t>
            </a:r>
          </a:p>
          <a:p>
            <a:pPr marL="450850" indent="-450850" algn="just">
              <a:lnSpc>
                <a:spcPct val="100000"/>
              </a:lnSpc>
              <a:spcBef>
                <a:spcPts val="0"/>
              </a:spcBef>
              <a:buFont typeface="Wingdings" panose="05000000000000000000" pitchFamily="2" charset="2"/>
              <a:buChar char="Ø"/>
            </a:pPr>
            <a:r>
              <a:rPr lang="en-US" sz="2200" dirty="0">
                <a:solidFill>
                  <a:schemeClr val="tx1"/>
                </a:solidFill>
              </a:rPr>
              <a:t>Section 169(1) specifies the modes of communication for any decision, order, summons, notice or any other communication:</a:t>
            </a:r>
          </a:p>
          <a:p>
            <a:pPr marL="1077913" lvl="1" indent="-620713" algn="just">
              <a:lnSpc>
                <a:spcPct val="100000"/>
              </a:lnSpc>
              <a:spcBef>
                <a:spcPts val="0"/>
              </a:spcBef>
              <a:buFont typeface="Wingdings" panose="05000000000000000000" pitchFamily="2" charset="2"/>
              <a:buChar char="ü"/>
            </a:pPr>
            <a:r>
              <a:rPr lang="en-US" dirty="0">
                <a:solidFill>
                  <a:schemeClr val="tx1"/>
                </a:solidFill>
              </a:rPr>
              <a:t>by giving or tendering it directly or by a messenger including a courier,</a:t>
            </a:r>
          </a:p>
          <a:p>
            <a:pPr marL="1077913" lvl="1" indent="-620713" algn="just">
              <a:lnSpc>
                <a:spcPct val="100000"/>
              </a:lnSpc>
              <a:spcBef>
                <a:spcPts val="0"/>
              </a:spcBef>
              <a:buFont typeface="Wingdings" panose="05000000000000000000" pitchFamily="2" charset="2"/>
              <a:buChar char="ü"/>
            </a:pPr>
            <a:endParaRPr lang="en-US" sz="2200" dirty="0"/>
          </a:p>
          <a:p>
            <a:pPr marL="1077913" lvl="1" indent="-620713" algn="just">
              <a:lnSpc>
                <a:spcPct val="100000"/>
              </a:lnSpc>
              <a:spcBef>
                <a:spcPts val="0"/>
              </a:spcBef>
              <a:buFont typeface="Wingdings" panose="05000000000000000000" pitchFamily="2" charset="2"/>
              <a:buChar char="ü"/>
            </a:pPr>
            <a:r>
              <a:rPr lang="en-US" sz="2200" dirty="0">
                <a:solidFill>
                  <a:schemeClr val="tx1"/>
                </a:solidFill>
              </a:rPr>
              <a:t>by registered post or speed post or courier with acknowledgement due;</a:t>
            </a:r>
          </a:p>
          <a:p>
            <a:pPr marL="1077913" lvl="1" indent="-620713" algn="just">
              <a:lnSpc>
                <a:spcPct val="100000"/>
              </a:lnSpc>
              <a:spcBef>
                <a:spcPts val="0"/>
              </a:spcBef>
              <a:buFont typeface="Wingdings" panose="05000000000000000000" pitchFamily="2" charset="2"/>
              <a:buChar char="ü"/>
            </a:pPr>
            <a:endParaRPr lang="en-US" dirty="0"/>
          </a:p>
          <a:p>
            <a:pPr marL="1077913" lvl="1" indent="-620713" algn="just">
              <a:lnSpc>
                <a:spcPct val="100000"/>
              </a:lnSpc>
              <a:spcBef>
                <a:spcPts val="0"/>
              </a:spcBef>
              <a:buFont typeface="Wingdings" panose="05000000000000000000" pitchFamily="2" charset="2"/>
              <a:buChar char="ü"/>
            </a:pPr>
            <a:r>
              <a:rPr lang="en-US" sz="2200" dirty="0">
                <a:solidFill>
                  <a:schemeClr val="tx1"/>
                </a:solidFill>
              </a:rPr>
              <a:t>by sending a communication to his e-mail address;</a:t>
            </a:r>
            <a:endParaRPr lang="en-US" dirty="0"/>
          </a:p>
          <a:p>
            <a:pPr marL="1077913" lvl="1" indent="-620713" algn="just">
              <a:lnSpc>
                <a:spcPct val="100000"/>
              </a:lnSpc>
              <a:spcBef>
                <a:spcPts val="0"/>
              </a:spcBef>
              <a:buFont typeface="Wingdings" panose="05000000000000000000" pitchFamily="2" charset="2"/>
              <a:buChar char="ü"/>
            </a:pPr>
            <a:endParaRPr lang="en-US" sz="2200" dirty="0">
              <a:solidFill>
                <a:schemeClr val="tx1"/>
              </a:solidFill>
            </a:endParaRPr>
          </a:p>
          <a:p>
            <a:pPr marL="1077913" lvl="1" indent="-620713" algn="just">
              <a:lnSpc>
                <a:spcPct val="100000"/>
              </a:lnSpc>
              <a:spcBef>
                <a:spcPts val="0"/>
              </a:spcBef>
              <a:buFont typeface="Wingdings" panose="05000000000000000000" pitchFamily="2" charset="2"/>
              <a:buChar char="ü"/>
            </a:pPr>
            <a:r>
              <a:rPr lang="en-US" sz="2200" dirty="0">
                <a:solidFill>
                  <a:schemeClr val="tx1"/>
                </a:solidFill>
              </a:rPr>
              <a:t>by making it available on the common portal.</a:t>
            </a:r>
          </a:p>
        </p:txBody>
      </p:sp>
    </p:spTree>
    <p:extLst>
      <p:ext uri="{BB962C8B-B14F-4D97-AF65-F5344CB8AC3E}">
        <p14:creationId xmlns:p14="http://schemas.microsoft.com/office/powerpoint/2010/main" val="4105716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11291234" cy="585787"/>
          </a:xfrm>
        </p:spPr>
        <p:txBody>
          <a:bodyPr/>
          <a:lstStyle/>
          <a:p>
            <a:r>
              <a:rPr lang="en-US" sz="3200" b="0" i="1" dirty="0">
                <a:solidFill>
                  <a:schemeClr val="bg1"/>
                </a:solidFill>
                <a:latin typeface="Cambria" panose="02040503050406030204" pitchFamily="18" charset="0"/>
              </a:rPr>
              <a:t>Procedure to be followed for service or reply to SCN/ Order</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397336" cy="5248092"/>
          </a:xfrm>
        </p:spPr>
        <p:txBody>
          <a:bodyPr>
            <a:normAutofit fontScale="92500" lnSpcReduction="10000"/>
          </a:bodyPr>
          <a:lstStyle/>
          <a:p>
            <a:pPr marL="314325" indent="-301625" algn="just">
              <a:lnSpc>
                <a:spcPct val="100000"/>
              </a:lnSpc>
              <a:spcBef>
                <a:spcPts val="110"/>
              </a:spcBef>
              <a:buFont typeface="Arial MT"/>
              <a:buChar char="•"/>
              <a:tabLst>
                <a:tab pos="314325" algn="l"/>
                <a:tab pos="827405" algn="l"/>
                <a:tab pos="1642110" algn="l"/>
                <a:tab pos="2413000" algn="l"/>
                <a:tab pos="3015615" algn="l"/>
                <a:tab pos="3683000" algn="l"/>
                <a:tab pos="4359275" algn="l"/>
                <a:tab pos="4946650" algn="l"/>
                <a:tab pos="5401945" algn="l"/>
                <a:tab pos="6257925" algn="l"/>
                <a:tab pos="7436484" algn="l"/>
                <a:tab pos="7684770" algn="l"/>
                <a:tab pos="8754745" algn="l"/>
              </a:tabLst>
            </a:pPr>
            <a:r>
              <a:rPr lang="en-US" spc="-25" dirty="0">
                <a:latin typeface="Cambria"/>
                <a:cs typeface="Cambria"/>
              </a:rPr>
              <a:t>The</a:t>
            </a:r>
            <a:r>
              <a:rPr lang="en-US" dirty="0">
                <a:latin typeface="Cambria"/>
                <a:cs typeface="Cambria"/>
              </a:rPr>
              <a:t>	</a:t>
            </a:r>
            <a:r>
              <a:rPr lang="en-US" spc="-10" dirty="0">
                <a:latin typeface="Cambria"/>
                <a:cs typeface="Cambria"/>
              </a:rPr>
              <a:t>proper</a:t>
            </a:r>
            <a:r>
              <a:rPr lang="en-US" dirty="0">
                <a:latin typeface="Cambria"/>
                <a:cs typeface="Cambria"/>
              </a:rPr>
              <a:t>	</a:t>
            </a:r>
            <a:r>
              <a:rPr lang="en-US" spc="-10" dirty="0">
                <a:latin typeface="Cambria"/>
                <a:cs typeface="Cambria"/>
              </a:rPr>
              <a:t>officer</a:t>
            </a:r>
            <a:r>
              <a:rPr lang="en-US" dirty="0">
                <a:latin typeface="Cambria"/>
                <a:cs typeface="Cambria"/>
              </a:rPr>
              <a:t>	</a:t>
            </a:r>
            <a:r>
              <a:rPr lang="en-US" spc="-20" dirty="0">
                <a:latin typeface="Cambria"/>
                <a:cs typeface="Cambria"/>
              </a:rPr>
              <a:t>shall</a:t>
            </a:r>
            <a:r>
              <a:rPr lang="en-US" dirty="0">
                <a:latin typeface="Cambria"/>
                <a:cs typeface="Cambria"/>
              </a:rPr>
              <a:t>	</a:t>
            </a:r>
            <a:r>
              <a:rPr lang="en-US" spc="-20" dirty="0">
                <a:latin typeface="Cambria"/>
                <a:cs typeface="Cambria"/>
              </a:rPr>
              <a:t>serve</a:t>
            </a:r>
            <a:r>
              <a:rPr lang="en-US" dirty="0">
                <a:latin typeface="Cambria"/>
                <a:cs typeface="Cambria"/>
              </a:rPr>
              <a:t>	</a:t>
            </a:r>
            <a:r>
              <a:rPr lang="en-US" spc="-10" dirty="0">
                <a:latin typeface="Cambria"/>
                <a:cs typeface="Cambria"/>
              </a:rPr>
              <a:t>along</a:t>
            </a:r>
            <a:r>
              <a:rPr lang="en-US" dirty="0">
                <a:latin typeface="Cambria"/>
                <a:cs typeface="Cambria"/>
              </a:rPr>
              <a:t>	</a:t>
            </a:r>
            <a:r>
              <a:rPr lang="en-US" spc="-20" dirty="0">
                <a:latin typeface="Cambria"/>
                <a:cs typeface="Cambria"/>
              </a:rPr>
              <a:t>with</a:t>
            </a:r>
            <a:r>
              <a:rPr lang="en-US" dirty="0">
                <a:latin typeface="Cambria"/>
                <a:cs typeface="Cambria"/>
              </a:rPr>
              <a:t>	</a:t>
            </a:r>
            <a:r>
              <a:rPr lang="en-US" spc="-25" dirty="0">
                <a:latin typeface="Cambria"/>
                <a:cs typeface="Cambria"/>
              </a:rPr>
              <a:t>the</a:t>
            </a:r>
            <a:r>
              <a:rPr lang="en-US" dirty="0">
                <a:latin typeface="Cambria"/>
                <a:cs typeface="Cambria"/>
              </a:rPr>
              <a:t>	</a:t>
            </a:r>
            <a:r>
              <a:rPr lang="en-US" spc="-10" dirty="0">
                <a:latin typeface="Cambria"/>
                <a:cs typeface="Cambria"/>
              </a:rPr>
              <a:t>notice/</a:t>
            </a:r>
            <a:r>
              <a:rPr lang="en-US" dirty="0">
                <a:latin typeface="Cambria"/>
                <a:cs typeface="Cambria"/>
              </a:rPr>
              <a:t>	</a:t>
            </a:r>
            <a:r>
              <a:rPr lang="en-US" spc="-10" dirty="0">
                <a:latin typeface="Cambria"/>
                <a:cs typeface="Cambria"/>
              </a:rPr>
              <a:t>statement,</a:t>
            </a:r>
            <a:r>
              <a:rPr lang="en-US" dirty="0">
                <a:latin typeface="Cambria"/>
                <a:cs typeface="Cambria"/>
              </a:rPr>
              <a:t>	</a:t>
            </a:r>
            <a:r>
              <a:rPr lang="en-US" spc="-50" dirty="0">
                <a:latin typeface="Cambria"/>
                <a:cs typeface="Cambria"/>
              </a:rPr>
              <a:t>a</a:t>
            </a:r>
            <a:r>
              <a:rPr lang="en-US" dirty="0">
                <a:latin typeface="Cambria"/>
                <a:cs typeface="Cambria"/>
              </a:rPr>
              <a:t>	</a:t>
            </a:r>
            <a:r>
              <a:rPr lang="en-US" spc="-10" dirty="0">
                <a:latin typeface="Cambria"/>
                <a:cs typeface="Cambria"/>
              </a:rPr>
              <a:t>summary</a:t>
            </a:r>
            <a:r>
              <a:rPr lang="en-US" dirty="0">
                <a:latin typeface="Cambria"/>
                <a:cs typeface="Cambria"/>
              </a:rPr>
              <a:t>	</a:t>
            </a:r>
            <a:r>
              <a:rPr lang="en-US" spc="-10" dirty="0">
                <a:latin typeface="Cambria"/>
                <a:cs typeface="Cambria"/>
              </a:rPr>
              <a:t>thereof </a:t>
            </a:r>
            <a:r>
              <a:rPr lang="en-US" b="1" i="1" dirty="0">
                <a:latin typeface="Cambria"/>
                <a:cs typeface="Cambria"/>
              </a:rPr>
              <a:t>electronically</a:t>
            </a:r>
            <a:r>
              <a:rPr lang="en-US" b="1" i="1" spc="5" dirty="0">
                <a:latin typeface="Cambria"/>
                <a:cs typeface="Cambria"/>
              </a:rPr>
              <a:t> </a:t>
            </a:r>
            <a:r>
              <a:rPr lang="en-US" dirty="0">
                <a:latin typeface="Cambria"/>
                <a:cs typeface="Cambria"/>
              </a:rPr>
              <a:t>in</a:t>
            </a:r>
            <a:r>
              <a:rPr lang="en-US" spc="-10" dirty="0">
                <a:latin typeface="Cambria"/>
                <a:cs typeface="Cambria"/>
              </a:rPr>
              <a:t> </a:t>
            </a:r>
            <a:r>
              <a:rPr lang="en-US" b="1" dirty="0">
                <a:latin typeface="Cambria"/>
                <a:cs typeface="Cambria"/>
              </a:rPr>
              <a:t>FORM</a:t>
            </a:r>
            <a:r>
              <a:rPr lang="en-US" b="1" spc="-5" dirty="0">
                <a:latin typeface="Cambria"/>
                <a:cs typeface="Cambria"/>
              </a:rPr>
              <a:t> </a:t>
            </a:r>
            <a:r>
              <a:rPr lang="en-US" b="1" dirty="0">
                <a:latin typeface="Cambria"/>
                <a:cs typeface="Cambria"/>
              </a:rPr>
              <a:t>GST</a:t>
            </a:r>
            <a:r>
              <a:rPr lang="en-US" b="1" spc="-15" dirty="0">
                <a:latin typeface="Cambria"/>
                <a:cs typeface="Cambria"/>
              </a:rPr>
              <a:t> </a:t>
            </a:r>
            <a:r>
              <a:rPr lang="en-US" b="1" spc="-10" dirty="0">
                <a:latin typeface="Cambria"/>
                <a:cs typeface="Cambria"/>
              </a:rPr>
              <a:t>DRC-</a:t>
            </a:r>
            <a:r>
              <a:rPr lang="en-US" b="1" dirty="0">
                <a:latin typeface="Cambria"/>
                <a:cs typeface="Cambria"/>
              </a:rPr>
              <a:t>01</a:t>
            </a:r>
            <a:r>
              <a:rPr lang="en-US" b="1" spc="-15" dirty="0">
                <a:latin typeface="Cambria"/>
                <a:cs typeface="Cambria"/>
              </a:rPr>
              <a:t> </a:t>
            </a:r>
            <a:r>
              <a:rPr lang="en-US" b="1" dirty="0">
                <a:latin typeface="Cambria"/>
                <a:cs typeface="Cambria"/>
              </a:rPr>
              <a:t>or</a:t>
            </a:r>
            <a:r>
              <a:rPr lang="en-US" b="1" spc="5" dirty="0">
                <a:latin typeface="Cambria"/>
                <a:cs typeface="Cambria"/>
              </a:rPr>
              <a:t> </a:t>
            </a:r>
            <a:r>
              <a:rPr lang="en-US" b="1" spc="-10" dirty="0">
                <a:latin typeface="Cambria"/>
                <a:cs typeface="Cambria"/>
              </a:rPr>
              <a:t>DRC-</a:t>
            </a:r>
            <a:r>
              <a:rPr lang="en-US" b="1" dirty="0">
                <a:latin typeface="Cambria"/>
                <a:cs typeface="Cambria"/>
              </a:rPr>
              <a:t>02</a:t>
            </a:r>
            <a:r>
              <a:rPr lang="en-US" b="1" spc="-20" dirty="0">
                <a:latin typeface="Cambria"/>
                <a:cs typeface="Cambria"/>
              </a:rPr>
              <a:t> </a:t>
            </a:r>
            <a:r>
              <a:rPr lang="en-US" spc="-10" dirty="0">
                <a:latin typeface="Cambria"/>
                <a:cs typeface="Cambria"/>
              </a:rPr>
              <a:t>respectively;</a:t>
            </a:r>
            <a:endParaRPr lang="en-US" dirty="0">
              <a:latin typeface="Cambria"/>
              <a:cs typeface="Cambria"/>
            </a:endParaRPr>
          </a:p>
          <a:p>
            <a:pPr algn="just">
              <a:lnSpc>
                <a:spcPct val="100000"/>
              </a:lnSpc>
              <a:spcBef>
                <a:spcPts val="65"/>
              </a:spcBef>
            </a:pPr>
            <a:endParaRPr lang="en-US" dirty="0">
              <a:latin typeface="Cambria"/>
              <a:cs typeface="Cambria"/>
            </a:endParaRPr>
          </a:p>
          <a:p>
            <a:pPr marL="313055" marR="5080" indent="-300990" algn="just">
              <a:lnSpc>
                <a:spcPct val="100800"/>
              </a:lnSpc>
              <a:buFont typeface="Arial MT"/>
              <a:buChar char="•"/>
              <a:tabLst>
                <a:tab pos="314325" algn="l"/>
              </a:tabLst>
            </a:pPr>
            <a:r>
              <a:rPr lang="en-US" dirty="0">
                <a:latin typeface="Cambria"/>
                <a:cs typeface="Cambria"/>
              </a:rPr>
              <a:t>Proper</a:t>
            </a:r>
            <a:r>
              <a:rPr lang="en-US" spc="55" dirty="0">
                <a:latin typeface="Cambria"/>
                <a:cs typeface="Cambria"/>
              </a:rPr>
              <a:t> </a:t>
            </a:r>
            <a:r>
              <a:rPr lang="en-US" dirty="0">
                <a:latin typeface="Cambria"/>
                <a:cs typeface="Cambria"/>
              </a:rPr>
              <a:t>officer</a:t>
            </a:r>
            <a:r>
              <a:rPr lang="en-US" spc="45" dirty="0">
                <a:latin typeface="Cambria"/>
                <a:cs typeface="Cambria"/>
              </a:rPr>
              <a:t> </a:t>
            </a:r>
            <a:r>
              <a:rPr lang="en-US" b="1" i="1" u="sng" dirty="0">
                <a:uFill>
                  <a:solidFill>
                    <a:srgbClr val="000000"/>
                  </a:solidFill>
                </a:uFill>
                <a:latin typeface="Cambria"/>
                <a:cs typeface="Cambria"/>
              </a:rPr>
              <a:t>may</a:t>
            </a:r>
            <a:r>
              <a:rPr lang="en-US" dirty="0">
                <a:latin typeface="Cambria"/>
                <a:cs typeface="Cambria"/>
              </a:rPr>
              <a:t>,</a:t>
            </a:r>
            <a:r>
              <a:rPr lang="en-US" spc="55" dirty="0">
                <a:latin typeface="Cambria"/>
                <a:cs typeface="Cambria"/>
              </a:rPr>
              <a:t> </a:t>
            </a:r>
            <a:r>
              <a:rPr lang="en-US" dirty="0">
                <a:latin typeface="Cambria"/>
                <a:cs typeface="Cambria"/>
              </a:rPr>
              <a:t>before</a:t>
            </a:r>
            <a:r>
              <a:rPr lang="en-US" spc="50" dirty="0">
                <a:latin typeface="Cambria"/>
                <a:cs typeface="Cambria"/>
              </a:rPr>
              <a:t> </a:t>
            </a:r>
            <a:r>
              <a:rPr lang="en-US" dirty="0">
                <a:latin typeface="Cambria"/>
                <a:cs typeface="Cambria"/>
              </a:rPr>
              <a:t>service</a:t>
            </a:r>
            <a:r>
              <a:rPr lang="en-US" spc="50" dirty="0">
                <a:latin typeface="Cambria"/>
                <a:cs typeface="Cambria"/>
              </a:rPr>
              <a:t> </a:t>
            </a:r>
            <a:r>
              <a:rPr lang="en-US" dirty="0">
                <a:latin typeface="Cambria"/>
                <a:cs typeface="Cambria"/>
              </a:rPr>
              <a:t>of</a:t>
            </a:r>
            <a:r>
              <a:rPr lang="en-US" spc="55" dirty="0">
                <a:latin typeface="Cambria"/>
                <a:cs typeface="Cambria"/>
              </a:rPr>
              <a:t> </a:t>
            </a:r>
            <a:r>
              <a:rPr lang="en-US" dirty="0">
                <a:latin typeface="Cambria"/>
                <a:cs typeface="Cambria"/>
              </a:rPr>
              <a:t>notice</a:t>
            </a:r>
            <a:r>
              <a:rPr lang="en-US" spc="55" dirty="0">
                <a:latin typeface="Cambria"/>
                <a:cs typeface="Cambria"/>
              </a:rPr>
              <a:t> </a:t>
            </a:r>
            <a:r>
              <a:rPr lang="en-US" b="1" i="1" u="sng" dirty="0">
                <a:uFill>
                  <a:solidFill>
                    <a:srgbClr val="000000"/>
                  </a:solidFill>
                </a:uFill>
                <a:latin typeface="Cambria"/>
                <a:cs typeface="Cambria"/>
              </a:rPr>
              <a:t>communicate</a:t>
            </a:r>
            <a:r>
              <a:rPr lang="en-US" b="1" i="1" spc="55" dirty="0">
                <a:latin typeface="Cambria"/>
                <a:cs typeface="Cambria"/>
              </a:rPr>
              <a:t> </a:t>
            </a:r>
            <a:r>
              <a:rPr lang="en-US" dirty="0">
                <a:latin typeface="Cambria"/>
                <a:cs typeface="Cambria"/>
              </a:rPr>
              <a:t>the</a:t>
            </a:r>
            <a:r>
              <a:rPr lang="en-US" spc="65" dirty="0">
                <a:latin typeface="Cambria"/>
                <a:cs typeface="Cambria"/>
              </a:rPr>
              <a:t> </a:t>
            </a:r>
            <a:r>
              <a:rPr lang="en-US" dirty="0">
                <a:latin typeface="Cambria"/>
                <a:cs typeface="Cambria"/>
              </a:rPr>
              <a:t>details</a:t>
            </a:r>
            <a:r>
              <a:rPr lang="en-US" spc="45" dirty="0">
                <a:latin typeface="Cambria"/>
                <a:cs typeface="Cambria"/>
              </a:rPr>
              <a:t> </a:t>
            </a:r>
            <a:r>
              <a:rPr lang="en-US" dirty="0">
                <a:latin typeface="Cambria"/>
                <a:cs typeface="Cambria"/>
              </a:rPr>
              <a:t>of</a:t>
            </a:r>
            <a:r>
              <a:rPr lang="en-US" spc="55" dirty="0">
                <a:latin typeface="Cambria"/>
                <a:cs typeface="Cambria"/>
              </a:rPr>
              <a:t> </a:t>
            </a:r>
            <a:r>
              <a:rPr lang="en-US" dirty="0">
                <a:latin typeface="Cambria"/>
                <a:cs typeface="Cambria"/>
              </a:rPr>
              <a:t>any</a:t>
            </a:r>
            <a:r>
              <a:rPr lang="en-US" spc="55" dirty="0">
                <a:latin typeface="Cambria"/>
                <a:cs typeface="Cambria"/>
              </a:rPr>
              <a:t> </a:t>
            </a:r>
            <a:r>
              <a:rPr lang="en-US" dirty="0">
                <a:latin typeface="Cambria"/>
                <a:cs typeface="Cambria"/>
              </a:rPr>
              <a:t>tax,</a:t>
            </a:r>
            <a:r>
              <a:rPr lang="en-US" spc="55" dirty="0">
                <a:latin typeface="Cambria"/>
                <a:cs typeface="Cambria"/>
              </a:rPr>
              <a:t> </a:t>
            </a:r>
            <a:r>
              <a:rPr lang="en-US" dirty="0">
                <a:latin typeface="Cambria"/>
                <a:cs typeface="Cambria"/>
              </a:rPr>
              <a:t>interest</a:t>
            </a:r>
            <a:r>
              <a:rPr lang="en-US" spc="65" dirty="0">
                <a:latin typeface="Cambria"/>
                <a:cs typeface="Cambria"/>
              </a:rPr>
              <a:t> </a:t>
            </a:r>
            <a:r>
              <a:rPr lang="en-US" spc="-25" dirty="0">
                <a:latin typeface="Cambria"/>
                <a:cs typeface="Cambria"/>
              </a:rPr>
              <a:t>and 	</a:t>
            </a:r>
            <a:r>
              <a:rPr lang="en-US" dirty="0">
                <a:latin typeface="Cambria"/>
                <a:cs typeface="Cambria"/>
              </a:rPr>
              <a:t>penalty</a:t>
            </a:r>
            <a:r>
              <a:rPr lang="en-US" spc="100" dirty="0">
                <a:latin typeface="Cambria"/>
                <a:cs typeface="Cambria"/>
              </a:rPr>
              <a:t> </a:t>
            </a:r>
            <a:r>
              <a:rPr lang="en-US" dirty="0">
                <a:latin typeface="Cambria"/>
                <a:cs typeface="Cambria"/>
              </a:rPr>
              <a:t>as</a:t>
            </a:r>
            <a:r>
              <a:rPr lang="en-US" spc="105" dirty="0">
                <a:latin typeface="Cambria"/>
                <a:cs typeface="Cambria"/>
              </a:rPr>
              <a:t> </a:t>
            </a:r>
            <a:r>
              <a:rPr lang="en-US" dirty="0">
                <a:latin typeface="Cambria"/>
                <a:cs typeface="Cambria"/>
              </a:rPr>
              <a:t>ascertained</a:t>
            </a:r>
            <a:r>
              <a:rPr lang="en-US" spc="100" dirty="0">
                <a:latin typeface="Cambria"/>
                <a:cs typeface="Cambria"/>
              </a:rPr>
              <a:t> </a:t>
            </a:r>
            <a:r>
              <a:rPr lang="en-US" dirty="0">
                <a:latin typeface="Cambria"/>
                <a:cs typeface="Cambria"/>
              </a:rPr>
              <a:t>by</a:t>
            </a:r>
            <a:r>
              <a:rPr lang="en-US" spc="100" dirty="0">
                <a:latin typeface="Cambria"/>
                <a:cs typeface="Cambria"/>
              </a:rPr>
              <a:t> </a:t>
            </a:r>
            <a:r>
              <a:rPr lang="en-US" dirty="0">
                <a:latin typeface="Cambria"/>
                <a:cs typeface="Cambria"/>
              </a:rPr>
              <a:t>the</a:t>
            </a:r>
            <a:r>
              <a:rPr lang="en-US" spc="100" dirty="0">
                <a:latin typeface="Cambria"/>
                <a:cs typeface="Cambria"/>
              </a:rPr>
              <a:t> </a:t>
            </a:r>
            <a:r>
              <a:rPr lang="en-US" dirty="0">
                <a:latin typeface="Cambria"/>
                <a:cs typeface="Cambria"/>
              </a:rPr>
              <a:t>said</a:t>
            </a:r>
            <a:r>
              <a:rPr lang="en-US" spc="110" dirty="0">
                <a:latin typeface="Cambria"/>
                <a:cs typeface="Cambria"/>
              </a:rPr>
              <a:t> </a:t>
            </a:r>
            <a:r>
              <a:rPr lang="en-US" dirty="0">
                <a:latin typeface="Cambria"/>
                <a:cs typeface="Cambria"/>
              </a:rPr>
              <a:t>officer,</a:t>
            </a:r>
            <a:r>
              <a:rPr lang="en-US" spc="105" dirty="0">
                <a:latin typeface="Cambria"/>
                <a:cs typeface="Cambria"/>
              </a:rPr>
              <a:t>  </a:t>
            </a:r>
            <a:r>
              <a:rPr lang="en-US" dirty="0">
                <a:latin typeface="Cambria"/>
                <a:cs typeface="Cambria"/>
              </a:rPr>
              <a:t>in</a:t>
            </a:r>
            <a:r>
              <a:rPr lang="en-US" spc="105" dirty="0">
                <a:latin typeface="Cambria"/>
                <a:cs typeface="Cambria"/>
              </a:rPr>
              <a:t>  </a:t>
            </a:r>
            <a:r>
              <a:rPr lang="en-US" b="1" dirty="0">
                <a:latin typeface="Cambria"/>
                <a:cs typeface="Cambria"/>
              </a:rPr>
              <a:t>Part</a:t>
            </a:r>
            <a:r>
              <a:rPr lang="en-US" b="1" spc="100" dirty="0">
                <a:latin typeface="Cambria"/>
                <a:cs typeface="Cambria"/>
              </a:rPr>
              <a:t>  </a:t>
            </a:r>
            <a:r>
              <a:rPr lang="en-US" b="1" dirty="0">
                <a:latin typeface="Cambria"/>
                <a:cs typeface="Cambria"/>
              </a:rPr>
              <a:t>A</a:t>
            </a:r>
            <a:r>
              <a:rPr lang="en-US" b="1" spc="105" dirty="0">
                <a:latin typeface="Cambria"/>
                <a:cs typeface="Cambria"/>
              </a:rPr>
              <a:t>  </a:t>
            </a:r>
            <a:r>
              <a:rPr lang="en-US" b="1" dirty="0">
                <a:latin typeface="Cambria"/>
                <a:cs typeface="Cambria"/>
              </a:rPr>
              <a:t>of</a:t>
            </a:r>
            <a:r>
              <a:rPr lang="en-US" b="1" spc="110" dirty="0">
                <a:latin typeface="Cambria"/>
                <a:cs typeface="Cambria"/>
              </a:rPr>
              <a:t>  </a:t>
            </a:r>
            <a:r>
              <a:rPr lang="en-US" b="1" dirty="0">
                <a:latin typeface="Cambria"/>
                <a:cs typeface="Cambria"/>
              </a:rPr>
              <a:t>FORM</a:t>
            </a:r>
            <a:r>
              <a:rPr lang="en-US" b="1" spc="95" dirty="0">
                <a:latin typeface="Cambria"/>
                <a:cs typeface="Cambria"/>
              </a:rPr>
              <a:t>  </a:t>
            </a:r>
            <a:r>
              <a:rPr lang="en-US" b="1" dirty="0">
                <a:latin typeface="Cambria"/>
                <a:cs typeface="Cambria"/>
              </a:rPr>
              <a:t>GST</a:t>
            </a:r>
            <a:r>
              <a:rPr lang="en-US" b="1" spc="105" dirty="0">
                <a:latin typeface="Cambria"/>
                <a:cs typeface="Cambria"/>
              </a:rPr>
              <a:t>  </a:t>
            </a:r>
            <a:r>
              <a:rPr lang="en-US" b="1" spc="-10" dirty="0">
                <a:latin typeface="Cambria"/>
                <a:cs typeface="Cambria"/>
              </a:rPr>
              <a:t>DRC-</a:t>
            </a:r>
            <a:r>
              <a:rPr lang="en-US" b="1" dirty="0">
                <a:latin typeface="Cambria"/>
                <a:cs typeface="Cambria"/>
              </a:rPr>
              <a:t>01A</a:t>
            </a:r>
            <a:r>
              <a:rPr lang="en-US" dirty="0">
                <a:latin typeface="Cambria"/>
                <a:cs typeface="Cambria"/>
              </a:rPr>
              <a:t>.</a:t>
            </a:r>
            <a:r>
              <a:rPr lang="en-US" spc="100" dirty="0">
                <a:latin typeface="Cambria"/>
                <a:cs typeface="Cambria"/>
              </a:rPr>
              <a:t>  </a:t>
            </a:r>
            <a:r>
              <a:rPr lang="en-US" spc="-10" dirty="0">
                <a:latin typeface="Cambria"/>
                <a:cs typeface="Cambria"/>
              </a:rPr>
              <a:t>‘Shall” 	</a:t>
            </a:r>
            <a:r>
              <a:rPr lang="en-US" dirty="0">
                <a:latin typeface="Cambria"/>
                <a:cs typeface="Cambria"/>
              </a:rPr>
              <a:t>substituted</a:t>
            </a:r>
            <a:r>
              <a:rPr lang="en-US" spc="140" dirty="0">
                <a:latin typeface="Cambria"/>
                <a:cs typeface="Cambria"/>
              </a:rPr>
              <a:t> </a:t>
            </a:r>
            <a:r>
              <a:rPr lang="en-US" dirty="0">
                <a:latin typeface="Cambria"/>
                <a:cs typeface="Cambria"/>
              </a:rPr>
              <a:t>for</a:t>
            </a:r>
            <a:r>
              <a:rPr lang="en-US" spc="155" dirty="0">
                <a:latin typeface="Cambria"/>
                <a:cs typeface="Cambria"/>
              </a:rPr>
              <a:t> </a:t>
            </a:r>
            <a:r>
              <a:rPr lang="en-US" dirty="0">
                <a:latin typeface="Cambria"/>
                <a:cs typeface="Cambria"/>
              </a:rPr>
              <a:t>“may”</a:t>
            </a:r>
            <a:r>
              <a:rPr lang="en-US" spc="135" dirty="0">
                <a:latin typeface="Cambria"/>
                <a:cs typeface="Cambria"/>
              </a:rPr>
              <a:t> </a:t>
            </a:r>
            <a:r>
              <a:rPr lang="en-US" dirty="0">
                <a:latin typeface="Cambria"/>
                <a:cs typeface="Cambria"/>
              </a:rPr>
              <a:t>vide</a:t>
            </a:r>
            <a:r>
              <a:rPr lang="en-US" spc="145" dirty="0">
                <a:latin typeface="Cambria"/>
                <a:cs typeface="Cambria"/>
              </a:rPr>
              <a:t> </a:t>
            </a:r>
            <a:r>
              <a:rPr lang="en-US" dirty="0">
                <a:latin typeface="Cambria"/>
                <a:cs typeface="Cambria"/>
              </a:rPr>
              <a:t>Notification</a:t>
            </a:r>
            <a:r>
              <a:rPr lang="en-US" spc="130" dirty="0">
                <a:latin typeface="Cambria"/>
                <a:cs typeface="Cambria"/>
              </a:rPr>
              <a:t> </a:t>
            </a:r>
            <a:r>
              <a:rPr lang="en-US" dirty="0">
                <a:latin typeface="Cambria"/>
                <a:cs typeface="Cambria"/>
              </a:rPr>
              <a:t>No.</a:t>
            </a:r>
            <a:r>
              <a:rPr lang="en-US" spc="135" dirty="0">
                <a:latin typeface="Cambria"/>
                <a:cs typeface="Cambria"/>
              </a:rPr>
              <a:t> </a:t>
            </a:r>
            <a:r>
              <a:rPr lang="en-US" spc="-10" dirty="0">
                <a:latin typeface="Cambria"/>
                <a:cs typeface="Cambria"/>
              </a:rPr>
              <a:t>79/2020-</a:t>
            </a:r>
            <a:r>
              <a:rPr lang="en-US" dirty="0">
                <a:latin typeface="Cambria"/>
                <a:cs typeface="Cambria"/>
              </a:rPr>
              <a:t>CT</a:t>
            </a:r>
            <a:r>
              <a:rPr lang="en-US" spc="114" dirty="0">
                <a:latin typeface="Cambria"/>
                <a:cs typeface="Cambria"/>
              </a:rPr>
              <a:t> </a:t>
            </a:r>
            <a:r>
              <a:rPr lang="en-US" dirty="0">
                <a:latin typeface="Cambria"/>
                <a:cs typeface="Cambria"/>
              </a:rPr>
              <a:t>dated</a:t>
            </a:r>
            <a:r>
              <a:rPr lang="en-US" spc="135" dirty="0">
                <a:latin typeface="Cambria"/>
                <a:cs typeface="Cambria"/>
              </a:rPr>
              <a:t> </a:t>
            </a:r>
            <a:r>
              <a:rPr lang="en-US" dirty="0">
                <a:latin typeface="Cambria"/>
                <a:cs typeface="Cambria"/>
              </a:rPr>
              <a:t>15.10.2020.</a:t>
            </a:r>
            <a:r>
              <a:rPr lang="en-US" spc="130" dirty="0">
                <a:latin typeface="Cambria"/>
                <a:cs typeface="Cambria"/>
              </a:rPr>
              <a:t> </a:t>
            </a:r>
            <a:r>
              <a:rPr lang="en-US" b="1" i="1" dirty="0">
                <a:latin typeface="Cambria"/>
                <a:cs typeface="Cambria"/>
              </a:rPr>
              <a:t>[Period</a:t>
            </a:r>
            <a:r>
              <a:rPr lang="en-US" b="1" i="1" spc="125" dirty="0">
                <a:latin typeface="Cambria"/>
                <a:cs typeface="Cambria"/>
              </a:rPr>
              <a:t> </a:t>
            </a:r>
            <a:r>
              <a:rPr lang="en-US" b="1" i="1" spc="-10" dirty="0">
                <a:latin typeface="Cambria"/>
                <a:cs typeface="Cambria"/>
              </a:rPr>
              <a:t>between 	</a:t>
            </a:r>
            <a:r>
              <a:rPr lang="en-US" b="1" i="1" dirty="0">
                <a:latin typeface="Cambria"/>
                <a:cs typeface="Cambria"/>
              </a:rPr>
              <a:t>09.10.2019</a:t>
            </a:r>
            <a:r>
              <a:rPr lang="en-US" b="1" i="1" spc="95" dirty="0">
                <a:latin typeface="Cambria"/>
                <a:cs typeface="Cambria"/>
              </a:rPr>
              <a:t> </a:t>
            </a:r>
            <a:r>
              <a:rPr lang="en-US" b="1" i="1" dirty="0">
                <a:latin typeface="Cambria"/>
                <a:cs typeface="Cambria"/>
              </a:rPr>
              <a:t>to</a:t>
            </a:r>
            <a:r>
              <a:rPr lang="en-US" b="1" i="1" spc="30" dirty="0">
                <a:latin typeface="Cambria"/>
                <a:cs typeface="Cambria"/>
              </a:rPr>
              <a:t> </a:t>
            </a:r>
            <a:r>
              <a:rPr lang="en-US" b="1" i="1" spc="-10" dirty="0">
                <a:latin typeface="Cambria"/>
                <a:cs typeface="Cambria"/>
              </a:rPr>
              <a:t>15.10.2020]</a:t>
            </a:r>
            <a:endParaRPr lang="en-US" dirty="0">
              <a:latin typeface="Cambria"/>
              <a:cs typeface="Cambria"/>
            </a:endParaRPr>
          </a:p>
          <a:p>
            <a:pPr algn="just">
              <a:lnSpc>
                <a:spcPct val="100000"/>
              </a:lnSpc>
              <a:spcBef>
                <a:spcPts val="65"/>
              </a:spcBef>
              <a:buFont typeface="Arial MT"/>
              <a:buChar char="•"/>
            </a:pPr>
            <a:endParaRPr lang="en-US" dirty="0">
              <a:latin typeface="Cambria"/>
              <a:cs typeface="Cambria"/>
            </a:endParaRPr>
          </a:p>
          <a:p>
            <a:pPr marL="313055" marR="7620" indent="-300990" algn="just">
              <a:lnSpc>
                <a:spcPct val="101099"/>
              </a:lnSpc>
              <a:buFont typeface="Arial MT"/>
              <a:buChar char="•"/>
              <a:tabLst>
                <a:tab pos="314325" algn="l"/>
              </a:tabLst>
            </a:pPr>
            <a:r>
              <a:rPr lang="en-US" dirty="0">
                <a:latin typeface="Cambria"/>
                <a:cs typeface="Cambria"/>
              </a:rPr>
              <a:t>SCN</a:t>
            </a:r>
            <a:r>
              <a:rPr lang="en-US" spc="55" dirty="0">
                <a:latin typeface="Cambria"/>
                <a:cs typeface="Cambria"/>
              </a:rPr>
              <a:t> </a:t>
            </a:r>
            <a:r>
              <a:rPr lang="en-US" dirty="0">
                <a:latin typeface="Cambria"/>
                <a:cs typeface="Cambria"/>
              </a:rPr>
              <a:t>can</a:t>
            </a:r>
            <a:r>
              <a:rPr lang="en-US" spc="45" dirty="0">
                <a:latin typeface="Cambria"/>
                <a:cs typeface="Cambria"/>
              </a:rPr>
              <a:t> </a:t>
            </a:r>
            <a:r>
              <a:rPr lang="en-US" dirty="0">
                <a:latin typeface="Cambria"/>
                <a:cs typeface="Cambria"/>
              </a:rPr>
              <a:t>only</a:t>
            </a:r>
            <a:r>
              <a:rPr lang="en-US" spc="50" dirty="0">
                <a:latin typeface="Cambria"/>
                <a:cs typeface="Cambria"/>
              </a:rPr>
              <a:t> </a:t>
            </a:r>
            <a:r>
              <a:rPr lang="en-US" dirty="0">
                <a:latin typeface="Cambria"/>
                <a:cs typeface="Cambria"/>
              </a:rPr>
              <a:t>be</a:t>
            </a:r>
            <a:r>
              <a:rPr lang="en-US" spc="65" dirty="0">
                <a:latin typeface="Cambria"/>
                <a:cs typeface="Cambria"/>
              </a:rPr>
              <a:t> </a:t>
            </a:r>
            <a:r>
              <a:rPr lang="en-US" dirty="0">
                <a:latin typeface="Cambria"/>
                <a:cs typeface="Cambria"/>
              </a:rPr>
              <a:t>issued</a:t>
            </a:r>
            <a:r>
              <a:rPr lang="en-US" spc="50" dirty="0">
                <a:latin typeface="Cambria"/>
                <a:cs typeface="Cambria"/>
              </a:rPr>
              <a:t> </a:t>
            </a:r>
            <a:r>
              <a:rPr lang="en-US" dirty="0">
                <a:latin typeface="Cambria"/>
                <a:cs typeface="Cambria"/>
              </a:rPr>
              <a:t>electronically</a:t>
            </a:r>
            <a:r>
              <a:rPr lang="en-US" spc="50" dirty="0">
                <a:latin typeface="Cambria"/>
                <a:cs typeface="Cambria"/>
              </a:rPr>
              <a:t> </a:t>
            </a:r>
            <a:r>
              <a:rPr lang="en-US" dirty="0">
                <a:latin typeface="Cambria"/>
                <a:cs typeface="Cambria"/>
              </a:rPr>
              <a:t>on</a:t>
            </a:r>
            <a:r>
              <a:rPr lang="en-US" spc="65" dirty="0">
                <a:latin typeface="Cambria"/>
                <a:cs typeface="Cambria"/>
              </a:rPr>
              <a:t> </a:t>
            </a:r>
            <a:r>
              <a:rPr lang="en-US" dirty="0">
                <a:latin typeface="Cambria"/>
                <a:cs typeface="Cambria"/>
              </a:rPr>
              <a:t>the</a:t>
            </a:r>
            <a:r>
              <a:rPr lang="en-US" spc="65" dirty="0">
                <a:latin typeface="Cambria"/>
                <a:cs typeface="Cambria"/>
              </a:rPr>
              <a:t> </a:t>
            </a:r>
            <a:r>
              <a:rPr lang="en-US" dirty="0">
                <a:latin typeface="Cambria"/>
                <a:cs typeface="Cambria"/>
              </a:rPr>
              <a:t>common</a:t>
            </a:r>
            <a:r>
              <a:rPr lang="en-US" spc="45" dirty="0">
                <a:latin typeface="Cambria"/>
                <a:cs typeface="Cambria"/>
              </a:rPr>
              <a:t> </a:t>
            </a:r>
            <a:r>
              <a:rPr lang="en-US" dirty="0">
                <a:latin typeface="Cambria"/>
                <a:cs typeface="Cambria"/>
              </a:rPr>
              <a:t>portal</a:t>
            </a:r>
            <a:r>
              <a:rPr lang="en-US" spc="75" dirty="0">
                <a:latin typeface="Cambria"/>
                <a:cs typeface="Cambria"/>
              </a:rPr>
              <a:t> </a:t>
            </a:r>
            <a:r>
              <a:rPr lang="en-US" dirty="0">
                <a:latin typeface="Cambria"/>
                <a:cs typeface="Cambria"/>
              </a:rPr>
              <a:t>-</a:t>
            </a:r>
            <a:r>
              <a:rPr lang="en-US" spc="55" dirty="0">
                <a:latin typeface="Cambria"/>
                <a:cs typeface="Cambria"/>
              </a:rPr>
              <a:t> </a:t>
            </a:r>
            <a:r>
              <a:rPr lang="en-US" dirty="0">
                <a:latin typeface="Cambria"/>
                <a:cs typeface="Cambria"/>
              </a:rPr>
              <a:t>Shri</a:t>
            </a:r>
            <a:r>
              <a:rPr lang="en-US" spc="65" dirty="0">
                <a:latin typeface="Cambria"/>
                <a:cs typeface="Cambria"/>
              </a:rPr>
              <a:t> </a:t>
            </a:r>
            <a:r>
              <a:rPr lang="en-US" dirty="0">
                <a:latin typeface="Cambria"/>
                <a:cs typeface="Cambria"/>
              </a:rPr>
              <a:t>Shyam</a:t>
            </a:r>
            <a:r>
              <a:rPr lang="en-US" spc="55" dirty="0">
                <a:latin typeface="Cambria"/>
                <a:cs typeface="Cambria"/>
              </a:rPr>
              <a:t> </a:t>
            </a:r>
            <a:r>
              <a:rPr lang="en-US" dirty="0">
                <a:latin typeface="Cambria"/>
                <a:cs typeface="Cambria"/>
              </a:rPr>
              <a:t>Baba</a:t>
            </a:r>
            <a:r>
              <a:rPr lang="en-US" spc="45" dirty="0">
                <a:latin typeface="Cambria"/>
                <a:cs typeface="Cambria"/>
              </a:rPr>
              <a:t> </a:t>
            </a:r>
            <a:r>
              <a:rPr lang="en-US" dirty="0">
                <a:latin typeface="Cambria"/>
                <a:cs typeface="Cambria"/>
              </a:rPr>
              <a:t>Edible</a:t>
            </a:r>
            <a:r>
              <a:rPr lang="en-US" spc="45" dirty="0">
                <a:latin typeface="Cambria"/>
                <a:cs typeface="Cambria"/>
              </a:rPr>
              <a:t> </a:t>
            </a:r>
            <a:r>
              <a:rPr lang="en-US" dirty="0">
                <a:latin typeface="Cambria"/>
                <a:cs typeface="Cambria"/>
              </a:rPr>
              <a:t>Oils</a:t>
            </a:r>
            <a:r>
              <a:rPr lang="en-US" spc="60" dirty="0">
                <a:latin typeface="Cambria"/>
                <a:cs typeface="Cambria"/>
              </a:rPr>
              <a:t> </a:t>
            </a:r>
            <a:r>
              <a:rPr lang="en-US" spc="-25" dirty="0">
                <a:latin typeface="Cambria"/>
                <a:cs typeface="Cambria"/>
              </a:rPr>
              <a:t>Vs 	</a:t>
            </a:r>
            <a:r>
              <a:rPr lang="en-US" dirty="0">
                <a:latin typeface="Cambria"/>
                <a:cs typeface="Cambria"/>
              </a:rPr>
              <a:t>CCE</a:t>
            </a:r>
            <a:r>
              <a:rPr lang="en-US" spc="30" dirty="0">
                <a:latin typeface="Cambria"/>
                <a:cs typeface="Cambria"/>
              </a:rPr>
              <a:t> </a:t>
            </a:r>
            <a:r>
              <a:rPr lang="en-US" dirty="0">
                <a:latin typeface="Cambria"/>
                <a:cs typeface="Cambria"/>
              </a:rPr>
              <a:t>(MP</a:t>
            </a:r>
            <a:r>
              <a:rPr lang="en-US" spc="30" dirty="0">
                <a:latin typeface="Cambria"/>
                <a:cs typeface="Cambria"/>
              </a:rPr>
              <a:t> </a:t>
            </a:r>
            <a:r>
              <a:rPr lang="en-US" dirty="0">
                <a:latin typeface="Cambria"/>
                <a:cs typeface="Cambria"/>
              </a:rPr>
              <a:t>High</a:t>
            </a:r>
            <a:r>
              <a:rPr lang="en-US" spc="40" dirty="0">
                <a:latin typeface="Cambria"/>
                <a:cs typeface="Cambria"/>
              </a:rPr>
              <a:t> </a:t>
            </a:r>
            <a:r>
              <a:rPr lang="en-US" dirty="0">
                <a:latin typeface="Cambria"/>
                <a:cs typeface="Cambria"/>
              </a:rPr>
              <a:t>Court)</a:t>
            </a:r>
            <a:r>
              <a:rPr lang="en-US" spc="65" dirty="0">
                <a:latin typeface="Cambria"/>
                <a:cs typeface="Cambria"/>
              </a:rPr>
              <a:t> </a:t>
            </a:r>
            <a:r>
              <a:rPr lang="en-US" spc="-10" dirty="0">
                <a:latin typeface="Cambria"/>
                <a:cs typeface="Cambria"/>
              </a:rPr>
              <a:t>2020-</a:t>
            </a:r>
            <a:r>
              <a:rPr lang="en-US" dirty="0">
                <a:latin typeface="Cambria"/>
                <a:cs typeface="Cambria"/>
              </a:rPr>
              <a:t>TIOL-</a:t>
            </a:r>
            <a:r>
              <a:rPr lang="en-US" spc="-10" dirty="0">
                <a:latin typeface="Cambria"/>
                <a:cs typeface="Cambria"/>
              </a:rPr>
              <a:t>2016-HC-MP-</a:t>
            </a:r>
            <a:r>
              <a:rPr lang="en-US" spc="-25" dirty="0">
                <a:latin typeface="Cambria"/>
                <a:cs typeface="Cambria"/>
              </a:rPr>
              <a:t>GST</a:t>
            </a:r>
            <a:endParaRPr lang="en-US" dirty="0">
              <a:latin typeface="Cambria"/>
              <a:cs typeface="Cambria"/>
            </a:endParaRPr>
          </a:p>
          <a:p>
            <a:pPr marL="690245" lvl="1" indent="-300355" algn="just">
              <a:lnSpc>
                <a:spcPct val="100000"/>
              </a:lnSpc>
              <a:spcBef>
                <a:spcPts val="10"/>
              </a:spcBef>
              <a:buFont typeface="Arial MT"/>
              <a:buChar char="•"/>
              <a:tabLst>
                <a:tab pos="690245" algn="l"/>
              </a:tabLst>
            </a:pPr>
            <a:r>
              <a:rPr lang="en-US" i="1" dirty="0">
                <a:latin typeface="Cambria"/>
                <a:cs typeface="Cambria"/>
              </a:rPr>
              <a:t>It</a:t>
            </a:r>
            <a:r>
              <a:rPr lang="en-US" i="1" spc="335" dirty="0">
                <a:latin typeface="Cambria"/>
                <a:cs typeface="Cambria"/>
              </a:rPr>
              <a:t> </a:t>
            </a:r>
            <a:r>
              <a:rPr lang="en-US" i="1" dirty="0">
                <a:latin typeface="Cambria"/>
                <a:cs typeface="Cambria"/>
              </a:rPr>
              <a:t>is</a:t>
            </a:r>
            <a:r>
              <a:rPr lang="en-US" i="1" spc="360" dirty="0">
                <a:latin typeface="Cambria"/>
                <a:cs typeface="Cambria"/>
              </a:rPr>
              <a:t> </a:t>
            </a:r>
            <a:r>
              <a:rPr lang="en-US" i="1" dirty="0">
                <a:latin typeface="Cambria"/>
                <a:cs typeface="Cambria"/>
              </a:rPr>
              <a:t>trite</a:t>
            </a:r>
            <a:r>
              <a:rPr lang="en-US" i="1" spc="350" dirty="0">
                <a:latin typeface="Cambria"/>
                <a:cs typeface="Cambria"/>
              </a:rPr>
              <a:t> </a:t>
            </a:r>
            <a:r>
              <a:rPr lang="en-US" i="1" dirty="0">
                <a:latin typeface="Cambria"/>
                <a:cs typeface="Cambria"/>
              </a:rPr>
              <a:t>principle</a:t>
            </a:r>
            <a:r>
              <a:rPr lang="en-US" i="1" spc="355" dirty="0">
                <a:latin typeface="Cambria"/>
                <a:cs typeface="Cambria"/>
              </a:rPr>
              <a:t> </a:t>
            </a:r>
            <a:r>
              <a:rPr lang="en-US" i="1" dirty="0">
                <a:latin typeface="Cambria"/>
                <a:cs typeface="Cambria"/>
              </a:rPr>
              <a:t>of</a:t>
            </a:r>
            <a:r>
              <a:rPr lang="en-US" i="1" spc="340" dirty="0">
                <a:latin typeface="Cambria"/>
                <a:cs typeface="Cambria"/>
              </a:rPr>
              <a:t> </a:t>
            </a:r>
            <a:r>
              <a:rPr lang="en-US" i="1" dirty="0">
                <a:latin typeface="Cambria"/>
                <a:cs typeface="Cambria"/>
              </a:rPr>
              <a:t>law</a:t>
            </a:r>
            <a:r>
              <a:rPr lang="en-US" i="1" spc="350" dirty="0">
                <a:latin typeface="Cambria"/>
                <a:cs typeface="Cambria"/>
              </a:rPr>
              <a:t> </a:t>
            </a:r>
            <a:r>
              <a:rPr lang="en-US" i="1" dirty="0">
                <a:latin typeface="Cambria"/>
                <a:cs typeface="Cambria"/>
              </a:rPr>
              <a:t>that</a:t>
            </a:r>
            <a:r>
              <a:rPr lang="en-US" i="1" spc="335" dirty="0">
                <a:latin typeface="Cambria"/>
                <a:cs typeface="Cambria"/>
              </a:rPr>
              <a:t> </a:t>
            </a:r>
            <a:r>
              <a:rPr lang="en-US" i="1" dirty="0">
                <a:latin typeface="Cambria"/>
                <a:cs typeface="Cambria"/>
              </a:rPr>
              <a:t>when</a:t>
            </a:r>
            <a:r>
              <a:rPr lang="en-US" i="1" spc="355" dirty="0">
                <a:latin typeface="Cambria"/>
                <a:cs typeface="Cambria"/>
              </a:rPr>
              <a:t> </a:t>
            </a:r>
            <a:r>
              <a:rPr lang="en-US" i="1" dirty="0">
                <a:latin typeface="Cambria"/>
                <a:cs typeface="Cambria"/>
              </a:rPr>
              <a:t>a</a:t>
            </a:r>
            <a:r>
              <a:rPr lang="en-US" i="1" spc="330" dirty="0">
                <a:latin typeface="Cambria"/>
                <a:cs typeface="Cambria"/>
              </a:rPr>
              <a:t> </a:t>
            </a:r>
            <a:r>
              <a:rPr lang="en-US" i="1" dirty="0">
                <a:latin typeface="Cambria"/>
                <a:cs typeface="Cambria"/>
              </a:rPr>
              <a:t>particular</a:t>
            </a:r>
            <a:r>
              <a:rPr lang="en-US" i="1" spc="355" dirty="0">
                <a:latin typeface="Cambria"/>
                <a:cs typeface="Cambria"/>
              </a:rPr>
              <a:t> </a:t>
            </a:r>
            <a:r>
              <a:rPr lang="en-US" i="1" dirty="0">
                <a:latin typeface="Cambria"/>
                <a:cs typeface="Cambria"/>
              </a:rPr>
              <a:t>procedure</a:t>
            </a:r>
            <a:r>
              <a:rPr lang="en-US" i="1" spc="350" dirty="0">
                <a:latin typeface="Cambria"/>
                <a:cs typeface="Cambria"/>
              </a:rPr>
              <a:t> </a:t>
            </a:r>
            <a:r>
              <a:rPr lang="en-US" i="1" dirty="0">
                <a:latin typeface="Cambria"/>
                <a:cs typeface="Cambria"/>
              </a:rPr>
              <a:t>is</a:t>
            </a:r>
            <a:r>
              <a:rPr lang="en-US" i="1" spc="345" dirty="0">
                <a:latin typeface="Cambria"/>
                <a:cs typeface="Cambria"/>
              </a:rPr>
              <a:t> </a:t>
            </a:r>
            <a:r>
              <a:rPr lang="en-US" i="1" dirty="0">
                <a:latin typeface="Cambria"/>
                <a:cs typeface="Cambria"/>
              </a:rPr>
              <a:t>prescribed</a:t>
            </a:r>
            <a:r>
              <a:rPr lang="en-US" i="1" spc="355" dirty="0">
                <a:latin typeface="Cambria"/>
                <a:cs typeface="Cambria"/>
              </a:rPr>
              <a:t> </a:t>
            </a:r>
            <a:r>
              <a:rPr lang="en-US" i="1" dirty="0">
                <a:latin typeface="Cambria"/>
                <a:cs typeface="Cambria"/>
              </a:rPr>
              <a:t>to</a:t>
            </a:r>
            <a:r>
              <a:rPr lang="en-US" i="1" spc="355" dirty="0">
                <a:latin typeface="Cambria"/>
                <a:cs typeface="Cambria"/>
              </a:rPr>
              <a:t> </a:t>
            </a:r>
            <a:r>
              <a:rPr lang="en-US" i="1" dirty="0">
                <a:latin typeface="Cambria"/>
                <a:cs typeface="Cambria"/>
              </a:rPr>
              <a:t>perform</a:t>
            </a:r>
            <a:r>
              <a:rPr lang="en-US" i="1" spc="365" dirty="0">
                <a:latin typeface="Cambria"/>
                <a:cs typeface="Cambria"/>
              </a:rPr>
              <a:t> </a:t>
            </a:r>
            <a:r>
              <a:rPr lang="en-US" i="1" spc="-50" dirty="0">
                <a:latin typeface="Cambria"/>
                <a:cs typeface="Cambria"/>
              </a:rPr>
              <a:t>a</a:t>
            </a:r>
            <a:r>
              <a:rPr lang="en-US" spc="-50" dirty="0">
                <a:latin typeface="Cambria"/>
                <a:cs typeface="Cambria"/>
              </a:rPr>
              <a:t> </a:t>
            </a:r>
            <a:r>
              <a:rPr lang="en-US" i="1" dirty="0">
                <a:latin typeface="Cambria"/>
                <a:cs typeface="Cambria"/>
              </a:rPr>
              <a:t>particular</a:t>
            </a:r>
            <a:r>
              <a:rPr lang="en-US" i="1" spc="280" dirty="0">
                <a:latin typeface="Cambria"/>
                <a:cs typeface="Cambria"/>
              </a:rPr>
              <a:t> </a:t>
            </a:r>
            <a:r>
              <a:rPr lang="en-US" i="1" dirty="0">
                <a:latin typeface="Cambria"/>
                <a:cs typeface="Cambria"/>
              </a:rPr>
              <a:t>act</a:t>
            </a:r>
            <a:r>
              <a:rPr lang="en-US" i="1" spc="265" dirty="0">
                <a:latin typeface="Cambria"/>
                <a:cs typeface="Cambria"/>
              </a:rPr>
              <a:t> </a:t>
            </a:r>
            <a:r>
              <a:rPr lang="en-US" i="1" dirty="0">
                <a:latin typeface="Cambria"/>
                <a:cs typeface="Cambria"/>
              </a:rPr>
              <a:t>then</a:t>
            </a:r>
            <a:r>
              <a:rPr lang="en-US" i="1" spc="265" dirty="0">
                <a:latin typeface="Cambria"/>
                <a:cs typeface="Cambria"/>
              </a:rPr>
              <a:t> </a:t>
            </a:r>
            <a:r>
              <a:rPr lang="en-US" i="1" dirty="0">
                <a:latin typeface="Cambria"/>
                <a:cs typeface="Cambria"/>
              </a:rPr>
              <a:t>all</a:t>
            </a:r>
            <a:r>
              <a:rPr lang="en-US" i="1" spc="280" dirty="0">
                <a:latin typeface="Cambria"/>
                <a:cs typeface="Cambria"/>
              </a:rPr>
              <a:t> </a:t>
            </a:r>
            <a:r>
              <a:rPr lang="en-US" i="1" dirty="0">
                <a:latin typeface="Cambria"/>
                <a:cs typeface="Cambria"/>
              </a:rPr>
              <a:t>other</a:t>
            </a:r>
            <a:r>
              <a:rPr lang="en-US" i="1" spc="260" dirty="0">
                <a:latin typeface="Cambria"/>
                <a:cs typeface="Cambria"/>
              </a:rPr>
              <a:t> </a:t>
            </a:r>
            <a:r>
              <a:rPr lang="en-US" i="1" dirty="0">
                <a:latin typeface="Cambria"/>
                <a:cs typeface="Cambria"/>
              </a:rPr>
              <a:t>procedures/modes</a:t>
            </a:r>
            <a:r>
              <a:rPr lang="en-US" i="1" spc="275" dirty="0">
                <a:latin typeface="Cambria"/>
                <a:cs typeface="Cambria"/>
              </a:rPr>
              <a:t> </a:t>
            </a:r>
            <a:r>
              <a:rPr lang="en-US" i="1" dirty="0">
                <a:latin typeface="Cambria"/>
                <a:cs typeface="Cambria"/>
              </a:rPr>
              <a:t>except</a:t>
            </a:r>
            <a:r>
              <a:rPr lang="en-US" i="1" spc="265" dirty="0">
                <a:latin typeface="Cambria"/>
                <a:cs typeface="Cambria"/>
              </a:rPr>
              <a:t> </a:t>
            </a:r>
            <a:r>
              <a:rPr lang="en-US" i="1" dirty="0">
                <a:latin typeface="Cambria"/>
                <a:cs typeface="Cambria"/>
              </a:rPr>
              <a:t>the</a:t>
            </a:r>
            <a:r>
              <a:rPr lang="en-US" i="1" spc="280" dirty="0">
                <a:latin typeface="Cambria"/>
                <a:cs typeface="Cambria"/>
              </a:rPr>
              <a:t> </a:t>
            </a:r>
            <a:r>
              <a:rPr lang="en-US" i="1" dirty="0">
                <a:latin typeface="Cambria"/>
                <a:cs typeface="Cambria"/>
              </a:rPr>
              <a:t>one</a:t>
            </a:r>
            <a:r>
              <a:rPr lang="en-US" i="1" spc="260" dirty="0">
                <a:latin typeface="Cambria"/>
                <a:cs typeface="Cambria"/>
              </a:rPr>
              <a:t> </a:t>
            </a:r>
            <a:r>
              <a:rPr lang="en-US" i="1" dirty="0">
                <a:latin typeface="Cambria"/>
                <a:cs typeface="Cambria"/>
              </a:rPr>
              <a:t>prescribed</a:t>
            </a:r>
            <a:r>
              <a:rPr lang="en-US" i="1" spc="285" dirty="0">
                <a:latin typeface="Cambria"/>
                <a:cs typeface="Cambria"/>
              </a:rPr>
              <a:t> </a:t>
            </a:r>
            <a:r>
              <a:rPr lang="en-US" i="1" dirty="0">
                <a:latin typeface="Cambria"/>
                <a:cs typeface="Cambria"/>
              </a:rPr>
              <a:t>are</a:t>
            </a:r>
            <a:r>
              <a:rPr lang="en-US" i="1" spc="280" dirty="0">
                <a:latin typeface="Cambria"/>
                <a:cs typeface="Cambria"/>
              </a:rPr>
              <a:t> </a:t>
            </a:r>
            <a:r>
              <a:rPr lang="en-US" i="1" dirty="0">
                <a:latin typeface="Cambria"/>
                <a:cs typeface="Cambria"/>
              </a:rPr>
              <a:t>excluded</a:t>
            </a:r>
            <a:r>
              <a:rPr lang="en-US" i="1" spc="270" dirty="0">
                <a:latin typeface="Cambria"/>
                <a:cs typeface="Cambria"/>
              </a:rPr>
              <a:t> </a:t>
            </a:r>
            <a:r>
              <a:rPr lang="en-US" i="1" spc="-50" dirty="0">
                <a:latin typeface="Cambria"/>
                <a:cs typeface="Cambria"/>
              </a:rPr>
              <a:t>- </a:t>
            </a:r>
            <a:r>
              <a:rPr lang="en-US" i="1" dirty="0">
                <a:latin typeface="Cambria"/>
                <a:cs typeface="Cambria"/>
              </a:rPr>
              <a:t>This</a:t>
            </a:r>
            <a:r>
              <a:rPr lang="en-US" i="1" spc="-20" dirty="0">
                <a:latin typeface="Cambria"/>
                <a:cs typeface="Cambria"/>
              </a:rPr>
              <a:t> </a:t>
            </a:r>
            <a:r>
              <a:rPr lang="en-US" i="1" dirty="0">
                <a:latin typeface="Cambria"/>
                <a:cs typeface="Cambria"/>
              </a:rPr>
              <a:t>principle</a:t>
            </a:r>
            <a:r>
              <a:rPr lang="en-US" i="1" spc="15" dirty="0">
                <a:latin typeface="Cambria"/>
                <a:cs typeface="Cambria"/>
              </a:rPr>
              <a:t> </a:t>
            </a:r>
            <a:r>
              <a:rPr lang="en-US" i="1" dirty="0">
                <a:latin typeface="Cambria"/>
                <a:cs typeface="Cambria"/>
              </a:rPr>
              <a:t>becomes</a:t>
            </a:r>
            <a:r>
              <a:rPr lang="en-US" i="1" spc="-20" dirty="0">
                <a:latin typeface="Cambria"/>
                <a:cs typeface="Cambria"/>
              </a:rPr>
              <a:t> </a:t>
            </a:r>
            <a:r>
              <a:rPr lang="en-US" i="1" dirty="0">
                <a:latin typeface="Cambria"/>
                <a:cs typeface="Cambria"/>
              </a:rPr>
              <a:t>all</a:t>
            </a:r>
            <a:r>
              <a:rPr lang="en-US" i="1" spc="-5" dirty="0">
                <a:latin typeface="Cambria"/>
                <a:cs typeface="Cambria"/>
              </a:rPr>
              <a:t> </a:t>
            </a:r>
            <a:r>
              <a:rPr lang="en-US" i="1" dirty="0">
                <a:latin typeface="Cambria"/>
                <a:cs typeface="Cambria"/>
              </a:rPr>
              <a:t>the</a:t>
            </a:r>
            <a:r>
              <a:rPr lang="en-US" i="1" spc="-5" dirty="0">
                <a:latin typeface="Cambria"/>
                <a:cs typeface="Cambria"/>
              </a:rPr>
              <a:t> </a:t>
            </a:r>
            <a:r>
              <a:rPr lang="en-US" i="1" dirty="0">
                <a:latin typeface="Cambria"/>
                <a:cs typeface="Cambria"/>
              </a:rPr>
              <a:t>more</a:t>
            </a:r>
            <a:r>
              <a:rPr lang="en-US" i="1" spc="-10" dirty="0">
                <a:latin typeface="Cambria"/>
                <a:cs typeface="Cambria"/>
              </a:rPr>
              <a:t> </a:t>
            </a:r>
            <a:r>
              <a:rPr lang="en-US" i="1" dirty="0">
                <a:latin typeface="Cambria"/>
                <a:cs typeface="Cambria"/>
              </a:rPr>
              <a:t>stringent when</a:t>
            </a:r>
            <a:r>
              <a:rPr lang="en-US" i="1" spc="-25" dirty="0">
                <a:latin typeface="Cambria"/>
                <a:cs typeface="Cambria"/>
              </a:rPr>
              <a:t> </a:t>
            </a:r>
            <a:r>
              <a:rPr lang="en-US" i="1" dirty="0">
                <a:latin typeface="Cambria"/>
                <a:cs typeface="Cambria"/>
              </a:rPr>
              <a:t>statutorily</a:t>
            </a:r>
            <a:r>
              <a:rPr lang="en-US" i="1" spc="45" dirty="0">
                <a:latin typeface="Cambria"/>
                <a:cs typeface="Cambria"/>
              </a:rPr>
              <a:t> </a:t>
            </a:r>
            <a:r>
              <a:rPr lang="en-US" i="1" spc="-10" dirty="0">
                <a:latin typeface="Cambria"/>
                <a:cs typeface="Cambria"/>
              </a:rPr>
              <a:t>prescribed.</a:t>
            </a:r>
            <a:endParaRPr lang="en-US" dirty="0">
              <a:latin typeface="Cambria"/>
              <a:cs typeface="Cambria"/>
            </a:endParaRPr>
          </a:p>
          <a:p>
            <a:pPr algn="just">
              <a:lnSpc>
                <a:spcPct val="100000"/>
              </a:lnSpc>
              <a:spcBef>
                <a:spcPts val="65"/>
              </a:spcBef>
            </a:pPr>
            <a:endParaRPr lang="en-US" dirty="0">
              <a:latin typeface="Cambria"/>
              <a:cs typeface="Cambria"/>
            </a:endParaRPr>
          </a:p>
          <a:p>
            <a:pPr marL="313055" marR="6350" indent="-300990" algn="just">
              <a:lnSpc>
                <a:spcPct val="101099"/>
              </a:lnSpc>
              <a:buFont typeface="Arial MT"/>
              <a:buChar char="•"/>
              <a:tabLst>
                <a:tab pos="314325" algn="l"/>
              </a:tabLst>
            </a:pPr>
            <a:r>
              <a:rPr lang="en-US" dirty="0">
                <a:latin typeface="Cambria"/>
                <a:cs typeface="Cambria"/>
              </a:rPr>
              <a:t>DIN</a:t>
            </a:r>
            <a:r>
              <a:rPr lang="en-US" spc="325" dirty="0">
                <a:latin typeface="Cambria"/>
                <a:cs typeface="Cambria"/>
              </a:rPr>
              <a:t> </a:t>
            </a:r>
            <a:r>
              <a:rPr lang="en-US" dirty="0">
                <a:latin typeface="Cambria"/>
                <a:cs typeface="Cambria"/>
              </a:rPr>
              <a:t>to</a:t>
            </a:r>
            <a:r>
              <a:rPr lang="en-US" spc="305" dirty="0">
                <a:latin typeface="Cambria"/>
                <a:cs typeface="Cambria"/>
              </a:rPr>
              <a:t> </a:t>
            </a:r>
            <a:r>
              <a:rPr lang="en-US" dirty="0">
                <a:latin typeface="Cambria"/>
                <a:cs typeface="Cambria"/>
              </a:rPr>
              <a:t>be</a:t>
            </a:r>
            <a:r>
              <a:rPr lang="en-US" spc="330" dirty="0">
                <a:latin typeface="Cambria"/>
                <a:cs typeface="Cambria"/>
              </a:rPr>
              <a:t> </a:t>
            </a:r>
            <a:r>
              <a:rPr lang="en-US" dirty="0">
                <a:latin typeface="Cambria"/>
                <a:cs typeface="Cambria"/>
              </a:rPr>
              <a:t>quoted</a:t>
            </a:r>
            <a:r>
              <a:rPr lang="en-US" spc="335" dirty="0">
                <a:latin typeface="Cambria"/>
                <a:cs typeface="Cambria"/>
              </a:rPr>
              <a:t> </a:t>
            </a:r>
            <a:r>
              <a:rPr lang="en-US" dirty="0">
                <a:latin typeface="Cambria"/>
                <a:cs typeface="Cambria"/>
              </a:rPr>
              <a:t>on</a:t>
            </a:r>
            <a:r>
              <a:rPr lang="en-US" spc="310" dirty="0">
                <a:latin typeface="Cambria"/>
                <a:cs typeface="Cambria"/>
              </a:rPr>
              <a:t> </a:t>
            </a:r>
            <a:r>
              <a:rPr lang="en-US" dirty="0">
                <a:latin typeface="Cambria"/>
                <a:cs typeface="Cambria"/>
              </a:rPr>
              <a:t>all</a:t>
            </a:r>
            <a:r>
              <a:rPr lang="en-US" spc="320" dirty="0">
                <a:latin typeface="Cambria"/>
                <a:cs typeface="Cambria"/>
              </a:rPr>
              <a:t> </a:t>
            </a:r>
            <a:r>
              <a:rPr lang="en-US" dirty="0">
                <a:latin typeface="Cambria"/>
                <a:cs typeface="Cambria"/>
              </a:rPr>
              <a:t>communications</a:t>
            </a:r>
            <a:r>
              <a:rPr lang="en-US" spc="325" dirty="0">
                <a:latin typeface="Cambria"/>
                <a:cs typeface="Cambria"/>
              </a:rPr>
              <a:t> </a:t>
            </a:r>
            <a:r>
              <a:rPr lang="en-US" dirty="0">
                <a:latin typeface="Cambria"/>
                <a:cs typeface="Cambria"/>
              </a:rPr>
              <a:t>(including</a:t>
            </a:r>
            <a:r>
              <a:rPr lang="en-US" spc="315" dirty="0">
                <a:latin typeface="Cambria"/>
                <a:cs typeface="Cambria"/>
              </a:rPr>
              <a:t> </a:t>
            </a:r>
            <a:r>
              <a:rPr lang="en-US" dirty="0">
                <a:latin typeface="Cambria"/>
                <a:cs typeface="Cambria"/>
              </a:rPr>
              <a:t>emails):</a:t>
            </a:r>
            <a:r>
              <a:rPr lang="en-US" spc="325" dirty="0">
                <a:latin typeface="Cambria"/>
                <a:cs typeface="Cambria"/>
              </a:rPr>
              <a:t> </a:t>
            </a:r>
            <a:r>
              <a:rPr lang="en-US" dirty="0">
                <a:latin typeface="Cambria"/>
                <a:cs typeface="Cambria"/>
              </a:rPr>
              <a:t>To</a:t>
            </a:r>
            <a:r>
              <a:rPr lang="en-US" spc="305" dirty="0">
                <a:latin typeface="Cambria"/>
                <a:cs typeface="Cambria"/>
              </a:rPr>
              <a:t> </a:t>
            </a:r>
            <a:r>
              <a:rPr lang="en-US" dirty="0">
                <a:latin typeface="Cambria"/>
                <a:cs typeface="Cambria"/>
              </a:rPr>
              <a:t>be</a:t>
            </a:r>
            <a:r>
              <a:rPr lang="en-US" spc="310" dirty="0">
                <a:latin typeface="Cambria"/>
                <a:cs typeface="Cambria"/>
              </a:rPr>
              <a:t> </a:t>
            </a:r>
            <a:r>
              <a:rPr lang="en-US" dirty="0">
                <a:latin typeface="Cambria"/>
                <a:cs typeface="Cambria"/>
              </a:rPr>
              <a:t>treated</a:t>
            </a:r>
            <a:r>
              <a:rPr lang="en-US" spc="315" dirty="0">
                <a:latin typeface="Cambria"/>
                <a:cs typeface="Cambria"/>
              </a:rPr>
              <a:t> </a:t>
            </a:r>
            <a:r>
              <a:rPr lang="en-US" dirty="0">
                <a:latin typeface="Cambria"/>
                <a:cs typeface="Cambria"/>
              </a:rPr>
              <a:t>as</a:t>
            </a:r>
            <a:r>
              <a:rPr lang="en-US" spc="325" dirty="0">
                <a:latin typeface="Cambria"/>
                <a:cs typeface="Cambria"/>
              </a:rPr>
              <a:t> </a:t>
            </a:r>
            <a:r>
              <a:rPr lang="en-US" dirty="0">
                <a:latin typeface="Cambria"/>
                <a:cs typeface="Cambria"/>
              </a:rPr>
              <a:t>invalid</a:t>
            </a:r>
            <a:r>
              <a:rPr lang="en-US" spc="335" dirty="0">
                <a:latin typeface="Cambria"/>
                <a:cs typeface="Cambria"/>
              </a:rPr>
              <a:t> </a:t>
            </a:r>
            <a:r>
              <a:rPr lang="en-US" spc="-25" dirty="0">
                <a:latin typeface="Cambria"/>
                <a:cs typeface="Cambria"/>
              </a:rPr>
              <a:t>and 	</a:t>
            </a:r>
            <a:r>
              <a:rPr lang="en-US" dirty="0">
                <a:latin typeface="Cambria"/>
                <a:cs typeface="Cambria"/>
              </a:rPr>
              <a:t>deemed to</a:t>
            </a:r>
            <a:r>
              <a:rPr lang="en-US" spc="-5" dirty="0">
                <a:latin typeface="Cambria"/>
                <a:cs typeface="Cambria"/>
              </a:rPr>
              <a:t> </a:t>
            </a:r>
            <a:r>
              <a:rPr lang="en-US" dirty="0">
                <a:latin typeface="Cambria"/>
                <a:cs typeface="Cambria"/>
              </a:rPr>
              <a:t>have never</a:t>
            </a:r>
            <a:r>
              <a:rPr lang="en-US" spc="5" dirty="0">
                <a:latin typeface="Cambria"/>
                <a:cs typeface="Cambria"/>
              </a:rPr>
              <a:t> </a:t>
            </a:r>
            <a:r>
              <a:rPr lang="en-US" dirty="0">
                <a:latin typeface="Cambria"/>
                <a:cs typeface="Cambria"/>
              </a:rPr>
              <a:t>been</a:t>
            </a:r>
            <a:r>
              <a:rPr lang="en-US" spc="-20" dirty="0">
                <a:latin typeface="Cambria"/>
                <a:cs typeface="Cambria"/>
              </a:rPr>
              <a:t> </a:t>
            </a:r>
            <a:r>
              <a:rPr lang="en-US" dirty="0">
                <a:latin typeface="Cambria"/>
                <a:cs typeface="Cambria"/>
              </a:rPr>
              <a:t>issued</a:t>
            </a:r>
            <a:r>
              <a:rPr lang="en-US" spc="25" dirty="0">
                <a:latin typeface="Cambria"/>
                <a:cs typeface="Cambria"/>
              </a:rPr>
              <a:t> </a:t>
            </a:r>
            <a:r>
              <a:rPr lang="en-US" dirty="0">
                <a:latin typeface="Cambria"/>
                <a:cs typeface="Cambria"/>
              </a:rPr>
              <a:t>-</a:t>
            </a:r>
            <a:r>
              <a:rPr lang="en-US" spc="5" dirty="0">
                <a:latin typeface="Cambria"/>
                <a:cs typeface="Cambria"/>
              </a:rPr>
              <a:t> </a:t>
            </a:r>
            <a:r>
              <a:rPr lang="en-US" dirty="0">
                <a:latin typeface="Cambria"/>
                <a:cs typeface="Cambria"/>
              </a:rPr>
              <a:t>Circular</a:t>
            </a:r>
            <a:r>
              <a:rPr lang="en-US" spc="5" dirty="0">
                <a:latin typeface="Cambria"/>
                <a:cs typeface="Cambria"/>
              </a:rPr>
              <a:t> </a:t>
            </a:r>
            <a:r>
              <a:rPr lang="en-US" dirty="0">
                <a:latin typeface="Cambria"/>
                <a:cs typeface="Cambria"/>
              </a:rPr>
              <a:t>No.</a:t>
            </a:r>
            <a:r>
              <a:rPr lang="en-US" spc="5" dirty="0">
                <a:latin typeface="Cambria"/>
                <a:cs typeface="Cambria"/>
              </a:rPr>
              <a:t> </a:t>
            </a:r>
            <a:r>
              <a:rPr lang="en-US" dirty="0">
                <a:latin typeface="Cambria"/>
                <a:cs typeface="Cambria"/>
              </a:rPr>
              <a:t>122/</a:t>
            </a:r>
            <a:r>
              <a:rPr lang="en-US" spc="-25" dirty="0">
                <a:latin typeface="Cambria"/>
                <a:cs typeface="Cambria"/>
              </a:rPr>
              <a:t> </a:t>
            </a:r>
            <a:r>
              <a:rPr lang="en-US" dirty="0">
                <a:latin typeface="Cambria"/>
                <a:cs typeface="Cambria"/>
              </a:rPr>
              <a:t>2019</a:t>
            </a:r>
            <a:r>
              <a:rPr lang="en-US" spc="-30" dirty="0">
                <a:latin typeface="Cambria"/>
                <a:cs typeface="Cambria"/>
              </a:rPr>
              <a:t> </a:t>
            </a:r>
            <a:r>
              <a:rPr lang="en-US" dirty="0">
                <a:latin typeface="Cambria"/>
                <a:cs typeface="Cambria"/>
              </a:rPr>
              <a:t>&amp; Circular</a:t>
            </a:r>
            <a:r>
              <a:rPr lang="en-US" spc="5" dirty="0">
                <a:latin typeface="Cambria"/>
                <a:cs typeface="Cambria"/>
              </a:rPr>
              <a:t> </a:t>
            </a:r>
            <a:r>
              <a:rPr lang="en-US" dirty="0">
                <a:latin typeface="Cambria"/>
                <a:cs typeface="Cambria"/>
              </a:rPr>
              <a:t>No. 128/</a:t>
            </a:r>
            <a:r>
              <a:rPr lang="en-US" spc="-25" dirty="0">
                <a:latin typeface="Cambria"/>
                <a:cs typeface="Cambria"/>
              </a:rPr>
              <a:t> </a:t>
            </a:r>
            <a:r>
              <a:rPr lang="en-US" spc="-20" dirty="0">
                <a:latin typeface="Cambria"/>
                <a:cs typeface="Cambria"/>
              </a:rPr>
              <a:t>2019</a:t>
            </a:r>
            <a:endParaRPr lang="en-US" dirty="0">
              <a:latin typeface="Cambria"/>
              <a:cs typeface="Cambria"/>
            </a:endParaRPr>
          </a:p>
          <a:p>
            <a:pPr algn="just"/>
            <a:endParaRPr lang="en-IN" dirty="0"/>
          </a:p>
        </p:txBody>
      </p:sp>
    </p:spTree>
    <p:extLst>
      <p:ext uri="{BB962C8B-B14F-4D97-AF65-F5344CB8AC3E}">
        <p14:creationId xmlns:p14="http://schemas.microsoft.com/office/powerpoint/2010/main" val="1197383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AD25-B9F7-DF13-1A34-9E8D7337C39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6133D6E-2BC3-B7DD-ABEA-46FE1D9242BB}"/>
              </a:ext>
            </a:extLst>
          </p:cNvPr>
          <p:cNvSpPr>
            <a:spLocks noGrp="1"/>
          </p:cNvSpPr>
          <p:nvPr>
            <p:ph type="body" sz="quarter" idx="15"/>
          </p:nvPr>
        </p:nvSpPr>
        <p:spPr/>
        <p:txBody>
          <a:bodyPr>
            <a:noAutofit/>
          </a:bodyPr>
          <a:lstStyle/>
          <a:p>
            <a:pPr marL="0" lvl="0" indent="0" algn="just">
              <a:lnSpc>
                <a:spcPct val="100000"/>
              </a:lnSpc>
              <a:spcBef>
                <a:spcPts val="0"/>
              </a:spcBef>
              <a:buNone/>
            </a:pPr>
            <a:r>
              <a:rPr lang="en-US" b="1" dirty="0">
                <a:solidFill>
                  <a:schemeClr val="tx1"/>
                </a:solidFill>
              </a:rPr>
              <a:t>Whether Mere Uploading Notice on common portal amounts to Proper Service? </a:t>
            </a:r>
          </a:p>
          <a:p>
            <a:pPr marL="450850" indent="-450850" algn="just">
              <a:lnSpc>
                <a:spcPct val="100000"/>
              </a:lnSpc>
              <a:spcBef>
                <a:spcPts val="0"/>
              </a:spcBef>
            </a:pPr>
            <a:r>
              <a:rPr lang="en-US" dirty="0"/>
              <a:t>Section 169 of the respective GST enactments is a progressive provision intended to integrate technology with the assessment proceedings under the provisions of the respective GST Enactments - However, all men of commerce from the business community, particularly small traders, small service provider and small manufacturers may not be ready to receive and respond.</a:t>
            </a:r>
          </a:p>
          <a:p>
            <a:pPr marL="450850" indent="-450850" algn="just">
              <a:lnSpc>
                <a:spcPct val="100000"/>
              </a:lnSpc>
              <a:spcBef>
                <a:spcPts val="0"/>
              </a:spcBef>
            </a:pPr>
            <a:r>
              <a:rPr lang="en-US" dirty="0"/>
              <a:t>They may be technologically challenged which may impair them to respond autonomously to emails sent to them – It would be incumbent on the part of the department to serve at least another notice once through any of the other modes of service of notice prescribed under Section 169(1) of the respective GST Enactments so as to ensure there communication and there is no violation of principles of natural justice. </a:t>
            </a:r>
          </a:p>
          <a:p>
            <a:pPr marL="450850" indent="-450850" algn="just">
              <a:lnSpc>
                <a:spcPct val="100000"/>
              </a:lnSpc>
              <a:spcBef>
                <a:spcPts val="0"/>
              </a:spcBef>
            </a:pPr>
            <a:r>
              <a:rPr lang="en-US" dirty="0"/>
              <a:t>This will obviate recalcitrant and obstinate </a:t>
            </a:r>
            <a:r>
              <a:rPr lang="en-US" dirty="0" err="1"/>
              <a:t>assessee's</a:t>
            </a:r>
            <a:r>
              <a:rPr lang="en-US" dirty="0"/>
              <a:t> to scuttle the proceedings by stating that there is a violation of principles of natural justice. </a:t>
            </a:r>
          </a:p>
          <a:p>
            <a:pPr marL="450850" indent="-450850" algn="just">
              <a:lnSpc>
                <a:spcPct val="100000"/>
              </a:lnSpc>
              <a:spcBef>
                <a:spcPts val="0"/>
              </a:spcBef>
            </a:pPr>
            <a:r>
              <a:rPr lang="en-US" dirty="0"/>
              <a:t>There has to be some amount of flexibility - Rigidity in the administration of tax in such matters may not serve the purpose and can be counterproductive.</a:t>
            </a:r>
          </a:p>
          <a:p>
            <a:pPr marL="0" indent="0" algn="just">
              <a:lnSpc>
                <a:spcPct val="100000"/>
              </a:lnSpc>
              <a:spcBef>
                <a:spcPts val="0"/>
              </a:spcBef>
              <a:buNone/>
            </a:pPr>
            <a:r>
              <a:rPr lang="en-US" b="1" dirty="0"/>
              <a:t>Sakthi Steel Trading - </a:t>
            </a:r>
            <a:r>
              <a:rPr lang="pt-BR" b="1" dirty="0"/>
              <a:t>[2024] 159 taxmann.com 233 (Madras)</a:t>
            </a:r>
            <a:endParaRPr lang="en-US" b="1" dirty="0"/>
          </a:p>
          <a:p>
            <a:pPr marL="450850" indent="-450850" algn="just">
              <a:lnSpc>
                <a:spcPct val="100000"/>
              </a:lnSpc>
              <a:spcBef>
                <a:spcPts val="0"/>
              </a:spcBef>
            </a:pPr>
            <a:endParaRPr lang="en-US" b="1" dirty="0"/>
          </a:p>
          <a:p>
            <a:pPr>
              <a:lnSpc>
                <a:spcPct val="100000"/>
              </a:lnSpc>
            </a:pPr>
            <a:endParaRPr lang="en-IN" dirty="0"/>
          </a:p>
        </p:txBody>
      </p:sp>
      <p:sp>
        <p:nvSpPr>
          <p:cNvPr id="4" name="Text Placeholder 1">
            <a:extLst>
              <a:ext uri="{FF2B5EF4-FFF2-40B4-BE49-F238E27FC236}">
                <a16:creationId xmlns:a16="http://schemas.microsoft.com/office/drawing/2014/main" id="{18663542-69A2-CD55-34E6-E866DC20A3F4}"/>
              </a:ext>
            </a:extLst>
          </p:cNvPr>
          <p:cNvSpPr>
            <a:spLocks noGrp="1"/>
          </p:cNvSpPr>
          <p:nvPr>
            <p:ph type="body" sz="quarter" idx="14"/>
          </p:nvPr>
        </p:nvSpPr>
        <p:spPr>
          <a:xfrm>
            <a:off x="327025" y="150814"/>
            <a:ext cx="8407400" cy="585787"/>
          </a:xfrm>
        </p:spPr>
        <p:txBody>
          <a:bodyPr/>
          <a:lstStyle/>
          <a:p>
            <a:pPr>
              <a:lnSpc>
                <a:spcPct val="90000"/>
              </a:lnSpc>
              <a:spcBef>
                <a:spcPts val="1000"/>
              </a:spcBef>
            </a:pPr>
            <a:r>
              <a:rPr lang="en-US" sz="3200" b="0" i="1" dirty="0"/>
              <a:t>Validity of service of notice</a:t>
            </a:r>
          </a:p>
        </p:txBody>
      </p:sp>
    </p:spTree>
    <p:extLst>
      <p:ext uri="{BB962C8B-B14F-4D97-AF65-F5344CB8AC3E}">
        <p14:creationId xmlns:p14="http://schemas.microsoft.com/office/powerpoint/2010/main" val="3316204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C7C92-B4C4-D729-F669-DFE6E73F5B0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009E71F-E52E-0BF5-FA93-ED184294CE26}"/>
              </a:ext>
            </a:extLst>
          </p:cNvPr>
          <p:cNvSpPr>
            <a:spLocks noGrp="1"/>
          </p:cNvSpPr>
          <p:nvPr>
            <p:ph type="body" sz="quarter" idx="15"/>
          </p:nvPr>
        </p:nvSpPr>
        <p:spPr/>
        <p:txBody>
          <a:bodyPr>
            <a:normAutofit/>
          </a:bodyPr>
          <a:lstStyle/>
          <a:p>
            <a:pPr marL="0" lvl="0" indent="0">
              <a:lnSpc>
                <a:spcPct val="100000"/>
              </a:lnSpc>
              <a:spcBef>
                <a:spcPts val="0"/>
              </a:spcBef>
              <a:buNone/>
            </a:pPr>
            <a:r>
              <a:rPr lang="en-US" sz="2200" b="1" dirty="0">
                <a:solidFill>
                  <a:schemeClr val="tx1"/>
                </a:solidFill>
              </a:rPr>
              <a:t>Whether Mere Uploading Notice on common portal amounts to Proper Service? </a:t>
            </a:r>
          </a:p>
          <a:p>
            <a:pPr marL="450850" indent="-450850" algn="just">
              <a:lnSpc>
                <a:spcPct val="100000"/>
              </a:lnSpc>
              <a:spcBef>
                <a:spcPts val="0"/>
              </a:spcBef>
            </a:pPr>
            <a:r>
              <a:rPr lang="en-US" dirty="0"/>
              <a:t>Where </a:t>
            </a:r>
            <a:r>
              <a:rPr lang="en-US" dirty="0" err="1"/>
              <a:t>assessee</a:t>
            </a:r>
            <a:r>
              <a:rPr lang="en-US" dirty="0"/>
              <a:t> contended that, though impugned order was made available on portal as provided under section 169, but same did not amount to communication of order as stipulated in section 107 as </a:t>
            </a:r>
            <a:r>
              <a:rPr lang="en-US" b="1" dirty="0"/>
              <a:t>an order can be said to be communicated only when person concerned comes to know about same; </a:t>
            </a:r>
            <a:r>
              <a:rPr lang="en-US" dirty="0"/>
              <a:t>matter listed for consideration – Interim relief granted with condition of depositing 50% of the tax demanded. </a:t>
            </a:r>
            <a:r>
              <a:rPr lang="en-US" b="1" dirty="0" err="1"/>
              <a:t>Baghel</a:t>
            </a:r>
            <a:r>
              <a:rPr lang="en-US" b="1" dirty="0"/>
              <a:t> Trading Co. - [2023] 155 taxmann.com 95 (Allahabad)</a:t>
            </a:r>
          </a:p>
          <a:p>
            <a:pPr marL="450850" indent="-450850" algn="just">
              <a:lnSpc>
                <a:spcPct val="100000"/>
              </a:lnSpc>
              <a:spcBef>
                <a:spcPts val="0"/>
              </a:spcBef>
            </a:pPr>
            <a:endParaRPr lang="en-US" b="1" dirty="0"/>
          </a:p>
          <a:p>
            <a:pPr marL="450850" indent="-450850" algn="just">
              <a:lnSpc>
                <a:spcPct val="100000"/>
              </a:lnSpc>
              <a:spcBef>
                <a:spcPts val="0"/>
              </a:spcBef>
            </a:pPr>
            <a:endParaRPr lang="en-US" b="1" dirty="0"/>
          </a:p>
          <a:p>
            <a:pPr marL="450850" indent="-450850" algn="just">
              <a:lnSpc>
                <a:spcPct val="100000"/>
              </a:lnSpc>
              <a:spcBef>
                <a:spcPts val="0"/>
              </a:spcBef>
            </a:pPr>
            <a:r>
              <a:rPr lang="en-IN" dirty="0"/>
              <a:t>Owing to the technical glitches, the taxpayer could not reply to the notice, therefore, </a:t>
            </a:r>
            <a:r>
              <a:rPr lang="en-US" dirty="0">
                <a:latin typeface="Cambria" panose="02040503050406030204" pitchFamily="18" charset="0"/>
                <a:ea typeface="Cambria" panose="02040503050406030204" pitchFamily="18" charset="0"/>
              </a:rPr>
              <a:t>till all problems are resolved on the technical side, the authority may simultaneously serve the notice both through registered post or speed post or courier with acknowledgment as is contemplated Section 169(1)(b) of the Act and through web portal. Order set aside</a:t>
            </a:r>
            <a:r>
              <a:rPr lang="en-US" b="1" dirty="0"/>
              <a:t>.  - Gyan Cement House - [2023] 153 taxmann.com 79 (Madhya Pradesh)</a:t>
            </a:r>
          </a:p>
          <a:p>
            <a:pPr algn="just">
              <a:lnSpc>
                <a:spcPct val="100000"/>
              </a:lnSpc>
              <a:spcBef>
                <a:spcPts val="0"/>
              </a:spcBef>
            </a:pPr>
            <a:endParaRPr lang="en-US" b="1" u="sng" dirty="0">
              <a:latin typeface="Cambria" panose="02040503050406030204" pitchFamily="18" charset="0"/>
              <a:ea typeface="Cambria" panose="02040503050406030204" pitchFamily="18" charset="0"/>
            </a:endParaRPr>
          </a:p>
          <a:p>
            <a:pPr algn="just">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IN" dirty="0"/>
          </a:p>
          <a:p>
            <a:endParaRPr lang="en-IN" dirty="0"/>
          </a:p>
        </p:txBody>
      </p:sp>
      <p:sp>
        <p:nvSpPr>
          <p:cNvPr id="4" name="Text Placeholder 1">
            <a:extLst>
              <a:ext uri="{FF2B5EF4-FFF2-40B4-BE49-F238E27FC236}">
                <a16:creationId xmlns:a16="http://schemas.microsoft.com/office/drawing/2014/main" id="{E6E3D710-D417-1457-A89B-040E9A04CA4B}"/>
              </a:ext>
            </a:extLst>
          </p:cNvPr>
          <p:cNvSpPr>
            <a:spLocks noGrp="1"/>
          </p:cNvSpPr>
          <p:nvPr>
            <p:ph type="body" sz="quarter" idx="14"/>
          </p:nvPr>
        </p:nvSpPr>
        <p:spPr>
          <a:xfrm>
            <a:off x="327025" y="150814"/>
            <a:ext cx="8407400" cy="585787"/>
          </a:xfrm>
        </p:spPr>
        <p:txBody>
          <a:bodyPr/>
          <a:lstStyle/>
          <a:p>
            <a:pPr>
              <a:lnSpc>
                <a:spcPct val="90000"/>
              </a:lnSpc>
              <a:spcBef>
                <a:spcPts val="1000"/>
              </a:spcBef>
            </a:pPr>
            <a:r>
              <a:rPr lang="en-US" sz="3200" b="0" i="1" dirty="0"/>
              <a:t>Validity of service of notice</a:t>
            </a:r>
          </a:p>
        </p:txBody>
      </p:sp>
    </p:spTree>
    <p:extLst>
      <p:ext uri="{BB962C8B-B14F-4D97-AF65-F5344CB8AC3E}">
        <p14:creationId xmlns:p14="http://schemas.microsoft.com/office/powerpoint/2010/main" val="2382591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562745-8B80-3173-2D6A-39547925D5F4}"/>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Testing legality of the SCN</a:t>
            </a:r>
            <a:endParaRPr lang="en-IN" sz="3200" b="0" dirty="0"/>
          </a:p>
          <a:p>
            <a:endParaRPr lang="en-IN" dirty="0"/>
          </a:p>
        </p:txBody>
      </p:sp>
      <p:sp>
        <p:nvSpPr>
          <p:cNvPr id="3" name="Text Placeholder 2">
            <a:extLst>
              <a:ext uri="{FF2B5EF4-FFF2-40B4-BE49-F238E27FC236}">
                <a16:creationId xmlns:a16="http://schemas.microsoft.com/office/drawing/2014/main" id="{79C0D766-6FDF-33F3-6399-AF11A5E1FA08}"/>
              </a:ext>
            </a:extLst>
          </p:cNvPr>
          <p:cNvSpPr>
            <a:spLocks noGrp="1"/>
          </p:cNvSpPr>
          <p:nvPr>
            <p:ph type="body" sz="quarter" idx="15"/>
          </p:nvPr>
        </p:nvSpPr>
        <p:spPr/>
        <p:txBody>
          <a:bodyPr>
            <a:normAutofit lnSpcReduction="10000"/>
          </a:bodyPr>
          <a:lstStyle/>
          <a:p>
            <a:pPr marL="365125" indent="-365125" algn="just">
              <a:lnSpc>
                <a:spcPct val="100000"/>
              </a:lnSpc>
              <a:spcBef>
                <a:spcPts val="0"/>
              </a:spcBef>
            </a:pPr>
            <a:r>
              <a:rPr lang="en-US" dirty="0"/>
              <a:t>Notice must be clear and specific, vague allegations without containing all the details cannot be a valid notice - </a:t>
            </a:r>
            <a:r>
              <a:rPr lang="en-US" b="1" dirty="0"/>
              <a:t>Brindavan Beverages 2007 (213) E.L.T. 487 (S.C.)</a:t>
            </a:r>
          </a:p>
          <a:p>
            <a:pPr marL="822325" lvl="1" indent="-365125" algn="just">
              <a:lnSpc>
                <a:spcPct val="100000"/>
              </a:lnSpc>
              <a:spcBef>
                <a:spcPts val="0"/>
              </a:spcBef>
            </a:pPr>
            <a:r>
              <a:rPr lang="en-US" i="1" dirty="0"/>
              <a:t>“The show cause notice is the foundation on which the department has to build up its case. If the allegations in the show cause notice are not specific and are on the contrary vague, lack details and/or unintelligible that is sufficient to hold that the </a:t>
            </a:r>
            <a:r>
              <a:rPr lang="en-US" i="1" dirty="0" err="1"/>
              <a:t>noticee</a:t>
            </a:r>
            <a:r>
              <a:rPr lang="en-US" i="1" dirty="0"/>
              <a:t> was not given proper opportunity to meet the allegations indicated in the show cause notice.”</a:t>
            </a:r>
            <a:endParaRPr lang="en-US" dirty="0"/>
          </a:p>
          <a:p>
            <a:pPr marL="365125" indent="-365125" algn="just">
              <a:lnSpc>
                <a:spcPct val="100000"/>
              </a:lnSpc>
              <a:spcBef>
                <a:spcPts val="0"/>
              </a:spcBef>
            </a:pPr>
            <a:endParaRPr lang="en-US" dirty="0"/>
          </a:p>
          <a:p>
            <a:pPr marL="365125" indent="-365125" algn="just">
              <a:lnSpc>
                <a:spcPct val="100000"/>
              </a:lnSpc>
              <a:spcBef>
                <a:spcPts val="0"/>
              </a:spcBef>
            </a:pPr>
            <a:r>
              <a:rPr lang="en-US" dirty="0"/>
              <a:t>SCN not to pre-judge the issue – </a:t>
            </a:r>
            <a:r>
              <a:rPr lang="en-US" b="1" dirty="0"/>
              <a:t>Oryx Fisheries - 2011 (266) ELT 422 (SC)</a:t>
            </a:r>
          </a:p>
          <a:p>
            <a:pPr marL="822325" lvl="1" indent="-365125" algn="just">
              <a:lnSpc>
                <a:spcPct val="100000"/>
              </a:lnSpc>
              <a:spcBef>
                <a:spcPts val="0"/>
              </a:spcBef>
            </a:pPr>
            <a:r>
              <a:rPr lang="en-US" i="1" dirty="0"/>
              <a:t>“If on a reasonable reading of a show-cause notice a person of ordinary prudence gets the feeling that his reply to the show cause notice will be an empty ceremony and he will merely knock his head against the impenetrable wall of prejudged opinion, such a show cause notice does not commence a fair procedure especially when it is issued in a quasi-judicial proceeding under a statutory regulation which promises to give the person proceeded against a reasonable opportunity of </a:t>
            </a:r>
            <a:r>
              <a:rPr lang="en-US" i="1" dirty="0" err="1"/>
              <a:t>defence</a:t>
            </a:r>
            <a:r>
              <a:rPr lang="en-US" i="1" dirty="0"/>
              <a:t>.”</a:t>
            </a:r>
          </a:p>
          <a:p>
            <a:pPr marL="0" indent="0" algn="just">
              <a:lnSpc>
                <a:spcPct val="100000"/>
              </a:lnSpc>
              <a:spcBef>
                <a:spcPts val="0"/>
              </a:spcBef>
              <a:buNone/>
            </a:pPr>
            <a:endParaRPr lang="en-US" dirty="0"/>
          </a:p>
          <a:p>
            <a:pPr marL="365125" indent="-365125" algn="just">
              <a:lnSpc>
                <a:spcPct val="100000"/>
              </a:lnSpc>
              <a:spcBef>
                <a:spcPts val="0"/>
              </a:spcBef>
            </a:pPr>
            <a:r>
              <a:rPr lang="en-US" dirty="0"/>
              <a:t>Allegations must be based on evidence and proof and not on mere assumptions and presumption - </a:t>
            </a:r>
            <a:r>
              <a:rPr lang="en-US" b="1" dirty="0"/>
              <a:t>Oudh Sugar - 1978 (2) E.L.T. (J 172) (S.C.)</a:t>
            </a:r>
          </a:p>
          <a:p>
            <a:endParaRPr lang="en-IN" dirty="0"/>
          </a:p>
        </p:txBody>
      </p:sp>
    </p:spTree>
    <p:extLst>
      <p:ext uri="{BB962C8B-B14F-4D97-AF65-F5344CB8AC3E}">
        <p14:creationId xmlns:p14="http://schemas.microsoft.com/office/powerpoint/2010/main" val="1483546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245BA-D817-5D80-7480-A22642A521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AE23A4-495E-1F96-67A8-9E9B0F2B8CB5}"/>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Testing legality of the SCN</a:t>
            </a:r>
            <a:endParaRPr lang="en-IN" sz="3200" b="0" dirty="0"/>
          </a:p>
          <a:p>
            <a:endParaRPr lang="en-IN" dirty="0"/>
          </a:p>
        </p:txBody>
      </p:sp>
      <p:sp>
        <p:nvSpPr>
          <p:cNvPr id="3" name="Text Placeholder 2">
            <a:extLst>
              <a:ext uri="{FF2B5EF4-FFF2-40B4-BE49-F238E27FC236}">
                <a16:creationId xmlns:a16="http://schemas.microsoft.com/office/drawing/2014/main" id="{423185BD-B92F-7E41-24EA-9570FBDDB94A}"/>
              </a:ext>
            </a:extLst>
          </p:cNvPr>
          <p:cNvSpPr>
            <a:spLocks noGrp="1"/>
          </p:cNvSpPr>
          <p:nvPr>
            <p:ph type="body" sz="quarter" idx="15"/>
          </p:nvPr>
        </p:nvSpPr>
        <p:spPr/>
        <p:txBody>
          <a:bodyPr/>
          <a:lstStyle/>
          <a:p>
            <a:pPr marL="365125" indent="-365125" algn="just">
              <a:lnSpc>
                <a:spcPct val="100000"/>
              </a:lnSpc>
              <a:spcBef>
                <a:spcPts val="0"/>
              </a:spcBef>
            </a:pPr>
            <a:r>
              <a:rPr lang="en-US" dirty="0"/>
              <a:t>SCN issued under the incorrect section is invalid - </a:t>
            </a:r>
            <a:r>
              <a:rPr lang="en-US" b="1" dirty="0"/>
              <a:t>N.B. Sanjana vs. The Elphinstone Spinning &amp; Weaving Mills Co. Ltd - 1978 (2) E.L.T. (J 399)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Summary of demand in itself is not a show cause notice – Form DRC 01/ DRC 02;</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Belated corrigendum to show cause notice for enlarging the scope of first notice is bad in law - </a:t>
            </a:r>
            <a:r>
              <a:rPr lang="en-US" b="1" dirty="0"/>
              <a:t>Steel Authority of India Limited (2008) 225 ELT A 130 (SC)</a:t>
            </a:r>
            <a:r>
              <a:rPr lang="en-US" dirty="0"/>
              <a: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Proper notice must contain the time, authority, place and nature of hearing – </a:t>
            </a:r>
            <a:r>
              <a:rPr lang="pt-BR" dirty="0"/>
              <a:t>Circular No. 1053/2/2017-CX., dated 10-3-2017</a:t>
            </a:r>
          </a:p>
          <a:p>
            <a:pPr marL="365125" indent="-365125" algn="just">
              <a:lnSpc>
                <a:spcPct val="100000"/>
              </a:lnSpc>
              <a:spcBef>
                <a:spcPts val="0"/>
              </a:spcBef>
            </a:pPr>
            <a:endParaRPr lang="pt-BR" dirty="0"/>
          </a:p>
          <a:p>
            <a:pPr marL="365125" indent="-365125" algn="just">
              <a:lnSpc>
                <a:spcPct val="100000"/>
              </a:lnSpc>
              <a:spcBef>
                <a:spcPts val="0"/>
              </a:spcBef>
            </a:pPr>
            <a:r>
              <a:rPr lang="en-US" dirty="0"/>
              <a:t>Court in exercise of its jurisdiction under Art. 226 of the Constitution can interfere with the issuance of </a:t>
            </a:r>
            <a:r>
              <a:rPr lang="pt-BR" dirty="0"/>
              <a:t>SCN if the same is issued without jurisdiction or having incurable infirmity, without clear disclosure of the offence alleged to be committed etc. </a:t>
            </a:r>
            <a:endParaRPr lang="en-US" dirty="0"/>
          </a:p>
          <a:p>
            <a:endParaRPr lang="en-IN" dirty="0"/>
          </a:p>
        </p:txBody>
      </p:sp>
    </p:spTree>
    <p:extLst>
      <p:ext uri="{BB962C8B-B14F-4D97-AF65-F5344CB8AC3E}">
        <p14:creationId xmlns:p14="http://schemas.microsoft.com/office/powerpoint/2010/main" val="2345972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8C73-28AB-671B-4619-FF21D69972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F10D6E-AD9F-944D-0717-5D2D3D30E3A2}"/>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Testing legality of the SCN</a:t>
            </a:r>
            <a:endParaRPr lang="en-IN" sz="3200" b="0" dirty="0"/>
          </a:p>
          <a:p>
            <a:endParaRPr lang="en-IN" dirty="0"/>
          </a:p>
        </p:txBody>
      </p:sp>
      <p:sp>
        <p:nvSpPr>
          <p:cNvPr id="3" name="Text Placeholder 2">
            <a:extLst>
              <a:ext uri="{FF2B5EF4-FFF2-40B4-BE49-F238E27FC236}">
                <a16:creationId xmlns:a16="http://schemas.microsoft.com/office/drawing/2014/main" id="{7EC1E4AD-2353-DBD3-2E3C-59019F934E6C}"/>
              </a:ext>
            </a:extLst>
          </p:cNvPr>
          <p:cNvSpPr>
            <a:spLocks noGrp="1"/>
          </p:cNvSpPr>
          <p:nvPr>
            <p:ph type="body" sz="quarter" idx="15"/>
          </p:nvPr>
        </p:nvSpPr>
        <p:spPr/>
        <p:txBody>
          <a:bodyPr/>
          <a:lstStyle/>
          <a:p>
            <a:pPr marL="365125" indent="-365125" algn="just">
              <a:lnSpc>
                <a:spcPct val="100000"/>
              </a:lnSpc>
              <a:spcBef>
                <a:spcPts val="0"/>
              </a:spcBef>
            </a:pPr>
            <a:r>
              <a:rPr lang="en-US" dirty="0"/>
              <a:t>Orders contrary to the allegations in SCN are not valid - </a:t>
            </a:r>
            <a:r>
              <a:rPr lang="en-US" b="1" dirty="0"/>
              <a:t>Gas Authority of India Ltd (2008) 232 ELT 7 (SC)</a:t>
            </a:r>
            <a:r>
              <a:rPr lang="en-US" dirty="0"/>
              <a: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Whether adjudicating authorities can step beyond the scope of allegations in the SCN – Section 75(7) &amp; </a:t>
            </a:r>
            <a:r>
              <a:rPr lang="en-US" b="1" dirty="0" err="1"/>
              <a:t>Bhor</a:t>
            </a:r>
            <a:r>
              <a:rPr lang="en-US" b="1" dirty="0"/>
              <a:t> industries 2011 (267) E.L.T. A127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Order acted upon without jurisdiction can be challenged before the Writ court - </a:t>
            </a:r>
            <a:r>
              <a:rPr lang="en-US" b="1" dirty="0" err="1"/>
              <a:t>Sanawarmal</a:t>
            </a:r>
            <a:r>
              <a:rPr lang="en-US" b="1" dirty="0"/>
              <a:t> Purohit (1979) 4 ELT J 613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Whether demand can be confirmed in a heading different from the one proposed in the SCN - </a:t>
            </a:r>
            <a:r>
              <a:rPr lang="en-US" b="1" dirty="0" err="1"/>
              <a:t>Mahakoshal</a:t>
            </a:r>
            <a:r>
              <a:rPr lang="en-US" b="1" dirty="0"/>
              <a:t> Beverages 2014 (33) S.T.R. 616 (Kar.)</a:t>
            </a:r>
            <a:r>
              <a:rPr lang="en-US" dirty="0"/>
              <a:t>;</a:t>
            </a:r>
          </a:p>
          <a:p>
            <a:pPr marL="365125" indent="-365125" algn="just">
              <a:lnSpc>
                <a:spcPct val="100000"/>
              </a:lnSpc>
              <a:spcBef>
                <a:spcPts val="0"/>
              </a:spcBef>
            </a:pPr>
            <a:endParaRPr lang="en-US" dirty="0"/>
          </a:p>
          <a:p>
            <a:endParaRPr lang="en-IN" dirty="0"/>
          </a:p>
        </p:txBody>
      </p:sp>
    </p:spTree>
    <p:extLst>
      <p:ext uri="{BB962C8B-B14F-4D97-AF65-F5344CB8AC3E}">
        <p14:creationId xmlns:p14="http://schemas.microsoft.com/office/powerpoint/2010/main" val="3330644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23FB6-A304-0332-4ED5-C6D0E82B93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53F8CF6-7D17-F6E2-7274-822B78AED83C}"/>
              </a:ext>
            </a:extLst>
          </p:cNvPr>
          <p:cNvSpPr>
            <a:spLocks noGrp="1"/>
          </p:cNvSpPr>
          <p:nvPr>
            <p:ph type="body" sz="quarter" idx="14"/>
          </p:nvPr>
        </p:nvSpPr>
        <p:spPr>
          <a:xfrm>
            <a:off x="327024" y="150814"/>
            <a:ext cx="10427411" cy="585787"/>
          </a:xfrm>
        </p:spPr>
        <p:txBody>
          <a:bodyPr/>
          <a:lstStyle/>
          <a:p>
            <a:r>
              <a:rPr lang="en-US" sz="3200" b="0" i="1" dirty="0">
                <a:solidFill>
                  <a:schemeClr val="bg1"/>
                </a:solidFill>
                <a:latin typeface="Cambria" panose="02040503050406030204" pitchFamily="18" charset="0"/>
              </a:rPr>
              <a:t>Framing grounds and replying on merits of the case</a:t>
            </a:r>
            <a:endParaRPr lang="en-IN" sz="3200" b="0" dirty="0"/>
          </a:p>
        </p:txBody>
      </p:sp>
      <p:sp>
        <p:nvSpPr>
          <p:cNvPr id="3" name="Text Placeholder 2">
            <a:extLst>
              <a:ext uri="{FF2B5EF4-FFF2-40B4-BE49-F238E27FC236}">
                <a16:creationId xmlns:a16="http://schemas.microsoft.com/office/drawing/2014/main" id="{04ADD0CC-E8CD-5A93-70D5-14E6CD93A262}"/>
              </a:ext>
            </a:extLst>
          </p:cNvPr>
          <p:cNvSpPr>
            <a:spLocks noGrp="1"/>
          </p:cNvSpPr>
          <p:nvPr>
            <p:ph type="body" sz="quarter" idx="15"/>
          </p:nvPr>
        </p:nvSpPr>
        <p:spPr/>
        <p:txBody>
          <a:bodyPr>
            <a:normAutofit lnSpcReduction="10000"/>
          </a:bodyPr>
          <a:lstStyle/>
          <a:p>
            <a:pPr marL="365125" indent="-365125" algn="just">
              <a:lnSpc>
                <a:spcPct val="100000"/>
              </a:lnSpc>
              <a:spcBef>
                <a:spcPts val="0"/>
              </a:spcBef>
            </a:pPr>
            <a:r>
              <a:rPr lang="en-US" dirty="0"/>
              <a:t>Grounds must be framed based on the following assertions:</a:t>
            </a:r>
          </a:p>
          <a:p>
            <a:pPr marL="984250" lvl="1" indent="-436563" algn="just" defTabSz="984250">
              <a:lnSpc>
                <a:spcPct val="100000"/>
              </a:lnSpc>
              <a:spcBef>
                <a:spcPts val="0"/>
              </a:spcBef>
              <a:buFont typeface="Wingdings" panose="05000000000000000000" pitchFamily="2" charset="2"/>
              <a:buChar char="ü"/>
            </a:pPr>
            <a:r>
              <a:rPr lang="en-US" dirty="0"/>
              <a:t>Principles of natural justice not followed;</a:t>
            </a:r>
          </a:p>
          <a:p>
            <a:pPr marL="984250" lvl="1" indent="-436563" algn="just" defTabSz="984250">
              <a:lnSpc>
                <a:spcPct val="100000"/>
              </a:lnSpc>
              <a:spcBef>
                <a:spcPts val="0"/>
              </a:spcBef>
              <a:buFont typeface="Wingdings" panose="05000000000000000000" pitchFamily="2" charset="2"/>
              <a:buChar char="ü"/>
            </a:pPr>
            <a:r>
              <a:rPr lang="en-US" dirty="0"/>
              <a:t>Case built on incorrect factual position;</a:t>
            </a:r>
          </a:p>
          <a:p>
            <a:pPr marL="984250" lvl="1" indent="-436563" algn="just" defTabSz="984250">
              <a:lnSpc>
                <a:spcPct val="100000"/>
              </a:lnSpc>
              <a:spcBef>
                <a:spcPts val="0"/>
              </a:spcBef>
              <a:buFont typeface="Wingdings" panose="05000000000000000000" pitchFamily="2" charset="2"/>
              <a:buChar char="ü"/>
            </a:pPr>
            <a:r>
              <a:rPr lang="en-US" dirty="0"/>
              <a:t>Not in accordance with the provisions of the act or rules – Relied on Circulars etc.;</a:t>
            </a:r>
          </a:p>
          <a:p>
            <a:pPr marL="984250" lvl="1" indent="-436563" algn="just" defTabSz="984250">
              <a:lnSpc>
                <a:spcPct val="100000"/>
              </a:lnSpc>
              <a:spcBef>
                <a:spcPts val="0"/>
              </a:spcBef>
              <a:buFont typeface="Wingdings" panose="05000000000000000000" pitchFamily="2" charset="2"/>
              <a:buChar char="ü"/>
            </a:pPr>
            <a:r>
              <a:rPr lang="en-US" dirty="0"/>
              <a:t>Favorable judicial precedents – Higher Courts, Jurisdictional rulings, Final order to be relied, Reliance on international jurisprudence;</a:t>
            </a:r>
          </a:p>
          <a:p>
            <a:pPr marL="984250" lvl="1" indent="-436563" algn="just" defTabSz="984250">
              <a:lnSpc>
                <a:spcPct val="100000"/>
              </a:lnSpc>
              <a:spcBef>
                <a:spcPts val="0"/>
              </a:spcBef>
              <a:buFont typeface="Wingdings" panose="05000000000000000000" pitchFamily="2" charset="2"/>
              <a:buChar char="ü"/>
            </a:pPr>
            <a:r>
              <a:rPr lang="en-US" dirty="0"/>
              <a:t>Constitutional validity;</a:t>
            </a:r>
          </a:p>
          <a:p>
            <a:pPr marL="984250" lvl="1" indent="-436563" algn="just" defTabSz="984250">
              <a:lnSpc>
                <a:spcPct val="100000"/>
              </a:lnSpc>
              <a:spcBef>
                <a:spcPts val="0"/>
              </a:spcBef>
              <a:buFont typeface="Wingdings" panose="05000000000000000000" pitchFamily="2" charset="2"/>
              <a:buChar char="ü"/>
            </a:pPr>
            <a:r>
              <a:rPr lang="en-US" dirty="0"/>
              <a:t>Cardinal principles of interpretation &amp; Legal Maxims;</a:t>
            </a:r>
          </a:p>
          <a:p>
            <a:pPr marL="984250" lvl="1" indent="-436563" algn="just" defTabSz="984250">
              <a:lnSpc>
                <a:spcPct val="100000"/>
              </a:lnSpc>
              <a:spcBef>
                <a:spcPts val="0"/>
              </a:spcBef>
              <a:buFont typeface="Wingdings" panose="05000000000000000000" pitchFamily="2" charset="2"/>
              <a:buChar char="ü"/>
            </a:pPr>
            <a:r>
              <a:rPr lang="en-US" dirty="0"/>
              <a:t>Incorrect quantification of demand;</a:t>
            </a:r>
          </a:p>
          <a:p>
            <a:pPr marL="457200" lvl="1" indent="0" algn="just">
              <a:lnSpc>
                <a:spcPct val="100000"/>
              </a:lnSpc>
              <a:spcBef>
                <a:spcPts val="0"/>
              </a:spcBef>
              <a:buNone/>
            </a:pPr>
            <a:endParaRPr lang="en-US" dirty="0"/>
          </a:p>
          <a:p>
            <a:pPr marL="365125" lvl="1" indent="-365125" algn="just">
              <a:lnSpc>
                <a:spcPct val="100000"/>
              </a:lnSpc>
              <a:spcBef>
                <a:spcPts val="0"/>
              </a:spcBef>
            </a:pPr>
            <a:r>
              <a:rPr lang="en-US" dirty="0"/>
              <a:t>There can be multiple grounds for the same issue. Each ground can be without prejudice to the other – Bombay </a:t>
            </a:r>
            <a:r>
              <a:rPr lang="en-US" dirty="0" err="1"/>
              <a:t>Tyres</a:t>
            </a:r>
            <a:r>
              <a:rPr lang="en-US" dirty="0"/>
              <a:t>;</a:t>
            </a:r>
          </a:p>
          <a:p>
            <a:pPr marL="457200" lvl="1" indent="0" algn="just">
              <a:lnSpc>
                <a:spcPct val="100000"/>
              </a:lnSpc>
              <a:spcBef>
                <a:spcPts val="0"/>
              </a:spcBef>
              <a:buNone/>
            </a:pPr>
            <a:endParaRPr lang="en-US" dirty="0"/>
          </a:p>
          <a:p>
            <a:pPr marL="365125" indent="-365125" algn="just">
              <a:lnSpc>
                <a:spcPct val="100000"/>
              </a:lnSpc>
              <a:spcBef>
                <a:spcPts val="0"/>
              </a:spcBef>
            </a:pPr>
            <a:r>
              <a:rPr lang="en-US" dirty="0"/>
              <a:t>Each and every allegation must be precisely and clearly rebutted;</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Benefit of Cum Tax can be claimed, if tax not collected;</a:t>
            </a:r>
          </a:p>
          <a:p>
            <a:endParaRPr lang="en-IN" dirty="0"/>
          </a:p>
        </p:txBody>
      </p:sp>
    </p:spTree>
    <p:extLst>
      <p:ext uri="{BB962C8B-B14F-4D97-AF65-F5344CB8AC3E}">
        <p14:creationId xmlns:p14="http://schemas.microsoft.com/office/powerpoint/2010/main" val="1816534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3314-8910-DFDE-B0FB-88427ED4B8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957421-98AF-BF14-E04D-28AE3389797A}"/>
              </a:ext>
            </a:extLst>
          </p:cNvPr>
          <p:cNvSpPr>
            <a:spLocks noGrp="1"/>
          </p:cNvSpPr>
          <p:nvPr>
            <p:ph type="body" sz="quarter" idx="14"/>
          </p:nvPr>
        </p:nvSpPr>
        <p:spPr>
          <a:xfrm>
            <a:off x="327024" y="150814"/>
            <a:ext cx="10427411" cy="585787"/>
          </a:xfrm>
        </p:spPr>
        <p:txBody>
          <a:bodyPr/>
          <a:lstStyle/>
          <a:p>
            <a:r>
              <a:rPr lang="en-US" sz="3200" b="0" i="1" dirty="0">
                <a:solidFill>
                  <a:schemeClr val="bg1"/>
                </a:solidFill>
                <a:latin typeface="Cambria" panose="02040503050406030204" pitchFamily="18" charset="0"/>
              </a:rPr>
              <a:t>Replying for demand of interest</a:t>
            </a:r>
            <a:endParaRPr lang="en-IN" sz="3200" b="0" dirty="0"/>
          </a:p>
        </p:txBody>
      </p:sp>
      <p:sp>
        <p:nvSpPr>
          <p:cNvPr id="3" name="Text Placeholder 2">
            <a:extLst>
              <a:ext uri="{FF2B5EF4-FFF2-40B4-BE49-F238E27FC236}">
                <a16:creationId xmlns:a16="http://schemas.microsoft.com/office/drawing/2014/main" id="{0D98EEB8-4D48-2672-DB4B-6ABE3A83347E}"/>
              </a:ext>
            </a:extLst>
          </p:cNvPr>
          <p:cNvSpPr>
            <a:spLocks noGrp="1"/>
          </p:cNvSpPr>
          <p:nvPr>
            <p:ph type="body" sz="quarter" idx="15"/>
          </p:nvPr>
        </p:nvSpPr>
        <p:spPr/>
        <p:txBody>
          <a:bodyPr>
            <a:normAutofit/>
          </a:bodyPr>
          <a:lstStyle/>
          <a:p>
            <a:pPr marL="365125" indent="-365125" algn="just">
              <a:lnSpc>
                <a:spcPct val="100000"/>
              </a:lnSpc>
              <a:spcBef>
                <a:spcPts val="0"/>
              </a:spcBef>
            </a:pPr>
            <a:r>
              <a:rPr lang="en-US" dirty="0"/>
              <a:t>Correctness of interest computations can be challenged;</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Interest to be payable on Net Tax liability;</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Applicability of interest on Input tax Credit availed and not </a:t>
            </a:r>
            <a:r>
              <a:rPr lang="en-US" dirty="0" err="1"/>
              <a:t>utilised</a:t>
            </a:r>
            <a:r>
              <a:rPr lang="en-US" dirty="0"/>
              <a: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Interest on the tax short paid or not paid shall be payable whether or not specified in the order determining the tax liability. - Sec 75 (9);</a:t>
            </a:r>
          </a:p>
          <a:p>
            <a:pPr marL="365125" indent="-365125" algn="just">
              <a:lnSpc>
                <a:spcPct val="100000"/>
              </a:lnSpc>
              <a:spcBef>
                <a:spcPts val="0"/>
              </a:spcBef>
            </a:pPr>
            <a:endParaRPr lang="en-US" dirty="0"/>
          </a:p>
          <a:p>
            <a:pPr marL="365125" indent="-365125" algn="just">
              <a:lnSpc>
                <a:spcPct val="100000"/>
              </a:lnSpc>
              <a:spcBef>
                <a:spcPts val="0"/>
              </a:spcBef>
            </a:pPr>
            <a:r>
              <a:rPr lang="en-US" i="1" dirty="0"/>
              <a:t>Interest is compensatory in character and is imposed on an </a:t>
            </a:r>
            <a:r>
              <a:rPr lang="en-US" i="1" dirty="0" err="1"/>
              <a:t>assessee</a:t>
            </a:r>
            <a:r>
              <a:rPr lang="en-US" i="1" dirty="0"/>
              <a:t> who has withheld payment of any tax as and when it is due and payable - Levy of interest is geared to actual amount of tax withheld and the extent of the delay in paying the tax on the due date, thus essentially it is compensatory and different from penalty, which is penal in character.</a:t>
            </a:r>
            <a:r>
              <a:rPr lang="en-US" dirty="0"/>
              <a:t> – </a:t>
            </a:r>
            <a:r>
              <a:rPr lang="en-US" b="1" dirty="0"/>
              <a:t>Pratibha Processors - 1996 (88) E.L.T. 12 (S.C.)</a:t>
            </a:r>
          </a:p>
          <a:p>
            <a:endParaRPr lang="en-IN" dirty="0"/>
          </a:p>
        </p:txBody>
      </p:sp>
    </p:spTree>
    <p:extLst>
      <p:ext uri="{BB962C8B-B14F-4D97-AF65-F5344CB8AC3E}">
        <p14:creationId xmlns:p14="http://schemas.microsoft.com/office/powerpoint/2010/main" val="975726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7217-55E7-BDE0-929B-381DEC0EB6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2CAE65-FBB7-56D5-A8BA-53A71F604943}"/>
              </a:ext>
            </a:extLst>
          </p:cNvPr>
          <p:cNvSpPr>
            <a:spLocks noGrp="1"/>
          </p:cNvSpPr>
          <p:nvPr>
            <p:ph type="body" sz="quarter" idx="14"/>
          </p:nvPr>
        </p:nvSpPr>
        <p:spPr>
          <a:xfrm>
            <a:off x="327024" y="150814"/>
            <a:ext cx="10427411" cy="585787"/>
          </a:xfrm>
        </p:spPr>
        <p:txBody>
          <a:bodyPr/>
          <a:lstStyle/>
          <a:p>
            <a:r>
              <a:rPr lang="en-US" sz="3200" b="0" i="1" dirty="0">
                <a:solidFill>
                  <a:schemeClr val="bg1"/>
                </a:solidFill>
                <a:latin typeface="Cambria" panose="02040503050406030204" pitchFamily="18" charset="0"/>
              </a:rPr>
              <a:t>Replying for extended period of limitation &amp; Penalties</a:t>
            </a:r>
            <a:endParaRPr lang="en-IN" sz="3200" b="0" dirty="0"/>
          </a:p>
        </p:txBody>
      </p:sp>
      <p:sp>
        <p:nvSpPr>
          <p:cNvPr id="3" name="Text Placeholder 2">
            <a:extLst>
              <a:ext uri="{FF2B5EF4-FFF2-40B4-BE49-F238E27FC236}">
                <a16:creationId xmlns:a16="http://schemas.microsoft.com/office/drawing/2014/main" id="{A9E5B7A6-85EF-95C9-EBA5-9B9BC2897DF1}"/>
              </a:ext>
            </a:extLst>
          </p:cNvPr>
          <p:cNvSpPr>
            <a:spLocks noGrp="1"/>
          </p:cNvSpPr>
          <p:nvPr>
            <p:ph type="body" sz="quarter" idx="15"/>
          </p:nvPr>
        </p:nvSpPr>
        <p:spPr/>
        <p:txBody>
          <a:bodyPr>
            <a:normAutofit lnSpcReduction="10000"/>
          </a:bodyPr>
          <a:lstStyle/>
          <a:p>
            <a:pPr marL="365125" indent="-365125" algn="just">
              <a:lnSpc>
                <a:spcPct val="100000"/>
              </a:lnSpc>
              <a:spcBef>
                <a:spcPts val="0"/>
              </a:spcBef>
            </a:pPr>
            <a:r>
              <a:rPr lang="en-US" dirty="0"/>
              <a:t>Fraud, willful-misstatement, suppression is a question of fact and has to be established if there is a positive act. Conscious or deliberate withholding of information necessary to invoke larger limitation - </a:t>
            </a:r>
            <a:r>
              <a:rPr lang="en-US" b="1" dirty="0" err="1"/>
              <a:t>Chemphar</a:t>
            </a:r>
            <a:r>
              <a:rPr lang="en-US" b="1" dirty="0"/>
              <a:t> Drugs 1989 (40) E.L.T. 276 (S.C.), Padmini Products 1989 (43) E.L.T. 195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While issuing subsequent show cause notices, same/similar facts could not be taken as suppression of facts on part of </a:t>
            </a:r>
            <a:r>
              <a:rPr lang="en-US" dirty="0" err="1"/>
              <a:t>assessee</a:t>
            </a:r>
            <a:r>
              <a:rPr lang="en-US" dirty="0"/>
              <a:t> - </a:t>
            </a:r>
            <a:r>
              <a:rPr lang="en-US" b="1" dirty="0"/>
              <a:t>Nizam Sugar Factory 2008 (9) S.T.R. 314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Department already had the knowledge of the transaction - </a:t>
            </a:r>
            <a:r>
              <a:rPr lang="en-US" b="1" dirty="0"/>
              <a:t>Monsanto manufacturers 2010 (260) E.L.T. 335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Filing of returns on a regular basis and facts were known to the department - </a:t>
            </a:r>
            <a:r>
              <a:rPr lang="en-US" b="1" dirty="0" err="1"/>
              <a:t>Pahwa</a:t>
            </a:r>
            <a:r>
              <a:rPr lang="en-US" b="1" dirty="0"/>
              <a:t> Chemicals 2005 (189) ELT 257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Can extended period be invoked in the cases involving revenue neutrality - </a:t>
            </a:r>
            <a:r>
              <a:rPr lang="en-US" b="1" dirty="0" err="1"/>
              <a:t>Nirlon</a:t>
            </a:r>
            <a:r>
              <a:rPr lang="en-US" b="1" dirty="0"/>
              <a:t> Ltd 2015 (320) E.L.T. 22 (S.C.)</a:t>
            </a:r>
          </a:p>
          <a:p>
            <a:endParaRPr lang="en-IN" dirty="0"/>
          </a:p>
        </p:txBody>
      </p:sp>
    </p:spTree>
    <p:extLst>
      <p:ext uri="{BB962C8B-B14F-4D97-AF65-F5344CB8AC3E}">
        <p14:creationId xmlns:p14="http://schemas.microsoft.com/office/powerpoint/2010/main" val="274317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4" y="150814"/>
            <a:ext cx="9906739" cy="585787"/>
          </a:xfrm>
        </p:spPr>
        <p:txBody>
          <a:bodyPr/>
          <a:lstStyle/>
          <a:p>
            <a:r>
              <a:rPr lang="en-US" sz="3200" b="0" i="1" dirty="0">
                <a:solidFill>
                  <a:schemeClr val="bg1"/>
                </a:solidFill>
                <a:latin typeface="Cambria" panose="02040503050406030204" pitchFamily="18" charset="0"/>
              </a:rPr>
              <a:t>Fraud??</a:t>
            </a:r>
            <a:endParaRPr lang="en-IN" sz="3200" b="0" dirty="0"/>
          </a:p>
        </p:txBody>
      </p:sp>
      <p:pic>
        <p:nvPicPr>
          <p:cNvPr id="6" name="Picture 5">
            <a:extLst>
              <a:ext uri="{FF2B5EF4-FFF2-40B4-BE49-F238E27FC236}">
                <a16:creationId xmlns:a16="http://schemas.microsoft.com/office/drawing/2014/main" id="{0D49DB71-FA65-AD07-0106-FC16020DBE5E}"/>
              </a:ext>
            </a:extLst>
          </p:cNvPr>
          <p:cNvPicPr/>
          <p:nvPr/>
        </p:nvPicPr>
        <p:blipFill rotWithShape="1">
          <a:blip r:embed="rId2"/>
          <a:srcRect l="5856" t="22100" r="7945" b="14886"/>
          <a:stretch/>
        </p:blipFill>
        <p:spPr>
          <a:xfrm>
            <a:off x="576197" y="1268259"/>
            <a:ext cx="10759858" cy="5057385"/>
          </a:xfrm>
          <a:prstGeom prst="rect">
            <a:avLst/>
          </a:prstGeom>
        </p:spPr>
      </p:pic>
    </p:spTree>
    <p:extLst>
      <p:ext uri="{BB962C8B-B14F-4D97-AF65-F5344CB8AC3E}">
        <p14:creationId xmlns:p14="http://schemas.microsoft.com/office/powerpoint/2010/main" val="696435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A732E-C4BC-2292-10E9-FCFE1DDBC8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4E91C5C-4945-A8B3-164A-D2195E67F2D5}"/>
              </a:ext>
            </a:extLst>
          </p:cNvPr>
          <p:cNvSpPr>
            <a:spLocks noGrp="1"/>
          </p:cNvSpPr>
          <p:nvPr>
            <p:ph type="body" sz="quarter" idx="14"/>
          </p:nvPr>
        </p:nvSpPr>
        <p:spPr>
          <a:xfrm>
            <a:off x="327024" y="150814"/>
            <a:ext cx="10427411" cy="585787"/>
          </a:xfrm>
        </p:spPr>
        <p:txBody>
          <a:bodyPr/>
          <a:lstStyle/>
          <a:p>
            <a:r>
              <a:rPr lang="en-US" sz="3200" b="0" i="1" dirty="0">
                <a:solidFill>
                  <a:schemeClr val="bg1"/>
                </a:solidFill>
                <a:latin typeface="Cambria" panose="02040503050406030204" pitchFamily="18" charset="0"/>
              </a:rPr>
              <a:t>Replying for extended period of limitation &amp; Penalties</a:t>
            </a:r>
            <a:endParaRPr lang="en-IN" sz="3200" b="0" dirty="0"/>
          </a:p>
        </p:txBody>
      </p:sp>
      <p:sp>
        <p:nvSpPr>
          <p:cNvPr id="3" name="Text Placeholder 2">
            <a:extLst>
              <a:ext uri="{FF2B5EF4-FFF2-40B4-BE49-F238E27FC236}">
                <a16:creationId xmlns:a16="http://schemas.microsoft.com/office/drawing/2014/main" id="{54E4322F-0C19-7E04-DEBF-F5C7BB6B69BC}"/>
              </a:ext>
            </a:extLst>
          </p:cNvPr>
          <p:cNvSpPr>
            <a:spLocks noGrp="1"/>
          </p:cNvSpPr>
          <p:nvPr>
            <p:ph type="body" sz="quarter" idx="15"/>
          </p:nvPr>
        </p:nvSpPr>
        <p:spPr/>
        <p:txBody>
          <a:bodyPr>
            <a:normAutofit lnSpcReduction="10000"/>
          </a:bodyPr>
          <a:lstStyle/>
          <a:p>
            <a:pPr marL="365125" indent="-365125" algn="just">
              <a:lnSpc>
                <a:spcPct val="100000"/>
              </a:lnSpc>
              <a:spcBef>
                <a:spcPts val="0"/>
              </a:spcBef>
            </a:pPr>
            <a:r>
              <a:rPr lang="en-US" dirty="0"/>
              <a:t>Matter involving interpretation - Issue pending with various courts - </a:t>
            </a:r>
            <a:r>
              <a:rPr lang="en-US" b="1" dirty="0"/>
              <a:t>Nirmala </a:t>
            </a:r>
            <a:r>
              <a:rPr lang="en-US" b="1" dirty="0" err="1"/>
              <a:t>Dyechem</a:t>
            </a:r>
            <a:r>
              <a:rPr lang="en-US" b="1" dirty="0"/>
              <a:t> 2007 (207) E.L.T. 161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Extended period cannot be invoked in case of retrospective amendment - </a:t>
            </a:r>
            <a:r>
              <a:rPr lang="en-US" b="1" dirty="0"/>
              <a:t>JK Cotton Spinning and weaving mills 1998 (99) E.L.T. 8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Initial Burden of proof lies on the department, once stated, then </a:t>
            </a:r>
            <a:r>
              <a:rPr lang="en-US" dirty="0" err="1"/>
              <a:t>defence</a:t>
            </a:r>
            <a:r>
              <a:rPr lang="en-US" dirty="0"/>
              <a:t> lies on the taxpayer - </a:t>
            </a:r>
            <a:r>
              <a:rPr lang="en-US" b="1" dirty="0" err="1"/>
              <a:t>Tamilnadu</a:t>
            </a:r>
            <a:r>
              <a:rPr lang="en-US" b="1" dirty="0"/>
              <a:t> Housing Board, Bajaj Auto &amp; Marco Textiles</a:t>
            </a:r>
            <a:r>
              <a:rPr lang="en-US" dirty="0"/>
              <a: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SCN issued due to departmental audit - </a:t>
            </a:r>
            <a:r>
              <a:rPr lang="en-US" b="1" dirty="0"/>
              <a:t>Dynamic Industries 2014 (307) E.L.T. 15 (Guj.)</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Where penalties dropped, extended period cannot be invoked - </a:t>
            </a:r>
            <a:r>
              <a:rPr lang="en-US" b="1" dirty="0"/>
              <a:t>Kapadia enterprises vs UOI</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Where any penalty is imposed under section 73 or section 74, no penalty for the same act or omission shall be imposed on the same person under any other provision of this Act - Sec 75 (13)</a:t>
            </a:r>
          </a:p>
          <a:p>
            <a:endParaRPr lang="en-IN" dirty="0"/>
          </a:p>
        </p:txBody>
      </p:sp>
    </p:spTree>
    <p:extLst>
      <p:ext uri="{BB962C8B-B14F-4D97-AF65-F5344CB8AC3E}">
        <p14:creationId xmlns:p14="http://schemas.microsoft.com/office/powerpoint/2010/main" val="2639251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D790-CFC0-FEF7-F784-229B8FCF0E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CEC039-FE28-1C33-4872-2029708DF344}"/>
              </a:ext>
            </a:extLst>
          </p:cNvPr>
          <p:cNvSpPr>
            <a:spLocks noGrp="1"/>
          </p:cNvSpPr>
          <p:nvPr>
            <p:ph type="body" sz="quarter" idx="14"/>
          </p:nvPr>
        </p:nvSpPr>
        <p:spPr>
          <a:xfrm>
            <a:off x="513567" y="150814"/>
            <a:ext cx="10271343" cy="585787"/>
          </a:xfrm>
        </p:spPr>
        <p:txBody>
          <a:bodyPr/>
          <a:lstStyle/>
          <a:p>
            <a:r>
              <a:rPr lang="en-US" sz="3200" b="0" i="1" dirty="0">
                <a:solidFill>
                  <a:schemeClr val="bg1"/>
                </a:solidFill>
                <a:latin typeface="Cambria" panose="02040503050406030204" pitchFamily="18" charset="0"/>
              </a:rPr>
              <a:t>Replying for extended period of limitation &amp; Penalties</a:t>
            </a:r>
            <a:endParaRPr lang="en-IN" sz="3200" b="0" dirty="0"/>
          </a:p>
        </p:txBody>
      </p:sp>
      <p:sp>
        <p:nvSpPr>
          <p:cNvPr id="3" name="Text Placeholder 2">
            <a:extLst>
              <a:ext uri="{FF2B5EF4-FFF2-40B4-BE49-F238E27FC236}">
                <a16:creationId xmlns:a16="http://schemas.microsoft.com/office/drawing/2014/main" id="{47B7FB9F-1FFF-6CFF-CF6D-2D6A87F22F3C}"/>
              </a:ext>
            </a:extLst>
          </p:cNvPr>
          <p:cNvSpPr>
            <a:spLocks noGrp="1"/>
          </p:cNvSpPr>
          <p:nvPr>
            <p:ph type="body" sz="quarter" idx="15"/>
          </p:nvPr>
        </p:nvSpPr>
        <p:spPr/>
        <p:txBody>
          <a:bodyPr>
            <a:normAutofit lnSpcReduction="10000"/>
          </a:bodyPr>
          <a:lstStyle/>
          <a:p>
            <a:pPr marL="365125" indent="-365125" algn="just">
              <a:lnSpc>
                <a:spcPct val="100000"/>
              </a:lnSpc>
              <a:spcBef>
                <a:spcPts val="0"/>
              </a:spcBef>
            </a:pPr>
            <a:r>
              <a:rPr lang="en-US" dirty="0"/>
              <a:t>Mere non-declaration in the return cannot be labeled as suppression - </a:t>
            </a:r>
            <a:r>
              <a:rPr lang="en-US" b="1" dirty="0" err="1"/>
              <a:t>Chemphar</a:t>
            </a:r>
            <a:r>
              <a:rPr lang="en-US" b="1" dirty="0"/>
              <a:t> Drugs 1989 (40) E.L.T. 276 (S.C.)</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Details declared in the books of accounts cannot be said to be suppressed - </a:t>
            </a:r>
            <a:r>
              <a:rPr lang="en-US" b="1" dirty="0"/>
              <a:t>Super Industries - 2017 (348) E.L.T. A127 (S.C.)]</a:t>
            </a:r>
            <a:r>
              <a:rPr lang="en-US" dirty="0"/>
              <a: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Intent to evade duty built into the expressions “fraud” and “collusion” but “mis-statement” and “suppression” being qualified by immediately preceding words “</a:t>
            </a:r>
            <a:r>
              <a:rPr lang="en-US" dirty="0" err="1"/>
              <a:t>wilful</a:t>
            </a:r>
            <a:r>
              <a:rPr lang="en-US" dirty="0"/>
              <a:t>” and “contravention of any of the provisions of this Act or rules” being qualified by the immediately following words “with intent to evade payment of duty – </a:t>
            </a:r>
            <a:r>
              <a:rPr lang="en-US" b="1" dirty="0"/>
              <a:t>Cosmic Dye Chemicals 1995 (75) E.L.T. 721 (S.C.)</a:t>
            </a:r>
            <a:r>
              <a:rPr lang="en-US" dirty="0"/>
              <a: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Willful would exclude casual, accidental, </a:t>
            </a:r>
            <a:r>
              <a:rPr lang="en-US" dirty="0" err="1"/>
              <a:t>bonafide</a:t>
            </a:r>
            <a:r>
              <a:rPr lang="en-US" dirty="0"/>
              <a:t> or unintentional acts or genuine inability. A willful act would not encompass accidental, involuntary, or negligence in the act. It must be intentional, deliberate, calculated and conscious with full knowledge of legal consequences flowing there from - </a:t>
            </a:r>
            <a:r>
              <a:rPr lang="fr-FR" b="1" dirty="0"/>
              <a:t>Md. </a:t>
            </a:r>
            <a:r>
              <a:rPr lang="fr-FR" b="1" dirty="0" err="1"/>
              <a:t>Illiyas</a:t>
            </a:r>
            <a:r>
              <a:rPr lang="fr-FR" b="1" dirty="0"/>
              <a:t> AIR 2006 SC 258</a:t>
            </a:r>
          </a:p>
          <a:p>
            <a:endParaRPr lang="en-IN" dirty="0"/>
          </a:p>
        </p:txBody>
      </p:sp>
    </p:spTree>
    <p:extLst>
      <p:ext uri="{BB962C8B-B14F-4D97-AF65-F5344CB8AC3E}">
        <p14:creationId xmlns:p14="http://schemas.microsoft.com/office/powerpoint/2010/main" val="466256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F723570-418D-7BC1-C211-4636FFB084B8}"/>
              </a:ext>
            </a:extLst>
          </p:cNvPr>
          <p:cNvSpPr>
            <a:spLocks noGrp="1"/>
          </p:cNvSpPr>
          <p:nvPr>
            <p:ph type="body" sz="quarter" idx="14"/>
          </p:nvPr>
        </p:nvSpPr>
        <p:spPr>
          <a:xfrm>
            <a:off x="327025" y="150814"/>
            <a:ext cx="9255386" cy="585787"/>
          </a:xfrm>
        </p:spPr>
        <p:txBody>
          <a:bodyPr/>
          <a:lstStyle/>
          <a:p>
            <a:r>
              <a:rPr lang="en-US" sz="3200" b="0" i="1" dirty="0">
                <a:solidFill>
                  <a:schemeClr val="bg1"/>
                </a:solidFill>
                <a:latin typeface="Cambria" panose="02040503050406030204" pitchFamily="18" charset="0"/>
              </a:rPr>
              <a:t>Burden of Proof</a:t>
            </a:r>
            <a:endParaRPr lang="en-IN" sz="3200" b="0" dirty="0"/>
          </a:p>
        </p:txBody>
      </p:sp>
      <p:pic>
        <p:nvPicPr>
          <p:cNvPr id="5" name="Picture 4">
            <a:extLst>
              <a:ext uri="{FF2B5EF4-FFF2-40B4-BE49-F238E27FC236}">
                <a16:creationId xmlns:a16="http://schemas.microsoft.com/office/drawing/2014/main" id="{55D1F226-48A2-F42E-11AC-3384537CE1BB}"/>
              </a:ext>
            </a:extLst>
          </p:cNvPr>
          <p:cNvPicPr/>
          <p:nvPr/>
        </p:nvPicPr>
        <p:blipFill rotWithShape="1">
          <a:blip r:embed="rId2"/>
          <a:srcRect l="7089" t="23196" r="4966" b="10137"/>
          <a:stretch/>
        </p:blipFill>
        <p:spPr>
          <a:xfrm>
            <a:off x="327025" y="1277654"/>
            <a:ext cx="11084186" cy="5110620"/>
          </a:xfrm>
          <a:prstGeom prst="rect">
            <a:avLst/>
          </a:prstGeom>
        </p:spPr>
      </p:pic>
    </p:spTree>
    <p:extLst>
      <p:ext uri="{BB962C8B-B14F-4D97-AF65-F5344CB8AC3E}">
        <p14:creationId xmlns:p14="http://schemas.microsoft.com/office/powerpoint/2010/main" val="1924189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F723570-418D-7BC1-C211-4636FFB084B8}"/>
              </a:ext>
            </a:extLst>
          </p:cNvPr>
          <p:cNvSpPr>
            <a:spLocks noGrp="1"/>
          </p:cNvSpPr>
          <p:nvPr>
            <p:ph type="body" sz="quarter" idx="14"/>
          </p:nvPr>
        </p:nvSpPr>
        <p:spPr>
          <a:xfrm>
            <a:off x="327025" y="150814"/>
            <a:ext cx="9255386" cy="585787"/>
          </a:xfrm>
        </p:spPr>
        <p:txBody>
          <a:bodyPr/>
          <a:lstStyle/>
          <a:p>
            <a:r>
              <a:rPr lang="en-US" sz="3200" b="0" i="1" dirty="0">
                <a:solidFill>
                  <a:schemeClr val="bg1"/>
                </a:solidFill>
                <a:latin typeface="Cambria" panose="02040503050406030204" pitchFamily="18" charset="0"/>
              </a:rPr>
              <a:t>Relied Upon Documents</a:t>
            </a:r>
            <a:endParaRPr lang="en-IN" sz="3200" b="0" dirty="0"/>
          </a:p>
        </p:txBody>
      </p:sp>
      <p:pic>
        <p:nvPicPr>
          <p:cNvPr id="2" name="Picture 1">
            <a:extLst>
              <a:ext uri="{FF2B5EF4-FFF2-40B4-BE49-F238E27FC236}">
                <a16:creationId xmlns:a16="http://schemas.microsoft.com/office/drawing/2014/main" id="{464C2FEA-9F54-0FBF-5CA1-CD960B4A9C10}"/>
              </a:ext>
            </a:extLst>
          </p:cNvPr>
          <p:cNvPicPr/>
          <p:nvPr/>
        </p:nvPicPr>
        <p:blipFill rotWithShape="1">
          <a:blip r:embed="rId2"/>
          <a:srcRect l="7294" t="22831" r="11952" b="15799"/>
          <a:stretch/>
        </p:blipFill>
        <p:spPr>
          <a:xfrm>
            <a:off x="538619" y="1324626"/>
            <a:ext cx="10709754" cy="4875758"/>
          </a:xfrm>
          <a:prstGeom prst="rect">
            <a:avLst/>
          </a:prstGeom>
        </p:spPr>
      </p:pic>
    </p:spTree>
    <p:extLst>
      <p:ext uri="{BB962C8B-B14F-4D97-AF65-F5344CB8AC3E}">
        <p14:creationId xmlns:p14="http://schemas.microsoft.com/office/powerpoint/2010/main" val="2024125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0061" y="2812046"/>
            <a:ext cx="2937348" cy="1239838"/>
          </a:xfrm>
        </p:spPr>
        <p:txBody>
          <a:bodyPr/>
          <a:lstStyle/>
          <a:p>
            <a:r>
              <a:rPr lang="en-IN" i="1" dirty="0">
                <a:solidFill>
                  <a:srgbClr val="002060"/>
                </a:solidFill>
                <a:latin typeface="Cambria" panose="02040503050406030204" pitchFamily="18" charset="0"/>
                <a:ea typeface="Cambria" panose="02040503050406030204" pitchFamily="18" charset="0"/>
              </a:rPr>
              <a:t>Other Important Aspects</a:t>
            </a:r>
          </a:p>
        </p:txBody>
      </p:sp>
    </p:spTree>
    <p:extLst>
      <p:ext uri="{BB962C8B-B14F-4D97-AF65-F5344CB8AC3E}">
        <p14:creationId xmlns:p14="http://schemas.microsoft.com/office/powerpoint/2010/main" val="736969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7025" y="139663"/>
            <a:ext cx="9872052" cy="585787"/>
          </a:xfrm>
        </p:spPr>
        <p:txBody>
          <a:bodyPr/>
          <a:lstStyle/>
          <a:p>
            <a:r>
              <a:rPr lang="en-US" sz="3200" b="0" i="1" dirty="0">
                <a:solidFill>
                  <a:schemeClr val="bg1"/>
                </a:solidFill>
                <a:latin typeface="Cambria" panose="02040503050406030204" pitchFamily="18" charset="0"/>
              </a:rPr>
              <a:t>Other Important Aspects</a:t>
            </a:r>
            <a:endParaRPr lang="en-IN" sz="3200" b="0" dirty="0"/>
          </a:p>
        </p:txBody>
      </p:sp>
      <p:pic>
        <p:nvPicPr>
          <p:cNvPr id="5" name="Picture 4" descr="A picture containing toy, LEGO, animal figure&#10;&#10;Description automatically generated">
            <a:extLst>
              <a:ext uri="{FF2B5EF4-FFF2-40B4-BE49-F238E27FC236}">
                <a16:creationId xmlns:a16="http://schemas.microsoft.com/office/drawing/2014/main" id="{C62C443A-DB88-A720-E245-311FF14DB8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57546" y="3910806"/>
            <a:ext cx="2947194" cy="2947194"/>
          </a:xfrm>
          <a:prstGeom prst="rect">
            <a:avLst/>
          </a:prstGeom>
          <a:noFill/>
        </p:spPr>
      </p:pic>
      <p:sp>
        <p:nvSpPr>
          <p:cNvPr id="2" name="TextBox 1">
            <a:extLst>
              <a:ext uri="{FF2B5EF4-FFF2-40B4-BE49-F238E27FC236}">
                <a16:creationId xmlns:a16="http://schemas.microsoft.com/office/drawing/2014/main" id="{AD9003EC-F4C3-4EF6-95CB-9C1B035E1F29}"/>
              </a:ext>
            </a:extLst>
          </p:cNvPr>
          <p:cNvSpPr txBox="1"/>
          <p:nvPr/>
        </p:nvSpPr>
        <p:spPr>
          <a:xfrm>
            <a:off x="59640" y="1000615"/>
            <a:ext cx="11118574" cy="5170646"/>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Cooperating with the officers and providing all the necessary information &amp; documents called for;</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Keeping the entire information in an organized manner ready prior to the visit by the audit party;</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Seek adjournment if information/ documents not ready – MH Trade Circular;</a:t>
            </a:r>
          </a:p>
          <a:p>
            <a:pPr algn="just"/>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Additional time to be requested if not clear/ not sure about any facts or law;</a:t>
            </a:r>
          </a:p>
          <a:p>
            <a:pPr algn="just"/>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Professional can be involved as an authorized representative to handle the case and represent the taxpayer;</a:t>
            </a:r>
          </a:p>
          <a:p>
            <a:pPr algn="just"/>
            <a:endParaRPr lang="en-US" sz="2200" dirty="0">
              <a:latin typeface="Cambria" panose="02040503050406030204" pitchFamily="18" charset="0"/>
              <a:ea typeface="Cambria" panose="02040503050406030204" pitchFamily="18" charset="0"/>
            </a:endParaRPr>
          </a:p>
          <a:p>
            <a:pPr algn="just"/>
            <a:endParaRPr lang="en-US" sz="2200" dirty="0">
              <a:latin typeface="Cambria" panose="02040503050406030204" pitchFamily="18" charset="0"/>
              <a:ea typeface="Cambria" panose="02040503050406030204" pitchFamily="18" charset="0"/>
            </a:endParaRPr>
          </a:p>
          <a:p>
            <a:pPr algn="just"/>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99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7025" y="150814"/>
            <a:ext cx="9872052" cy="585787"/>
          </a:xfrm>
        </p:spPr>
        <p:txBody>
          <a:bodyPr/>
          <a:lstStyle/>
          <a:p>
            <a:r>
              <a:rPr lang="en-US" sz="3200" b="0" i="1" dirty="0">
                <a:solidFill>
                  <a:schemeClr val="bg1"/>
                </a:solidFill>
                <a:latin typeface="Cambria" panose="02040503050406030204" pitchFamily="18" charset="0"/>
              </a:rPr>
              <a:t>Other Important Aspects</a:t>
            </a:r>
            <a:endParaRPr lang="en-IN" sz="3200" b="0" dirty="0"/>
          </a:p>
        </p:txBody>
      </p:sp>
      <p:sp>
        <p:nvSpPr>
          <p:cNvPr id="2" name="TextBox 1">
            <a:extLst>
              <a:ext uri="{FF2B5EF4-FFF2-40B4-BE49-F238E27FC236}">
                <a16:creationId xmlns:a16="http://schemas.microsoft.com/office/drawing/2014/main" id="{AD9003EC-F4C3-4EF6-95CB-9C1B035E1F29}"/>
              </a:ext>
            </a:extLst>
          </p:cNvPr>
          <p:cNvSpPr txBox="1"/>
          <p:nvPr/>
        </p:nvSpPr>
        <p:spPr>
          <a:xfrm>
            <a:off x="59639" y="1022131"/>
            <a:ext cx="11118574" cy="5509200"/>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Payment can be made under protest or under the right to contest - Areas of interpretation – Keeping the issue alive – waiting for the apex court judgment;</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Proper officer may issue a SCN, if no SCN issued, then file a refund application;</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If department asks for original documents – Make available on a sample basis backed by a CA certificate;</a:t>
            </a: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Unofficial demands by the aggressive officers in the course of audits – Payment must not be demanded under coercion/ harassment;</a:t>
            </a:r>
            <a:r>
              <a:rPr lang="en-US" sz="2200" b="1" dirty="0">
                <a:latin typeface="Cambria" panose="02040503050406030204" pitchFamily="18" charset="0"/>
                <a:ea typeface="Cambria" panose="02040503050406030204" pitchFamily="18" charset="0"/>
              </a:rPr>
              <a:t> </a:t>
            </a:r>
          </a:p>
          <a:p>
            <a:pPr marL="342900" indent="-342900" algn="just">
              <a:buFont typeface="Arial" panose="020B0604020202020204" pitchFamily="34" charset="0"/>
              <a:buChar char="•"/>
            </a:pPr>
            <a:endParaRPr lang="en-US" sz="2200" b="1"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Oral directions for payment/ reversals - Suggested to keep everything in writing – Submit a letter stating the complete sequence of events with full facts &amp; details;</a:t>
            </a:r>
            <a:endParaRPr lang="en-US" sz="2200" b="1"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endParaRPr lang="en-US" sz="2200" dirty="0">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200" dirty="0">
                <a:latin typeface="Cambria" panose="02040503050406030204" pitchFamily="18" charset="0"/>
                <a:ea typeface="Cambria" panose="02040503050406030204" pitchFamily="18" charset="0"/>
              </a:rPr>
              <a:t>Type of replies given during the initial phase would help – It will make the foundation strong for future litigation;</a:t>
            </a:r>
          </a:p>
        </p:txBody>
      </p:sp>
    </p:spTree>
    <p:extLst>
      <p:ext uri="{BB962C8B-B14F-4D97-AF65-F5344CB8AC3E}">
        <p14:creationId xmlns:p14="http://schemas.microsoft.com/office/powerpoint/2010/main" val="2866228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B5E481-8C9A-21D8-360B-251621D5ABA2}"/>
              </a:ext>
            </a:extLst>
          </p:cNvPr>
          <p:cNvGrpSpPr/>
          <p:nvPr/>
        </p:nvGrpSpPr>
        <p:grpSpPr>
          <a:xfrm>
            <a:off x="178420" y="1063220"/>
            <a:ext cx="11653024" cy="5631667"/>
            <a:chOff x="825308" y="1364303"/>
            <a:chExt cx="10723241" cy="5631667"/>
          </a:xfrm>
        </p:grpSpPr>
        <p:sp>
          <p:nvSpPr>
            <p:cNvPr id="7" name="Chord 6">
              <a:extLst>
                <a:ext uri="{FF2B5EF4-FFF2-40B4-BE49-F238E27FC236}">
                  <a16:creationId xmlns:a16="http://schemas.microsoft.com/office/drawing/2014/main" id="{A7C6D902-CE3E-7F4D-8FCD-E046DB5BA431}"/>
                </a:ext>
              </a:extLst>
            </p:cNvPr>
            <p:cNvSpPr/>
            <p:nvPr/>
          </p:nvSpPr>
          <p:spPr>
            <a:xfrm>
              <a:off x="2783957" y="1470852"/>
              <a:ext cx="1001556" cy="1001556"/>
            </a:xfrm>
            <a:prstGeom prst="chord">
              <a:avLst>
                <a:gd name="adj1" fmla="val 21466542"/>
                <a:gd name="adj2" fmla="val 151289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8" name="Chord 7">
              <a:extLst>
                <a:ext uri="{FF2B5EF4-FFF2-40B4-BE49-F238E27FC236}">
                  <a16:creationId xmlns:a16="http://schemas.microsoft.com/office/drawing/2014/main" id="{7DA2E553-7B58-6A42-8719-3FA2D1838A3A}"/>
                </a:ext>
              </a:extLst>
            </p:cNvPr>
            <p:cNvSpPr/>
            <p:nvPr/>
          </p:nvSpPr>
          <p:spPr>
            <a:xfrm>
              <a:off x="2677408" y="1364303"/>
              <a:ext cx="1214654" cy="1214654"/>
            </a:xfrm>
            <a:prstGeom prst="chord">
              <a:avLst>
                <a:gd name="adj1" fmla="val 21170845"/>
                <a:gd name="adj2" fmla="val 15485177"/>
              </a:avLst>
            </a:prstGeom>
            <a:noFill/>
            <a:ln w="38100" cap="rnd">
              <a:solidFill>
                <a:schemeClr val="accent1"/>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5C0E55AF-7A1A-4840-8BDB-C95D9C0D1DB2}"/>
                </a:ext>
              </a:extLst>
            </p:cNvPr>
            <p:cNvSpPr txBox="1"/>
            <p:nvPr/>
          </p:nvSpPr>
          <p:spPr>
            <a:xfrm>
              <a:off x="2968131" y="2667771"/>
              <a:ext cx="762530" cy="369332"/>
            </a:xfrm>
            <a:prstGeom prst="rect">
              <a:avLst/>
            </a:prstGeom>
            <a:noFill/>
          </p:spPr>
          <p:txBody>
            <a:bodyPr wrap="none" rtlCol="0" anchor="b" anchorCtr="0">
              <a:spAutoFit/>
            </a:bodyPr>
            <a:lstStyle/>
            <a:p>
              <a:pPr algn="ctr"/>
              <a:r>
                <a:rPr lang="en-US" b="1" dirty="0">
                  <a:solidFill>
                    <a:schemeClr val="tx2"/>
                  </a:solidFill>
                  <a:latin typeface="Cambria" panose="02040503050406030204" pitchFamily="18" charset="0"/>
                  <a:ea typeface="Cambria" panose="02040503050406030204" pitchFamily="18" charset="0"/>
                  <a:cs typeface="Poppins" pitchFamily="2" charset="77"/>
                </a:rPr>
                <a:t>Email</a:t>
              </a:r>
            </a:p>
          </p:txBody>
        </p:sp>
        <p:sp>
          <p:nvSpPr>
            <p:cNvPr id="11" name="Subtitle 2">
              <a:extLst>
                <a:ext uri="{FF2B5EF4-FFF2-40B4-BE49-F238E27FC236}">
                  <a16:creationId xmlns:a16="http://schemas.microsoft.com/office/drawing/2014/main" id="{83AB1ABF-CFC0-954B-A34E-0CDBEF1BE071}"/>
                </a:ext>
              </a:extLst>
            </p:cNvPr>
            <p:cNvSpPr txBox="1">
              <a:spLocks/>
            </p:cNvSpPr>
            <p:nvPr/>
          </p:nvSpPr>
          <p:spPr>
            <a:xfrm>
              <a:off x="1988118" y="3086628"/>
              <a:ext cx="2665571"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600" b="1" dirty="0">
                  <a:solidFill>
                    <a:schemeClr val="tx1"/>
                  </a:solidFill>
                  <a:latin typeface="Cambria" panose="02040503050406030204" pitchFamily="18" charset="0"/>
                  <a:ea typeface="Cambria" panose="02040503050406030204" pitchFamily="18" charset="0"/>
                  <a:cs typeface="Mukta ExtraLight" panose="020B0000000000000000" pitchFamily="34" charset="77"/>
                </a:rPr>
                <a:t>Has got legal recognition – Registered email id, uploading on the portal – Sec. 169;</a:t>
              </a:r>
            </a:p>
          </p:txBody>
        </p:sp>
        <p:sp>
          <p:nvSpPr>
            <p:cNvPr id="27" name="Chord 26">
              <a:extLst>
                <a:ext uri="{FF2B5EF4-FFF2-40B4-BE49-F238E27FC236}">
                  <a16:creationId xmlns:a16="http://schemas.microsoft.com/office/drawing/2014/main" id="{4A869A52-D1DD-8B4F-86C0-D2F73BFEB4DA}"/>
                </a:ext>
              </a:extLst>
            </p:cNvPr>
            <p:cNvSpPr/>
            <p:nvPr/>
          </p:nvSpPr>
          <p:spPr>
            <a:xfrm>
              <a:off x="1362497" y="4179865"/>
              <a:ext cx="1001556" cy="1001556"/>
            </a:xfrm>
            <a:prstGeom prst="chord">
              <a:avLst>
                <a:gd name="adj1" fmla="val 21466542"/>
                <a:gd name="adj2" fmla="val 151289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28" name="Chord 27">
              <a:extLst>
                <a:ext uri="{FF2B5EF4-FFF2-40B4-BE49-F238E27FC236}">
                  <a16:creationId xmlns:a16="http://schemas.microsoft.com/office/drawing/2014/main" id="{DD2E9159-3951-5A4C-AD24-D181DF28D02F}"/>
                </a:ext>
              </a:extLst>
            </p:cNvPr>
            <p:cNvSpPr/>
            <p:nvPr/>
          </p:nvSpPr>
          <p:spPr>
            <a:xfrm>
              <a:off x="1255948" y="4073316"/>
              <a:ext cx="1214654" cy="1214654"/>
            </a:xfrm>
            <a:prstGeom prst="chord">
              <a:avLst>
                <a:gd name="adj1" fmla="val 21170845"/>
                <a:gd name="adj2" fmla="val 15485177"/>
              </a:avLst>
            </a:prstGeom>
            <a:noFill/>
            <a:ln w="38100" cap="rnd">
              <a:solidFill>
                <a:schemeClr val="accent4"/>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420A833F-CD6E-4941-8461-3D2F3BF9F73D}"/>
                </a:ext>
              </a:extLst>
            </p:cNvPr>
            <p:cNvSpPr txBox="1"/>
            <p:nvPr/>
          </p:nvSpPr>
          <p:spPr>
            <a:xfrm>
              <a:off x="1112689" y="5376783"/>
              <a:ext cx="1673600" cy="369332"/>
            </a:xfrm>
            <a:prstGeom prst="rect">
              <a:avLst/>
            </a:prstGeom>
            <a:noFill/>
          </p:spPr>
          <p:txBody>
            <a:bodyPr wrap="none" rtlCol="0" anchor="b" anchorCtr="0">
              <a:spAutoFit/>
            </a:bodyPr>
            <a:lstStyle/>
            <a:p>
              <a:pPr algn="ctr"/>
              <a:r>
                <a:rPr lang="en-US" b="1" dirty="0">
                  <a:solidFill>
                    <a:schemeClr val="tx2"/>
                  </a:solidFill>
                  <a:latin typeface="Cambria" panose="02040503050406030204" pitchFamily="18" charset="0"/>
                  <a:ea typeface="Cambria" panose="02040503050406030204" pitchFamily="18" charset="0"/>
                  <a:cs typeface="Poppins" pitchFamily="2" charset="77"/>
                </a:rPr>
                <a:t>Letters to dept</a:t>
              </a:r>
            </a:p>
          </p:txBody>
        </p:sp>
        <p:sp>
          <p:nvSpPr>
            <p:cNvPr id="26" name="Subtitle 2">
              <a:extLst>
                <a:ext uri="{FF2B5EF4-FFF2-40B4-BE49-F238E27FC236}">
                  <a16:creationId xmlns:a16="http://schemas.microsoft.com/office/drawing/2014/main" id="{8ED6E1FB-6468-A642-B288-4D079DB95E02}"/>
                </a:ext>
              </a:extLst>
            </p:cNvPr>
            <p:cNvSpPr txBox="1">
              <a:spLocks/>
            </p:cNvSpPr>
            <p:nvPr/>
          </p:nvSpPr>
          <p:spPr>
            <a:xfrm>
              <a:off x="825308" y="5795641"/>
              <a:ext cx="2392521" cy="120032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600" b="1" dirty="0">
                  <a:solidFill>
                    <a:schemeClr val="tx1"/>
                  </a:solidFill>
                  <a:latin typeface="Cambria" panose="02040503050406030204" pitchFamily="18" charset="0"/>
                  <a:ea typeface="Cambria" panose="02040503050406030204" pitchFamily="18" charset="0"/>
                  <a:cs typeface="Mukta ExtraLight" panose="020B0000000000000000" pitchFamily="34" charset="77"/>
                </a:rPr>
                <a:t>All correspondences to the departmental officers be duly acknowledged and if not done, a copy to be sent by RPAD; </a:t>
              </a:r>
            </a:p>
          </p:txBody>
        </p:sp>
        <p:sp>
          <p:nvSpPr>
            <p:cNvPr id="34" name="Chord 33">
              <a:extLst>
                <a:ext uri="{FF2B5EF4-FFF2-40B4-BE49-F238E27FC236}">
                  <a16:creationId xmlns:a16="http://schemas.microsoft.com/office/drawing/2014/main" id="{E89059DE-1705-EA4E-BAC1-CF319859FBBF}"/>
                </a:ext>
              </a:extLst>
            </p:cNvPr>
            <p:cNvSpPr/>
            <p:nvPr/>
          </p:nvSpPr>
          <p:spPr>
            <a:xfrm>
              <a:off x="4205417" y="4179865"/>
              <a:ext cx="1001556" cy="1001556"/>
            </a:xfrm>
            <a:prstGeom prst="chord">
              <a:avLst>
                <a:gd name="adj1" fmla="val 21466542"/>
                <a:gd name="adj2" fmla="val 151289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35" name="Chord 34">
              <a:extLst>
                <a:ext uri="{FF2B5EF4-FFF2-40B4-BE49-F238E27FC236}">
                  <a16:creationId xmlns:a16="http://schemas.microsoft.com/office/drawing/2014/main" id="{D60C3C1D-66DB-334B-AAA2-13CA6DE082BC}"/>
                </a:ext>
              </a:extLst>
            </p:cNvPr>
            <p:cNvSpPr/>
            <p:nvPr/>
          </p:nvSpPr>
          <p:spPr>
            <a:xfrm>
              <a:off x="4098868" y="4073316"/>
              <a:ext cx="1214654" cy="1214654"/>
            </a:xfrm>
            <a:prstGeom prst="chord">
              <a:avLst>
                <a:gd name="adj1" fmla="val 21170845"/>
                <a:gd name="adj2" fmla="val 15485177"/>
              </a:avLst>
            </a:prstGeom>
            <a:noFill/>
            <a:ln w="38100" cap="rnd">
              <a:solidFill>
                <a:schemeClr val="accent5"/>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8D04ADCF-1C6C-7347-84DC-C0D64FA657DC}"/>
                </a:ext>
              </a:extLst>
            </p:cNvPr>
            <p:cNvSpPr txBox="1"/>
            <p:nvPr/>
          </p:nvSpPr>
          <p:spPr>
            <a:xfrm>
              <a:off x="3760950" y="5376783"/>
              <a:ext cx="1890491" cy="369332"/>
            </a:xfrm>
            <a:prstGeom prst="rect">
              <a:avLst/>
            </a:prstGeom>
            <a:noFill/>
          </p:spPr>
          <p:txBody>
            <a:bodyPr wrap="none" rtlCol="0" anchor="b" anchorCtr="0">
              <a:spAutoFit/>
            </a:bodyPr>
            <a:lstStyle/>
            <a:p>
              <a:pPr algn="ctr"/>
              <a:r>
                <a:rPr lang="en-US" b="1" dirty="0">
                  <a:solidFill>
                    <a:schemeClr val="tx2"/>
                  </a:solidFill>
                  <a:latin typeface="Cambria" panose="02040503050406030204" pitchFamily="18" charset="0"/>
                  <a:ea typeface="Cambria" panose="02040503050406030204" pitchFamily="18" charset="0"/>
                  <a:cs typeface="Poppins" pitchFamily="2" charset="77"/>
                </a:rPr>
                <a:t>DIN to be quoted</a:t>
              </a:r>
            </a:p>
          </p:txBody>
        </p:sp>
        <p:sp>
          <p:nvSpPr>
            <p:cNvPr id="33" name="Subtitle 2">
              <a:extLst>
                <a:ext uri="{FF2B5EF4-FFF2-40B4-BE49-F238E27FC236}">
                  <a16:creationId xmlns:a16="http://schemas.microsoft.com/office/drawing/2014/main" id="{D483A156-1BC3-8F4E-8B37-C01AE0FD3261}"/>
                </a:ext>
              </a:extLst>
            </p:cNvPr>
            <p:cNvSpPr txBox="1">
              <a:spLocks/>
            </p:cNvSpPr>
            <p:nvPr/>
          </p:nvSpPr>
          <p:spPr>
            <a:xfrm>
              <a:off x="3560459" y="5795641"/>
              <a:ext cx="2480980"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600" b="1" dirty="0">
                  <a:solidFill>
                    <a:schemeClr val="tx1"/>
                  </a:solidFill>
                  <a:latin typeface="Cambria" panose="02040503050406030204" pitchFamily="18" charset="0"/>
                  <a:ea typeface="Cambria" panose="02040503050406030204" pitchFamily="18" charset="0"/>
                  <a:cs typeface="Mukta ExtraLight" panose="020B0000000000000000" pitchFamily="34" charset="77"/>
                </a:rPr>
                <a:t>To be treated as invalid and deemed to have never been issued;</a:t>
              </a:r>
            </a:p>
          </p:txBody>
        </p:sp>
        <p:sp>
          <p:nvSpPr>
            <p:cNvPr id="41" name="Chord 40">
              <a:extLst>
                <a:ext uri="{FF2B5EF4-FFF2-40B4-BE49-F238E27FC236}">
                  <a16:creationId xmlns:a16="http://schemas.microsoft.com/office/drawing/2014/main" id="{C795A62A-1A4F-1842-9F01-FE7D0F4D2FEA}"/>
                </a:ext>
              </a:extLst>
            </p:cNvPr>
            <p:cNvSpPr/>
            <p:nvPr/>
          </p:nvSpPr>
          <p:spPr>
            <a:xfrm>
              <a:off x="7048336" y="4179865"/>
              <a:ext cx="1001556" cy="1001556"/>
            </a:xfrm>
            <a:prstGeom prst="chord">
              <a:avLst>
                <a:gd name="adj1" fmla="val 21466542"/>
                <a:gd name="adj2" fmla="val 151289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42" name="Chord 41">
              <a:extLst>
                <a:ext uri="{FF2B5EF4-FFF2-40B4-BE49-F238E27FC236}">
                  <a16:creationId xmlns:a16="http://schemas.microsoft.com/office/drawing/2014/main" id="{24C3E82A-966E-6744-8F70-A1D269F6E664}"/>
                </a:ext>
              </a:extLst>
            </p:cNvPr>
            <p:cNvSpPr/>
            <p:nvPr/>
          </p:nvSpPr>
          <p:spPr>
            <a:xfrm>
              <a:off x="6941787" y="4073316"/>
              <a:ext cx="1214654" cy="1214654"/>
            </a:xfrm>
            <a:prstGeom prst="chord">
              <a:avLst>
                <a:gd name="adj1" fmla="val 21170845"/>
                <a:gd name="adj2" fmla="val 15485177"/>
              </a:avLst>
            </a:prstGeom>
            <a:noFill/>
            <a:ln w="38100" cap="rnd">
              <a:solidFill>
                <a:schemeClr val="accent6"/>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39" name="TextBox 38">
              <a:extLst>
                <a:ext uri="{FF2B5EF4-FFF2-40B4-BE49-F238E27FC236}">
                  <a16:creationId xmlns:a16="http://schemas.microsoft.com/office/drawing/2014/main" id="{35A69060-918C-7845-8D00-910CA769B052}"/>
                </a:ext>
              </a:extLst>
            </p:cNvPr>
            <p:cNvSpPr txBox="1"/>
            <p:nvPr/>
          </p:nvSpPr>
          <p:spPr>
            <a:xfrm>
              <a:off x="6720991" y="5376783"/>
              <a:ext cx="1656248" cy="369332"/>
            </a:xfrm>
            <a:prstGeom prst="rect">
              <a:avLst/>
            </a:prstGeom>
            <a:noFill/>
          </p:spPr>
          <p:txBody>
            <a:bodyPr wrap="none" rtlCol="0" anchor="b" anchorCtr="0">
              <a:spAutoFit/>
            </a:bodyPr>
            <a:lstStyle/>
            <a:p>
              <a:pPr algn="ctr"/>
              <a:r>
                <a:rPr lang="en-US" b="1" dirty="0">
                  <a:solidFill>
                    <a:schemeClr val="tx2"/>
                  </a:solidFill>
                  <a:latin typeface="Cambria" panose="02040503050406030204" pitchFamily="18" charset="0"/>
                  <a:ea typeface="Cambria" panose="02040503050406030204" pitchFamily="18" charset="0"/>
                  <a:cs typeface="Poppins" pitchFamily="2" charset="77"/>
                </a:rPr>
                <a:t>Visits by depts</a:t>
              </a:r>
            </a:p>
          </p:txBody>
        </p:sp>
        <p:sp>
          <p:nvSpPr>
            <p:cNvPr id="40" name="Subtitle 2">
              <a:extLst>
                <a:ext uri="{FF2B5EF4-FFF2-40B4-BE49-F238E27FC236}">
                  <a16:creationId xmlns:a16="http://schemas.microsoft.com/office/drawing/2014/main" id="{C3CA23F0-9AB8-1246-B139-B83327199104}"/>
                </a:ext>
              </a:extLst>
            </p:cNvPr>
            <p:cNvSpPr txBox="1">
              <a:spLocks/>
            </p:cNvSpPr>
            <p:nvPr/>
          </p:nvSpPr>
          <p:spPr>
            <a:xfrm>
              <a:off x="6349493" y="5795641"/>
              <a:ext cx="2604669"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600" b="1" dirty="0">
                  <a:solidFill>
                    <a:schemeClr val="tx1"/>
                  </a:solidFill>
                  <a:latin typeface="Cambria" panose="02040503050406030204" pitchFamily="18" charset="0"/>
                  <a:ea typeface="Cambria" panose="02040503050406030204" pitchFamily="18" charset="0"/>
                  <a:cs typeface="Mukta ExtraLight" panose="020B0000000000000000" pitchFamily="34" charset="77"/>
                </a:rPr>
                <a:t>Visiting officers are required to record in the visit register with the purpose;</a:t>
              </a:r>
            </a:p>
          </p:txBody>
        </p:sp>
        <p:sp>
          <p:nvSpPr>
            <p:cNvPr id="48" name="Chord 47">
              <a:extLst>
                <a:ext uri="{FF2B5EF4-FFF2-40B4-BE49-F238E27FC236}">
                  <a16:creationId xmlns:a16="http://schemas.microsoft.com/office/drawing/2014/main" id="{3731B7AF-F461-1D43-B0B7-5CDB4FA52288}"/>
                </a:ext>
              </a:extLst>
            </p:cNvPr>
            <p:cNvSpPr/>
            <p:nvPr/>
          </p:nvSpPr>
          <p:spPr>
            <a:xfrm>
              <a:off x="9891255" y="4179865"/>
              <a:ext cx="1001556" cy="1001556"/>
            </a:xfrm>
            <a:prstGeom prst="chord">
              <a:avLst>
                <a:gd name="adj1" fmla="val 21466542"/>
                <a:gd name="adj2" fmla="val 151289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49" name="Chord 48">
              <a:extLst>
                <a:ext uri="{FF2B5EF4-FFF2-40B4-BE49-F238E27FC236}">
                  <a16:creationId xmlns:a16="http://schemas.microsoft.com/office/drawing/2014/main" id="{15C7809D-AA0D-7740-B38B-69D555D191C0}"/>
                </a:ext>
              </a:extLst>
            </p:cNvPr>
            <p:cNvSpPr/>
            <p:nvPr/>
          </p:nvSpPr>
          <p:spPr>
            <a:xfrm>
              <a:off x="9784706" y="4073316"/>
              <a:ext cx="1214654" cy="1214654"/>
            </a:xfrm>
            <a:prstGeom prst="chord">
              <a:avLst>
                <a:gd name="adj1" fmla="val 21170845"/>
                <a:gd name="adj2" fmla="val 15485177"/>
              </a:avLst>
            </a:prstGeom>
            <a:noFill/>
            <a:ln w="38100" cap="rnd">
              <a:solidFill>
                <a:schemeClr val="accent5"/>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9022D339-DD8C-EA42-B218-88255B9A5C21}"/>
                </a:ext>
              </a:extLst>
            </p:cNvPr>
            <p:cNvSpPr txBox="1"/>
            <p:nvPr/>
          </p:nvSpPr>
          <p:spPr>
            <a:xfrm>
              <a:off x="9634310" y="5376783"/>
              <a:ext cx="1515454" cy="369332"/>
            </a:xfrm>
            <a:prstGeom prst="rect">
              <a:avLst/>
            </a:prstGeom>
            <a:noFill/>
          </p:spPr>
          <p:txBody>
            <a:bodyPr wrap="none" rtlCol="0" anchor="b" anchorCtr="0">
              <a:spAutoFit/>
            </a:bodyPr>
            <a:lstStyle/>
            <a:p>
              <a:pPr algn="ctr"/>
              <a:r>
                <a:rPr lang="en-US" b="1" dirty="0">
                  <a:solidFill>
                    <a:schemeClr val="tx2"/>
                  </a:solidFill>
                  <a:latin typeface="Cambria" panose="02040503050406030204" pitchFamily="18" charset="0"/>
                  <a:ea typeface="Cambria" panose="02040503050406030204" pitchFamily="18" charset="0"/>
                  <a:cs typeface="Poppins" pitchFamily="2" charset="77"/>
                </a:rPr>
                <a:t>Visits to dept</a:t>
              </a:r>
            </a:p>
          </p:txBody>
        </p:sp>
        <p:sp>
          <p:nvSpPr>
            <p:cNvPr id="47" name="Subtitle 2">
              <a:extLst>
                <a:ext uri="{FF2B5EF4-FFF2-40B4-BE49-F238E27FC236}">
                  <a16:creationId xmlns:a16="http://schemas.microsoft.com/office/drawing/2014/main" id="{7FF6FFDA-09CC-ED4F-AC8E-0A7F02DF5A69}"/>
                </a:ext>
              </a:extLst>
            </p:cNvPr>
            <p:cNvSpPr txBox="1">
              <a:spLocks/>
            </p:cNvSpPr>
            <p:nvPr/>
          </p:nvSpPr>
          <p:spPr>
            <a:xfrm>
              <a:off x="9354066" y="5795641"/>
              <a:ext cx="2194483"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600" b="1" dirty="0">
                  <a:solidFill>
                    <a:schemeClr val="tx1"/>
                  </a:solidFill>
                  <a:latin typeface="Cambria" panose="02040503050406030204" pitchFamily="18" charset="0"/>
                  <a:ea typeface="Cambria" panose="02040503050406030204" pitchFamily="18" charset="0"/>
                  <a:cs typeface="Mukta ExtraLight" panose="020B0000000000000000" pitchFamily="34" charset="77"/>
                </a:rPr>
                <a:t>Departmental visits to be done on need basis</a:t>
              </a:r>
            </a:p>
          </p:txBody>
        </p:sp>
        <p:sp>
          <p:nvSpPr>
            <p:cNvPr id="55" name="Chord 54">
              <a:extLst>
                <a:ext uri="{FF2B5EF4-FFF2-40B4-BE49-F238E27FC236}">
                  <a16:creationId xmlns:a16="http://schemas.microsoft.com/office/drawing/2014/main" id="{488370FF-1F88-BD43-B0DD-3A081D5A82CB}"/>
                </a:ext>
              </a:extLst>
            </p:cNvPr>
            <p:cNvSpPr/>
            <p:nvPr/>
          </p:nvSpPr>
          <p:spPr>
            <a:xfrm>
              <a:off x="5595222" y="1470852"/>
              <a:ext cx="1001556" cy="1001556"/>
            </a:xfrm>
            <a:prstGeom prst="chord">
              <a:avLst>
                <a:gd name="adj1" fmla="val 21466542"/>
                <a:gd name="adj2" fmla="val 151289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56" name="Chord 55">
              <a:extLst>
                <a:ext uri="{FF2B5EF4-FFF2-40B4-BE49-F238E27FC236}">
                  <a16:creationId xmlns:a16="http://schemas.microsoft.com/office/drawing/2014/main" id="{2CCCA9AA-A800-A54D-A355-9C2009932DF6}"/>
                </a:ext>
              </a:extLst>
            </p:cNvPr>
            <p:cNvSpPr/>
            <p:nvPr/>
          </p:nvSpPr>
          <p:spPr>
            <a:xfrm>
              <a:off x="5488673" y="1364303"/>
              <a:ext cx="1214654" cy="1214654"/>
            </a:xfrm>
            <a:prstGeom prst="chord">
              <a:avLst>
                <a:gd name="adj1" fmla="val 21170845"/>
                <a:gd name="adj2" fmla="val 15485177"/>
              </a:avLst>
            </a:prstGeom>
            <a:noFill/>
            <a:ln w="38100" cap="rnd">
              <a:solidFill>
                <a:schemeClr val="accent2"/>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E2FD30B1-3FF7-EE44-BC7A-1D1906753400}"/>
                </a:ext>
              </a:extLst>
            </p:cNvPr>
            <p:cNvSpPr txBox="1"/>
            <p:nvPr/>
          </p:nvSpPr>
          <p:spPr>
            <a:xfrm>
              <a:off x="5470452" y="2667771"/>
              <a:ext cx="1251094" cy="369332"/>
            </a:xfrm>
            <a:prstGeom prst="rect">
              <a:avLst/>
            </a:prstGeom>
            <a:noFill/>
          </p:spPr>
          <p:txBody>
            <a:bodyPr wrap="none" rtlCol="0" anchor="b" anchorCtr="0">
              <a:spAutoFit/>
            </a:bodyPr>
            <a:lstStyle/>
            <a:p>
              <a:pPr algn="ctr"/>
              <a:r>
                <a:rPr lang="en-US" b="1" dirty="0">
                  <a:solidFill>
                    <a:schemeClr val="tx2"/>
                  </a:solidFill>
                  <a:latin typeface="Cambria" panose="02040503050406030204" pitchFamily="18" charset="0"/>
                  <a:ea typeface="Cambria" panose="02040503050406030204" pitchFamily="18" charset="0"/>
                  <a:cs typeface="Poppins" pitchFamily="2" charset="77"/>
                </a:rPr>
                <a:t>Telephone</a:t>
              </a:r>
            </a:p>
          </p:txBody>
        </p:sp>
        <p:sp>
          <p:nvSpPr>
            <p:cNvPr id="54" name="Subtitle 2">
              <a:extLst>
                <a:ext uri="{FF2B5EF4-FFF2-40B4-BE49-F238E27FC236}">
                  <a16:creationId xmlns:a16="http://schemas.microsoft.com/office/drawing/2014/main" id="{2783E49C-3A92-9949-8F44-768627CDF1D6}"/>
                </a:ext>
              </a:extLst>
            </p:cNvPr>
            <p:cNvSpPr txBox="1">
              <a:spLocks/>
            </p:cNvSpPr>
            <p:nvPr/>
          </p:nvSpPr>
          <p:spPr>
            <a:xfrm>
              <a:off x="4971817" y="3086628"/>
              <a:ext cx="2604669" cy="96949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600" b="1" dirty="0">
                  <a:solidFill>
                    <a:schemeClr val="tx1"/>
                  </a:solidFill>
                  <a:latin typeface="Cambria" panose="02040503050406030204" pitchFamily="18" charset="0"/>
                  <a:ea typeface="Cambria" panose="02040503050406030204" pitchFamily="18" charset="0"/>
                  <a:cs typeface="Mukta ExtraLight" panose="020B0000000000000000" pitchFamily="34" charset="77"/>
                </a:rPr>
                <a:t>Not preferable mode of communication with the dept – Non-evidence means of correspondence;</a:t>
              </a:r>
            </a:p>
          </p:txBody>
        </p:sp>
        <p:sp>
          <p:nvSpPr>
            <p:cNvPr id="62" name="Chord 61">
              <a:extLst>
                <a:ext uri="{FF2B5EF4-FFF2-40B4-BE49-F238E27FC236}">
                  <a16:creationId xmlns:a16="http://schemas.microsoft.com/office/drawing/2014/main" id="{07BC845D-7F2F-E742-83A9-65A4C043B984}"/>
                </a:ext>
              </a:extLst>
            </p:cNvPr>
            <p:cNvSpPr/>
            <p:nvPr/>
          </p:nvSpPr>
          <p:spPr>
            <a:xfrm>
              <a:off x="8406487" y="1470852"/>
              <a:ext cx="1001556" cy="1001556"/>
            </a:xfrm>
            <a:prstGeom prst="chord">
              <a:avLst>
                <a:gd name="adj1" fmla="val 21466542"/>
                <a:gd name="adj2" fmla="val 151289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63" name="Chord 62">
              <a:extLst>
                <a:ext uri="{FF2B5EF4-FFF2-40B4-BE49-F238E27FC236}">
                  <a16:creationId xmlns:a16="http://schemas.microsoft.com/office/drawing/2014/main" id="{5BFB01E5-9F77-FA42-94C3-173CF83DBC1C}"/>
                </a:ext>
              </a:extLst>
            </p:cNvPr>
            <p:cNvSpPr/>
            <p:nvPr/>
          </p:nvSpPr>
          <p:spPr>
            <a:xfrm>
              <a:off x="8299938" y="1364303"/>
              <a:ext cx="1214654" cy="1214654"/>
            </a:xfrm>
            <a:prstGeom prst="chord">
              <a:avLst>
                <a:gd name="adj1" fmla="val 21170845"/>
                <a:gd name="adj2" fmla="val 15485177"/>
              </a:avLst>
            </a:prstGeom>
            <a:noFill/>
            <a:ln w="38100" cap="rnd">
              <a:solidFill>
                <a:schemeClr val="accent3"/>
              </a:solidFill>
              <a:prstDash val="sysDot"/>
              <a:extLst>
                <a:ext uri="{C807C97D-BFC1-408E-A445-0C87EB9F89A2}">
                  <ask:lineSketchStyleProps xmlns:ask="http://schemas.microsoft.com/office/drawing/2018/sketchyshapes" sd="1219033472">
                    <a:custGeom>
                      <a:avLst/>
                      <a:gdLst>
                        <a:gd name="connsiteX0" fmla="*/ 2816279 w 2817340"/>
                        <a:gd name="connsiteY0" fmla="*/ 1353997 h 2817340"/>
                        <a:gd name="connsiteX1" fmla="*/ 1590905 w 2817340"/>
                        <a:gd name="connsiteY1" fmla="*/ 2805502 h 2817340"/>
                        <a:gd name="connsiteX2" fmla="*/ 34150 w 2817340"/>
                        <a:gd name="connsiteY2" fmla="*/ 1716961 h 2817340"/>
                        <a:gd name="connsiteX3" fmla="*/ 976869 w 2817340"/>
                        <a:gd name="connsiteY3" fmla="*/ 67812 h 2817340"/>
                        <a:gd name="connsiteX4" fmla="*/ 2816279 w 2817340"/>
                        <a:gd name="connsiteY4" fmla="*/ 1353997 h 281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40" h="2817340" extrusionOk="0">
                          <a:moveTo>
                            <a:pt x="2816279" y="1353997"/>
                          </a:moveTo>
                          <a:cubicBezTo>
                            <a:pt x="2815235" y="2063799"/>
                            <a:pt x="2192218" y="2756681"/>
                            <a:pt x="1590905" y="2805502"/>
                          </a:cubicBezTo>
                          <a:cubicBezTo>
                            <a:pt x="989808" y="2925256"/>
                            <a:pt x="170857" y="2428458"/>
                            <a:pt x="34150" y="1716961"/>
                          </a:cubicBezTo>
                          <a:cubicBezTo>
                            <a:pt x="-218784" y="1097507"/>
                            <a:pt x="272603" y="351339"/>
                            <a:pt x="976869" y="67812"/>
                          </a:cubicBezTo>
                          <a:cubicBezTo>
                            <a:pt x="1262930" y="243204"/>
                            <a:pt x="2379042" y="862205"/>
                            <a:pt x="2816279" y="135399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D5229787-44B4-C946-A969-DB65C10787C9}"/>
                </a:ext>
              </a:extLst>
            </p:cNvPr>
            <p:cNvSpPr txBox="1"/>
            <p:nvPr/>
          </p:nvSpPr>
          <p:spPr>
            <a:xfrm>
              <a:off x="7733633" y="2667771"/>
              <a:ext cx="2347264" cy="369332"/>
            </a:xfrm>
            <a:prstGeom prst="rect">
              <a:avLst/>
            </a:prstGeom>
            <a:noFill/>
          </p:spPr>
          <p:txBody>
            <a:bodyPr wrap="none" rtlCol="0" anchor="b" anchorCtr="0">
              <a:spAutoFit/>
            </a:bodyPr>
            <a:lstStyle/>
            <a:p>
              <a:pPr algn="ctr"/>
              <a:r>
                <a:rPr lang="en-US" b="1" dirty="0">
                  <a:solidFill>
                    <a:schemeClr val="tx2"/>
                  </a:solidFill>
                  <a:latin typeface="Cambria" panose="02040503050406030204" pitchFamily="18" charset="0"/>
                  <a:ea typeface="Cambria" panose="02040503050406030204" pitchFamily="18" charset="0"/>
                  <a:cs typeface="Poppins" pitchFamily="2" charset="77"/>
                </a:rPr>
                <a:t>Letters from the dept</a:t>
              </a:r>
            </a:p>
          </p:txBody>
        </p:sp>
        <p:sp>
          <p:nvSpPr>
            <p:cNvPr id="61" name="Subtitle 2">
              <a:extLst>
                <a:ext uri="{FF2B5EF4-FFF2-40B4-BE49-F238E27FC236}">
                  <a16:creationId xmlns:a16="http://schemas.microsoft.com/office/drawing/2014/main" id="{32403EB2-A35E-4B43-869A-0EC9BF598750}"/>
                </a:ext>
              </a:extLst>
            </p:cNvPr>
            <p:cNvSpPr txBox="1">
              <a:spLocks/>
            </p:cNvSpPr>
            <p:nvPr/>
          </p:nvSpPr>
          <p:spPr>
            <a:xfrm>
              <a:off x="7750753" y="3086628"/>
              <a:ext cx="2604669"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600" b="1" dirty="0">
                  <a:solidFill>
                    <a:schemeClr val="tx1"/>
                  </a:solidFill>
                  <a:latin typeface="Cambria" panose="02040503050406030204" pitchFamily="18" charset="0"/>
                  <a:ea typeface="Cambria" panose="02040503050406030204" pitchFamily="18" charset="0"/>
                  <a:cs typeface="Mukta ExtraLight" panose="020B0000000000000000" pitchFamily="34" charset="77"/>
                </a:rPr>
                <a:t>the envelope cover should be retained as evidence for date of receipt.</a:t>
              </a:r>
            </a:p>
          </p:txBody>
        </p:sp>
        <p:sp>
          <p:nvSpPr>
            <p:cNvPr id="64" name="TextBox 63">
              <a:extLst>
                <a:ext uri="{FF2B5EF4-FFF2-40B4-BE49-F238E27FC236}">
                  <a16:creationId xmlns:a16="http://schemas.microsoft.com/office/drawing/2014/main" id="{DC35BED8-EB01-5646-9F76-34FACECFB7E9}"/>
                </a:ext>
              </a:extLst>
            </p:cNvPr>
            <p:cNvSpPr txBox="1"/>
            <p:nvPr/>
          </p:nvSpPr>
          <p:spPr>
            <a:xfrm>
              <a:off x="3078589" y="1760566"/>
              <a:ext cx="412293" cy="553998"/>
            </a:xfrm>
            <a:prstGeom prst="rect">
              <a:avLst/>
            </a:prstGeom>
            <a:noFill/>
          </p:spPr>
          <p:txBody>
            <a:bodyPr wrap="none" rtlCol="0" anchor="ctr" anchorCtr="0">
              <a:spAutoFit/>
            </a:bodyPr>
            <a:lstStyle/>
            <a:p>
              <a:pPr algn="ctr"/>
              <a:r>
                <a:rPr lang="en-US" sz="3000" b="1" dirty="0">
                  <a:solidFill>
                    <a:schemeClr val="bg1"/>
                  </a:solidFill>
                  <a:latin typeface="Cambria" panose="02040503050406030204" pitchFamily="18" charset="0"/>
                  <a:ea typeface="Cambria" panose="02040503050406030204" pitchFamily="18" charset="0"/>
                  <a:cs typeface="Poppins" pitchFamily="2" charset="77"/>
                </a:rPr>
                <a:t>1</a:t>
              </a:r>
            </a:p>
          </p:txBody>
        </p:sp>
        <p:sp>
          <p:nvSpPr>
            <p:cNvPr id="65" name="TextBox 64">
              <a:extLst>
                <a:ext uri="{FF2B5EF4-FFF2-40B4-BE49-F238E27FC236}">
                  <a16:creationId xmlns:a16="http://schemas.microsoft.com/office/drawing/2014/main" id="{2EE92524-5BB9-CD4D-B416-27CD77659997}"/>
                </a:ext>
              </a:extLst>
            </p:cNvPr>
            <p:cNvSpPr txBox="1"/>
            <p:nvPr/>
          </p:nvSpPr>
          <p:spPr>
            <a:xfrm>
              <a:off x="5889854" y="1760566"/>
              <a:ext cx="412293" cy="553998"/>
            </a:xfrm>
            <a:prstGeom prst="rect">
              <a:avLst/>
            </a:prstGeom>
            <a:noFill/>
          </p:spPr>
          <p:txBody>
            <a:bodyPr wrap="none" rtlCol="0" anchor="ctr" anchorCtr="0">
              <a:spAutoFit/>
            </a:bodyPr>
            <a:lstStyle/>
            <a:p>
              <a:pPr algn="ctr"/>
              <a:r>
                <a:rPr lang="en-US" sz="3000" b="1" dirty="0">
                  <a:solidFill>
                    <a:schemeClr val="bg1"/>
                  </a:solidFill>
                  <a:latin typeface="Cambria" panose="02040503050406030204" pitchFamily="18" charset="0"/>
                  <a:ea typeface="Cambria" panose="02040503050406030204" pitchFamily="18" charset="0"/>
                  <a:cs typeface="Poppins" pitchFamily="2" charset="77"/>
                </a:rPr>
                <a:t>2</a:t>
              </a:r>
            </a:p>
          </p:txBody>
        </p:sp>
        <p:sp>
          <p:nvSpPr>
            <p:cNvPr id="66" name="TextBox 65">
              <a:extLst>
                <a:ext uri="{FF2B5EF4-FFF2-40B4-BE49-F238E27FC236}">
                  <a16:creationId xmlns:a16="http://schemas.microsoft.com/office/drawing/2014/main" id="{52ACA523-A480-144D-9990-3BC0777124A7}"/>
                </a:ext>
              </a:extLst>
            </p:cNvPr>
            <p:cNvSpPr txBox="1"/>
            <p:nvPr/>
          </p:nvSpPr>
          <p:spPr>
            <a:xfrm>
              <a:off x="8698714" y="1760566"/>
              <a:ext cx="417102" cy="553998"/>
            </a:xfrm>
            <a:prstGeom prst="rect">
              <a:avLst/>
            </a:prstGeom>
            <a:noFill/>
          </p:spPr>
          <p:txBody>
            <a:bodyPr wrap="none" rtlCol="0" anchor="ctr" anchorCtr="0">
              <a:spAutoFit/>
            </a:bodyPr>
            <a:lstStyle/>
            <a:p>
              <a:pPr algn="ctr"/>
              <a:r>
                <a:rPr lang="en-US" sz="3000" b="1" dirty="0">
                  <a:solidFill>
                    <a:schemeClr val="bg1"/>
                  </a:solidFill>
                  <a:latin typeface="Cambria" panose="02040503050406030204" pitchFamily="18" charset="0"/>
                  <a:ea typeface="Cambria" panose="02040503050406030204" pitchFamily="18" charset="0"/>
                  <a:cs typeface="Poppins" pitchFamily="2" charset="77"/>
                </a:rPr>
                <a:t>3</a:t>
              </a:r>
            </a:p>
          </p:txBody>
        </p:sp>
        <p:sp>
          <p:nvSpPr>
            <p:cNvPr id="68" name="TextBox 67">
              <a:extLst>
                <a:ext uri="{FF2B5EF4-FFF2-40B4-BE49-F238E27FC236}">
                  <a16:creationId xmlns:a16="http://schemas.microsoft.com/office/drawing/2014/main" id="{0F8AB5EA-558D-4D4A-87CB-8872B052A140}"/>
                </a:ext>
              </a:extLst>
            </p:cNvPr>
            <p:cNvSpPr txBox="1"/>
            <p:nvPr/>
          </p:nvSpPr>
          <p:spPr>
            <a:xfrm>
              <a:off x="10185887" y="4469578"/>
              <a:ext cx="412292" cy="553998"/>
            </a:xfrm>
            <a:prstGeom prst="rect">
              <a:avLst/>
            </a:prstGeom>
            <a:noFill/>
          </p:spPr>
          <p:txBody>
            <a:bodyPr wrap="none" rtlCol="0" anchor="ctr" anchorCtr="0">
              <a:spAutoFit/>
            </a:bodyPr>
            <a:lstStyle/>
            <a:p>
              <a:pPr algn="ctr"/>
              <a:r>
                <a:rPr lang="en-US" sz="3000" b="1" dirty="0">
                  <a:solidFill>
                    <a:schemeClr val="bg1"/>
                  </a:solidFill>
                  <a:latin typeface="Cambria" panose="02040503050406030204" pitchFamily="18" charset="0"/>
                  <a:ea typeface="Cambria" panose="02040503050406030204" pitchFamily="18" charset="0"/>
                  <a:cs typeface="Poppins" pitchFamily="2" charset="77"/>
                </a:rPr>
                <a:t>7</a:t>
              </a:r>
            </a:p>
          </p:txBody>
        </p:sp>
        <p:sp>
          <p:nvSpPr>
            <p:cNvPr id="69" name="TextBox 68">
              <a:extLst>
                <a:ext uri="{FF2B5EF4-FFF2-40B4-BE49-F238E27FC236}">
                  <a16:creationId xmlns:a16="http://schemas.microsoft.com/office/drawing/2014/main" id="{6D4C4D60-57BB-4E45-8E34-F684E7932CA1}"/>
                </a:ext>
              </a:extLst>
            </p:cNvPr>
            <p:cNvSpPr txBox="1"/>
            <p:nvPr/>
          </p:nvSpPr>
          <p:spPr>
            <a:xfrm>
              <a:off x="7342968" y="4469578"/>
              <a:ext cx="412292" cy="553998"/>
            </a:xfrm>
            <a:prstGeom prst="rect">
              <a:avLst/>
            </a:prstGeom>
            <a:noFill/>
          </p:spPr>
          <p:txBody>
            <a:bodyPr wrap="none" rtlCol="0" anchor="ctr" anchorCtr="0">
              <a:spAutoFit/>
            </a:bodyPr>
            <a:lstStyle/>
            <a:p>
              <a:pPr algn="ctr"/>
              <a:r>
                <a:rPr lang="en-US" sz="3000" b="1" dirty="0">
                  <a:solidFill>
                    <a:schemeClr val="bg1"/>
                  </a:solidFill>
                  <a:latin typeface="Cambria" panose="02040503050406030204" pitchFamily="18" charset="0"/>
                  <a:ea typeface="Cambria" panose="02040503050406030204" pitchFamily="18" charset="0"/>
                  <a:cs typeface="Poppins" pitchFamily="2" charset="77"/>
                </a:rPr>
                <a:t>6</a:t>
              </a:r>
            </a:p>
          </p:txBody>
        </p:sp>
        <p:sp>
          <p:nvSpPr>
            <p:cNvPr id="70" name="TextBox 69">
              <a:extLst>
                <a:ext uri="{FF2B5EF4-FFF2-40B4-BE49-F238E27FC236}">
                  <a16:creationId xmlns:a16="http://schemas.microsoft.com/office/drawing/2014/main" id="{9C59C42C-695A-3740-B403-3E70054E445F}"/>
                </a:ext>
              </a:extLst>
            </p:cNvPr>
            <p:cNvSpPr txBox="1"/>
            <p:nvPr/>
          </p:nvSpPr>
          <p:spPr>
            <a:xfrm>
              <a:off x="4500048" y="4469578"/>
              <a:ext cx="412292" cy="553998"/>
            </a:xfrm>
            <a:prstGeom prst="rect">
              <a:avLst/>
            </a:prstGeom>
            <a:noFill/>
          </p:spPr>
          <p:txBody>
            <a:bodyPr wrap="none" rtlCol="0" anchor="ctr" anchorCtr="0">
              <a:spAutoFit/>
            </a:bodyPr>
            <a:lstStyle/>
            <a:p>
              <a:pPr algn="ctr"/>
              <a:r>
                <a:rPr lang="en-US" sz="3000" b="1" dirty="0">
                  <a:solidFill>
                    <a:schemeClr val="bg1"/>
                  </a:solidFill>
                  <a:latin typeface="Cambria" panose="02040503050406030204" pitchFamily="18" charset="0"/>
                  <a:ea typeface="Cambria" panose="02040503050406030204" pitchFamily="18" charset="0"/>
                  <a:cs typeface="Poppins" pitchFamily="2" charset="77"/>
                </a:rPr>
                <a:t>5</a:t>
              </a:r>
            </a:p>
          </p:txBody>
        </p:sp>
        <p:sp>
          <p:nvSpPr>
            <p:cNvPr id="71" name="TextBox 70">
              <a:extLst>
                <a:ext uri="{FF2B5EF4-FFF2-40B4-BE49-F238E27FC236}">
                  <a16:creationId xmlns:a16="http://schemas.microsoft.com/office/drawing/2014/main" id="{B545F235-DCC6-F643-8D99-3FE369DDFA66}"/>
                </a:ext>
              </a:extLst>
            </p:cNvPr>
            <p:cNvSpPr txBox="1"/>
            <p:nvPr/>
          </p:nvSpPr>
          <p:spPr>
            <a:xfrm>
              <a:off x="1657128" y="4469578"/>
              <a:ext cx="412292" cy="553998"/>
            </a:xfrm>
            <a:prstGeom prst="rect">
              <a:avLst/>
            </a:prstGeom>
            <a:noFill/>
          </p:spPr>
          <p:txBody>
            <a:bodyPr wrap="none" rtlCol="0" anchor="ctr" anchorCtr="0">
              <a:spAutoFit/>
            </a:bodyPr>
            <a:lstStyle/>
            <a:p>
              <a:pPr algn="ctr"/>
              <a:r>
                <a:rPr lang="en-US" sz="3000" b="1" dirty="0">
                  <a:solidFill>
                    <a:schemeClr val="bg1"/>
                  </a:solidFill>
                  <a:latin typeface="Cambria" panose="02040503050406030204" pitchFamily="18" charset="0"/>
                  <a:ea typeface="Cambria" panose="02040503050406030204" pitchFamily="18" charset="0"/>
                  <a:cs typeface="Poppins" pitchFamily="2" charset="77"/>
                </a:rPr>
                <a:t>4</a:t>
              </a:r>
            </a:p>
          </p:txBody>
        </p:sp>
      </p:grpSp>
      <p:sp>
        <p:nvSpPr>
          <p:cNvPr id="15" name="Text Placeholder 1">
            <a:extLst>
              <a:ext uri="{FF2B5EF4-FFF2-40B4-BE49-F238E27FC236}">
                <a16:creationId xmlns:a16="http://schemas.microsoft.com/office/drawing/2014/main" id="{493C8B66-C279-E1B9-DFF1-5DD4FBBA2BD6}"/>
              </a:ext>
            </a:extLst>
          </p:cNvPr>
          <p:cNvSpPr>
            <a:spLocks noGrp="1"/>
          </p:cNvSpPr>
          <p:nvPr>
            <p:ph type="body" sz="quarter" idx="14"/>
          </p:nvPr>
        </p:nvSpPr>
        <p:spPr>
          <a:xfrm>
            <a:off x="327024" y="150813"/>
            <a:ext cx="10308151" cy="585787"/>
          </a:xfrm>
        </p:spPr>
        <p:txBody>
          <a:bodyPr/>
          <a:lstStyle/>
          <a:p>
            <a:r>
              <a:rPr lang="en-US" sz="3200" b="0" i="1" dirty="0">
                <a:solidFill>
                  <a:schemeClr val="bg1"/>
                </a:solidFill>
                <a:latin typeface="Cambria" panose="02040503050406030204" pitchFamily="18" charset="0"/>
              </a:rPr>
              <a:t>Other Important Aspects</a:t>
            </a:r>
            <a:endParaRPr lang="en-IN" sz="3200" b="0" dirty="0"/>
          </a:p>
        </p:txBody>
      </p:sp>
    </p:spTree>
    <p:extLst>
      <p:ext uri="{BB962C8B-B14F-4D97-AF65-F5344CB8AC3E}">
        <p14:creationId xmlns:p14="http://schemas.microsoft.com/office/powerpoint/2010/main" val="1062621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7BCC1E-7386-264B-55CD-3716E3A05A5F}"/>
              </a:ext>
            </a:extLst>
          </p:cNvPr>
          <p:cNvSpPr>
            <a:spLocks noGrp="1"/>
          </p:cNvSpPr>
          <p:nvPr>
            <p:ph type="body" sz="quarter" idx="14"/>
          </p:nvPr>
        </p:nvSpPr>
        <p:spPr/>
        <p:txBody>
          <a:bodyPr/>
          <a:lstStyle/>
          <a:p>
            <a:r>
              <a:rPr lang="en-US" sz="3200" b="0" i="1">
                <a:solidFill>
                  <a:schemeClr val="bg1"/>
                </a:solidFill>
                <a:latin typeface="Cambria" panose="02040503050406030204" pitchFamily="18" charset="0"/>
              </a:rPr>
              <a:t>Other Important Aspects</a:t>
            </a:r>
            <a:endParaRPr lang="en-IN" sz="3200" b="0" dirty="0"/>
          </a:p>
        </p:txBody>
      </p:sp>
      <p:sp>
        <p:nvSpPr>
          <p:cNvPr id="3" name="Text Placeholder 2">
            <a:extLst>
              <a:ext uri="{FF2B5EF4-FFF2-40B4-BE49-F238E27FC236}">
                <a16:creationId xmlns:a16="http://schemas.microsoft.com/office/drawing/2014/main" id="{820AEF2E-8DC8-A16B-4ED4-1B8C4A8CD3B1}"/>
              </a:ext>
            </a:extLst>
          </p:cNvPr>
          <p:cNvSpPr>
            <a:spLocks noGrp="1"/>
          </p:cNvSpPr>
          <p:nvPr>
            <p:ph type="body" sz="quarter" idx="15"/>
          </p:nvPr>
        </p:nvSpPr>
        <p:spPr/>
        <p:txBody>
          <a:bodyPr/>
          <a:lstStyle/>
          <a:p>
            <a:pPr marL="365125" indent="-365125" algn="just">
              <a:lnSpc>
                <a:spcPct val="100000"/>
              </a:lnSpc>
              <a:spcBef>
                <a:spcPts val="0"/>
              </a:spcBef>
            </a:pPr>
            <a:r>
              <a:rPr lang="en-US" dirty="0"/>
              <a:t>Making Additional submissions upon new developments;</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No Cut Paste from the existing drafted reply;</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Reply along with annexures to be properly bound together;</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Giving proper references, index, copies of the judgments relied upon;</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Judgments relied upon must be read – Facts must be rechecked;</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Independent study of judgments must be carried out – Both favorable &amp; against;</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Kernel must be prepared and vetted prior to the commencement of drafting to the SCN</a:t>
            </a:r>
          </a:p>
          <a:p>
            <a:endParaRPr lang="en-IN" dirty="0"/>
          </a:p>
        </p:txBody>
      </p:sp>
    </p:spTree>
    <p:extLst>
      <p:ext uri="{BB962C8B-B14F-4D97-AF65-F5344CB8AC3E}">
        <p14:creationId xmlns:p14="http://schemas.microsoft.com/office/powerpoint/2010/main" val="1059779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280DD-459B-155F-B972-4730710291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3D6A4B-A12B-C24D-465B-3B957A1C2B01}"/>
              </a:ext>
            </a:extLst>
          </p:cNvPr>
          <p:cNvSpPr>
            <a:spLocks noGrp="1"/>
          </p:cNvSpPr>
          <p:nvPr>
            <p:ph type="body" sz="quarter" idx="14"/>
          </p:nvPr>
        </p:nvSpPr>
        <p:spPr/>
        <p:txBody>
          <a:bodyPr/>
          <a:lstStyle/>
          <a:p>
            <a:r>
              <a:rPr lang="en-US" sz="3200" b="0" i="1" dirty="0">
                <a:solidFill>
                  <a:schemeClr val="bg1"/>
                </a:solidFill>
                <a:latin typeface="Cambria" panose="02040503050406030204" pitchFamily="18" charset="0"/>
              </a:rPr>
              <a:t>Other Important Aspects</a:t>
            </a:r>
            <a:endParaRPr lang="en-IN" sz="3200" b="0" dirty="0"/>
          </a:p>
        </p:txBody>
      </p:sp>
      <p:sp>
        <p:nvSpPr>
          <p:cNvPr id="3" name="Text Placeholder 2">
            <a:extLst>
              <a:ext uri="{FF2B5EF4-FFF2-40B4-BE49-F238E27FC236}">
                <a16:creationId xmlns:a16="http://schemas.microsoft.com/office/drawing/2014/main" id="{08949BEF-35F8-A68F-1576-C64B62A3DF7E}"/>
              </a:ext>
            </a:extLst>
          </p:cNvPr>
          <p:cNvSpPr>
            <a:spLocks noGrp="1"/>
          </p:cNvSpPr>
          <p:nvPr>
            <p:ph type="body" sz="quarter" idx="15"/>
          </p:nvPr>
        </p:nvSpPr>
        <p:spPr/>
        <p:txBody>
          <a:bodyPr/>
          <a:lstStyle/>
          <a:p>
            <a:pPr marL="365125" indent="-365125" algn="just">
              <a:lnSpc>
                <a:spcPct val="100000"/>
              </a:lnSpc>
              <a:spcBef>
                <a:spcPts val="0"/>
              </a:spcBef>
            </a:pPr>
            <a:r>
              <a:rPr lang="en-US" dirty="0"/>
              <a:t>Quality review to be undertaken in case of non-repetitive/ complex matters;</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Uploading all the departmental correspondences, client data, offer, research material in the common folder;</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Discussion with the client is of paramount importance – factory/ site visit, understanding the nature of goods/ services;</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Reading judgments – TIOL, TMI, </a:t>
            </a:r>
            <a:r>
              <a:rPr lang="en-US" dirty="0" err="1"/>
              <a:t>Excus</a:t>
            </a:r>
            <a:r>
              <a:rPr lang="en-US" dirty="0"/>
              <a:t> etc. can improve drafting – Keeping the language plain &amp; simple;</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Going deep, exploring your creative self – Think differently;</a:t>
            </a:r>
          </a:p>
          <a:p>
            <a:pPr marL="365125" indent="-365125" algn="just">
              <a:lnSpc>
                <a:spcPct val="100000"/>
              </a:lnSpc>
              <a:spcBef>
                <a:spcPts val="0"/>
              </a:spcBef>
            </a:pPr>
            <a:endParaRPr lang="en-US" dirty="0"/>
          </a:p>
          <a:p>
            <a:pPr marL="365125" indent="-365125" algn="just">
              <a:lnSpc>
                <a:spcPct val="100000"/>
              </a:lnSpc>
              <a:spcBef>
                <a:spcPts val="0"/>
              </a:spcBef>
            </a:pPr>
            <a:r>
              <a:rPr lang="en-US" dirty="0"/>
              <a:t>Reply to be to the point and crisp;</a:t>
            </a:r>
          </a:p>
          <a:p>
            <a:endParaRPr lang="en-IN" dirty="0"/>
          </a:p>
        </p:txBody>
      </p:sp>
    </p:spTree>
    <p:extLst>
      <p:ext uri="{BB962C8B-B14F-4D97-AF65-F5344CB8AC3E}">
        <p14:creationId xmlns:p14="http://schemas.microsoft.com/office/powerpoint/2010/main" val="47103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4" y="150814"/>
            <a:ext cx="9906739" cy="585787"/>
          </a:xfrm>
        </p:spPr>
        <p:txBody>
          <a:bodyPr/>
          <a:lstStyle/>
          <a:p>
            <a:r>
              <a:rPr lang="en-US" sz="3200" b="0" i="1" dirty="0">
                <a:solidFill>
                  <a:schemeClr val="bg1"/>
                </a:solidFill>
                <a:latin typeface="Cambria" panose="02040503050406030204" pitchFamily="18" charset="0"/>
              </a:rPr>
              <a:t>Suppression??</a:t>
            </a:r>
            <a:endParaRPr lang="en-IN" sz="3200" b="0" dirty="0"/>
          </a:p>
        </p:txBody>
      </p:sp>
      <p:pic>
        <p:nvPicPr>
          <p:cNvPr id="3" name="Picture 2">
            <a:extLst>
              <a:ext uri="{FF2B5EF4-FFF2-40B4-BE49-F238E27FC236}">
                <a16:creationId xmlns:a16="http://schemas.microsoft.com/office/drawing/2014/main" id="{9FBDEEFC-A357-08DD-118A-BD26DC09999E}"/>
              </a:ext>
            </a:extLst>
          </p:cNvPr>
          <p:cNvPicPr/>
          <p:nvPr/>
        </p:nvPicPr>
        <p:blipFill rotWithShape="1">
          <a:blip r:embed="rId2"/>
          <a:srcRect l="8014" t="21005" r="6096" b="17626"/>
          <a:stretch/>
        </p:blipFill>
        <p:spPr>
          <a:xfrm>
            <a:off x="701458" y="1324626"/>
            <a:ext cx="10659649" cy="4938387"/>
          </a:xfrm>
          <a:prstGeom prst="rect">
            <a:avLst/>
          </a:prstGeom>
        </p:spPr>
      </p:pic>
    </p:spTree>
    <p:extLst>
      <p:ext uri="{BB962C8B-B14F-4D97-AF65-F5344CB8AC3E}">
        <p14:creationId xmlns:p14="http://schemas.microsoft.com/office/powerpoint/2010/main" val="12499224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My data\CA Prakash N\Audit &amp; Assistance\NL PPT Website updation Articles\PPT &amp; Material\11. PPT Visag\download (1).jpe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10400" y="3956210"/>
            <a:ext cx="2593182" cy="20764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707572" y="1447800"/>
            <a:ext cx="11074489" cy="1453991"/>
          </a:xfrm>
          <a:prstGeom prst="rect">
            <a:avLst/>
          </a:prstGeom>
          <a:noFill/>
        </p:spPr>
        <p:txBody>
          <a:bodyPr wrap="square" lIns="84647" tIns="42324" rIns="84647" bIns="4232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93"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lgerian" pitchFamily="82" charset="0"/>
              </a:rPr>
              <a:t>Thank you</a:t>
            </a:r>
          </a:p>
        </p:txBody>
      </p:sp>
      <p:sp>
        <p:nvSpPr>
          <p:cNvPr id="7" name="Slide Number Placeholder 6"/>
          <p:cNvSpPr>
            <a:spLocks noGrp="1"/>
          </p:cNvSpPr>
          <p:nvPr>
            <p:ph type="sldNum" sz="quarter" idx="4"/>
          </p:nvPr>
        </p:nvSpPr>
        <p:spPr/>
        <p:txBody>
          <a:bodyPr/>
          <a:lstStyle/>
          <a:p>
            <a:fld id="{29FEA8B7-D6D0-43A5-A714-730A8E3F1723}" type="slidenum">
              <a:rPr lang="en-US" smtClean="0"/>
              <a:pPr/>
              <a:t>70</a:t>
            </a:fld>
            <a:endParaRPr lang="en-US" dirty="0"/>
          </a:p>
        </p:txBody>
      </p:sp>
      <p:sp>
        <p:nvSpPr>
          <p:cNvPr id="3" name="TextBox 2">
            <a:extLst>
              <a:ext uri="{FF2B5EF4-FFF2-40B4-BE49-F238E27FC236}">
                <a16:creationId xmlns:a16="http://schemas.microsoft.com/office/drawing/2014/main" id="{494A3E22-1055-4BCC-80C0-8B0B949E2F7B}"/>
              </a:ext>
            </a:extLst>
          </p:cNvPr>
          <p:cNvSpPr txBox="1"/>
          <p:nvPr/>
        </p:nvSpPr>
        <p:spPr>
          <a:xfrm>
            <a:off x="5078436" y="3429000"/>
            <a:ext cx="6275363" cy="584775"/>
          </a:xfrm>
          <a:prstGeom prst="rect">
            <a:avLst/>
          </a:prstGeom>
          <a:noFill/>
        </p:spPr>
        <p:txBody>
          <a:bodyPr wrap="square" rtlCol="0">
            <a:spAutoFit/>
          </a:bodyPr>
          <a:lstStyle/>
          <a:p>
            <a:pPr algn="ctr"/>
            <a:r>
              <a:rPr lang="en-IN" sz="3200" b="1" dirty="0">
                <a:solidFill>
                  <a:srgbClr val="002060"/>
                </a:solidFill>
                <a:latin typeface="Cambria" panose="02040503050406030204" pitchFamily="18" charset="0"/>
                <a:ea typeface="Cambria" panose="02040503050406030204" pitchFamily="18" charset="0"/>
              </a:rPr>
              <a:t>ravikumar@hnaindia.com</a:t>
            </a:r>
          </a:p>
        </p:txBody>
      </p:sp>
    </p:spTree>
    <p:extLst>
      <p:ext uri="{BB962C8B-B14F-4D97-AF65-F5344CB8AC3E}">
        <p14:creationId xmlns:p14="http://schemas.microsoft.com/office/powerpoint/2010/main" val="20078827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5" y="150814"/>
            <a:ext cx="9255386" cy="585787"/>
          </a:xfrm>
        </p:spPr>
        <p:txBody>
          <a:bodyPr/>
          <a:lstStyle/>
          <a:p>
            <a:r>
              <a:rPr lang="en-US" sz="3200" b="0" i="1" dirty="0">
                <a:solidFill>
                  <a:schemeClr val="bg1"/>
                </a:solidFill>
                <a:latin typeface="Cambria" panose="02040503050406030204" pitchFamily="18" charset="0"/>
              </a:rPr>
              <a:t>Applicability of Extended Period of limitation (S. 74)</a:t>
            </a:r>
            <a:endParaRPr lang="en-IN" sz="3200" b="0" dirty="0"/>
          </a:p>
        </p:txBody>
      </p:sp>
      <p:sp>
        <p:nvSpPr>
          <p:cNvPr id="3" name="Text Placeholder 2">
            <a:extLst>
              <a:ext uri="{FF2B5EF4-FFF2-40B4-BE49-F238E27FC236}">
                <a16:creationId xmlns:a16="http://schemas.microsoft.com/office/drawing/2014/main" id="{8CDEC3AF-6716-B256-08CB-68230C3F1607}"/>
              </a:ext>
            </a:extLst>
          </p:cNvPr>
          <p:cNvSpPr>
            <a:spLocks noGrp="1"/>
          </p:cNvSpPr>
          <p:nvPr>
            <p:ph type="body" sz="quarter" idx="15"/>
          </p:nvPr>
        </p:nvSpPr>
        <p:spPr>
          <a:xfrm>
            <a:off x="327026" y="1060134"/>
            <a:ext cx="11209446" cy="5248092"/>
          </a:xfrm>
        </p:spPr>
        <p:txBody>
          <a:bodyPr>
            <a:normAutofit lnSpcReduction="10000"/>
          </a:bodyPr>
          <a:lstStyle/>
          <a:p>
            <a:pPr marL="0" indent="0" algn="just">
              <a:lnSpc>
                <a:spcPct val="100000"/>
              </a:lnSpc>
              <a:spcBef>
                <a:spcPts val="0"/>
              </a:spcBef>
              <a:buNone/>
            </a:pPr>
            <a:r>
              <a:rPr lang="en-US" b="1" i="1" dirty="0" err="1"/>
              <a:t>Wilful</a:t>
            </a:r>
            <a:r>
              <a:rPr lang="en-US" b="1" i="1" dirty="0"/>
              <a:t> would exclude casual, accidental, </a:t>
            </a:r>
            <a:r>
              <a:rPr lang="en-US" b="1" i="1" dirty="0" err="1"/>
              <a:t>bonafide</a:t>
            </a:r>
            <a:r>
              <a:rPr lang="en-US" b="1" i="1" dirty="0"/>
              <a:t> or unintentional acts:</a:t>
            </a:r>
          </a:p>
          <a:p>
            <a:pPr marL="0" indent="0" algn="just">
              <a:lnSpc>
                <a:spcPct val="100000"/>
              </a:lnSpc>
              <a:spcBef>
                <a:spcPts val="0"/>
              </a:spcBef>
              <a:buNone/>
            </a:pPr>
            <a:endParaRPr lang="en-US" b="1" i="1" dirty="0"/>
          </a:p>
          <a:p>
            <a:pPr marL="365125" indent="-365125" algn="just">
              <a:lnSpc>
                <a:spcPct val="100000"/>
              </a:lnSpc>
              <a:spcBef>
                <a:spcPts val="0"/>
              </a:spcBef>
            </a:pPr>
            <a:r>
              <a:rPr lang="en-US" dirty="0" err="1"/>
              <a:t>Wilful</a:t>
            </a:r>
            <a:r>
              <a:rPr lang="en-US" dirty="0"/>
              <a:t> would exclude casual, accidental, </a:t>
            </a:r>
            <a:r>
              <a:rPr lang="en-US" dirty="0" err="1"/>
              <a:t>bonafide</a:t>
            </a:r>
            <a:r>
              <a:rPr lang="en-US" dirty="0"/>
              <a:t> or unintentional acts or genuine inability. A </a:t>
            </a:r>
            <a:r>
              <a:rPr lang="en-US" dirty="0" err="1"/>
              <a:t>wilful</a:t>
            </a:r>
            <a:r>
              <a:rPr lang="en-US" dirty="0"/>
              <a:t> act would not encompass accidental, involuntary, or negligence in the act. It must be intentional, deliberate, calculated and conscious with full knowledge of legal consequences flowing there from – </a:t>
            </a:r>
            <a:r>
              <a:rPr lang="en-US" b="1" i="1" dirty="0"/>
              <a:t>[Md. </a:t>
            </a:r>
            <a:r>
              <a:rPr lang="en-US" b="1" i="1" dirty="0" err="1"/>
              <a:t>Illiyas</a:t>
            </a:r>
            <a:r>
              <a:rPr lang="en-US" b="1" i="1" dirty="0"/>
              <a:t> AIR 2006 SC 258]</a:t>
            </a:r>
          </a:p>
          <a:p>
            <a:pPr marL="365125" indent="-365125" algn="just">
              <a:lnSpc>
                <a:spcPct val="100000"/>
              </a:lnSpc>
              <a:spcBef>
                <a:spcPts val="0"/>
              </a:spcBef>
            </a:pPr>
            <a:endParaRPr lang="en-US" b="1" i="1" dirty="0"/>
          </a:p>
          <a:p>
            <a:pPr marL="379730" marR="5080" indent="-367665" algn="just">
              <a:lnSpc>
                <a:spcPct val="100800"/>
              </a:lnSpc>
              <a:spcBef>
                <a:spcPts val="415"/>
              </a:spcBef>
              <a:buFont typeface="Arial MT"/>
              <a:buChar char="•"/>
              <a:tabLst>
                <a:tab pos="381000" algn="l"/>
              </a:tabLst>
            </a:pPr>
            <a:r>
              <a:rPr lang="en-US" dirty="0">
                <a:latin typeface="Cambria"/>
                <a:cs typeface="Cambria"/>
              </a:rPr>
              <a:t>When</a:t>
            </a:r>
            <a:r>
              <a:rPr lang="en-US" spc="60" dirty="0">
                <a:latin typeface="Cambria"/>
                <a:cs typeface="Cambria"/>
              </a:rPr>
              <a:t> </a:t>
            </a:r>
            <a:r>
              <a:rPr lang="en-US" dirty="0">
                <a:latin typeface="Cambria"/>
                <a:cs typeface="Cambria"/>
              </a:rPr>
              <a:t>the</a:t>
            </a:r>
            <a:r>
              <a:rPr lang="en-US" spc="55" dirty="0">
                <a:latin typeface="Cambria"/>
                <a:cs typeface="Cambria"/>
              </a:rPr>
              <a:t> </a:t>
            </a:r>
            <a:r>
              <a:rPr lang="en-US" dirty="0">
                <a:latin typeface="Cambria"/>
                <a:cs typeface="Cambria"/>
              </a:rPr>
              <a:t>law</a:t>
            </a:r>
            <a:r>
              <a:rPr lang="en-US" spc="55" dirty="0">
                <a:latin typeface="Cambria"/>
                <a:cs typeface="Cambria"/>
              </a:rPr>
              <a:t> </a:t>
            </a:r>
            <a:r>
              <a:rPr lang="en-US" dirty="0">
                <a:latin typeface="Cambria"/>
                <a:cs typeface="Cambria"/>
              </a:rPr>
              <a:t>requires</a:t>
            </a:r>
            <a:r>
              <a:rPr lang="en-US" spc="65" dirty="0">
                <a:latin typeface="Cambria"/>
                <a:cs typeface="Cambria"/>
              </a:rPr>
              <a:t> </a:t>
            </a:r>
            <a:r>
              <a:rPr lang="en-US" dirty="0">
                <a:latin typeface="Cambria"/>
                <a:cs typeface="Cambria"/>
              </a:rPr>
              <a:t>an</a:t>
            </a:r>
            <a:r>
              <a:rPr lang="en-US" spc="75" dirty="0">
                <a:latin typeface="Cambria"/>
                <a:cs typeface="Cambria"/>
              </a:rPr>
              <a:t> </a:t>
            </a:r>
            <a:r>
              <a:rPr lang="en-US" dirty="0">
                <a:latin typeface="Cambria"/>
                <a:cs typeface="Cambria"/>
              </a:rPr>
              <a:t>intention</a:t>
            </a:r>
            <a:r>
              <a:rPr lang="en-US" spc="60" dirty="0">
                <a:latin typeface="Cambria"/>
                <a:cs typeface="Cambria"/>
              </a:rPr>
              <a:t> </a:t>
            </a:r>
            <a:r>
              <a:rPr lang="en-US" dirty="0">
                <a:latin typeface="Cambria"/>
                <a:cs typeface="Cambria"/>
              </a:rPr>
              <a:t>to</a:t>
            </a:r>
            <a:r>
              <a:rPr lang="en-US" spc="75" dirty="0">
                <a:latin typeface="Cambria"/>
                <a:cs typeface="Cambria"/>
              </a:rPr>
              <a:t> </a:t>
            </a:r>
            <a:r>
              <a:rPr lang="en-US" dirty="0">
                <a:latin typeface="Cambria"/>
                <a:cs typeface="Cambria"/>
              </a:rPr>
              <a:t>evade</a:t>
            </a:r>
            <a:r>
              <a:rPr lang="en-US" spc="55" dirty="0">
                <a:latin typeface="Cambria"/>
                <a:cs typeface="Cambria"/>
              </a:rPr>
              <a:t> </a:t>
            </a:r>
            <a:r>
              <a:rPr lang="en-US" dirty="0">
                <a:latin typeface="Cambria"/>
                <a:cs typeface="Cambria"/>
              </a:rPr>
              <a:t>payment</a:t>
            </a:r>
            <a:r>
              <a:rPr lang="en-US" spc="40" dirty="0">
                <a:latin typeface="Cambria"/>
                <a:cs typeface="Cambria"/>
              </a:rPr>
              <a:t> </a:t>
            </a:r>
            <a:r>
              <a:rPr lang="en-US" dirty="0">
                <a:latin typeface="Cambria"/>
                <a:cs typeface="Cambria"/>
              </a:rPr>
              <a:t>of</a:t>
            </a:r>
            <a:r>
              <a:rPr lang="en-US" spc="65" dirty="0">
                <a:latin typeface="Cambria"/>
                <a:cs typeface="Cambria"/>
              </a:rPr>
              <a:t> </a:t>
            </a:r>
            <a:r>
              <a:rPr lang="en-US" dirty="0">
                <a:latin typeface="Cambria"/>
                <a:cs typeface="Cambria"/>
              </a:rPr>
              <a:t>duty</a:t>
            </a:r>
            <a:r>
              <a:rPr lang="en-US" spc="65" dirty="0">
                <a:latin typeface="Cambria"/>
                <a:cs typeface="Cambria"/>
              </a:rPr>
              <a:t> </a:t>
            </a:r>
            <a:r>
              <a:rPr lang="en-US" dirty="0">
                <a:latin typeface="Cambria"/>
                <a:cs typeface="Cambria"/>
              </a:rPr>
              <a:t>then</a:t>
            </a:r>
            <a:r>
              <a:rPr lang="en-US" spc="60" dirty="0">
                <a:latin typeface="Cambria"/>
                <a:cs typeface="Cambria"/>
              </a:rPr>
              <a:t> </a:t>
            </a:r>
            <a:r>
              <a:rPr lang="en-US" dirty="0">
                <a:latin typeface="Cambria"/>
                <a:cs typeface="Cambria"/>
              </a:rPr>
              <a:t>it</a:t>
            </a:r>
            <a:r>
              <a:rPr lang="en-US" spc="60" dirty="0">
                <a:latin typeface="Cambria"/>
                <a:cs typeface="Cambria"/>
              </a:rPr>
              <a:t> </a:t>
            </a:r>
            <a:r>
              <a:rPr lang="en-US" dirty="0">
                <a:latin typeface="Cambria"/>
                <a:cs typeface="Cambria"/>
              </a:rPr>
              <a:t>is</a:t>
            </a:r>
            <a:r>
              <a:rPr lang="en-US" spc="65" dirty="0">
                <a:latin typeface="Cambria"/>
                <a:cs typeface="Cambria"/>
              </a:rPr>
              <a:t> </a:t>
            </a:r>
            <a:r>
              <a:rPr lang="en-US" dirty="0">
                <a:latin typeface="Cambria"/>
                <a:cs typeface="Cambria"/>
              </a:rPr>
              <a:t>not</a:t>
            </a:r>
            <a:r>
              <a:rPr lang="en-US" spc="60" dirty="0">
                <a:latin typeface="Cambria"/>
                <a:cs typeface="Cambria"/>
              </a:rPr>
              <a:t> </a:t>
            </a:r>
            <a:r>
              <a:rPr lang="en-US" dirty="0">
                <a:latin typeface="Cambria"/>
                <a:cs typeface="Cambria"/>
              </a:rPr>
              <a:t>mere</a:t>
            </a:r>
            <a:r>
              <a:rPr lang="en-US" spc="55" dirty="0">
                <a:latin typeface="Cambria"/>
                <a:cs typeface="Cambria"/>
              </a:rPr>
              <a:t> </a:t>
            </a:r>
            <a:r>
              <a:rPr lang="en-US" dirty="0">
                <a:latin typeface="Cambria"/>
                <a:cs typeface="Cambria"/>
              </a:rPr>
              <a:t>failure</a:t>
            </a:r>
            <a:r>
              <a:rPr lang="en-US" spc="55" dirty="0">
                <a:latin typeface="Cambria"/>
                <a:cs typeface="Cambria"/>
              </a:rPr>
              <a:t> </a:t>
            </a:r>
            <a:r>
              <a:rPr lang="en-US" dirty="0">
                <a:latin typeface="Cambria"/>
                <a:cs typeface="Cambria"/>
              </a:rPr>
              <a:t>to</a:t>
            </a:r>
            <a:r>
              <a:rPr lang="en-US" spc="55" dirty="0">
                <a:latin typeface="Cambria"/>
                <a:cs typeface="Cambria"/>
              </a:rPr>
              <a:t> </a:t>
            </a:r>
            <a:r>
              <a:rPr lang="en-US" spc="-25" dirty="0">
                <a:latin typeface="Cambria"/>
                <a:cs typeface="Cambria"/>
              </a:rPr>
              <a:t>pay </a:t>
            </a:r>
            <a:r>
              <a:rPr lang="en-US" dirty="0">
                <a:latin typeface="Cambria"/>
                <a:cs typeface="Cambria"/>
              </a:rPr>
              <a:t>duty.</a:t>
            </a:r>
            <a:r>
              <a:rPr lang="en-US" spc="254" dirty="0">
                <a:latin typeface="Cambria"/>
                <a:cs typeface="Cambria"/>
              </a:rPr>
              <a:t> </a:t>
            </a:r>
            <a:r>
              <a:rPr lang="en-US" dirty="0">
                <a:latin typeface="Cambria"/>
                <a:cs typeface="Cambria"/>
              </a:rPr>
              <a:t>It</a:t>
            </a:r>
            <a:r>
              <a:rPr lang="en-US" spc="250" dirty="0">
                <a:latin typeface="Cambria"/>
                <a:cs typeface="Cambria"/>
              </a:rPr>
              <a:t> </a:t>
            </a:r>
            <a:r>
              <a:rPr lang="en-US" dirty="0">
                <a:latin typeface="Cambria"/>
                <a:cs typeface="Cambria"/>
              </a:rPr>
              <a:t>must</a:t>
            </a:r>
            <a:r>
              <a:rPr lang="en-US" spc="250" dirty="0">
                <a:latin typeface="Cambria"/>
                <a:cs typeface="Cambria"/>
              </a:rPr>
              <a:t> </a:t>
            </a:r>
            <a:r>
              <a:rPr lang="en-US" dirty="0">
                <a:latin typeface="Cambria"/>
                <a:cs typeface="Cambria"/>
              </a:rPr>
              <a:t>be</a:t>
            </a:r>
            <a:r>
              <a:rPr lang="en-US" spc="260" dirty="0">
                <a:latin typeface="Cambria"/>
                <a:cs typeface="Cambria"/>
              </a:rPr>
              <a:t> </a:t>
            </a:r>
            <a:r>
              <a:rPr lang="en-US" dirty="0">
                <a:latin typeface="Cambria"/>
                <a:cs typeface="Cambria"/>
              </a:rPr>
              <a:t>something</a:t>
            </a:r>
            <a:r>
              <a:rPr lang="en-US" spc="254" dirty="0">
                <a:latin typeface="Cambria"/>
                <a:cs typeface="Cambria"/>
              </a:rPr>
              <a:t> </a:t>
            </a:r>
            <a:r>
              <a:rPr lang="en-US" dirty="0">
                <a:latin typeface="Cambria"/>
                <a:cs typeface="Cambria"/>
              </a:rPr>
              <a:t>more.</a:t>
            </a:r>
            <a:r>
              <a:rPr lang="en-US" spc="260" dirty="0">
                <a:latin typeface="Cambria"/>
                <a:cs typeface="Cambria"/>
              </a:rPr>
              <a:t> </a:t>
            </a:r>
            <a:r>
              <a:rPr lang="en-US" dirty="0">
                <a:latin typeface="Cambria"/>
                <a:cs typeface="Cambria"/>
              </a:rPr>
              <a:t>That</a:t>
            </a:r>
            <a:r>
              <a:rPr lang="en-US" spc="250" dirty="0">
                <a:latin typeface="Cambria"/>
                <a:cs typeface="Cambria"/>
              </a:rPr>
              <a:t> </a:t>
            </a:r>
            <a:r>
              <a:rPr lang="en-US" dirty="0">
                <a:latin typeface="Cambria"/>
                <a:cs typeface="Cambria"/>
              </a:rPr>
              <a:t>is,</a:t>
            </a:r>
            <a:r>
              <a:rPr lang="en-US" spc="240" dirty="0">
                <a:latin typeface="Cambria"/>
                <a:cs typeface="Cambria"/>
              </a:rPr>
              <a:t> </a:t>
            </a:r>
            <a:r>
              <a:rPr lang="en-US" dirty="0">
                <a:latin typeface="Cambria"/>
                <a:cs typeface="Cambria"/>
              </a:rPr>
              <a:t>the</a:t>
            </a:r>
            <a:r>
              <a:rPr lang="en-US" spc="245" dirty="0">
                <a:latin typeface="Cambria"/>
                <a:cs typeface="Cambria"/>
              </a:rPr>
              <a:t> </a:t>
            </a:r>
            <a:r>
              <a:rPr lang="en-US" b="1" dirty="0" err="1">
                <a:latin typeface="Cambria"/>
                <a:cs typeface="Cambria"/>
              </a:rPr>
              <a:t>assessee</a:t>
            </a:r>
            <a:r>
              <a:rPr lang="en-US" b="1" spc="240" dirty="0">
                <a:latin typeface="Cambria"/>
                <a:cs typeface="Cambria"/>
              </a:rPr>
              <a:t> </a:t>
            </a:r>
            <a:r>
              <a:rPr lang="en-US" b="1" dirty="0">
                <a:latin typeface="Cambria"/>
                <a:cs typeface="Cambria"/>
              </a:rPr>
              <a:t>must</a:t>
            </a:r>
            <a:r>
              <a:rPr lang="en-US" b="1" spc="250" dirty="0">
                <a:latin typeface="Cambria"/>
                <a:cs typeface="Cambria"/>
              </a:rPr>
              <a:t> </a:t>
            </a:r>
            <a:r>
              <a:rPr lang="en-US" b="1" dirty="0">
                <a:latin typeface="Cambria"/>
                <a:cs typeface="Cambria"/>
              </a:rPr>
              <a:t>be</a:t>
            </a:r>
            <a:r>
              <a:rPr lang="en-US" b="1" spc="260" dirty="0">
                <a:latin typeface="Cambria"/>
                <a:cs typeface="Cambria"/>
              </a:rPr>
              <a:t> </a:t>
            </a:r>
            <a:r>
              <a:rPr lang="en-US" b="1" dirty="0">
                <a:latin typeface="Cambria"/>
                <a:cs typeface="Cambria"/>
              </a:rPr>
              <a:t>aware</a:t>
            </a:r>
            <a:r>
              <a:rPr lang="en-US" b="1" spc="240" dirty="0">
                <a:latin typeface="Cambria"/>
                <a:cs typeface="Cambria"/>
              </a:rPr>
              <a:t> </a:t>
            </a:r>
            <a:r>
              <a:rPr lang="en-US" b="1" dirty="0">
                <a:latin typeface="Cambria"/>
                <a:cs typeface="Cambria"/>
              </a:rPr>
              <a:t>that</a:t>
            </a:r>
            <a:r>
              <a:rPr lang="en-US" b="1" spc="250" dirty="0">
                <a:latin typeface="Cambria"/>
                <a:cs typeface="Cambria"/>
              </a:rPr>
              <a:t> </a:t>
            </a:r>
            <a:r>
              <a:rPr lang="en-US" b="1" dirty="0">
                <a:latin typeface="Cambria"/>
                <a:cs typeface="Cambria"/>
              </a:rPr>
              <a:t>the</a:t>
            </a:r>
            <a:r>
              <a:rPr lang="en-US" b="1" spc="240" dirty="0">
                <a:latin typeface="Cambria"/>
                <a:cs typeface="Cambria"/>
              </a:rPr>
              <a:t> </a:t>
            </a:r>
            <a:r>
              <a:rPr lang="en-US" b="1" dirty="0">
                <a:latin typeface="Cambria"/>
                <a:cs typeface="Cambria"/>
              </a:rPr>
              <a:t>duty</a:t>
            </a:r>
            <a:r>
              <a:rPr lang="en-US" b="1" spc="254" dirty="0">
                <a:latin typeface="Cambria"/>
                <a:cs typeface="Cambria"/>
              </a:rPr>
              <a:t> </a:t>
            </a:r>
            <a:r>
              <a:rPr lang="en-US" b="1" spc="-25" dirty="0">
                <a:latin typeface="Cambria"/>
                <a:cs typeface="Cambria"/>
              </a:rPr>
              <a:t>was </a:t>
            </a:r>
            <a:r>
              <a:rPr lang="en-US" b="1" dirty="0">
                <a:latin typeface="Cambria"/>
                <a:cs typeface="Cambria"/>
              </a:rPr>
              <a:t>leviable</a:t>
            </a:r>
            <a:r>
              <a:rPr lang="en-US" b="1" spc="-30" dirty="0">
                <a:latin typeface="Cambria"/>
                <a:cs typeface="Cambria"/>
              </a:rPr>
              <a:t> </a:t>
            </a:r>
            <a:r>
              <a:rPr lang="en-US" b="1" dirty="0">
                <a:latin typeface="Cambria"/>
                <a:cs typeface="Cambria"/>
              </a:rPr>
              <a:t>and</a:t>
            </a:r>
            <a:r>
              <a:rPr lang="en-US" b="1" spc="-15" dirty="0">
                <a:latin typeface="Cambria"/>
                <a:cs typeface="Cambria"/>
              </a:rPr>
              <a:t> </a:t>
            </a:r>
            <a:r>
              <a:rPr lang="en-US" b="1" dirty="0">
                <a:latin typeface="Cambria"/>
                <a:cs typeface="Cambria"/>
              </a:rPr>
              <a:t>it</a:t>
            </a:r>
            <a:r>
              <a:rPr lang="en-US" b="1" spc="-15" dirty="0">
                <a:latin typeface="Cambria"/>
                <a:cs typeface="Cambria"/>
              </a:rPr>
              <a:t> </a:t>
            </a:r>
            <a:r>
              <a:rPr lang="en-US" b="1" dirty="0">
                <a:latin typeface="Cambria"/>
                <a:cs typeface="Cambria"/>
              </a:rPr>
              <a:t>must</a:t>
            </a:r>
            <a:r>
              <a:rPr lang="en-US" b="1" spc="-5" dirty="0">
                <a:latin typeface="Cambria"/>
                <a:cs typeface="Cambria"/>
              </a:rPr>
              <a:t> </a:t>
            </a:r>
            <a:r>
              <a:rPr lang="en-US" b="1" dirty="0">
                <a:latin typeface="Cambria"/>
                <a:cs typeface="Cambria"/>
              </a:rPr>
              <a:t>deliberately</a:t>
            </a:r>
            <a:r>
              <a:rPr lang="en-US" b="1" spc="-15" dirty="0">
                <a:latin typeface="Cambria"/>
                <a:cs typeface="Cambria"/>
              </a:rPr>
              <a:t> </a:t>
            </a:r>
            <a:r>
              <a:rPr lang="en-US" b="1" dirty="0">
                <a:latin typeface="Cambria"/>
                <a:cs typeface="Cambria"/>
              </a:rPr>
              <a:t>avoid</a:t>
            </a:r>
            <a:r>
              <a:rPr lang="en-US" b="1" spc="-10" dirty="0">
                <a:latin typeface="Cambria"/>
                <a:cs typeface="Cambria"/>
              </a:rPr>
              <a:t> </a:t>
            </a:r>
            <a:r>
              <a:rPr lang="en-US" b="1" dirty="0">
                <a:latin typeface="Cambria"/>
                <a:cs typeface="Cambria"/>
              </a:rPr>
              <a:t>paying</a:t>
            </a:r>
            <a:r>
              <a:rPr lang="en-US" b="1" spc="-5" dirty="0">
                <a:latin typeface="Cambria"/>
                <a:cs typeface="Cambria"/>
              </a:rPr>
              <a:t> </a:t>
            </a:r>
            <a:r>
              <a:rPr lang="en-US" b="1" spc="-25" dirty="0">
                <a:latin typeface="Cambria"/>
                <a:cs typeface="Cambria"/>
              </a:rPr>
              <a:t>it.</a:t>
            </a:r>
          </a:p>
          <a:p>
            <a:pPr marL="12065" marR="5080" indent="0" algn="just">
              <a:lnSpc>
                <a:spcPct val="100800"/>
              </a:lnSpc>
              <a:spcBef>
                <a:spcPts val="415"/>
              </a:spcBef>
              <a:buNone/>
              <a:tabLst>
                <a:tab pos="381000" algn="l"/>
              </a:tabLst>
            </a:pPr>
            <a:endParaRPr lang="en-US" dirty="0">
              <a:latin typeface="Cambria"/>
              <a:cs typeface="Cambria"/>
            </a:endParaRPr>
          </a:p>
          <a:p>
            <a:pPr marL="379730" marR="6350" indent="-367665" algn="just">
              <a:lnSpc>
                <a:spcPct val="100899"/>
              </a:lnSpc>
              <a:spcBef>
                <a:spcPts val="409"/>
              </a:spcBef>
              <a:buFont typeface="Arial MT"/>
              <a:buChar char="•"/>
              <a:tabLst>
                <a:tab pos="381000" algn="l"/>
              </a:tabLst>
            </a:pPr>
            <a:r>
              <a:rPr lang="en-US" dirty="0">
                <a:latin typeface="Cambria"/>
                <a:cs typeface="Cambria"/>
              </a:rPr>
              <a:t>The</a:t>
            </a:r>
            <a:r>
              <a:rPr lang="en-US" spc="35" dirty="0">
                <a:latin typeface="Cambria"/>
                <a:cs typeface="Cambria"/>
              </a:rPr>
              <a:t> </a:t>
            </a:r>
            <a:r>
              <a:rPr lang="en-US" dirty="0">
                <a:latin typeface="Cambria"/>
                <a:cs typeface="Cambria"/>
              </a:rPr>
              <a:t>word</a:t>
            </a:r>
            <a:r>
              <a:rPr lang="en-US" spc="40" dirty="0">
                <a:latin typeface="Cambria"/>
                <a:cs typeface="Cambria"/>
              </a:rPr>
              <a:t> </a:t>
            </a:r>
            <a:r>
              <a:rPr lang="en-US" dirty="0">
                <a:latin typeface="Cambria"/>
                <a:cs typeface="Cambria"/>
              </a:rPr>
              <a:t>`evade’</a:t>
            </a:r>
            <a:r>
              <a:rPr lang="en-US" spc="25" dirty="0">
                <a:latin typeface="Cambria"/>
                <a:cs typeface="Cambria"/>
              </a:rPr>
              <a:t> </a:t>
            </a:r>
            <a:r>
              <a:rPr lang="en-US" dirty="0">
                <a:latin typeface="Cambria"/>
                <a:cs typeface="Cambria"/>
              </a:rPr>
              <a:t>in</a:t>
            </a:r>
            <a:r>
              <a:rPr lang="en-US" spc="40" dirty="0">
                <a:latin typeface="Cambria"/>
                <a:cs typeface="Cambria"/>
              </a:rPr>
              <a:t> </a:t>
            </a:r>
            <a:r>
              <a:rPr lang="en-US" dirty="0">
                <a:latin typeface="Cambria"/>
                <a:cs typeface="Cambria"/>
              </a:rPr>
              <a:t>the</a:t>
            </a:r>
            <a:r>
              <a:rPr lang="en-US" spc="55" dirty="0">
                <a:latin typeface="Cambria"/>
                <a:cs typeface="Cambria"/>
              </a:rPr>
              <a:t> </a:t>
            </a:r>
            <a:r>
              <a:rPr lang="en-US" dirty="0">
                <a:latin typeface="Cambria"/>
                <a:cs typeface="Cambria"/>
              </a:rPr>
              <a:t>context</a:t>
            </a:r>
            <a:r>
              <a:rPr lang="en-US" spc="40" dirty="0">
                <a:latin typeface="Cambria"/>
                <a:cs typeface="Cambria"/>
              </a:rPr>
              <a:t> </a:t>
            </a:r>
            <a:r>
              <a:rPr lang="en-US" dirty="0">
                <a:latin typeface="Cambria"/>
                <a:cs typeface="Cambria"/>
              </a:rPr>
              <a:t>means</a:t>
            </a:r>
            <a:r>
              <a:rPr lang="en-US" spc="45" dirty="0">
                <a:latin typeface="Cambria"/>
                <a:cs typeface="Cambria"/>
              </a:rPr>
              <a:t> </a:t>
            </a:r>
            <a:r>
              <a:rPr lang="en-US" dirty="0">
                <a:latin typeface="Cambria"/>
                <a:cs typeface="Cambria"/>
              </a:rPr>
              <a:t>defeating</a:t>
            </a:r>
            <a:r>
              <a:rPr lang="en-US" spc="25" dirty="0">
                <a:latin typeface="Cambria"/>
                <a:cs typeface="Cambria"/>
              </a:rPr>
              <a:t> </a:t>
            </a:r>
            <a:r>
              <a:rPr lang="en-US" dirty="0">
                <a:latin typeface="Cambria"/>
                <a:cs typeface="Cambria"/>
              </a:rPr>
              <a:t>the</a:t>
            </a:r>
            <a:r>
              <a:rPr lang="en-US" spc="60" dirty="0">
                <a:latin typeface="Cambria"/>
                <a:cs typeface="Cambria"/>
              </a:rPr>
              <a:t> </a:t>
            </a:r>
            <a:r>
              <a:rPr lang="en-US" dirty="0">
                <a:latin typeface="Cambria"/>
                <a:cs typeface="Cambria"/>
              </a:rPr>
              <a:t>provision</a:t>
            </a:r>
            <a:r>
              <a:rPr lang="en-US" spc="60" dirty="0">
                <a:latin typeface="Cambria"/>
                <a:cs typeface="Cambria"/>
              </a:rPr>
              <a:t> </a:t>
            </a:r>
            <a:r>
              <a:rPr lang="en-US" dirty="0">
                <a:latin typeface="Cambria"/>
                <a:cs typeface="Cambria"/>
              </a:rPr>
              <a:t>of</a:t>
            </a:r>
            <a:r>
              <a:rPr lang="en-US" spc="45" dirty="0">
                <a:latin typeface="Cambria"/>
                <a:cs typeface="Cambria"/>
              </a:rPr>
              <a:t> </a:t>
            </a:r>
            <a:r>
              <a:rPr lang="en-US" dirty="0">
                <a:latin typeface="Cambria"/>
                <a:cs typeface="Cambria"/>
              </a:rPr>
              <a:t>law</a:t>
            </a:r>
            <a:r>
              <a:rPr lang="en-US" spc="55" dirty="0">
                <a:latin typeface="Cambria"/>
                <a:cs typeface="Cambria"/>
              </a:rPr>
              <a:t> </a:t>
            </a:r>
            <a:r>
              <a:rPr lang="en-US" dirty="0">
                <a:latin typeface="Cambria"/>
                <a:cs typeface="Cambria"/>
              </a:rPr>
              <a:t>of</a:t>
            </a:r>
            <a:r>
              <a:rPr lang="en-US" spc="25" dirty="0">
                <a:latin typeface="Cambria"/>
                <a:cs typeface="Cambria"/>
              </a:rPr>
              <a:t> </a:t>
            </a:r>
            <a:r>
              <a:rPr lang="en-US" dirty="0">
                <a:latin typeface="Cambria"/>
                <a:cs typeface="Cambria"/>
              </a:rPr>
              <a:t>paying</a:t>
            </a:r>
            <a:r>
              <a:rPr lang="en-US" spc="65" dirty="0">
                <a:latin typeface="Cambria"/>
                <a:cs typeface="Cambria"/>
              </a:rPr>
              <a:t> </a:t>
            </a:r>
            <a:r>
              <a:rPr lang="en-US" dirty="0">
                <a:latin typeface="Cambria"/>
                <a:cs typeface="Cambria"/>
              </a:rPr>
              <a:t>duty.</a:t>
            </a:r>
            <a:r>
              <a:rPr lang="en-US" spc="50" dirty="0">
                <a:latin typeface="Cambria"/>
                <a:cs typeface="Cambria"/>
              </a:rPr>
              <a:t> </a:t>
            </a:r>
            <a:r>
              <a:rPr lang="en-US" dirty="0">
                <a:latin typeface="Cambria"/>
                <a:cs typeface="Cambria"/>
              </a:rPr>
              <a:t>It</a:t>
            </a:r>
            <a:r>
              <a:rPr lang="en-US" spc="60" dirty="0">
                <a:latin typeface="Cambria"/>
                <a:cs typeface="Cambria"/>
              </a:rPr>
              <a:t> </a:t>
            </a:r>
            <a:r>
              <a:rPr lang="en-US" dirty="0">
                <a:latin typeface="Cambria"/>
                <a:cs typeface="Cambria"/>
              </a:rPr>
              <a:t>is</a:t>
            </a:r>
            <a:r>
              <a:rPr lang="en-US" spc="45" dirty="0">
                <a:latin typeface="Cambria"/>
                <a:cs typeface="Cambria"/>
              </a:rPr>
              <a:t> </a:t>
            </a:r>
            <a:r>
              <a:rPr lang="en-US" spc="-20" dirty="0">
                <a:latin typeface="Cambria"/>
                <a:cs typeface="Cambria"/>
              </a:rPr>
              <a:t>made </a:t>
            </a:r>
            <a:r>
              <a:rPr lang="en-US" dirty="0">
                <a:latin typeface="Cambria"/>
                <a:cs typeface="Cambria"/>
              </a:rPr>
              <a:t>more</a:t>
            </a:r>
            <a:r>
              <a:rPr lang="en-US" spc="70" dirty="0">
                <a:latin typeface="Cambria"/>
                <a:cs typeface="Cambria"/>
              </a:rPr>
              <a:t> </a:t>
            </a:r>
            <a:r>
              <a:rPr lang="en-US" dirty="0">
                <a:latin typeface="Cambria"/>
                <a:cs typeface="Cambria"/>
              </a:rPr>
              <a:t>stringent</a:t>
            </a:r>
            <a:r>
              <a:rPr lang="en-US" spc="90" dirty="0">
                <a:latin typeface="Cambria"/>
                <a:cs typeface="Cambria"/>
              </a:rPr>
              <a:t> </a:t>
            </a:r>
            <a:r>
              <a:rPr lang="en-US" dirty="0">
                <a:latin typeface="Cambria"/>
                <a:cs typeface="Cambria"/>
              </a:rPr>
              <a:t>by</a:t>
            </a:r>
            <a:r>
              <a:rPr lang="en-US" spc="65" dirty="0">
                <a:latin typeface="Cambria"/>
                <a:cs typeface="Cambria"/>
              </a:rPr>
              <a:t> </a:t>
            </a:r>
            <a:r>
              <a:rPr lang="en-US" dirty="0">
                <a:latin typeface="Cambria"/>
                <a:cs typeface="Cambria"/>
              </a:rPr>
              <a:t>use</a:t>
            </a:r>
            <a:r>
              <a:rPr lang="en-US" spc="70" dirty="0">
                <a:latin typeface="Cambria"/>
                <a:cs typeface="Cambria"/>
              </a:rPr>
              <a:t> </a:t>
            </a:r>
            <a:r>
              <a:rPr lang="en-US" dirty="0">
                <a:latin typeface="Cambria"/>
                <a:cs typeface="Cambria"/>
              </a:rPr>
              <a:t>of</a:t>
            </a:r>
            <a:r>
              <a:rPr lang="en-US" spc="80" dirty="0">
                <a:latin typeface="Cambria"/>
                <a:cs typeface="Cambria"/>
              </a:rPr>
              <a:t> </a:t>
            </a:r>
            <a:r>
              <a:rPr lang="en-US" dirty="0">
                <a:latin typeface="Cambria"/>
                <a:cs typeface="Cambria"/>
              </a:rPr>
              <a:t>the</a:t>
            </a:r>
            <a:r>
              <a:rPr lang="en-US" spc="70" dirty="0">
                <a:latin typeface="Cambria"/>
                <a:cs typeface="Cambria"/>
              </a:rPr>
              <a:t> </a:t>
            </a:r>
            <a:r>
              <a:rPr lang="en-US" dirty="0">
                <a:latin typeface="Cambria"/>
                <a:cs typeface="Cambria"/>
              </a:rPr>
              <a:t>word</a:t>
            </a:r>
            <a:r>
              <a:rPr lang="en-US" spc="75" dirty="0">
                <a:latin typeface="Cambria"/>
                <a:cs typeface="Cambria"/>
              </a:rPr>
              <a:t> </a:t>
            </a:r>
            <a:r>
              <a:rPr lang="en-US" dirty="0">
                <a:latin typeface="Cambria"/>
                <a:cs typeface="Cambria"/>
              </a:rPr>
              <a:t>`intent’.</a:t>
            </a:r>
            <a:r>
              <a:rPr lang="en-US" spc="105" dirty="0">
                <a:latin typeface="Cambria"/>
                <a:cs typeface="Cambria"/>
              </a:rPr>
              <a:t> </a:t>
            </a:r>
            <a:r>
              <a:rPr lang="en-US" dirty="0">
                <a:latin typeface="Cambria"/>
                <a:cs typeface="Cambria"/>
              </a:rPr>
              <a:t>In</a:t>
            </a:r>
            <a:r>
              <a:rPr lang="en-US" spc="75" dirty="0">
                <a:latin typeface="Cambria"/>
                <a:cs typeface="Cambria"/>
              </a:rPr>
              <a:t> </a:t>
            </a:r>
            <a:r>
              <a:rPr lang="en-US" dirty="0">
                <a:latin typeface="Cambria"/>
                <a:cs typeface="Cambria"/>
              </a:rPr>
              <a:t>other</a:t>
            </a:r>
            <a:r>
              <a:rPr lang="en-US" spc="90" dirty="0">
                <a:latin typeface="Cambria"/>
                <a:cs typeface="Cambria"/>
              </a:rPr>
              <a:t> </a:t>
            </a:r>
            <a:r>
              <a:rPr lang="en-US" dirty="0">
                <a:latin typeface="Cambria"/>
                <a:cs typeface="Cambria"/>
              </a:rPr>
              <a:t>words</a:t>
            </a:r>
            <a:r>
              <a:rPr lang="en-US" spc="80" dirty="0">
                <a:latin typeface="Cambria"/>
                <a:cs typeface="Cambria"/>
              </a:rPr>
              <a:t> </a:t>
            </a:r>
            <a:r>
              <a:rPr lang="en-US" dirty="0">
                <a:latin typeface="Cambria"/>
                <a:cs typeface="Cambria"/>
              </a:rPr>
              <a:t>the</a:t>
            </a:r>
            <a:r>
              <a:rPr lang="en-US" spc="90" dirty="0">
                <a:latin typeface="Cambria"/>
                <a:cs typeface="Cambria"/>
              </a:rPr>
              <a:t> </a:t>
            </a:r>
            <a:r>
              <a:rPr lang="en-US" dirty="0" err="1">
                <a:latin typeface="Cambria"/>
                <a:cs typeface="Cambria"/>
              </a:rPr>
              <a:t>assessee</a:t>
            </a:r>
            <a:r>
              <a:rPr lang="en-US" spc="75" dirty="0">
                <a:latin typeface="Cambria"/>
                <a:cs typeface="Cambria"/>
              </a:rPr>
              <a:t> </a:t>
            </a:r>
            <a:r>
              <a:rPr lang="en-US" dirty="0">
                <a:latin typeface="Cambria"/>
                <a:cs typeface="Cambria"/>
              </a:rPr>
              <a:t>must</a:t>
            </a:r>
            <a:r>
              <a:rPr lang="en-US" spc="75" dirty="0">
                <a:latin typeface="Cambria"/>
                <a:cs typeface="Cambria"/>
              </a:rPr>
              <a:t> </a:t>
            </a:r>
            <a:r>
              <a:rPr lang="en-US" dirty="0">
                <a:latin typeface="Cambria"/>
                <a:cs typeface="Cambria"/>
              </a:rPr>
              <a:t>deliberately</a:t>
            </a:r>
            <a:r>
              <a:rPr lang="en-US" spc="100" dirty="0">
                <a:latin typeface="Cambria"/>
                <a:cs typeface="Cambria"/>
              </a:rPr>
              <a:t> </a:t>
            </a:r>
            <a:r>
              <a:rPr lang="en-US" spc="-10" dirty="0">
                <a:latin typeface="Cambria"/>
                <a:cs typeface="Cambria"/>
              </a:rPr>
              <a:t>avoid </a:t>
            </a:r>
            <a:r>
              <a:rPr lang="en-US" dirty="0">
                <a:latin typeface="Cambria"/>
                <a:cs typeface="Cambria"/>
              </a:rPr>
              <a:t>payment</a:t>
            </a:r>
            <a:r>
              <a:rPr lang="en-US" spc="195" dirty="0">
                <a:latin typeface="Cambria"/>
                <a:cs typeface="Cambria"/>
              </a:rPr>
              <a:t> </a:t>
            </a:r>
            <a:r>
              <a:rPr lang="en-US" dirty="0">
                <a:latin typeface="Cambria"/>
                <a:cs typeface="Cambria"/>
              </a:rPr>
              <a:t>of</a:t>
            </a:r>
            <a:r>
              <a:rPr lang="en-US" spc="180" dirty="0">
                <a:latin typeface="Cambria"/>
                <a:cs typeface="Cambria"/>
              </a:rPr>
              <a:t> </a:t>
            </a:r>
            <a:r>
              <a:rPr lang="en-US" dirty="0">
                <a:latin typeface="Cambria"/>
                <a:cs typeface="Cambria"/>
              </a:rPr>
              <a:t>duty</a:t>
            </a:r>
            <a:r>
              <a:rPr lang="en-US" spc="190" dirty="0">
                <a:latin typeface="Cambria"/>
                <a:cs typeface="Cambria"/>
              </a:rPr>
              <a:t> </a:t>
            </a:r>
            <a:r>
              <a:rPr lang="en-US" dirty="0">
                <a:latin typeface="Cambria"/>
                <a:cs typeface="Cambria"/>
              </a:rPr>
              <a:t>which</a:t>
            </a:r>
            <a:r>
              <a:rPr lang="en-US" spc="204" dirty="0">
                <a:latin typeface="Cambria"/>
                <a:cs typeface="Cambria"/>
              </a:rPr>
              <a:t> </a:t>
            </a:r>
            <a:r>
              <a:rPr lang="en-US" dirty="0">
                <a:latin typeface="Cambria"/>
                <a:cs typeface="Cambria"/>
              </a:rPr>
              <a:t>is</a:t>
            </a:r>
            <a:r>
              <a:rPr lang="en-US" spc="204" dirty="0">
                <a:latin typeface="Cambria"/>
                <a:cs typeface="Cambria"/>
              </a:rPr>
              <a:t> </a:t>
            </a:r>
            <a:r>
              <a:rPr lang="en-US" dirty="0">
                <a:latin typeface="Cambria"/>
                <a:cs typeface="Cambria"/>
              </a:rPr>
              <a:t>payable</a:t>
            </a:r>
            <a:r>
              <a:rPr lang="en-US" spc="195" dirty="0">
                <a:latin typeface="Cambria"/>
                <a:cs typeface="Cambria"/>
              </a:rPr>
              <a:t> </a:t>
            </a:r>
            <a:r>
              <a:rPr lang="en-US" dirty="0">
                <a:latin typeface="Cambria"/>
                <a:cs typeface="Cambria"/>
              </a:rPr>
              <a:t>in</a:t>
            </a:r>
            <a:r>
              <a:rPr lang="en-US" spc="215" dirty="0">
                <a:latin typeface="Cambria"/>
                <a:cs typeface="Cambria"/>
              </a:rPr>
              <a:t> </a:t>
            </a:r>
            <a:r>
              <a:rPr lang="en-US" dirty="0">
                <a:latin typeface="Cambria"/>
                <a:cs typeface="Cambria"/>
              </a:rPr>
              <a:t>accordance</a:t>
            </a:r>
            <a:r>
              <a:rPr lang="en-US" spc="195" dirty="0">
                <a:latin typeface="Cambria"/>
                <a:cs typeface="Cambria"/>
              </a:rPr>
              <a:t> </a:t>
            </a:r>
            <a:r>
              <a:rPr lang="en-US" dirty="0">
                <a:latin typeface="Cambria"/>
                <a:cs typeface="Cambria"/>
              </a:rPr>
              <a:t>with</a:t>
            </a:r>
            <a:r>
              <a:rPr lang="en-US" spc="204" dirty="0">
                <a:latin typeface="Cambria"/>
                <a:cs typeface="Cambria"/>
              </a:rPr>
              <a:t> </a:t>
            </a:r>
            <a:r>
              <a:rPr lang="en-US" dirty="0">
                <a:latin typeface="Cambria"/>
                <a:cs typeface="Cambria"/>
              </a:rPr>
              <a:t>law.</a:t>
            </a:r>
            <a:r>
              <a:rPr lang="en-US" i="1" spc="195" dirty="0">
                <a:latin typeface="Cambria"/>
                <a:cs typeface="Cambria"/>
              </a:rPr>
              <a:t> </a:t>
            </a:r>
            <a:r>
              <a:rPr lang="en-US" b="1" i="1" dirty="0">
                <a:latin typeface="Cambria"/>
                <a:cs typeface="Cambria"/>
              </a:rPr>
              <a:t>[Tamil</a:t>
            </a:r>
            <a:r>
              <a:rPr lang="en-US" b="1" i="1" spc="195" dirty="0">
                <a:latin typeface="Cambria"/>
                <a:cs typeface="Cambria"/>
              </a:rPr>
              <a:t> </a:t>
            </a:r>
            <a:r>
              <a:rPr lang="en-US" b="1" i="1" dirty="0">
                <a:latin typeface="Cambria"/>
                <a:cs typeface="Cambria"/>
              </a:rPr>
              <a:t>Nadu</a:t>
            </a:r>
            <a:r>
              <a:rPr lang="en-US" b="1" i="1" spc="200" dirty="0">
                <a:latin typeface="Cambria"/>
                <a:cs typeface="Cambria"/>
              </a:rPr>
              <a:t> </a:t>
            </a:r>
            <a:r>
              <a:rPr lang="en-US" b="1" i="1" dirty="0">
                <a:latin typeface="Cambria"/>
                <a:cs typeface="Cambria"/>
              </a:rPr>
              <a:t>Housing</a:t>
            </a:r>
            <a:r>
              <a:rPr lang="en-US" b="1" i="1" spc="200" dirty="0">
                <a:latin typeface="Cambria"/>
                <a:cs typeface="Cambria"/>
              </a:rPr>
              <a:t> </a:t>
            </a:r>
            <a:r>
              <a:rPr lang="en-US" b="1" i="1" dirty="0">
                <a:latin typeface="Cambria"/>
                <a:cs typeface="Cambria"/>
              </a:rPr>
              <a:t>Board</a:t>
            </a:r>
            <a:r>
              <a:rPr lang="en-US" b="1" i="1" spc="190" dirty="0">
                <a:latin typeface="Cambria"/>
                <a:cs typeface="Cambria"/>
              </a:rPr>
              <a:t> </a:t>
            </a:r>
            <a:r>
              <a:rPr lang="en-US" b="1" i="1" spc="-25" dirty="0">
                <a:latin typeface="Cambria"/>
                <a:cs typeface="Cambria"/>
              </a:rPr>
              <a:t>vs. </a:t>
            </a:r>
            <a:r>
              <a:rPr lang="en-US" b="1" i="1" dirty="0">
                <a:latin typeface="Cambria"/>
                <a:cs typeface="Cambria"/>
              </a:rPr>
              <a:t>CCE</a:t>
            </a:r>
            <a:r>
              <a:rPr lang="en-US" b="1" i="1" spc="-10" dirty="0">
                <a:latin typeface="Cambria"/>
                <a:cs typeface="Cambria"/>
              </a:rPr>
              <a:t> </a:t>
            </a:r>
            <a:r>
              <a:rPr lang="en-US" b="1" i="1" dirty="0">
                <a:latin typeface="Cambria"/>
                <a:cs typeface="Cambria"/>
              </a:rPr>
              <a:t>–1991</a:t>
            </a:r>
            <a:r>
              <a:rPr lang="en-US" b="1" i="1" spc="15" dirty="0">
                <a:latin typeface="Cambria"/>
                <a:cs typeface="Cambria"/>
              </a:rPr>
              <a:t> </a:t>
            </a:r>
            <a:r>
              <a:rPr lang="en-US" b="1" i="1" dirty="0">
                <a:latin typeface="Cambria"/>
                <a:cs typeface="Cambria"/>
              </a:rPr>
              <a:t>(74)</a:t>
            </a:r>
            <a:r>
              <a:rPr lang="en-US" b="1" i="1" spc="40" dirty="0">
                <a:latin typeface="Cambria"/>
                <a:cs typeface="Cambria"/>
              </a:rPr>
              <a:t> </a:t>
            </a:r>
            <a:r>
              <a:rPr lang="en-US" b="1" i="1" spc="-55" dirty="0">
                <a:latin typeface="Cambria"/>
                <a:cs typeface="Cambria"/>
              </a:rPr>
              <a:t>ELT</a:t>
            </a:r>
            <a:r>
              <a:rPr lang="en-US" b="1" i="1" spc="15" dirty="0">
                <a:latin typeface="Cambria"/>
                <a:cs typeface="Cambria"/>
              </a:rPr>
              <a:t> </a:t>
            </a:r>
            <a:r>
              <a:rPr lang="en-US" b="1" i="1" dirty="0">
                <a:latin typeface="Cambria"/>
                <a:cs typeface="Cambria"/>
              </a:rPr>
              <a:t>9</a:t>
            </a:r>
            <a:r>
              <a:rPr lang="en-US" b="1" i="1" spc="-5" dirty="0">
                <a:latin typeface="Cambria"/>
                <a:cs typeface="Cambria"/>
              </a:rPr>
              <a:t> </a:t>
            </a:r>
            <a:r>
              <a:rPr lang="en-US" b="1" i="1" spc="-20" dirty="0">
                <a:latin typeface="Cambria"/>
                <a:cs typeface="Cambria"/>
              </a:rPr>
              <a:t>(SC)]</a:t>
            </a:r>
            <a:endParaRPr lang="en-US" b="1" i="1" dirty="0"/>
          </a:p>
          <a:p>
            <a:pPr marL="365125" indent="-365125" algn="just">
              <a:lnSpc>
                <a:spcPct val="100000"/>
              </a:lnSpc>
              <a:spcBef>
                <a:spcPts val="0"/>
              </a:spcBef>
            </a:pPr>
            <a:endParaRPr lang="en-US" dirty="0"/>
          </a:p>
          <a:p>
            <a:endParaRPr lang="en-IN" dirty="0"/>
          </a:p>
        </p:txBody>
      </p:sp>
    </p:spTree>
    <p:extLst>
      <p:ext uri="{BB962C8B-B14F-4D97-AF65-F5344CB8AC3E}">
        <p14:creationId xmlns:p14="http://schemas.microsoft.com/office/powerpoint/2010/main" val="110162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AEC68-52DD-3B8C-EE8A-869450005E91}"/>
              </a:ext>
            </a:extLst>
          </p:cNvPr>
          <p:cNvSpPr>
            <a:spLocks noGrp="1"/>
          </p:cNvSpPr>
          <p:nvPr>
            <p:ph type="body" sz="quarter" idx="14"/>
          </p:nvPr>
        </p:nvSpPr>
        <p:spPr>
          <a:xfrm>
            <a:off x="327024" y="150814"/>
            <a:ext cx="9906739" cy="585787"/>
          </a:xfrm>
        </p:spPr>
        <p:txBody>
          <a:bodyPr/>
          <a:lstStyle/>
          <a:p>
            <a:r>
              <a:rPr lang="en-US" sz="3200" b="0" i="1" dirty="0">
                <a:solidFill>
                  <a:schemeClr val="bg1"/>
                </a:solidFill>
                <a:latin typeface="Cambria" panose="02040503050406030204" pitchFamily="18" charset="0"/>
              </a:rPr>
              <a:t>Wilful Mis-statement and Suppression??</a:t>
            </a:r>
            <a:endParaRPr lang="en-IN" sz="3200" b="0" dirty="0"/>
          </a:p>
        </p:txBody>
      </p:sp>
      <p:pic>
        <p:nvPicPr>
          <p:cNvPr id="4" name="Picture 3">
            <a:extLst>
              <a:ext uri="{FF2B5EF4-FFF2-40B4-BE49-F238E27FC236}">
                <a16:creationId xmlns:a16="http://schemas.microsoft.com/office/drawing/2014/main" id="{FF2B48A8-E18B-9ED5-3557-EB19A872C860}"/>
              </a:ext>
            </a:extLst>
          </p:cNvPr>
          <p:cNvPicPr/>
          <p:nvPr/>
        </p:nvPicPr>
        <p:blipFill rotWithShape="1">
          <a:blip r:embed="rId2"/>
          <a:srcRect l="6781" t="19543" r="6096" b="8494"/>
          <a:stretch/>
        </p:blipFill>
        <p:spPr>
          <a:xfrm>
            <a:off x="327024" y="1215024"/>
            <a:ext cx="11121765" cy="5198301"/>
          </a:xfrm>
          <a:prstGeom prst="rect">
            <a:avLst/>
          </a:prstGeom>
        </p:spPr>
      </p:pic>
    </p:spTree>
    <p:extLst>
      <p:ext uri="{BB962C8B-B14F-4D97-AF65-F5344CB8AC3E}">
        <p14:creationId xmlns:p14="http://schemas.microsoft.com/office/powerpoint/2010/main" val="3350507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5111</TotalTime>
  <Words>7462</Words>
  <Application>Microsoft Office PowerPoint</Application>
  <PresentationFormat>Widescreen</PresentationFormat>
  <Paragraphs>544</Paragraphs>
  <Slides>70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Algerian</vt:lpstr>
      <vt:lpstr>Arial</vt:lpstr>
      <vt:lpstr>Arial MT</vt:lpstr>
      <vt:lpstr>Calibri</vt:lpstr>
      <vt:lpstr>Calibri Light</vt:lpstr>
      <vt:lpstr>Cambria</vt:lpstr>
      <vt:lpstr>Times New Roman</vt:lpstr>
      <vt:lpstr>Wingdings</vt:lpstr>
      <vt:lpstr>Office Theme</vt:lpstr>
      <vt:lpstr>PowerPoint Presentation</vt:lpstr>
      <vt:lpstr>PowerPoint Presentation</vt:lpstr>
      <vt:lpstr>PowerPoint Presentation</vt:lpstr>
      <vt:lpstr>PowerPoint Presentation</vt:lpstr>
      <vt:lpstr>Service of Show Cause Notice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in CAG (Report No. 1 of 2021) Dated 24.03.2021</vt:lpstr>
      <vt:lpstr>Findings in CAG (Report No. 1 of 2021) Dated 24.03.2021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Hiregange Associates</dc:creator>
  <cp:lastModifiedBy>CA Ravi KumarSomani</cp:lastModifiedBy>
  <cp:revision>174</cp:revision>
  <dcterms:created xsi:type="dcterms:W3CDTF">2024-02-08T09:44:19Z</dcterms:created>
  <dcterms:modified xsi:type="dcterms:W3CDTF">2024-04-13T05:40:06Z</dcterms:modified>
</cp:coreProperties>
</file>