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sldIdLst>
    <p:sldId id="256" r:id="rId2"/>
    <p:sldId id="289" r:id="rId3"/>
    <p:sldId id="259" r:id="rId4"/>
    <p:sldId id="258" r:id="rId5"/>
    <p:sldId id="272" r:id="rId6"/>
    <p:sldId id="260" r:id="rId7"/>
    <p:sldId id="277" r:id="rId8"/>
    <p:sldId id="268" r:id="rId9"/>
    <p:sldId id="261" r:id="rId10"/>
    <p:sldId id="288" r:id="rId11"/>
    <p:sldId id="275" r:id="rId12"/>
    <p:sldId id="265" r:id="rId13"/>
    <p:sldId id="266" r:id="rId14"/>
    <p:sldId id="267" r:id="rId15"/>
    <p:sldId id="269" r:id="rId16"/>
    <p:sldId id="276" r:id="rId17"/>
    <p:sldId id="279" r:id="rId18"/>
    <p:sldId id="278" r:id="rId19"/>
    <p:sldId id="280" r:id="rId20"/>
    <p:sldId id="285" r:id="rId21"/>
    <p:sldId id="270" r:id="rId22"/>
    <p:sldId id="271" r:id="rId23"/>
    <p:sldId id="273" r:id="rId24"/>
    <p:sldId id="290" r:id="rId25"/>
    <p:sldId id="263" r:id="rId26"/>
    <p:sldId id="274" r:id="rId27"/>
    <p:sldId id="282" r:id="rId28"/>
    <p:sldId id="283" r:id="rId29"/>
    <p:sldId id="286" r:id="rId30"/>
    <p:sldId id="287" r:id="rId31"/>
    <p:sldId id="28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17"/>
    <p:restoredTop sz="94737"/>
  </p:normalViewPr>
  <p:slideViewPr>
    <p:cSldViewPr snapToGrid="0">
      <p:cViewPr varScale="1">
        <p:scale>
          <a:sx n="104" d="100"/>
          <a:sy n="104" d="100"/>
        </p:scale>
        <p:origin x="96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F67A4-BD01-1A4A-BF00-C80FFCC4682B}" type="doc">
      <dgm:prSet loTypeId="urn:microsoft.com/office/officeart/2005/8/layout/process2" loCatId="" qsTypeId="urn:microsoft.com/office/officeart/2005/8/quickstyle/simple1" qsCatId="simple" csTypeId="urn:microsoft.com/office/officeart/2005/8/colors/accent1_2" csCatId="accent1" phldr="1"/>
      <dgm:spPr/>
    </dgm:pt>
    <dgm:pt modelId="{A94690F3-400F-D14F-96FA-4E1D6EBDBE60}">
      <dgm:prSet phldrT="[Text]" custT="1"/>
      <dgm:spPr/>
      <dgm:t>
        <a:bodyPr/>
        <a:lstStyle/>
        <a:p>
          <a:r>
            <a:rPr lang="en-GB" sz="2400" dirty="0"/>
            <a:t>Appointment</a:t>
          </a:r>
        </a:p>
      </dgm:t>
    </dgm:pt>
    <dgm:pt modelId="{B0CE643E-9E73-3746-9B30-89B325CFA1E1}" type="parTrans" cxnId="{84D0CD53-C866-4F47-BB04-262E95646378}">
      <dgm:prSet/>
      <dgm:spPr/>
      <dgm:t>
        <a:bodyPr/>
        <a:lstStyle/>
        <a:p>
          <a:endParaRPr lang="en-GB"/>
        </a:p>
      </dgm:t>
    </dgm:pt>
    <dgm:pt modelId="{0D5DDF01-01F4-BC4C-BAC9-57D9D1A62A14}" type="sibTrans" cxnId="{84D0CD53-C866-4F47-BB04-262E95646378}">
      <dgm:prSet/>
      <dgm:spPr/>
      <dgm:t>
        <a:bodyPr/>
        <a:lstStyle/>
        <a:p>
          <a:endParaRPr lang="en-GB"/>
        </a:p>
      </dgm:t>
    </dgm:pt>
    <dgm:pt modelId="{5728146D-5828-354C-B791-A4A8DAD1F655}">
      <dgm:prSet phldrT="[Text]" custT="1"/>
      <dgm:spPr/>
      <dgm:t>
        <a:bodyPr/>
        <a:lstStyle/>
        <a:p>
          <a:r>
            <a:rPr lang="en-GB" sz="2400" dirty="0"/>
            <a:t>Understanding</a:t>
          </a:r>
        </a:p>
      </dgm:t>
    </dgm:pt>
    <dgm:pt modelId="{F780F365-4FBC-7F4E-AFDC-03E711CD6907}" type="parTrans" cxnId="{B0D1AD5E-31E0-F94E-A678-1C54F2973814}">
      <dgm:prSet/>
      <dgm:spPr/>
      <dgm:t>
        <a:bodyPr/>
        <a:lstStyle/>
        <a:p>
          <a:endParaRPr lang="en-GB"/>
        </a:p>
      </dgm:t>
    </dgm:pt>
    <dgm:pt modelId="{785EB027-D86C-8140-AF04-B507A39997D1}" type="sibTrans" cxnId="{B0D1AD5E-31E0-F94E-A678-1C54F2973814}">
      <dgm:prSet/>
      <dgm:spPr/>
      <dgm:t>
        <a:bodyPr/>
        <a:lstStyle/>
        <a:p>
          <a:endParaRPr lang="en-GB"/>
        </a:p>
      </dgm:t>
    </dgm:pt>
    <dgm:pt modelId="{4369CC50-3944-DE4D-ACF5-A4C480199947}">
      <dgm:prSet phldrT="[Text]" custT="1"/>
      <dgm:spPr/>
      <dgm:t>
        <a:bodyPr/>
        <a:lstStyle/>
        <a:p>
          <a:r>
            <a:rPr lang="en-GB" sz="2400" dirty="0"/>
            <a:t>Planning</a:t>
          </a:r>
        </a:p>
      </dgm:t>
    </dgm:pt>
    <dgm:pt modelId="{60818210-6B34-D04C-916E-49450CBE8347}" type="parTrans" cxnId="{AEBA92C5-7630-5F4B-B342-50D506B5753D}">
      <dgm:prSet/>
      <dgm:spPr/>
      <dgm:t>
        <a:bodyPr/>
        <a:lstStyle/>
        <a:p>
          <a:endParaRPr lang="en-GB"/>
        </a:p>
      </dgm:t>
    </dgm:pt>
    <dgm:pt modelId="{461CCC5F-4BB4-7F4D-BDBF-585625DB07EA}" type="sibTrans" cxnId="{AEBA92C5-7630-5F4B-B342-50D506B5753D}">
      <dgm:prSet/>
      <dgm:spPr/>
      <dgm:t>
        <a:bodyPr/>
        <a:lstStyle/>
        <a:p>
          <a:endParaRPr lang="en-GB"/>
        </a:p>
      </dgm:t>
    </dgm:pt>
    <dgm:pt modelId="{DE426A96-E85F-F441-A139-03E25BABD141}">
      <dgm:prSet phldrT="[Text]" custT="1"/>
      <dgm:spPr/>
      <dgm:t>
        <a:bodyPr/>
        <a:lstStyle/>
        <a:p>
          <a:r>
            <a:rPr lang="en-GB" sz="2400" dirty="0"/>
            <a:t>Execution</a:t>
          </a:r>
        </a:p>
      </dgm:t>
    </dgm:pt>
    <dgm:pt modelId="{97F857B6-C42A-D946-AF65-52F890543F64}" type="parTrans" cxnId="{35C103CA-B839-E947-AA54-BE8A2185B5E6}">
      <dgm:prSet/>
      <dgm:spPr/>
      <dgm:t>
        <a:bodyPr/>
        <a:lstStyle/>
        <a:p>
          <a:endParaRPr lang="en-GB"/>
        </a:p>
      </dgm:t>
    </dgm:pt>
    <dgm:pt modelId="{D8C4D140-C62E-7F40-A7D0-CD3BBCE1A86A}" type="sibTrans" cxnId="{35C103CA-B839-E947-AA54-BE8A2185B5E6}">
      <dgm:prSet/>
      <dgm:spPr/>
      <dgm:t>
        <a:bodyPr/>
        <a:lstStyle/>
        <a:p>
          <a:endParaRPr lang="en-GB"/>
        </a:p>
      </dgm:t>
    </dgm:pt>
    <dgm:pt modelId="{2D4D7151-1FA0-2441-A878-E7E6C4E49DF7}" type="pres">
      <dgm:prSet presAssocID="{605F67A4-BD01-1A4A-BF00-C80FFCC4682B}" presName="linearFlow" presStyleCnt="0">
        <dgm:presLayoutVars>
          <dgm:resizeHandles val="exact"/>
        </dgm:presLayoutVars>
      </dgm:prSet>
      <dgm:spPr/>
    </dgm:pt>
    <dgm:pt modelId="{38CEF450-42EA-E149-8FA8-F536851C7E7B}" type="pres">
      <dgm:prSet presAssocID="{A94690F3-400F-D14F-96FA-4E1D6EBDBE60}" presName="node" presStyleLbl="node1" presStyleIdx="0" presStyleCnt="4">
        <dgm:presLayoutVars>
          <dgm:bulletEnabled val="1"/>
        </dgm:presLayoutVars>
      </dgm:prSet>
      <dgm:spPr/>
    </dgm:pt>
    <dgm:pt modelId="{2E6BF697-4271-AA4B-84AF-1BAF8D9206D5}" type="pres">
      <dgm:prSet presAssocID="{0D5DDF01-01F4-BC4C-BAC9-57D9D1A62A14}" presName="sibTrans" presStyleLbl="sibTrans2D1" presStyleIdx="0" presStyleCnt="3"/>
      <dgm:spPr/>
    </dgm:pt>
    <dgm:pt modelId="{1287C312-CAA8-6544-9ACF-CF0D19E9BCEA}" type="pres">
      <dgm:prSet presAssocID="{0D5DDF01-01F4-BC4C-BAC9-57D9D1A62A14}" presName="connectorText" presStyleLbl="sibTrans2D1" presStyleIdx="0" presStyleCnt="3"/>
      <dgm:spPr/>
    </dgm:pt>
    <dgm:pt modelId="{E6CFBD2F-6451-5C49-ADEA-166D84BDC3A8}" type="pres">
      <dgm:prSet presAssocID="{5728146D-5828-354C-B791-A4A8DAD1F655}" presName="node" presStyleLbl="node1" presStyleIdx="1" presStyleCnt="4">
        <dgm:presLayoutVars>
          <dgm:bulletEnabled val="1"/>
        </dgm:presLayoutVars>
      </dgm:prSet>
      <dgm:spPr/>
    </dgm:pt>
    <dgm:pt modelId="{8CC89B76-D4EF-C646-AEF8-C3D316892F08}" type="pres">
      <dgm:prSet presAssocID="{785EB027-D86C-8140-AF04-B507A39997D1}" presName="sibTrans" presStyleLbl="sibTrans2D1" presStyleIdx="1" presStyleCnt="3"/>
      <dgm:spPr/>
    </dgm:pt>
    <dgm:pt modelId="{1C9F705C-1B66-CB46-B725-956DB95549F3}" type="pres">
      <dgm:prSet presAssocID="{785EB027-D86C-8140-AF04-B507A39997D1}" presName="connectorText" presStyleLbl="sibTrans2D1" presStyleIdx="1" presStyleCnt="3"/>
      <dgm:spPr/>
    </dgm:pt>
    <dgm:pt modelId="{D8A9999D-51A5-484E-ACF5-E34DF8FDBF58}" type="pres">
      <dgm:prSet presAssocID="{4369CC50-3944-DE4D-ACF5-A4C480199947}" presName="node" presStyleLbl="node1" presStyleIdx="2" presStyleCnt="4">
        <dgm:presLayoutVars>
          <dgm:bulletEnabled val="1"/>
        </dgm:presLayoutVars>
      </dgm:prSet>
      <dgm:spPr/>
    </dgm:pt>
    <dgm:pt modelId="{EB356714-8D82-B543-B2A5-AD95A20422E0}" type="pres">
      <dgm:prSet presAssocID="{461CCC5F-4BB4-7F4D-BDBF-585625DB07EA}" presName="sibTrans" presStyleLbl="sibTrans2D1" presStyleIdx="2" presStyleCnt="3"/>
      <dgm:spPr/>
    </dgm:pt>
    <dgm:pt modelId="{DA46E850-328A-C54E-A4A8-9B88B383BB8F}" type="pres">
      <dgm:prSet presAssocID="{461CCC5F-4BB4-7F4D-BDBF-585625DB07EA}" presName="connectorText" presStyleLbl="sibTrans2D1" presStyleIdx="2" presStyleCnt="3"/>
      <dgm:spPr/>
    </dgm:pt>
    <dgm:pt modelId="{8167418F-07B4-F24F-9570-87713CD0CC75}" type="pres">
      <dgm:prSet presAssocID="{DE426A96-E85F-F441-A139-03E25BABD141}" presName="node" presStyleLbl="node1" presStyleIdx="3" presStyleCnt="4">
        <dgm:presLayoutVars>
          <dgm:bulletEnabled val="1"/>
        </dgm:presLayoutVars>
      </dgm:prSet>
      <dgm:spPr/>
    </dgm:pt>
  </dgm:ptLst>
  <dgm:cxnLst>
    <dgm:cxn modelId="{0ABE1A0E-7155-6A4D-B80B-864F17E572C1}" type="presOf" srcId="{785EB027-D86C-8140-AF04-B507A39997D1}" destId="{1C9F705C-1B66-CB46-B725-956DB95549F3}" srcOrd="1" destOrd="0" presId="urn:microsoft.com/office/officeart/2005/8/layout/process2"/>
    <dgm:cxn modelId="{05E2EA11-D86D-C049-A244-22815BD082A7}" type="presOf" srcId="{0D5DDF01-01F4-BC4C-BAC9-57D9D1A62A14}" destId="{1287C312-CAA8-6544-9ACF-CF0D19E9BCEA}" srcOrd="1" destOrd="0" presId="urn:microsoft.com/office/officeart/2005/8/layout/process2"/>
    <dgm:cxn modelId="{1525BD15-7440-FF46-91A9-D3A1029E601A}" type="presOf" srcId="{5728146D-5828-354C-B791-A4A8DAD1F655}" destId="{E6CFBD2F-6451-5C49-ADEA-166D84BDC3A8}" srcOrd="0" destOrd="0" presId="urn:microsoft.com/office/officeart/2005/8/layout/process2"/>
    <dgm:cxn modelId="{81E5AF1B-BC89-3A4B-BC0B-79E09B734885}" type="presOf" srcId="{461CCC5F-4BB4-7F4D-BDBF-585625DB07EA}" destId="{DA46E850-328A-C54E-A4A8-9B88B383BB8F}" srcOrd="1" destOrd="0" presId="urn:microsoft.com/office/officeart/2005/8/layout/process2"/>
    <dgm:cxn modelId="{84D0CD53-C866-4F47-BB04-262E95646378}" srcId="{605F67A4-BD01-1A4A-BF00-C80FFCC4682B}" destId="{A94690F3-400F-D14F-96FA-4E1D6EBDBE60}" srcOrd="0" destOrd="0" parTransId="{B0CE643E-9E73-3746-9B30-89B325CFA1E1}" sibTransId="{0D5DDF01-01F4-BC4C-BAC9-57D9D1A62A14}"/>
    <dgm:cxn modelId="{B0D1AD5E-31E0-F94E-A678-1C54F2973814}" srcId="{605F67A4-BD01-1A4A-BF00-C80FFCC4682B}" destId="{5728146D-5828-354C-B791-A4A8DAD1F655}" srcOrd="1" destOrd="0" parTransId="{F780F365-4FBC-7F4E-AFDC-03E711CD6907}" sibTransId="{785EB027-D86C-8140-AF04-B507A39997D1}"/>
    <dgm:cxn modelId="{BDC2CD60-73BA-4B43-8CDB-146A9DEEFCBD}" type="presOf" srcId="{0D5DDF01-01F4-BC4C-BAC9-57D9D1A62A14}" destId="{2E6BF697-4271-AA4B-84AF-1BAF8D9206D5}" srcOrd="0" destOrd="0" presId="urn:microsoft.com/office/officeart/2005/8/layout/process2"/>
    <dgm:cxn modelId="{9C2B4164-8F64-F74C-8B1C-BBA531834F90}" type="presOf" srcId="{785EB027-D86C-8140-AF04-B507A39997D1}" destId="{8CC89B76-D4EF-C646-AEF8-C3D316892F08}" srcOrd="0" destOrd="0" presId="urn:microsoft.com/office/officeart/2005/8/layout/process2"/>
    <dgm:cxn modelId="{128DB273-6C61-7A4D-B507-8426EC470547}" type="presOf" srcId="{4369CC50-3944-DE4D-ACF5-A4C480199947}" destId="{D8A9999D-51A5-484E-ACF5-E34DF8FDBF58}" srcOrd="0" destOrd="0" presId="urn:microsoft.com/office/officeart/2005/8/layout/process2"/>
    <dgm:cxn modelId="{CE6E6E78-2E44-BF4D-AA82-F6DCDECEE317}" type="presOf" srcId="{461CCC5F-4BB4-7F4D-BDBF-585625DB07EA}" destId="{EB356714-8D82-B543-B2A5-AD95A20422E0}" srcOrd="0" destOrd="0" presId="urn:microsoft.com/office/officeart/2005/8/layout/process2"/>
    <dgm:cxn modelId="{AEBA92C5-7630-5F4B-B342-50D506B5753D}" srcId="{605F67A4-BD01-1A4A-BF00-C80FFCC4682B}" destId="{4369CC50-3944-DE4D-ACF5-A4C480199947}" srcOrd="2" destOrd="0" parTransId="{60818210-6B34-D04C-916E-49450CBE8347}" sibTransId="{461CCC5F-4BB4-7F4D-BDBF-585625DB07EA}"/>
    <dgm:cxn modelId="{35C103CA-B839-E947-AA54-BE8A2185B5E6}" srcId="{605F67A4-BD01-1A4A-BF00-C80FFCC4682B}" destId="{DE426A96-E85F-F441-A139-03E25BABD141}" srcOrd="3" destOrd="0" parTransId="{97F857B6-C42A-D946-AF65-52F890543F64}" sibTransId="{D8C4D140-C62E-7F40-A7D0-CD3BBCE1A86A}"/>
    <dgm:cxn modelId="{8DEE32E5-BEB6-F348-B304-3B06B60E6DEB}" type="presOf" srcId="{DE426A96-E85F-F441-A139-03E25BABD141}" destId="{8167418F-07B4-F24F-9570-87713CD0CC75}" srcOrd="0" destOrd="0" presId="urn:microsoft.com/office/officeart/2005/8/layout/process2"/>
    <dgm:cxn modelId="{C331E3E9-CE31-3147-9CDD-7469D4EA9FB5}" type="presOf" srcId="{605F67A4-BD01-1A4A-BF00-C80FFCC4682B}" destId="{2D4D7151-1FA0-2441-A878-E7E6C4E49DF7}" srcOrd="0" destOrd="0" presId="urn:microsoft.com/office/officeart/2005/8/layout/process2"/>
    <dgm:cxn modelId="{23A366EB-4526-3146-8855-7CB82DCFD186}" type="presOf" srcId="{A94690F3-400F-D14F-96FA-4E1D6EBDBE60}" destId="{38CEF450-42EA-E149-8FA8-F536851C7E7B}" srcOrd="0" destOrd="0" presId="urn:microsoft.com/office/officeart/2005/8/layout/process2"/>
    <dgm:cxn modelId="{A107AF84-66E7-FC41-9298-0F6425B658CC}" type="presParOf" srcId="{2D4D7151-1FA0-2441-A878-E7E6C4E49DF7}" destId="{38CEF450-42EA-E149-8FA8-F536851C7E7B}" srcOrd="0" destOrd="0" presId="urn:microsoft.com/office/officeart/2005/8/layout/process2"/>
    <dgm:cxn modelId="{049720C9-A81C-6D43-B637-2192FE20A3E1}" type="presParOf" srcId="{2D4D7151-1FA0-2441-A878-E7E6C4E49DF7}" destId="{2E6BF697-4271-AA4B-84AF-1BAF8D9206D5}" srcOrd="1" destOrd="0" presId="urn:microsoft.com/office/officeart/2005/8/layout/process2"/>
    <dgm:cxn modelId="{CF73FC28-81DF-3546-B1AB-EB893A40B225}" type="presParOf" srcId="{2E6BF697-4271-AA4B-84AF-1BAF8D9206D5}" destId="{1287C312-CAA8-6544-9ACF-CF0D19E9BCEA}" srcOrd="0" destOrd="0" presId="urn:microsoft.com/office/officeart/2005/8/layout/process2"/>
    <dgm:cxn modelId="{4A1A2027-697D-8240-8BAC-B6959DB45808}" type="presParOf" srcId="{2D4D7151-1FA0-2441-A878-E7E6C4E49DF7}" destId="{E6CFBD2F-6451-5C49-ADEA-166D84BDC3A8}" srcOrd="2" destOrd="0" presId="urn:microsoft.com/office/officeart/2005/8/layout/process2"/>
    <dgm:cxn modelId="{DF59BABA-08F4-FA42-A73F-379C5FE89948}" type="presParOf" srcId="{2D4D7151-1FA0-2441-A878-E7E6C4E49DF7}" destId="{8CC89B76-D4EF-C646-AEF8-C3D316892F08}" srcOrd="3" destOrd="0" presId="urn:microsoft.com/office/officeart/2005/8/layout/process2"/>
    <dgm:cxn modelId="{9E042035-7EA5-1A46-AC8C-02ED74B077CE}" type="presParOf" srcId="{8CC89B76-D4EF-C646-AEF8-C3D316892F08}" destId="{1C9F705C-1B66-CB46-B725-956DB95549F3}" srcOrd="0" destOrd="0" presId="urn:microsoft.com/office/officeart/2005/8/layout/process2"/>
    <dgm:cxn modelId="{B7D6D727-8D17-0C48-BDC6-828FFF0737B1}" type="presParOf" srcId="{2D4D7151-1FA0-2441-A878-E7E6C4E49DF7}" destId="{D8A9999D-51A5-484E-ACF5-E34DF8FDBF58}" srcOrd="4" destOrd="0" presId="urn:microsoft.com/office/officeart/2005/8/layout/process2"/>
    <dgm:cxn modelId="{EF459EB7-1F0B-894D-A1C0-A553A76EBAB4}" type="presParOf" srcId="{2D4D7151-1FA0-2441-A878-E7E6C4E49DF7}" destId="{EB356714-8D82-B543-B2A5-AD95A20422E0}" srcOrd="5" destOrd="0" presId="urn:microsoft.com/office/officeart/2005/8/layout/process2"/>
    <dgm:cxn modelId="{17764A12-3DFC-1244-A6B6-90167FCAEF74}" type="presParOf" srcId="{EB356714-8D82-B543-B2A5-AD95A20422E0}" destId="{DA46E850-328A-C54E-A4A8-9B88B383BB8F}" srcOrd="0" destOrd="0" presId="urn:microsoft.com/office/officeart/2005/8/layout/process2"/>
    <dgm:cxn modelId="{D2BA15A2-08EA-6040-AA27-09EB875DAEDF}" type="presParOf" srcId="{2D4D7151-1FA0-2441-A878-E7E6C4E49DF7}" destId="{8167418F-07B4-F24F-9570-87713CD0CC75}"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EF450-42EA-E149-8FA8-F536851C7E7B}">
      <dsp:nvSpPr>
        <dsp:cNvPr id="0" name=""/>
        <dsp:cNvSpPr/>
      </dsp:nvSpPr>
      <dsp:spPr>
        <a:xfrm>
          <a:off x="2620494" y="2512"/>
          <a:ext cx="2220432" cy="93461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Appointment</a:t>
          </a:r>
        </a:p>
      </dsp:txBody>
      <dsp:txXfrm>
        <a:off x="2647868" y="29886"/>
        <a:ext cx="2165684" cy="879863"/>
      </dsp:txXfrm>
    </dsp:sp>
    <dsp:sp modelId="{2E6BF697-4271-AA4B-84AF-1BAF8D9206D5}">
      <dsp:nvSpPr>
        <dsp:cNvPr id="0" name=""/>
        <dsp:cNvSpPr/>
      </dsp:nvSpPr>
      <dsp:spPr>
        <a:xfrm rot="5400000">
          <a:off x="3555470" y="960489"/>
          <a:ext cx="350479" cy="4205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p>
      </dsp:txBody>
      <dsp:txXfrm rot="-5400000">
        <a:off x="3604537" y="995537"/>
        <a:ext cx="252345" cy="245335"/>
      </dsp:txXfrm>
    </dsp:sp>
    <dsp:sp modelId="{E6CFBD2F-6451-5C49-ADEA-166D84BDC3A8}">
      <dsp:nvSpPr>
        <dsp:cNvPr id="0" name=""/>
        <dsp:cNvSpPr/>
      </dsp:nvSpPr>
      <dsp:spPr>
        <a:xfrm>
          <a:off x="2620494" y="1404429"/>
          <a:ext cx="2220432" cy="93461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Understanding</a:t>
          </a:r>
        </a:p>
      </dsp:txBody>
      <dsp:txXfrm>
        <a:off x="2647868" y="1431803"/>
        <a:ext cx="2165684" cy="879863"/>
      </dsp:txXfrm>
    </dsp:sp>
    <dsp:sp modelId="{8CC89B76-D4EF-C646-AEF8-C3D316892F08}">
      <dsp:nvSpPr>
        <dsp:cNvPr id="0" name=""/>
        <dsp:cNvSpPr/>
      </dsp:nvSpPr>
      <dsp:spPr>
        <a:xfrm rot="5400000">
          <a:off x="3555470" y="2362406"/>
          <a:ext cx="350479" cy="4205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p>
      </dsp:txBody>
      <dsp:txXfrm rot="-5400000">
        <a:off x="3604537" y="2397454"/>
        <a:ext cx="252345" cy="245335"/>
      </dsp:txXfrm>
    </dsp:sp>
    <dsp:sp modelId="{D8A9999D-51A5-484E-ACF5-E34DF8FDBF58}">
      <dsp:nvSpPr>
        <dsp:cNvPr id="0" name=""/>
        <dsp:cNvSpPr/>
      </dsp:nvSpPr>
      <dsp:spPr>
        <a:xfrm>
          <a:off x="2620494" y="2806346"/>
          <a:ext cx="2220432" cy="93461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Planning</a:t>
          </a:r>
        </a:p>
      </dsp:txBody>
      <dsp:txXfrm>
        <a:off x="2647868" y="2833720"/>
        <a:ext cx="2165684" cy="879863"/>
      </dsp:txXfrm>
    </dsp:sp>
    <dsp:sp modelId="{EB356714-8D82-B543-B2A5-AD95A20422E0}">
      <dsp:nvSpPr>
        <dsp:cNvPr id="0" name=""/>
        <dsp:cNvSpPr/>
      </dsp:nvSpPr>
      <dsp:spPr>
        <a:xfrm rot="5400000">
          <a:off x="3555470" y="3764323"/>
          <a:ext cx="350479" cy="4205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kern="1200"/>
        </a:p>
      </dsp:txBody>
      <dsp:txXfrm rot="-5400000">
        <a:off x="3604537" y="3799371"/>
        <a:ext cx="252345" cy="245335"/>
      </dsp:txXfrm>
    </dsp:sp>
    <dsp:sp modelId="{8167418F-07B4-F24F-9570-87713CD0CC75}">
      <dsp:nvSpPr>
        <dsp:cNvPr id="0" name=""/>
        <dsp:cNvSpPr/>
      </dsp:nvSpPr>
      <dsp:spPr>
        <a:xfrm>
          <a:off x="2620494" y="4208264"/>
          <a:ext cx="2220432" cy="93461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Execution</a:t>
          </a:r>
        </a:p>
      </dsp:txBody>
      <dsp:txXfrm>
        <a:off x="2647868" y="4235638"/>
        <a:ext cx="2165684" cy="8798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AB146-99D9-F544-B011-05549BCBFDAA}" type="datetimeFigureOut">
              <a:rPr lang="en-US" smtClean="0"/>
              <a:t>3/22/24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ABBE6-85F4-8E43-BE95-0B9C7AF86487}" type="slidenum">
              <a:rPr lang="en-US" smtClean="0"/>
              <a:t>‹#›</a:t>
            </a:fld>
            <a:endParaRPr lang="en-US"/>
          </a:p>
        </p:txBody>
      </p:sp>
    </p:spTree>
    <p:extLst>
      <p:ext uri="{BB962C8B-B14F-4D97-AF65-F5344CB8AC3E}">
        <p14:creationId xmlns:p14="http://schemas.microsoft.com/office/powerpoint/2010/main" val="3129281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5ABBE6-85F4-8E43-BE95-0B9C7AF86487}" type="slidenum">
              <a:rPr lang="en-US" smtClean="0"/>
              <a:t>1</a:t>
            </a:fld>
            <a:endParaRPr lang="en-US"/>
          </a:p>
        </p:txBody>
      </p:sp>
    </p:spTree>
    <p:extLst>
      <p:ext uri="{BB962C8B-B14F-4D97-AF65-F5344CB8AC3E}">
        <p14:creationId xmlns:p14="http://schemas.microsoft.com/office/powerpoint/2010/main" val="192087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5ABBE6-85F4-8E43-BE95-0B9C7AF86487}" type="slidenum">
              <a:rPr lang="en-US" smtClean="0"/>
              <a:t>5</a:t>
            </a:fld>
            <a:endParaRPr lang="en-US"/>
          </a:p>
        </p:txBody>
      </p:sp>
    </p:spTree>
    <p:extLst>
      <p:ext uri="{BB962C8B-B14F-4D97-AF65-F5344CB8AC3E}">
        <p14:creationId xmlns:p14="http://schemas.microsoft.com/office/powerpoint/2010/main" val="146405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98CC1-5C16-1D1B-FEE6-FC6EA60C0C8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ABD5946-3CAB-40E2-91C9-D667C44043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2BD01EA-F674-9AFD-13FD-BB3DEDFC4810}"/>
              </a:ext>
            </a:extLst>
          </p:cNvPr>
          <p:cNvSpPr>
            <a:spLocks noGrp="1"/>
          </p:cNvSpPr>
          <p:nvPr>
            <p:ph type="dt" sz="half" idx="10"/>
          </p:nvPr>
        </p:nvSpPr>
        <p:spPr/>
        <p:txBody>
          <a:bodyPr/>
          <a:lstStyle/>
          <a:p>
            <a:fld id="{B61A5319-4F71-A84E-956F-48CD629C8B5B}" type="datetime1">
              <a:rPr lang="en-IN" smtClean="0"/>
              <a:t>22/03/24</a:t>
            </a:fld>
            <a:endParaRPr lang="en-US"/>
          </a:p>
        </p:txBody>
      </p:sp>
      <p:sp>
        <p:nvSpPr>
          <p:cNvPr id="5" name="Footer Placeholder 4">
            <a:extLst>
              <a:ext uri="{FF2B5EF4-FFF2-40B4-BE49-F238E27FC236}">
                <a16:creationId xmlns:a16="http://schemas.microsoft.com/office/drawing/2014/main" id="{6E5E921E-F22B-1F37-3732-F758E69D1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CD7A4-8D22-F2AB-2899-BA107A2A0351}"/>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1835975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D655D-491B-B793-CF4D-30DCE4E63C7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D3E5847-8AC7-49A4-7F0D-E6157EE661D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7D3E3F3-C5DB-CDD2-FDA3-65FC342B4E41}"/>
              </a:ext>
            </a:extLst>
          </p:cNvPr>
          <p:cNvSpPr>
            <a:spLocks noGrp="1"/>
          </p:cNvSpPr>
          <p:nvPr>
            <p:ph type="dt" sz="half" idx="10"/>
          </p:nvPr>
        </p:nvSpPr>
        <p:spPr/>
        <p:txBody>
          <a:bodyPr/>
          <a:lstStyle/>
          <a:p>
            <a:fld id="{08E4B4E6-4929-AA4D-BC4A-6D4B913B1831}" type="datetime1">
              <a:rPr lang="en-IN" smtClean="0"/>
              <a:t>22/03/24</a:t>
            </a:fld>
            <a:endParaRPr lang="en-US"/>
          </a:p>
        </p:txBody>
      </p:sp>
      <p:sp>
        <p:nvSpPr>
          <p:cNvPr id="5" name="Footer Placeholder 4">
            <a:extLst>
              <a:ext uri="{FF2B5EF4-FFF2-40B4-BE49-F238E27FC236}">
                <a16:creationId xmlns:a16="http://schemas.microsoft.com/office/drawing/2014/main" id="{2E948D10-57F2-8F5D-4712-DDA1729343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ABD55-5380-F0E2-98C0-906629785A48}"/>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185769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FEA423-28A5-76E1-670F-42EF95B2823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01D42CE-511C-9B9B-0B5C-06C9A66B5F4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41CAB8-2ACA-1646-695F-8A8E4211723B}"/>
              </a:ext>
            </a:extLst>
          </p:cNvPr>
          <p:cNvSpPr>
            <a:spLocks noGrp="1"/>
          </p:cNvSpPr>
          <p:nvPr>
            <p:ph type="dt" sz="half" idx="10"/>
          </p:nvPr>
        </p:nvSpPr>
        <p:spPr/>
        <p:txBody>
          <a:bodyPr/>
          <a:lstStyle/>
          <a:p>
            <a:fld id="{21C43E89-85BF-A040-916A-71ACF9AF9332}" type="datetime1">
              <a:rPr lang="en-IN" smtClean="0"/>
              <a:t>22/03/24</a:t>
            </a:fld>
            <a:endParaRPr lang="en-US"/>
          </a:p>
        </p:txBody>
      </p:sp>
      <p:sp>
        <p:nvSpPr>
          <p:cNvPr id="5" name="Footer Placeholder 4">
            <a:extLst>
              <a:ext uri="{FF2B5EF4-FFF2-40B4-BE49-F238E27FC236}">
                <a16:creationId xmlns:a16="http://schemas.microsoft.com/office/drawing/2014/main" id="{DDCEBD36-F548-A0FD-EB9A-01E3D7B49B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5088E2-1B2C-678F-DE06-51B18153EE7F}"/>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76308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368F-BAB7-D1B3-6FD8-904965A6605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DB7E44C-AD31-3A07-58D5-667EF12FB0C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210E4E3-8658-3F6C-D4E6-B41531603AE7}"/>
              </a:ext>
            </a:extLst>
          </p:cNvPr>
          <p:cNvSpPr>
            <a:spLocks noGrp="1"/>
          </p:cNvSpPr>
          <p:nvPr>
            <p:ph type="dt" sz="half" idx="10"/>
          </p:nvPr>
        </p:nvSpPr>
        <p:spPr/>
        <p:txBody>
          <a:bodyPr/>
          <a:lstStyle/>
          <a:p>
            <a:fld id="{6281A10A-9631-6446-8C37-DDA4099A94A4}" type="datetime1">
              <a:rPr lang="en-IN" smtClean="0"/>
              <a:t>22/03/24</a:t>
            </a:fld>
            <a:endParaRPr lang="en-US"/>
          </a:p>
        </p:txBody>
      </p:sp>
      <p:sp>
        <p:nvSpPr>
          <p:cNvPr id="5" name="Footer Placeholder 4">
            <a:extLst>
              <a:ext uri="{FF2B5EF4-FFF2-40B4-BE49-F238E27FC236}">
                <a16:creationId xmlns:a16="http://schemas.microsoft.com/office/drawing/2014/main" id="{D45B2A50-EDC9-7310-CE13-1CD8AB6AC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40F4E-EC0C-2F0E-062F-E1E881056567}"/>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2873431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EE22C-571D-7080-04E8-4769061BCEA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435A82A-8178-84DC-5CA5-561224CC73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952A4E3-432F-CE8D-676E-A14017DF6260}"/>
              </a:ext>
            </a:extLst>
          </p:cNvPr>
          <p:cNvSpPr>
            <a:spLocks noGrp="1"/>
          </p:cNvSpPr>
          <p:nvPr>
            <p:ph type="dt" sz="half" idx="10"/>
          </p:nvPr>
        </p:nvSpPr>
        <p:spPr/>
        <p:txBody>
          <a:bodyPr/>
          <a:lstStyle/>
          <a:p>
            <a:fld id="{1EFEB64A-1342-3B4A-ACF7-1A42F8DE7D87}" type="datetime1">
              <a:rPr lang="en-IN" smtClean="0"/>
              <a:t>22/03/24</a:t>
            </a:fld>
            <a:endParaRPr lang="en-US"/>
          </a:p>
        </p:txBody>
      </p:sp>
      <p:sp>
        <p:nvSpPr>
          <p:cNvPr id="5" name="Footer Placeholder 4">
            <a:extLst>
              <a:ext uri="{FF2B5EF4-FFF2-40B4-BE49-F238E27FC236}">
                <a16:creationId xmlns:a16="http://schemas.microsoft.com/office/drawing/2014/main" id="{CD9C08CF-1E47-B6E0-1E6D-7C80B7090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2132F-927F-45C4-B5BD-F59AC524B206}"/>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370496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560C5-0292-FD2F-4A23-BED7640E99B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8EB686A-0FDD-1002-E53E-D2EDF6982B2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00926B7-CA6F-3CB5-843D-7E2EB4D3118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4DDE38F-6234-8D2F-8065-802823A5BBDE}"/>
              </a:ext>
            </a:extLst>
          </p:cNvPr>
          <p:cNvSpPr>
            <a:spLocks noGrp="1"/>
          </p:cNvSpPr>
          <p:nvPr>
            <p:ph type="dt" sz="half" idx="10"/>
          </p:nvPr>
        </p:nvSpPr>
        <p:spPr/>
        <p:txBody>
          <a:bodyPr/>
          <a:lstStyle/>
          <a:p>
            <a:fld id="{6B6B326D-EBD8-6349-B2F9-67A0880C3416}" type="datetime1">
              <a:rPr lang="en-IN" smtClean="0"/>
              <a:t>22/03/24</a:t>
            </a:fld>
            <a:endParaRPr lang="en-US"/>
          </a:p>
        </p:txBody>
      </p:sp>
      <p:sp>
        <p:nvSpPr>
          <p:cNvPr id="6" name="Footer Placeholder 5">
            <a:extLst>
              <a:ext uri="{FF2B5EF4-FFF2-40B4-BE49-F238E27FC236}">
                <a16:creationId xmlns:a16="http://schemas.microsoft.com/office/drawing/2014/main" id="{2CF948E2-664E-6FC4-0128-DAB4007A51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BAB7DD-B083-732D-E73E-BEEB74B79480}"/>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71840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7D4C0-2DBD-E8FA-942E-E8650CE62D3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0B031EA-358B-3B22-DCFD-A892CE5254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7660042-CB2F-40A4-9C63-52A26A8FCBD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5FD67AF-8439-FA8B-7311-DAA8B6BCC9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635A4BE-166B-526A-B9B0-CDE9572F3AD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513BF61-EAA9-153A-8B83-28980892A303}"/>
              </a:ext>
            </a:extLst>
          </p:cNvPr>
          <p:cNvSpPr>
            <a:spLocks noGrp="1"/>
          </p:cNvSpPr>
          <p:nvPr>
            <p:ph type="dt" sz="half" idx="10"/>
          </p:nvPr>
        </p:nvSpPr>
        <p:spPr/>
        <p:txBody>
          <a:bodyPr/>
          <a:lstStyle/>
          <a:p>
            <a:fld id="{E47ED8E7-8C17-9048-A268-4B81F27B12D8}" type="datetime1">
              <a:rPr lang="en-IN" smtClean="0"/>
              <a:t>22/03/24</a:t>
            </a:fld>
            <a:endParaRPr lang="en-US"/>
          </a:p>
        </p:txBody>
      </p:sp>
      <p:sp>
        <p:nvSpPr>
          <p:cNvPr id="8" name="Footer Placeholder 7">
            <a:extLst>
              <a:ext uri="{FF2B5EF4-FFF2-40B4-BE49-F238E27FC236}">
                <a16:creationId xmlns:a16="http://schemas.microsoft.com/office/drawing/2014/main" id="{055EF98B-B7FD-8FB0-777F-9B36A15552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0E6667-0BE7-FB2D-26EA-41B2325BA529}"/>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2386755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95BB8-2D1C-D654-35D0-1F82EDC02D4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975066D-F08E-4724-1AC8-27697811BEBB}"/>
              </a:ext>
            </a:extLst>
          </p:cNvPr>
          <p:cNvSpPr>
            <a:spLocks noGrp="1"/>
          </p:cNvSpPr>
          <p:nvPr>
            <p:ph type="dt" sz="half" idx="10"/>
          </p:nvPr>
        </p:nvSpPr>
        <p:spPr/>
        <p:txBody>
          <a:bodyPr/>
          <a:lstStyle/>
          <a:p>
            <a:fld id="{AAD71FF3-4A6E-E44D-ABDA-6E5997B64A3F}" type="datetime1">
              <a:rPr lang="en-IN" smtClean="0"/>
              <a:t>22/03/24</a:t>
            </a:fld>
            <a:endParaRPr lang="en-US"/>
          </a:p>
        </p:txBody>
      </p:sp>
      <p:sp>
        <p:nvSpPr>
          <p:cNvPr id="4" name="Footer Placeholder 3">
            <a:extLst>
              <a:ext uri="{FF2B5EF4-FFF2-40B4-BE49-F238E27FC236}">
                <a16:creationId xmlns:a16="http://schemas.microsoft.com/office/drawing/2014/main" id="{E69F36F2-17AE-005C-D0C2-53AC44745F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0FE7D3-A55D-2AEF-1E7C-C86B3EF7CA88}"/>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136719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5ECF1A-88C5-89D6-9245-7BAE71D613B9}"/>
              </a:ext>
            </a:extLst>
          </p:cNvPr>
          <p:cNvSpPr>
            <a:spLocks noGrp="1"/>
          </p:cNvSpPr>
          <p:nvPr>
            <p:ph type="dt" sz="half" idx="10"/>
          </p:nvPr>
        </p:nvSpPr>
        <p:spPr/>
        <p:txBody>
          <a:bodyPr/>
          <a:lstStyle/>
          <a:p>
            <a:fld id="{7848CAEE-1879-644B-9FBC-C63F81F1C046}" type="datetime1">
              <a:rPr lang="en-IN" smtClean="0"/>
              <a:t>22/03/24</a:t>
            </a:fld>
            <a:endParaRPr lang="en-US"/>
          </a:p>
        </p:txBody>
      </p:sp>
      <p:sp>
        <p:nvSpPr>
          <p:cNvPr id="3" name="Footer Placeholder 2">
            <a:extLst>
              <a:ext uri="{FF2B5EF4-FFF2-40B4-BE49-F238E27FC236}">
                <a16:creationId xmlns:a16="http://schemas.microsoft.com/office/drawing/2014/main" id="{62D60648-D28B-8E7D-E9D7-63215A4B36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880072-257B-931B-0A51-7423776FCAB2}"/>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30669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CDC7-75C9-400F-6903-55F299AD4C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4C80E3E-59CB-D04F-CA6A-050697AEB4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99B86F6-016D-95A2-1B28-C830B23C12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F336F6-DA2B-BF49-E57F-EB3FDBF111C5}"/>
              </a:ext>
            </a:extLst>
          </p:cNvPr>
          <p:cNvSpPr>
            <a:spLocks noGrp="1"/>
          </p:cNvSpPr>
          <p:nvPr>
            <p:ph type="dt" sz="half" idx="10"/>
          </p:nvPr>
        </p:nvSpPr>
        <p:spPr/>
        <p:txBody>
          <a:bodyPr/>
          <a:lstStyle/>
          <a:p>
            <a:fld id="{3637829E-0F0B-3747-8F24-6CA30155A19D}" type="datetime1">
              <a:rPr lang="en-IN" smtClean="0"/>
              <a:t>22/03/24</a:t>
            </a:fld>
            <a:endParaRPr lang="en-US"/>
          </a:p>
        </p:txBody>
      </p:sp>
      <p:sp>
        <p:nvSpPr>
          <p:cNvPr id="6" name="Footer Placeholder 5">
            <a:extLst>
              <a:ext uri="{FF2B5EF4-FFF2-40B4-BE49-F238E27FC236}">
                <a16:creationId xmlns:a16="http://schemas.microsoft.com/office/drawing/2014/main" id="{DED0A0CC-A212-53EB-5C73-3B8AFEBAD4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634FF-E062-8108-0F28-3F513C7D1F9F}"/>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116144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A4FA-DCF4-F514-E6C7-B2A51CBF003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4925E36-2A6F-1F23-0CE9-1A0939BD5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B0B66A-E98A-BF00-B9A5-333F3A007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B6158E-278B-586D-EE43-FA8FB8CBEA7E}"/>
              </a:ext>
            </a:extLst>
          </p:cNvPr>
          <p:cNvSpPr>
            <a:spLocks noGrp="1"/>
          </p:cNvSpPr>
          <p:nvPr>
            <p:ph type="dt" sz="half" idx="10"/>
          </p:nvPr>
        </p:nvSpPr>
        <p:spPr/>
        <p:txBody>
          <a:bodyPr/>
          <a:lstStyle/>
          <a:p>
            <a:fld id="{9C197CD6-AF16-EC4D-BCCC-DD700183544E}" type="datetime1">
              <a:rPr lang="en-IN" smtClean="0"/>
              <a:t>22/03/24</a:t>
            </a:fld>
            <a:endParaRPr lang="en-US"/>
          </a:p>
        </p:txBody>
      </p:sp>
      <p:sp>
        <p:nvSpPr>
          <p:cNvPr id="6" name="Footer Placeholder 5">
            <a:extLst>
              <a:ext uri="{FF2B5EF4-FFF2-40B4-BE49-F238E27FC236}">
                <a16:creationId xmlns:a16="http://schemas.microsoft.com/office/drawing/2014/main" id="{C4B7C6AB-BB0C-120C-8193-95DE21411D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161EAF-7CF3-3B94-F9B3-DD90720DF389}"/>
              </a:ext>
            </a:extLst>
          </p:cNvPr>
          <p:cNvSpPr>
            <a:spLocks noGrp="1"/>
          </p:cNvSpPr>
          <p:nvPr>
            <p:ph type="sldNum" sz="quarter" idx="12"/>
          </p:nvPr>
        </p:nvSpPr>
        <p:spPr/>
        <p:txBody>
          <a:bodyPr/>
          <a:lstStyle/>
          <a:p>
            <a:fld id="{AFA1DCC2-B625-0D4F-8668-BE490B5E51E4}" type="slidenum">
              <a:rPr lang="en-US" smtClean="0"/>
              <a:t>‹#›</a:t>
            </a:fld>
            <a:endParaRPr lang="en-US"/>
          </a:p>
        </p:txBody>
      </p:sp>
    </p:spTree>
    <p:extLst>
      <p:ext uri="{BB962C8B-B14F-4D97-AF65-F5344CB8AC3E}">
        <p14:creationId xmlns:p14="http://schemas.microsoft.com/office/powerpoint/2010/main" val="365972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FFA113-6D39-1EDB-B6F0-1ACBFD664F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1C7C2D3-D2E9-3993-B2D2-A8E0E009E4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7B45CA2-32AF-659C-499F-69D3FABB36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112FF9-77C6-5E43-9C09-24623EFC8E34}" type="datetime1">
              <a:rPr lang="en-IN" smtClean="0"/>
              <a:t>22/03/24</a:t>
            </a:fld>
            <a:endParaRPr lang="en-US"/>
          </a:p>
        </p:txBody>
      </p:sp>
      <p:sp>
        <p:nvSpPr>
          <p:cNvPr id="5" name="Footer Placeholder 4">
            <a:extLst>
              <a:ext uri="{FF2B5EF4-FFF2-40B4-BE49-F238E27FC236}">
                <a16:creationId xmlns:a16="http://schemas.microsoft.com/office/drawing/2014/main" id="{2D887E25-9883-8F98-6DAD-7220894EAB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CF0E6AA-9D6B-48C9-D275-AE3FF7755F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FA1DCC2-B625-0D4F-8668-BE490B5E51E4}" type="slidenum">
              <a:rPr lang="en-US" smtClean="0"/>
              <a:t>‹#›</a:t>
            </a:fld>
            <a:endParaRPr lang="en-US"/>
          </a:p>
        </p:txBody>
      </p:sp>
    </p:spTree>
    <p:extLst>
      <p:ext uri="{BB962C8B-B14F-4D97-AF65-F5344CB8AC3E}">
        <p14:creationId xmlns:p14="http://schemas.microsoft.com/office/powerpoint/2010/main" val="3958422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1FEC590B-3306-47E9-BD67-97F3F76169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1" name="Color">
              <a:extLst>
                <a:ext uri="{FF2B5EF4-FFF2-40B4-BE49-F238E27FC236}">
                  <a16:creationId xmlns:a16="http://schemas.microsoft.com/office/drawing/2014/main" id="{54F87DBC-E43C-4CE4-A8C5-61E3D6819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a:extLst>
                <a:ext uri="{FF2B5EF4-FFF2-40B4-BE49-F238E27FC236}">
                  <a16:creationId xmlns:a16="http://schemas.microsoft.com/office/drawing/2014/main" id="{CD39A88A-7F84-4ACA-877B-E28BC26CD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A47AAF5E-1692-48C9-98FB-6432BF0B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5" name="Freeform: Shape 14">
              <a:extLst>
                <a:ext uri="{FF2B5EF4-FFF2-40B4-BE49-F238E27FC236}">
                  <a16:creationId xmlns:a16="http://schemas.microsoft.com/office/drawing/2014/main" id="{5F36A26D-E71D-4663-B197-8B7BFA37A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6" name="Freeform: Shape 15">
              <a:extLst>
                <a:ext uri="{FF2B5EF4-FFF2-40B4-BE49-F238E27FC236}">
                  <a16:creationId xmlns:a16="http://schemas.microsoft.com/office/drawing/2014/main" id="{8A821CEB-DA96-4952-93B9-81F9C42BA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18C8EDE0-D69B-4F65-9AB7-DDE7EAD78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546F0982-BF10-4BF6-842A-F631654FF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2B313509-2128-42CA-81B6-C9EC23E4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1589188C-E06E-4F8A-BDD1-02ADF1408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6B4E610F-FCD0-483F-B9F2-6DF2C28FE8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3708B6DA-E8C2-694D-1FBB-D1A3D7890813}"/>
              </a:ext>
            </a:extLst>
          </p:cNvPr>
          <p:cNvSpPr>
            <a:spLocks noGrp="1"/>
          </p:cNvSpPr>
          <p:nvPr>
            <p:ph type="ctrTitle"/>
          </p:nvPr>
        </p:nvSpPr>
        <p:spPr>
          <a:xfrm>
            <a:off x="789708" y="666351"/>
            <a:ext cx="10558405" cy="3044335"/>
          </a:xfrm>
        </p:spPr>
        <p:txBody>
          <a:bodyPr anchor="b">
            <a:normAutofit fontScale="90000"/>
          </a:bodyPr>
          <a:lstStyle/>
          <a:p>
            <a:r>
              <a:rPr lang="en-US" sz="3600" dirty="0">
                <a:solidFill>
                  <a:schemeClr val="bg1"/>
                </a:solidFill>
              </a:rPr>
              <a:t>National Conference on</a:t>
            </a:r>
            <a:br>
              <a:rPr lang="en-US" sz="3600" dirty="0">
                <a:solidFill>
                  <a:schemeClr val="bg1"/>
                </a:solidFill>
              </a:rPr>
            </a:br>
            <a:r>
              <a:rPr lang="en-US" sz="3600" dirty="0">
                <a:solidFill>
                  <a:schemeClr val="bg1"/>
                </a:solidFill>
              </a:rPr>
              <a:t>Bank Branch Audit</a:t>
            </a:r>
            <a:br>
              <a:rPr lang="en-US" sz="3600" dirty="0">
                <a:solidFill>
                  <a:schemeClr val="bg1"/>
                </a:solidFill>
              </a:rPr>
            </a:br>
            <a:r>
              <a:rPr lang="en-US" sz="3600" dirty="0">
                <a:solidFill>
                  <a:schemeClr val="bg1"/>
                </a:solidFill>
              </a:rPr>
              <a:t>organized by</a:t>
            </a:r>
            <a:br>
              <a:rPr lang="en-US" sz="3600" dirty="0">
                <a:solidFill>
                  <a:schemeClr val="bg1"/>
                </a:solidFill>
                <a:latin typeface="+mn-lt"/>
                <a:ea typeface="+mn-ea"/>
                <a:cs typeface="+mn-cs"/>
              </a:rPr>
            </a:br>
            <a:br>
              <a:rPr lang="en-US" sz="3000" dirty="0">
                <a:solidFill>
                  <a:schemeClr val="bg1"/>
                </a:solidFill>
                <a:latin typeface="+mn-lt"/>
                <a:ea typeface="+mn-ea"/>
                <a:cs typeface="+mn-cs"/>
              </a:rPr>
            </a:br>
            <a:r>
              <a:rPr lang="en-US" sz="3600" dirty="0">
                <a:solidFill>
                  <a:schemeClr val="bg1"/>
                </a:solidFill>
                <a:latin typeface="+mn-lt"/>
                <a:ea typeface="+mn-ea"/>
                <a:cs typeface="+mn-cs"/>
              </a:rPr>
              <a:t>Pune Branch of Western India Regional Council of</a:t>
            </a:r>
            <a:br>
              <a:rPr lang="en-US" sz="3600" dirty="0">
                <a:solidFill>
                  <a:schemeClr val="bg1"/>
                </a:solidFill>
                <a:latin typeface="+mn-lt"/>
                <a:ea typeface="+mn-ea"/>
                <a:cs typeface="+mn-cs"/>
              </a:rPr>
            </a:br>
            <a:r>
              <a:rPr lang="en-US" sz="3600" dirty="0">
                <a:solidFill>
                  <a:schemeClr val="bg1"/>
                </a:solidFill>
                <a:latin typeface="+mn-lt"/>
                <a:ea typeface="+mn-ea"/>
                <a:cs typeface="+mn-cs"/>
              </a:rPr>
              <a:t>The Institute of Chartered Accountants of India</a:t>
            </a:r>
            <a:br>
              <a:rPr lang="en-US" sz="3600" dirty="0">
                <a:solidFill>
                  <a:schemeClr val="bg1"/>
                </a:solidFill>
                <a:latin typeface="Ayuthaya" pitchFamily="2" charset="-34"/>
                <a:ea typeface="Ayuthaya" pitchFamily="2" charset="-34"/>
                <a:cs typeface="Ayuthaya" pitchFamily="2" charset="-34"/>
              </a:rPr>
            </a:br>
            <a:endParaRPr lang="en-US" sz="3600" dirty="0">
              <a:solidFill>
                <a:schemeClr val="bg1"/>
              </a:solidFill>
              <a:latin typeface="Ayuthaya" pitchFamily="2" charset="-34"/>
              <a:ea typeface="Ayuthaya" pitchFamily="2" charset="-34"/>
              <a:cs typeface="Ayuthaya" pitchFamily="2" charset="-34"/>
            </a:endParaRPr>
          </a:p>
        </p:txBody>
      </p:sp>
      <p:sp>
        <p:nvSpPr>
          <p:cNvPr id="3" name="Subtitle 2">
            <a:extLst>
              <a:ext uri="{FF2B5EF4-FFF2-40B4-BE49-F238E27FC236}">
                <a16:creationId xmlns:a16="http://schemas.microsoft.com/office/drawing/2014/main" id="{08460196-4E82-1E80-833B-BE9437236B5E}"/>
              </a:ext>
            </a:extLst>
          </p:cNvPr>
          <p:cNvSpPr>
            <a:spLocks noGrp="1"/>
          </p:cNvSpPr>
          <p:nvPr>
            <p:ph type="subTitle" idx="1"/>
          </p:nvPr>
        </p:nvSpPr>
        <p:spPr>
          <a:xfrm>
            <a:off x="789708" y="3866064"/>
            <a:ext cx="10558405" cy="2234485"/>
          </a:xfrm>
        </p:spPr>
        <p:txBody>
          <a:bodyPr anchor="t">
            <a:normAutofit fontScale="85000" lnSpcReduction="20000"/>
          </a:bodyPr>
          <a:lstStyle/>
          <a:p>
            <a:r>
              <a:rPr lang="en-US" sz="4800" dirty="0">
                <a:solidFill>
                  <a:schemeClr val="bg1"/>
                </a:solidFill>
              </a:rPr>
              <a:t>Planning for Effective Bank Branch</a:t>
            </a:r>
          </a:p>
          <a:p>
            <a:r>
              <a:rPr lang="en-US" sz="4800" dirty="0">
                <a:solidFill>
                  <a:schemeClr val="bg1"/>
                </a:solidFill>
              </a:rPr>
              <a:t>&amp; Recent Circulars</a:t>
            </a:r>
          </a:p>
          <a:p>
            <a:endParaRPr lang="en-US" dirty="0">
              <a:solidFill>
                <a:schemeClr val="bg1"/>
              </a:solidFill>
            </a:endParaRPr>
          </a:p>
          <a:p>
            <a:endParaRPr lang="en-US" dirty="0">
              <a:solidFill>
                <a:schemeClr val="bg1"/>
              </a:solidFill>
            </a:endParaRPr>
          </a:p>
          <a:p>
            <a:r>
              <a:rPr lang="en-US" dirty="0">
                <a:solidFill>
                  <a:schemeClr val="bg1"/>
                </a:solidFill>
              </a:rPr>
              <a:t>23 March 2024</a:t>
            </a:r>
          </a:p>
        </p:txBody>
      </p:sp>
    </p:spTree>
    <p:extLst>
      <p:ext uri="{BB962C8B-B14F-4D97-AF65-F5344CB8AC3E}">
        <p14:creationId xmlns:p14="http://schemas.microsoft.com/office/powerpoint/2010/main" val="133784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1"/>
            <a:ext cx="12192000" cy="1062681"/>
          </a:xfrm>
          <a:solidFill>
            <a:schemeClr val="accent2"/>
          </a:solidFill>
        </p:spPr>
        <p:txBody>
          <a:bodyPr/>
          <a:lstStyle/>
          <a:p>
            <a:r>
              <a:rPr lang="en-US" b="1" dirty="0">
                <a:solidFill>
                  <a:schemeClr val="bg1"/>
                </a:solidFill>
              </a:rPr>
              <a:t>         Certificates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838200" y="1253331"/>
            <a:ext cx="10515600" cy="4351338"/>
          </a:xfrm>
        </p:spPr>
        <p:txBody>
          <a:bodyPr>
            <a:normAutofit/>
          </a:bodyPr>
          <a:lstStyle/>
          <a:p>
            <a:r>
              <a:rPr lang="en-US" dirty="0"/>
              <a:t>Accuracy of System based classification of NPAs</a:t>
            </a:r>
          </a:p>
          <a:p>
            <a:r>
              <a:rPr lang="en-US" dirty="0"/>
              <a:t>Interest Subvention (Agriculture, Education, Export)</a:t>
            </a:r>
          </a:p>
          <a:p>
            <a:r>
              <a:rPr lang="en-US" dirty="0"/>
              <a:t>DEA Fund</a:t>
            </a:r>
          </a:p>
          <a:p>
            <a:r>
              <a:rPr lang="en-US" dirty="0"/>
              <a:t>Unhedged foreign currency exposure</a:t>
            </a:r>
          </a:p>
          <a:p>
            <a:endParaRPr lang="en-US" dirty="0"/>
          </a:p>
          <a:p>
            <a:endParaRPr lang="en-US" dirty="0"/>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10</a:t>
            </a:fld>
            <a:endParaRPr lang="en-US"/>
          </a:p>
        </p:txBody>
      </p:sp>
    </p:spTree>
    <p:extLst>
      <p:ext uri="{BB962C8B-B14F-4D97-AF65-F5344CB8AC3E}">
        <p14:creationId xmlns:p14="http://schemas.microsoft.com/office/powerpoint/2010/main" val="3955755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0"/>
            <a:ext cx="12192000" cy="1046162"/>
          </a:xfrm>
          <a:solidFill>
            <a:schemeClr val="accent2"/>
          </a:solidFill>
        </p:spPr>
        <p:txBody>
          <a:bodyPr>
            <a:normAutofit/>
          </a:bodyPr>
          <a:lstStyle/>
          <a:p>
            <a:r>
              <a:rPr lang="en-US" sz="4800" dirty="0">
                <a:solidFill>
                  <a:schemeClr val="bg1"/>
                </a:solidFill>
              </a:rPr>
              <a:t>     </a:t>
            </a:r>
            <a:r>
              <a:rPr lang="en-US" sz="4800" b="1" dirty="0">
                <a:solidFill>
                  <a:schemeClr val="bg1"/>
                </a:solidFill>
              </a:rPr>
              <a:t>Standards on Auditing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383060" y="1460500"/>
            <a:ext cx="11207578" cy="4351338"/>
          </a:xfrm>
        </p:spPr>
        <p:txBody>
          <a:bodyPr/>
          <a:lstStyle/>
          <a:p>
            <a:r>
              <a:rPr lang="en-US" dirty="0"/>
              <a:t>SA 320 : Materiality in Planning &amp; Performing Audit</a:t>
            </a:r>
          </a:p>
          <a:p>
            <a:r>
              <a:rPr lang="en-US" dirty="0"/>
              <a:t>SA 530 : Audit Sampling</a:t>
            </a:r>
          </a:p>
          <a:p>
            <a:r>
              <a:rPr lang="en-US" dirty="0"/>
              <a:t>SA 260 : Communication with those charged with Governance</a:t>
            </a:r>
          </a:p>
          <a:p>
            <a:r>
              <a:rPr lang="en-US" dirty="0"/>
              <a:t>SA 600 : Using work of Another Auditor</a:t>
            </a:r>
          </a:p>
          <a:p>
            <a:r>
              <a:rPr lang="en-US" dirty="0"/>
              <a:t>SA 705 : Modifications in the Opinion in Independent Auditors’ Report</a:t>
            </a:r>
          </a:p>
          <a:p>
            <a:r>
              <a:rPr lang="en-US" dirty="0"/>
              <a:t>SA 706 : Emphasis of Matters &amp; Other Matters in IAR</a:t>
            </a:r>
          </a:p>
        </p:txBody>
      </p:sp>
      <p:sp>
        <p:nvSpPr>
          <p:cNvPr id="4" name="Footer Placeholder 3">
            <a:extLst>
              <a:ext uri="{FF2B5EF4-FFF2-40B4-BE49-F238E27FC236}">
                <a16:creationId xmlns:a16="http://schemas.microsoft.com/office/drawing/2014/main" id="{7AA81EBD-7CF1-D61A-6B3F-2979B0EC15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11</a:t>
            </a:fld>
            <a:endParaRPr lang="en-US"/>
          </a:p>
        </p:txBody>
      </p:sp>
    </p:spTree>
    <p:extLst>
      <p:ext uri="{BB962C8B-B14F-4D97-AF65-F5344CB8AC3E}">
        <p14:creationId xmlns:p14="http://schemas.microsoft.com/office/powerpoint/2010/main" val="1209517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1"/>
            <a:ext cx="12192000" cy="902042"/>
          </a:xfrm>
          <a:solidFill>
            <a:schemeClr val="accent2"/>
          </a:solidFill>
        </p:spPr>
        <p:txBody>
          <a:bodyPr/>
          <a:lstStyle/>
          <a:p>
            <a:r>
              <a:rPr lang="en-US" dirty="0"/>
              <a:t>      </a:t>
            </a:r>
            <a:r>
              <a:rPr lang="en-US" b="1" dirty="0">
                <a:solidFill>
                  <a:schemeClr val="bg1"/>
                </a:solidFill>
              </a:rPr>
              <a:t>Understanding Constitution of Bank</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Public Sector Bank</a:t>
            </a:r>
          </a:p>
          <a:p>
            <a:r>
              <a:rPr lang="en-US" dirty="0"/>
              <a:t>Urban Co-operative Bank (State Acts / Central Act)</a:t>
            </a:r>
          </a:p>
          <a:p>
            <a:r>
              <a:rPr lang="en-US" dirty="0"/>
              <a:t>State Central / District Central Co-op. Bank</a:t>
            </a:r>
          </a:p>
          <a:p>
            <a:r>
              <a:rPr lang="en-US" dirty="0"/>
              <a:t>Regional Rural Bank</a:t>
            </a:r>
          </a:p>
          <a:p>
            <a:r>
              <a:rPr lang="en-US" dirty="0"/>
              <a:t>Small Finance Bank</a:t>
            </a:r>
          </a:p>
          <a:p>
            <a:r>
              <a:rPr lang="en-US" dirty="0"/>
              <a:t>Payment Bank</a:t>
            </a:r>
          </a:p>
          <a:p>
            <a:r>
              <a:rPr lang="en-US" dirty="0"/>
              <a:t>Foreign Bank</a:t>
            </a:r>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12</a:t>
            </a:fld>
            <a:endParaRPr lang="en-US"/>
          </a:p>
        </p:txBody>
      </p:sp>
    </p:spTree>
    <p:extLst>
      <p:ext uri="{BB962C8B-B14F-4D97-AF65-F5344CB8AC3E}">
        <p14:creationId xmlns:p14="http://schemas.microsoft.com/office/powerpoint/2010/main" val="393204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78476"/>
          </a:xfrm>
          <a:solidFill>
            <a:schemeClr val="accent2"/>
          </a:solidFill>
        </p:spPr>
        <p:txBody>
          <a:bodyPr/>
          <a:lstStyle/>
          <a:p>
            <a:r>
              <a:rPr lang="en-US" dirty="0"/>
              <a:t>      </a:t>
            </a:r>
            <a:r>
              <a:rPr lang="en-US" b="1" dirty="0">
                <a:solidFill>
                  <a:schemeClr val="bg1"/>
                </a:solidFill>
              </a:rPr>
              <a:t>Understanding of the Bank</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Geographical Spread</a:t>
            </a:r>
          </a:p>
          <a:p>
            <a:r>
              <a:rPr lang="en-US" dirty="0"/>
              <a:t>Nature of Business</a:t>
            </a:r>
          </a:p>
          <a:p>
            <a:r>
              <a:rPr lang="en-US" dirty="0"/>
              <a:t>Products : Loans &amp; Deposits</a:t>
            </a:r>
          </a:p>
          <a:p>
            <a:r>
              <a:rPr lang="en-US" dirty="0"/>
              <a:t>Extent of Computerisation &amp; Digital Products</a:t>
            </a:r>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13</a:t>
            </a:fld>
            <a:endParaRPr lang="en-US"/>
          </a:p>
        </p:txBody>
      </p:sp>
    </p:spTree>
    <p:extLst>
      <p:ext uri="{BB962C8B-B14F-4D97-AF65-F5344CB8AC3E}">
        <p14:creationId xmlns:p14="http://schemas.microsoft.com/office/powerpoint/2010/main" val="61927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852616"/>
          </a:xfrm>
          <a:solidFill>
            <a:schemeClr val="accent2"/>
          </a:solidFill>
        </p:spPr>
        <p:txBody>
          <a:bodyPr/>
          <a:lstStyle/>
          <a:p>
            <a:r>
              <a:rPr lang="en-US" dirty="0"/>
              <a:t>      </a:t>
            </a:r>
            <a:r>
              <a:rPr lang="en-US" b="1" dirty="0">
                <a:solidFill>
                  <a:schemeClr val="bg1"/>
                </a:solidFill>
              </a:rPr>
              <a:t>Understanding of the Branch</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383059" y="1108933"/>
            <a:ext cx="10970741" cy="5007662"/>
          </a:xfrm>
        </p:spPr>
        <p:txBody>
          <a:bodyPr>
            <a:normAutofit/>
          </a:bodyPr>
          <a:lstStyle/>
          <a:p>
            <a:r>
              <a:rPr lang="en-US" dirty="0"/>
              <a:t>Location : Metro, Urban, Rural</a:t>
            </a:r>
          </a:p>
          <a:p>
            <a:r>
              <a:rPr lang="en-US" dirty="0"/>
              <a:t>Corporate, Mid-corporate, SSI, Retail, Agri, Specialised </a:t>
            </a:r>
          </a:p>
          <a:p>
            <a:r>
              <a:rPr lang="en-US" dirty="0"/>
              <a:t>Size of business : Advances &amp; Deposits</a:t>
            </a:r>
          </a:p>
          <a:p>
            <a:r>
              <a:rPr lang="en-US" dirty="0"/>
              <a:t>Nature of business</a:t>
            </a:r>
          </a:p>
          <a:p>
            <a:r>
              <a:rPr lang="en-US" dirty="0"/>
              <a:t>Staff Strength</a:t>
            </a:r>
          </a:p>
          <a:p>
            <a:r>
              <a:rPr lang="en-US" dirty="0"/>
              <a:t>Audits / Inspections undertaken (Internal Inspection, Concurrent Audit, Revenue Audit, Credit Audit, Snap Audit)</a:t>
            </a:r>
          </a:p>
          <a:p>
            <a:r>
              <a:rPr lang="en-US" dirty="0"/>
              <a:t>Level of NPAs &amp; increase / reduction during the year till date</a:t>
            </a:r>
          </a:p>
          <a:p>
            <a:r>
              <a:rPr lang="en-US" dirty="0"/>
              <a:t>Internal rating</a:t>
            </a:r>
          </a:p>
          <a:p>
            <a:r>
              <a:rPr lang="en-US" dirty="0"/>
              <a:t>Frauds detected during last 3 years</a:t>
            </a:r>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14</a:t>
            </a:fld>
            <a:endParaRPr lang="en-US"/>
          </a:p>
        </p:txBody>
      </p:sp>
    </p:spTree>
    <p:extLst>
      <p:ext uri="{BB962C8B-B14F-4D97-AF65-F5344CB8AC3E}">
        <p14:creationId xmlns:p14="http://schemas.microsoft.com/office/powerpoint/2010/main" val="999982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1"/>
            <a:ext cx="12192000" cy="827902"/>
          </a:xfrm>
          <a:solidFill>
            <a:schemeClr val="accent2"/>
          </a:solidFill>
        </p:spPr>
        <p:txBody>
          <a:bodyPr/>
          <a:lstStyle/>
          <a:p>
            <a:r>
              <a:rPr lang="en-US" dirty="0"/>
              <a:t>      </a:t>
            </a:r>
            <a:r>
              <a:rPr lang="en-US" b="1" dirty="0">
                <a:solidFill>
                  <a:schemeClr val="bg1"/>
                </a:solidFill>
              </a:rPr>
              <a:t>CBS of the Bank</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Broad Features &amp; IT General Controls of the CBS</a:t>
            </a:r>
          </a:p>
          <a:p>
            <a:pPr marL="536575" indent="-268288">
              <a:buFont typeface="Wingdings" pitchFamily="2" charset="77"/>
              <a:buChar char="ü"/>
            </a:pPr>
            <a:r>
              <a:rPr lang="en-US" dirty="0"/>
              <a:t> Input Controls, Maker Checker Controls</a:t>
            </a:r>
          </a:p>
          <a:p>
            <a:r>
              <a:rPr lang="en-US" dirty="0"/>
              <a:t>Tasks performed centrally by Data Centre and by the Branch</a:t>
            </a:r>
          </a:p>
          <a:p>
            <a:r>
              <a:rPr lang="en-US" dirty="0"/>
              <a:t>Reports available from CBS</a:t>
            </a:r>
          </a:p>
          <a:p>
            <a:pPr marL="622300" indent="-304800">
              <a:buFont typeface="Wingdings" pitchFamily="2" charset="2"/>
              <a:buChar char="ü"/>
            </a:pPr>
            <a:r>
              <a:rPr lang="en-US" dirty="0"/>
              <a:t>Critical reports generated &amp; reviewed by the Branch</a:t>
            </a:r>
          </a:p>
          <a:p>
            <a:pPr marL="622300" indent="-304800">
              <a:buFont typeface="Wingdings" pitchFamily="2" charset="2"/>
              <a:buChar char="ü"/>
            </a:pPr>
            <a:r>
              <a:rPr lang="en-US" dirty="0"/>
              <a:t>Reports available &amp; useful for Statutory Audit</a:t>
            </a:r>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15</a:t>
            </a:fld>
            <a:endParaRPr lang="en-US"/>
          </a:p>
        </p:txBody>
      </p:sp>
    </p:spTree>
    <p:extLst>
      <p:ext uri="{BB962C8B-B14F-4D97-AF65-F5344CB8AC3E}">
        <p14:creationId xmlns:p14="http://schemas.microsoft.com/office/powerpoint/2010/main" val="513313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877330"/>
          </a:xfrm>
          <a:solidFill>
            <a:schemeClr val="accent2"/>
          </a:solidFill>
        </p:spPr>
        <p:txBody>
          <a:bodyPr/>
          <a:lstStyle/>
          <a:p>
            <a:r>
              <a:rPr lang="en-US" dirty="0"/>
              <a:t>      </a:t>
            </a:r>
            <a:r>
              <a:rPr lang="en-US" b="1" dirty="0">
                <a:solidFill>
                  <a:schemeClr val="bg1"/>
                </a:solidFill>
              </a:rPr>
              <a:t>Important Reports from CBS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370703" y="1108932"/>
            <a:ext cx="10983097" cy="4871737"/>
          </a:xfrm>
        </p:spPr>
        <p:txBody>
          <a:bodyPr>
            <a:normAutofit/>
          </a:bodyPr>
          <a:lstStyle/>
          <a:p>
            <a:r>
              <a:rPr lang="en-US" dirty="0"/>
              <a:t>Movement in SMA1, SMA2 A/cs &amp; NPAs</a:t>
            </a:r>
          </a:p>
          <a:p>
            <a:r>
              <a:rPr lang="en-US" dirty="0"/>
              <a:t>Excess in CC/OD a/cs</a:t>
            </a:r>
          </a:p>
          <a:p>
            <a:r>
              <a:rPr lang="en-US" dirty="0"/>
              <a:t>Limits expired but not renewed</a:t>
            </a:r>
          </a:p>
          <a:p>
            <a:r>
              <a:rPr lang="en-US" dirty="0"/>
              <a:t>Red flagged a/cs – Early Warning Signals</a:t>
            </a:r>
          </a:p>
          <a:p>
            <a:r>
              <a:rPr lang="en-US" dirty="0"/>
              <a:t>Frauds suspected / under investigation / declared</a:t>
            </a:r>
          </a:p>
          <a:p>
            <a:r>
              <a:rPr lang="en-US" dirty="0"/>
              <a:t>Quick mortality cases</a:t>
            </a:r>
          </a:p>
          <a:p>
            <a:r>
              <a:rPr lang="en-US" dirty="0"/>
              <a:t>Advances upgraded during the year</a:t>
            </a:r>
          </a:p>
          <a:p>
            <a:r>
              <a:rPr lang="en-US" dirty="0"/>
              <a:t>Top Performing Advances</a:t>
            </a:r>
          </a:p>
          <a:p>
            <a:r>
              <a:rPr lang="en-US" dirty="0"/>
              <a:t>Restructured A/cs</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16</a:t>
            </a:fld>
            <a:endParaRPr lang="en-US"/>
          </a:p>
        </p:txBody>
      </p:sp>
    </p:spTree>
    <p:extLst>
      <p:ext uri="{BB962C8B-B14F-4D97-AF65-F5344CB8AC3E}">
        <p14:creationId xmlns:p14="http://schemas.microsoft.com/office/powerpoint/2010/main" val="284057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976184"/>
          </a:xfrm>
          <a:solidFill>
            <a:schemeClr val="accent2"/>
          </a:solidFill>
        </p:spPr>
        <p:txBody>
          <a:bodyPr/>
          <a:lstStyle/>
          <a:p>
            <a:r>
              <a:rPr lang="en-US" dirty="0"/>
              <a:t>      </a:t>
            </a:r>
            <a:r>
              <a:rPr lang="en-US" b="1" dirty="0">
                <a:solidFill>
                  <a:schemeClr val="bg1"/>
                </a:solidFill>
              </a:rPr>
              <a:t>Gold Loans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630194" y="1108932"/>
            <a:ext cx="10723605" cy="5247417"/>
          </a:xfrm>
        </p:spPr>
        <p:txBody>
          <a:bodyPr>
            <a:normAutofit fontScale="77500" lnSpcReduction="20000"/>
          </a:bodyPr>
          <a:lstStyle/>
          <a:p>
            <a:r>
              <a:rPr lang="en-IN" sz="2900" dirty="0">
                <a:solidFill>
                  <a:srgbClr val="000000"/>
                </a:solidFill>
              </a:rPr>
              <a:t>The Finance Ministry has asked all state-owned banks to review their gold loan portfolio after instances of non-compliance with regulatory norms were noticed by the government. The Department of Financial Services (DFS), which is part of the Finance Ministry, wrote to the heads of public sector banks and asked them to look at their system and processes related to gold loans.</a:t>
            </a:r>
            <a:endParaRPr lang="en-US" sz="2900" dirty="0">
              <a:solidFill>
                <a:srgbClr val="000000"/>
              </a:solidFill>
            </a:endParaRPr>
          </a:p>
          <a:p>
            <a:r>
              <a:rPr lang="en-IN" sz="2900" dirty="0">
                <a:solidFill>
                  <a:srgbClr val="000000"/>
                </a:solidFill>
              </a:rPr>
              <a:t>DFS had first issued a letter on February 27 and all state-run banks were to review every gold loan account issued after January 1, 2022. The DFS wanted the banks to assess the collateral value of the gold loan accounts, analyse collection charges, and check if there has been any evergreening.</a:t>
            </a:r>
          </a:p>
          <a:p>
            <a:r>
              <a:rPr lang="en-IN" sz="2900" dirty="0">
                <a:solidFill>
                  <a:srgbClr val="000000"/>
                </a:solidFill>
              </a:rPr>
              <a:t>"We have asked banks to undertake comprehensive review of the gold loan business," Financial Services Secretary Vivek Joshi told news agency PTI.</a:t>
            </a:r>
          </a:p>
          <a:p>
            <a:r>
              <a:rPr lang="en-IN" sz="2900" dirty="0">
                <a:solidFill>
                  <a:srgbClr val="000000"/>
                </a:solidFill>
                <a:effectLst/>
              </a:rPr>
              <a:t>The circular was issued on the back of a rise in gold loans on a year-on-year basis. There was a 17% rise in gold loans vis-a-vis 16.6% rally in the yellow metal's prices. Loans against gold jewellery stood at Rs 1.01 lakh crore as of January 26. The Finance Ministry has clarified that it had noticed instances of non-compliance regarding the gold loan portfolio and hence issued the directive.</a:t>
            </a:r>
          </a:p>
          <a:p>
            <a:r>
              <a:rPr lang="en-IN" sz="2900" dirty="0">
                <a:solidFill>
                  <a:srgbClr val="000000"/>
                </a:solidFill>
              </a:rPr>
              <a:t>Source News Item in Business Today</a:t>
            </a:r>
            <a:endParaRPr lang="en-US" sz="2900"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17</a:t>
            </a:fld>
            <a:endParaRPr lang="en-US"/>
          </a:p>
        </p:txBody>
      </p:sp>
    </p:spTree>
    <p:extLst>
      <p:ext uri="{BB962C8B-B14F-4D97-AF65-F5344CB8AC3E}">
        <p14:creationId xmlns:p14="http://schemas.microsoft.com/office/powerpoint/2010/main" val="701454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2971006"/>
            <a:ext cx="12192000" cy="915988"/>
          </a:xfrm>
          <a:solidFill>
            <a:schemeClr val="accent2"/>
          </a:solidFill>
        </p:spPr>
        <p:txBody>
          <a:bodyPr/>
          <a:lstStyle/>
          <a:p>
            <a:r>
              <a:rPr lang="en-US" b="1" dirty="0">
                <a:solidFill>
                  <a:schemeClr val="bg1"/>
                </a:solidFill>
              </a:rPr>
              <a:t>         Audit Planning </a:t>
            </a:r>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18</a:t>
            </a:fld>
            <a:endParaRPr lang="en-US"/>
          </a:p>
        </p:txBody>
      </p:sp>
    </p:spTree>
    <p:extLst>
      <p:ext uri="{BB962C8B-B14F-4D97-AF65-F5344CB8AC3E}">
        <p14:creationId xmlns:p14="http://schemas.microsoft.com/office/powerpoint/2010/main" val="2528005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815546"/>
          </a:xfrm>
          <a:solidFill>
            <a:schemeClr val="accent2"/>
          </a:solidFill>
        </p:spPr>
        <p:txBody>
          <a:bodyPr>
            <a:normAutofit/>
          </a:bodyPr>
          <a:lstStyle/>
          <a:p>
            <a:r>
              <a:rPr lang="en-US" dirty="0"/>
              <a:t>      </a:t>
            </a:r>
            <a:r>
              <a:rPr lang="en-US" b="1" dirty="0">
                <a:solidFill>
                  <a:schemeClr val="bg1"/>
                </a:solidFill>
              </a:rPr>
              <a:t>Detailed Analysis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Comparative Analysis of Trial Balance as on 31 March 2023 &amp; 29 Feb 2024 / 31 March 2024</a:t>
            </a:r>
          </a:p>
          <a:p>
            <a:r>
              <a:rPr lang="en-US" dirty="0"/>
              <a:t>Detailed Analysis of Advances Portfolio</a:t>
            </a:r>
          </a:p>
          <a:p>
            <a:r>
              <a:rPr lang="en-US" dirty="0"/>
              <a:t>Focus Areas to be decided from comparative analysis &amp; scrutiny of reports</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19</a:t>
            </a:fld>
            <a:endParaRPr lang="en-US"/>
          </a:p>
        </p:txBody>
      </p:sp>
    </p:spTree>
    <p:extLst>
      <p:ext uri="{BB962C8B-B14F-4D97-AF65-F5344CB8AC3E}">
        <p14:creationId xmlns:p14="http://schemas.microsoft.com/office/powerpoint/2010/main" val="2715178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07F39-9E69-D35B-9026-26DC04ADFD41}"/>
              </a:ext>
            </a:extLst>
          </p:cNvPr>
          <p:cNvSpPr>
            <a:spLocks noGrp="1"/>
          </p:cNvSpPr>
          <p:nvPr>
            <p:ph type="title"/>
          </p:nvPr>
        </p:nvSpPr>
        <p:spPr>
          <a:xfrm>
            <a:off x="1791730" y="729050"/>
            <a:ext cx="9555720" cy="2892038"/>
          </a:xfrm>
        </p:spPr>
        <p:txBody>
          <a:bodyPr anchor="t">
            <a:normAutofit/>
          </a:bodyPr>
          <a:lstStyle/>
          <a:p>
            <a:r>
              <a:rPr lang="en-US" sz="2000" dirty="0"/>
              <a:t>Views in this presentation are my personal views &amp; not views of the ICAI or our Firm. This should not be treated as Professional Advice to members.</a:t>
            </a:r>
          </a:p>
        </p:txBody>
      </p:sp>
      <p:sp>
        <p:nvSpPr>
          <p:cNvPr id="5" name="Slide Number Placeholder 4">
            <a:extLst>
              <a:ext uri="{FF2B5EF4-FFF2-40B4-BE49-F238E27FC236}">
                <a16:creationId xmlns:a16="http://schemas.microsoft.com/office/drawing/2014/main" id="{672E5C44-36A8-A84E-FA52-0895EC77A022}"/>
              </a:ext>
            </a:extLst>
          </p:cNvPr>
          <p:cNvSpPr>
            <a:spLocks noGrp="1"/>
          </p:cNvSpPr>
          <p:nvPr>
            <p:ph type="sldNum" sz="quarter" idx="12"/>
          </p:nvPr>
        </p:nvSpPr>
        <p:spPr/>
        <p:txBody>
          <a:bodyPr/>
          <a:lstStyle/>
          <a:p>
            <a:fld id="{AFA1DCC2-B625-0D4F-8668-BE490B5E51E4}" type="slidenum">
              <a:rPr lang="en-US" smtClean="0"/>
              <a:t>2</a:t>
            </a:fld>
            <a:endParaRPr lang="en-US"/>
          </a:p>
        </p:txBody>
      </p:sp>
    </p:spTree>
    <p:extLst>
      <p:ext uri="{BB962C8B-B14F-4D97-AF65-F5344CB8AC3E}">
        <p14:creationId xmlns:p14="http://schemas.microsoft.com/office/powerpoint/2010/main" val="901347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815546"/>
          </a:xfrm>
          <a:solidFill>
            <a:schemeClr val="accent2"/>
          </a:solidFill>
        </p:spPr>
        <p:txBody>
          <a:bodyPr>
            <a:normAutofit/>
          </a:bodyPr>
          <a:lstStyle/>
          <a:p>
            <a:r>
              <a:rPr lang="en-US" dirty="0"/>
              <a:t>      </a:t>
            </a:r>
            <a:r>
              <a:rPr lang="en-US" b="1" dirty="0">
                <a:solidFill>
                  <a:schemeClr val="bg1"/>
                </a:solidFill>
              </a:rPr>
              <a:t>Audit Team</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Banking, Legal</a:t>
            </a:r>
          </a:p>
          <a:p>
            <a:r>
              <a:rPr lang="en-US" dirty="0"/>
              <a:t>Auditing  Financial Statements</a:t>
            </a:r>
          </a:p>
          <a:p>
            <a:r>
              <a:rPr lang="en-US" dirty="0"/>
              <a:t>Conversant with CBS</a:t>
            </a:r>
          </a:p>
          <a:p>
            <a:r>
              <a:rPr lang="en-US" dirty="0"/>
              <a:t>Data Analytics</a:t>
            </a:r>
          </a:p>
          <a:p>
            <a:r>
              <a:rPr lang="en-US" dirty="0"/>
              <a:t>Report writing</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20</a:t>
            </a:fld>
            <a:endParaRPr lang="en-US"/>
          </a:p>
        </p:txBody>
      </p:sp>
    </p:spTree>
    <p:extLst>
      <p:ext uri="{BB962C8B-B14F-4D97-AF65-F5344CB8AC3E}">
        <p14:creationId xmlns:p14="http://schemas.microsoft.com/office/powerpoint/2010/main" val="956186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667266"/>
          </a:xfrm>
          <a:solidFill>
            <a:schemeClr val="accent2"/>
          </a:solidFill>
        </p:spPr>
        <p:txBody>
          <a:bodyPr>
            <a:normAutofit fontScale="90000"/>
          </a:bodyPr>
          <a:lstStyle/>
          <a:p>
            <a:r>
              <a:rPr lang="en-US" dirty="0"/>
              <a:t>      </a:t>
            </a:r>
            <a:r>
              <a:rPr lang="en-US" b="1" dirty="0">
                <a:solidFill>
                  <a:schemeClr val="bg1"/>
                </a:solidFill>
              </a:rPr>
              <a:t>Allocation of Work</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endParaRPr lang="en-US" dirty="0"/>
          </a:p>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21</a:t>
            </a:fld>
            <a:endParaRPr lang="en-US"/>
          </a:p>
        </p:txBody>
      </p:sp>
      <p:graphicFrame>
        <p:nvGraphicFramePr>
          <p:cNvPr id="6" name="Table 5">
            <a:extLst>
              <a:ext uri="{FF2B5EF4-FFF2-40B4-BE49-F238E27FC236}">
                <a16:creationId xmlns:a16="http://schemas.microsoft.com/office/drawing/2014/main" id="{ADB60F3E-53B7-0717-5BC7-492C84BB84D8}"/>
              </a:ext>
            </a:extLst>
          </p:cNvPr>
          <p:cNvGraphicFramePr>
            <a:graphicFrameLocks noGrp="1"/>
          </p:cNvGraphicFramePr>
          <p:nvPr>
            <p:extLst>
              <p:ext uri="{D42A27DB-BD31-4B8C-83A1-F6EECF244321}">
                <p14:modId xmlns:p14="http://schemas.microsoft.com/office/powerpoint/2010/main" val="3829194873"/>
              </p:ext>
            </p:extLst>
          </p:nvPr>
        </p:nvGraphicFramePr>
        <p:xfrm>
          <a:off x="697127" y="1010572"/>
          <a:ext cx="10797746" cy="5528340"/>
        </p:xfrm>
        <a:graphic>
          <a:graphicData uri="http://schemas.openxmlformats.org/drawingml/2006/table">
            <a:tbl>
              <a:tblPr>
                <a:tableStyleId>{5C22544A-7EE6-4342-B048-85BDC9FD1C3A}</a:tableStyleId>
              </a:tblPr>
              <a:tblGrid>
                <a:gridCol w="5629157">
                  <a:extLst>
                    <a:ext uri="{9D8B030D-6E8A-4147-A177-3AD203B41FA5}">
                      <a16:colId xmlns:a16="http://schemas.microsoft.com/office/drawing/2014/main" val="1103770071"/>
                    </a:ext>
                  </a:extLst>
                </a:gridCol>
                <a:gridCol w="2916926">
                  <a:extLst>
                    <a:ext uri="{9D8B030D-6E8A-4147-A177-3AD203B41FA5}">
                      <a16:colId xmlns:a16="http://schemas.microsoft.com/office/drawing/2014/main" val="272907920"/>
                    </a:ext>
                  </a:extLst>
                </a:gridCol>
                <a:gridCol w="2251663">
                  <a:extLst>
                    <a:ext uri="{9D8B030D-6E8A-4147-A177-3AD203B41FA5}">
                      <a16:colId xmlns:a16="http://schemas.microsoft.com/office/drawing/2014/main" val="3035912910"/>
                    </a:ext>
                  </a:extLst>
                </a:gridCol>
              </a:tblGrid>
              <a:tr h="307130">
                <a:tc>
                  <a:txBody>
                    <a:bodyPr/>
                    <a:lstStyle/>
                    <a:p>
                      <a:pPr algn="l" fontAlgn="ctr"/>
                      <a:r>
                        <a:rPr lang="en-IN" sz="1800" b="1" u="none" strike="noStrike" dirty="0">
                          <a:effectLst/>
                        </a:rPr>
                        <a:t>Area for Verification</a:t>
                      </a:r>
                      <a:endParaRPr lang="en-IN" sz="1800" b="1"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b="1" u="none" strike="noStrike" dirty="0">
                          <a:effectLst/>
                        </a:rPr>
                        <a:t>Deliverables</a:t>
                      </a:r>
                      <a:endParaRPr lang="en-IN" sz="1800" b="1"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b="1" u="none" strike="noStrike" dirty="0">
                          <a:effectLst/>
                        </a:rPr>
                        <a:t>LFAR Clauses</a:t>
                      </a:r>
                      <a:endParaRPr lang="en-IN" sz="1800" b="1"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960991787"/>
                  </a:ext>
                </a:extLst>
              </a:tr>
              <a:tr h="307130">
                <a:tc>
                  <a:txBody>
                    <a:bodyPr/>
                    <a:lstStyle/>
                    <a:p>
                      <a:pPr algn="l" fontAlgn="ctr"/>
                      <a:r>
                        <a:rPr lang="en-IN" sz="1800" u="none" strike="noStrike" dirty="0">
                          <a:effectLst/>
                        </a:rPr>
                        <a:t>Advances</a:t>
                      </a:r>
                      <a:endParaRPr lang="en-IN" sz="1800" b="0" i="0" u="none" strike="noStrike" dirty="0">
                        <a:solidFill>
                          <a:srgbClr val="000000"/>
                        </a:solidFill>
                        <a:effectLst/>
                        <a:latin typeface="Aptos" panose="020B0004020202020204" pitchFamily="34" charset="0"/>
                      </a:endParaRPr>
                    </a:p>
                  </a:txBody>
                  <a:tcPr marL="9525" marR="9525" marT="9525" marB="0" anchor="ctr"/>
                </a:tc>
                <a:tc rowSpan="5">
                  <a:txBody>
                    <a:bodyPr/>
                    <a:lstStyle/>
                    <a:p>
                      <a:pPr algn="ctr" fontAlgn="ctr"/>
                      <a:r>
                        <a:rPr lang="en-IN" sz="1800" u="none" strike="noStrike" dirty="0">
                          <a:effectLst/>
                        </a:rPr>
                        <a:t>LFAR, NPA Statements</a:t>
                      </a:r>
                      <a:endParaRPr lang="en-IN" sz="1800" b="0" i="0" u="none" strike="noStrike" dirty="0">
                        <a:solidFill>
                          <a:srgbClr val="000000"/>
                        </a:solidFill>
                        <a:effectLst/>
                        <a:latin typeface="Aptos" panose="020B0004020202020204" pitchFamily="34" charset="0"/>
                      </a:endParaRPr>
                    </a:p>
                  </a:txBody>
                  <a:tcPr marL="9525" marR="9525" marT="9525" marB="0" anchor="ctr"/>
                </a:tc>
                <a:tc rowSpan="5">
                  <a:txBody>
                    <a:bodyPr/>
                    <a:lstStyle/>
                    <a:p>
                      <a:pPr algn="ctr" fontAlgn="ctr"/>
                      <a:r>
                        <a:rPr lang="en-IN" sz="1800" u="none" strike="noStrike" dirty="0">
                          <a:effectLst/>
                        </a:rPr>
                        <a:t>Part I (5)</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698448887"/>
                  </a:ext>
                </a:extLst>
              </a:tr>
              <a:tr h="307130">
                <a:tc>
                  <a:txBody>
                    <a:bodyPr/>
                    <a:lstStyle/>
                    <a:p>
                      <a:pPr algn="l" fontAlgn="ctr"/>
                      <a:r>
                        <a:rPr lang="en-IN" sz="1800" u="none" strike="noStrike" dirty="0">
                          <a:effectLst/>
                        </a:rPr>
                        <a:t>Recovery of NPAs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531839851"/>
                  </a:ext>
                </a:extLst>
              </a:tr>
              <a:tr h="307130">
                <a:tc>
                  <a:txBody>
                    <a:bodyPr/>
                    <a:lstStyle/>
                    <a:p>
                      <a:pPr algn="l" fontAlgn="ctr"/>
                      <a:r>
                        <a:rPr lang="en-IN" sz="1800" u="none" strike="noStrike" dirty="0">
                          <a:effectLst/>
                        </a:rPr>
                        <a:t>Fresh NPAs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849219033"/>
                  </a:ext>
                </a:extLst>
              </a:tr>
              <a:tr h="307130">
                <a:tc>
                  <a:txBody>
                    <a:bodyPr/>
                    <a:lstStyle/>
                    <a:p>
                      <a:pPr algn="l" fontAlgn="ctr"/>
                      <a:r>
                        <a:rPr lang="en-IN" sz="1800" u="none" strike="noStrike" dirty="0">
                          <a:effectLst/>
                        </a:rPr>
                        <a:t>Gold / Bullion / Security Items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26813807"/>
                  </a:ext>
                </a:extLst>
              </a:tr>
              <a:tr h="307130">
                <a:tc>
                  <a:txBody>
                    <a:bodyPr/>
                    <a:lstStyle/>
                    <a:p>
                      <a:pPr algn="l" fontAlgn="ctr"/>
                      <a:r>
                        <a:rPr lang="en-IN" sz="1800" u="none" strike="noStrike" dirty="0">
                          <a:effectLst/>
                        </a:rPr>
                        <a:t>Foreign Exchange Business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58377494"/>
                  </a:ext>
                </a:extLst>
              </a:tr>
              <a:tr h="307130">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l" fontAlgn="ctr"/>
                      <a:r>
                        <a:rPr lang="en-IN" sz="1800" u="none" strike="noStrike">
                          <a:effectLst/>
                        </a:rPr>
                        <a:t> </a:t>
                      </a:r>
                      <a:endParaRPr lang="en-IN" sz="1800" b="0" i="0" u="none" strike="noStrike">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764085737"/>
                  </a:ext>
                </a:extLst>
              </a:tr>
              <a:tr h="307130">
                <a:tc>
                  <a:txBody>
                    <a:bodyPr/>
                    <a:lstStyle/>
                    <a:p>
                      <a:pPr algn="l" fontAlgn="ctr"/>
                      <a:r>
                        <a:rPr lang="en-IN" sz="1800" u="none" strike="noStrike" dirty="0">
                          <a:effectLst/>
                        </a:rPr>
                        <a:t>Cash</a:t>
                      </a:r>
                      <a:endParaRPr lang="en-IN" sz="1800" b="0" i="0" u="none" strike="noStrike" dirty="0">
                        <a:solidFill>
                          <a:srgbClr val="000000"/>
                        </a:solidFill>
                        <a:effectLst/>
                        <a:latin typeface="Aptos" panose="020B0004020202020204" pitchFamily="34" charset="0"/>
                      </a:endParaRPr>
                    </a:p>
                  </a:txBody>
                  <a:tcPr marL="9525" marR="9525" marT="9525" marB="0" anchor="ctr"/>
                </a:tc>
                <a:tc rowSpan="4">
                  <a:txBody>
                    <a:bodyPr/>
                    <a:lstStyle/>
                    <a:p>
                      <a:pPr algn="ctr" fontAlgn="ctr"/>
                      <a:r>
                        <a:rPr lang="en-IN" sz="1800" u="none" strike="noStrike" dirty="0">
                          <a:effectLst/>
                        </a:rPr>
                        <a:t>LFAR</a:t>
                      </a:r>
                      <a:endParaRPr lang="en-IN" sz="1800" b="0" i="0" u="none" strike="noStrike" dirty="0">
                        <a:solidFill>
                          <a:srgbClr val="000000"/>
                        </a:solidFill>
                        <a:effectLst/>
                        <a:latin typeface="Aptos" panose="020B0004020202020204" pitchFamily="34" charset="0"/>
                      </a:endParaRPr>
                    </a:p>
                  </a:txBody>
                  <a:tcPr marL="9525" marR="9525" marT="9525" marB="0" anchor="ctr"/>
                </a:tc>
                <a:tc rowSpan="4">
                  <a:txBody>
                    <a:bodyPr/>
                    <a:lstStyle/>
                    <a:p>
                      <a:pPr algn="ctr" fontAlgn="ctr"/>
                      <a:r>
                        <a:rPr lang="en-IN" sz="1800" u="none" strike="noStrike" dirty="0">
                          <a:effectLst/>
                        </a:rPr>
                        <a:t>Part I (1 to 4)</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218556827"/>
                  </a:ext>
                </a:extLst>
              </a:tr>
              <a:tr h="307130">
                <a:tc>
                  <a:txBody>
                    <a:bodyPr/>
                    <a:lstStyle/>
                    <a:p>
                      <a:pPr algn="l" fontAlgn="ctr"/>
                      <a:r>
                        <a:rPr lang="en-IN" sz="1800" u="none" strike="noStrike" dirty="0">
                          <a:effectLst/>
                        </a:rPr>
                        <a:t>Balances with Banks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492520616"/>
                  </a:ext>
                </a:extLst>
              </a:tr>
              <a:tr h="307130">
                <a:tc>
                  <a:txBody>
                    <a:bodyPr/>
                    <a:lstStyle/>
                    <a:p>
                      <a:pPr algn="l" fontAlgn="ctr"/>
                      <a:r>
                        <a:rPr lang="en-IN" sz="1800" u="none" strike="noStrike" dirty="0">
                          <a:effectLst/>
                        </a:rPr>
                        <a:t>Money at call &amp; short notice</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0368984"/>
                  </a:ext>
                </a:extLst>
              </a:tr>
              <a:tr h="307130">
                <a:tc>
                  <a:txBody>
                    <a:bodyPr/>
                    <a:lstStyle/>
                    <a:p>
                      <a:pPr algn="l" fontAlgn="ctr"/>
                      <a:r>
                        <a:rPr lang="en-IN" sz="1800" u="none" strike="noStrike" dirty="0">
                          <a:effectLst/>
                        </a:rPr>
                        <a:t>Investments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27151795"/>
                  </a:ext>
                </a:extLst>
              </a:tr>
              <a:tr h="307130">
                <a:tc>
                  <a:txBody>
                    <a:bodyPr/>
                    <a:lstStyle/>
                    <a:p>
                      <a:pPr algn="l" fontAlgn="ctr"/>
                      <a:r>
                        <a:rPr lang="en-IN" sz="1800" u="none" strike="noStrike">
                          <a:effectLst/>
                        </a:rPr>
                        <a:t> </a:t>
                      </a:r>
                      <a:endParaRPr lang="en-IN" sz="1800" b="0" i="0" u="none" strike="noStrike">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783807722"/>
                  </a:ext>
                </a:extLst>
              </a:tr>
              <a:tr h="307130">
                <a:tc>
                  <a:txBody>
                    <a:bodyPr/>
                    <a:lstStyle/>
                    <a:p>
                      <a:pPr algn="l" fontAlgn="ctr"/>
                      <a:r>
                        <a:rPr lang="en-IN" sz="1800" u="none" strike="noStrike">
                          <a:effectLst/>
                        </a:rPr>
                        <a:t>Other Assets</a:t>
                      </a:r>
                      <a:endParaRPr lang="en-IN" sz="1800" b="0" i="0" u="none" strike="noStrike">
                        <a:solidFill>
                          <a:srgbClr val="000000"/>
                        </a:solidFill>
                        <a:effectLst/>
                        <a:latin typeface="Aptos" panose="020B0004020202020204" pitchFamily="34" charset="0"/>
                      </a:endParaRPr>
                    </a:p>
                  </a:txBody>
                  <a:tcPr marL="9525" marR="9525" marT="9525" marB="0" anchor="ctr"/>
                </a:tc>
                <a:tc rowSpan="2">
                  <a:txBody>
                    <a:bodyPr/>
                    <a:lstStyle/>
                    <a:p>
                      <a:pPr algn="ctr" fontAlgn="ctr"/>
                      <a:r>
                        <a:rPr lang="en-IN" sz="1800" u="none" strike="noStrike" dirty="0">
                          <a:effectLst/>
                        </a:rPr>
                        <a:t>LFAR</a:t>
                      </a:r>
                      <a:endParaRPr lang="en-IN" sz="1800" b="0" i="0" u="none" strike="noStrike" dirty="0">
                        <a:solidFill>
                          <a:srgbClr val="000000"/>
                        </a:solidFill>
                        <a:effectLst/>
                        <a:latin typeface="Aptos" panose="020B0004020202020204" pitchFamily="34" charset="0"/>
                      </a:endParaRPr>
                    </a:p>
                  </a:txBody>
                  <a:tcPr marL="9525" marR="9525" marT="9525" marB="0" anchor="ctr"/>
                </a:tc>
                <a:tc rowSpan="2">
                  <a:txBody>
                    <a:bodyPr/>
                    <a:lstStyle/>
                    <a:p>
                      <a:pPr algn="ctr" fontAlgn="ctr"/>
                      <a:r>
                        <a:rPr lang="en-IN" sz="1800" u="none" strike="noStrike" dirty="0">
                          <a:effectLst/>
                        </a:rPr>
                        <a:t>Part I (6)</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4030648829"/>
                  </a:ext>
                </a:extLst>
              </a:tr>
              <a:tr h="307130">
                <a:tc>
                  <a:txBody>
                    <a:bodyPr/>
                    <a:lstStyle/>
                    <a:p>
                      <a:pPr algn="l" fontAlgn="ctr"/>
                      <a:r>
                        <a:rPr lang="en-IN" sz="1800" u="none" strike="noStrike" dirty="0">
                          <a:effectLst/>
                        </a:rPr>
                        <a:t>Fixed Assets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0351222"/>
                  </a:ext>
                </a:extLst>
              </a:tr>
              <a:tr h="307130">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283338745"/>
                  </a:ext>
                </a:extLst>
              </a:tr>
              <a:tr h="307130">
                <a:tc>
                  <a:txBody>
                    <a:bodyPr/>
                    <a:lstStyle/>
                    <a:p>
                      <a:pPr algn="l" fontAlgn="ctr"/>
                      <a:r>
                        <a:rPr lang="en-IN" sz="1800" u="none" strike="noStrike">
                          <a:effectLst/>
                        </a:rPr>
                        <a:t>Borrowings &amp; Deposits</a:t>
                      </a:r>
                      <a:endParaRPr lang="en-IN" sz="1800" b="0" i="0" u="none" strike="noStrike">
                        <a:solidFill>
                          <a:srgbClr val="000000"/>
                        </a:solidFill>
                        <a:effectLst/>
                        <a:latin typeface="Aptos" panose="020B0004020202020204" pitchFamily="34" charset="0"/>
                      </a:endParaRPr>
                    </a:p>
                  </a:txBody>
                  <a:tcPr marL="9525" marR="9525" marT="9525" marB="0" anchor="ctr"/>
                </a:tc>
                <a:tc rowSpan="3">
                  <a:txBody>
                    <a:bodyPr/>
                    <a:lstStyle/>
                    <a:p>
                      <a:pPr algn="ctr" fontAlgn="ctr"/>
                      <a:r>
                        <a:rPr lang="en-IN" sz="1800" u="none" strike="noStrike" dirty="0">
                          <a:effectLst/>
                        </a:rPr>
                        <a:t>LFAR</a:t>
                      </a:r>
                      <a:endParaRPr lang="en-IN" sz="1800" b="0" i="0" u="none" strike="noStrike" dirty="0">
                        <a:solidFill>
                          <a:srgbClr val="000000"/>
                        </a:solidFill>
                        <a:effectLst/>
                        <a:latin typeface="Aptos" panose="020B0004020202020204" pitchFamily="34" charset="0"/>
                      </a:endParaRPr>
                    </a:p>
                  </a:txBody>
                  <a:tcPr marL="9525" marR="9525" marT="9525" marB="0" anchor="ctr"/>
                </a:tc>
                <a:tc rowSpan="3">
                  <a:txBody>
                    <a:bodyPr/>
                    <a:lstStyle/>
                    <a:p>
                      <a:pPr algn="ctr" fontAlgn="ctr"/>
                      <a:r>
                        <a:rPr lang="en-IN" sz="1800" u="none" strike="noStrike" dirty="0">
                          <a:effectLst/>
                        </a:rPr>
                        <a:t>Part II</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3092898518"/>
                  </a:ext>
                </a:extLst>
              </a:tr>
              <a:tr h="307130">
                <a:tc>
                  <a:txBody>
                    <a:bodyPr/>
                    <a:lstStyle/>
                    <a:p>
                      <a:pPr algn="l" fontAlgn="ctr"/>
                      <a:r>
                        <a:rPr lang="en-IN" sz="1800" u="none" strike="noStrike" dirty="0">
                          <a:effectLst/>
                        </a:rPr>
                        <a:t>Other Liabilities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801824840"/>
                  </a:ext>
                </a:extLst>
              </a:tr>
              <a:tr h="307130">
                <a:tc>
                  <a:txBody>
                    <a:bodyPr/>
                    <a:lstStyle/>
                    <a:p>
                      <a:pPr algn="l" fontAlgn="ctr"/>
                      <a:r>
                        <a:rPr lang="en-IN" sz="1800" u="none" strike="noStrike" dirty="0">
                          <a:effectLst/>
                        </a:rPr>
                        <a:t>Contingent Liabilities &amp; Bills for Collection</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09731916"/>
                  </a:ext>
                </a:extLst>
              </a:tr>
            </a:tbl>
          </a:graphicData>
        </a:graphic>
      </p:graphicFrame>
    </p:spTree>
    <p:extLst>
      <p:ext uri="{BB962C8B-B14F-4D97-AF65-F5344CB8AC3E}">
        <p14:creationId xmlns:p14="http://schemas.microsoft.com/office/powerpoint/2010/main" val="2635611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1"/>
            <a:ext cx="12192000" cy="803189"/>
          </a:xfrm>
          <a:solidFill>
            <a:schemeClr val="accent2"/>
          </a:solidFill>
        </p:spPr>
        <p:txBody>
          <a:bodyPr/>
          <a:lstStyle/>
          <a:p>
            <a:r>
              <a:rPr lang="en-US" dirty="0"/>
              <a:t>      </a:t>
            </a:r>
            <a:r>
              <a:rPr lang="en-US" b="1" dirty="0">
                <a:solidFill>
                  <a:schemeClr val="bg1"/>
                </a:solidFill>
              </a:rPr>
              <a:t>Allocation of Work</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endParaRPr lang="en-US" dirty="0"/>
          </a:p>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22</a:t>
            </a:fld>
            <a:endParaRPr lang="en-US"/>
          </a:p>
        </p:txBody>
      </p:sp>
      <p:graphicFrame>
        <p:nvGraphicFramePr>
          <p:cNvPr id="4" name="Table 3">
            <a:extLst>
              <a:ext uri="{FF2B5EF4-FFF2-40B4-BE49-F238E27FC236}">
                <a16:creationId xmlns:a16="http://schemas.microsoft.com/office/drawing/2014/main" id="{DC476B8A-FD13-585C-CC8D-331B2C1499C9}"/>
              </a:ext>
            </a:extLst>
          </p:cNvPr>
          <p:cNvGraphicFramePr>
            <a:graphicFrameLocks noGrp="1"/>
          </p:cNvGraphicFramePr>
          <p:nvPr>
            <p:extLst>
              <p:ext uri="{D42A27DB-BD31-4B8C-83A1-F6EECF244321}">
                <p14:modId xmlns:p14="http://schemas.microsoft.com/office/powerpoint/2010/main" val="2643860040"/>
              </p:ext>
            </p:extLst>
          </p:nvPr>
        </p:nvGraphicFramePr>
        <p:xfrm>
          <a:off x="358938" y="914960"/>
          <a:ext cx="11277006" cy="5441392"/>
        </p:xfrm>
        <a:graphic>
          <a:graphicData uri="http://schemas.openxmlformats.org/drawingml/2006/table">
            <a:tbl>
              <a:tblPr>
                <a:tableStyleId>{5C22544A-7EE6-4342-B048-85BDC9FD1C3A}</a:tableStyleId>
              </a:tblPr>
              <a:tblGrid>
                <a:gridCol w="5879008">
                  <a:extLst>
                    <a:ext uri="{9D8B030D-6E8A-4147-A177-3AD203B41FA5}">
                      <a16:colId xmlns:a16="http://schemas.microsoft.com/office/drawing/2014/main" val="1580032706"/>
                    </a:ext>
                  </a:extLst>
                </a:gridCol>
                <a:gridCol w="3046395">
                  <a:extLst>
                    <a:ext uri="{9D8B030D-6E8A-4147-A177-3AD203B41FA5}">
                      <a16:colId xmlns:a16="http://schemas.microsoft.com/office/drawing/2014/main" val="3846130677"/>
                    </a:ext>
                  </a:extLst>
                </a:gridCol>
                <a:gridCol w="2351603">
                  <a:extLst>
                    <a:ext uri="{9D8B030D-6E8A-4147-A177-3AD203B41FA5}">
                      <a16:colId xmlns:a16="http://schemas.microsoft.com/office/drawing/2014/main" val="1698715459"/>
                    </a:ext>
                  </a:extLst>
                </a:gridCol>
              </a:tblGrid>
              <a:tr h="340087">
                <a:tc>
                  <a:txBody>
                    <a:bodyPr/>
                    <a:lstStyle/>
                    <a:p>
                      <a:pPr algn="l" fontAlgn="ctr"/>
                      <a:r>
                        <a:rPr lang="en-IN" sz="1800" b="1" u="none" strike="noStrike" dirty="0">
                          <a:effectLst/>
                        </a:rPr>
                        <a:t>Area for Verification</a:t>
                      </a:r>
                      <a:endParaRPr lang="en-IN" sz="1800" b="1"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b="1" u="none" strike="noStrike" dirty="0">
                          <a:effectLst/>
                        </a:rPr>
                        <a:t>Deliverables</a:t>
                      </a:r>
                      <a:endParaRPr lang="en-IN" sz="1800" b="1" i="0" u="none" strike="noStrike" dirty="0">
                        <a:solidFill>
                          <a:srgbClr val="000000"/>
                        </a:solidFill>
                        <a:effectLst/>
                        <a:latin typeface="Aptos" panose="020B0004020202020204" pitchFamily="34" charset="0"/>
                      </a:endParaRPr>
                    </a:p>
                  </a:txBody>
                  <a:tcPr marL="9525" marR="9525" marT="9525" marB="0" anchor="ctr"/>
                </a:tc>
                <a:tc>
                  <a:txBody>
                    <a:bodyPr/>
                    <a:lstStyle/>
                    <a:p>
                      <a:pPr algn="ctr" fontAlgn="ctr"/>
                      <a:r>
                        <a:rPr lang="en-IN" sz="1800" b="1" u="none" strike="noStrike" dirty="0">
                          <a:effectLst/>
                        </a:rPr>
                        <a:t>LFAR Clauses</a:t>
                      </a:r>
                      <a:endParaRPr lang="en-IN" sz="1800" b="1"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383355134"/>
                  </a:ext>
                </a:extLst>
              </a:tr>
              <a:tr h="340087">
                <a:tc>
                  <a:txBody>
                    <a:bodyPr/>
                    <a:lstStyle/>
                    <a:p>
                      <a:pPr algn="l" fontAlgn="ctr"/>
                      <a:r>
                        <a:rPr lang="en-IN" sz="1800" u="none" strike="noStrike" dirty="0">
                          <a:effectLst/>
                        </a:rPr>
                        <a:t>Interest earned</a:t>
                      </a:r>
                      <a:endParaRPr lang="en-IN" sz="1800" b="0" i="0" u="none" strike="noStrike" dirty="0">
                        <a:solidFill>
                          <a:srgbClr val="000000"/>
                        </a:solidFill>
                        <a:effectLst/>
                        <a:latin typeface="Aptos" panose="020B0004020202020204" pitchFamily="34" charset="0"/>
                      </a:endParaRPr>
                    </a:p>
                  </a:txBody>
                  <a:tcPr marL="9525" marR="9525" marT="9525" marB="0" anchor="ctr"/>
                </a:tc>
                <a:tc rowSpan="8">
                  <a:txBody>
                    <a:bodyPr/>
                    <a:lstStyle/>
                    <a:p>
                      <a:pPr algn="ctr" fontAlgn="ctr"/>
                      <a:r>
                        <a:rPr lang="en-IN" sz="1800" u="none" strike="noStrike" dirty="0">
                          <a:effectLst/>
                        </a:rPr>
                        <a:t>Financial Statements, LFAR</a:t>
                      </a:r>
                      <a:endParaRPr lang="en-IN" sz="1800" b="0" i="0" u="none" strike="noStrike" dirty="0">
                        <a:solidFill>
                          <a:srgbClr val="000000"/>
                        </a:solidFill>
                        <a:effectLst/>
                        <a:latin typeface="Aptos" panose="020B0004020202020204" pitchFamily="34" charset="0"/>
                      </a:endParaRPr>
                    </a:p>
                  </a:txBody>
                  <a:tcPr marL="9525" marR="9525" marT="9525" marB="0" anchor="ctr"/>
                </a:tc>
                <a:tc rowSpan="8">
                  <a:txBody>
                    <a:bodyPr/>
                    <a:lstStyle/>
                    <a:p>
                      <a:pPr algn="ctr" fontAlgn="ctr"/>
                      <a:r>
                        <a:rPr lang="en-IN" sz="1800" u="none" strike="noStrike" dirty="0">
                          <a:effectLst/>
                        </a:rPr>
                        <a:t>Part III</a:t>
                      </a:r>
                      <a:endParaRPr lang="en-IN" sz="1800" b="0" i="0" u="none" strike="noStrike" dirty="0">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2015913767"/>
                  </a:ext>
                </a:extLst>
              </a:tr>
              <a:tr h="340087">
                <a:tc>
                  <a:txBody>
                    <a:bodyPr/>
                    <a:lstStyle/>
                    <a:p>
                      <a:pPr algn="l" fontAlgn="ctr"/>
                      <a:r>
                        <a:rPr lang="en-IN" sz="1800" u="none" strike="noStrike" dirty="0">
                          <a:effectLst/>
                        </a:rPr>
                        <a:t>Commission Income</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220010830"/>
                  </a:ext>
                </a:extLst>
              </a:tr>
              <a:tr h="340087">
                <a:tc>
                  <a:txBody>
                    <a:bodyPr/>
                    <a:lstStyle/>
                    <a:p>
                      <a:pPr algn="l" fontAlgn="ctr"/>
                      <a:r>
                        <a:rPr lang="en-IN" sz="1800" u="none" strike="noStrike" dirty="0">
                          <a:effectLst/>
                        </a:rPr>
                        <a:t>Commitment Charges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634678161"/>
                  </a:ext>
                </a:extLst>
              </a:tr>
              <a:tr h="340087">
                <a:tc>
                  <a:txBody>
                    <a:bodyPr/>
                    <a:lstStyle/>
                    <a:p>
                      <a:pPr algn="l" fontAlgn="ctr"/>
                      <a:r>
                        <a:rPr lang="en-IN" sz="1800" u="none" strike="noStrike" dirty="0">
                          <a:effectLst/>
                        </a:rPr>
                        <a:t>Interest Expended</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878800464"/>
                  </a:ext>
                </a:extLst>
              </a:tr>
              <a:tr h="340087">
                <a:tc>
                  <a:txBody>
                    <a:bodyPr/>
                    <a:lstStyle/>
                    <a:p>
                      <a:pPr algn="l" fontAlgn="ctr"/>
                      <a:r>
                        <a:rPr lang="en-IN" sz="1800" u="none" strike="noStrike" dirty="0">
                          <a:effectLst/>
                        </a:rPr>
                        <a:t>Other Expenses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85716726"/>
                  </a:ext>
                </a:extLst>
              </a:tr>
              <a:tr h="340087">
                <a:tc>
                  <a:txBody>
                    <a:bodyPr/>
                    <a:lstStyle/>
                    <a:p>
                      <a:pPr algn="l" fontAlgn="ctr"/>
                      <a:r>
                        <a:rPr lang="en-IN" sz="1800" u="none" strike="noStrike" dirty="0">
                          <a:effectLst/>
                        </a:rPr>
                        <a:t>Provisions &amp; Contingency</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34610973"/>
                  </a:ext>
                </a:extLst>
              </a:tr>
              <a:tr h="340087">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25015900"/>
                  </a:ext>
                </a:extLst>
              </a:tr>
              <a:tr h="340087">
                <a:tc>
                  <a:txBody>
                    <a:bodyPr/>
                    <a:lstStyle/>
                    <a:p>
                      <a:pPr algn="l" fontAlgn="ctr"/>
                      <a:r>
                        <a:rPr lang="en-IN" sz="1800" u="none" strike="noStrike" dirty="0">
                          <a:effectLst/>
                        </a:rPr>
                        <a:t>Deposits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68886497"/>
                  </a:ext>
                </a:extLst>
              </a:tr>
              <a:tr h="340087">
                <a:tc>
                  <a:txBody>
                    <a:bodyPr/>
                    <a:lstStyle/>
                    <a:p>
                      <a:pPr algn="l" fontAlgn="ct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l" fontAlgn="ctr"/>
                      <a:r>
                        <a:rPr lang="en-IN" sz="1800" u="none" strike="noStrike" dirty="0">
                          <a:effectLst/>
                        </a:rPr>
                        <a:t> </a:t>
                      </a:r>
                      <a:endParaRPr lang="en-IN" sz="1800" b="0" i="0" u="none" strike="noStrike" dirty="0">
                        <a:solidFill>
                          <a:srgbClr val="000000"/>
                        </a:solidFill>
                        <a:effectLst/>
                        <a:latin typeface="Aptos" panose="020B0004020202020204" pitchFamily="34" charset="0"/>
                      </a:endParaRPr>
                    </a:p>
                  </a:txBody>
                  <a:tcPr marL="9525" marR="9525" marT="9525" marB="0" anchor="ctr"/>
                </a:tc>
                <a:tc>
                  <a:txBody>
                    <a:bodyPr/>
                    <a:lstStyle/>
                    <a:p>
                      <a:pPr algn="l" fontAlgn="ctr"/>
                      <a:r>
                        <a:rPr lang="en-IN" sz="1800" u="none" strike="noStrike">
                          <a:effectLst/>
                        </a:rPr>
                        <a:t> </a:t>
                      </a:r>
                      <a:endParaRPr lang="en-IN" sz="1800" b="0" i="0" u="none" strike="noStrike">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4092546865"/>
                  </a:ext>
                </a:extLst>
              </a:tr>
              <a:tr h="340087">
                <a:tc>
                  <a:txBody>
                    <a:bodyPr/>
                    <a:lstStyle/>
                    <a:p>
                      <a:pPr algn="l" fontAlgn="ctr"/>
                      <a:r>
                        <a:rPr lang="en-IN" sz="1800" u="none" strike="noStrike">
                          <a:effectLst/>
                        </a:rPr>
                        <a:t>Books &amp; Records</a:t>
                      </a:r>
                      <a:endParaRPr lang="en-IN" sz="1800" b="0" i="0" u="none" strike="noStrike">
                        <a:solidFill>
                          <a:srgbClr val="000000"/>
                        </a:solidFill>
                        <a:effectLst/>
                        <a:latin typeface="Aptos" panose="020B0004020202020204" pitchFamily="34" charset="0"/>
                      </a:endParaRPr>
                    </a:p>
                  </a:txBody>
                  <a:tcPr marL="9525" marR="9525" marT="9525" marB="0" anchor="ctr"/>
                </a:tc>
                <a:tc rowSpan="6">
                  <a:txBody>
                    <a:bodyPr/>
                    <a:lstStyle/>
                    <a:p>
                      <a:pPr algn="ctr" fontAlgn="ctr"/>
                      <a:r>
                        <a:rPr lang="en-IN" sz="1800" u="none" strike="noStrike" dirty="0">
                          <a:effectLst/>
                        </a:rPr>
                        <a:t>Tax Audit Report, LFAR</a:t>
                      </a:r>
                      <a:endParaRPr lang="en-IN" sz="1800" b="0" i="0" u="none" strike="noStrike" dirty="0">
                        <a:solidFill>
                          <a:srgbClr val="000000"/>
                        </a:solidFill>
                        <a:effectLst/>
                        <a:latin typeface="Aptos" panose="020B0004020202020204" pitchFamily="34" charset="0"/>
                      </a:endParaRPr>
                    </a:p>
                  </a:txBody>
                  <a:tcPr marL="9525" marR="9525" marT="9525" marB="0" anchor="ctr"/>
                </a:tc>
                <a:tc rowSpan="6">
                  <a:txBody>
                    <a:bodyPr/>
                    <a:lstStyle/>
                    <a:p>
                      <a:pPr algn="ctr" fontAlgn="ctr"/>
                      <a:r>
                        <a:rPr lang="en-IN" sz="1800" u="none" strike="noStrike">
                          <a:effectLst/>
                        </a:rPr>
                        <a:t>Part IV</a:t>
                      </a:r>
                      <a:endParaRPr lang="en-IN" sz="1800" b="0" i="0" u="none" strike="noStrike">
                        <a:solidFill>
                          <a:srgbClr val="000000"/>
                        </a:solidFill>
                        <a:effectLst/>
                        <a:latin typeface="Aptos" panose="020B0004020202020204" pitchFamily="34" charset="0"/>
                      </a:endParaRPr>
                    </a:p>
                  </a:txBody>
                  <a:tcPr marL="9525" marR="9525" marT="9525" marB="0" anchor="ctr"/>
                </a:tc>
                <a:extLst>
                  <a:ext uri="{0D108BD9-81ED-4DB2-BD59-A6C34878D82A}">
                    <a16:rowId xmlns:a16="http://schemas.microsoft.com/office/drawing/2014/main" val="1286392575"/>
                  </a:ext>
                </a:extLst>
              </a:tr>
              <a:tr h="340087">
                <a:tc>
                  <a:txBody>
                    <a:bodyPr/>
                    <a:lstStyle/>
                    <a:p>
                      <a:pPr algn="l" fontAlgn="ctr"/>
                      <a:r>
                        <a:rPr lang="en-IN" sz="1800" u="none" strike="noStrike" dirty="0">
                          <a:effectLst/>
                        </a:rPr>
                        <a:t>Frauds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292740386"/>
                  </a:ext>
                </a:extLst>
              </a:tr>
              <a:tr h="340087">
                <a:tc>
                  <a:txBody>
                    <a:bodyPr/>
                    <a:lstStyle/>
                    <a:p>
                      <a:pPr algn="l" fontAlgn="ctr"/>
                      <a:r>
                        <a:rPr lang="en-IN" sz="1800" u="none" strike="noStrike" dirty="0">
                          <a:effectLst/>
                        </a:rPr>
                        <a:t>Implementation of KYC / AML Guidelines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76838985"/>
                  </a:ext>
                </a:extLst>
              </a:tr>
              <a:tr h="340087">
                <a:tc>
                  <a:txBody>
                    <a:bodyPr/>
                    <a:lstStyle/>
                    <a:p>
                      <a:pPr algn="l" fontAlgn="ctr"/>
                      <a:r>
                        <a:rPr lang="en-IN" sz="1800" u="none" strike="noStrike" dirty="0">
                          <a:effectLst/>
                        </a:rPr>
                        <a:t>Clearing House Operations</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287307697"/>
                  </a:ext>
                </a:extLst>
              </a:tr>
              <a:tr h="340087">
                <a:tc>
                  <a:txBody>
                    <a:bodyPr/>
                    <a:lstStyle/>
                    <a:p>
                      <a:pPr algn="l" fontAlgn="ctr"/>
                      <a:r>
                        <a:rPr lang="en-IN" sz="1800" u="none" strike="noStrike" dirty="0">
                          <a:effectLst/>
                        </a:rPr>
                        <a:t>TDS (IT) Compliance</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39331604"/>
                  </a:ext>
                </a:extLst>
              </a:tr>
              <a:tr h="340087">
                <a:tc>
                  <a:txBody>
                    <a:bodyPr/>
                    <a:lstStyle/>
                    <a:p>
                      <a:pPr algn="l" fontAlgn="ctr"/>
                      <a:r>
                        <a:rPr lang="en-IN" sz="1800" u="none" strike="noStrike" dirty="0">
                          <a:effectLst/>
                        </a:rPr>
                        <a:t>GST Compliance</a:t>
                      </a:r>
                      <a:endParaRPr lang="en-IN" sz="1800" b="0" i="0" u="none" strike="noStrike" dirty="0">
                        <a:solidFill>
                          <a:srgbClr val="000000"/>
                        </a:solidFill>
                        <a:effectLst/>
                        <a:latin typeface="Aptos" panose="020B0004020202020204" pitchFamily="34" charset="0"/>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49565835"/>
                  </a:ext>
                </a:extLst>
              </a:tr>
            </a:tbl>
          </a:graphicData>
        </a:graphic>
      </p:graphicFrame>
    </p:spTree>
    <p:extLst>
      <p:ext uri="{BB962C8B-B14F-4D97-AF65-F5344CB8AC3E}">
        <p14:creationId xmlns:p14="http://schemas.microsoft.com/office/powerpoint/2010/main" val="9940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53762"/>
          </a:xfrm>
          <a:solidFill>
            <a:schemeClr val="accent2"/>
          </a:solidFill>
        </p:spPr>
        <p:txBody>
          <a:bodyPr/>
          <a:lstStyle/>
          <a:p>
            <a:r>
              <a:rPr lang="en-US" dirty="0"/>
              <a:t>      </a:t>
            </a:r>
            <a:r>
              <a:rPr lang="en-US" b="1" dirty="0">
                <a:solidFill>
                  <a:schemeClr val="bg1"/>
                </a:solidFill>
              </a:rPr>
              <a:t>LFAR</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23</a:t>
            </a:fld>
            <a:endParaRPr lang="en-US"/>
          </a:p>
        </p:txBody>
      </p:sp>
      <p:graphicFrame>
        <p:nvGraphicFramePr>
          <p:cNvPr id="6" name="Table 5">
            <a:extLst>
              <a:ext uri="{FF2B5EF4-FFF2-40B4-BE49-F238E27FC236}">
                <a16:creationId xmlns:a16="http://schemas.microsoft.com/office/drawing/2014/main" id="{862B29AB-45E8-AE41-13CD-C9D5A5E0C8BF}"/>
              </a:ext>
            </a:extLst>
          </p:cNvPr>
          <p:cNvGraphicFramePr>
            <a:graphicFrameLocks noGrp="1"/>
          </p:cNvGraphicFramePr>
          <p:nvPr>
            <p:extLst>
              <p:ext uri="{D42A27DB-BD31-4B8C-83A1-F6EECF244321}">
                <p14:modId xmlns:p14="http://schemas.microsoft.com/office/powerpoint/2010/main" val="1953481819"/>
              </p:ext>
            </p:extLst>
          </p:nvPr>
        </p:nvGraphicFramePr>
        <p:xfrm>
          <a:off x="754447" y="955040"/>
          <a:ext cx="10428418" cy="5090160"/>
        </p:xfrm>
        <a:graphic>
          <a:graphicData uri="http://schemas.openxmlformats.org/drawingml/2006/table">
            <a:tbl>
              <a:tblPr firstRow="1" bandRow="1">
                <a:tableStyleId>{5C22544A-7EE6-4342-B048-85BDC9FD1C3A}</a:tableStyleId>
              </a:tblPr>
              <a:tblGrid>
                <a:gridCol w="3162645">
                  <a:extLst>
                    <a:ext uri="{9D8B030D-6E8A-4147-A177-3AD203B41FA5}">
                      <a16:colId xmlns:a16="http://schemas.microsoft.com/office/drawing/2014/main" val="4141186827"/>
                    </a:ext>
                  </a:extLst>
                </a:gridCol>
                <a:gridCol w="2372497">
                  <a:extLst>
                    <a:ext uri="{9D8B030D-6E8A-4147-A177-3AD203B41FA5}">
                      <a16:colId xmlns:a16="http://schemas.microsoft.com/office/drawing/2014/main" val="3040548526"/>
                    </a:ext>
                  </a:extLst>
                </a:gridCol>
                <a:gridCol w="2928552">
                  <a:extLst>
                    <a:ext uri="{9D8B030D-6E8A-4147-A177-3AD203B41FA5}">
                      <a16:colId xmlns:a16="http://schemas.microsoft.com/office/drawing/2014/main" val="2400511552"/>
                    </a:ext>
                  </a:extLst>
                </a:gridCol>
                <a:gridCol w="1964724">
                  <a:extLst>
                    <a:ext uri="{9D8B030D-6E8A-4147-A177-3AD203B41FA5}">
                      <a16:colId xmlns:a16="http://schemas.microsoft.com/office/drawing/2014/main" val="1912262024"/>
                    </a:ext>
                  </a:extLst>
                </a:gridCol>
              </a:tblGrid>
              <a:tr h="370840">
                <a:tc>
                  <a:txBody>
                    <a:bodyPr/>
                    <a:lstStyle/>
                    <a:p>
                      <a:r>
                        <a:rPr lang="en-US" dirty="0"/>
                        <a:t>Topic</a:t>
                      </a:r>
                    </a:p>
                  </a:txBody>
                  <a:tcPr/>
                </a:tc>
                <a:tc>
                  <a:txBody>
                    <a:bodyPr/>
                    <a:lstStyle/>
                    <a:p>
                      <a:pPr algn="ctr"/>
                      <a:r>
                        <a:rPr lang="en-US" dirty="0"/>
                        <a:t>Questions &amp; Sub-questions</a:t>
                      </a:r>
                    </a:p>
                  </a:txBody>
                  <a:tcPr/>
                </a:tc>
                <a:tc>
                  <a:txBody>
                    <a:bodyPr/>
                    <a:lstStyle/>
                    <a:p>
                      <a:r>
                        <a:rPr lang="en-US" dirty="0"/>
                        <a:t>Topic</a:t>
                      </a:r>
                    </a:p>
                  </a:txBody>
                  <a:tcPr/>
                </a:tc>
                <a:tc>
                  <a:txBody>
                    <a:bodyPr/>
                    <a:lstStyle/>
                    <a:p>
                      <a:pPr algn="ctr"/>
                      <a:r>
                        <a:rPr lang="en-US" dirty="0"/>
                        <a:t>Questions &amp; Sub-questions</a:t>
                      </a:r>
                    </a:p>
                  </a:txBody>
                  <a:tcPr/>
                </a:tc>
                <a:extLst>
                  <a:ext uri="{0D108BD9-81ED-4DB2-BD59-A6C34878D82A}">
                    <a16:rowId xmlns:a16="http://schemas.microsoft.com/office/drawing/2014/main" val="620806229"/>
                  </a:ext>
                </a:extLst>
              </a:tr>
              <a:tr h="370840">
                <a:tc>
                  <a:txBody>
                    <a:bodyPr/>
                    <a:lstStyle/>
                    <a:p>
                      <a:r>
                        <a:rPr lang="en-US" dirty="0"/>
                        <a:t>Cash</a:t>
                      </a:r>
                    </a:p>
                  </a:txBody>
                  <a:tcPr/>
                </a:tc>
                <a:tc>
                  <a:txBody>
                    <a:bodyPr/>
                    <a:lstStyle/>
                    <a:p>
                      <a:pPr algn="ctr"/>
                      <a:r>
                        <a:rPr lang="en-US" dirty="0"/>
                        <a:t>5</a:t>
                      </a:r>
                    </a:p>
                  </a:txBody>
                  <a:tcPr/>
                </a:tc>
                <a:tc>
                  <a:txBody>
                    <a:bodyPr/>
                    <a:lstStyle/>
                    <a:p>
                      <a:pPr algn="l"/>
                      <a:r>
                        <a:rPr lang="en-US" dirty="0"/>
                        <a:t>Other Assets</a:t>
                      </a:r>
                    </a:p>
                  </a:txBody>
                  <a:tcPr/>
                </a:tc>
                <a:tc>
                  <a:txBody>
                    <a:bodyPr/>
                    <a:lstStyle/>
                    <a:p>
                      <a:pPr algn="ctr"/>
                      <a:r>
                        <a:rPr lang="en-US" dirty="0"/>
                        <a:t>2</a:t>
                      </a:r>
                    </a:p>
                  </a:txBody>
                  <a:tcPr/>
                </a:tc>
                <a:extLst>
                  <a:ext uri="{0D108BD9-81ED-4DB2-BD59-A6C34878D82A}">
                    <a16:rowId xmlns:a16="http://schemas.microsoft.com/office/drawing/2014/main" val="3929528533"/>
                  </a:ext>
                </a:extLst>
              </a:tr>
              <a:tr h="370840">
                <a:tc>
                  <a:txBody>
                    <a:bodyPr/>
                    <a:lstStyle/>
                    <a:p>
                      <a:r>
                        <a:rPr lang="en-US" dirty="0"/>
                        <a:t>Balances with other banks</a:t>
                      </a:r>
                    </a:p>
                  </a:txBody>
                  <a:tcPr/>
                </a:tc>
                <a:tc>
                  <a:txBody>
                    <a:bodyPr/>
                    <a:lstStyle/>
                    <a:p>
                      <a:pPr algn="ctr"/>
                      <a:r>
                        <a:rPr lang="en-US" dirty="0"/>
                        <a:t>7</a:t>
                      </a:r>
                    </a:p>
                  </a:txBody>
                  <a:tcPr/>
                </a:tc>
                <a:tc>
                  <a:txBody>
                    <a:bodyPr/>
                    <a:lstStyle/>
                    <a:p>
                      <a:pPr algn="l"/>
                      <a:r>
                        <a:rPr lang="en-US" dirty="0"/>
                        <a:t>Liabilities</a:t>
                      </a:r>
                    </a:p>
                  </a:txBody>
                  <a:tcPr/>
                </a:tc>
                <a:tc>
                  <a:txBody>
                    <a:bodyPr/>
                    <a:lstStyle/>
                    <a:p>
                      <a:pPr algn="ctr"/>
                      <a:r>
                        <a:rPr lang="en-US" dirty="0"/>
                        <a:t>7</a:t>
                      </a:r>
                    </a:p>
                  </a:txBody>
                  <a:tcPr/>
                </a:tc>
                <a:extLst>
                  <a:ext uri="{0D108BD9-81ED-4DB2-BD59-A6C34878D82A}">
                    <a16:rowId xmlns:a16="http://schemas.microsoft.com/office/drawing/2014/main" val="2003949099"/>
                  </a:ext>
                </a:extLst>
              </a:tr>
              <a:tr h="370840">
                <a:tc>
                  <a:txBody>
                    <a:bodyPr/>
                    <a:lstStyle/>
                    <a:p>
                      <a:r>
                        <a:rPr lang="en-US" dirty="0"/>
                        <a:t>Money at Call &amp; Short Notice</a:t>
                      </a:r>
                    </a:p>
                  </a:txBody>
                  <a:tcPr/>
                </a:tc>
                <a:tc>
                  <a:txBody>
                    <a:bodyPr/>
                    <a:lstStyle/>
                    <a:p>
                      <a:pPr algn="ctr"/>
                      <a:r>
                        <a:rPr lang="en-US" dirty="0"/>
                        <a:t>4</a:t>
                      </a:r>
                    </a:p>
                  </a:txBody>
                  <a:tcPr/>
                </a:tc>
                <a:tc>
                  <a:txBody>
                    <a:bodyPr/>
                    <a:lstStyle/>
                    <a:p>
                      <a:pPr algn="l"/>
                      <a:r>
                        <a:rPr lang="en-US" dirty="0"/>
                        <a:t>Profit &amp; Loss A/c</a:t>
                      </a:r>
                    </a:p>
                  </a:txBody>
                  <a:tcPr/>
                </a:tc>
                <a:tc>
                  <a:txBody>
                    <a:bodyPr/>
                    <a:lstStyle/>
                    <a:p>
                      <a:pPr algn="ctr"/>
                      <a:r>
                        <a:rPr lang="en-US" dirty="0"/>
                        <a:t>5</a:t>
                      </a:r>
                    </a:p>
                  </a:txBody>
                  <a:tcPr/>
                </a:tc>
                <a:extLst>
                  <a:ext uri="{0D108BD9-81ED-4DB2-BD59-A6C34878D82A}">
                    <a16:rowId xmlns:a16="http://schemas.microsoft.com/office/drawing/2014/main" val="166296857"/>
                  </a:ext>
                </a:extLst>
              </a:tr>
              <a:tr h="370840">
                <a:tc>
                  <a:txBody>
                    <a:bodyPr/>
                    <a:lstStyle/>
                    <a:p>
                      <a:r>
                        <a:rPr lang="en-US" dirty="0"/>
                        <a:t>Investments</a:t>
                      </a:r>
                    </a:p>
                  </a:txBody>
                  <a:tcPr/>
                </a:tc>
                <a:tc>
                  <a:txBody>
                    <a:bodyPr/>
                    <a:lstStyle/>
                    <a:p>
                      <a:pPr algn="ctr"/>
                      <a:r>
                        <a:rPr lang="en-US" dirty="0"/>
                        <a:t>4</a:t>
                      </a:r>
                    </a:p>
                  </a:txBody>
                  <a:tcPr/>
                </a:tc>
                <a:tc>
                  <a:txBody>
                    <a:bodyPr/>
                    <a:lstStyle/>
                    <a:p>
                      <a:pPr algn="l"/>
                      <a:r>
                        <a:rPr lang="en-US" dirty="0"/>
                        <a:t>General</a:t>
                      </a:r>
                    </a:p>
                  </a:txBody>
                  <a:tcPr/>
                </a:tc>
                <a:tc>
                  <a:txBody>
                    <a:bodyPr/>
                    <a:lstStyle/>
                    <a:p>
                      <a:pPr algn="ctr"/>
                      <a:r>
                        <a:rPr lang="en-US"/>
                        <a:t>20</a:t>
                      </a:r>
                      <a:endParaRPr lang="en-US" dirty="0"/>
                    </a:p>
                  </a:txBody>
                  <a:tcPr/>
                </a:tc>
                <a:extLst>
                  <a:ext uri="{0D108BD9-81ED-4DB2-BD59-A6C34878D82A}">
                    <a16:rowId xmlns:a16="http://schemas.microsoft.com/office/drawing/2014/main" val="1148849095"/>
                  </a:ext>
                </a:extLst>
              </a:tr>
              <a:tr h="370840">
                <a:tc>
                  <a:txBody>
                    <a:bodyPr/>
                    <a:lstStyle/>
                    <a:p>
                      <a:r>
                        <a:rPr lang="en-US" b="1" dirty="0"/>
                        <a:t>Advances</a:t>
                      </a:r>
                    </a:p>
                  </a:txBody>
                  <a:tcPr/>
                </a:tc>
                <a:tc>
                  <a:txBody>
                    <a:bodyPr/>
                    <a:lstStyle/>
                    <a:p>
                      <a:pPr algn="ctr"/>
                      <a:endParaRPr lang="en-US" dirty="0"/>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1833771440"/>
                  </a:ext>
                </a:extLst>
              </a:tr>
              <a:tr h="370840">
                <a:tc>
                  <a:txBody>
                    <a:bodyPr/>
                    <a:lstStyle/>
                    <a:p>
                      <a:r>
                        <a:rPr lang="en-US" dirty="0"/>
                        <a:t>Credit Appraisal</a:t>
                      </a:r>
                    </a:p>
                  </a:txBody>
                  <a:tcPr/>
                </a:tc>
                <a:tc>
                  <a:txBody>
                    <a:bodyPr/>
                    <a:lstStyle/>
                    <a:p>
                      <a:pPr algn="ctr"/>
                      <a:r>
                        <a:rPr lang="en-US" dirty="0"/>
                        <a:t>6</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1946490619"/>
                  </a:ext>
                </a:extLst>
              </a:tr>
              <a:tr h="370840">
                <a:tc>
                  <a:txBody>
                    <a:bodyPr/>
                    <a:lstStyle/>
                    <a:p>
                      <a:r>
                        <a:rPr lang="en-US" dirty="0"/>
                        <a:t>Sanctioning &amp; Disbursement</a:t>
                      </a:r>
                    </a:p>
                  </a:txBody>
                  <a:tcPr/>
                </a:tc>
                <a:tc>
                  <a:txBody>
                    <a:bodyPr/>
                    <a:lstStyle/>
                    <a:p>
                      <a:pPr algn="ctr"/>
                      <a:r>
                        <a:rPr lang="en-US" dirty="0"/>
                        <a:t>3</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4178581510"/>
                  </a:ext>
                </a:extLst>
              </a:tr>
              <a:tr h="370840">
                <a:tc>
                  <a:txBody>
                    <a:bodyPr/>
                    <a:lstStyle/>
                    <a:p>
                      <a:r>
                        <a:rPr lang="en-US" dirty="0"/>
                        <a:t>Documentation</a:t>
                      </a:r>
                    </a:p>
                  </a:txBody>
                  <a:tcPr/>
                </a:tc>
                <a:tc>
                  <a:txBody>
                    <a:bodyPr/>
                    <a:lstStyle/>
                    <a:p>
                      <a:pPr algn="ctr"/>
                      <a:r>
                        <a:rPr lang="en-US" dirty="0"/>
                        <a:t>3</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4228445921"/>
                  </a:ext>
                </a:extLst>
              </a:tr>
              <a:tr h="370840">
                <a:tc>
                  <a:txBody>
                    <a:bodyPr/>
                    <a:lstStyle/>
                    <a:p>
                      <a:r>
                        <a:rPr lang="en-US" dirty="0"/>
                        <a:t>Review, Monitoring</a:t>
                      </a:r>
                    </a:p>
                  </a:txBody>
                  <a:tcPr/>
                </a:tc>
                <a:tc>
                  <a:txBody>
                    <a:bodyPr/>
                    <a:lstStyle/>
                    <a:p>
                      <a:pPr algn="ctr"/>
                      <a:r>
                        <a:rPr lang="en-US" dirty="0"/>
                        <a:t>10</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499202776"/>
                  </a:ext>
                </a:extLst>
              </a:tr>
              <a:tr h="370840">
                <a:tc>
                  <a:txBody>
                    <a:bodyPr/>
                    <a:lstStyle/>
                    <a:p>
                      <a:r>
                        <a:rPr lang="en-US" dirty="0"/>
                        <a:t>Asset classification</a:t>
                      </a:r>
                    </a:p>
                  </a:txBody>
                  <a:tcPr/>
                </a:tc>
                <a:tc>
                  <a:txBody>
                    <a:bodyPr/>
                    <a:lstStyle/>
                    <a:p>
                      <a:pPr algn="ctr"/>
                      <a:r>
                        <a:rPr lang="en-US" dirty="0"/>
                        <a:t>22</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451216106"/>
                  </a:ext>
                </a:extLst>
              </a:tr>
              <a:tr h="370840">
                <a:tc>
                  <a:txBody>
                    <a:bodyPr/>
                    <a:lstStyle/>
                    <a:p>
                      <a:r>
                        <a:rPr lang="en-US" dirty="0"/>
                        <a:t>Non-fund based facilities</a:t>
                      </a:r>
                    </a:p>
                  </a:txBody>
                  <a:tcPr/>
                </a:tc>
                <a:tc>
                  <a:txBody>
                    <a:bodyPr/>
                    <a:lstStyle/>
                    <a:p>
                      <a:pPr algn="ctr"/>
                      <a:r>
                        <a:rPr lang="en-US" dirty="0"/>
                        <a:t>3</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169123344"/>
                  </a:ext>
                </a:extLst>
              </a:tr>
              <a:tr h="370840">
                <a:tc>
                  <a:txBody>
                    <a:bodyPr/>
                    <a:lstStyle/>
                    <a:p>
                      <a:pPr algn="r"/>
                      <a:r>
                        <a:rPr lang="en-US" dirty="0"/>
                        <a:t>Advances : Total</a:t>
                      </a:r>
                    </a:p>
                  </a:txBody>
                  <a:tcPr/>
                </a:tc>
                <a:tc>
                  <a:txBody>
                    <a:bodyPr/>
                    <a:lstStyle/>
                    <a:p>
                      <a:pPr algn="ctr"/>
                      <a:r>
                        <a:rPr lang="en-US" dirty="0"/>
                        <a:t>47</a:t>
                      </a:r>
                    </a:p>
                  </a:txBody>
                  <a:tcPr/>
                </a:tc>
                <a:tc>
                  <a:txBody>
                    <a:bodyPr/>
                    <a:lstStyle/>
                    <a:p>
                      <a:pPr algn="l"/>
                      <a:endParaRPr lang="en-US" dirty="0"/>
                    </a:p>
                  </a:txBody>
                  <a:tcPr/>
                </a:tc>
                <a:tc>
                  <a:txBody>
                    <a:bodyPr/>
                    <a:lstStyle/>
                    <a:p>
                      <a:pPr algn="ctr"/>
                      <a:endParaRPr lang="en-US" dirty="0"/>
                    </a:p>
                  </a:txBody>
                  <a:tcPr/>
                </a:tc>
                <a:extLst>
                  <a:ext uri="{0D108BD9-81ED-4DB2-BD59-A6C34878D82A}">
                    <a16:rowId xmlns:a16="http://schemas.microsoft.com/office/drawing/2014/main" val="1105327020"/>
                  </a:ext>
                </a:extLst>
              </a:tr>
            </a:tbl>
          </a:graphicData>
        </a:graphic>
      </p:graphicFrame>
    </p:spTree>
    <p:extLst>
      <p:ext uri="{BB962C8B-B14F-4D97-AF65-F5344CB8AC3E}">
        <p14:creationId xmlns:p14="http://schemas.microsoft.com/office/powerpoint/2010/main" val="399397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53762"/>
          </a:xfrm>
          <a:solidFill>
            <a:schemeClr val="accent2"/>
          </a:solidFill>
        </p:spPr>
        <p:txBody>
          <a:bodyPr/>
          <a:lstStyle/>
          <a:p>
            <a:r>
              <a:rPr lang="en-US" dirty="0"/>
              <a:t>      </a:t>
            </a:r>
            <a:r>
              <a:rPr lang="en-US" b="1" dirty="0">
                <a:solidFill>
                  <a:schemeClr val="bg1"/>
                </a:solidFill>
              </a:rPr>
              <a:t>Advances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556054" y="1108933"/>
            <a:ext cx="10797746" cy="4351338"/>
          </a:xfrm>
        </p:spPr>
        <p:txBody>
          <a:bodyPr/>
          <a:lstStyle/>
          <a:p>
            <a:r>
              <a:rPr lang="en-US" dirty="0"/>
              <a:t>Finance for:</a:t>
            </a:r>
          </a:p>
          <a:p>
            <a:r>
              <a:rPr lang="en-US" dirty="0"/>
              <a:t>Industry – Term Loans, Cash Credit, Trade Finance</a:t>
            </a:r>
          </a:p>
          <a:p>
            <a:r>
              <a:rPr lang="en-US" dirty="0"/>
              <a:t>Wholesale Trade</a:t>
            </a:r>
          </a:p>
          <a:p>
            <a:r>
              <a:rPr lang="en-US" dirty="0"/>
              <a:t>Retail Trade</a:t>
            </a:r>
          </a:p>
          <a:p>
            <a:r>
              <a:rPr lang="en-US" dirty="0"/>
              <a:t>Retail Finance for Individuals : Housing, Vehicle, Against shares, Gold</a:t>
            </a:r>
          </a:p>
          <a:p>
            <a:r>
              <a:rPr lang="en-US" dirty="0"/>
              <a:t>Agriculture</a:t>
            </a:r>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24</a:t>
            </a:fld>
            <a:endParaRPr lang="en-US"/>
          </a:p>
        </p:txBody>
      </p:sp>
    </p:spTree>
    <p:extLst>
      <p:ext uri="{BB962C8B-B14F-4D97-AF65-F5344CB8AC3E}">
        <p14:creationId xmlns:p14="http://schemas.microsoft.com/office/powerpoint/2010/main" val="3649155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939114"/>
          </a:xfrm>
          <a:solidFill>
            <a:schemeClr val="accent2"/>
          </a:solidFill>
        </p:spPr>
        <p:txBody>
          <a:bodyPr/>
          <a:lstStyle/>
          <a:p>
            <a:r>
              <a:rPr lang="en-US" dirty="0"/>
              <a:t>      </a:t>
            </a:r>
            <a:r>
              <a:rPr lang="en-US" b="1" dirty="0">
                <a:solidFill>
                  <a:schemeClr val="bg1"/>
                </a:solidFill>
              </a:rPr>
              <a:t>Advances position in Branch</a:t>
            </a:r>
          </a:p>
        </p:txBody>
      </p:sp>
      <p:graphicFrame>
        <p:nvGraphicFramePr>
          <p:cNvPr id="6" name="Content Placeholder 5">
            <a:extLst>
              <a:ext uri="{FF2B5EF4-FFF2-40B4-BE49-F238E27FC236}">
                <a16:creationId xmlns:a16="http://schemas.microsoft.com/office/drawing/2014/main" id="{131F1DA1-3687-8217-8AD4-3E24CB61EF2E}"/>
              </a:ext>
            </a:extLst>
          </p:cNvPr>
          <p:cNvGraphicFramePr>
            <a:graphicFrameLocks noGrp="1"/>
          </p:cNvGraphicFramePr>
          <p:nvPr>
            <p:ph idx="1"/>
            <p:extLst>
              <p:ext uri="{D42A27DB-BD31-4B8C-83A1-F6EECF244321}">
                <p14:modId xmlns:p14="http://schemas.microsoft.com/office/powerpoint/2010/main" val="1811817301"/>
              </p:ext>
            </p:extLst>
          </p:nvPr>
        </p:nvGraphicFramePr>
        <p:xfrm>
          <a:off x="494270" y="1263650"/>
          <a:ext cx="8956935" cy="4988560"/>
        </p:xfrm>
        <a:graphic>
          <a:graphicData uri="http://schemas.openxmlformats.org/drawingml/2006/table">
            <a:tbl>
              <a:tblPr firstRow="1" bandRow="1">
                <a:tableStyleId>{5C22544A-7EE6-4342-B048-85BDC9FD1C3A}</a:tableStyleId>
              </a:tblPr>
              <a:tblGrid>
                <a:gridCol w="2421925">
                  <a:extLst>
                    <a:ext uri="{9D8B030D-6E8A-4147-A177-3AD203B41FA5}">
                      <a16:colId xmlns:a16="http://schemas.microsoft.com/office/drawing/2014/main" val="474413652"/>
                    </a:ext>
                  </a:extLst>
                </a:gridCol>
                <a:gridCol w="1359243">
                  <a:extLst>
                    <a:ext uri="{9D8B030D-6E8A-4147-A177-3AD203B41FA5}">
                      <a16:colId xmlns:a16="http://schemas.microsoft.com/office/drawing/2014/main" val="3926708506"/>
                    </a:ext>
                  </a:extLst>
                </a:gridCol>
                <a:gridCol w="1592993">
                  <a:extLst>
                    <a:ext uri="{9D8B030D-6E8A-4147-A177-3AD203B41FA5}">
                      <a16:colId xmlns:a16="http://schemas.microsoft.com/office/drawing/2014/main" val="1167356991"/>
                    </a:ext>
                  </a:extLst>
                </a:gridCol>
                <a:gridCol w="1791387">
                  <a:extLst>
                    <a:ext uri="{9D8B030D-6E8A-4147-A177-3AD203B41FA5}">
                      <a16:colId xmlns:a16="http://schemas.microsoft.com/office/drawing/2014/main" val="2519036227"/>
                    </a:ext>
                  </a:extLst>
                </a:gridCol>
                <a:gridCol w="1791387">
                  <a:extLst>
                    <a:ext uri="{9D8B030D-6E8A-4147-A177-3AD203B41FA5}">
                      <a16:colId xmlns:a16="http://schemas.microsoft.com/office/drawing/2014/main" val="1571646248"/>
                    </a:ext>
                  </a:extLst>
                </a:gridCol>
              </a:tblGrid>
              <a:tr h="370840">
                <a:tc>
                  <a:txBody>
                    <a:bodyPr/>
                    <a:lstStyle/>
                    <a:p>
                      <a:r>
                        <a:rPr lang="en-US" dirty="0"/>
                        <a:t>Type</a:t>
                      </a:r>
                    </a:p>
                  </a:txBody>
                  <a:tcPr/>
                </a:tc>
                <a:tc gridSpan="2">
                  <a:txBody>
                    <a:bodyPr/>
                    <a:lstStyle/>
                    <a:p>
                      <a:pPr algn="ctr"/>
                      <a:r>
                        <a:rPr lang="en-US" dirty="0"/>
                        <a:t>Branch A</a:t>
                      </a:r>
                    </a:p>
                  </a:txBody>
                  <a:tcPr/>
                </a:tc>
                <a:tc hMerge="1">
                  <a:txBody>
                    <a:bodyPr/>
                    <a:lstStyle/>
                    <a:p>
                      <a:endParaRPr lang="en-US" dirty="0"/>
                    </a:p>
                  </a:txBody>
                  <a:tcPr/>
                </a:tc>
                <a:tc gridSpan="2">
                  <a:txBody>
                    <a:bodyPr/>
                    <a:lstStyle/>
                    <a:p>
                      <a:pPr algn="ctr"/>
                      <a:r>
                        <a:rPr lang="en-US" dirty="0"/>
                        <a:t>Branch B</a:t>
                      </a:r>
                    </a:p>
                  </a:txBody>
                  <a:tcPr/>
                </a:tc>
                <a:tc hMerge="1">
                  <a:txBody>
                    <a:bodyPr/>
                    <a:lstStyle/>
                    <a:p>
                      <a:endParaRPr lang="en-US" dirty="0"/>
                    </a:p>
                  </a:txBody>
                  <a:tcPr/>
                </a:tc>
                <a:extLst>
                  <a:ext uri="{0D108BD9-81ED-4DB2-BD59-A6C34878D82A}">
                    <a16:rowId xmlns:a16="http://schemas.microsoft.com/office/drawing/2014/main" val="3694718695"/>
                  </a:ext>
                </a:extLst>
              </a:tr>
              <a:tr h="370840">
                <a:tc>
                  <a:txBody>
                    <a:bodyPr/>
                    <a:lstStyle/>
                    <a:p>
                      <a:endParaRPr lang="en-US" dirty="0"/>
                    </a:p>
                  </a:txBody>
                  <a:tcPr/>
                </a:tc>
                <a:tc>
                  <a:txBody>
                    <a:bodyPr/>
                    <a:lstStyle/>
                    <a:p>
                      <a:pPr algn="ctr"/>
                      <a:r>
                        <a:rPr lang="en-US" dirty="0"/>
                        <a:t>No of A/cs</a:t>
                      </a:r>
                    </a:p>
                  </a:txBody>
                  <a:tcPr/>
                </a:tc>
                <a:tc>
                  <a:txBody>
                    <a:bodyPr/>
                    <a:lstStyle/>
                    <a:p>
                      <a:pPr algn="ctr"/>
                      <a:r>
                        <a:rPr lang="en-US" dirty="0"/>
                        <a:t>Amount Rs Cr</a:t>
                      </a:r>
                    </a:p>
                  </a:txBody>
                  <a:tcPr/>
                </a:tc>
                <a:tc>
                  <a:txBody>
                    <a:bodyPr/>
                    <a:lstStyle/>
                    <a:p>
                      <a:pPr algn="ctr"/>
                      <a:r>
                        <a:rPr lang="en-US" dirty="0"/>
                        <a:t>No of A/cs</a:t>
                      </a:r>
                    </a:p>
                  </a:txBody>
                  <a:tcPr/>
                </a:tc>
                <a:tc>
                  <a:txBody>
                    <a:bodyPr/>
                    <a:lstStyle/>
                    <a:p>
                      <a:pPr algn="ctr"/>
                      <a:r>
                        <a:rPr lang="en-US" dirty="0"/>
                        <a:t>Amount Rs Cr</a:t>
                      </a:r>
                    </a:p>
                  </a:txBody>
                  <a:tcPr/>
                </a:tc>
                <a:extLst>
                  <a:ext uri="{0D108BD9-81ED-4DB2-BD59-A6C34878D82A}">
                    <a16:rowId xmlns:a16="http://schemas.microsoft.com/office/drawing/2014/main" val="3878257823"/>
                  </a:ext>
                </a:extLst>
              </a:tr>
              <a:tr h="370840">
                <a:tc>
                  <a:txBody>
                    <a:bodyPr/>
                    <a:lstStyle/>
                    <a:p>
                      <a:r>
                        <a:rPr lang="en-US" dirty="0"/>
                        <a:t>Industry / Trade Loans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19845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Term Loans (old)</a:t>
                      </a:r>
                    </a:p>
                  </a:txBody>
                  <a:tcPr/>
                </a:tc>
                <a:tc>
                  <a:txBody>
                    <a:bodyPr/>
                    <a:lstStyle/>
                    <a:p>
                      <a:pPr algn="ctr"/>
                      <a:r>
                        <a:rPr lang="en-US" dirty="0"/>
                        <a:t>300</a:t>
                      </a:r>
                    </a:p>
                  </a:txBody>
                  <a:tcPr/>
                </a:tc>
                <a:tc>
                  <a:txBody>
                    <a:bodyPr/>
                    <a:lstStyle/>
                    <a:p>
                      <a:pPr algn="ctr"/>
                      <a:r>
                        <a:rPr lang="en-US" dirty="0"/>
                        <a:t>40</a:t>
                      </a:r>
                    </a:p>
                  </a:txBody>
                  <a:tcPr/>
                </a:tc>
                <a:tc>
                  <a:txBody>
                    <a:bodyPr/>
                    <a:lstStyle/>
                    <a:p>
                      <a:pPr algn="ctr"/>
                      <a:r>
                        <a:rPr lang="en-US" dirty="0"/>
                        <a:t>40</a:t>
                      </a:r>
                    </a:p>
                  </a:txBody>
                  <a:tcPr/>
                </a:tc>
                <a:tc>
                  <a:txBody>
                    <a:bodyPr/>
                    <a:lstStyle/>
                    <a:p>
                      <a:pPr algn="ctr"/>
                      <a:r>
                        <a:rPr lang="en-US" dirty="0"/>
                        <a:t>5</a:t>
                      </a:r>
                    </a:p>
                  </a:txBody>
                  <a:tcPr/>
                </a:tc>
                <a:extLst>
                  <a:ext uri="{0D108BD9-81ED-4DB2-BD59-A6C34878D82A}">
                    <a16:rowId xmlns:a16="http://schemas.microsoft.com/office/drawing/2014/main" val="1343028890"/>
                  </a:ext>
                </a:extLst>
              </a:tr>
              <a:tr h="370840">
                <a:tc>
                  <a:txBody>
                    <a:bodyPr/>
                    <a:lstStyle/>
                    <a:p>
                      <a:r>
                        <a:rPr lang="en-US" dirty="0"/>
                        <a:t>Term Loans (new)</a:t>
                      </a:r>
                    </a:p>
                  </a:txBody>
                  <a:tcPr/>
                </a:tc>
                <a:tc>
                  <a:txBody>
                    <a:bodyPr/>
                    <a:lstStyle/>
                    <a:p>
                      <a:pPr algn="ctr"/>
                      <a:r>
                        <a:rPr lang="en-US" dirty="0">
                          <a:highlight>
                            <a:srgbClr val="00FF00"/>
                          </a:highlight>
                        </a:rPr>
                        <a:t>35</a:t>
                      </a:r>
                    </a:p>
                  </a:txBody>
                  <a:tcPr/>
                </a:tc>
                <a:tc>
                  <a:txBody>
                    <a:bodyPr/>
                    <a:lstStyle/>
                    <a:p>
                      <a:pPr algn="ctr"/>
                      <a:r>
                        <a:rPr lang="en-US" dirty="0">
                          <a:highlight>
                            <a:srgbClr val="00FF00"/>
                          </a:highlight>
                        </a:rPr>
                        <a:t>15</a:t>
                      </a:r>
                    </a:p>
                  </a:txBody>
                  <a:tcPr/>
                </a:tc>
                <a:tc>
                  <a:txBody>
                    <a:bodyPr/>
                    <a:lstStyle/>
                    <a:p>
                      <a:pPr algn="ctr"/>
                      <a:r>
                        <a:rPr lang="en-US" dirty="0">
                          <a:highlight>
                            <a:srgbClr val="00FF00"/>
                          </a:highlight>
                        </a:rPr>
                        <a:t>15</a:t>
                      </a:r>
                    </a:p>
                  </a:txBody>
                  <a:tcPr/>
                </a:tc>
                <a:tc>
                  <a:txBody>
                    <a:bodyPr/>
                    <a:lstStyle/>
                    <a:p>
                      <a:pPr algn="ctr"/>
                      <a:r>
                        <a:rPr lang="en-US" dirty="0">
                          <a:highlight>
                            <a:srgbClr val="00FF00"/>
                          </a:highlight>
                        </a:rPr>
                        <a:t>3</a:t>
                      </a:r>
                    </a:p>
                  </a:txBody>
                  <a:tcPr/>
                </a:tc>
                <a:extLst>
                  <a:ext uri="{0D108BD9-81ED-4DB2-BD59-A6C34878D82A}">
                    <a16:rowId xmlns:a16="http://schemas.microsoft.com/office/drawing/2014/main" val="3196533226"/>
                  </a:ext>
                </a:extLst>
              </a:tr>
              <a:tr h="370840">
                <a:tc>
                  <a:txBody>
                    <a:bodyPr/>
                    <a:lstStyle/>
                    <a:p>
                      <a:r>
                        <a:rPr lang="en-US" dirty="0"/>
                        <a:t>Cash Credit</a:t>
                      </a:r>
                      <a:br>
                        <a:rPr lang="en-US" dirty="0"/>
                      </a:br>
                      <a:r>
                        <a:rPr lang="en-US" dirty="0"/>
                        <a:t>(Old &amp; new)</a:t>
                      </a:r>
                    </a:p>
                  </a:txBody>
                  <a:tcPr/>
                </a:tc>
                <a:tc>
                  <a:txBody>
                    <a:bodyPr/>
                    <a:lstStyle/>
                    <a:p>
                      <a:pPr algn="ctr"/>
                      <a:r>
                        <a:rPr lang="en-US" dirty="0">
                          <a:highlight>
                            <a:srgbClr val="00FF00"/>
                          </a:highlight>
                        </a:rPr>
                        <a:t>20</a:t>
                      </a:r>
                    </a:p>
                  </a:txBody>
                  <a:tcPr/>
                </a:tc>
                <a:tc>
                  <a:txBody>
                    <a:bodyPr/>
                    <a:lstStyle/>
                    <a:p>
                      <a:pPr algn="ctr"/>
                      <a:r>
                        <a:rPr lang="en-US" dirty="0">
                          <a:highlight>
                            <a:srgbClr val="00FF00"/>
                          </a:highlight>
                        </a:rPr>
                        <a:t>30</a:t>
                      </a:r>
                    </a:p>
                  </a:txBody>
                  <a:tcPr/>
                </a:tc>
                <a:tc>
                  <a:txBody>
                    <a:bodyPr/>
                    <a:lstStyle/>
                    <a:p>
                      <a:pPr algn="ctr"/>
                      <a:r>
                        <a:rPr lang="en-US" dirty="0">
                          <a:highlight>
                            <a:srgbClr val="00FF00"/>
                          </a:highlight>
                        </a:rPr>
                        <a:t>20</a:t>
                      </a:r>
                    </a:p>
                  </a:txBody>
                  <a:tcPr/>
                </a:tc>
                <a:tc>
                  <a:txBody>
                    <a:bodyPr/>
                    <a:lstStyle/>
                    <a:p>
                      <a:pPr algn="ctr"/>
                      <a:r>
                        <a:rPr lang="en-US" dirty="0">
                          <a:highlight>
                            <a:srgbClr val="00FF00"/>
                          </a:highlight>
                        </a:rPr>
                        <a:t>15</a:t>
                      </a:r>
                    </a:p>
                  </a:txBody>
                  <a:tcPr/>
                </a:tc>
                <a:extLst>
                  <a:ext uri="{0D108BD9-81ED-4DB2-BD59-A6C34878D82A}">
                    <a16:rowId xmlns:a16="http://schemas.microsoft.com/office/drawing/2014/main" val="2972469355"/>
                  </a:ext>
                </a:extLst>
              </a:tr>
              <a:tr h="370840">
                <a:tc>
                  <a:txBody>
                    <a:bodyPr/>
                    <a:lstStyle/>
                    <a:p>
                      <a:r>
                        <a:rPr lang="en-US" dirty="0"/>
                        <a:t>Retails Loans (Old)</a:t>
                      </a:r>
                    </a:p>
                  </a:txBody>
                  <a:tcPr/>
                </a:tc>
                <a:tc>
                  <a:txBody>
                    <a:bodyPr/>
                    <a:lstStyle/>
                    <a:p>
                      <a:pPr algn="ctr"/>
                      <a:r>
                        <a:rPr lang="en-US" dirty="0"/>
                        <a:t>200</a:t>
                      </a:r>
                    </a:p>
                  </a:txBody>
                  <a:tcPr/>
                </a:tc>
                <a:tc>
                  <a:txBody>
                    <a:bodyPr/>
                    <a:lstStyle/>
                    <a:p>
                      <a:pPr algn="ctr"/>
                      <a:r>
                        <a:rPr lang="en-US" dirty="0"/>
                        <a:t>12</a:t>
                      </a:r>
                    </a:p>
                  </a:txBody>
                  <a:tcPr/>
                </a:tc>
                <a:tc>
                  <a:txBody>
                    <a:bodyPr/>
                    <a:lstStyle/>
                    <a:p>
                      <a:pPr algn="ctr"/>
                      <a:r>
                        <a:rPr lang="en-US" dirty="0"/>
                        <a:t>300</a:t>
                      </a:r>
                    </a:p>
                  </a:txBody>
                  <a:tcPr/>
                </a:tc>
                <a:tc>
                  <a:txBody>
                    <a:bodyPr/>
                    <a:lstStyle/>
                    <a:p>
                      <a:pPr algn="ctr"/>
                      <a:r>
                        <a:rPr lang="en-US" dirty="0"/>
                        <a:t>30</a:t>
                      </a:r>
                    </a:p>
                  </a:txBody>
                  <a:tcPr/>
                </a:tc>
                <a:extLst>
                  <a:ext uri="{0D108BD9-81ED-4DB2-BD59-A6C34878D82A}">
                    <a16:rowId xmlns:a16="http://schemas.microsoft.com/office/drawing/2014/main" val="3637147003"/>
                  </a:ext>
                </a:extLst>
              </a:tr>
              <a:tr h="370840">
                <a:tc>
                  <a:txBody>
                    <a:bodyPr/>
                    <a:lstStyle/>
                    <a:p>
                      <a:r>
                        <a:rPr lang="en-US" dirty="0"/>
                        <a:t>Retail Loans (new)</a:t>
                      </a:r>
                    </a:p>
                  </a:txBody>
                  <a:tcPr/>
                </a:tc>
                <a:tc>
                  <a:txBody>
                    <a:bodyPr/>
                    <a:lstStyle/>
                    <a:p>
                      <a:pPr algn="ctr"/>
                      <a:r>
                        <a:rPr lang="en-US" dirty="0">
                          <a:highlight>
                            <a:srgbClr val="00FF00"/>
                          </a:highlight>
                        </a:rPr>
                        <a:t>60</a:t>
                      </a:r>
                    </a:p>
                  </a:txBody>
                  <a:tcPr/>
                </a:tc>
                <a:tc>
                  <a:txBody>
                    <a:bodyPr/>
                    <a:lstStyle/>
                    <a:p>
                      <a:pPr algn="ctr"/>
                      <a:r>
                        <a:rPr lang="en-US" dirty="0">
                          <a:highlight>
                            <a:srgbClr val="00FF00"/>
                          </a:highlight>
                        </a:rPr>
                        <a:t>8</a:t>
                      </a:r>
                    </a:p>
                  </a:txBody>
                  <a:tcPr/>
                </a:tc>
                <a:tc>
                  <a:txBody>
                    <a:bodyPr/>
                    <a:lstStyle/>
                    <a:p>
                      <a:pPr algn="ctr"/>
                      <a:r>
                        <a:rPr lang="en-US" dirty="0">
                          <a:highlight>
                            <a:srgbClr val="00FF00"/>
                          </a:highlight>
                        </a:rPr>
                        <a:t>200</a:t>
                      </a:r>
                    </a:p>
                  </a:txBody>
                  <a:tcPr/>
                </a:tc>
                <a:tc>
                  <a:txBody>
                    <a:bodyPr/>
                    <a:lstStyle/>
                    <a:p>
                      <a:pPr algn="ctr"/>
                      <a:r>
                        <a:rPr lang="en-US" dirty="0">
                          <a:highlight>
                            <a:srgbClr val="00FF00"/>
                          </a:highlight>
                        </a:rPr>
                        <a:t>40</a:t>
                      </a:r>
                    </a:p>
                  </a:txBody>
                  <a:tcPr/>
                </a:tc>
                <a:extLst>
                  <a:ext uri="{0D108BD9-81ED-4DB2-BD59-A6C34878D82A}">
                    <a16:rowId xmlns:a16="http://schemas.microsoft.com/office/drawing/2014/main" val="2349160114"/>
                  </a:ext>
                </a:extLst>
              </a:tr>
              <a:tr h="370840">
                <a:tc>
                  <a:txBody>
                    <a:bodyPr/>
                    <a:lstStyle/>
                    <a:p>
                      <a:r>
                        <a:rPr lang="en-US" dirty="0"/>
                        <a:t>Other Loans</a:t>
                      </a:r>
                    </a:p>
                  </a:txBody>
                  <a:tcPr/>
                </a:tc>
                <a:tc>
                  <a:txBody>
                    <a:bodyPr/>
                    <a:lstStyle/>
                    <a:p>
                      <a:pPr algn="ctr"/>
                      <a:r>
                        <a:rPr lang="en-US" dirty="0"/>
                        <a:t>100</a:t>
                      </a:r>
                    </a:p>
                  </a:txBody>
                  <a:tcPr/>
                </a:tc>
                <a:tc>
                  <a:txBody>
                    <a:bodyPr/>
                    <a:lstStyle/>
                    <a:p>
                      <a:pPr algn="ctr"/>
                      <a:r>
                        <a:rPr lang="en-US" dirty="0"/>
                        <a:t>2</a:t>
                      </a:r>
                    </a:p>
                  </a:txBody>
                  <a:tcPr/>
                </a:tc>
                <a:tc>
                  <a:txBody>
                    <a:bodyPr/>
                    <a:lstStyle/>
                    <a:p>
                      <a:pPr algn="ctr"/>
                      <a:r>
                        <a:rPr lang="en-US" dirty="0"/>
                        <a:t>50</a:t>
                      </a:r>
                    </a:p>
                  </a:txBody>
                  <a:tcPr/>
                </a:tc>
                <a:tc>
                  <a:txBody>
                    <a:bodyPr/>
                    <a:lstStyle/>
                    <a:p>
                      <a:pPr algn="ctr"/>
                      <a:r>
                        <a:rPr lang="en-US" dirty="0"/>
                        <a:t>2</a:t>
                      </a:r>
                    </a:p>
                  </a:txBody>
                  <a:tcPr/>
                </a:tc>
                <a:extLst>
                  <a:ext uri="{0D108BD9-81ED-4DB2-BD59-A6C34878D82A}">
                    <a16:rowId xmlns:a16="http://schemas.microsoft.com/office/drawing/2014/main" val="4114634801"/>
                  </a:ext>
                </a:extLst>
              </a:tr>
              <a:tr h="370840">
                <a:tc>
                  <a:txBody>
                    <a:bodyPr/>
                    <a:lstStyle/>
                    <a:p>
                      <a:pPr algn="r"/>
                      <a:r>
                        <a:rPr lang="en-US" b="1" dirty="0"/>
                        <a:t>Total</a:t>
                      </a:r>
                    </a:p>
                  </a:txBody>
                  <a:tcPr/>
                </a:tc>
                <a:tc>
                  <a:txBody>
                    <a:bodyPr/>
                    <a:lstStyle/>
                    <a:p>
                      <a:pPr algn="ctr"/>
                      <a:r>
                        <a:rPr lang="en-US" dirty="0"/>
                        <a:t>715</a:t>
                      </a:r>
                    </a:p>
                  </a:txBody>
                  <a:tcPr/>
                </a:tc>
                <a:tc>
                  <a:txBody>
                    <a:bodyPr/>
                    <a:lstStyle/>
                    <a:p>
                      <a:pPr algn="ctr"/>
                      <a:r>
                        <a:rPr lang="en-US" dirty="0"/>
                        <a:t>107</a:t>
                      </a:r>
                    </a:p>
                  </a:txBody>
                  <a:tcPr/>
                </a:tc>
                <a:tc>
                  <a:txBody>
                    <a:bodyPr/>
                    <a:lstStyle/>
                    <a:p>
                      <a:pPr algn="ctr"/>
                      <a:r>
                        <a:rPr lang="en-US" dirty="0"/>
                        <a:t>625</a:t>
                      </a:r>
                    </a:p>
                  </a:txBody>
                  <a:tcPr/>
                </a:tc>
                <a:tc>
                  <a:txBody>
                    <a:bodyPr/>
                    <a:lstStyle/>
                    <a:p>
                      <a:pPr algn="ctr"/>
                      <a:r>
                        <a:rPr lang="en-US" dirty="0"/>
                        <a:t>95</a:t>
                      </a:r>
                    </a:p>
                  </a:txBody>
                  <a:tcPr/>
                </a:tc>
                <a:extLst>
                  <a:ext uri="{0D108BD9-81ED-4DB2-BD59-A6C34878D82A}">
                    <a16:rowId xmlns:a16="http://schemas.microsoft.com/office/drawing/2014/main" val="1047567197"/>
                  </a:ext>
                </a:extLst>
              </a:tr>
              <a:tr h="370840">
                <a:tc>
                  <a:txBody>
                    <a:bodyPr/>
                    <a:lstStyle/>
                    <a:p>
                      <a:pPr algn="r"/>
                      <a:r>
                        <a:rPr lang="en-US" b="1" dirty="0"/>
                        <a:t>10 % threshold</a:t>
                      </a:r>
                    </a:p>
                  </a:txBody>
                  <a:tcPr/>
                </a:tc>
                <a:tc>
                  <a:txBody>
                    <a:bodyPr/>
                    <a:lstStyle/>
                    <a:p>
                      <a:pPr algn="ctr"/>
                      <a:endParaRPr lang="en-US" dirty="0"/>
                    </a:p>
                  </a:txBody>
                  <a:tcPr/>
                </a:tc>
                <a:tc>
                  <a:txBody>
                    <a:bodyPr/>
                    <a:lstStyle/>
                    <a:p>
                      <a:pPr algn="ctr"/>
                      <a:r>
                        <a:rPr lang="en-US" dirty="0"/>
                        <a:t>10.70</a:t>
                      </a:r>
                    </a:p>
                  </a:txBody>
                  <a:tcPr/>
                </a:tc>
                <a:tc>
                  <a:txBody>
                    <a:bodyPr/>
                    <a:lstStyle/>
                    <a:p>
                      <a:pPr algn="ctr"/>
                      <a:endParaRPr lang="en-US" dirty="0"/>
                    </a:p>
                  </a:txBody>
                  <a:tcPr/>
                </a:tc>
                <a:tc>
                  <a:txBody>
                    <a:bodyPr/>
                    <a:lstStyle/>
                    <a:p>
                      <a:pPr algn="ctr"/>
                      <a:r>
                        <a:rPr lang="en-US" dirty="0"/>
                        <a:t>9.50</a:t>
                      </a:r>
                    </a:p>
                  </a:txBody>
                  <a:tcPr/>
                </a:tc>
                <a:extLst>
                  <a:ext uri="{0D108BD9-81ED-4DB2-BD59-A6C34878D82A}">
                    <a16:rowId xmlns:a16="http://schemas.microsoft.com/office/drawing/2014/main" val="2986315209"/>
                  </a:ext>
                </a:extLst>
              </a:tr>
              <a:tr h="370840">
                <a:tc>
                  <a:txBody>
                    <a:bodyPr/>
                    <a:lstStyle/>
                    <a:p>
                      <a:pPr algn="r"/>
                      <a:r>
                        <a:rPr lang="en-US" b="1" dirty="0"/>
                        <a:t>Advances to be selected for sample</a:t>
                      </a:r>
                    </a:p>
                  </a:txBody>
                  <a:tcPr/>
                </a:tc>
                <a:tc>
                  <a:txBody>
                    <a:bodyPr/>
                    <a:lstStyle/>
                    <a:p>
                      <a:pPr algn="ctr"/>
                      <a:r>
                        <a:rPr lang="en-US" dirty="0"/>
                        <a:t>115</a:t>
                      </a:r>
                    </a:p>
                  </a:txBody>
                  <a:tcPr/>
                </a:tc>
                <a:tc>
                  <a:txBody>
                    <a:bodyPr/>
                    <a:lstStyle/>
                    <a:p>
                      <a:pPr algn="ctr"/>
                      <a:r>
                        <a:rPr lang="en-US" dirty="0"/>
                        <a:t>53</a:t>
                      </a:r>
                    </a:p>
                  </a:txBody>
                  <a:tcPr/>
                </a:tc>
                <a:tc>
                  <a:txBody>
                    <a:bodyPr/>
                    <a:lstStyle/>
                    <a:p>
                      <a:pPr algn="ctr"/>
                      <a:r>
                        <a:rPr lang="en-US" dirty="0"/>
                        <a:t>235</a:t>
                      </a:r>
                    </a:p>
                  </a:txBody>
                  <a:tcPr/>
                </a:tc>
                <a:tc>
                  <a:txBody>
                    <a:bodyPr/>
                    <a:lstStyle/>
                    <a:p>
                      <a:pPr algn="ctr"/>
                      <a:r>
                        <a:rPr lang="en-US" dirty="0"/>
                        <a:t>58</a:t>
                      </a:r>
                    </a:p>
                  </a:txBody>
                  <a:tcPr/>
                </a:tc>
                <a:extLst>
                  <a:ext uri="{0D108BD9-81ED-4DB2-BD59-A6C34878D82A}">
                    <a16:rowId xmlns:a16="http://schemas.microsoft.com/office/drawing/2014/main" val="897286385"/>
                  </a:ext>
                </a:extLst>
              </a:tr>
            </a:tbl>
          </a:graphicData>
        </a:graphic>
      </p:graphicFrame>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25</a:t>
            </a:fld>
            <a:endParaRPr lang="en-US"/>
          </a:p>
        </p:txBody>
      </p:sp>
    </p:spTree>
    <p:extLst>
      <p:ext uri="{BB962C8B-B14F-4D97-AF65-F5344CB8AC3E}">
        <p14:creationId xmlns:p14="http://schemas.microsoft.com/office/powerpoint/2010/main" val="2340025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24714" y="13772"/>
            <a:ext cx="12167286" cy="937697"/>
          </a:xfrm>
          <a:solidFill>
            <a:schemeClr val="accent2"/>
          </a:solidFill>
        </p:spPr>
        <p:txBody>
          <a:bodyPr/>
          <a:lstStyle/>
          <a:p>
            <a:r>
              <a:rPr lang="en-US" dirty="0"/>
              <a:t>         </a:t>
            </a:r>
            <a:r>
              <a:rPr lang="en-US" b="1" dirty="0">
                <a:solidFill>
                  <a:schemeClr val="bg1"/>
                </a:solidFill>
              </a:rPr>
              <a:t>Critical Areas in Audit</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949411" y="1213365"/>
            <a:ext cx="10515600" cy="4351338"/>
          </a:xfrm>
        </p:spPr>
        <p:txBody>
          <a:bodyPr/>
          <a:lstStyle/>
          <a:p>
            <a:r>
              <a:rPr lang="en-US" dirty="0"/>
              <a:t>Verification of Advances</a:t>
            </a:r>
          </a:p>
          <a:p>
            <a:r>
              <a:rPr lang="en-US" dirty="0"/>
              <a:t>Certification of NPAs</a:t>
            </a:r>
          </a:p>
          <a:p>
            <a:r>
              <a:rPr lang="en-US" dirty="0"/>
              <a:t>LFAR</a:t>
            </a:r>
          </a:p>
          <a:p>
            <a:r>
              <a:rPr lang="en-US" dirty="0"/>
              <a:t>Frauds</a:t>
            </a:r>
          </a:p>
          <a:p>
            <a:r>
              <a:rPr lang="en-US" dirty="0"/>
              <a:t>Material Misstatement in financials</a:t>
            </a:r>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26</a:t>
            </a:fld>
            <a:endParaRPr lang="en-US"/>
          </a:p>
        </p:txBody>
      </p:sp>
    </p:spTree>
    <p:extLst>
      <p:ext uri="{BB962C8B-B14F-4D97-AF65-F5344CB8AC3E}">
        <p14:creationId xmlns:p14="http://schemas.microsoft.com/office/powerpoint/2010/main" val="3122949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2971006"/>
            <a:ext cx="12192000" cy="915988"/>
          </a:xfrm>
          <a:solidFill>
            <a:schemeClr val="accent2"/>
          </a:solidFill>
        </p:spPr>
        <p:txBody>
          <a:bodyPr/>
          <a:lstStyle/>
          <a:p>
            <a:r>
              <a:rPr lang="en-US" b="1" dirty="0">
                <a:solidFill>
                  <a:schemeClr val="bg1"/>
                </a:solidFill>
              </a:rPr>
              <a:t>         Important Circulars </a:t>
            </a:r>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27</a:t>
            </a:fld>
            <a:endParaRPr lang="en-US"/>
          </a:p>
        </p:txBody>
      </p:sp>
    </p:spTree>
    <p:extLst>
      <p:ext uri="{BB962C8B-B14F-4D97-AF65-F5344CB8AC3E}">
        <p14:creationId xmlns:p14="http://schemas.microsoft.com/office/powerpoint/2010/main" val="3630347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78476"/>
          </a:xfrm>
          <a:solidFill>
            <a:schemeClr val="accent2"/>
          </a:solidFill>
        </p:spPr>
        <p:txBody>
          <a:bodyPr/>
          <a:lstStyle/>
          <a:p>
            <a:r>
              <a:rPr lang="en-US" dirty="0"/>
              <a:t>        </a:t>
            </a:r>
            <a:r>
              <a:rPr lang="en-US" b="1" dirty="0">
                <a:solidFill>
                  <a:schemeClr val="bg1"/>
                </a:solidFill>
              </a:rPr>
              <a:t>Circulars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949411" y="1213365"/>
            <a:ext cx="10515600" cy="4351338"/>
          </a:xfrm>
        </p:spPr>
        <p:txBody>
          <a:bodyPr/>
          <a:lstStyle/>
          <a:p>
            <a:r>
              <a:rPr lang="en-US" dirty="0"/>
              <a:t>Master Circulars</a:t>
            </a:r>
          </a:p>
          <a:p>
            <a:pPr marL="622300" indent="-354013">
              <a:buFont typeface="Wingdings" pitchFamily="2" charset="2"/>
              <a:buChar char="ü"/>
            </a:pPr>
            <a:r>
              <a:rPr lang="en-US" dirty="0"/>
              <a:t>33 Master circulars</a:t>
            </a:r>
          </a:p>
          <a:p>
            <a:pPr marL="622300" indent="-354013">
              <a:buFont typeface="Wingdings" pitchFamily="2" charset="2"/>
              <a:buChar char="ü"/>
            </a:pPr>
            <a:r>
              <a:rPr lang="en-US" dirty="0"/>
              <a:t>IRAC Norms</a:t>
            </a:r>
          </a:p>
          <a:p>
            <a:r>
              <a:rPr lang="en-US" dirty="0"/>
              <a:t>Master Directions</a:t>
            </a:r>
          </a:p>
          <a:p>
            <a:pPr marL="719138" indent="-401638">
              <a:buFont typeface="Wingdings" pitchFamily="2" charset="2"/>
              <a:buChar char="ü"/>
            </a:pPr>
            <a:r>
              <a:rPr lang="en-US" dirty="0"/>
              <a:t>62 Master Directions</a:t>
            </a:r>
          </a:p>
          <a:p>
            <a:r>
              <a:rPr lang="en-US" dirty="0"/>
              <a:t>Notifications</a:t>
            </a:r>
          </a:p>
          <a:p>
            <a:pPr marL="719138" indent="-401638">
              <a:buFont typeface="Wingdings" pitchFamily="2" charset="2"/>
              <a:buChar char="ü"/>
            </a:pPr>
            <a:r>
              <a:rPr lang="en-US" dirty="0"/>
              <a:t>944 Notifications</a:t>
            </a:r>
          </a:p>
          <a:p>
            <a:r>
              <a:rPr lang="en-US" dirty="0"/>
              <a:t>Clarifications</a:t>
            </a:r>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28</a:t>
            </a:fld>
            <a:endParaRPr lang="en-US"/>
          </a:p>
        </p:txBody>
      </p:sp>
    </p:spTree>
    <p:extLst>
      <p:ext uri="{BB962C8B-B14F-4D97-AF65-F5344CB8AC3E}">
        <p14:creationId xmlns:p14="http://schemas.microsoft.com/office/powerpoint/2010/main" val="174117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78476"/>
          </a:xfrm>
          <a:solidFill>
            <a:schemeClr val="accent2"/>
          </a:solidFill>
        </p:spPr>
        <p:txBody>
          <a:bodyPr/>
          <a:lstStyle/>
          <a:p>
            <a:r>
              <a:rPr lang="en-US" dirty="0"/>
              <a:t>        </a:t>
            </a:r>
            <a:r>
              <a:rPr lang="en-US" b="1" dirty="0">
                <a:solidFill>
                  <a:schemeClr val="bg1"/>
                </a:solidFill>
              </a:rPr>
              <a:t>Master Circulars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949411" y="1213365"/>
            <a:ext cx="10515600" cy="4351338"/>
          </a:xfrm>
        </p:spPr>
        <p:txBody>
          <a:bodyPr/>
          <a:lstStyle/>
          <a:p>
            <a:r>
              <a:rPr lang="en-US" dirty="0"/>
              <a:t>Prudential Norms for IRAC : 1 April 2023</a:t>
            </a:r>
          </a:p>
          <a:p>
            <a:r>
              <a:rPr lang="en-US" dirty="0"/>
              <a:t>Guarantees &amp; Co-acceptances : 1 April 2023 </a:t>
            </a:r>
          </a:p>
          <a:p>
            <a:r>
              <a:rPr lang="en-US" dirty="0"/>
              <a:t>Housing Finance : 3 April 2023</a:t>
            </a:r>
          </a:p>
          <a:p>
            <a:r>
              <a:rPr lang="en-US" dirty="0"/>
              <a:t>Loans &amp; Advances : Statutory &amp; Other Restrictions : 1 July 2015</a:t>
            </a:r>
          </a:p>
          <a:p>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29</a:t>
            </a:fld>
            <a:endParaRPr lang="en-US"/>
          </a:p>
        </p:txBody>
      </p:sp>
    </p:spTree>
    <p:extLst>
      <p:ext uri="{BB962C8B-B14F-4D97-AF65-F5344CB8AC3E}">
        <p14:creationId xmlns:p14="http://schemas.microsoft.com/office/powerpoint/2010/main" val="239184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1"/>
            <a:ext cx="12192000" cy="861755"/>
          </a:xfrm>
          <a:solidFill>
            <a:schemeClr val="accent2"/>
          </a:solidFill>
        </p:spPr>
        <p:txBody>
          <a:bodyPr/>
          <a:lstStyle/>
          <a:p>
            <a:r>
              <a:rPr lang="en-US" dirty="0"/>
              <a:t>        </a:t>
            </a:r>
            <a:r>
              <a:rPr lang="en-US" b="1" dirty="0">
                <a:solidFill>
                  <a:schemeClr val="bg1"/>
                </a:solidFill>
              </a:rPr>
              <a:t>Phases in Branch Audit</a:t>
            </a:r>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3</a:t>
            </a:fld>
            <a:endParaRPr lang="en-US"/>
          </a:p>
        </p:txBody>
      </p:sp>
      <p:graphicFrame>
        <p:nvGraphicFramePr>
          <p:cNvPr id="11" name="Content Placeholder 10">
            <a:extLst>
              <a:ext uri="{FF2B5EF4-FFF2-40B4-BE49-F238E27FC236}">
                <a16:creationId xmlns:a16="http://schemas.microsoft.com/office/drawing/2014/main" id="{B70D1F22-0E3C-1165-1359-7BF30FA5AA60}"/>
              </a:ext>
            </a:extLst>
          </p:cNvPr>
          <p:cNvGraphicFramePr>
            <a:graphicFrameLocks noGrp="1"/>
          </p:cNvGraphicFramePr>
          <p:nvPr>
            <p:ph idx="1"/>
            <p:extLst>
              <p:ext uri="{D42A27DB-BD31-4B8C-83A1-F6EECF244321}">
                <p14:modId xmlns:p14="http://schemas.microsoft.com/office/powerpoint/2010/main" val="306614362"/>
              </p:ext>
            </p:extLst>
          </p:nvPr>
        </p:nvGraphicFramePr>
        <p:xfrm>
          <a:off x="976183" y="1210963"/>
          <a:ext cx="7461421" cy="5145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1007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34FC7-C2F9-806A-958C-FB7E6403064F}"/>
              </a:ext>
            </a:extLst>
          </p:cNvPr>
          <p:cNvSpPr>
            <a:spLocks noGrp="1"/>
          </p:cNvSpPr>
          <p:nvPr>
            <p:ph type="title"/>
          </p:nvPr>
        </p:nvSpPr>
        <p:spPr>
          <a:xfrm>
            <a:off x="0" y="0"/>
            <a:ext cx="12192000" cy="778476"/>
          </a:xfrm>
          <a:solidFill>
            <a:schemeClr val="accent2"/>
          </a:solidFill>
        </p:spPr>
        <p:txBody>
          <a:bodyPr/>
          <a:lstStyle/>
          <a:p>
            <a:r>
              <a:rPr lang="en-US" dirty="0"/>
              <a:t>        </a:t>
            </a:r>
            <a:r>
              <a:rPr lang="en-US" b="1" dirty="0">
                <a:solidFill>
                  <a:schemeClr val="bg1"/>
                </a:solidFill>
              </a:rPr>
              <a:t>Circulars</a:t>
            </a:r>
          </a:p>
        </p:txBody>
      </p:sp>
      <p:sp>
        <p:nvSpPr>
          <p:cNvPr id="3" name="Content Placeholder 2">
            <a:extLst>
              <a:ext uri="{FF2B5EF4-FFF2-40B4-BE49-F238E27FC236}">
                <a16:creationId xmlns:a16="http://schemas.microsoft.com/office/drawing/2014/main" id="{A1DE36D8-6C1E-0151-BA50-ABCA46A5D9AA}"/>
              </a:ext>
            </a:extLst>
          </p:cNvPr>
          <p:cNvSpPr>
            <a:spLocks noGrp="1"/>
          </p:cNvSpPr>
          <p:nvPr>
            <p:ph idx="1"/>
          </p:nvPr>
        </p:nvSpPr>
        <p:spPr>
          <a:xfrm>
            <a:off x="949411" y="1213365"/>
            <a:ext cx="10515600" cy="4351338"/>
          </a:xfrm>
        </p:spPr>
        <p:txBody>
          <a:bodyPr/>
          <a:lstStyle/>
          <a:p>
            <a:r>
              <a:rPr lang="en-US" dirty="0"/>
              <a:t>Inoperative Accounts : 1 January 2024</a:t>
            </a:r>
          </a:p>
          <a:p>
            <a:r>
              <a:rPr lang="en-US" dirty="0"/>
              <a:t>Regulatory Measures : </a:t>
            </a:r>
            <a:r>
              <a:rPr lang="en-US"/>
              <a:t>16 November 2023</a:t>
            </a:r>
            <a:endParaRPr lang="en-US" dirty="0"/>
          </a:p>
          <a:p>
            <a:endParaRPr lang="en-US" dirty="0"/>
          </a:p>
        </p:txBody>
      </p:sp>
      <p:sp>
        <p:nvSpPr>
          <p:cNvPr id="4" name="Footer Placeholder 3">
            <a:extLst>
              <a:ext uri="{FF2B5EF4-FFF2-40B4-BE49-F238E27FC236}">
                <a16:creationId xmlns:a16="http://schemas.microsoft.com/office/drawing/2014/main" id="{307A8A8D-D463-7CA5-4DB7-96F76248A2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6D29B6-E9DF-7E79-735C-4B9062A4C861}"/>
              </a:ext>
            </a:extLst>
          </p:cNvPr>
          <p:cNvSpPr>
            <a:spLocks noGrp="1"/>
          </p:cNvSpPr>
          <p:nvPr>
            <p:ph type="sldNum" sz="quarter" idx="12"/>
          </p:nvPr>
        </p:nvSpPr>
        <p:spPr/>
        <p:txBody>
          <a:bodyPr/>
          <a:lstStyle/>
          <a:p>
            <a:fld id="{AFA1DCC2-B625-0D4F-8668-BE490B5E51E4}" type="slidenum">
              <a:rPr lang="en-US" smtClean="0"/>
              <a:t>30</a:t>
            </a:fld>
            <a:endParaRPr lang="en-US"/>
          </a:p>
        </p:txBody>
      </p:sp>
    </p:spTree>
    <p:extLst>
      <p:ext uri="{BB962C8B-B14F-4D97-AF65-F5344CB8AC3E}">
        <p14:creationId xmlns:p14="http://schemas.microsoft.com/office/powerpoint/2010/main" val="1239390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31</a:t>
            </a:fld>
            <a:endParaRPr lang="en-US"/>
          </a:p>
        </p:txBody>
      </p:sp>
      <p:sp>
        <p:nvSpPr>
          <p:cNvPr id="4" name="Title 3">
            <a:extLst>
              <a:ext uri="{FF2B5EF4-FFF2-40B4-BE49-F238E27FC236}">
                <a16:creationId xmlns:a16="http://schemas.microsoft.com/office/drawing/2014/main" id="{33880A1B-B208-FF4F-61BA-0E50C59F669C}"/>
              </a:ext>
            </a:extLst>
          </p:cNvPr>
          <p:cNvSpPr>
            <a:spLocks noGrp="1"/>
          </p:cNvSpPr>
          <p:nvPr>
            <p:ph type="title"/>
          </p:nvPr>
        </p:nvSpPr>
        <p:spPr>
          <a:xfrm>
            <a:off x="0" y="2354563"/>
            <a:ext cx="10515600" cy="1325563"/>
          </a:xfrm>
        </p:spPr>
        <p:txBody>
          <a:bodyPr/>
          <a:lstStyle/>
          <a:p>
            <a:pPr algn="ctr"/>
            <a:r>
              <a:rPr lang="en-US" b="1" dirty="0">
                <a:solidFill>
                  <a:srgbClr val="00B050"/>
                </a:solidFill>
              </a:rPr>
              <a:t>Thank You !!!</a:t>
            </a:r>
          </a:p>
        </p:txBody>
      </p:sp>
    </p:spTree>
    <p:extLst>
      <p:ext uri="{BB962C8B-B14F-4D97-AF65-F5344CB8AC3E}">
        <p14:creationId xmlns:p14="http://schemas.microsoft.com/office/powerpoint/2010/main" val="351108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F9E4F5-2F2E-E660-15E1-75E424F8DD97}"/>
              </a:ext>
            </a:extLst>
          </p:cNvPr>
          <p:cNvSpPr>
            <a:spLocks noGrp="1"/>
          </p:cNvSpPr>
          <p:nvPr>
            <p:ph type="title"/>
          </p:nvPr>
        </p:nvSpPr>
        <p:spPr>
          <a:xfrm>
            <a:off x="686834" y="1153572"/>
            <a:ext cx="2649490" cy="4461163"/>
          </a:xfrm>
        </p:spPr>
        <p:txBody>
          <a:bodyPr>
            <a:normAutofit/>
          </a:bodyPr>
          <a:lstStyle/>
          <a:p>
            <a:r>
              <a:rPr lang="en-US" dirty="0">
                <a:solidFill>
                  <a:srgbClr val="FFFFFF"/>
                </a:solidFill>
              </a:rPr>
              <a:t>Outline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B1FA077-55C5-D85D-9EAE-3E5AF72B9714}"/>
              </a:ext>
            </a:extLst>
          </p:cNvPr>
          <p:cNvSpPr>
            <a:spLocks noGrp="1"/>
          </p:cNvSpPr>
          <p:nvPr>
            <p:ph idx="1"/>
          </p:nvPr>
        </p:nvSpPr>
        <p:spPr>
          <a:xfrm>
            <a:off x="4324865" y="319088"/>
            <a:ext cx="7028935" cy="6219824"/>
          </a:xfrm>
        </p:spPr>
        <p:txBody>
          <a:bodyPr anchor="ctr">
            <a:normAutofit/>
          </a:bodyPr>
          <a:lstStyle/>
          <a:p>
            <a:r>
              <a:rPr lang="en-US" dirty="0"/>
              <a:t>Appointment &amp; Acceptance</a:t>
            </a:r>
            <a:endParaRPr lang="en-US" b="1" dirty="0">
              <a:highlight>
                <a:srgbClr val="00FFFF"/>
              </a:highlight>
            </a:endParaRPr>
          </a:p>
          <a:p>
            <a:pPr marL="0" indent="0">
              <a:buNone/>
            </a:pPr>
            <a:r>
              <a:rPr lang="en-US" b="1" dirty="0">
                <a:highlight>
                  <a:srgbClr val="00FFFF"/>
                </a:highlight>
              </a:rPr>
              <a:t>Understanding Phase</a:t>
            </a:r>
          </a:p>
          <a:p>
            <a:r>
              <a:rPr lang="en-US" dirty="0"/>
              <a:t>Regulatory Framework</a:t>
            </a:r>
          </a:p>
          <a:p>
            <a:r>
              <a:rPr lang="en-US" dirty="0"/>
              <a:t>Important Documents</a:t>
            </a:r>
          </a:p>
          <a:p>
            <a:r>
              <a:rPr lang="en-US" dirty="0"/>
              <a:t>Deliverables</a:t>
            </a:r>
          </a:p>
          <a:p>
            <a:r>
              <a:rPr lang="en-US" dirty="0"/>
              <a:t>Understanding the Bank &amp; Branch</a:t>
            </a:r>
          </a:p>
          <a:p>
            <a:r>
              <a:rPr lang="en-US" dirty="0"/>
              <a:t>CBS</a:t>
            </a:r>
          </a:p>
          <a:p>
            <a:r>
              <a:rPr lang="en-US" dirty="0"/>
              <a:t>Standards on Auditing</a:t>
            </a:r>
          </a:p>
          <a:p>
            <a:pPr marL="0" indent="0">
              <a:buNone/>
            </a:pPr>
            <a:r>
              <a:rPr lang="en-US" b="1" dirty="0">
                <a:highlight>
                  <a:srgbClr val="00FFFF"/>
                </a:highlight>
              </a:rPr>
              <a:t>Planning Phase</a:t>
            </a:r>
          </a:p>
          <a:p>
            <a:r>
              <a:rPr lang="en-US" dirty="0"/>
              <a:t>Detailed Analysis of Trial Balance</a:t>
            </a:r>
          </a:p>
          <a:p>
            <a:r>
              <a:rPr lang="en-US" dirty="0"/>
              <a:t>Team Planning</a:t>
            </a:r>
          </a:p>
          <a:p>
            <a:r>
              <a:rPr lang="en-US" dirty="0"/>
              <a:t>Critical Aspects</a:t>
            </a:r>
          </a:p>
        </p:txBody>
      </p:sp>
      <p:sp>
        <p:nvSpPr>
          <p:cNvPr id="5" name="Slide Number Placeholder 4">
            <a:extLst>
              <a:ext uri="{FF2B5EF4-FFF2-40B4-BE49-F238E27FC236}">
                <a16:creationId xmlns:a16="http://schemas.microsoft.com/office/drawing/2014/main" id="{9D8FBC97-1313-9F93-DE90-310E670A8328}"/>
              </a:ext>
            </a:extLst>
          </p:cNvPr>
          <p:cNvSpPr>
            <a:spLocks noGrp="1"/>
          </p:cNvSpPr>
          <p:nvPr>
            <p:ph type="sldNum" sz="quarter" idx="12"/>
          </p:nvPr>
        </p:nvSpPr>
        <p:spPr/>
        <p:txBody>
          <a:bodyPr/>
          <a:lstStyle/>
          <a:p>
            <a:fld id="{AFA1DCC2-B625-0D4F-8668-BE490B5E51E4}" type="slidenum">
              <a:rPr lang="en-US" smtClean="0"/>
              <a:t>4</a:t>
            </a:fld>
            <a:endParaRPr lang="en-US"/>
          </a:p>
        </p:txBody>
      </p:sp>
    </p:spTree>
    <p:extLst>
      <p:ext uri="{BB962C8B-B14F-4D97-AF65-F5344CB8AC3E}">
        <p14:creationId xmlns:p14="http://schemas.microsoft.com/office/powerpoint/2010/main" val="320303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1"/>
            <a:ext cx="12192000" cy="861755"/>
          </a:xfrm>
          <a:solidFill>
            <a:schemeClr val="accent2"/>
          </a:solidFill>
        </p:spPr>
        <p:txBody>
          <a:bodyPr/>
          <a:lstStyle/>
          <a:p>
            <a:r>
              <a:rPr lang="en-US" dirty="0"/>
              <a:t>        </a:t>
            </a:r>
            <a:r>
              <a:rPr lang="en-US" b="1" dirty="0">
                <a:solidFill>
                  <a:schemeClr val="bg1"/>
                </a:solidFill>
              </a:rPr>
              <a:t>Appointment &amp; Acceptance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628135" y="1253331"/>
            <a:ext cx="10515600" cy="4351338"/>
          </a:xfrm>
        </p:spPr>
        <p:txBody>
          <a:bodyPr/>
          <a:lstStyle/>
          <a:p>
            <a:r>
              <a:rPr lang="en-US" dirty="0"/>
              <a:t>Letter of Appointment from the Bank</a:t>
            </a:r>
          </a:p>
          <a:p>
            <a:r>
              <a:rPr lang="en-US" dirty="0"/>
              <a:t>Letter of Acceptance, Declarations</a:t>
            </a:r>
          </a:p>
          <a:p>
            <a:r>
              <a:rPr lang="en-US" dirty="0"/>
              <a:t>Communication to previous auditors</a:t>
            </a:r>
          </a:p>
          <a:p>
            <a:r>
              <a:rPr lang="en-US" dirty="0"/>
              <a:t>Engagement Letter</a:t>
            </a:r>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5</a:t>
            </a:fld>
            <a:endParaRPr lang="en-US"/>
          </a:p>
        </p:txBody>
      </p:sp>
    </p:spTree>
    <p:extLst>
      <p:ext uri="{BB962C8B-B14F-4D97-AF65-F5344CB8AC3E}">
        <p14:creationId xmlns:p14="http://schemas.microsoft.com/office/powerpoint/2010/main" val="428414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2971006"/>
            <a:ext cx="12192000" cy="915988"/>
          </a:xfrm>
          <a:solidFill>
            <a:schemeClr val="accent2"/>
          </a:solidFill>
        </p:spPr>
        <p:txBody>
          <a:bodyPr/>
          <a:lstStyle/>
          <a:p>
            <a:r>
              <a:rPr lang="en-US" b="1" dirty="0">
                <a:solidFill>
                  <a:schemeClr val="bg1"/>
                </a:solidFill>
              </a:rPr>
              <a:t>         Understanding the Branch </a:t>
            </a:r>
          </a:p>
        </p:txBody>
      </p:sp>
      <p:sp>
        <p:nvSpPr>
          <p:cNvPr id="4" name="Footer Placeholder 3">
            <a:extLst>
              <a:ext uri="{FF2B5EF4-FFF2-40B4-BE49-F238E27FC236}">
                <a16:creationId xmlns:a16="http://schemas.microsoft.com/office/drawing/2014/main" id="{7AA81EBD-7CF1-D61A-6B3F-2979B0EC15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6</a:t>
            </a:fld>
            <a:endParaRPr lang="en-US"/>
          </a:p>
        </p:txBody>
      </p:sp>
    </p:spTree>
    <p:extLst>
      <p:ext uri="{BB962C8B-B14F-4D97-AF65-F5344CB8AC3E}">
        <p14:creationId xmlns:p14="http://schemas.microsoft.com/office/powerpoint/2010/main" val="231634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0"/>
            <a:ext cx="12192000" cy="915988"/>
          </a:xfrm>
          <a:solidFill>
            <a:schemeClr val="accent2"/>
          </a:solidFill>
        </p:spPr>
        <p:txBody>
          <a:bodyPr/>
          <a:lstStyle/>
          <a:p>
            <a:r>
              <a:rPr lang="en-US" b="1" dirty="0">
                <a:solidFill>
                  <a:schemeClr val="bg1"/>
                </a:solidFill>
              </a:rPr>
              <a:t>         Regulatory Framework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924697" y="1460500"/>
            <a:ext cx="10515600" cy="4351338"/>
          </a:xfrm>
        </p:spPr>
        <p:txBody>
          <a:bodyPr/>
          <a:lstStyle/>
          <a:p>
            <a:r>
              <a:rPr lang="en-US" dirty="0">
                <a:highlight>
                  <a:srgbClr val="00FFFF"/>
                </a:highlight>
              </a:rPr>
              <a:t>Act Applicable to the Bank</a:t>
            </a:r>
          </a:p>
          <a:p>
            <a:r>
              <a:rPr lang="en-US" dirty="0"/>
              <a:t>Banking Regulations Act</a:t>
            </a:r>
          </a:p>
          <a:p>
            <a:r>
              <a:rPr lang="en-US" dirty="0"/>
              <a:t>Co-operative Acts (Central / State)</a:t>
            </a:r>
          </a:p>
          <a:p>
            <a:r>
              <a:rPr lang="en-US" dirty="0">
                <a:highlight>
                  <a:srgbClr val="00FFFF"/>
                </a:highlight>
              </a:rPr>
              <a:t>Other Important Acts</a:t>
            </a:r>
          </a:p>
          <a:p>
            <a:r>
              <a:rPr lang="en-US" dirty="0"/>
              <a:t>SARFAESI Act </a:t>
            </a:r>
          </a:p>
          <a:p>
            <a:r>
              <a:rPr lang="en-US" dirty="0"/>
              <a:t>Insolvency &amp; Bankruptcy Code</a:t>
            </a:r>
          </a:p>
          <a:p>
            <a:r>
              <a:rPr lang="en-US" dirty="0"/>
              <a:t>Stamp Act / Regulations</a:t>
            </a:r>
          </a:p>
          <a:p>
            <a:r>
              <a:rPr lang="en-US" dirty="0"/>
              <a:t>Negotiable Instruments Act</a:t>
            </a:r>
          </a:p>
          <a:p>
            <a:endParaRPr lang="en-US" dirty="0"/>
          </a:p>
          <a:p>
            <a:endParaRPr lang="en-US" dirty="0"/>
          </a:p>
        </p:txBody>
      </p:sp>
      <p:sp>
        <p:nvSpPr>
          <p:cNvPr id="4" name="Footer Placeholder 3">
            <a:extLst>
              <a:ext uri="{FF2B5EF4-FFF2-40B4-BE49-F238E27FC236}">
                <a16:creationId xmlns:a16="http://schemas.microsoft.com/office/drawing/2014/main" id="{7AA81EBD-7CF1-D61A-6B3F-2979B0EC15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7</a:t>
            </a:fld>
            <a:endParaRPr lang="en-US"/>
          </a:p>
        </p:txBody>
      </p:sp>
    </p:spTree>
    <p:extLst>
      <p:ext uri="{BB962C8B-B14F-4D97-AF65-F5344CB8AC3E}">
        <p14:creationId xmlns:p14="http://schemas.microsoft.com/office/powerpoint/2010/main" val="229165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0"/>
            <a:ext cx="11353800" cy="1046162"/>
          </a:xfrm>
          <a:solidFill>
            <a:schemeClr val="accent2"/>
          </a:solidFill>
        </p:spPr>
        <p:txBody>
          <a:bodyPr/>
          <a:lstStyle/>
          <a:p>
            <a:r>
              <a:rPr lang="en-US" b="1" dirty="0">
                <a:solidFill>
                  <a:schemeClr val="bg1"/>
                </a:solidFill>
              </a:rPr>
              <a:t>         Important Documents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838200" y="1253331"/>
            <a:ext cx="10515600" cy="4351338"/>
          </a:xfrm>
        </p:spPr>
        <p:txBody>
          <a:bodyPr/>
          <a:lstStyle/>
          <a:p>
            <a:r>
              <a:rPr lang="en-US" dirty="0"/>
              <a:t>RBI Circulars, Directions, Notifications</a:t>
            </a:r>
          </a:p>
          <a:p>
            <a:r>
              <a:rPr lang="en-US" dirty="0"/>
              <a:t>Bank’s closing manual / instructions</a:t>
            </a:r>
          </a:p>
          <a:p>
            <a:r>
              <a:rPr lang="en-US" dirty="0"/>
              <a:t>Reports : RBI Inspection, Concurrent Audit, Revenue Audit, Credit Audit, Stock Audit / Inspection, Internal Inspection, Risk Based Audit, Previous year LFAR</a:t>
            </a:r>
          </a:p>
          <a:p>
            <a:r>
              <a:rPr lang="en-US" dirty="0"/>
              <a:t>ICAI Materials</a:t>
            </a:r>
          </a:p>
          <a:p>
            <a:pPr marL="622300" indent="-354013">
              <a:buFont typeface="Wingdings" pitchFamily="2" charset="2"/>
              <a:buChar char="ü"/>
            </a:pPr>
            <a:r>
              <a:rPr lang="en-US" dirty="0"/>
              <a:t>Guidance Note on Bank Audit</a:t>
            </a:r>
          </a:p>
          <a:p>
            <a:pPr marL="622300" indent="-354013">
              <a:buFont typeface="Wingdings" pitchFamily="2" charset="2"/>
              <a:buChar char="ü"/>
            </a:pPr>
            <a:r>
              <a:rPr lang="en-US" dirty="0"/>
              <a:t>Conferences / Seminars / Webinars</a:t>
            </a:r>
          </a:p>
          <a:p>
            <a:pPr marL="622300" indent="-354013">
              <a:buFont typeface="Wingdings" pitchFamily="2" charset="2"/>
              <a:buChar char="ü"/>
            </a:pPr>
            <a:r>
              <a:rPr lang="en-US" dirty="0"/>
              <a:t>Bank Audit Tracker : Audit Programs</a:t>
            </a:r>
          </a:p>
        </p:txBody>
      </p:sp>
      <p:sp>
        <p:nvSpPr>
          <p:cNvPr id="4" name="Footer Placeholder 3">
            <a:extLst>
              <a:ext uri="{FF2B5EF4-FFF2-40B4-BE49-F238E27FC236}">
                <a16:creationId xmlns:a16="http://schemas.microsoft.com/office/drawing/2014/main" id="{7AA81EBD-7CF1-D61A-6B3F-2979B0EC15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8</a:t>
            </a:fld>
            <a:endParaRPr lang="en-US"/>
          </a:p>
        </p:txBody>
      </p:sp>
    </p:spTree>
    <p:extLst>
      <p:ext uri="{BB962C8B-B14F-4D97-AF65-F5344CB8AC3E}">
        <p14:creationId xmlns:p14="http://schemas.microsoft.com/office/powerpoint/2010/main" val="3064172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C0FFE-FFAB-7962-0FFE-C8682AE57C54}"/>
              </a:ext>
            </a:extLst>
          </p:cNvPr>
          <p:cNvSpPr>
            <a:spLocks noGrp="1"/>
          </p:cNvSpPr>
          <p:nvPr>
            <p:ph type="title"/>
          </p:nvPr>
        </p:nvSpPr>
        <p:spPr>
          <a:xfrm>
            <a:off x="0" y="-1"/>
            <a:ext cx="12192000" cy="1062681"/>
          </a:xfrm>
          <a:solidFill>
            <a:schemeClr val="accent2"/>
          </a:solidFill>
        </p:spPr>
        <p:txBody>
          <a:bodyPr/>
          <a:lstStyle/>
          <a:p>
            <a:r>
              <a:rPr lang="en-US" b="1" dirty="0">
                <a:solidFill>
                  <a:schemeClr val="bg1"/>
                </a:solidFill>
              </a:rPr>
              <a:t>         Deliverables </a:t>
            </a:r>
          </a:p>
        </p:txBody>
      </p:sp>
      <p:sp>
        <p:nvSpPr>
          <p:cNvPr id="3" name="Content Placeholder 2">
            <a:extLst>
              <a:ext uri="{FF2B5EF4-FFF2-40B4-BE49-F238E27FC236}">
                <a16:creationId xmlns:a16="http://schemas.microsoft.com/office/drawing/2014/main" id="{1BB01CB8-1227-3600-438A-706F173A80FE}"/>
              </a:ext>
            </a:extLst>
          </p:cNvPr>
          <p:cNvSpPr>
            <a:spLocks noGrp="1"/>
          </p:cNvSpPr>
          <p:nvPr>
            <p:ph idx="1"/>
          </p:nvPr>
        </p:nvSpPr>
        <p:spPr>
          <a:xfrm>
            <a:off x="838200" y="1253331"/>
            <a:ext cx="10515600" cy="4351338"/>
          </a:xfrm>
        </p:spPr>
        <p:txBody>
          <a:bodyPr>
            <a:normAutofit lnSpcReduction="10000"/>
          </a:bodyPr>
          <a:lstStyle/>
          <a:p>
            <a:r>
              <a:rPr lang="en-US" dirty="0"/>
              <a:t>Financial Statements : Balance Sheet, Statement of Profit &amp; Loss, Memorandum of Changes</a:t>
            </a:r>
          </a:p>
          <a:p>
            <a:r>
              <a:rPr lang="en-US" dirty="0"/>
              <a:t>Independent Auditors’ Report</a:t>
            </a:r>
          </a:p>
          <a:p>
            <a:r>
              <a:rPr lang="en-US" dirty="0"/>
              <a:t>Long Form Audit Report</a:t>
            </a:r>
          </a:p>
          <a:p>
            <a:r>
              <a:rPr lang="en-US" dirty="0"/>
              <a:t>Tax Audit Report</a:t>
            </a:r>
          </a:p>
          <a:p>
            <a:r>
              <a:rPr lang="en-US" dirty="0"/>
              <a:t>Computation of CRAR</a:t>
            </a:r>
          </a:p>
          <a:p>
            <a:r>
              <a:rPr lang="en-US" dirty="0"/>
              <a:t>Compliance of Internal Controls (Ghosh &amp; Jilani Reports) </a:t>
            </a:r>
          </a:p>
          <a:p>
            <a:r>
              <a:rPr lang="en-US" dirty="0"/>
              <a:t>Certificates</a:t>
            </a:r>
          </a:p>
          <a:p>
            <a:r>
              <a:rPr lang="en-US" dirty="0"/>
              <a:t>ICFR (Operating Effectiveness of Internal Controls)</a:t>
            </a:r>
          </a:p>
        </p:txBody>
      </p:sp>
      <p:sp>
        <p:nvSpPr>
          <p:cNvPr id="4" name="Footer Placeholder 3">
            <a:extLst>
              <a:ext uri="{FF2B5EF4-FFF2-40B4-BE49-F238E27FC236}">
                <a16:creationId xmlns:a16="http://schemas.microsoft.com/office/drawing/2014/main" id="{7AA81EBD-7CF1-D61A-6B3F-2979B0EC15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F1ECD-114F-C04F-D3D5-2A57E01F05CA}"/>
              </a:ext>
            </a:extLst>
          </p:cNvPr>
          <p:cNvSpPr>
            <a:spLocks noGrp="1"/>
          </p:cNvSpPr>
          <p:nvPr>
            <p:ph type="sldNum" sz="quarter" idx="12"/>
          </p:nvPr>
        </p:nvSpPr>
        <p:spPr/>
        <p:txBody>
          <a:bodyPr/>
          <a:lstStyle/>
          <a:p>
            <a:fld id="{AFA1DCC2-B625-0D4F-8668-BE490B5E51E4}" type="slidenum">
              <a:rPr lang="en-US" smtClean="0"/>
              <a:t>9</a:t>
            </a:fld>
            <a:endParaRPr lang="en-US"/>
          </a:p>
        </p:txBody>
      </p:sp>
    </p:spTree>
    <p:extLst>
      <p:ext uri="{BB962C8B-B14F-4D97-AF65-F5344CB8AC3E}">
        <p14:creationId xmlns:p14="http://schemas.microsoft.com/office/powerpoint/2010/main" val="3353056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638</TotalTime>
  <Words>1361</Words>
  <Application>Microsoft Macintosh PowerPoint</Application>
  <PresentationFormat>Widescreen</PresentationFormat>
  <Paragraphs>344</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Aptos Display</vt:lpstr>
      <vt:lpstr>Arial</vt:lpstr>
      <vt:lpstr>Ayuthaya</vt:lpstr>
      <vt:lpstr>Wingdings</vt:lpstr>
      <vt:lpstr>Office Theme</vt:lpstr>
      <vt:lpstr>National Conference on Bank Branch Audit organized by  Pune Branch of Western India Regional Council of The Institute of Chartered Accountants of India </vt:lpstr>
      <vt:lpstr>Views in this presentation are my personal views &amp; not views of the ICAI or our Firm. This should not be treated as Professional Advice to members.</vt:lpstr>
      <vt:lpstr>        Phases in Branch Audit</vt:lpstr>
      <vt:lpstr>Outline</vt:lpstr>
      <vt:lpstr>        Appointment &amp; Acceptance </vt:lpstr>
      <vt:lpstr>         Understanding the Branch </vt:lpstr>
      <vt:lpstr>         Regulatory Framework </vt:lpstr>
      <vt:lpstr>         Important Documents </vt:lpstr>
      <vt:lpstr>         Deliverables </vt:lpstr>
      <vt:lpstr>         Certificates </vt:lpstr>
      <vt:lpstr>     Standards on Auditing </vt:lpstr>
      <vt:lpstr>      Understanding Constitution of Bank</vt:lpstr>
      <vt:lpstr>      Understanding of the Bank</vt:lpstr>
      <vt:lpstr>      Understanding of the Branch</vt:lpstr>
      <vt:lpstr>      CBS of the Bank</vt:lpstr>
      <vt:lpstr>      Important Reports from CBS</vt:lpstr>
      <vt:lpstr>      Gold Loans</vt:lpstr>
      <vt:lpstr>         Audit Planning </vt:lpstr>
      <vt:lpstr>      Detailed Analysis</vt:lpstr>
      <vt:lpstr>      Audit Team</vt:lpstr>
      <vt:lpstr>      Allocation of Work</vt:lpstr>
      <vt:lpstr>      Allocation of Work</vt:lpstr>
      <vt:lpstr>      LFAR</vt:lpstr>
      <vt:lpstr>      Advances</vt:lpstr>
      <vt:lpstr>      Advances position in Branch</vt:lpstr>
      <vt:lpstr>         Critical Areas in Audit</vt:lpstr>
      <vt:lpstr>         Important Circulars </vt:lpstr>
      <vt:lpstr>        Circulars</vt:lpstr>
      <vt:lpstr>        Master Circulars</vt:lpstr>
      <vt:lpstr>        Circulars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Institute of Chartered Accountants of India Pune Branch of Western India Regional Council  </dc:title>
  <dc:creator>G.D.A YASH_RENT70</dc:creator>
  <cp:lastModifiedBy>G.D.A YASH_RENT70</cp:lastModifiedBy>
  <cp:revision>64</cp:revision>
  <dcterms:created xsi:type="dcterms:W3CDTF">2024-03-14T05:40:53Z</dcterms:created>
  <dcterms:modified xsi:type="dcterms:W3CDTF">2024-03-22T07:43:56Z</dcterms:modified>
</cp:coreProperties>
</file>