
<file path=[Content_Types].xml><?xml version="1.0" encoding="utf-8"?>
<Types xmlns="http://schemas.openxmlformats.org/package/2006/content-types">
  <Default Extension="tmp" ContentType="image/png"/>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4"/>
  </p:sldMasterIdLst>
  <p:notesMasterIdLst>
    <p:notesMasterId r:id="rId62"/>
  </p:notesMasterIdLst>
  <p:sldIdLst>
    <p:sldId id="328" r:id="rId5"/>
    <p:sldId id="336" r:id="rId6"/>
    <p:sldId id="350" r:id="rId7"/>
    <p:sldId id="448" r:id="rId8"/>
    <p:sldId id="355" r:id="rId9"/>
    <p:sldId id="265" r:id="rId10"/>
    <p:sldId id="361" r:id="rId11"/>
    <p:sldId id="363" r:id="rId12"/>
    <p:sldId id="362" r:id="rId13"/>
    <p:sldId id="365" r:id="rId14"/>
    <p:sldId id="366" r:id="rId15"/>
    <p:sldId id="392" r:id="rId16"/>
    <p:sldId id="393" r:id="rId17"/>
    <p:sldId id="394" r:id="rId18"/>
    <p:sldId id="395" r:id="rId19"/>
    <p:sldId id="399" r:id="rId20"/>
    <p:sldId id="445" r:id="rId21"/>
    <p:sldId id="400" r:id="rId22"/>
    <p:sldId id="446" r:id="rId23"/>
    <p:sldId id="401" r:id="rId24"/>
    <p:sldId id="406" r:id="rId25"/>
    <p:sldId id="407" r:id="rId26"/>
    <p:sldId id="408" r:id="rId27"/>
    <p:sldId id="409" r:id="rId28"/>
    <p:sldId id="410" r:id="rId29"/>
    <p:sldId id="411" r:id="rId30"/>
    <p:sldId id="403" r:id="rId31"/>
    <p:sldId id="412" r:id="rId32"/>
    <p:sldId id="413" r:id="rId33"/>
    <p:sldId id="415" r:id="rId34"/>
    <p:sldId id="416" r:id="rId35"/>
    <p:sldId id="417" r:id="rId36"/>
    <p:sldId id="418" r:id="rId37"/>
    <p:sldId id="419" r:id="rId38"/>
    <p:sldId id="420" r:id="rId39"/>
    <p:sldId id="421" r:id="rId40"/>
    <p:sldId id="422" r:id="rId41"/>
    <p:sldId id="404" r:id="rId42"/>
    <p:sldId id="405" r:id="rId43"/>
    <p:sldId id="423" r:id="rId44"/>
    <p:sldId id="424" r:id="rId45"/>
    <p:sldId id="426" r:id="rId46"/>
    <p:sldId id="427" r:id="rId47"/>
    <p:sldId id="429" r:id="rId48"/>
    <p:sldId id="428" r:id="rId49"/>
    <p:sldId id="431" r:id="rId50"/>
    <p:sldId id="432" r:id="rId51"/>
    <p:sldId id="433" r:id="rId52"/>
    <p:sldId id="425" r:id="rId53"/>
    <p:sldId id="434" r:id="rId54"/>
    <p:sldId id="435" r:id="rId55"/>
    <p:sldId id="436" r:id="rId56"/>
    <p:sldId id="437" r:id="rId57"/>
    <p:sldId id="402" r:id="rId58"/>
    <p:sldId id="438" r:id="rId59"/>
    <p:sldId id="449" r:id="rId60"/>
    <p:sldId id="447"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PL" initials="C" lastIdx="1" clrIdx="0">
    <p:extLst>
      <p:ext uri="{19B8F6BF-5375-455C-9EA6-DF929625EA0E}">
        <p15:presenceInfo xmlns:p15="http://schemas.microsoft.com/office/powerpoint/2012/main" userId="CEP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5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81" autoAdjust="0"/>
    <p:restoredTop sz="94660"/>
  </p:normalViewPr>
  <p:slideViewPr>
    <p:cSldViewPr>
      <p:cViewPr varScale="1">
        <p:scale>
          <a:sx n="73" d="100"/>
          <a:sy n="73" d="100"/>
        </p:scale>
        <p:origin x="146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6F773A-9647-4E74-BBDD-6ECFEB56AE82}" type="datetimeFigureOut">
              <a:rPr lang="en-IN" smtClean="0"/>
              <a:t>23-03-2024</a:t>
            </a:fld>
            <a:endParaRPr lang="en-IN"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3CE157-726F-4259-B9B9-2B32B71A99C3}" type="slidenum">
              <a:rPr lang="en-IN" smtClean="0"/>
              <a:t>‹#›</a:t>
            </a:fld>
            <a:endParaRPr lang="en-IN" dirty="0"/>
          </a:p>
        </p:txBody>
      </p:sp>
    </p:spTree>
    <p:extLst>
      <p:ext uri="{BB962C8B-B14F-4D97-AF65-F5344CB8AC3E}">
        <p14:creationId xmlns:p14="http://schemas.microsoft.com/office/powerpoint/2010/main" val="1152897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24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1500">
                <a:solidFill>
                  <a:schemeClr val="tx2"/>
                </a:solidFill>
                <a:latin typeface="+mj-lt"/>
                <a:ea typeface="+mj-ea"/>
                <a:cs typeface="+mj-cs"/>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050"/>
            </a:lvl1pPr>
          </a:lstStyle>
          <a:p>
            <a:fld id="{C4D46FB0-ADF8-4BB3-AEF8-332C39449837}" type="datetime1">
              <a:rPr lang="en-US" smtClean="0"/>
              <a:t>3/23/2024</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11" name="Footer Placeholder 16"/>
          <p:cNvSpPr txBox="1">
            <a:spLocks/>
          </p:cNvSpPr>
          <p:nvPr/>
        </p:nvSpPr>
        <p:spPr>
          <a:xfrm>
            <a:off x="838200" y="6096000"/>
            <a:ext cx="3474720" cy="472440"/>
          </a:xfrm>
          <a:prstGeom prst="rect">
            <a:avLst/>
          </a:prstGeom>
        </p:spPr>
        <p:txBody>
          <a:bodyPr vert="horz"/>
          <a:lstStyle>
            <a:lvl1pPr algn="l">
              <a:defRPr b="1">
                <a:solidFill>
                  <a:srgbClr val="C00000"/>
                </a:solid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1200" b="1" i="0" u="none" strike="noStrike" kern="1200" cap="none" spc="0" normalizeH="0" baseline="0" noProof="0" dirty="0" smtClean="0">
                <a:ln>
                  <a:noFill/>
                </a:ln>
                <a:solidFill>
                  <a:srgbClr val="C00000"/>
                </a:solidFill>
                <a:effectLst/>
                <a:uLnTx/>
                <a:uFillTx/>
                <a:latin typeface="+mn-lt"/>
                <a:ea typeface="+mn-ea"/>
                <a:cs typeface="+mn-cs"/>
              </a:rPr>
              <a:t>M/s P. G. Bhagwat</a:t>
            </a:r>
            <a:r>
              <a:rPr kumimoji="0" lang="en-IN" sz="1050" b="1" i="0" u="none" strike="noStrike" kern="1200" cap="none" spc="0" normalizeH="0" baseline="0" noProof="0" dirty="0" smtClean="0">
                <a:ln>
                  <a:noFill/>
                </a:ln>
                <a:solidFill>
                  <a:srgbClr val="C00000"/>
                </a:solidFill>
                <a:effectLst/>
                <a:uLnTx/>
                <a:uFillTx/>
                <a:latin typeface="+mn-lt"/>
                <a:ea typeface="+mn-ea"/>
                <a:cs typeface="+mn-cs"/>
              </a:rPr>
              <a:t>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IN" sz="750" b="1" i="0" u="none" strike="noStrike" kern="1200" cap="none" spc="0" normalizeH="0" baseline="0" noProof="0" dirty="0" smtClean="0">
                <a:ln>
                  <a:noFill/>
                </a:ln>
                <a:solidFill>
                  <a:srgbClr val="C00000"/>
                </a:solidFill>
                <a:effectLst/>
                <a:uLnTx/>
                <a:uFillTx/>
                <a:latin typeface="+mn-lt"/>
                <a:ea typeface="+mn-ea"/>
                <a:cs typeface="+mn-cs"/>
              </a:rPr>
              <a:t>Chartered Accountants</a:t>
            </a:r>
            <a:endParaRPr kumimoji="0" lang="en-IN" sz="750" b="1" i="0" u="none" strike="noStrike" kern="1200" cap="none" spc="0" normalizeH="0" baseline="0" noProof="0" dirty="0">
              <a:ln>
                <a:noFill/>
              </a:ln>
              <a:solidFill>
                <a:srgbClr val="C00000"/>
              </a:solidFill>
              <a:effectLst/>
              <a:uLnTx/>
              <a:uFillTx/>
              <a:latin typeface="+mn-lt"/>
              <a:ea typeface="+mn-ea"/>
              <a:cs typeface="+mn-cs"/>
            </a:endParaRPr>
          </a:p>
        </p:txBody>
      </p:sp>
    </p:spTree>
    <p:extLst>
      <p:ext uri="{BB962C8B-B14F-4D97-AF65-F5344CB8AC3E}">
        <p14:creationId xmlns:p14="http://schemas.microsoft.com/office/powerpoint/2010/main" val="2952836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0EA96F-E3D3-4807-8D19-5AE9A2C3A865}" type="datetime1">
              <a:rPr lang="en-US" smtClean="0"/>
              <a:t>3/23/2024</a:t>
            </a:fld>
            <a:endParaRPr lang="en-US" dirty="0"/>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lvl1pPr algn="ctr">
              <a:defRPr b="1">
                <a:solidFill>
                  <a:srgbClr val="C00000"/>
                </a:solidFill>
              </a:defRPr>
            </a:lvl1pPr>
          </a:lstStyle>
          <a:p>
            <a:endParaRPr lang="en-US" dirty="0"/>
          </a:p>
        </p:txBody>
      </p:sp>
      <p:sp>
        <p:nvSpPr>
          <p:cNvPr id="6" name="Slide Number Placeholder 5"/>
          <p:cNvSpPr>
            <a:spLocks noGrp="1"/>
          </p:cNvSpPr>
          <p:nvPr>
            <p:ph type="sldNum" sz="quarter" idx="12"/>
          </p:nvPr>
        </p:nvSpPr>
        <p:spPr>
          <a:xfrm>
            <a:off x="612648" y="6356350"/>
            <a:ext cx="3959352" cy="501650"/>
          </a:xfrm>
          <a:prstGeom prst="rect">
            <a:avLst/>
          </a:prstGeom>
        </p:spPr>
        <p:txBody>
          <a:bodyPr/>
          <a:lstStyle>
            <a:lvl1pPr>
              <a:defRPr>
                <a:solidFill>
                  <a:schemeClr val="bg1">
                    <a:lumMod val="50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472163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C18D46-EF27-4C1A-8D07-A49B80A54286}" type="datetime1">
              <a:rPr lang="en-US" smtClean="0"/>
              <a:t>3/23/2024</a:t>
            </a:fld>
            <a:endParaRPr lang="en-US" dirty="0"/>
          </a:p>
        </p:txBody>
      </p:sp>
      <p:sp>
        <p:nvSpPr>
          <p:cNvPr id="5" name="Footer Placeholder 4"/>
          <p:cNvSpPr>
            <a:spLocks noGrp="1"/>
          </p:cNvSpPr>
          <p:nvPr>
            <p:ph type="ftr" sz="quarter" idx="11"/>
          </p:nvPr>
        </p:nvSpPr>
        <p:spPr>
          <a:xfrm>
            <a:off x="2898648" y="6356350"/>
            <a:ext cx="3505200" cy="365760"/>
          </a:xfrm>
          <a:prstGeom prst="rect">
            <a:avLst/>
          </a:prstGeom>
        </p:spPr>
        <p:txBody>
          <a:bodyPr/>
          <a:lstStyle>
            <a:lvl1pPr algn="ctr">
              <a:defRPr b="1">
                <a:solidFill>
                  <a:srgbClr val="C00000"/>
                </a:solidFill>
              </a:defRPr>
            </a:lvl1pPr>
          </a:lstStyle>
          <a:p>
            <a:endParaRPr lang="en-US" dirty="0"/>
          </a:p>
        </p:txBody>
      </p:sp>
      <p:sp>
        <p:nvSpPr>
          <p:cNvPr id="6" name="Slide Number Placeholder 5"/>
          <p:cNvSpPr>
            <a:spLocks noGrp="1"/>
          </p:cNvSpPr>
          <p:nvPr>
            <p:ph type="sldNum" sz="quarter" idx="12"/>
          </p:nvPr>
        </p:nvSpPr>
        <p:spPr>
          <a:xfrm>
            <a:off x="612648" y="6356350"/>
            <a:ext cx="3959352" cy="501650"/>
          </a:xfrm>
          <a:prstGeom prst="rect">
            <a:avLst/>
          </a:prstGeom>
        </p:spPr>
        <p:txBody>
          <a:bodyPr/>
          <a:lstStyle>
            <a:lvl1pPr>
              <a:defRPr>
                <a:solidFill>
                  <a:schemeClr val="bg1">
                    <a:lumMod val="50000"/>
                  </a:schemeClr>
                </a:solidFill>
              </a:defRPr>
            </a:lvl1pPr>
          </a:lstStyle>
          <a:p>
            <a:fld id="{B6F15528-21DE-4FAA-801E-634DDDAF4B2B}"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8" name="Isosceles Triangle 7"/>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endParaRPr kumimoji="0" lang="en-US" sz="1350" dirty="0"/>
          </a:p>
        </p:txBody>
      </p:sp>
    </p:spTree>
    <p:extLst>
      <p:ext uri="{BB962C8B-B14F-4D97-AF65-F5344CB8AC3E}">
        <p14:creationId xmlns:p14="http://schemas.microsoft.com/office/powerpoint/2010/main" val="1986894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2E9E11A-3BF9-4BFD-AD78-6061FD41D265}" type="datetime1">
              <a:rPr lang="en-US" smtClean="0"/>
              <a:t>3/23/2024</a:t>
            </a:fld>
            <a:endParaRPr lang="en-US" dirty="0"/>
          </a:p>
        </p:txBody>
      </p:sp>
      <p:sp>
        <p:nvSpPr>
          <p:cNvPr id="5" name="Footer Placeholder 4"/>
          <p:cNvSpPr>
            <a:spLocks noGrp="1"/>
          </p:cNvSpPr>
          <p:nvPr>
            <p:ph type="ftr" sz="quarter" idx="11"/>
          </p:nvPr>
        </p:nvSpPr>
        <p:spPr>
          <a:xfrm>
            <a:off x="2895600" y="6406911"/>
            <a:ext cx="3505200" cy="268845"/>
          </a:xfrm>
          <a:prstGeom prst="rect">
            <a:avLst/>
          </a:prstGeom>
        </p:spPr>
        <p:txBody>
          <a:bodyPr/>
          <a:lstStyle>
            <a:lvl1pPr algn="ctr">
              <a:defRPr b="1">
                <a:solidFill>
                  <a:srgbClr val="C00000"/>
                </a:solidFill>
              </a:defRPr>
            </a:lvl1pPr>
          </a:lstStyle>
          <a:p>
            <a:endParaRPr lang="en-US" dirty="0"/>
          </a:p>
        </p:txBody>
      </p:sp>
      <p:sp>
        <p:nvSpPr>
          <p:cNvPr id="6" name="Slide Number Placeholder 5"/>
          <p:cNvSpPr>
            <a:spLocks noGrp="1"/>
          </p:cNvSpPr>
          <p:nvPr>
            <p:ph type="sldNum" sz="quarter" idx="12"/>
          </p:nvPr>
        </p:nvSpPr>
        <p:spPr>
          <a:xfrm>
            <a:off x="606552" y="6402705"/>
            <a:ext cx="3959352" cy="273050"/>
          </a:xfrm>
          <a:prstGeom prst="rect">
            <a:avLst/>
          </a:prstGeom>
        </p:spPr>
        <p:txBody>
          <a:bodyPr/>
          <a:lstStyle>
            <a:lvl1pPr>
              <a:defRPr>
                <a:solidFill>
                  <a:schemeClr val="bg1">
                    <a:lumMod val="50000"/>
                  </a:schemeClr>
                </a:solidFill>
              </a:defRPr>
            </a:lvl1p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533400" y="1310640"/>
            <a:ext cx="8229600" cy="4937760"/>
          </a:xfrm>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extLst>
      <p:ext uri="{BB962C8B-B14F-4D97-AF65-F5344CB8AC3E}">
        <p14:creationId xmlns:p14="http://schemas.microsoft.com/office/powerpoint/2010/main" val="400600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24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1500">
                <a:solidFill>
                  <a:schemeClr val="tx1">
                    <a:tint val="75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smtClean="0"/>
              <a:t>Edit Master text styles</a:t>
            </a:r>
          </a:p>
        </p:txBody>
      </p:sp>
      <p:sp>
        <p:nvSpPr>
          <p:cNvPr id="5" name="Footer Placeholder 4"/>
          <p:cNvSpPr>
            <a:spLocks noGrp="1"/>
          </p:cNvSpPr>
          <p:nvPr>
            <p:ph type="ftr" sz="quarter" idx="11"/>
          </p:nvPr>
        </p:nvSpPr>
        <p:spPr>
          <a:xfrm>
            <a:off x="2910840" y="6402961"/>
            <a:ext cx="3474720" cy="266707"/>
          </a:xfrm>
          <a:prstGeom prst="rect">
            <a:avLst/>
          </a:prstGeom>
        </p:spPr>
        <p:txBody>
          <a:bodyPr/>
          <a:lstStyle>
            <a:lvl1pPr algn="ctr">
              <a:defRPr b="1">
                <a:solidFill>
                  <a:schemeClr val="tx1">
                    <a:lumMod val="85000"/>
                  </a:schemeClr>
                </a:solidFill>
              </a:defRPr>
            </a:lvl1pPr>
          </a:lstStyle>
          <a:p>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Tree>
    <p:extLst>
      <p:ext uri="{BB962C8B-B14F-4D97-AF65-F5344CB8AC3E}">
        <p14:creationId xmlns:p14="http://schemas.microsoft.com/office/powerpoint/2010/main" val="40457157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6F4AE1-E5C7-416C-ABCC-65BC7BC6EF7C}" type="datetime1">
              <a:rPr lang="en-US" smtClean="0"/>
              <a:t>3/23/2024</a:t>
            </a:fld>
            <a:endParaRPr lang="en-US" dirty="0"/>
          </a:p>
        </p:txBody>
      </p:sp>
      <p:sp>
        <p:nvSpPr>
          <p:cNvPr id="6" name="Footer Placeholder 5"/>
          <p:cNvSpPr>
            <a:spLocks noGrp="1"/>
          </p:cNvSpPr>
          <p:nvPr>
            <p:ph type="ftr" sz="quarter" idx="11"/>
          </p:nvPr>
        </p:nvSpPr>
        <p:spPr>
          <a:xfrm>
            <a:off x="2898648" y="6356350"/>
            <a:ext cx="3505200" cy="365760"/>
          </a:xfrm>
          <a:prstGeom prst="rect">
            <a:avLst/>
          </a:prstGeom>
        </p:spPr>
        <p:txBody>
          <a:bodyPr/>
          <a:lstStyle>
            <a:lvl1pPr algn="ctr">
              <a:defRPr b="1">
                <a:solidFill>
                  <a:srgbClr val="C00000"/>
                </a:solidFill>
              </a:defRPr>
            </a:lvl1pPr>
          </a:lstStyle>
          <a:p>
            <a:endParaRPr lang="en-US" dirty="0"/>
          </a:p>
        </p:txBody>
      </p:sp>
      <p:sp>
        <p:nvSpPr>
          <p:cNvPr id="7" name="Slide Number Placeholder 6"/>
          <p:cNvSpPr>
            <a:spLocks noGrp="1"/>
          </p:cNvSpPr>
          <p:nvPr>
            <p:ph type="sldNum" sz="quarter" idx="12"/>
          </p:nvPr>
        </p:nvSpPr>
        <p:spPr>
          <a:xfrm>
            <a:off x="612648" y="6356350"/>
            <a:ext cx="3959352" cy="501650"/>
          </a:xfrm>
          <a:prstGeom prst="rect">
            <a:avLst/>
          </a:prstGeom>
        </p:spPr>
        <p:txBody>
          <a:bodyPr/>
          <a:lstStyle>
            <a:lvl1pPr>
              <a:defRPr>
                <a:solidFill>
                  <a:schemeClr val="bg1">
                    <a:lumMod val="50000"/>
                  </a:schemeClr>
                </a:solidFill>
              </a:defRPr>
            </a:lvl1p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197527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1800" b="1">
                <a:solidFill>
                  <a:schemeClr val="accent2"/>
                </a:solidFill>
              </a:defRPr>
            </a:lvl1pPr>
            <a:lvl2pPr>
              <a:buNone/>
              <a:defRPr sz="1500" b="1"/>
            </a:lvl2pPr>
            <a:lvl3pPr>
              <a:buNone/>
              <a:defRPr sz="1350" b="1"/>
            </a:lvl3pPr>
            <a:lvl4pPr>
              <a:buNone/>
              <a:defRPr sz="1200" b="1"/>
            </a:lvl4pPr>
            <a:lvl5pPr>
              <a:buNone/>
              <a:defRPr sz="1200" b="1"/>
            </a:lvl5pPr>
          </a:lstStyle>
          <a:p>
            <a:pPr lvl="0" eaLnBrk="1" latinLnBrk="0" hangingPunct="1"/>
            <a:r>
              <a:rPr kumimoji="0" lang="en-US" smtClean="0"/>
              <a:t>Edit Master text styles</a:t>
            </a:r>
          </a:p>
        </p:txBody>
      </p:sp>
      <p:sp>
        <p:nvSpPr>
          <p:cNvPr id="4" name="Text Placeholder 3"/>
          <p:cNvSpPr>
            <a:spLocks noGrp="1"/>
          </p:cNvSpPr>
          <p:nvPr>
            <p:ph type="body" sz="half" idx="3"/>
          </p:nvPr>
        </p:nvSpPr>
        <p:spPr>
          <a:xfrm>
            <a:off x="4648201" y="1295400"/>
            <a:ext cx="4041775" cy="685800"/>
          </a:xfrm>
          <a:noFill/>
          <a:ln>
            <a:noFill/>
          </a:ln>
        </p:spPr>
        <p:txBody>
          <a:bodyPr lIns="91440" anchor="b" anchorCtr="0"/>
          <a:lstStyle>
            <a:lvl1pPr marL="0" indent="0">
              <a:buNone/>
              <a:defRPr sz="1800" b="1">
                <a:solidFill>
                  <a:schemeClr val="accent2"/>
                </a:solidFill>
              </a:defRPr>
            </a:lvl1pPr>
            <a:lvl2pPr>
              <a:buNone/>
              <a:defRPr sz="1500" b="1"/>
            </a:lvl2pPr>
            <a:lvl3pPr>
              <a:buNone/>
              <a:defRPr sz="1350" b="1"/>
            </a:lvl3pPr>
            <a:lvl4pPr>
              <a:buNone/>
              <a:defRPr sz="1200" b="1"/>
            </a:lvl4pPr>
            <a:lvl5pPr>
              <a:buNone/>
              <a:defRPr sz="1200" b="1"/>
            </a:lvl5pPr>
          </a:lstStyle>
          <a:p>
            <a:pPr lvl="0" eaLnBrk="1" latinLnBrk="0" hangingPunct="1"/>
            <a:r>
              <a:rPr kumimoji="0" lang="en-US" smtClean="0"/>
              <a:t>Edit Master text styles</a:t>
            </a:r>
          </a:p>
        </p:txBody>
      </p:sp>
      <p:sp>
        <p:nvSpPr>
          <p:cNvPr id="7" name="Date Placeholder 6"/>
          <p:cNvSpPr>
            <a:spLocks noGrp="1"/>
          </p:cNvSpPr>
          <p:nvPr>
            <p:ph type="dt" sz="half" idx="10"/>
          </p:nvPr>
        </p:nvSpPr>
        <p:spPr/>
        <p:txBody>
          <a:bodyPr/>
          <a:lstStyle/>
          <a:p>
            <a:fld id="{8247698A-2984-4D27-A588-C4C59BE88653}" type="datetime1">
              <a:rPr lang="en-US" smtClean="0"/>
              <a:t>3/23/2024</a:t>
            </a:fld>
            <a:endParaRPr lang="en-US" dirty="0"/>
          </a:p>
        </p:txBody>
      </p:sp>
      <p:sp>
        <p:nvSpPr>
          <p:cNvPr id="8" name="Footer Placeholder 7"/>
          <p:cNvSpPr>
            <a:spLocks noGrp="1"/>
          </p:cNvSpPr>
          <p:nvPr>
            <p:ph type="ftr" sz="quarter" idx="11"/>
          </p:nvPr>
        </p:nvSpPr>
        <p:spPr>
          <a:xfrm>
            <a:off x="2898648" y="6356350"/>
            <a:ext cx="3505200" cy="365760"/>
          </a:xfrm>
          <a:prstGeom prst="rect">
            <a:avLst/>
          </a:prstGeom>
        </p:spPr>
        <p:txBody>
          <a:bodyPr/>
          <a:lstStyle>
            <a:lvl1pPr algn="ctr">
              <a:defRPr/>
            </a:lvl1pPr>
          </a:lstStyle>
          <a:p>
            <a:endParaRPr lang="en-US" dirty="0"/>
          </a:p>
        </p:txBody>
      </p:sp>
      <p:sp>
        <p:nvSpPr>
          <p:cNvPr id="9" name="Slide Number Placeholder 8"/>
          <p:cNvSpPr>
            <a:spLocks noGrp="1"/>
          </p:cNvSpPr>
          <p:nvPr>
            <p:ph type="sldNum" sz="quarter" idx="12"/>
          </p:nvPr>
        </p:nvSpPr>
        <p:spPr>
          <a:xfrm>
            <a:off x="612648" y="6356350"/>
            <a:ext cx="3959352" cy="501650"/>
          </a:xfrm>
          <a:prstGeom prst="rect">
            <a:avLst/>
          </a:prstGeom>
        </p:spPr>
        <p:txBody>
          <a:bodyPr/>
          <a:lstStyle>
            <a:lvl1pPr>
              <a:defRPr>
                <a:solidFill>
                  <a:schemeClr val="bg1">
                    <a:lumMod val="50000"/>
                  </a:schemeClr>
                </a:solidFill>
              </a:defRPr>
            </a:lvl1p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3072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2419A7-BBF1-4B45-8C85-6A0B50F96180}" type="datetime1">
              <a:rPr lang="en-US" smtClean="0"/>
              <a:t>3/23/2024</a:t>
            </a:fld>
            <a:endParaRPr lang="en-US" dirty="0"/>
          </a:p>
        </p:txBody>
      </p:sp>
      <p:sp>
        <p:nvSpPr>
          <p:cNvPr id="4" name="Footer Placeholder 3"/>
          <p:cNvSpPr>
            <a:spLocks noGrp="1"/>
          </p:cNvSpPr>
          <p:nvPr>
            <p:ph type="ftr" sz="quarter" idx="11"/>
          </p:nvPr>
        </p:nvSpPr>
        <p:spPr>
          <a:xfrm>
            <a:off x="2915020" y="6405876"/>
            <a:ext cx="3505200" cy="266707"/>
          </a:xfrm>
          <a:prstGeom prst="rect">
            <a:avLst/>
          </a:prstGeom>
        </p:spPr>
        <p:txBody>
          <a:bodyPr/>
          <a:lstStyle>
            <a:lvl1pPr algn="ctr">
              <a:defRPr b="1">
                <a:solidFill>
                  <a:srgbClr val="C00000"/>
                </a:solidFill>
              </a:defRPr>
            </a:lvl1pPr>
          </a:lstStyle>
          <a:p>
            <a:endParaRPr lang="en-US" dirty="0"/>
          </a:p>
        </p:txBody>
      </p:sp>
      <p:sp>
        <p:nvSpPr>
          <p:cNvPr id="5" name="Slide Number Placeholder 4"/>
          <p:cNvSpPr>
            <a:spLocks noGrp="1"/>
          </p:cNvSpPr>
          <p:nvPr>
            <p:ph type="sldNum" sz="quarter" idx="12"/>
          </p:nvPr>
        </p:nvSpPr>
        <p:spPr>
          <a:xfrm>
            <a:off x="612648" y="6405877"/>
            <a:ext cx="3959352" cy="266707"/>
          </a:xfrm>
          <a:prstGeom prst="rect">
            <a:avLst/>
          </a:prstGeom>
        </p:spPr>
        <p:txBody>
          <a:bodyPr/>
          <a:lstStyle>
            <a:lvl1pPr>
              <a:defRPr>
                <a:solidFill>
                  <a:schemeClr val="bg1">
                    <a:lumMod val="50000"/>
                  </a:schemeClr>
                </a:solidFill>
              </a:defRPr>
            </a:lvl1pPr>
          </a:lstStyle>
          <a:p>
            <a:fld id="{B6F15528-21DE-4FAA-801E-634DDDAF4B2B}" type="slidenum">
              <a:rPr lang="en-US" smtClean="0"/>
              <a:pPr/>
              <a:t>‹#›</a:t>
            </a:fld>
            <a:endParaRPr lang="en-US" dirty="0"/>
          </a:p>
        </p:txBody>
      </p:sp>
      <p:sp>
        <p:nvSpPr>
          <p:cNvPr id="6" name="Isosceles Triangle 5"/>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Tree>
    <p:extLst>
      <p:ext uri="{BB962C8B-B14F-4D97-AF65-F5344CB8AC3E}">
        <p14:creationId xmlns:p14="http://schemas.microsoft.com/office/powerpoint/2010/main" val="1715430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7D721A-17A0-4B20-8DF9-5E9723E69768}" type="datetime1">
              <a:rPr lang="en-US" smtClean="0"/>
              <a:t>3/23/2024</a:t>
            </a:fld>
            <a:endParaRPr lang="en-US" dirty="0"/>
          </a:p>
        </p:txBody>
      </p:sp>
      <p:sp>
        <p:nvSpPr>
          <p:cNvPr id="3" name="Footer Placeholder 2"/>
          <p:cNvSpPr>
            <a:spLocks noGrp="1"/>
          </p:cNvSpPr>
          <p:nvPr>
            <p:ph type="ftr" sz="quarter" idx="11"/>
          </p:nvPr>
        </p:nvSpPr>
        <p:spPr>
          <a:xfrm>
            <a:off x="2895600" y="6402452"/>
            <a:ext cx="3505200" cy="266707"/>
          </a:xfrm>
          <a:prstGeom prst="rect">
            <a:avLst/>
          </a:prstGeom>
        </p:spPr>
        <p:txBody>
          <a:bodyPr/>
          <a:lstStyle>
            <a:lvl1pPr algn="ctr">
              <a:defRPr b="1">
                <a:solidFill>
                  <a:srgbClr val="C00000"/>
                </a:solidFill>
              </a:defRPr>
            </a:lvl1pPr>
          </a:lstStyle>
          <a:p>
            <a:endParaRPr lang="en-US" dirty="0"/>
          </a:p>
        </p:txBody>
      </p:sp>
      <p:sp>
        <p:nvSpPr>
          <p:cNvPr id="4" name="Slide Number Placeholder 3"/>
          <p:cNvSpPr>
            <a:spLocks noGrp="1"/>
          </p:cNvSpPr>
          <p:nvPr>
            <p:ph type="sldNum" sz="quarter" idx="12"/>
          </p:nvPr>
        </p:nvSpPr>
        <p:spPr>
          <a:xfrm>
            <a:off x="592673" y="6405877"/>
            <a:ext cx="3959352" cy="266707"/>
          </a:xfrm>
          <a:prstGeom prst="rect">
            <a:avLst/>
          </a:prstGeom>
        </p:spPr>
        <p:txBody>
          <a:bodyPr/>
          <a:lstStyle>
            <a:lvl1pPr>
              <a:defRPr>
                <a:solidFill>
                  <a:schemeClr val="bg1">
                    <a:lumMod val="50000"/>
                  </a:schemeClr>
                </a:solidFill>
              </a:defRPr>
            </a:lvl1pPr>
          </a:lstStyle>
          <a:p>
            <a:fld id="{B6F15528-21DE-4FAA-801E-634DDDAF4B2B}"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endParaRPr kumimoji="0" lang="en-US" sz="1350" dirty="0">
              <a:solidFill>
                <a:srgbClr val="C00000"/>
              </a:solidFill>
            </a:endParaRPr>
          </a:p>
        </p:txBody>
      </p:sp>
      <p:sp>
        <p:nvSpPr>
          <p:cNvPr id="6" name="Isosceles Triangle 5"/>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solid"/>
            <a:round/>
            <a:headEnd type="none" w="med" len="med"/>
            <a:tailEnd type="none" w="med" len="med"/>
          </a:ln>
          <a:effectLst/>
        </p:spPr>
        <p:txBody>
          <a:bodyPr vert="horz" wrap="square" lIns="68580" tIns="34290" rIns="68580" bIns="34290" anchor="t" compatLnSpc="1"/>
          <a:lstStyle/>
          <a:p>
            <a:endParaRPr kumimoji="0" lang="en-US" sz="1350" dirty="0">
              <a:ln cmpd="sng">
                <a:solidFill>
                  <a:schemeClr val="tx1"/>
                </a:solidFill>
                <a:prstDash val="solid"/>
              </a:ln>
              <a:solidFill>
                <a:srgbClr val="C00000"/>
              </a:solidFill>
            </a:endParaRPr>
          </a:p>
        </p:txBody>
      </p:sp>
    </p:spTree>
    <p:extLst>
      <p:ext uri="{BB962C8B-B14F-4D97-AF65-F5344CB8AC3E}">
        <p14:creationId xmlns:p14="http://schemas.microsoft.com/office/powerpoint/2010/main" val="1545041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15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2"/>
            <a:ext cx="2514600" cy="4843463"/>
          </a:xfrm>
        </p:spPr>
        <p:txBody>
          <a:bodyPr/>
          <a:lstStyle>
            <a:lvl1pPr marL="0" indent="0">
              <a:lnSpc>
                <a:spcPts val="1650"/>
              </a:lnSpc>
              <a:spcAft>
                <a:spcPts val="750"/>
              </a:spcAft>
              <a:buNone/>
              <a:defRPr sz="1200">
                <a:solidFill>
                  <a:schemeClr val="tx2"/>
                </a:solidFill>
              </a:defRPr>
            </a:lvl1pPr>
            <a:lvl2pPr>
              <a:buNone/>
              <a:defRPr sz="900"/>
            </a:lvl2pPr>
            <a:lvl3pPr>
              <a:buNone/>
              <a:defRPr sz="750"/>
            </a:lvl3pPr>
            <a:lvl4pPr>
              <a:buNone/>
              <a:defRPr sz="675"/>
            </a:lvl4pPr>
            <a:lvl5pPr>
              <a:buNone/>
              <a:defRPr sz="675"/>
            </a:lvl5pPr>
          </a:lstStyle>
          <a:p>
            <a:pPr lvl="0" eaLnBrk="1" latinLnBrk="0" hangingPunct="1"/>
            <a:r>
              <a:rPr kumimoji="0" lang="en-US" smtClean="0"/>
              <a:t>Edit Master text styles</a:t>
            </a:r>
          </a:p>
        </p:txBody>
      </p:sp>
      <p:sp>
        <p:nvSpPr>
          <p:cNvPr id="5" name="Date Placeholder 4"/>
          <p:cNvSpPr>
            <a:spLocks noGrp="1"/>
          </p:cNvSpPr>
          <p:nvPr>
            <p:ph type="dt" sz="half" idx="10"/>
          </p:nvPr>
        </p:nvSpPr>
        <p:spPr/>
        <p:txBody>
          <a:bodyPr/>
          <a:lstStyle/>
          <a:p>
            <a:fld id="{15309CFF-4D75-40CE-8224-9A70A215BFE3}" type="datetime1">
              <a:rPr lang="en-US" smtClean="0"/>
              <a:t>3/23/2024</a:t>
            </a:fld>
            <a:endParaRPr lang="en-US" dirty="0"/>
          </a:p>
        </p:txBody>
      </p:sp>
      <p:sp>
        <p:nvSpPr>
          <p:cNvPr id="6" name="Footer Placeholder 5"/>
          <p:cNvSpPr>
            <a:spLocks noGrp="1"/>
          </p:cNvSpPr>
          <p:nvPr>
            <p:ph type="ftr" sz="quarter" idx="11"/>
          </p:nvPr>
        </p:nvSpPr>
        <p:spPr>
          <a:xfrm>
            <a:off x="2898648" y="6356350"/>
            <a:ext cx="3505200" cy="365760"/>
          </a:xfrm>
          <a:prstGeom prst="rect">
            <a:avLst/>
          </a:prstGeom>
        </p:spPr>
        <p:txBody>
          <a:bodyPr/>
          <a:lstStyle>
            <a:lvl1pPr algn="ctr">
              <a:defRPr b="1">
                <a:solidFill>
                  <a:srgbClr val="C00000"/>
                </a:solidFill>
              </a:defRPr>
            </a:lvl1pPr>
          </a:lstStyle>
          <a:p>
            <a:endParaRPr lang="en-US" dirty="0"/>
          </a:p>
        </p:txBody>
      </p:sp>
      <p:sp>
        <p:nvSpPr>
          <p:cNvPr id="7" name="Slide Number Placeholder 6"/>
          <p:cNvSpPr>
            <a:spLocks noGrp="1"/>
          </p:cNvSpPr>
          <p:nvPr>
            <p:ph type="sldNum" sz="quarter" idx="12"/>
          </p:nvPr>
        </p:nvSpPr>
        <p:spPr>
          <a:xfrm>
            <a:off x="612648" y="6356350"/>
            <a:ext cx="3959352" cy="501650"/>
          </a:xfrm>
          <a:prstGeom prst="rect">
            <a:avLst/>
          </a:prstGeom>
        </p:spPr>
        <p:txBody>
          <a:bodyPr/>
          <a:lstStyle>
            <a:lvl1pPr>
              <a:defRPr>
                <a:solidFill>
                  <a:schemeClr val="bg1">
                    <a:lumMod val="50000"/>
                  </a:schemeClr>
                </a:solidFill>
              </a:defRPr>
            </a:lvl1p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9" name="Isosceles Triangle 8"/>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156201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15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450"/>
              </a:spcBef>
              <a:buNone/>
              <a:defRPr sz="24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050"/>
            </a:lvl1pPr>
            <a:lvl2pPr>
              <a:defRPr sz="900"/>
            </a:lvl2pPr>
            <a:lvl3pPr>
              <a:defRPr sz="750"/>
            </a:lvl3pPr>
            <a:lvl4pPr>
              <a:defRPr sz="675"/>
            </a:lvl4pPr>
            <a:lvl5pPr>
              <a:defRPr sz="675"/>
            </a:lvl5pPr>
          </a:lstStyle>
          <a:p>
            <a:pPr lvl="0" eaLnBrk="1" latinLnBrk="0" hangingPunct="1"/>
            <a:r>
              <a:rPr kumimoji="0" lang="en-US" smtClean="0"/>
              <a:t>Edit Master text styles</a:t>
            </a:r>
          </a:p>
        </p:txBody>
      </p:sp>
      <p:sp>
        <p:nvSpPr>
          <p:cNvPr id="5" name="Date Placeholder 4"/>
          <p:cNvSpPr>
            <a:spLocks noGrp="1"/>
          </p:cNvSpPr>
          <p:nvPr>
            <p:ph type="dt" sz="half" idx="10"/>
          </p:nvPr>
        </p:nvSpPr>
        <p:spPr/>
        <p:txBody>
          <a:bodyPr/>
          <a:lstStyle/>
          <a:p>
            <a:fld id="{3FEBB659-B9B7-467B-999B-61057DF278D7}" type="datetime1">
              <a:rPr lang="en-US" smtClean="0"/>
              <a:t>3/23/2024</a:t>
            </a:fld>
            <a:endParaRPr lang="en-US" dirty="0"/>
          </a:p>
        </p:txBody>
      </p:sp>
      <p:sp>
        <p:nvSpPr>
          <p:cNvPr id="6" name="Footer Placeholder 5"/>
          <p:cNvSpPr>
            <a:spLocks noGrp="1"/>
          </p:cNvSpPr>
          <p:nvPr>
            <p:ph type="ftr" sz="quarter" idx="11"/>
          </p:nvPr>
        </p:nvSpPr>
        <p:spPr>
          <a:xfrm>
            <a:off x="2898648" y="6356350"/>
            <a:ext cx="3505200" cy="365760"/>
          </a:xfrm>
          <a:prstGeom prst="rect">
            <a:avLst/>
          </a:prstGeom>
        </p:spPr>
        <p:txBody>
          <a:bodyPr/>
          <a:lstStyle>
            <a:lvl1pPr algn="ctr">
              <a:defRPr>
                <a:solidFill>
                  <a:schemeClr val="bg1">
                    <a:lumMod val="50000"/>
                  </a:schemeClr>
                </a:solidFill>
              </a:defRPr>
            </a:lvl1pPr>
          </a:lstStyle>
          <a:p>
            <a:endParaRPr lang="en-US" dirty="0"/>
          </a:p>
        </p:txBody>
      </p:sp>
      <p:sp>
        <p:nvSpPr>
          <p:cNvPr id="7" name="Slide Number Placeholder 6"/>
          <p:cNvSpPr>
            <a:spLocks noGrp="1"/>
          </p:cNvSpPr>
          <p:nvPr>
            <p:ph type="sldNum" sz="quarter" idx="12"/>
          </p:nvPr>
        </p:nvSpPr>
        <p:spPr>
          <a:xfrm>
            <a:off x="612648" y="6356350"/>
            <a:ext cx="3959352" cy="501650"/>
          </a:xfrm>
          <a:prstGeom prst="rect">
            <a:avLst/>
          </a:prstGeom>
        </p:spPr>
        <p:txBody>
          <a:bodyPr/>
          <a:lstStyle>
            <a:lvl1pPr>
              <a:defRPr>
                <a:solidFill>
                  <a:schemeClr val="bg1">
                    <a:lumMod val="50000"/>
                  </a:schemeClr>
                </a:solidFill>
              </a:defRPr>
            </a:lvl1p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9" name="Isosceles Triangle 8"/>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Tree>
    <p:extLst>
      <p:ext uri="{BB962C8B-B14F-4D97-AF65-F5344CB8AC3E}">
        <p14:creationId xmlns:p14="http://schemas.microsoft.com/office/powerpoint/2010/main" val="231421345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050">
                <a:solidFill>
                  <a:schemeClr val="tx2"/>
                </a:solidFill>
              </a:defRPr>
            </a:lvl1pPr>
          </a:lstStyle>
          <a:p>
            <a:fld id="{2948A63A-CF55-4848-B170-97AF80AE3DC7}" type="datetime1">
              <a:rPr lang="en-US" smtClean="0"/>
              <a:t>3/23/2024</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solid"/>
            <a:round/>
            <a:headEnd type="none" w="med" len="med"/>
            <a:tailEnd type="none" w="med" len="med"/>
          </a:ln>
          <a:effectLst/>
        </p:spPr>
        <p:txBody>
          <a:bodyPr vert="horz" wrap="square" lIns="68580" tIns="34290" rIns="68580" bIns="34290" anchor="t" compatLnSpc="1"/>
          <a:lstStyle/>
          <a:p>
            <a:endParaRPr kumimoji="0" lang="en-US" sz="1350" dirty="0">
              <a:ln w="12700">
                <a:solidFill>
                  <a:schemeClr val="tx1"/>
                </a:solidFill>
              </a:ln>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10" name="Isosceles Triangle 9"/>
          <p:cNvSpPr>
            <a:spLocks noChangeAspect="1"/>
          </p:cNvSpPr>
          <p:nvPr/>
        </p:nvSpPr>
        <p:spPr>
          <a:xfrm rot="5400000">
            <a:off x="419101" y="6467476"/>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11" name="Footer Placeholder 4"/>
          <p:cNvSpPr>
            <a:spLocks noGrp="1"/>
          </p:cNvSpPr>
          <p:nvPr>
            <p:ph type="ftr" sz="quarter" idx="3"/>
          </p:nvPr>
        </p:nvSpPr>
        <p:spPr>
          <a:xfrm>
            <a:off x="2898648" y="6356350"/>
            <a:ext cx="3505200" cy="365760"/>
          </a:xfrm>
          <a:prstGeom prst="rect">
            <a:avLst/>
          </a:prstGeom>
        </p:spPr>
        <p:txBody>
          <a:bodyPr/>
          <a:lstStyle>
            <a:lvl1pPr algn="ctr">
              <a:defRPr sz="750" b="1">
                <a:solidFill>
                  <a:srgbClr val="C00000"/>
                </a:solidFill>
              </a:defRPr>
            </a:lvl1pPr>
          </a:lstStyle>
          <a:p>
            <a:endParaRPr lang="en-US" dirty="0"/>
          </a:p>
        </p:txBody>
      </p:sp>
      <p:sp>
        <p:nvSpPr>
          <p:cNvPr id="12" name="Slide Number Placeholder 5"/>
          <p:cNvSpPr>
            <a:spLocks noGrp="1"/>
          </p:cNvSpPr>
          <p:nvPr>
            <p:ph type="sldNum" sz="quarter" idx="4"/>
          </p:nvPr>
        </p:nvSpPr>
        <p:spPr>
          <a:xfrm>
            <a:off x="612648" y="6356350"/>
            <a:ext cx="3959352" cy="501650"/>
          </a:xfrm>
          <a:prstGeom prst="rect">
            <a:avLst/>
          </a:prstGeom>
        </p:spPr>
        <p:txBody>
          <a:bodyPr/>
          <a:lstStyle>
            <a:lvl1pPr>
              <a:defRPr sz="750">
                <a:solidFill>
                  <a:schemeClr val="bg1">
                    <a:lumMod val="50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941401459"/>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ftr="0" dt="0"/>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205740" indent="-205740" algn="l" rtl="0" eaLnBrk="1" latinLnBrk="0" hangingPunct="1">
        <a:spcBef>
          <a:spcPts val="450"/>
        </a:spcBef>
        <a:buClr>
          <a:schemeClr val="accent1"/>
        </a:buClr>
        <a:buSzPct val="76000"/>
        <a:buFont typeface="Wingdings 3"/>
        <a:buChar char=""/>
        <a:defRPr kumimoji="0" sz="1950" kern="1200">
          <a:solidFill>
            <a:schemeClr val="tx1"/>
          </a:solidFill>
          <a:latin typeface="+mn-lt"/>
          <a:ea typeface="+mn-ea"/>
          <a:cs typeface="+mn-cs"/>
        </a:defRPr>
      </a:lvl1pPr>
      <a:lvl2pPr marL="411480" indent="-205740" algn="l" rtl="0" eaLnBrk="1" latinLnBrk="0" hangingPunct="1">
        <a:spcBef>
          <a:spcPts val="375"/>
        </a:spcBef>
        <a:buClr>
          <a:schemeClr val="accent2"/>
        </a:buClr>
        <a:buSzPct val="76000"/>
        <a:buFont typeface="Wingdings 3"/>
        <a:buChar char=""/>
        <a:defRPr kumimoji="0" sz="1725" kern="1200">
          <a:solidFill>
            <a:schemeClr val="tx2"/>
          </a:solidFill>
          <a:latin typeface="+mn-lt"/>
          <a:ea typeface="+mn-ea"/>
          <a:cs typeface="+mn-cs"/>
        </a:defRPr>
      </a:lvl2pPr>
      <a:lvl3pPr marL="617220" indent="-171450" algn="l" rtl="0" eaLnBrk="1" latinLnBrk="0" hangingPunct="1">
        <a:spcBef>
          <a:spcPts val="375"/>
        </a:spcBef>
        <a:buClr>
          <a:schemeClr val="bg1">
            <a:shade val="50000"/>
          </a:schemeClr>
        </a:buClr>
        <a:buSzPct val="76000"/>
        <a:buFont typeface="Wingdings 3"/>
        <a:buChar char=""/>
        <a:defRPr kumimoji="0" sz="1500" kern="1200">
          <a:solidFill>
            <a:schemeClr val="tx1"/>
          </a:solidFill>
          <a:latin typeface="+mn-lt"/>
          <a:ea typeface="+mn-ea"/>
          <a:cs typeface="+mn-cs"/>
        </a:defRPr>
      </a:lvl3pPr>
      <a:lvl4pPr marL="822960" indent="-171450" algn="l" rtl="0" eaLnBrk="1" latinLnBrk="0" hangingPunct="1">
        <a:spcBef>
          <a:spcPts val="300"/>
        </a:spcBef>
        <a:buClr>
          <a:schemeClr val="accent2">
            <a:shade val="75000"/>
          </a:schemeClr>
        </a:buClr>
        <a:buSzPct val="70000"/>
        <a:buFont typeface="Wingdings"/>
        <a:buChar char=""/>
        <a:defRPr kumimoji="0" sz="1350" kern="1200">
          <a:solidFill>
            <a:schemeClr val="tx1"/>
          </a:solidFill>
          <a:latin typeface="+mn-lt"/>
          <a:ea typeface="+mn-ea"/>
          <a:cs typeface="+mn-cs"/>
        </a:defRPr>
      </a:lvl4pPr>
      <a:lvl5pPr marL="1028700" indent="-171450" algn="l" rtl="0" eaLnBrk="1" latinLnBrk="0" hangingPunct="1">
        <a:spcBef>
          <a:spcPts val="225"/>
        </a:spcBef>
        <a:buClr>
          <a:schemeClr val="accent2"/>
        </a:buClr>
        <a:buSzPct val="70000"/>
        <a:buFont typeface="Wingdings"/>
        <a:buChar char=""/>
        <a:defRPr kumimoji="0" sz="1200" kern="1200">
          <a:solidFill>
            <a:schemeClr val="tx1"/>
          </a:solidFill>
          <a:latin typeface="+mn-lt"/>
          <a:ea typeface="+mn-ea"/>
          <a:cs typeface="+mn-cs"/>
        </a:defRPr>
      </a:lvl5pPr>
      <a:lvl6pPr marL="1234440" indent="-137160" algn="l" rtl="0" eaLnBrk="1" latinLnBrk="0" hangingPunct="1">
        <a:spcBef>
          <a:spcPts val="225"/>
        </a:spcBef>
        <a:buClr>
          <a:srgbClr val="9FB8CD">
            <a:shade val="75000"/>
          </a:srgbClr>
        </a:buClr>
        <a:buSzPct val="75000"/>
        <a:buFont typeface="Wingdings 3"/>
        <a:buChar char=""/>
        <a:defRPr kumimoji="0" lang="en-US" sz="1200" kern="1200" smtClean="0">
          <a:solidFill>
            <a:schemeClr val="tx1"/>
          </a:solidFill>
          <a:latin typeface="+mn-lt"/>
          <a:ea typeface="+mn-ea"/>
          <a:cs typeface="+mn-cs"/>
        </a:defRPr>
      </a:lvl6pPr>
      <a:lvl7pPr marL="1371600" indent="-137160" algn="l" rtl="0" eaLnBrk="1" latinLnBrk="0" hangingPunct="1">
        <a:spcBef>
          <a:spcPts val="225"/>
        </a:spcBef>
        <a:buClr>
          <a:srgbClr val="727CA3">
            <a:shade val="75000"/>
          </a:srgbClr>
        </a:buClr>
        <a:buSzPct val="75000"/>
        <a:buFont typeface="Wingdings 3"/>
        <a:buChar char=""/>
        <a:defRPr kumimoji="0" lang="en-US" sz="1050" kern="1200" smtClean="0">
          <a:solidFill>
            <a:schemeClr val="tx1"/>
          </a:solidFill>
          <a:latin typeface="+mn-lt"/>
          <a:ea typeface="+mn-ea"/>
          <a:cs typeface="+mn-cs"/>
        </a:defRPr>
      </a:lvl7pPr>
      <a:lvl8pPr marL="1508760" indent="-137160" algn="l" rtl="0" eaLnBrk="1" latinLnBrk="0" hangingPunct="1">
        <a:spcBef>
          <a:spcPts val="225"/>
        </a:spcBef>
        <a:buClr>
          <a:prstClr val="white">
            <a:shade val="50000"/>
          </a:prstClr>
        </a:buClr>
        <a:buSzPct val="75000"/>
        <a:buFont typeface="Wingdings 3"/>
        <a:buChar char=""/>
        <a:defRPr kumimoji="0" lang="en-US" sz="1050" kern="1200" smtClean="0">
          <a:solidFill>
            <a:schemeClr val="tx1"/>
          </a:solidFill>
          <a:latin typeface="+mn-lt"/>
          <a:ea typeface="+mn-ea"/>
          <a:cs typeface="+mn-cs"/>
        </a:defRPr>
      </a:lvl8pPr>
      <a:lvl9pPr marL="1645920" indent="-137160" algn="l" rtl="0" eaLnBrk="1" latinLnBrk="0" hangingPunct="1">
        <a:spcBef>
          <a:spcPts val="225"/>
        </a:spcBef>
        <a:buClr>
          <a:srgbClr val="9FB8CD"/>
        </a:buClr>
        <a:buSzPct val="75000"/>
        <a:buFont typeface="Wingdings 3"/>
        <a:buChar char=""/>
        <a:defRPr kumimoji="0" lang="en-US" sz="9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t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733800"/>
            <a:ext cx="6781800" cy="1143000"/>
          </a:xfrm>
        </p:spPr>
        <p:txBody>
          <a:bodyPr/>
          <a:lstStyle/>
          <a:p>
            <a:r>
              <a:rPr lang="en-US" b="1" dirty="0" smtClean="0"/>
              <a:t>Long Form Audit Report (LFAR)</a:t>
            </a:r>
            <a:r>
              <a:rPr lang="en-US" dirty="0" smtClean="0"/>
              <a:t/>
            </a:r>
            <a:br>
              <a:rPr lang="en-US" dirty="0" smtClean="0"/>
            </a:br>
            <a:r>
              <a:rPr lang="en-US" sz="2000" dirty="0" smtClean="0"/>
              <a:t>(Amended on 5</a:t>
            </a:r>
            <a:r>
              <a:rPr lang="en-US" sz="2000" baseline="30000" dirty="0" smtClean="0"/>
              <a:t>th</a:t>
            </a:r>
            <a:r>
              <a:rPr lang="en-US" sz="2000" dirty="0" smtClean="0"/>
              <a:t> September, 2020)</a:t>
            </a:r>
            <a:endParaRPr lang="en-IN" dirty="0"/>
          </a:p>
        </p:txBody>
      </p:sp>
      <p:sp>
        <p:nvSpPr>
          <p:cNvPr id="6" name="Rectangle 5"/>
          <p:cNvSpPr/>
          <p:nvPr/>
        </p:nvSpPr>
        <p:spPr>
          <a:xfrm>
            <a:off x="685800" y="6019800"/>
            <a:ext cx="18288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10" name="Picture 9"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8119" y="2438400"/>
            <a:ext cx="2316681" cy="1135478"/>
          </a:xfrm>
          <a:prstGeom prst="rect">
            <a:avLst/>
          </a:prstGeom>
        </p:spPr>
      </p:pic>
      <p:sp>
        <p:nvSpPr>
          <p:cNvPr id="3" name="TextBox 2"/>
          <p:cNvSpPr txBox="1"/>
          <p:nvPr/>
        </p:nvSpPr>
        <p:spPr>
          <a:xfrm>
            <a:off x="2819400" y="5117068"/>
            <a:ext cx="5334000" cy="523220"/>
          </a:xfrm>
          <a:prstGeom prst="rect">
            <a:avLst/>
          </a:prstGeom>
          <a:noFill/>
        </p:spPr>
        <p:txBody>
          <a:bodyPr wrap="square" rtlCol="0">
            <a:spAutoFit/>
          </a:bodyPr>
          <a:lstStyle/>
          <a:p>
            <a:r>
              <a:rPr lang="en-IN" sz="1400" b="1" dirty="0">
                <a:latin typeface="Times New Roman" panose="02020603050405020304" pitchFamily="18" charset="0"/>
                <a:cs typeface="Times New Roman" panose="02020603050405020304" pitchFamily="18" charset="0"/>
              </a:rPr>
              <a:t>CA </a:t>
            </a:r>
            <a:r>
              <a:rPr lang="en-IN" sz="1400" b="1" dirty="0" smtClean="0">
                <a:latin typeface="Times New Roman" panose="02020603050405020304" pitchFamily="18" charset="0"/>
                <a:cs typeface="Times New Roman" panose="02020603050405020304" pitchFamily="18" charset="0"/>
              </a:rPr>
              <a:t>Nachiket Deo</a:t>
            </a:r>
            <a:endParaRPr lang="en-IN" sz="1400" b="1" dirty="0">
              <a:latin typeface="Times New Roman" panose="02020603050405020304" pitchFamily="18" charset="0"/>
              <a:cs typeface="Times New Roman" panose="02020603050405020304" pitchFamily="18" charset="0"/>
            </a:endParaRPr>
          </a:p>
          <a:p>
            <a:r>
              <a:rPr lang="en-US" sz="1400" b="1" dirty="0">
                <a:solidFill>
                  <a:srgbClr val="C00000"/>
                </a:solidFill>
                <a:latin typeface="Times New Roman" panose="02020603050405020304" pitchFamily="18" charset="0"/>
                <a:cs typeface="Times New Roman" panose="02020603050405020304" pitchFamily="18" charset="0"/>
              </a:rPr>
              <a:t>P G BHAGWAT </a:t>
            </a:r>
            <a:r>
              <a:rPr lang="en-US" sz="1400" b="1" dirty="0" smtClean="0">
                <a:solidFill>
                  <a:srgbClr val="C00000"/>
                </a:solidFill>
                <a:latin typeface="Times New Roman" panose="02020603050405020304" pitchFamily="18" charset="0"/>
                <a:cs typeface="Times New Roman" panose="02020603050405020304" pitchFamily="18" charset="0"/>
              </a:rPr>
              <a:t>LLP</a:t>
            </a:r>
            <a:r>
              <a:rPr lang="en-IN" sz="1400" b="1" dirty="0" smtClean="0">
                <a:solidFill>
                  <a:srgbClr val="C00000"/>
                </a:solidFill>
                <a:latin typeface="Times New Roman" panose="02020603050405020304" pitchFamily="18" charset="0"/>
                <a:cs typeface="Times New Roman" panose="02020603050405020304" pitchFamily="18" charset="0"/>
              </a:rPr>
              <a:t> </a:t>
            </a:r>
            <a:r>
              <a:rPr lang="en-IN" sz="1400" b="1" dirty="0" smtClean="0">
                <a:latin typeface="Times New Roman" panose="02020603050405020304" pitchFamily="18" charset="0"/>
                <a:cs typeface="Times New Roman" panose="02020603050405020304" pitchFamily="18" charset="0"/>
              </a:rPr>
              <a:t>(Partner</a:t>
            </a:r>
            <a:r>
              <a:rPr lang="en-IN" sz="1400" b="1" dirty="0">
                <a:latin typeface="Times New Roman" panose="02020603050405020304" pitchFamily="18" charset="0"/>
                <a:cs typeface="Times New Roman" panose="02020603050405020304" pitchFamily="18" charset="0"/>
              </a:rPr>
              <a:t>: Banking &amp; Corporate </a:t>
            </a:r>
            <a:r>
              <a:rPr lang="en-IN" sz="1400" b="1" dirty="0" smtClean="0">
                <a:latin typeface="Times New Roman" panose="02020603050405020304" pitchFamily="18" charset="0"/>
                <a:cs typeface="Times New Roman" panose="02020603050405020304" pitchFamily="18" charset="0"/>
              </a:rPr>
              <a:t>Assurance)</a:t>
            </a:r>
            <a:endParaRPr lang="en-IN" sz="1400" b="1"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5257800" y="30480"/>
            <a:ext cx="3662618" cy="900281"/>
          </a:xfrm>
          <a:prstGeom prst="rect">
            <a:avLst/>
          </a:prstGeom>
        </p:spPr>
      </p:pic>
    </p:spTree>
    <p:extLst>
      <p:ext uri="{BB962C8B-B14F-4D97-AF65-F5344CB8AC3E}">
        <p14:creationId xmlns:p14="http://schemas.microsoft.com/office/powerpoint/2010/main" val="3962255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4294967295"/>
          </p:nvPr>
        </p:nvSpPr>
        <p:spPr>
          <a:xfrm>
            <a:off x="6629400" y="1219200"/>
            <a:ext cx="2514600" cy="4843463"/>
          </a:xfrm>
        </p:spPr>
        <p:txBody>
          <a:bodyPr>
            <a:normAutofit/>
          </a:bodyPr>
          <a:lstStyle/>
          <a:p>
            <a:pPr algn="just">
              <a:buFont typeface="Wingdings" panose="05000000000000000000" pitchFamily="2" charset="2"/>
              <a:buChar char="Ø"/>
            </a:pPr>
            <a:endParaRPr lang="en-US" sz="2800" b="1" dirty="0" smtClean="0"/>
          </a:p>
          <a:p>
            <a:pPr marL="0" indent="0" algn="just">
              <a:buNone/>
            </a:pPr>
            <a:endParaRPr lang="en-US" sz="2800" b="1" dirty="0" smtClean="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b="24444"/>
          <a:stretch/>
        </p:blipFill>
        <p:spPr>
          <a:xfrm>
            <a:off x="6172200" y="3962400"/>
            <a:ext cx="2657475" cy="2247899"/>
          </a:xfrm>
          <a:prstGeom prst="rect">
            <a:avLst/>
          </a:prstGeom>
        </p:spPr>
      </p:pic>
      <p:sp>
        <p:nvSpPr>
          <p:cNvPr id="9" name="Round Diagonal Corner Rectangle 8"/>
          <p:cNvSpPr/>
          <p:nvPr/>
        </p:nvSpPr>
        <p:spPr>
          <a:xfrm>
            <a:off x="673100" y="1981200"/>
            <a:ext cx="7213600" cy="1511300"/>
          </a:xfrm>
          <a:prstGeom prst="round2Diag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chemeClr val="tx1">
                    <a:lumMod val="75000"/>
                    <a:lumOff val="25000"/>
                  </a:schemeClr>
                </a:solidFill>
                <a:latin typeface="Times New Roman" panose="02020603050405020304" pitchFamily="18" charset="0"/>
                <a:cs typeface="Times New Roman" panose="02020603050405020304" pitchFamily="18" charset="0"/>
              </a:rPr>
              <a:t>Audit Points</a:t>
            </a:r>
            <a:endParaRPr lang="en-IN" sz="44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1220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838200"/>
          </a:xfrm>
        </p:spPr>
        <p:txBody>
          <a:bodyPr>
            <a:noAutofit/>
          </a:bodyPr>
          <a:lstStyle/>
          <a:p>
            <a:r>
              <a:rPr lang="en-IN" sz="3200" b="1" dirty="0" smtClean="0">
                <a:solidFill>
                  <a:srgbClr val="C00000"/>
                </a:solidFill>
              </a:rPr>
              <a:t>Assets- Cash</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90244312"/>
              </p:ext>
            </p:extLst>
          </p:nvPr>
        </p:nvGraphicFramePr>
        <p:xfrm>
          <a:off x="228600" y="1447800"/>
          <a:ext cx="8789561" cy="4754880"/>
        </p:xfrm>
        <a:graphic>
          <a:graphicData uri="http://schemas.openxmlformats.org/drawingml/2006/table">
            <a:tbl>
              <a:tblPr firstRow="1" bandRow="1">
                <a:tableStyleId>{5940675A-B579-460E-94D1-54222C63F5DA}</a:tableStyleId>
              </a:tblPr>
              <a:tblGrid>
                <a:gridCol w="533400"/>
                <a:gridCol w="4838047"/>
                <a:gridCol w="3418114"/>
              </a:tblGrid>
              <a:tr h="370840">
                <a:tc>
                  <a:txBody>
                    <a:bodyPr/>
                    <a:lstStyle/>
                    <a:p>
                      <a:pPr algn="just"/>
                      <a:r>
                        <a:rPr lang="en-IN" sz="1800" b="1" dirty="0" smtClean="0">
                          <a:solidFill>
                            <a:schemeClr val="bg1"/>
                          </a:solidFill>
                        </a:rPr>
                        <a:t>Sr No</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 Point</a:t>
                      </a:r>
                      <a:endParaRPr lang="en-IN" sz="1800" b="1" dirty="0">
                        <a:solidFill>
                          <a:schemeClr val="bg1"/>
                        </a:solidFill>
                      </a:endParaRPr>
                    </a:p>
                  </a:txBody>
                  <a:tcPr>
                    <a:solidFill>
                      <a:srgbClr val="C00000"/>
                    </a:solidFill>
                  </a:tcPr>
                </a:tc>
              </a:tr>
              <a:tr h="370840">
                <a:tc>
                  <a:txBody>
                    <a:bodyPr/>
                    <a:lstStyle/>
                    <a:p>
                      <a:pPr algn="just"/>
                      <a:r>
                        <a:rPr lang="en-US" sz="1800" dirty="0" smtClean="0"/>
                        <a:t>(a)</a:t>
                      </a:r>
                      <a:endParaRPr lang="en-IN" sz="1800" dirty="0"/>
                    </a:p>
                  </a:txBody>
                  <a:tcPr/>
                </a:tc>
                <a:tc>
                  <a:txBody>
                    <a:bodyPr/>
                    <a:lstStyle/>
                    <a:p>
                      <a:pPr algn="just"/>
                      <a:r>
                        <a:rPr lang="en-US" sz="1800" dirty="0" smtClean="0"/>
                        <a:t>Does the system ensure that cash maintained is in effective joint custody of two or more officials, as per the instructions of the controlling authorities of the bank? </a:t>
                      </a:r>
                      <a:endParaRPr lang="en-IN" sz="1800" dirty="0"/>
                    </a:p>
                  </a:txBody>
                  <a:tcPr/>
                </a:tc>
                <a:tc>
                  <a:txBody>
                    <a:bodyPr/>
                    <a:lstStyle/>
                    <a:p>
                      <a:pPr marL="342900" indent="-342900" algn="just">
                        <a:buFont typeface="Arial" panose="020B0604020202020204" pitchFamily="34" charset="0"/>
                        <a:buChar char="•"/>
                      </a:pPr>
                      <a:r>
                        <a:rPr lang="en-IN" sz="1800" dirty="0" smtClean="0"/>
                        <a:t>Verify cash vault register</a:t>
                      </a:r>
                    </a:p>
                    <a:p>
                      <a:pPr marL="342900" indent="-342900" algn="just">
                        <a:buFont typeface="Arial" panose="020B0604020202020204" pitchFamily="34" charset="0"/>
                        <a:buChar char="•"/>
                      </a:pPr>
                      <a:r>
                        <a:rPr lang="en-IN" sz="1800" dirty="0" smtClean="0">
                          <a:solidFill>
                            <a:schemeClr val="tx1"/>
                          </a:solidFill>
                        </a:rPr>
                        <a:t>Verify</a:t>
                      </a:r>
                      <a:r>
                        <a:rPr lang="en-IN" sz="1800" baseline="0" dirty="0" smtClean="0">
                          <a:solidFill>
                            <a:schemeClr val="tx1"/>
                          </a:solidFill>
                        </a:rPr>
                        <a:t> Key Movement register</a:t>
                      </a:r>
                    </a:p>
                    <a:p>
                      <a:pPr marL="342900" indent="-342900" algn="just">
                        <a:buFont typeface="Arial" panose="020B0604020202020204" pitchFamily="34" charset="0"/>
                        <a:buChar char="•"/>
                      </a:pPr>
                      <a:r>
                        <a:rPr lang="en-IN" sz="1800" baseline="0" dirty="0" smtClean="0"/>
                        <a:t>Verify system access</a:t>
                      </a:r>
                      <a:endParaRPr lang="en-IN" sz="1800" dirty="0"/>
                    </a:p>
                  </a:txBody>
                  <a:tcPr/>
                </a:tc>
              </a:tr>
              <a:tr h="370840">
                <a:tc>
                  <a:txBody>
                    <a:bodyPr/>
                    <a:lstStyle/>
                    <a:p>
                      <a:pPr algn="just"/>
                      <a:r>
                        <a:rPr lang="en-US" sz="1800" dirty="0" smtClean="0"/>
                        <a:t>(b)</a:t>
                      </a:r>
                      <a:endParaRPr lang="en-IN" sz="1800" dirty="0"/>
                    </a:p>
                  </a:txBody>
                  <a:tcPr/>
                </a:tc>
                <a:tc>
                  <a:txBody>
                    <a:bodyPr/>
                    <a:lstStyle/>
                    <a:p>
                      <a:pPr algn="just"/>
                      <a:r>
                        <a:rPr lang="en-US" sz="1800" dirty="0" smtClean="0"/>
                        <a:t>Have the cash balances at the branch/ATMs been checked at periodic intervals as per the procedure prescribed by the controlling authorities of the bank? </a:t>
                      </a:r>
                      <a:endParaRPr lang="en-IN" sz="1800" dirty="0"/>
                    </a:p>
                  </a:txBody>
                  <a:tcPr/>
                </a:tc>
                <a:tc>
                  <a:txBody>
                    <a:bodyPr/>
                    <a:lstStyle/>
                    <a:p>
                      <a:pPr marL="342900" indent="-342900" algn="just">
                        <a:buFont typeface="Arial" panose="020B0604020202020204" pitchFamily="34" charset="0"/>
                        <a:buChar char="•"/>
                      </a:pPr>
                      <a:r>
                        <a:rPr lang="en-IN" sz="1800" dirty="0" smtClean="0"/>
                        <a:t>Verify</a:t>
                      </a:r>
                      <a:r>
                        <a:rPr lang="en-IN" sz="1800" baseline="0" dirty="0" smtClean="0"/>
                        <a:t> ATM Cash register</a:t>
                      </a:r>
                      <a:endParaRPr lang="en-IN" sz="1800" dirty="0"/>
                    </a:p>
                  </a:txBody>
                  <a:tcPr/>
                </a:tc>
              </a:tr>
              <a:tr h="370840">
                <a:tc>
                  <a:txBody>
                    <a:bodyPr/>
                    <a:lstStyle/>
                    <a:p>
                      <a:pPr algn="just"/>
                      <a:r>
                        <a:rPr lang="en-US" sz="1800" dirty="0" smtClean="0"/>
                        <a:t>(c)</a:t>
                      </a:r>
                      <a:endParaRPr lang="en-IN" sz="1800" dirty="0"/>
                    </a:p>
                  </a:txBody>
                  <a:tcPr/>
                </a:tc>
                <a:tc>
                  <a:txBody>
                    <a:bodyPr/>
                    <a:lstStyle/>
                    <a:p>
                      <a:pPr algn="just"/>
                      <a:r>
                        <a:rPr lang="en-US" sz="1800" dirty="0" smtClean="0"/>
                        <a:t>(i) Does the branch generally maintain / carry cash balances, which vary significantly from the limits fixed by the controlling authorities of the bank? </a:t>
                      </a:r>
                    </a:p>
                    <a:p>
                      <a:pPr algn="just"/>
                      <a:endParaRPr lang="en-IN" sz="1800" dirty="0"/>
                    </a:p>
                  </a:txBody>
                  <a:tcPr/>
                </a:tc>
                <a:tc>
                  <a:txBody>
                    <a:bodyPr/>
                    <a:lstStyle/>
                    <a:p>
                      <a:pPr marL="342900" indent="-342900" algn="just">
                        <a:buFont typeface="Arial" panose="020B0604020202020204" pitchFamily="34" charset="0"/>
                        <a:buChar char="•"/>
                      </a:pPr>
                      <a:r>
                        <a:rPr lang="en-IN" sz="1800" dirty="0" smtClean="0"/>
                        <a:t>Verify retention letter</a:t>
                      </a:r>
                    </a:p>
                    <a:p>
                      <a:pPr marL="342900" indent="-342900" algn="just">
                        <a:buFont typeface="Arial" panose="020B0604020202020204" pitchFamily="34" charset="0"/>
                        <a:buChar char="•"/>
                      </a:pPr>
                      <a:r>
                        <a:rPr lang="en-IN" sz="1800" dirty="0" smtClean="0"/>
                        <a:t>Obtain Management representation</a:t>
                      </a:r>
                    </a:p>
                    <a:p>
                      <a:pPr marL="342900" indent="-342900" algn="just">
                        <a:buFont typeface="Arial" panose="020B0604020202020204" pitchFamily="34" charset="0"/>
                        <a:buChar char="•"/>
                      </a:pPr>
                      <a:r>
                        <a:rPr lang="en-IN" sz="1800" dirty="0" smtClean="0">
                          <a:solidFill>
                            <a:schemeClr val="tx1"/>
                          </a:solidFill>
                        </a:rPr>
                        <a:t>Judgement needs</a:t>
                      </a:r>
                      <a:r>
                        <a:rPr lang="en-IN" sz="1800" baseline="0" dirty="0" smtClean="0">
                          <a:solidFill>
                            <a:schemeClr val="tx1"/>
                          </a:solidFill>
                        </a:rPr>
                        <a:t> to be applied for determining significant variation</a:t>
                      </a:r>
                      <a:endParaRPr lang="en-IN" sz="1800" dirty="0" smtClean="0">
                        <a:solidFill>
                          <a:schemeClr val="tx1"/>
                        </a:solidFill>
                      </a:endParaRPr>
                    </a:p>
                  </a:txBody>
                  <a:tcPr/>
                </a:tc>
              </a:tr>
            </a:tbl>
          </a:graphicData>
        </a:graphic>
      </p:graphicFrame>
    </p:spTree>
    <p:extLst>
      <p:ext uri="{BB962C8B-B14F-4D97-AF65-F5344CB8AC3E}">
        <p14:creationId xmlns:p14="http://schemas.microsoft.com/office/powerpoint/2010/main" val="3801890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Assets- Cash</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36848450"/>
              </p:ext>
            </p:extLst>
          </p:nvPr>
        </p:nvGraphicFramePr>
        <p:xfrm>
          <a:off x="228600" y="1311275"/>
          <a:ext cx="8534401" cy="4114800"/>
        </p:xfrm>
        <a:graphic>
          <a:graphicData uri="http://schemas.openxmlformats.org/drawingml/2006/table">
            <a:tbl>
              <a:tblPr firstRow="1" bandRow="1">
                <a:tableStyleId>{5940675A-B579-460E-94D1-54222C63F5DA}</a:tableStyleId>
              </a:tblPr>
              <a:tblGrid>
                <a:gridCol w="533400"/>
                <a:gridCol w="5410201"/>
                <a:gridCol w="2590800"/>
              </a:tblGrid>
              <a:tr h="370840">
                <a:tc>
                  <a:txBody>
                    <a:bodyPr/>
                    <a:lstStyle/>
                    <a:p>
                      <a:pPr algn="just"/>
                      <a:r>
                        <a:rPr lang="en-IN" sz="1800" b="1" dirty="0" smtClean="0">
                          <a:solidFill>
                            <a:schemeClr val="bg1"/>
                          </a:solidFill>
                        </a:rPr>
                        <a:t>Sr No</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 Point</a:t>
                      </a:r>
                      <a:endParaRPr lang="en-IN" sz="1800" b="1" dirty="0">
                        <a:solidFill>
                          <a:schemeClr val="bg1"/>
                        </a:solidFill>
                      </a:endParaRPr>
                    </a:p>
                  </a:txBody>
                  <a:tcPr>
                    <a:solidFill>
                      <a:srgbClr val="C00000"/>
                    </a:solidFill>
                  </a:tcPr>
                </a:tc>
              </a:tr>
              <a:tr h="370840">
                <a:tc>
                  <a:txBody>
                    <a:bodyPr/>
                    <a:lstStyle/>
                    <a:p>
                      <a:pPr algn="just"/>
                      <a:endParaRPr lang="en-IN" sz="1800" dirty="0"/>
                    </a:p>
                  </a:txBody>
                  <a:tcPr/>
                </a:tc>
                <a:tc>
                  <a:txBody>
                    <a:bodyPr/>
                    <a:lstStyle/>
                    <a:p>
                      <a:pPr algn="just"/>
                      <a:r>
                        <a:rPr lang="en-US" sz="1800" dirty="0" smtClean="0"/>
                        <a:t>(ii) Does the figure of the balance in the branch books in respect of cash with its ATM(s) tally with the amounts of balances with the respective ATMs, based on the year end scrolls generated by the ATMs? If there is any difference, same should be reported. </a:t>
                      </a:r>
                    </a:p>
                    <a:p>
                      <a:pPr algn="just"/>
                      <a:endParaRPr lang="en-IN" sz="1800" dirty="0"/>
                    </a:p>
                  </a:txBody>
                  <a:tcPr/>
                </a:tc>
                <a:tc>
                  <a:txBody>
                    <a:bodyPr/>
                    <a:lstStyle/>
                    <a:p>
                      <a:pPr marL="342900" indent="-342900" algn="just">
                        <a:buFont typeface="Arial" panose="020B0604020202020204" pitchFamily="34" charset="0"/>
                        <a:buChar char="•"/>
                      </a:pPr>
                      <a:r>
                        <a:rPr lang="en-IN" sz="1800" dirty="0" smtClean="0"/>
                        <a:t>Perform verification</a:t>
                      </a:r>
                      <a:endParaRPr lang="en-IN" sz="1800" dirty="0"/>
                    </a:p>
                  </a:txBody>
                  <a:tcPr/>
                </a:tc>
              </a:tr>
              <a:tr h="370840">
                <a:tc>
                  <a:txBody>
                    <a:bodyPr/>
                    <a:lstStyle/>
                    <a:p>
                      <a:pPr algn="just"/>
                      <a:r>
                        <a:rPr lang="en-US" sz="1800" dirty="0" smtClean="0"/>
                        <a:t>(d)</a:t>
                      </a:r>
                      <a:endParaRPr lang="en-IN" sz="1800" dirty="0"/>
                    </a:p>
                  </a:txBody>
                  <a:tcPr/>
                </a:tc>
                <a:tc>
                  <a:txBody>
                    <a:bodyPr/>
                    <a:lstStyle/>
                    <a:p>
                      <a:pPr algn="just"/>
                      <a:r>
                        <a:rPr lang="en-US" sz="1800" dirty="0" smtClean="0"/>
                        <a:t>Whether the insurance cover available with the branch adequately meets the requirement to cover the cash-in hand and cash-in transit? </a:t>
                      </a:r>
                    </a:p>
                    <a:p>
                      <a:pPr algn="just"/>
                      <a:endParaRPr lang="en-US" sz="1800" dirty="0" smtClean="0"/>
                    </a:p>
                    <a:p>
                      <a:pPr algn="just"/>
                      <a:endParaRPr lang="en-US" sz="1800" dirty="0" smtClean="0"/>
                    </a:p>
                    <a:p>
                      <a:pPr algn="just"/>
                      <a:endParaRPr lang="en-IN" sz="1800" dirty="0"/>
                    </a:p>
                  </a:txBody>
                  <a:tcPr/>
                </a:tc>
                <a:tc>
                  <a:txBody>
                    <a:bodyPr/>
                    <a:lstStyle/>
                    <a:p>
                      <a:pPr marL="342900" indent="-342900" algn="just">
                        <a:buFont typeface="Arial" panose="020B0604020202020204" pitchFamily="34" charset="0"/>
                        <a:buChar char="•"/>
                      </a:pPr>
                      <a:r>
                        <a:rPr lang="en-IN" sz="1800" dirty="0" smtClean="0"/>
                        <a:t>Verify insurance copy</a:t>
                      </a:r>
                    </a:p>
                    <a:p>
                      <a:pPr marL="342900" indent="-342900" algn="just">
                        <a:buFont typeface="Arial" panose="020B0604020202020204" pitchFamily="34" charset="0"/>
                        <a:buChar char="•"/>
                      </a:pPr>
                      <a:r>
                        <a:rPr lang="en-IN" sz="1800" dirty="0" smtClean="0">
                          <a:solidFill>
                            <a:schemeClr val="tx1"/>
                          </a:solidFill>
                        </a:rPr>
                        <a:t>Closing</a:t>
                      </a:r>
                      <a:r>
                        <a:rPr lang="en-IN" sz="1800" baseline="0" dirty="0" smtClean="0">
                          <a:solidFill>
                            <a:schemeClr val="tx1"/>
                          </a:solidFill>
                        </a:rPr>
                        <a:t> circular to be referred</a:t>
                      </a:r>
                      <a:endParaRPr lang="en-IN" sz="1800" dirty="0">
                        <a:solidFill>
                          <a:schemeClr val="tx1"/>
                        </a:solidFill>
                      </a:endParaRPr>
                    </a:p>
                  </a:txBody>
                  <a:tcPr/>
                </a:tc>
              </a:tr>
            </a:tbl>
          </a:graphicData>
        </a:graphic>
      </p:graphicFrame>
    </p:spTree>
    <p:extLst>
      <p:ext uri="{BB962C8B-B14F-4D97-AF65-F5344CB8AC3E}">
        <p14:creationId xmlns:p14="http://schemas.microsoft.com/office/powerpoint/2010/main" val="31904325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09600"/>
          </a:xfrm>
        </p:spPr>
        <p:txBody>
          <a:bodyPr>
            <a:noAutofit/>
          </a:bodyPr>
          <a:lstStyle/>
          <a:p>
            <a:r>
              <a:rPr lang="en-IN" sz="3200" b="1" dirty="0" smtClean="0">
                <a:solidFill>
                  <a:srgbClr val="C00000"/>
                </a:solidFill>
              </a:rPr>
              <a:t>Assets- </a:t>
            </a:r>
            <a:r>
              <a:rPr lang="en-IN" sz="3200" b="1" dirty="0">
                <a:solidFill>
                  <a:srgbClr val="C00000"/>
                </a:solidFill>
              </a:rPr>
              <a:t>Balances RBI, SBI &amp; Other </a:t>
            </a:r>
            <a:r>
              <a:rPr lang="en-IN" sz="3200" b="1" dirty="0" smtClean="0">
                <a:solidFill>
                  <a:srgbClr val="C00000"/>
                </a:solidFill>
              </a:rPr>
              <a:t>Banks*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482712714"/>
              </p:ext>
            </p:extLst>
          </p:nvPr>
        </p:nvGraphicFramePr>
        <p:xfrm>
          <a:off x="181356" y="1524000"/>
          <a:ext cx="8769096" cy="4297680"/>
        </p:xfrm>
        <a:graphic>
          <a:graphicData uri="http://schemas.openxmlformats.org/drawingml/2006/table">
            <a:tbl>
              <a:tblPr firstRow="1" bandRow="1">
                <a:tableStyleId>{5940675A-B579-460E-94D1-54222C63F5DA}</a:tableStyleId>
              </a:tblPr>
              <a:tblGrid>
                <a:gridCol w="656844"/>
                <a:gridCol w="4911852"/>
                <a:gridCol w="3200400"/>
              </a:tblGrid>
              <a:tr h="370840">
                <a:tc>
                  <a:txBody>
                    <a:bodyPr/>
                    <a:lstStyle/>
                    <a:p>
                      <a:pPr algn="just"/>
                      <a:r>
                        <a:rPr lang="en-IN" sz="1800" b="1" dirty="0" smtClean="0">
                          <a:solidFill>
                            <a:schemeClr val="bg1"/>
                          </a:solidFill>
                        </a:rPr>
                        <a:t>Sr No</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 Point</a:t>
                      </a:r>
                      <a:endParaRPr lang="en-IN" sz="1800" b="1" dirty="0">
                        <a:solidFill>
                          <a:schemeClr val="bg1"/>
                        </a:solidFill>
                      </a:endParaRPr>
                    </a:p>
                  </a:txBody>
                  <a:tcPr>
                    <a:solidFill>
                      <a:srgbClr val="C00000"/>
                    </a:solidFill>
                  </a:tcPr>
                </a:tc>
              </a:tr>
              <a:tr h="370840">
                <a:tc>
                  <a:txBody>
                    <a:bodyPr/>
                    <a:lstStyle/>
                    <a:p>
                      <a:pPr algn="just"/>
                      <a:r>
                        <a:rPr lang="en-US" sz="1800" dirty="0" smtClean="0"/>
                        <a:t>(a)</a:t>
                      </a:r>
                      <a:endParaRPr lang="en-IN" sz="1800" dirty="0"/>
                    </a:p>
                  </a:txBody>
                  <a:tcPr/>
                </a:tc>
                <a:tc>
                  <a:txBody>
                    <a:bodyPr/>
                    <a:lstStyle/>
                    <a:p>
                      <a:pPr algn="just"/>
                      <a:r>
                        <a:rPr lang="en-US" sz="1800" dirty="0" smtClean="0"/>
                        <a:t>Were balance confirmation certificates obtained in respect of outstanding balances as at the year-end and whether the aforesaid balances have been reconciled? The nature and extent of differences should be reported.</a:t>
                      </a:r>
                      <a:endParaRPr lang="en-IN" sz="1800" dirty="0"/>
                    </a:p>
                  </a:txBody>
                  <a:tcPr/>
                </a:tc>
                <a:tc>
                  <a:txBody>
                    <a:bodyPr/>
                    <a:lstStyle/>
                    <a:p>
                      <a:pPr marL="342900" indent="-342900" algn="just">
                        <a:buFont typeface="Arial" panose="020B0604020202020204" pitchFamily="34" charset="0"/>
                        <a:buChar char="•"/>
                      </a:pPr>
                      <a:r>
                        <a:rPr lang="en-IN" sz="1800" dirty="0" smtClean="0">
                          <a:solidFill>
                            <a:schemeClr val="tx1"/>
                          </a:solidFill>
                        </a:rPr>
                        <a:t>Verify HO</a:t>
                      </a:r>
                      <a:r>
                        <a:rPr lang="en-IN" sz="1800" baseline="0" dirty="0" smtClean="0">
                          <a:solidFill>
                            <a:schemeClr val="tx1"/>
                          </a:solidFill>
                        </a:rPr>
                        <a:t> approval for opening and operating the account</a:t>
                      </a:r>
                    </a:p>
                    <a:p>
                      <a:pPr marL="342900" indent="-342900" algn="just">
                        <a:buFont typeface="Arial" panose="020B0604020202020204" pitchFamily="34" charset="0"/>
                        <a:buChar char="•"/>
                      </a:pPr>
                      <a:r>
                        <a:rPr lang="en-IN" sz="1800" baseline="0" dirty="0" smtClean="0">
                          <a:solidFill>
                            <a:schemeClr val="tx1"/>
                          </a:solidFill>
                        </a:rPr>
                        <a:t>Substantive procedures</a:t>
                      </a:r>
                      <a:r>
                        <a:rPr lang="en-IN" sz="1800" baseline="0" dirty="0" smtClean="0">
                          <a:solidFill>
                            <a:srgbClr val="FF0000"/>
                          </a:solidFill>
                        </a:rPr>
                        <a:t> </a:t>
                      </a:r>
                      <a:endParaRPr lang="en-IN" sz="1800" dirty="0">
                        <a:solidFill>
                          <a:srgbClr val="FF0000"/>
                        </a:solidFill>
                      </a:endParaRPr>
                    </a:p>
                  </a:txBody>
                  <a:tcPr/>
                </a:tc>
              </a:tr>
              <a:tr h="370840">
                <a:tc>
                  <a:txBody>
                    <a:bodyPr/>
                    <a:lstStyle/>
                    <a:p>
                      <a:pPr algn="just"/>
                      <a:r>
                        <a:rPr lang="en-US" sz="1800" dirty="0" smtClean="0"/>
                        <a:t>(b)</a:t>
                      </a:r>
                      <a:endParaRPr lang="en-IN" sz="1800" dirty="0"/>
                    </a:p>
                  </a:txBody>
                  <a:tcPr/>
                </a:tc>
                <a:tc>
                  <a:txBody>
                    <a:bodyPr/>
                    <a:lstStyle/>
                    <a:p>
                      <a:pPr algn="just"/>
                      <a:r>
                        <a:rPr lang="en-US" sz="1800" dirty="0" smtClean="0"/>
                        <a:t>Observations on the reconciliation statements may be reported in the following manner:</a:t>
                      </a:r>
                      <a:endParaRPr lang="en-IN" sz="1800" dirty="0"/>
                    </a:p>
                  </a:txBody>
                  <a:tcPr/>
                </a:tc>
                <a:tc>
                  <a:txBody>
                    <a:bodyPr/>
                    <a:lstStyle/>
                    <a:p>
                      <a:pPr algn="just"/>
                      <a:endParaRPr lang="en-IN" sz="1800" dirty="0"/>
                    </a:p>
                  </a:txBody>
                  <a:tcPr/>
                </a:tc>
              </a:tr>
              <a:tr h="370840">
                <a:tc>
                  <a:txBody>
                    <a:bodyPr/>
                    <a:lstStyle/>
                    <a:p>
                      <a:pPr algn="just"/>
                      <a:endParaRPr lang="en-IN" sz="1800" dirty="0"/>
                    </a:p>
                  </a:txBody>
                  <a:tcPr/>
                </a:tc>
                <a:tc>
                  <a:txBody>
                    <a:bodyPr/>
                    <a:lstStyle/>
                    <a:p>
                      <a:pPr algn="just"/>
                      <a:r>
                        <a:rPr lang="en-US" sz="1800" dirty="0" smtClean="0"/>
                        <a:t>(i) Cash transactions remaining un-responded (give details) </a:t>
                      </a:r>
                      <a:endParaRPr lang="en-IN" sz="1800" dirty="0"/>
                    </a:p>
                  </a:txBody>
                  <a:tcPr/>
                </a:tc>
                <a:tc>
                  <a:txBody>
                    <a:bodyPr/>
                    <a:lstStyle/>
                    <a:p>
                      <a:pPr marL="342900" indent="-342900" algn="just">
                        <a:buFont typeface="Arial" panose="020B0604020202020204" pitchFamily="34" charset="0"/>
                        <a:buChar char="•"/>
                      </a:pPr>
                      <a:r>
                        <a:rPr lang="en-IN" sz="1800" dirty="0" smtClean="0"/>
                        <a:t>Da</a:t>
                      </a:r>
                      <a:r>
                        <a:rPr lang="en-IN" sz="1800" baseline="0" dirty="0" smtClean="0"/>
                        <a:t>y wise details are required to be given</a:t>
                      </a:r>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(ii) Revenue items requiring adjustments / write-off (give details)</a:t>
                      </a:r>
                    </a:p>
                  </a:txBody>
                  <a:tcPr/>
                </a:tc>
                <a:tc>
                  <a:txBody>
                    <a:bodyPr/>
                    <a:lstStyle/>
                    <a:p>
                      <a:pPr marL="342900" indent="-342900" algn="just">
                        <a:buFont typeface="Arial" panose="020B0604020202020204" pitchFamily="34" charset="0"/>
                        <a:buChar char="•"/>
                      </a:pPr>
                      <a:r>
                        <a:rPr lang="en-IN" sz="1800" dirty="0" smtClean="0"/>
                        <a:t>Verify Correspondence</a:t>
                      </a:r>
                      <a:r>
                        <a:rPr lang="en-IN" sz="1800" baseline="0" dirty="0" smtClean="0"/>
                        <a:t> and approval for w/off and issue </a:t>
                      </a:r>
                      <a:r>
                        <a:rPr lang="en-IN" sz="1800" baseline="0" dirty="0" smtClean="0">
                          <a:solidFill>
                            <a:schemeClr val="tx1"/>
                          </a:solidFill>
                        </a:rPr>
                        <a:t>MOC if applicable</a:t>
                      </a:r>
                      <a:endParaRPr lang="en-IN" sz="1800" dirty="0">
                        <a:solidFill>
                          <a:schemeClr val="tx1"/>
                        </a:solidFill>
                      </a:endParaRPr>
                    </a:p>
                  </a:txBody>
                  <a:tcPr/>
                </a:tc>
              </a:tr>
            </a:tbl>
          </a:graphicData>
        </a:graphic>
      </p:graphicFrame>
      <p:sp>
        <p:nvSpPr>
          <p:cNvPr id="3" name="TextBox 2"/>
          <p:cNvSpPr txBox="1"/>
          <p:nvPr/>
        </p:nvSpPr>
        <p:spPr>
          <a:xfrm>
            <a:off x="533400" y="6019800"/>
            <a:ext cx="8458200" cy="369332"/>
          </a:xfrm>
          <a:prstGeom prst="rect">
            <a:avLst/>
          </a:prstGeom>
          <a:noFill/>
        </p:spPr>
        <p:txBody>
          <a:bodyPr wrap="square" rtlCol="0">
            <a:spAutoFit/>
          </a:bodyPr>
          <a:lstStyle/>
          <a:p>
            <a:r>
              <a:rPr lang="en-IN" dirty="0" smtClean="0"/>
              <a:t>* </a:t>
            </a:r>
            <a:r>
              <a:rPr lang="en-IN" i="1" dirty="0" smtClean="0"/>
              <a:t>For branches with </a:t>
            </a:r>
            <a:r>
              <a:rPr lang="en-IN" i="1" dirty="0"/>
              <a:t>T</a:t>
            </a:r>
            <a:r>
              <a:rPr lang="en-IN" i="1" dirty="0" smtClean="0"/>
              <a:t>reasury Operations</a:t>
            </a:r>
            <a:endParaRPr lang="en-IN" i="1" dirty="0"/>
          </a:p>
        </p:txBody>
      </p:sp>
    </p:spTree>
    <p:extLst>
      <p:ext uri="{BB962C8B-B14F-4D97-AF65-F5344CB8AC3E}">
        <p14:creationId xmlns:p14="http://schemas.microsoft.com/office/powerpoint/2010/main" val="1753662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Assets- </a:t>
            </a:r>
            <a:r>
              <a:rPr lang="en-IN" sz="3200" b="1" dirty="0">
                <a:solidFill>
                  <a:srgbClr val="C00000"/>
                </a:solidFill>
              </a:rPr>
              <a:t>Balances RBI, SBI &amp; Other Banks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70928354"/>
              </p:ext>
            </p:extLst>
          </p:nvPr>
        </p:nvGraphicFramePr>
        <p:xfrm>
          <a:off x="304800" y="1584960"/>
          <a:ext cx="8595360" cy="4206240"/>
        </p:xfrm>
        <a:graphic>
          <a:graphicData uri="http://schemas.openxmlformats.org/drawingml/2006/table">
            <a:tbl>
              <a:tblPr firstRow="1" bandRow="1">
                <a:tableStyleId>{5940675A-B579-460E-94D1-54222C63F5DA}</a:tableStyleId>
              </a:tblPr>
              <a:tblGrid>
                <a:gridCol w="685800"/>
                <a:gridCol w="5351018"/>
                <a:gridCol w="2558542"/>
              </a:tblGrid>
              <a:tr h="370840">
                <a:tc>
                  <a:txBody>
                    <a:bodyPr/>
                    <a:lstStyle/>
                    <a:p>
                      <a:pPr algn="just"/>
                      <a:r>
                        <a:rPr lang="en-IN" sz="1800" b="1" dirty="0" smtClean="0">
                          <a:solidFill>
                            <a:schemeClr val="bg1"/>
                          </a:solidFill>
                        </a:rPr>
                        <a:t>Sr No</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 Point</a:t>
                      </a:r>
                      <a:endParaRPr lang="en-IN" sz="1800" b="1" dirty="0">
                        <a:solidFill>
                          <a:schemeClr val="bg1"/>
                        </a:solidFill>
                      </a:endParaRPr>
                    </a:p>
                  </a:txBody>
                  <a:tcPr>
                    <a:solidFill>
                      <a:srgbClr val="C00000"/>
                    </a:solidFill>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(iii) Other credit and debit entries originated in the statements provided by RBI/other banks, remaining un-responded for more than 15 days: </a:t>
                      </a:r>
                    </a:p>
                  </a:txBody>
                  <a:tcPr/>
                </a:tc>
                <a:tc>
                  <a:txBody>
                    <a:bodyPr/>
                    <a:lstStyle/>
                    <a:p>
                      <a:pPr marL="285750" indent="-285750" algn="just">
                        <a:buFont typeface="Arial" panose="020B0604020202020204" pitchFamily="34" charset="0"/>
                        <a:buChar char="•"/>
                      </a:pPr>
                      <a:r>
                        <a:rPr lang="en-IN" sz="1800" dirty="0" smtClean="0"/>
                        <a:t>Substantive procedures</a:t>
                      </a:r>
                      <a:endParaRPr lang="en-IN" sz="1800" dirty="0"/>
                    </a:p>
                  </a:txBody>
                  <a:tcPr/>
                </a:tc>
              </a:tr>
              <a:tr h="370840">
                <a:tc>
                  <a:txBody>
                    <a:bodyPr/>
                    <a:lstStyle/>
                    <a:p>
                      <a:pPr algn="just"/>
                      <a:endParaRPr lang="en-IN" sz="1800" dirty="0"/>
                    </a:p>
                  </a:txBody>
                  <a:tcPr/>
                </a:tc>
                <a:tc>
                  <a:txBody>
                    <a:bodyPr/>
                    <a:lstStyle/>
                    <a:p>
                      <a:pPr algn="just"/>
                      <a:r>
                        <a:rPr lang="en-US" sz="1800" dirty="0" smtClean="0"/>
                        <a:t>(iv) Where the branch maintains an account with RBI, the following additional matter may be reported:                            	           Entries originated prior to, but communicated / recorded after the year end in relation to currency chest operations at the branch/other link branches, involving deposits into/withdrawals from the currency chest attached to such branches (Give details) </a:t>
                      </a:r>
                      <a:endParaRPr lang="en-IN" sz="1800" dirty="0"/>
                    </a:p>
                  </a:txBody>
                  <a:tcPr/>
                </a:tc>
                <a:tc>
                  <a:txBody>
                    <a:bodyPr/>
                    <a:lstStyle/>
                    <a:p>
                      <a:pPr marL="285750" indent="-285750" algn="just">
                        <a:buFont typeface="Arial" panose="020B0604020202020204" pitchFamily="34" charset="0"/>
                        <a:buChar char="•"/>
                      </a:pPr>
                      <a:r>
                        <a:rPr lang="en-IN" sz="1800" dirty="0" smtClean="0"/>
                        <a:t>Detailed instances in tabular format needs to be provided</a:t>
                      </a:r>
                      <a:endParaRPr lang="en-IN" sz="1800" dirty="0"/>
                    </a:p>
                  </a:txBody>
                  <a:tcPr/>
                </a:tc>
              </a:tr>
              <a:tr h="370840">
                <a:tc>
                  <a:txBody>
                    <a:bodyPr/>
                    <a:lstStyle/>
                    <a:p>
                      <a:pPr algn="just"/>
                      <a:r>
                        <a:rPr lang="en-US" sz="1800" dirty="0" smtClean="0"/>
                        <a:t>(c)</a:t>
                      </a:r>
                      <a:endParaRPr lang="en-IN" sz="1800" dirty="0"/>
                    </a:p>
                  </a:txBody>
                  <a:tcPr/>
                </a:tc>
                <a:tc>
                  <a:txBody>
                    <a:bodyPr/>
                    <a:lstStyle/>
                    <a:p>
                      <a:pPr algn="just"/>
                      <a:r>
                        <a:rPr lang="en-US" sz="1800" dirty="0" smtClean="0"/>
                        <a:t>In case, any matter deserves special attention of the management, the same may be reported.</a:t>
                      </a:r>
                      <a:endParaRPr lang="en-IN" sz="1800" dirty="0"/>
                    </a:p>
                  </a:txBody>
                  <a:tcPr/>
                </a:tc>
                <a:tc>
                  <a:txBody>
                    <a:bodyPr/>
                    <a:lstStyle/>
                    <a:p>
                      <a:pPr marL="285750" indent="-285750" algn="just">
                        <a:buFont typeface="Arial" panose="020B0604020202020204" pitchFamily="34" charset="0"/>
                        <a:buChar char="•"/>
                      </a:pPr>
                      <a:r>
                        <a:rPr lang="en-IN" sz="1800" dirty="0" smtClean="0"/>
                        <a:t>Provide</a:t>
                      </a:r>
                      <a:r>
                        <a:rPr lang="en-IN" sz="1800" baseline="0" dirty="0" smtClean="0"/>
                        <a:t> precise comments</a:t>
                      </a:r>
                      <a:endParaRPr lang="en-IN" sz="1800" dirty="0"/>
                    </a:p>
                  </a:txBody>
                  <a:tcPr/>
                </a:tc>
              </a:tr>
            </a:tbl>
          </a:graphicData>
        </a:graphic>
      </p:graphicFrame>
    </p:spTree>
    <p:extLst>
      <p:ext uri="{BB962C8B-B14F-4D97-AF65-F5344CB8AC3E}">
        <p14:creationId xmlns:p14="http://schemas.microsoft.com/office/powerpoint/2010/main" val="3632808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solidFill>
                  <a:srgbClr val="C00000"/>
                </a:solidFill>
              </a:rPr>
              <a:t>Assets- Money at Call and Short Notice</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20892675"/>
              </p:ext>
            </p:extLst>
          </p:nvPr>
        </p:nvGraphicFramePr>
        <p:xfrm>
          <a:off x="457200" y="1311275"/>
          <a:ext cx="8566658" cy="4846320"/>
        </p:xfrm>
        <a:graphic>
          <a:graphicData uri="http://schemas.openxmlformats.org/drawingml/2006/table">
            <a:tbl>
              <a:tblPr firstRow="1" bandRow="1">
                <a:tableStyleId>{5940675A-B579-460E-94D1-54222C63F5DA}</a:tableStyleId>
              </a:tblPr>
              <a:tblGrid>
                <a:gridCol w="685800"/>
                <a:gridCol w="5137658"/>
                <a:gridCol w="2743200"/>
              </a:tblGrid>
              <a:tr h="370840">
                <a:tc>
                  <a:txBody>
                    <a:bodyPr/>
                    <a:lstStyle/>
                    <a:p>
                      <a:pPr algn="just"/>
                      <a:r>
                        <a:rPr lang="en-IN" sz="1800" b="1" dirty="0" smtClean="0">
                          <a:solidFill>
                            <a:schemeClr val="bg1"/>
                          </a:solidFill>
                        </a:rPr>
                        <a:t>Sr No</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 Point</a:t>
                      </a:r>
                      <a:endParaRPr lang="en-IN" sz="1800" b="1" dirty="0">
                        <a:solidFill>
                          <a:schemeClr val="bg1"/>
                        </a:solidFill>
                      </a:endParaRPr>
                    </a:p>
                  </a:txBody>
                  <a:tcPr>
                    <a:solidFill>
                      <a:srgbClr val="C00000"/>
                    </a:solidFill>
                  </a:tcPr>
                </a:tc>
              </a:tr>
              <a:tr h="370840">
                <a:tc>
                  <a:txBody>
                    <a:bodyPr/>
                    <a:lstStyle/>
                    <a:p>
                      <a:pPr algn="just"/>
                      <a:r>
                        <a:rPr lang="en-US" sz="1800" dirty="0" smtClean="0"/>
                        <a:t>(a)</a:t>
                      </a:r>
                      <a:endParaRPr lang="en-IN" sz="1800" dirty="0"/>
                    </a:p>
                  </a:txBody>
                  <a:tcPr/>
                </a:tc>
                <a:tc>
                  <a:txBody>
                    <a:bodyPr/>
                    <a:lstStyle/>
                    <a:p>
                      <a:pPr algn="just"/>
                      <a:r>
                        <a:rPr lang="en-US" sz="1800" dirty="0" smtClean="0"/>
                        <a:t>Has the branch kept money-at-call and short notice during the year?</a:t>
                      </a:r>
                    </a:p>
                    <a:p>
                      <a:pPr algn="just"/>
                      <a:endParaRPr lang="en-IN" sz="1800" dirty="0"/>
                    </a:p>
                  </a:txBody>
                  <a:tcPr/>
                </a:tc>
                <a:tc>
                  <a:txBody>
                    <a:bodyPr/>
                    <a:lstStyle/>
                    <a:p>
                      <a:pPr marL="342900" indent="-342900" algn="just">
                        <a:buFont typeface="Arial" panose="020B0604020202020204" pitchFamily="34" charset="0"/>
                        <a:buChar char="•"/>
                      </a:pPr>
                      <a:r>
                        <a:rPr lang="en-IN" sz="1800" dirty="0" smtClean="0"/>
                        <a:t>Refer HO guidelines</a:t>
                      </a:r>
                      <a:r>
                        <a:rPr lang="en-IN" sz="1800" baseline="0" dirty="0" smtClean="0"/>
                        <a:t> with respect to this</a:t>
                      </a:r>
                      <a:endParaRPr lang="en-IN" sz="1800" dirty="0"/>
                    </a:p>
                  </a:txBody>
                  <a:tcPr/>
                </a:tc>
              </a:tr>
              <a:tr h="370840">
                <a:tc>
                  <a:txBody>
                    <a:bodyPr/>
                    <a:lstStyle/>
                    <a:p>
                      <a:pPr algn="just"/>
                      <a:r>
                        <a:rPr lang="en-US" sz="1800" dirty="0" smtClean="0"/>
                        <a:t>(b)</a:t>
                      </a:r>
                      <a:endParaRPr lang="en-IN" sz="1800" dirty="0"/>
                    </a:p>
                  </a:txBody>
                  <a:tcPr/>
                </a:tc>
                <a:tc>
                  <a:txBody>
                    <a:bodyPr/>
                    <a:lstStyle/>
                    <a:p>
                      <a:pPr algn="just"/>
                      <a:r>
                        <a:rPr lang="en-US" sz="1800" dirty="0" smtClean="0"/>
                        <a:t>Has the year-end balance been duly confirmed and reconciled? </a:t>
                      </a:r>
                    </a:p>
                    <a:p>
                      <a:pPr algn="just"/>
                      <a:endParaRPr lang="en-IN" sz="1800" dirty="0"/>
                    </a:p>
                  </a:txBody>
                  <a:tcPr/>
                </a:tc>
                <a:tc>
                  <a:txBody>
                    <a:bodyPr/>
                    <a:lstStyle/>
                    <a:p>
                      <a:pPr marL="342900" indent="-342900" algn="just">
                        <a:buFont typeface="Arial" panose="020B0604020202020204" pitchFamily="34" charset="0"/>
                        <a:buChar char="•"/>
                      </a:pPr>
                      <a:r>
                        <a:rPr lang="en-IN" sz="1800" dirty="0" smtClean="0"/>
                        <a:t>Perform</a:t>
                      </a:r>
                      <a:r>
                        <a:rPr lang="en-IN" sz="1800" baseline="0" dirty="0" smtClean="0"/>
                        <a:t> balance confirmation procedures</a:t>
                      </a:r>
                      <a:endParaRPr lang="en-IN" sz="1800" dirty="0"/>
                    </a:p>
                  </a:txBody>
                  <a:tcPr/>
                </a:tc>
              </a:tr>
              <a:tr h="370840">
                <a:tc>
                  <a:txBody>
                    <a:bodyPr/>
                    <a:lstStyle/>
                    <a:p>
                      <a:pPr algn="just"/>
                      <a:r>
                        <a:rPr lang="en-US" sz="1800" dirty="0" smtClean="0"/>
                        <a:t>(c)</a:t>
                      </a:r>
                      <a:endParaRPr lang="en-IN" sz="1800" dirty="0"/>
                    </a:p>
                  </a:txBody>
                  <a:tcPr/>
                </a:tc>
                <a:tc>
                  <a:txBody>
                    <a:bodyPr/>
                    <a:lstStyle/>
                    <a:p>
                      <a:pPr algn="just"/>
                      <a:r>
                        <a:rPr lang="en-US" sz="1800" dirty="0" smtClean="0"/>
                        <a:t>Has interest accrued up to the year-end been properly recorded? </a:t>
                      </a:r>
                    </a:p>
                    <a:p>
                      <a:pPr algn="just"/>
                      <a:endParaRPr lang="en-IN" sz="1800" dirty="0"/>
                    </a:p>
                  </a:txBody>
                  <a:tcPr/>
                </a:tc>
                <a:tc>
                  <a:txBody>
                    <a:bodyPr/>
                    <a:lstStyle/>
                    <a:p>
                      <a:pPr marL="285750" indent="-285750" algn="just">
                        <a:buFont typeface="Arial" panose="020B0604020202020204" pitchFamily="34" charset="0"/>
                        <a:buChar char="•"/>
                      </a:pPr>
                      <a:r>
                        <a:rPr lang="en-IN" sz="1800" dirty="0" smtClean="0"/>
                        <a:t>Perform substantive procedures</a:t>
                      </a:r>
                      <a:r>
                        <a:rPr lang="en-IN" sz="1800" baseline="0" dirty="0" smtClean="0"/>
                        <a:t> and obtain confirmation from RO/HO</a:t>
                      </a:r>
                      <a:endParaRPr lang="en-IN" sz="1800" dirty="0"/>
                    </a:p>
                  </a:txBody>
                  <a:tcPr/>
                </a:tc>
              </a:tr>
              <a:tr h="370840">
                <a:tc>
                  <a:txBody>
                    <a:bodyPr/>
                    <a:lstStyle/>
                    <a:p>
                      <a:pPr algn="just"/>
                      <a:r>
                        <a:rPr lang="en-US" sz="1800" dirty="0" smtClean="0"/>
                        <a:t>(d)</a:t>
                      </a:r>
                      <a:endParaRPr lang="en-IN" sz="1800" dirty="0"/>
                    </a:p>
                  </a:txBody>
                  <a:tcPr/>
                </a:tc>
                <a:tc>
                  <a:txBody>
                    <a:bodyPr/>
                    <a:lstStyle/>
                    <a:p>
                      <a:pPr algn="just"/>
                      <a:r>
                        <a:rPr lang="en-US" sz="1800" dirty="0" smtClean="0"/>
                        <a:t>Whether instructions/guidelines, if any, laid down by the controlling authorities of the bank have been complied with? </a:t>
                      </a:r>
                    </a:p>
                    <a:p>
                      <a:pPr algn="just"/>
                      <a:endParaRPr lang="en-IN" sz="1800" dirty="0"/>
                    </a:p>
                  </a:txBody>
                  <a:tcPr/>
                </a:tc>
                <a:tc>
                  <a:txBody>
                    <a:bodyPr/>
                    <a:lstStyle/>
                    <a:p>
                      <a:pPr algn="just"/>
                      <a:r>
                        <a:rPr lang="en-IN" sz="1800" dirty="0" smtClean="0">
                          <a:solidFill>
                            <a:schemeClr val="tx1"/>
                          </a:solidFill>
                        </a:rPr>
                        <a:t>Refer</a:t>
                      </a:r>
                      <a:r>
                        <a:rPr lang="en-IN" sz="1800" baseline="0" dirty="0" smtClean="0">
                          <a:solidFill>
                            <a:schemeClr val="tx1"/>
                          </a:solidFill>
                        </a:rPr>
                        <a:t>,</a:t>
                      </a:r>
                    </a:p>
                    <a:p>
                      <a:pPr marL="342900" indent="-342900" algn="just">
                        <a:buFont typeface="Arial" panose="020B0604020202020204" pitchFamily="34" charset="0"/>
                        <a:buChar char="•"/>
                      </a:pPr>
                      <a:r>
                        <a:rPr lang="en-IN" sz="1800" baseline="0" dirty="0" smtClean="0">
                          <a:solidFill>
                            <a:schemeClr val="tx1"/>
                          </a:solidFill>
                        </a:rPr>
                        <a:t>DOA</a:t>
                      </a:r>
                    </a:p>
                    <a:p>
                      <a:pPr marL="342900" indent="-342900" algn="just">
                        <a:buFont typeface="Arial" panose="020B0604020202020204" pitchFamily="34" charset="0"/>
                        <a:buChar char="•"/>
                      </a:pPr>
                      <a:r>
                        <a:rPr lang="en-IN" sz="1800" baseline="0" dirty="0" smtClean="0">
                          <a:solidFill>
                            <a:schemeClr val="tx1"/>
                          </a:solidFill>
                        </a:rPr>
                        <a:t>Closing circular</a:t>
                      </a:r>
                    </a:p>
                    <a:p>
                      <a:pPr marL="342900" indent="-342900" algn="just">
                        <a:buFont typeface="Arial" panose="020B0604020202020204" pitchFamily="34" charset="0"/>
                        <a:buChar char="•"/>
                      </a:pPr>
                      <a:r>
                        <a:rPr lang="en-IN" sz="1800" baseline="0" dirty="0" smtClean="0">
                          <a:solidFill>
                            <a:schemeClr val="tx1"/>
                          </a:solidFill>
                        </a:rPr>
                        <a:t>Specific directions</a:t>
                      </a:r>
                      <a:endParaRPr lang="en-IN" sz="1800" dirty="0">
                        <a:solidFill>
                          <a:schemeClr val="tx1"/>
                        </a:solidFill>
                      </a:endParaRPr>
                    </a:p>
                  </a:txBody>
                  <a:tcPr/>
                </a:tc>
              </a:tr>
            </a:tbl>
          </a:graphicData>
        </a:graphic>
      </p:graphicFrame>
    </p:spTree>
    <p:extLst>
      <p:ext uri="{BB962C8B-B14F-4D97-AF65-F5344CB8AC3E}">
        <p14:creationId xmlns:p14="http://schemas.microsoft.com/office/powerpoint/2010/main" val="4353270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4268169882"/>
              </p:ext>
            </p:extLst>
          </p:nvPr>
        </p:nvGraphicFramePr>
        <p:xfrm>
          <a:off x="108204" y="1219200"/>
          <a:ext cx="8915400" cy="5039360"/>
        </p:xfrm>
        <a:graphic>
          <a:graphicData uri="http://schemas.openxmlformats.org/drawingml/2006/table">
            <a:tbl>
              <a:tblPr firstRow="1" bandRow="1">
                <a:tableStyleId>{5940675A-B579-460E-94D1-54222C63F5DA}</a:tableStyleId>
              </a:tblPr>
              <a:tblGrid>
                <a:gridCol w="4419600"/>
                <a:gridCol w="4495800"/>
              </a:tblGrid>
              <a:tr h="370840">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 Point</a:t>
                      </a:r>
                      <a:endParaRPr lang="en-IN" sz="1800" b="1" dirty="0">
                        <a:solidFill>
                          <a:schemeClr val="bg1"/>
                        </a:solidFill>
                      </a:endParaRPr>
                    </a:p>
                  </a:txBody>
                  <a:tcPr>
                    <a:solidFill>
                      <a:srgbClr val="C00000"/>
                    </a:solidFill>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1" dirty="0" smtClean="0"/>
                        <a:t>(a) General</a:t>
                      </a:r>
                      <a:r>
                        <a:rPr lang="en-US" sz="1800" b="1" baseline="0" dirty="0" smtClean="0"/>
                        <a:t> Instructions</a:t>
                      </a:r>
                      <a:endParaRPr lang="en-US" sz="1800" b="1" dirty="0" smtClean="0"/>
                    </a:p>
                  </a:txBody>
                  <a:tcPr/>
                </a:tc>
                <a:tc>
                  <a:txBody>
                    <a:bodyPr/>
                    <a:lstStyle/>
                    <a:p>
                      <a:pPr algn="just"/>
                      <a:endParaRPr lang="en-IN" sz="1800" dirty="0"/>
                    </a:p>
                  </a:txBody>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For this purpose, large advances are those in respect of which the outstanding amount is in excess of 10% of outstanding aggregate balance of fund based and non-fund based advances of the branch or Rs.10 crores, whichever is less. 	</a:t>
                      </a:r>
                    </a:p>
                  </a:txBody>
                  <a:tcPr/>
                </a:tc>
                <a:tc>
                  <a:txBody>
                    <a:bodyPr/>
                    <a:lstStyle/>
                    <a:p>
                      <a:pPr marL="285750" indent="-285750" algn="just">
                        <a:buFont typeface="Arial" panose="020B0604020202020204" pitchFamily="34" charset="0"/>
                        <a:buChar char="•"/>
                      </a:pPr>
                      <a:r>
                        <a:rPr lang="en-IN" sz="1800" dirty="0" smtClean="0"/>
                        <a:t>Obtain loan register including for non-fund</a:t>
                      </a:r>
                      <a:r>
                        <a:rPr lang="en-IN" sz="1800" baseline="0" dirty="0" smtClean="0"/>
                        <a:t> based facilities.</a:t>
                      </a:r>
                      <a:endParaRPr lang="en-IN" sz="1800" dirty="0"/>
                    </a:p>
                  </a:txBody>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baseline="0" dirty="0" smtClean="0">
                          <a:solidFill>
                            <a:schemeClr val="tx1"/>
                          </a:solidFill>
                          <a:latin typeface="+mn-lt"/>
                          <a:ea typeface="+mn-ea"/>
                          <a:cs typeface="+mn-cs"/>
                        </a:rPr>
                        <a:t>List of Accounts examined for Audit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Details of account in prescribed format to be given</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1200" baseline="0" dirty="0" smtClean="0">
                          <a:solidFill>
                            <a:schemeClr val="tx1"/>
                          </a:solidFill>
                          <a:latin typeface="+mn-lt"/>
                          <a:ea typeface="+mn-ea"/>
                          <a:cs typeface="+mn-cs"/>
                        </a:rPr>
                        <a:t>Account Number</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1200" baseline="0" dirty="0" smtClean="0">
                          <a:solidFill>
                            <a:schemeClr val="tx1"/>
                          </a:solidFill>
                          <a:latin typeface="+mn-lt"/>
                          <a:ea typeface="+mn-ea"/>
                          <a:cs typeface="+mn-cs"/>
                        </a:rPr>
                        <a:t>Account Name</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1200" baseline="0" dirty="0" smtClean="0">
                          <a:solidFill>
                            <a:schemeClr val="tx1"/>
                          </a:solidFill>
                          <a:latin typeface="+mn-lt"/>
                          <a:ea typeface="+mn-ea"/>
                          <a:cs typeface="+mn-cs"/>
                        </a:rPr>
                        <a:t>Balance as at year end (Funded, Non-funded, Total)</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1200" baseline="0" dirty="0" smtClean="0">
                          <a:solidFill>
                            <a:schemeClr val="tx1"/>
                          </a:solidFill>
                          <a:latin typeface="+mn-lt"/>
                          <a:ea typeface="+mn-ea"/>
                          <a:cs typeface="+mn-cs"/>
                        </a:rPr>
                        <a:t>Total Outstanding of Branch</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US" sz="1800" b="0" i="0" u="none" strike="noStrike" kern="1200" baseline="0" dirty="0" smtClean="0">
                          <a:solidFill>
                            <a:schemeClr val="tx1"/>
                          </a:solidFill>
                          <a:latin typeface="+mn-lt"/>
                          <a:ea typeface="+mn-ea"/>
                          <a:cs typeface="+mn-cs"/>
                        </a:rPr>
                        <a:t>Percentage examined</a:t>
                      </a:r>
                    </a:p>
                  </a:txBody>
                  <a:tcPr/>
                </a:tc>
                <a:tc>
                  <a:txBody>
                    <a:bodyPr/>
                    <a:lstStyle/>
                    <a:p>
                      <a:pPr marL="285750" indent="-285750" algn="just">
                        <a:buFont typeface="Arial" panose="020B0604020202020204" pitchFamily="34" charset="0"/>
                        <a:buChar char="•"/>
                      </a:pPr>
                      <a:r>
                        <a:rPr lang="en-US" dirty="0" smtClean="0"/>
                        <a:t>For all accounts above the threshold, the transaction audit/account specific details to be seen and commented, whereas below the threshold, the process needs to be checked and commented upon. Comments of the branch auditor with significant adverse features, which might need the attention of the management / Statutory Central Auditors, should be appended to the LFAR.</a:t>
                      </a:r>
                      <a:endParaRPr lang="en-IN" sz="1800" dirty="0"/>
                    </a:p>
                  </a:txBody>
                  <a:tcPr/>
                </a:tc>
              </a:tr>
            </a:tbl>
          </a:graphicData>
        </a:graphic>
      </p:graphicFrame>
    </p:spTree>
    <p:extLst>
      <p:ext uri="{BB962C8B-B14F-4D97-AF65-F5344CB8AC3E}">
        <p14:creationId xmlns:p14="http://schemas.microsoft.com/office/powerpoint/2010/main" val="25937757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17</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006143392"/>
              </p:ext>
            </p:extLst>
          </p:nvPr>
        </p:nvGraphicFramePr>
        <p:xfrm>
          <a:off x="282575" y="1212532"/>
          <a:ext cx="8566658" cy="5120640"/>
        </p:xfrm>
        <a:graphic>
          <a:graphicData uri="http://schemas.openxmlformats.org/drawingml/2006/table">
            <a:tbl>
              <a:tblPr firstRow="1" bandRow="1">
                <a:tableStyleId>{5940675A-B579-460E-94D1-54222C63F5DA}</a:tableStyleId>
              </a:tblPr>
              <a:tblGrid>
                <a:gridCol w="762000"/>
                <a:gridCol w="4038600"/>
                <a:gridCol w="3766058"/>
              </a:tblGrid>
              <a:tr h="370840">
                <a:tc>
                  <a:txBody>
                    <a:bodyPr/>
                    <a:lstStyle/>
                    <a:p>
                      <a:pPr algn="just"/>
                      <a:r>
                        <a:rPr lang="en-IN" sz="1800" b="1" dirty="0" smtClean="0">
                          <a:solidFill>
                            <a:schemeClr val="bg1"/>
                          </a:solidFill>
                        </a:rPr>
                        <a:t>Sr No</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 Point</a:t>
                      </a:r>
                      <a:endParaRPr lang="en-IN" sz="1800" b="1" dirty="0">
                        <a:solidFill>
                          <a:schemeClr val="bg1"/>
                        </a:solidFill>
                      </a:endParaRPr>
                    </a:p>
                  </a:txBody>
                  <a:tcPr>
                    <a:solidFill>
                      <a:srgbClr val="C00000"/>
                    </a:solidFill>
                  </a:tcPr>
                </a:tc>
              </a:tr>
              <a:tr h="370840">
                <a:tc>
                  <a:txBody>
                    <a:bodyPr/>
                    <a:lstStyle/>
                    <a:p>
                      <a:pPr algn="just"/>
                      <a:r>
                        <a:rPr lang="en-US" sz="1800" b="1" dirty="0" smtClean="0"/>
                        <a:t>(b)</a:t>
                      </a:r>
                      <a:endParaRPr lang="en-IN" sz="1800" b="1"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1" dirty="0" smtClean="0"/>
                        <a:t>Credit Appraisal</a:t>
                      </a:r>
                    </a:p>
                  </a:txBody>
                  <a:tcPr/>
                </a:tc>
                <a:tc>
                  <a:txBody>
                    <a:bodyPr/>
                    <a:lstStyle/>
                    <a:p>
                      <a:pPr algn="just"/>
                      <a:endParaRPr lang="en-IN" sz="1800" dirty="0"/>
                    </a:p>
                  </a:txBody>
                  <a:tcPr/>
                </a:tc>
              </a:tr>
              <a:tr h="2915920">
                <a:tc>
                  <a:txBody>
                    <a:bodyPr/>
                    <a:lstStyle/>
                    <a:p>
                      <a:pPr algn="just"/>
                      <a:r>
                        <a:rPr lang="en-US" sz="1800" dirty="0" smtClean="0"/>
                        <a:t>i.</a:t>
                      </a:r>
                      <a:endParaRPr lang="en-IN" sz="1800" dirty="0"/>
                    </a:p>
                  </a:txBody>
                  <a:tcPr/>
                </a:tc>
                <a:tc>
                  <a:txBody>
                    <a:bodyPr/>
                    <a:lstStyle/>
                    <a:p>
                      <a:pPr algn="just"/>
                      <a:r>
                        <a:rPr lang="en-US" sz="1800" dirty="0" smtClean="0"/>
                        <a:t>In your opinion, has the branch generally complied with the procedures / instructions of the controlling authorities of the bank regarding loan applications, preparation of proposals for grant/ renewal of advances, enhancement of limits, etc., including adequate appraisal documentation in respect thereof. What, in your opinion, are the major shortcomings in credit appraisal, etc.</a:t>
                      </a:r>
                      <a:endParaRPr lang="en-IN" sz="1800" dirty="0"/>
                    </a:p>
                  </a:txBody>
                  <a:tcPr/>
                </a:tc>
                <a:tc>
                  <a:txBody>
                    <a:bodyPr/>
                    <a:lstStyle/>
                    <a:p>
                      <a:pPr marL="285750" indent="-285750" algn="just">
                        <a:buFont typeface="Arial" panose="020B0604020202020204" pitchFamily="34" charset="0"/>
                        <a:buChar char="•"/>
                      </a:pPr>
                      <a:r>
                        <a:rPr lang="en-IN" sz="1800" dirty="0" smtClean="0"/>
                        <a:t>D</a:t>
                      </a:r>
                      <a:r>
                        <a:rPr lang="en-IN" sz="1800" baseline="0" dirty="0" smtClean="0"/>
                        <a:t>etail understanding of Credit policy</a:t>
                      </a:r>
                    </a:p>
                    <a:p>
                      <a:pPr marL="285750" indent="-285750" algn="just">
                        <a:buFont typeface="Arial" panose="020B0604020202020204" pitchFamily="34" charset="0"/>
                        <a:buChar char="•"/>
                      </a:pPr>
                      <a:r>
                        <a:rPr lang="en-IN" sz="1800" baseline="0" dirty="0" smtClean="0"/>
                        <a:t>Understanding of delegation of authority</a:t>
                      </a:r>
                    </a:p>
                    <a:p>
                      <a:pPr marL="285750" indent="-285750" algn="just">
                        <a:buFont typeface="Arial" panose="020B0604020202020204" pitchFamily="34" charset="0"/>
                        <a:buChar char="•"/>
                      </a:pPr>
                      <a:r>
                        <a:rPr lang="en-IN" sz="1800" baseline="0" dirty="0" smtClean="0"/>
                        <a:t>Substantive procedures for the samples selected</a:t>
                      </a:r>
                    </a:p>
                    <a:p>
                      <a:pPr marL="285750" indent="-285750" algn="just">
                        <a:buFont typeface="Arial" panose="020B0604020202020204" pitchFamily="34" charset="0"/>
                        <a:buChar char="•"/>
                      </a:pPr>
                      <a:r>
                        <a:rPr lang="en-IN" sz="1800" baseline="0" dirty="0" smtClean="0"/>
                        <a:t>Refer to Concurrent/Internal audit reports</a:t>
                      </a:r>
                    </a:p>
                    <a:p>
                      <a:pPr marL="285750" indent="-285750" algn="just">
                        <a:buFont typeface="Arial" panose="020B0604020202020204" pitchFamily="34" charset="0"/>
                        <a:buChar char="•"/>
                      </a:pPr>
                      <a:r>
                        <a:rPr lang="en-IN" sz="1800" baseline="0" dirty="0" smtClean="0"/>
                        <a:t>Reporting of major shortcomings</a:t>
                      </a:r>
                    </a:p>
                    <a:p>
                      <a:pPr algn="just"/>
                      <a:endParaRPr lang="en-IN" sz="1800" dirty="0"/>
                    </a:p>
                  </a:txBody>
                  <a:tcPr/>
                </a:tc>
              </a:tr>
              <a:tr h="370840">
                <a:tc>
                  <a:txBody>
                    <a:bodyPr/>
                    <a:lstStyle/>
                    <a:p>
                      <a:pPr algn="just"/>
                      <a:r>
                        <a:rPr lang="en-US" sz="1800" dirty="0" smtClean="0"/>
                        <a:t>ii.</a:t>
                      </a:r>
                      <a:endParaRPr lang="en-IN" sz="1800" dirty="0"/>
                    </a:p>
                  </a:txBody>
                  <a:tcPr/>
                </a:tc>
                <a:tc>
                  <a:txBody>
                    <a:bodyPr/>
                    <a:lstStyle/>
                    <a:p>
                      <a:pPr algn="just"/>
                      <a:r>
                        <a:rPr lang="en-US" sz="1800" dirty="0" smtClean="0"/>
                        <a:t>Have you come across cases of quick mortality in accounts, where the facility became non-performing within a period of 12 months from the date of first sanction? </a:t>
                      </a:r>
                      <a:endParaRPr lang="en-IN" sz="1800" dirty="0"/>
                    </a:p>
                  </a:txBody>
                  <a:tcPr/>
                </a:tc>
                <a:tc>
                  <a:txBody>
                    <a:bodyPr/>
                    <a:lstStyle/>
                    <a:p>
                      <a:pPr marL="285750" indent="-285750" algn="just">
                        <a:buFont typeface="Arial" panose="020B0604020202020204" pitchFamily="34" charset="0"/>
                        <a:buChar char="•"/>
                      </a:pPr>
                      <a:r>
                        <a:rPr lang="en-IN" sz="1800" dirty="0" smtClean="0"/>
                        <a:t>Verification</a:t>
                      </a:r>
                      <a:r>
                        <a:rPr lang="en-IN" sz="1800" baseline="0" dirty="0" smtClean="0"/>
                        <a:t> of NPA statement with emphasis on date of NPA and date of sanction</a:t>
                      </a:r>
                    </a:p>
                    <a:p>
                      <a:pPr marL="285750" indent="-285750" algn="just">
                        <a:buFont typeface="Arial" panose="020B0604020202020204" pitchFamily="34" charset="0"/>
                        <a:buChar char="•"/>
                      </a:pPr>
                      <a:r>
                        <a:rPr lang="en-IN" sz="1800" dirty="0" smtClean="0"/>
                        <a:t>Fraud risk aspect needs to be covered</a:t>
                      </a:r>
                      <a:endParaRPr lang="en-IN" sz="1800" dirty="0"/>
                    </a:p>
                  </a:txBody>
                  <a:tcPr/>
                </a:tc>
              </a:tr>
            </a:tbl>
          </a:graphicData>
        </a:graphic>
      </p:graphicFrame>
    </p:spTree>
    <p:extLst>
      <p:ext uri="{BB962C8B-B14F-4D97-AF65-F5344CB8AC3E}">
        <p14:creationId xmlns:p14="http://schemas.microsoft.com/office/powerpoint/2010/main" val="1942393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122083607"/>
              </p:ext>
            </p:extLst>
          </p:nvPr>
        </p:nvGraphicFramePr>
        <p:xfrm>
          <a:off x="381000" y="1341120"/>
          <a:ext cx="8566658" cy="4211320"/>
        </p:xfrm>
        <a:graphic>
          <a:graphicData uri="http://schemas.openxmlformats.org/drawingml/2006/table">
            <a:tbl>
              <a:tblPr firstRow="1" bandRow="1">
                <a:tableStyleId>{5940675A-B579-460E-94D1-54222C63F5DA}</a:tableStyleId>
              </a:tblPr>
              <a:tblGrid>
                <a:gridCol w="870458"/>
                <a:gridCol w="4953000"/>
                <a:gridCol w="2743200"/>
              </a:tblGrid>
              <a:tr h="370840">
                <a:tc>
                  <a:txBody>
                    <a:bodyPr/>
                    <a:lstStyle/>
                    <a:p>
                      <a:pPr algn="just"/>
                      <a:r>
                        <a:rPr lang="en-IN" sz="1800" b="1" dirty="0" smtClean="0">
                          <a:solidFill>
                            <a:schemeClr val="bg1"/>
                          </a:solidFill>
                        </a:rPr>
                        <a:t>Sr No</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 Point</a:t>
                      </a:r>
                      <a:endParaRPr lang="en-IN" sz="1800" b="1" dirty="0">
                        <a:solidFill>
                          <a:schemeClr val="bg1"/>
                        </a:solidFill>
                      </a:endParaRPr>
                    </a:p>
                  </a:txBody>
                  <a:tcPr>
                    <a:solidFill>
                      <a:srgbClr val="C00000"/>
                    </a:solidFill>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
                          <a:schemeClr val="tx1"/>
                        </a:buClr>
                        <a:buSzPct val="100000"/>
                        <a:buFont typeface="+mj-lt"/>
                        <a:buNone/>
                        <a:tabLst/>
                        <a:defRPr/>
                      </a:pPr>
                      <a:r>
                        <a:rPr lang="en-US" sz="1800" dirty="0" smtClean="0"/>
                        <a:t>Details of such accounts may be provided in</a:t>
                      </a:r>
                      <a:endParaRPr lang="en-IN" sz="1800" dirty="0" smtClean="0"/>
                    </a:p>
                    <a:p>
                      <a:pPr marL="0" indent="0" algn="just">
                        <a:buClr>
                          <a:schemeClr val="tx1"/>
                        </a:buClr>
                        <a:buSzPct val="100000"/>
                        <a:buFont typeface="+mj-lt"/>
                        <a:buNone/>
                      </a:pPr>
                      <a:r>
                        <a:rPr lang="en-US" sz="1800" dirty="0" smtClean="0"/>
                        <a:t>following manner:- 	</a:t>
                      </a:r>
                    </a:p>
                    <a:p>
                      <a:pPr marL="0" indent="0" algn="just">
                        <a:buNone/>
                      </a:pPr>
                      <a:r>
                        <a:rPr lang="en-IN" sz="1800" dirty="0" smtClean="0"/>
                        <a:t>        - Account No. </a:t>
                      </a:r>
                    </a:p>
                    <a:p>
                      <a:pPr marL="0" indent="0" algn="just">
                        <a:buNone/>
                      </a:pPr>
                      <a:r>
                        <a:rPr lang="en-IN" sz="1800" dirty="0" smtClean="0"/>
                        <a:t>        - Account Name </a:t>
                      </a:r>
                    </a:p>
                    <a:p>
                      <a:pPr marL="0" indent="0" algn="just">
                        <a:buNone/>
                      </a:pPr>
                      <a:r>
                        <a:rPr lang="en-US" sz="1800" dirty="0" smtClean="0"/>
                        <a:t>        - Balance as at year end </a:t>
                      </a:r>
                    </a:p>
                  </a:txBody>
                  <a:tcPr/>
                </a:tc>
                <a:tc>
                  <a:txBody>
                    <a:bodyPr/>
                    <a:lstStyle/>
                    <a:p>
                      <a:pPr algn="just"/>
                      <a:endParaRPr lang="en-IN" sz="1800" dirty="0"/>
                    </a:p>
                  </a:txBody>
                  <a:tcPr/>
                </a:tc>
              </a:tr>
              <a:tr h="370840">
                <a:tc>
                  <a:txBody>
                    <a:bodyPr/>
                    <a:lstStyle/>
                    <a:p>
                      <a:pPr algn="just"/>
                      <a:r>
                        <a:rPr lang="en-US" sz="1800" dirty="0" smtClean="0"/>
                        <a:t>iii.</a:t>
                      </a:r>
                      <a:endParaRPr lang="en-IN" sz="1800" dirty="0"/>
                    </a:p>
                  </a:txBody>
                  <a:tcPr/>
                </a:tc>
                <a:tc>
                  <a:txBody>
                    <a:bodyPr/>
                    <a:lstStyle/>
                    <a:p>
                      <a:pPr marL="0" indent="0" algn="just">
                        <a:buNone/>
                      </a:pPr>
                      <a:r>
                        <a:rPr lang="en-US" sz="1800" dirty="0" smtClean="0"/>
                        <a:t>Whether in borrowal accounts the applicable interest rate is correctly fed into the system?</a:t>
                      </a:r>
                    </a:p>
                    <a:p>
                      <a:pPr marL="0" indent="0" algn="just">
                        <a:buNone/>
                      </a:pPr>
                      <a:endParaRPr lang="en-US" sz="1800" dirty="0" smtClean="0"/>
                    </a:p>
                  </a:txBody>
                  <a:tcPr/>
                </a:tc>
                <a:tc>
                  <a:txBody>
                    <a:bodyPr/>
                    <a:lstStyle/>
                    <a:p>
                      <a:pPr marL="285750" indent="-285750" algn="just">
                        <a:buFont typeface="Arial" panose="020B0604020202020204" pitchFamily="34" charset="0"/>
                        <a:buChar char="•"/>
                      </a:pPr>
                      <a:r>
                        <a:rPr lang="en-IN" sz="1800" dirty="0" smtClean="0"/>
                        <a:t>Substantive</a:t>
                      </a:r>
                      <a:r>
                        <a:rPr lang="en-IN" sz="1800" baseline="0" dirty="0" smtClean="0"/>
                        <a:t> procedures on samples</a:t>
                      </a:r>
                      <a:endParaRPr lang="en-IN" sz="1800" dirty="0"/>
                    </a:p>
                  </a:txBody>
                  <a:tcPr/>
                </a:tc>
              </a:tr>
              <a:tr h="370840">
                <a:tc>
                  <a:txBody>
                    <a:bodyPr/>
                    <a:lstStyle/>
                    <a:p>
                      <a:pPr algn="just"/>
                      <a:r>
                        <a:rPr lang="en-IN" sz="1800" dirty="0" smtClean="0"/>
                        <a:t>iv.</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Whether the interest rate is reviewed periodically as per the guidelines applicable to floating rate loans linked to MCLR / EBLR (External Benchmark Lending Rate)?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Substantive</a:t>
                      </a:r>
                      <a:r>
                        <a:rPr lang="en-IN" sz="1800" baseline="0" dirty="0" smtClean="0"/>
                        <a:t> procedures on samples</a:t>
                      </a:r>
                      <a:endParaRPr lang="en-IN" sz="1800" dirty="0"/>
                    </a:p>
                  </a:txBody>
                  <a:tcPr/>
                </a:tc>
              </a:tr>
            </a:tbl>
          </a:graphicData>
        </a:graphic>
      </p:graphicFrame>
    </p:spTree>
    <p:extLst>
      <p:ext uri="{BB962C8B-B14F-4D97-AF65-F5344CB8AC3E}">
        <p14:creationId xmlns:p14="http://schemas.microsoft.com/office/powerpoint/2010/main" val="26029845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358159525"/>
              </p:ext>
            </p:extLst>
          </p:nvPr>
        </p:nvGraphicFramePr>
        <p:xfrm>
          <a:off x="381000" y="1341120"/>
          <a:ext cx="8566658" cy="4389120"/>
        </p:xfrm>
        <a:graphic>
          <a:graphicData uri="http://schemas.openxmlformats.org/drawingml/2006/table">
            <a:tbl>
              <a:tblPr firstRow="1" bandRow="1">
                <a:tableStyleId>{5940675A-B579-460E-94D1-54222C63F5DA}</a:tableStyleId>
              </a:tblPr>
              <a:tblGrid>
                <a:gridCol w="870458"/>
                <a:gridCol w="4234942"/>
                <a:gridCol w="3461258"/>
              </a:tblGrid>
              <a:tr h="362694">
                <a:tc>
                  <a:txBody>
                    <a:bodyPr/>
                    <a:lstStyle/>
                    <a:p>
                      <a:pPr algn="just"/>
                      <a:r>
                        <a:rPr lang="en-IN" sz="1800" b="1" dirty="0" smtClean="0">
                          <a:solidFill>
                            <a:schemeClr val="bg1"/>
                          </a:solidFill>
                        </a:rPr>
                        <a:t>Sr No</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 Point</a:t>
                      </a:r>
                      <a:endParaRPr lang="en-IN" sz="1800" b="1" dirty="0">
                        <a:solidFill>
                          <a:schemeClr val="bg1"/>
                        </a:solidFill>
                      </a:endParaRPr>
                    </a:p>
                  </a:txBody>
                  <a:tcPr>
                    <a:solidFill>
                      <a:srgbClr val="C00000"/>
                    </a:solidFill>
                  </a:tcPr>
                </a:tc>
              </a:tr>
              <a:tr h="1699198">
                <a:tc>
                  <a:txBody>
                    <a:bodyPr/>
                    <a:lstStyle/>
                    <a:p>
                      <a:pPr algn="just"/>
                      <a:r>
                        <a:rPr lang="en-IN" sz="1800" dirty="0" smtClean="0"/>
                        <a:t>v.</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
                          <a:schemeClr val="tx1"/>
                        </a:buClr>
                        <a:buSzPct val="100000"/>
                        <a:buFont typeface="+mj-lt"/>
                        <a:buNone/>
                        <a:tabLst/>
                        <a:defRPr/>
                      </a:pPr>
                      <a:r>
                        <a:rPr kumimoji="0" lang="en-US" sz="1800" b="0" i="0" u="none" strike="noStrike" kern="1200" baseline="0" dirty="0" smtClean="0">
                          <a:solidFill>
                            <a:schemeClr val="tx1"/>
                          </a:solidFill>
                          <a:latin typeface="+mn-lt"/>
                          <a:ea typeface="+mn-ea"/>
                          <a:cs typeface="+mn-cs"/>
                        </a:rPr>
                        <a:t>Have you come across cases of frequent renewal / rollover of short-term loans? If yes, give the details of such accounts. 	</a:t>
                      </a:r>
                    </a:p>
                    <a:p>
                      <a:pPr marL="0" marR="0" lvl="0" indent="0" algn="just" defTabSz="914400" rtl="0" eaLnBrk="1" fontAlgn="auto" latinLnBrk="0" hangingPunct="1">
                        <a:lnSpc>
                          <a:spcPct val="100000"/>
                        </a:lnSpc>
                        <a:spcBef>
                          <a:spcPts val="0"/>
                        </a:spcBef>
                        <a:spcAft>
                          <a:spcPts val="0"/>
                        </a:spcAft>
                        <a:buClr>
                          <a:schemeClr val="tx1"/>
                        </a:buClr>
                        <a:buSzPct val="100000"/>
                        <a:buFont typeface="+mj-lt"/>
                        <a:buNone/>
                        <a:tabLst/>
                        <a:defRPr/>
                      </a:pPr>
                      <a:endParaRPr kumimoji="0" lang="en-US"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Exception reports for Overdraft</a:t>
                      </a:r>
                      <a:r>
                        <a:rPr lang="en-IN" sz="1800" baseline="0" dirty="0" smtClean="0"/>
                        <a:t>-</a:t>
                      </a:r>
                      <a:r>
                        <a:rPr lang="en-IN" sz="1800" dirty="0" smtClean="0"/>
                        <a:t>overdrawn and Technical Review</a:t>
                      </a:r>
                    </a:p>
                    <a:p>
                      <a:pPr marL="285750" indent="-285750" algn="just">
                        <a:buFont typeface="Arial" panose="020B0604020202020204" pitchFamily="34" charset="0"/>
                        <a:buChar char="•"/>
                      </a:pPr>
                      <a:r>
                        <a:rPr lang="en-IN" sz="1800" dirty="0" smtClean="0"/>
                        <a:t>Analysis of System log</a:t>
                      </a:r>
                    </a:p>
                    <a:p>
                      <a:pPr marL="285750" indent="-285750" algn="just">
                        <a:buFont typeface="Arial" panose="020B0604020202020204" pitchFamily="34" charset="0"/>
                        <a:buChar char="•"/>
                      </a:pPr>
                      <a:r>
                        <a:rPr lang="en-IN" sz="1800" dirty="0" smtClean="0"/>
                        <a:t>Verification of </a:t>
                      </a:r>
                      <a:r>
                        <a:rPr lang="en-IN" sz="1800" dirty="0" err="1" smtClean="0"/>
                        <a:t>Adhoc</a:t>
                      </a:r>
                      <a:r>
                        <a:rPr lang="en-IN" sz="1800" dirty="0" smtClean="0"/>
                        <a:t>/TOD </a:t>
                      </a:r>
                      <a:r>
                        <a:rPr lang="en-IN" sz="1800" baseline="0" dirty="0" smtClean="0"/>
                        <a:t>register</a:t>
                      </a:r>
                      <a:endParaRPr lang="en-IN" sz="1800" dirty="0"/>
                    </a:p>
                  </a:txBody>
                  <a:tcPr/>
                </a:tc>
              </a:tr>
              <a:tr h="2235787">
                <a:tc>
                  <a:txBody>
                    <a:bodyPr/>
                    <a:lstStyle/>
                    <a:p>
                      <a:pPr algn="just"/>
                      <a:r>
                        <a:rPr lang="en-IN" sz="1800" dirty="0" smtClean="0"/>
                        <a:t>vi.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Whether correct and valid credit rating, if available, of the credit facilities of bank's borrowers from RBI accredited Credit Rating Agencies has been fed into the system?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indent="0" algn="just">
                        <a:buNone/>
                      </a:pPr>
                      <a:endParaRPr lang="en-US" sz="1800" dirty="0" smtClean="0"/>
                    </a:p>
                  </a:txBody>
                  <a:tcPr/>
                </a:tc>
                <a:tc>
                  <a:txBody>
                    <a:bodyPr/>
                    <a:lstStyle/>
                    <a:p>
                      <a:pPr marL="285750" indent="-285750" algn="just">
                        <a:buFont typeface="Arial" panose="020B0604020202020204" pitchFamily="34" charset="0"/>
                        <a:buChar char="•"/>
                      </a:pPr>
                      <a:r>
                        <a:rPr lang="en-IN" sz="1800" dirty="0" smtClean="0"/>
                        <a:t>Verification of Credit</a:t>
                      </a:r>
                      <a:r>
                        <a:rPr lang="en-IN" sz="1800" baseline="0" dirty="0" smtClean="0"/>
                        <a:t> and Credit Monitoring policy for applicability of credit rating</a:t>
                      </a:r>
                    </a:p>
                    <a:p>
                      <a:pPr marL="285750" indent="-285750" algn="just">
                        <a:buFont typeface="Arial" panose="020B0604020202020204" pitchFamily="34" charset="0"/>
                        <a:buChar char="•"/>
                      </a:pPr>
                      <a:r>
                        <a:rPr lang="en-IN" sz="1800" dirty="0" smtClean="0"/>
                        <a:t>Substantive</a:t>
                      </a:r>
                      <a:r>
                        <a:rPr lang="en-IN" sz="1800" baseline="0" dirty="0" smtClean="0"/>
                        <a:t> procedures for samples selected</a:t>
                      </a:r>
                      <a:endParaRPr lang="en-IN" sz="1800" dirty="0"/>
                    </a:p>
                  </a:txBody>
                  <a:tcPr/>
                </a:tc>
              </a:tr>
            </a:tbl>
          </a:graphicData>
        </a:graphic>
      </p:graphicFrame>
    </p:spTree>
    <p:extLst>
      <p:ext uri="{BB962C8B-B14F-4D97-AF65-F5344CB8AC3E}">
        <p14:creationId xmlns:p14="http://schemas.microsoft.com/office/powerpoint/2010/main" val="4182923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990600"/>
          </a:xfrm>
        </p:spPr>
        <p:txBody>
          <a:bodyPr>
            <a:normAutofit/>
          </a:bodyPr>
          <a:lstStyle/>
          <a:p>
            <a:r>
              <a:rPr lang="en-US" sz="3200" b="1" dirty="0" smtClean="0">
                <a:solidFill>
                  <a:srgbClr val="C00000"/>
                </a:solidFill>
              </a:rPr>
              <a:t>Disclaimer</a:t>
            </a:r>
            <a:endParaRPr lang="en-IN" sz="3200" b="1" dirty="0">
              <a:solidFill>
                <a:srgbClr val="C00000"/>
              </a:solidFill>
            </a:endParaRPr>
          </a:p>
        </p:txBody>
      </p:sp>
      <p:sp>
        <p:nvSpPr>
          <p:cNvPr id="3" name="Content Placeholder 2"/>
          <p:cNvSpPr>
            <a:spLocks noGrp="1"/>
          </p:cNvSpPr>
          <p:nvPr>
            <p:ph sz="quarter" idx="1"/>
          </p:nvPr>
        </p:nvSpPr>
        <p:spPr>
          <a:xfrm>
            <a:off x="533400" y="1349829"/>
            <a:ext cx="8229600" cy="4937760"/>
          </a:xfrm>
        </p:spPr>
        <p:txBody>
          <a:bodyPr>
            <a:normAutofit/>
          </a:bodyPr>
          <a:lstStyle/>
          <a:p>
            <a:pPr algn="just">
              <a:buNone/>
            </a:pPr>
            <a:r>
              <a:rPr lang="en-US" sz="2400" dirty="0" smtClean="0">
                <a:latin typeface="+mj-lt"/>
              </a:rPr>
              <a:t>  The </a:t>
            </a:r>
            <a:r>
              <a:rPr lang="en-US" sz="2400" dirty="0">
                <a:latin typeface="+mj-lt"/>
              </a:rPr>
              <a:t>views expressed in the presentation are my personal </a:t>
            </a:r>
            <a:r>
              <a:rPr lang="en-US" sz="2400" dirty="0" smtClean="0">
                <a:latin typeface="+mj-lt"/>
              </a:rPr>
              <a:t>views and </a:t>
            </a:r>
            <a:r>
              <a:rPr lang="en-US" sz="2400" dirty="0">
                <a:latin typeface="+mj-lt"/>
              </a:rPr>
              <a:t>should not be construed to be the views of ICAI or </a:t>
            </a:r>
            <a:r>
              <a:rPr lang="en-US" sz="2400" dirty="0" smtClean="0">
                <a:latin typeface="+mj-lt"/>
              </a:rPr>
              <a:t>WIRC </a:t>
            </a:r>
            <a:r>
              <a:rPr lang="en-US" sz="2400" dirty="0">
                <a:latin typeface="+mj-lt"/>
              </a:rPr>
              <a:t>or my firm.</a:t>
            </a:r>
          </a:p>
          <a:p>
            <a:pPr algn="just">
              <a:buNone/>
            </a:pPr>
            <a:r>
              <a:rPr lang="en-US" sz="2400" dirty="0">
                <a:latin typeface="+mj-lt"/>
              </a:rPr>
              <a:t/>
            </a:r>
            <a:br>
              <a:rPr lang="en-US" sz="2400" dirty="0">
                <a:latin typeface="+mj-lt"/>
              </a:rPr>
            </a:br>
            <a:r>
              <a:rPr lang="en-US" sz="2400" dirty="0">
                <a:latin typeface="+mj-lt"/>
              </a:rPr>
              <a:t>No representations or warranties are made by ICAI , </a:t>
            </a:r>
            <a:r>
              <a:rPr lang="en-US" sz="2400" dirty="0" smtClean="0">
                <a:latin typeface="+mj-lt"/>
              </a:rPr>
              <a:t>WIRC </a:t>
            </a:r>
            <a:r>
              <a:rPr lang="en-US" sz="2400" dirty="0">
                <a:latin typeface="+mj-lt"/>
              </a:rPr>
              <a:t>or my firm with regard to this presentation.</a:t>
            </a:r>
          </a:p>
          <a:p>
            <a:pPr algn="just">
              <a:buNone/>
            </a:pPr>
            <a:r>
              <a:rPr lang="en-US" sz="2400" dirty="0">
                <a:latin typeface="+mj-lt"/>
              </a:rPr>
              <a:t/>
            </a:r>
            <a:br>
              <a:rPr lang="en-US" sz="2400" dirty="0">
                <a:latin typeface="+mj-lt"/>
              </a:rPr>
            </a:br>
            <a:r>
              <a:rPr lang="en-US" sz="2400" dirty="0">
                <a:latin typeface="+mj-lt"/>
              </a:rPr>
              <a:t>These views do not and should not be considered as a professional advice.</a:t>
            </a:r>
          </a:p>
          <a:p>
            <a:pPr algn="just">
              <a:buNone/>
            </a:pPr>
            <a:r>
              <a:rPr lang="en-US" sz="2400" dirty="0">
                <a:latin typeface="+mj-lt"/>
              </a:rPr>
              <a:t/>
            </a:r>
            <a:br>
              <a:rPr lang="en-US" sz="2400" dirty="0">
                <a:latin typeface="+mj-lt"/>
              </a:rPr>
            </a:br>
            <a:r>
              <a:rPr lang="en-US" sz="2400" dirty="0">
                <a:latin typeface="+mj-lt"/>
              </a:rPr>
              <a:t>This presentation should not be reproduced in part or in whole, in any manner or form, without our written permission.</a:t>
            </a:r>
            <a:endParaRPr lang="en-IN" sz="2400" dirty="0">
              <a:latin typeface="+mj-lt"/>
            </a:endParaRPr>
          </a:p>
          <a:p>
            <a:pPr marL="285750" indent="-285750" algn="just">
              <a:buFont typeface="Wingdings" panose="05000000000000000000" pitchFamily="2" charset="2"/>
              <a:buChar char="Ø"/>
            </a:pPr>
            <a:endParaRPr lang="en-GB" sz="24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8500020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941984119"/>
              </p:ext>
            </p:extLst>
          </p:nvPr>
        </p:nvGraphicFramePr>
        <p:xfrm>
          <a:off x="381000" y="1280161"/>
          <a:ext cx="8566658" cy="4606816"/>
        </p:xfrm>
        <a:graphic>
          <a:graphicData uri="http://schemas.openxmlformats.org/drawingml/2006/table">
            <a:tbl>
              <a:tblPr firstRow="1" bandRow="1">
                <a:tableStyleId>{5940675A-B579-460E-94D1-54222C63F5DA}</a:tableStyleId>
              </a:tblPr>
              <a:tblGrid>
                <a:gridCol w="838200"/>
                <a:gridCol w="4985258"/>
                <a:gridCol w="2743200"/>
              </a:tblGrid>
              <a:tr h="398691">
                <a:tc>
                  <a:txBody>
                    <a:bodyPr/>
                    <a:lstStyle/>
                    <a:p>
                      <a:pPr algn="just"/>
                      <a:r>
                        <a:rPr lang="en-IN" sz="1800" b="1" dirty="0" smtClean="0">
                          <a:solidFill>
                            <a:schemeClr val="bg1"/>
                          </a:solidFill>
                        </a:rPr>
                        <a:t>Sr No</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 Point</a:t>
                      </a:r>
                      <a:endParaRPr lang="en-IN" sz="1800" b="1" dirty="0">
                        <a:solidFill>
                          <a:schemeClr val="bg1"/>
                        </a:solidFill>
                      </a:endParaRPr>
                    </a:p>
                  </a:txBody>
                  <a:tcPr>
                    <a:solidFill>
                      <a:srgbClr val="C00000"/>
                    </a:solidFill>
                  </a:tcPr>
                </a:tc>
              </a:tr>
              <a:tr h="398691">
                <a:tc>
                  <a:txBody>
                    <a:bodyPr/>
                    <a:lstStyle/>
                    <a:p>
                      <a:pPr algn="just"/>
                      <a:r>
                        <a:rPr lang="en-US" sz="1800" b="1" dirty="0" smtClean="0"/>
                        <a:t>(c)</a:t>
                      </a:r>
                      <a:endParaRPr lang="en-IN" sz="1800" b="1"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1" dirty="0" smtClean="0"/>
                        <a:t>Sanctioning/ Disbursement</a:t>
                      </a:r>
                    </a:p>
                  </a:txBody>
                  <a:tcPr/>
                </a:tc>
                <a:tc>
                  <a:txBody>
                    <a:bodyPr/>
                    <a:lstStyle/>
                    <a:p>
                      <a:pPr algn="just"/>
                      <a:endParaRPr lang="en-IN" sz="1800" dirty="0"/>
                    </a:p>
                  </a:txBody>
                  <a:tcPr/>
                </a:tc>
              </a:tr>
              <a:tr h="2037257">
                <a:tc>
                  <a:txBody>
                    <a:bodyPr/>
                    <a:lstStyle/>
                    <a:p>
                      <a:pPr algn="just"/>
                      <a:r>
                        <a:rPr lang="en-US" sz="1800" dirty="0" smtClean="0"/>
                        <a:t>i.</a:t>
                      </a:r>
                      <a:endParaRPr lang="en-IN" sz="1800" dirty="0"/>
                    </a:p>
                  </a:txBody>
                  <a:tcPr/>
                </a:tc>
                <a:tc>
                  <a:txBody>
                    <a:bodyPr/>
                    <a:lstStyle/>
                    <a:p>
                      <a:pPr algn="just"/>
                      <a:r>
                        <a:rPr lang="en-US" sz="1800" dirty="0" smtClean="0"/>
                        <a:t>In the cases examined by you, have you come across instances of: 	                                                                   a) Credit facilities having been sanctioned beyond the delegated authority or limit fixed for the branch?                  </a:t>
                      </a:r>
                      <a:r>
                        <a:rPr lang="en-US" sz="1800" baseline="0" dirty="0" smtClean="0"/>
                        <a:t>         </a:t>
                      </a:r>
                    </a:p>
                    <a:p>
                      <a:pPr algn="just"/>
                      <a:r>
                        <a:rPr lang="en-US" sz="1800" dirty="0" smtClean="0"/>
                        <a:t>b) Are such cases promptly reported to higher authorities?</a:t>
                      </a:r>
                      <a:endParaRPr lang="en-IN" sz="1800" dirty="0"/>
                    </a:p>
                  </a:txBody>
                  <a:tcPr/>
                </a:tc>
                <a:tc>
                  <a:txBody>
                    <a:bodyPr/>
                    <a:lstStyle/>
                    <a:p>
                      <a:pPr marL="285750" indent="-285750" algn="just">
                        <a:buFont typeface="Arial" panose="020B0604020202020204" pitchFamily="34" charset="0"/>
                        <a:buChar char="•"/>
                      </a:pPr>
                      <a:r>
                        <a:rPr lang="en-IN" sz="1800" dirty="0" smtClean="0"/>
                        <a:t>Verification</a:t>
                      </a:r>
                      <a:r>
                        <a:rPr lang="en-IN" sz="1800" baseline="0" dirty="0" smtClean="0"/>
                        <a:t> of DOA </a:t>
                      </a:r>
                    </a:p>
                    <a:p>
                      <a:pPr marL="285750" indent="-285750" algn="just">
                        <a:buFont typeface="Arial" panose="020B0604020202020204" pitchFamily="34" charset="0"/>
                        <a:buChar char="•"/>
                      </a:pPr>
                      <a:r>
                        <a:rPr lang="en-IN" sz="1800" dirty="0" smtClean="0"/>
                        <a:t>Verification of System preventive/ detective controls</a:t>
                      </a:r>
                      <a:endParaRPr lang="en-IN" sz="1800" dirty="0"/>
                    </a:p>
                  </a:txBody>
                  <a:tcPr/>
                </a:tc>
              </a:tr>
              <a:tr h="1066800">
                <a:tc>
                  <a:txBody>
                    <a:bodyPr/>
                    <a:lstStyle/>
                    <a:p>
                      <a:pPr algn="just"/>
                      <a:r>
                        <a:rPr lang="en-US" sz="1800" dirty="0" smtClean="0"/>
                        <a:t>ii.</a:t>
                      </a:r>
                      <a:endParaRPr lang="en-IN" sz="1800" dirty="0"/>
                    </a:p>
                  </a:txBody>
                  <a:tcPr/>
                </a:tc>
                <a:tc>
                  <a:txBody>
                    <a:bodyPr/>
                    <a:lstStyle/>
                    <a:p>
                      <a:pPr algn="just"/>
                      <a:r>
                        <a:rPr lang="en-US" sz="1800" dirty="0" smtClean="0"/>
                        <a:t>Whether advances have been disbursed without complying with the terms and conditions of the sanction? If so, give details of such cases. </a:t>
                      </a:r>
                      <a:endParaRPr lang="en-IN" sz="1800" dirty="0"/>
                    </a:p>
                  </a:txBody>
                  <a:tcPr/>
                </a:tc>
                <a:tc>
                  <a:txBody>
                    <a:bodyPr/>
                    <a:lstStyle/>
                    <a:p>
                      <a:pPr marL="285750" indent="-285750" algn="just">
                        <a:buFont typeface="Arial" panose="020B0604020202020204" pitchFamily="34" charset="0"/>
                        <a:buChar char="•"/>
                      </a:pPr>
                      <a:r>
                        <a:rPr lang="en-IN" sz="1800" dirty="0" smtClean="0"/>
                        <a:t>Verification</a:t>
                      </a:r>
                      <a:r>
                        <a:rPr lang="en-IN" sz="1800" baseline="0" dirty="0" smtClean="0"/>
                        <a:t> of disbursement docket for selected samples</a:t>
                      </a:r>
                      <a:endParaRPr lang="en-IN" sz="1800" dirty="0"/>
                    </a:p>
                  </a:txBody>
                  <a:tcPr/>
                </a:tc>
              </a:tr>
              <a:tr h="705377">
                <a:tc>
                  <a:txBody>
                    <a:bodyPr/>
                    <a:lstStyle/>
                    <a:p>
                      <a:pPr algn="just"/>
                      <a:r>
                        <a:rPr lang="en-US" sz="1800" dirty="0" smtClean="0"/>
                        <a:t>iii.</a:t>
                      </a:r>
                      <a:endParaRPr lang="en-IN" sz="1800" dirty="0"/>
                    </a:p>
                  </a:txBody>
                  <a:tcPr/>
                </a:tc>
                <a:tc>
                  <a:txBody>
                    <a:bodyPr/>
                    <a:lstStyle/>
                    <a:p>
                      <a:pPr algn="just"/>
                      <a:r>
                        <a:rPr lang="en-US" sz="1800" dirty="0" smtClean="0"/>
                        <a:t>Did the bank provide loans to companies for buy-back of shares/securities? </a:t>
                      </a:r>
                      <a:endParaRPr lang="en-IN" sz="1800" dirty="0"/>
                    </a:p>
                  </a:txBody>
                  <a:tcPr/>
                </a:tc>
                <a:tc>
                  <a:txBody>
                    <a:bodyPr/>
                    <a:lstStyle/>
                    <a:p>
                      <a:pPr marL="285750" indent="-285750" algn="just">
                        <a:buFont typeface="Arial" panose="020B0604020202020204" pitchFamily="34" charset="0"/>
                        <a:buChar char="•"/>
                      </a:pPr>
                      <a:r>
                        <a:rPr lang="en-IN" sz="1800" dirty="0" smtClean="0"/>
                        <a:t>Verification of end-use</a:t>
                      </a:r>
                      <a:r>
                        <a:rPr lang="en-IN" sz="1800" baseline="0" dirty="0" smtClean="0"/>
                        <a:t> for selected samples</a:t>
                      </a:r>
                      <a:endParaRPr lang="en-IN" sz="1800" dirty="0"/>
                    </a:p>
                  </a:txBody>
                  <a:tcPr/>
                </a:tc>
              </a:tr>
            </a:tbl>
          </a:graphicData>
        </a:graphic>
      </p:graphicFrame>
    </p:spTree>
    <p:extLst>
      <p:ext uri="{BB962C8B-B14F-4D97-AF65-F5344CB8AC3E}">
        <p14:creationId xmlns:p14="http://schemas.microsoft.com/office/powerpoint/2010/main" val="37284950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104" y="152400"/>
            <a:ext cx="8229600" cy="828108"/>
          </a:xfrm>
        </p:spPr>
        <p:txBody>
          <a:bodyPr>
            <a:noAutofit/>
          </a:bodyPr>
          <a:lstStyle/>
          <a:p>
            <a:r>
              <a:rPr lang="en-IN" sz="3200" b="1" dirty="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21</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687296118"/>
              </p:ext>
            </p:extLst>
          </p:nvPr>
        </p:nvGraphicFramePr>
        <p:xfrm>
          <a:off x="108204" y="1046094"/>
          <a:ext cx="8915399" cy="5272405"/>
        </p:xfrm>
        <a:graphic>
          <a:graphicData uri="http://schemas.openxmlformats.org/drawingml/2006/table">
            <a:tbl>
              <a:tblPr firstRow="1" bandRow="1">
                <a:tableStyleId>{5940675A-B579-460E-94D1-54222C63F5DA}</a:tableStyleId>
              </a:tblPr>
              <a:tblGrid>
                <a:gridCol w="806196"/>
                <a:gridCol w="4971461"/>
                <a:gridCol w="3137742"/>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b="1" dirty="0" smtClean="0"/>
                        <a:t>(d)</a:t>
                      </a:r>
                      <a:endParaRPr lang="en-IN" sz="1800" b="1" dirty="0"/>
                    </a:p>
                  </a:txBody>
                  <a:tcPr/>
                </a:tc>
                <a:tc>
                  <a:txBody>
                    <a:bodyPr/>
                    <a:lstStyle/>
                    <a:p>
                      <a:pPr algn="just"/>
                      <a:r>
                        <a:rPr lang="en-US" sz="1800" b="1" dirty="0" smtClean="0"/>
                        <a:t>Documentation</a:t>
                      </a:r>
                      <a:endParaRPr lang="en-IN" sz="1800" b="1" dirty="0"/>
                    </a:p>
                  </a:txBody>
                  <a:tcPr/>
                </a:tc>
                <a:tc>
                  <a:txBody>
                    <a:bodyPr/>
                    <a:lstStyle/>
                    <a:p>
                      <a:pPr algn="just"/>
                      <a:endParaRPr lang="en-IN" sz="1800" dirty="0"/>
                    </a:p>
                  </a:txBody>
                  <a:tcPr/>
                </a:tc>
              </a:tr>
              <a:tr h="690245">
                <a:tc>
                  <a:txBody>
                    <a:bodyPr/>
                    <a:lstStyle/>
                    <a:p>
                      <a:pPr algn="just"/>
                      <a:endParaRPr lang="en-IN" sz="1800" dirty="0"/>
                    </a:p>
                  </a:txBody>
                  <a:tcPr/>
                </a:tc>
                <a:tc>
                  <a:txBody>
                    <a:bodyPr/>
                    <a:lstStyle/>
                    <a:p>
                      <a:pPr algn="just"/>
                      <a:r>
                        <a:rPr lang="en-US" sz="1800" dirty="0" smtClean="0"/>
                        <a:t>In the cases examined by you, have you come across instances  of:</a:t>
                      </a:r>
                    </a:p>
                  </a:txBody>
                  <a:tcPr/>
                </a:tc>
                <a:tc>
                  <a:txBody>
                    <a:bodyPr/>
                    <a:lstStyle/>
                    <a:p>
                      <a:pPr algn="just"/>
                      <a:endParaRPr lang="en-IN" sz="1800" dirty="0"/>
                    </a:p>
                  </a:txBody>
                  <a:tcPr/>
                </a:tc>
              </a:tr>
              <a:tr h="370840">
                <a:tc>
                  <a:txBody>
                    <a:bodyPr/>
                    <a:lstStyle/>
                    <a:p>
                      <a:pPr algn="just"/>
                      <a:r>
                        <a:rPr lang="en-US" sz="1800" dirty="0" smtClean="0"/>
                        <a:t>i.</a:t>
                      </a:r>
                      <a:endParaRPr lang="en-IN" sz="1800" dirty="0"/>
                    </a:p>
                  </a:txBody>
                  <a:tcPr/>
                </a:tc>
                <a:tc>
                  <a:txBody>
                    <a:bodyPr/>
                    <a:lstStyle/>
                    <a:p>
                      <a:pPr algn="just"/>
                      <a:r>
                        <a:rPr lang="en-US" sz="1800" dirty="0" smtClean="0"/>
                        <a:t>Credit facilities released by the branch without execution of all the necessary documents? If so, give details of such cases.</a:t>
                      </a:r>
                    </a:p>
                    <a:p>
                      <a:pPr algn="just"/>
                      <a:endParaRPr lang="en-IN" sz="1800" dirty="0"/>
                    </a:p>
                  </a:txBody>
                  <a:tcPr/>
                </a:tc>
                <a:tc>
                  <a:txBody>
                    <a:bodyPr/>
                    <a:lstStyle/>
                    <a:p>
                      <a:pPr marL="285750" indent="-285750" algn="just">
                        <a:buFont typeface="Arial" panose="020B0604020202020204" pitchFamily="34" charset="0"/>
                        <a:buChar char="•"/>
                      </a:pPr>
                      <a:r>
                        <a:rPr lang="en-IN" sz="1800" dirty="0" smtClean="0"/>
                        <a:t>Verification of terms of sanction</a:t>
                      </a:r>
                      <a:r>
                        <a:rPr lang="en-IN" sz="1800" baseline="0" dirty="0" smtClean="0"/>
                        <a:t> letter vis-à-vis documents attached for selected samples</a:t>
                      </a:r>
                      <a:endParaRPr lang="en-IN" sz="1800" dirty="0"/>
                    </a:p>
                  </a:txBody>
                  <a:tcPr/>
                </a:tc>
              </a:tr>
              <a:tr h="370840">
                <a:tc>
                  <a:txBody>
                    <a:bodyPr/>
                    <a:lstStyle/>
                    <a:p>
                      <a:pPr algn="just"/>
                      <a:r>
                        <a:rPr lang="en-US" sz="1800" dirty="0" smtClean="0"/>
                        <a:t>ii.</a:t>
                      </a:r>
                      <a:endParaRPr lang="en-IN" sz="1800" dirty="0"/>
                    </a:p>
                  </a:txBody>
                  <a:tcPr/>
                </a:tc>
                <a:tc>
                  <a:txBody>
                    <a:bodyPr/>
                    <a:lstStyle/>
                    <a:p>
                      <a:pPr algn="just"/>
                      <a:r>
                        <a:rPr lang="en-US" sz="1800" dirty="0" smtClean="0"/>
                        <a:t>Deficiencies in documentation, including non-registration of charges, non-obtaining of guarantees, etc.? If so, give details of such cases. </a:t>
                      </a:r>
                    </a:p>
                    <a:p>
                      <a:pPr algn="just"/>
                      <a:endParaRPr lang="en-IN" sz="1800" dirty="0"/>
                    </a:p>
                  </a:txBody>
                  <a:tcPr/>
                </a:tc>
                <a:tc>
                  <a:txBody>
                    <a:bodyPr/>
                    <a:lstStyle/>
                    <a:p>
                      <a:pPr marL="285750" indent="-285750" algn="just">
                        <a:buFont typeface="Arial" panose="020B0604020202020204" pitchFamily="34" charset="0"/>
                        <a:buChar char="•"/>
                      </a:pPr>
                      <a:r>
                        <a:rPr lang="en-IN" sz="1800" dirty="0" smtClean="0"/>
                        <a:t>Verification of ROC search, CERSAI registration, continuation</a:t>
                      </a:r>
                      <a:r>
                        <a:rPr lang="en-IN" sz="1800" baseline="0" dirty="0" smtClean="0"/>
                        <a:t> of Guarantee vis-à-vis Companies Act etc.</a:t>
                      </a:r>
                      <a:endParaRPr lang="en-IN" sz="1800" dirty="0"/>
                    </a:p>
                  </a:txBody>
                  <a:tcPr/>
                </a:tc>
              </a:tr>
              <a:tr h="370840">
                <a:tc>
                  <a:txBody>
                    <a:bodyPr/>
                    <a:lstStyle/>
                    <a:p>
                      <a:pPr algn="just"/>
                      <a:r>
                        <a:rPr lang="en-IN" sz="1800" dirty="0" smtClean="0"/>
                        <a:t>iii.</a:t>
                      </a:r>
                      <a:endParaRPr lang="en-IN" sz="1800" dirty="0"/>
                    </a:p>
                  </a:txBody>
                  <a:tcPr/>
                </a:tc>
                <a:tc>
                  <a:txBody>
                    <a:bodyPr/>
                    <a:lstStyle/>
                    <a:p>
                      <a:pPr algn="just"/>
                      <a:r>
                        <a:rPr lang="en-US" sz="1800" dirty="0" smtClean="0"/>
                        <a:t>Advances against lien of deposits have been granted without marking a lien on the bank’s deposit receipts</a:t>
                      </a:r>
                      <a:r>
                        <a:rPr lang="en-US" sz="1800" b="1" baseline="0" dirty="0" smtClean="0"/>
                        <a:t> </a:t>
                      </a:r>
                      <a:r>
                        <a:rPr lang="en-US" sz="1800" dirty="0" smtClean="0"/>
                        <a:t>and the related accounts in accordance with the guidelines of the controlling authorities of the bank.</a:t>
                      </a:r>
                      <a:endParaRPr lang="en-IN" sz="1800" dirty="0"/>
                    </a:p>
                  </a:txBody>
                  <a:tcPr/>
                </a:tc>
                <a:tc>
                  <a:txBody>
                    <a:bodyPr/>
                    <a:lstStyle/>
                    <a:p>
                      <a:pPr marL="285750" indent="-285750" algn="just">
                        <a:buFont typeface="Arial" panose="020B0604020202020204" pitchFamily="34" charset="0"/>
                        <a:buChar char="•"/>
                      </a:pPr>
                      <a:r>
                        <a:rPr lang="en-IN" sz="1800" dirty="0" smtClean="0"/>
                        <a:t>Verification of guideline and</a:t>
                      </a:r>
                      <a:r>
                        <a:rPr lang="en-IN" sz="1800" baseline="0" dirty="0" smtClean="0"/>
                        <a:t> lien mark on Physical receipts as well as in System.</a:t>
                      </a:r>
                      <a:endParaRPr lang="en-IN" sz="1800" dirty="0"/>
                    </a:p>
                  </a:txBody>
                  <a:tcPr/>
                </a:tc>
              </a:tr>
            </a:tbl>
          </a:graphicData>
        </a:graphic>
      </p:graphicFrame>
    </p:spTree>
    <p:extLst>
      <p:ext uri="{BB962C8B-B14F-4D97-AF65-F5344CB8AC3E}">
        <p14:creationId xmlns:p14="http://schemas.microsoft.com/office/powerpoint/2010/main" val="14028909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104" y="19140"/>
            <a:ext cx="8229600" cy="685800"/>
          </a:xfrm>
        </p:spPr>
        <p:txBody>
          <a:bodyPr>
            <a:noAutofit/>
          </a:bodyPr>
          <a:lstStyle/>
          <a:p>
            <a:r>
              <a:rPr lang="en-IN" sz="3200" b="1" dirty="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22</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269492106"/>
              </p:ext>
            </p:extLst>
          </p:nvPr>
        </p:nvGraphicFramePr>
        <p:xfrm>
          <a:off x="152400" y="752406"/>
          <a:ext cx="8915400" cy="5495994"/>
        </p:xfrm>
        <a:graphic>
          <a:graphicData uri="http://schemas.openxmlformats.org/drawingml/2006/table">
            <a:tbl>
              <a:tblPr firstRow="1" bandRow="1">
                <a:tableStyleId>{5940675A-B579-460E-94D1-54222C63F5DA}</a:tableStyleId>
              </a:tblPr>
              <a:tblGrid>
                <a:gridCol w="795717"/>
                <a:gridCol w="4933444"/>
                <a:gridCol w="3186239"/>
              </a:tblGrid>
              <a:tr h="390594">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48298">
                <a:tc>
                  <a:txBody>
                    <a:bodyPr/>
                    <a:lstStyle/>
                    <a:p>
                      <a:pPr algn="just"/>
                      <a:r>
                        <a:rPr lang="en-US" sz="1800" b="1" dirty="0" smtClean="0"/>
                        <a:t>(e)</a:t>
                      </a:r>
                      <a:endParaRPr lang="en-IN" sz="1800" b="1"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1" dirty="0" smtClean="0"/>
                        <a:t>Review/ Monitoring/ Supervision</a:t>
                      </a:r>
                    </a:p>
                  </a:txBody>
                  <a:tcPr/>
                </a:tc>
                <a:tc>
                  <a:txBody>
                    <a:bodyPr/>
                    <a:lstStyle/>
                    <a:p>
                      <a:pPr algn="just"/>
                      <a:endParaRPr lang="en-IN" sz="1800" dirty="0"/>
                    </a:p>
                  </a:txBody>
                  <a:tcPr/>
                </a:tc>
              </a:tr>
              <a:tr h="2438087">
                <a:tc>
                  <a:txBody>
                    <a:bodyPr/>
                    <a:lstStyle/>
                    <a:p>
                      <a:pPr algn="just"/>
                      <a:r>
                        <a:rPr lang="en-US" sz="1800" dirty="0" smtClean="0"/>
                        <a:t>i.</a:t>
                      </a:r>
                      <a:endParaRPr lang="en-IN" sz="1800" dirty="0"/>
                    </a:p>
                  </a:txBody>
                  <a:tcPr/>
                </a:tc>
                <a:tc>
                  <a:txBody>
                    <a:bodyPr/>
                    <a:lstStyle/>
                    <a:p>
                      <a:pPr algn="just"/>
                      <a:r>
                        <a:rPr lang="en-US" sz="1800" dirty="0" smtClean="0"/>
                        <a:t>Is the procedure laid down by the controlling authorities of the bank, for periodic review of advances, including periodic balance confirmation / acknowledgement of debts, followed by the branch? Provide analysis of the accounts overdue for review/renewal. What, in your opinion, are major shortcomings in monitoring, etc. </a:t>
                      </a:r>
                    </a:p>
                    <a:p>
                      <a:pPr marL="0" indent="0" algn="just">
                        <a:buClr>
                          <a:schemeClr val="tx1"/>
                        </a:buClr>
                        <a:buSzPct val="100000"/>
                        <a:buNone/>
                      </a:pPr>
                      <a:r>
                        <a:rPr lang="en-US" sz="1800" dirty="0" smtClean="0"/>
                        <a:t>a) between 3 to 6 months, and</a:t>
                      </a:r>
                    </a:p>
                    <a:p>
                      <a:pPr marL="0" indent="0" algn="just">
                        <a:buClr>
                          <a:schemeClr val="tx1"/>
                        </a:buClr>
                        <a:buSzPct val="100000"/>
                        <a:buNone/>
                      </a:pPr>
                      <a:r>
                        <a:rPr lang="en-US" sz="1800" dirty="0" smtClean="0"/>
                        <a:t>b) over 6 months</a:t>
                      </a:r>
                    </a:p>
                  </a:txBody>
                  <a:tcPr/>
                </a:tc>
                <a:tc>
                  <a:txBody>
                    <a:bodyPr/>
                    <a:lstStyle/>
                    <a:p>
                      <a:pPr marL="285750" indent="-285750" algn="just">
                        <a:buFont typeface="Arial" panose="020B0604020202020204" pitchFamily="34" charset="0"/>
                        <a:buChar char="•"/>
                      </a:pPr>
                      <a:r>
                        <a:rPr lang="en-IN" sz="1800" dirty="0" smtClean="0"/>
                        <a:t>Understanding</a:t>
                      </a:r>
                      <a:r>
                        <a:rPr lang="en-IN" sz="1800" baseline="0" dirty="0" smtClean="0"/>
                        <a:t> of Credit Monitoring policy vis-à-vis checking of compliance for Samples selected</a:t>
                      </a:r>
                    </a:p>
                    <a:p>
                      <a:pPr marL="285750" indent="-285750" algn="just">
                        <a:buFont typeface="Arial" panose="020B0604020202020204" pitchFamily="34" charset="0"/>
                        <a:buChar char="•"/>
                      </a:pPr>
                      <a:r>
                        <a:rPr lang="en-IN" sz="1800" baseline="0" dirty="0" smtClean="0"/>
                        <a:t>Emphasis on review pending more than 6 months vis-à-vis IRAC norms</a:t>
                      </a:r>
                      <a:endParaRPr lang="en-IN" sz="1800" dirty="0"/>
                    </a:p>
                  </a:txBody>
                  <a:tcPr/>
                </a:tc>
              </a:tr>
              <a:tr h="1654416">
                <a:tc rowSpan="2">
                  <a:txBody>
                    <a:bodyPr/>
                    <a:lstStyle/>
                    <a:p>
                      <a:pPr algn="just"/>
                      <a:r>
                        <a:rPr lang="en-US" sz="1800" dirty="0" smtClean="0"/>
                        <a:t>ii.</a:t>
                      </a:r>
                      <a:endParaRPr lang="en-IN" sz="1800" dirty="0"/>
                    </a:p>
                  </a:txBody>
                  <a:tcPr/>
                </a:tc>
                <a:tc>
                  <a:txBody>
                    <a:bodyPr/>
                    <a:lstStyle/>
                    <a:p>
                      <a:pPr marL="0" indent="0" algn="just">
                        <a:buClr>
                          <a:schemeClr val="tx1"/>
                        </a:buClr>
                        <a:buSzPct val="100000"/>
                        <a:buNone/>
                      </a:pPr>
                      <a:r>
                        <a:rPr lang="en-IN" sz="1800" dirty="0" smtClean="0"/>
                        <a:t>a)</a:t>
                      </a:r>
                      <a:r>
                        <a:rPr lang="en-IN" sz="1800" baseline="0" dirty="0" smtClean="0"/>
                        <a:t> </a:t>
                      </a:r>
                      <a:r>
                        <a:rPr lang="en-IN" sz="1800" dirty="0" smtClean="0"/>
                        <a:t>Are the stock/book debt </a:t>
                      </a:r>
                      <a:r>
                        <a:rPr lang="en-US" sz="1800" dirty="0" smtClean="0"/>
                        <a:t>statements and other periodic operational data and financial</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statements, etc., received regularly from the borrowers and duly scrutinized? Is suitable action taken on the basis of such scrutiny in appropriate cases?</a:t>
                      </a:r>
                      <a:endParaRPr lang="en-IN" sz="1800" dirty="0" smtClean="0">
                        <a:solidFill>
                          <a:schemeClr val="tx1"/>
                        </a:solidFill>
                      </a:endParaRPr>
                    </a:p>
                  </a:txBody>
                  <a:tcPr/>
                </a:tc>
                <a:tc rowSpan="2">
                  <a:txBody>
                    <a:bodyPr/>
                    <a:lstStyle/>
                    <a:p>
                      <a:pPr marL="285750" indent="-285750" algn="just">
                        <a:buFont typeface="Arial" panose="020B0604020202020204" pitchFamily="34" charset="0"/>
                        <a:buChar char="•"/>
                      </a:pPr>
                      <a:r>
                        <a:rPr lang="en-IN" sz="1800" dirty="0" smtClean="0"/>
                        <a:t>Understanding</a:t>
                      </a:r>
                      <a:r>
                        <a:rPr lang="en-IN" sz="1800" baseline="0" dirty="0" smtClean="0"/>
                        <a:t> the system of receipt of the statements and calculation of DP</a:t>
                      </a:r>
                    </a:p>
                    <a:p>
                      <a:pPr marL="285750" indent="-285750" algn="just">
                        <a:buFont typeface="Arial" panose="020B0604020202020204" pitchFamily="34" charset="0"/>
                        <a:buChar char="•"/>
                      </a:pPr>
                      <a:r>
                        <a:rPr lang="en-IN" sz="1800" baseline="0" dirty="0" smtClean="0"/>
                        <a:t>Substantive procedures and reporting</a:t>
                      </a:r>
                      <a:endParaRPr lang="en-IN" sz="1800" dirty="0"/>
                    </a:p>
                  </a:txBody>
                  <a:tcPr/>
                </a:tc>
              </a:tr>
              <a:tr h="441960">
                <a:tc vMerge="1">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b)</a:t>
                      </a:r>
                      <a:r>
                        <a:rPr lang="en-US" sz="1800" baseline="0" dirty="0" smtClean="0">
                          <a:solidFill>
                            <a:schemeClr val="tx1"/>
                          </a:solidFill>
                        </a:rPr>
                        <a:t> </a:t>
                      </a:r>
                      <a:r>
                        <a:rPr lang="en-IN" sz="1800" dirty="0" smtClean="0">
                          <a:solidFill>
                            <a:schemeClr val="tx1"/>
                          </a:solidFill>
                        </a:rPr>
                        <a:t>Is the DP properly computed?</a:t>
                      </a:r>
                    </a:p>
                  </a:txBody>
                  <a:tcPr/>
                </a:tc>
                <a:tc vMerge="1">
                  <a:txBody>
                    <a:bodyPr/>
                    <a:lstStyle/>
                    <a:p>
                      <a:pPr marL="285750" indent="-285750" algn="just">
                        <a:buFont typeface="Arial" panose="020B0604020202020204" pitchFamily="34" charset="0"/>
                        <a:buChar char="•"/>
                      </a:pPr>
                      <a:endParaRPr lang="en-IN" sz="1800" dirty="0"/>
                    </a:p>
                  </a:txBody>
                  <a:tcPr/>
                </a:tc>
              </a:tr>
            </a:tbl>
          </a:graphicData>
        </a:graphic>
      </p:graphicFrame>
    </p:spTree>
    <p:extLst>
      <p:ext uri="{BB962C8B-B14F-4D97-AF65-F5344CB8AC3E}">
        <p14:creationId xmlns:p14="http://schemas.microsoft.com/office/powerpoint/2010/main" val="18683066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828154777"/>
              </p:ext>
            </p:extLst>
          </p:nvPr>
        </p:nvGraphicFramePr>
        <p:xfrm>
          <a:off x="381000" y="1295400"/>
          <a:ext cx="8630158" cy="4297680"/>
        </p:xfrm>
        <a:graphic>
          <a:graphicData uri="http://schemas.openxmlformats.org/drawingml/2006/table">
            <a:tbl>
              <a:tblPr firstRow="1" bandRow="1">
                <a:tableStyleId>{5940675A-B579-460E-94D1-54222C63F5DA}</a:tableStyleId>
              </a:tblPr>
              <a:tblGrid>
                <a:gridCol w="685800"/>
                <a:gridCol w="5201158"/>
                <a:gridCol w="27432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c) </a:t>
                      </a:r>
                      <a:r>
                        <a:rPr lang="en-IN" sz="1800" dirty="0" smtClean="0">
                          <a:solidFill>
                            <a:schemeClr val="tx1"/>
                          </a:solidFill>
                        </a:rPr>
                        <a:t>Whether the latest audited financial statements are obtained for accounts reviewed/ renewed during the year?</a:t>
                      </a:r>
                    </a:p>
                  </a:txBody>
                  <a:tcPr/>
                </a:tc>
                <a:tc>
                  <a:txBody>
                    <a:bodyPr/>
                    <a:lstStyle/>
                    <a:p>
                      <a:pPr marL="285750" indent="-285750" algn="just">
                        <a:buFont typeface="Arial" panose="020B0604020202020204" pitchFamily="34" charset="0"/>
                        <a:buChar char="•"/>
                      </a:pPr>
                      <a:r>
                        <a:rPr lang="en-IN" sz="1800" dirty="0" smtClean="0"/>
                        <a:t>Analysis of balance sheet as well as CARO</a:t>
                      </a:r>
                      <a:endParaRPr lang="en-IN" sz="1800" dirty="0"/>
                    </a:p>
                  </a:txBody>
                  <a:tcPr/>
                </a:tc>
              </a:tr>
              <a:tr h="370840">
                <a:tc>
                  <a:txBody>
                    <a:bodyPr/>
                    <a:lstStyle/>
                    <a:p>
                      <a:pPr algn="just"/>
                      <a:r>
                        <a:rPr lang="en-US" sz="1800" dirty="0" smtClean="0"/>
                        <a:t>iii.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a) Whether there exist a system of obtaining reports on stock audits periodically?</a:t>
                      </a:r>
                    </a:p>
                  </a:txBody>
                  <a:tcPr/>
                </a:tc>
                <a:tc rowSpan="3">
                  <a:txBody>
                    <a:bodyPr/>
                    <a:lstStyle/>
                    <a:p>
                      <a:pPr marL="285750" indent="-285750" algn="just">
                        <a:buFont typeface="Arial" panose="020B0604020202020204" pitchFamily="34" charset="0"/>
                        <a:buChar char="•"/>
                      </a:pPr>
                      <a:r>
                        <a:rPr lang="en-IN" sz="1800" dirty="0" smtClean="0"/>
                        <a:t>Obtain stock audit policy</a:t>
                      </a:r>
                    </a:p>
                    <a:p>
                      <a:pPr marL="285750" indent="-285750" algn="just">
                        <a:buFont typeface="Arial" panose="020B0604020202020204" pitchFamily="34" charset="0"/>
                        <a:buChar char="•"/>
                      </a:pPr>
                      <a:r>
                        <a:rPr lang="en-IN" sz="1800" dirty="0" smtClean="0"/>
                        <a:t>Register of Stock audit conducted/not conducted</a:t>
                      </a:r>
                    </a:p>
                    <a:p>
                      <a:pPr marL="285750" indent="-285750" algn="just">
                        <a:buFont typeface="Arial" panose="020B0604020202020204" pitchFamily="34" charset="0"/>
                        <a:buChar char="•"/>
                      </a:pPr>
                      <a:r>
                        <a:rPr lang="en-IN" sz="1800" dirty="0" smtClean="0"/>
                        <a:t>Substantive procedures for deficiencies and action taken</a:t>
                      </a:r>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b) If so, whether the branch has complied with such system?</a:t>
                      </a:r>
                    </a:p>
                  </a:txBody>
                  <a:tcPr/>
                </a:tc>
                <a:tc vMerge="1">
                  <a:txBody>
                    <a:bodyPr/>
                    <a:lstStyle/>
                    <a:p>
                      <a:endParaRPr lang="en-IN" sz="1800" dirty="0"/>
                    </a:p>
                  </a:txBody>
                  <a:tcPr/>
                </a:tc>
              </a:tr>
              <a:tr h="370840">
                <a:tc>
                  <a:txBody>
                    <a:bodyPr/>
                    <a:lstStyle/>
                    <a:p>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c)</a:t>
                      </a:r>
                      <a:r>
                        <a:rPr lang="en-US" sz="1800" baseline="0" dirty="0" smtClean="0"/>
                        <a:t> </a:t>
                      </a:r>
                      <a:r>
                        <a:rPr lang="en-US" sz="1800" dirty="0" smtClean="0"/>
                        <a:t>Details of:</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 cases where stock audit was required but was not conducted</a:t>
                      </a:r>
                    </a:p>
                    <a:p>
                      <a:pPr algn="just"/>
                      <a:r>
                        <a:rPr lang="en-US" sz="1800" dirty="0" smtClean="0"/>
                        <a:t>- where stock audit was conducted but no action was taken on   adverse features </a:t>
                      </a:r>
                      <a:endParaRPr lang="en-IN" sz="1800" dirty="0"/>
                    </a:p>
                  </a:txBody>
                  <a:tcPr/>
                </a:tc>
                <a:tc vMerge="1">
                  <a:txBody>
                    <a:bodyPr/>
                    <a:lstStyle/>
                    <a:p>
                      <a:endParaRPr lang="en-IN" sz="1800" dirty="0"/>
                    </a:p>
                  </a:txBody>
                  <a:tcPr/>
                </a:tc>
              </a:tr>
            </a:tbl>
          </a:graphicData>
        </a:graphic>
      </p:graphicFrame>
    </p:spTree>
    <p:extLst>
      <p:ext uri="{BB962C8B-B14F-4D97-AF65-F5344CB8AC3E}">
        <p14:creationId xmlns:p14="http://schemas.microsoft.com/office/powerpoint/2010/main" val="2064330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24</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744273202"/>
              </p:ext>
            </p:extLst>
          </p:nvPr>
        </p:nvGraphicFramePr>
        <p:xfrm>
          <a:off x="381000" y="1295400"/>
          <a:ext cx="8630158" cy="4394200"/>
        </p:xfrm>
        <a:graphic>
          <a:graphicData uri="http://schemas.openxmlformats.org/drawingml/2006/table">
            <a:tbl>
              <a:tblPr firstRow="1" bandRow="1">
                <a:tableStyleId>{5940675A-B579-460E-94D1-54222C63F5DA}</a:tableStyleId>
              </a:tblPr>
              <a:tblGrid>
                <a:gridCol w="933958"/>
                <a:gridCol w="4953000"/>
                <a:gridCol w="27432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iv.</a:t>
                      </a:r>
                      <a:endParaRPr lang="en-IN" sz="1800" dirty="0"/>
                    </a:p>
                  </a:txBody>
                  <a:tcPr/>
                </a:tc>
                <a:tc>
                  <a:txBody>
                    <a:bodyPr/>
                    <a:lstStyle/>
                    <a:p>
                      <a:pPr algn="just"/>
                      <a:r>
                        <a:rPr lang="en-US" sz="1800" dirty="0" smtClean="0"/>
                        <a:t>Indicate the cases of advances to non-corporate entities with limits beyond that is set by the bank where the branch has not obtained the duly audited accounts of borrowers. </a:t>
                      </a:r>
                      <a:endParaRPr lang="en-IN" sz="1800" dirty="0"/>
                    </a:p>
                  </a:txBody>
                  <a:tcPr/>
                </a:tc>
                <a:tc>
                  <a:txBody>
                    <a:bodyPr/>
                    <a:lstStyle/>
                    <a:p>
                      <a:pPr marL="285750" indent="-285750" algn="just">
                        <a:buFont typeface="Arial" panose="020B0604020202020204" pitchFamily="34" charset="0"/>
                        <a:buChar char="•"/>
                      </a:pPr>
                      <a:r>
                        <a:rPr lang="en-IN" sz="1800" dirty="0" smtClean="0"/>
                        <a:t>Refer HO Guideline</a:t>
                      </a:r>
                      <a:r>
                        <a:rPr lang="en-IN" sz="1800" baseline="0" dirty="0" smtClean="0"/>
                        <a:t> as well as RBI Guideline of Rs.10 Lakhs</a:t>
                      </a:r>
                      <a:endParaRPr lang="en-IN" sz="1800" dirty="0"/>
                    </a:p>
                  </a:txBody>
                  <a:tcPr/>
                </a:tc>
              </a:tr>
              <a:tr h="370840">
                <a:tc>
                  <a:txBody>
                    <a:bodyPr/>
                    <a:lstStyle/>
                    <a:p>
                      <a:pPr algn="just"/>
                      <a:r>
                        <a:rPr lang="en-US" sz="1800" dirty="0" smtClean="0"/>
                        <a:t>v.</a:t>
                      </a:r>
                      <a:endParaRPr lang="en-IN" sz="1800" dirty="0"/>
                    </a:p>
                  </a:txBody>
                  <a:tcPr/>
                </a:tc>
                <a:tc>
                  <a:txBody>
                    <a:bodyPr/>
                    <a:lstStyle/>
                    <a:p>
                      <a:pPr algn="just"/>
                      <a:r>
                        <a:rPr lang="en-US" sz="1800" dirty="0" smtClean="0"/>
                        <a:t>Does the branch have on its record, a due diligence report in the form and manner required by the Reserve Bank of India in respect of advances under consortium and multiple banking arrangements. Give the list of accounts where such certificate/report is not obtained or not available on record.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800" dirty="0" smtClean="0"/>
                        <a:t>(In case, the branch is not the lead bank, copy of certificate/report should be obtained from lead bank for review and record) </a:t>
                      </a:r>
                      <a:endParaRPr lang="en-IN" sz="1800" dirty="0" smtClean="0"/>
                    </a:p>
                  </a:txBody>
                  <a:tcPr/>
                </a:tc>
                <a:tc>
                  <a:txBody>
                    <a:bodyPr/>
                    <a:lstStyle/>
                    <a:p>
                      <a:pPr marL="285750" indent="-285750" algn="just">
                        <a:buFont typeface="Arial" panose="020B0604020202020204" pitchFamily="34" charset="0"/>
                        <a:buChar char="•"/>
                      </a:pPr>
                      <a:r>
                        <a:rPr lang="en-IN" sz="1800" dirty="0" smtClean="0"/>
                        <a:t>Check for applicability</a:t>
                      </a:r>
                    </a:p>
                    <a:p>
                      <a:pPr marL="285750" indent="-285750" algn="just">
                        <a:buFont typeface="Arial" panose="020B0604020202020204" pitchFamily="34" charset="0"/>
                        <a:buChar char="•"/>
                      </a:pPr>
                      <a:r>
                        <a:rPr lang="en-IN" sz="1800" dirty="0" smtClean="0"/>
                        <a:t>Verification</a:t>
                      </a:r>
                      <a:r>
                        <a:rPr lang="en-IN" sz="1800" baseline="0" dirty="0" smtClean="0"/>
                        <a:t> of record for certificate obtained/ not obtained</a:t>
                      </a:r>
                    </a:p>
                    <a:p>
                      <a:pPr marL="285750" indent="-285750" algn="just">
                        <a:buFont typeface="Arial" panose="020B0604020202020204" pitchFamily="34" charset="0"/>
                        <a:buChar char="•"/>
                      </a:pPr>
                      <a:r>
                        <a:rPr lang="en-IN" sz="1800" baseline="0" dirty="0" smtClean="0"/>
                        <a:t>Scrutiny of report for samples selected</a:t>
                      </a:r>
                      <a:endParaRPr lang="en-IN" sz="1800" dirty="0"/>
                    </a:p>
                  </a:txBody>
                  <a:tcPr/>
                </a:tc>
              </a:tr>
            </a:tbl>
          </a:graphicData>
        </a:graphic>
      </p:graphicFrame>
    </p:spTree>
    <p:extLst>
      <p:ext uri="{BB962C8B-B14F-4D97-AF65-F5344CB8AC3E}">
        <p14:creationId xmlns:p14="http://schemas.microsoft.com/office/powerpoint/2010/main" val="21472065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104" y="152400"/>
            <a:ext cx="8229600" cy="914400"/>
          </a:xfrm>
        </p:spPr>
        <p:txBody>
          <a:bodyPr>
            <a:noAutofit/>
          </a:bodyPr>
          <a:lstStyle/>
          <a:p>
            <a:r>
              <a:rPr lang="en-IN" sz="3200" b="1" dirty="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505942470"/>
              </p:ext>
            </p:extLst>
          </p:nvPr>
        </p:nvGraphicFramePr>
        <p:xfrm>
          <a:off x="157416" y="1371600"/>
          <a:ext cx="8816975" cy="4663440"/>
        </p:xfrm>
        <a:graphic>
          <a:graphicData uri="http://schemas.openxmlformats.org/drawingml/2006/table">
            <a:tbl>
              <a:tblPr firstRow="1" bandRow="1">
                <a:tableStyleId>{5940675A-B579-460E-94D1-54222C63F5DA}</a:tableStyleId>
              </a:tblPr>
              <a:tblGrid>
                <a:gridCol w="739775"/>
                <a:gridCol w="5147183"/>
                <a:gridCol w="2930017"/>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vi.</a:t>
                      </a:r>
                      <a:endParaRPr lang="en-IN" sz="1800" dirty="0"/>
                    </a:p>
                  </a:txBody>
                  <a:tcPr/>
                </a:tc>
                <a:tc>
                  <a:txBody>
                    <a:bodyPr/>
                    <a:lstStyle/>
                    <a:p>
                      <a:pPr algn="just"/>
                      <a:r>
                        <a:rPr lang="en-US" sz="1800" dirty="0" smtClean="0"/>
                        <a:t>Has the inspection or physical verification of securities charged to the bank been carried out by the branch as per the procedure laid down by the controlling authorities of the bank? </a:t>
                      </a:r>
                    </a:p>
                    <a:p>
                      <a:pPr algn="just"/>
                      <a:r>
                        <a:rPr lang="en-US" dirty="0" smtClean="0"/>
                        <a:t>Whether there is a substantial deterioration in value of security during financial year as per latest valuation report in comparison with earlier valuation report on record?</a:t>
                      </a:r>
                      <a:endParaRPr lang="en-IN" sz="1800" dirty="0"/>
                    </a:p>
                  </a:txBody>
                  <a:tcPr/>
                </a:tc>
                <a:tc>
                  <a:txBody>
                    <a:bodyPr/>
                    <a:lstStyle/>
                    <a:p>
                      <a:pPr marL="285750" indent="-285750" algn="just">
                        <a:buFont typeface="Arial" panose="020B0604020202020204" pitchFamily="34" charset="0"/>
                        <a:buChar char="•"/>
                      </a:pPr>
                      <a:r>
                        <a:rPr lang="en-IN" sz="1800" dirty="0" smtClean="0"/>
                        <a:t>Refer credit policy and credit monitoring policy</a:t>
                      </a:r>
                    </a:p>
                    <a:p>
                      <a:pPr marL="285750" indent="-285750" algn="just">
                        <a:buFont typeface="Arial" panose="020B0604020202020204" pitchFamily="34" charset="0"/>
                        <a:buChar char="•"/>
                      </a:pPr>
                      <a:r>
                        <a:rPr lang="en-IN" sz="1800" dirty="0" smtClean="0"/>
                        <a:t>Verification of visi</a:t>
                      </a:r>
                      <a:r>
                        <a:rPr lang="en-IN" sz="1800" baseline="0" dirty="0" smtClean="0"/>
                        <a:t>t register</a:t>
                      </a:r>
                    </a:p>
                    <a:p>
                      <a:pPr marL="285750" indent="-285750" algn="just">
                        <a:buFont typeface="Arial" panose="020B0604020202020204" pitchFamily="34" charset="0"/>
                        <a:buChar char="•"/>
                      </a:pPr>
                      <a:r>
                        <a:rPr lang="en-IN" sz="1800" baseline="0" dirty="0" smtClean="0"/>
                        <a:t>Verification of IRAC norms</a:t>
                      </a:r>
                      <a:endParaRPr lang="en-IN" sz="1800" dirty="0"/>
                    </a:p>
                  </a:txBody>
                  <a:tcPr/>
                </a:tc>
              </a:tr>
              <a:tr h="370840">
                <a:tc>
                  <a:txBody>
                    <a:bodyPr/>
                    <a:lstStyle/>
                    <a:p>
                      <a:pPr algn="just"/>
                      <a:r>
                        <a:rPr lang="en-US" sz="1800" dirty="0" smtClean="0"/>
                        <a:t>vii.</a:t>
                      </a:r>
                      <a:endParaRPr lang="en-IN" sz="1800" dirty="0"/>
                    </a:p>
                  </a:txBody>
                  <a:tcPr/>
                </a:tc>
                <a:tc>
                  <a:txBody>
                    <a:bodyPr/>
                    <a:lstStyle/>
                    <a:p>
                      <a:pPr algn="just"/>
                      <a:r>
                        <a:rPr lang="en-US" sz="1800" dirty="0" smtClean="0"/>
                        <a:t>In respect of advances examined by you, have you come across cases of deficiencies, including in value of securities and inspection thereof or any other adverse features such as frequent/ unauthorized overdrawing beyond limits, inadequate insurance coverage, etc.? </a:t>
                      </a:r>
                      <a:endParaRPr lang="en-IN" sz="1800" dirty="0"/>
                    </a:p>
                  </a:txBody>
                  <a:tcPr/>
                </a:tc>
                <a:tc>
                  <a:txBody>
                    <a:bodyPr/>
                    <a:lstStyle/>
                    <a:p>
                      <a:pPr marL="285750" indent="-285750" algn="just">
                        <a:buFont typeface="Arial" panose="020B0604020202020204" pitchFamily="34" charset="0"/>
                        <a:buChar char="•"/>
                      </a:pPr>
                      <a:r>
                        <a:rPr lang="en-IN" sz="1800" dirty="0" smtClean="0">
                          <a:solidFill>
                            <a:schemeClr val="tx1"/>
                          </a:solidFill>
                        </a:rPr>
                        <a:t>Exception reports for Technical Review</a:t>
                      </a:r>
                    </a:p>
                    <a:p>
                      <a:pPr marL="285750" indent="-285750" algn="just">
                        <a:buFont typeface="Arial" panose="020B0604020202020204" pitchFamily="34" charset="0"/>
                        <a:buChar char="•"/>
                      </a:pPr>
                      <a:r>
                        <a:rPr lang="en-IN" sz="1800" dirty="0" smtClean="0">
                          <a:solidFill>
                            <a:schemeClr val="tx1"/>
                          </a:solidFill>
                        </a:rPr>
                        <a:t>Verification of </a:t>
                      </a:r>
                      <a:r>
                        <a:rPr lang="en-IN" sz="1800" dirty="0" err="1" smtClean="0">
                          <a:solidFill>
                            <a:schemeClr val="tx1"/>
                          </a:solidFill>
                        </a:rPr>
                        <a:t>Adhoc</a:t>
                      </a:r>
                      <a:r>
                        <a:rPr lang="en-IN" sz="1800" dirty="0" smtClean="0">
                          <a:solidFill>
                            <a:schemeClr val="tx1"/>
                          </a:solidFill>
                        </a:rPr>
                        <a:t>/TOD </a:t>
                      </a:r>
                      <a:r>
                        <a:rPr lang="en-IN" sz="1800" baseline="0" dirty="0" smtClean="0">
                          <a:solidFill>
                            <a:schemeClr val="tx1"/>
                          </a:solidFill>
                        </a:rPr>
                        <a:t>register</a:t>
                      </a:r>
                    </a:p>
                    <a:p>
                      <a:pPr marL="285750" indent="-285750" algn="just">
                        <a:buFont typeface="Arial" panose="020B0604020202020204" pitchFamily="34" charset="0"/>
                        <a:buChar char="•"/>
                      </a:pPr>
                      <a:r>
                        <a:rPr lang="en-IN" sz="1800" baseline="0" dirty="0" smtClean="0">
                          <a:solidFill>
                            <a:schemeClr val="tx1"/>
                          </a:solidFill>
                        </a:rPr>
                        <a:t>Verification of Insurance validity and coverage</a:t>
                      </a:r>
                      <a:endParaRPr lang="en-IN" sz="1800" dirty="0">
                        <a:solidFill>
                          <a:schemeClr val="tx1"/>
                        </a:solidFill>
                      </a:endParaRPr>
                    </a:p>
                  </a:txBody>
                  <a:tcPr/>
                </a:tc>
              </a:tr>
            </a:tbl>
          </a:graphicData>
        </a:graphic>
      </p:graphicFrame>
    </p:spTree>
    <p:extLst>
      <p:ext uri="{BB962C8B-B14F-4D97-AF65-F5344CB8AC3E}">
        <p14:creationId xmlns:p14="http://schemas.microsoft.com/office/powerpoint/2010/main" val="3675719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914400"/>
          </a:xfrm>
        </p:spPr>
        <p:txBody>
          <a:bodyPr>
            <a:noAutofit/>
          </a:bodyPr>
          <a:lstStyle/>
          <a:p>
            <a:r>
              <a:rPr lang="en-IN" sz="3200" b="1" dirty="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423328310"/>
              </p:ext>
            </p:extLst>
          </p:nvPr>
        </p:nvGraphicFramePr>
        <p:xfrm>
          <a:off x="304800" y="1141094"/>
          <a:ext cx="8686800" cy="5102840"/>
        </p:xfrm>
        <a:graphic>
          <a:graphicData uri="http://schemas.openxmlformats.org/drawingml/2006/table">
            <a:tbl>
              <a:tblPr firstRow="1" bandRow="1">
                <a:tableStyleId>{5940675A-B579-460E-94D1-54222C63F5DA}</a:tableStyleId>
              </a:tblPr>
              <a:tblGrid>
                <a:gridCol w="933958"/>
                <a:gridCol w="4781042"/>
                <a:gridCol w="2971800"/>
              </a:tblGrid>
              <a:tr h="380091">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1499538">
                <a:tc>
                  <a:txBody>
                    <a:bodyPr/>
                    <a:lstStyle/>
                    <a:p>
                      <a:pPr algn="just"/>
                      <a:r>
                        <a:rPr lang="en-US" sz="1800" dirty="0" smtClean="0"/>
                        <a:t>viii.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Whether the branch has any red-flagged account? If yes, whether any deviations were observed related to compliance of bank's policy related with Red Flag Accounts? </a:t>
                      </a:r>
                    </a:p>
                  </a:txBody>
                  <a:tcPr/>
                </a:tc>
                <a:tc>
                  <a:txBody>
                    <a:bodyPr/>
                    <a:lstStyle/>
                    <a:p>
                      <a:pPr marL="285750" indent="-285750" algn="just">
                        <a:buFont typeface="Arial" panose="020B0604020202020204" pitchFamily="34" charset="0"/>
                        <a:buChar char="•"/>
                      </a:pPr>
                      <a:r>
                        <a:rPr lang="en-IN" sz="1800" dirty="0" smtClean="0"/>
                        <a:t>Understanding</a:t>
                      </a:r>
                      <a:r>
                        <a:rPr lang="en-IN" sz="1800" baseline="0" dirty="0" smtClean="0"/>
                        <a:t> the </a:t>
                      </a:r>
                      <a:r>
                        <a:rPr lang="en-IN" sz="1800" dirty="0" smtClean="0"/>
                        <a:t>System of</a:t>
                      </a:r>
                      <a:r>
                        <a:rPr lang="en-IN" sz="1800" baseline="0" dirty="0" smtClean="0"/>
                        <a:t> marking of Red flag</a:t>
                      </a:r>
                    </a:p>
                    <a:p>
                      <a:pPr marL="285750" indent="-285750" algn="just">
                        <a:buFont typeface="Arial" panose="020B0604020202020204" pitchFamily="34" charset="0"/>
                        <a:buChar char="•"/>
                      </a:pPr>
                      <a:r>
                        <a:rPr lang="en-IN" sz="1800" baseline="0" dirty="0" smtClean="0"/>
                        <a:t>Substantive procedures for non-compliance</a:t>
                      </a:r>
                      <a:endParaRPr lang="en-IN" sz="1800" dirty="0"/>
                    </a:p>
                  </a:txBody>
                  <a:tcPr/>
                </a:tc>
              </a:tr>
              <a:tr h="937211">
                <a:tc>
                  <a:txBody>
                    <a:bodyPr/>
                    <a:lstStyle/>
                    <a:p>
                      <a:pPr algn="just"/>
                      <a:r>
                        <a:rPr lang="en-US" sz="1800" dirty="0" smtClean="0"/>
                        <a:t>ix.</a:t>
                      </a:r>
                      <a:endParaRPr lang="en-IN" sz="1800" dirty="0"/>
                    </a:p>
                  </a:txBody>
                  <a:tcPr/>
                </a:tc>
                <a:tc>
                  <a:txBody>
                    <a:bodyPr/>
                    <a:lstStyle/>
                    <a:p>
                      <a:pPr algn="just"/>
                      <a:r>
                        <a:rPr lang="en-US" sz="1800" dirty="0" smtClean="0"/>
                        <a:t>Comment on adverse features considered significant in top 5 standard large advances and which need management's attention.</a:t>
                      </a:r>
                      <a:endParaRPr lang="en-IN" sz="1800" dirty="0"/>
                    </a:p>
                  </a:txBody>
                  <a:tcPr/>
                </a:tc>
                <a:tc>
                  <a:txBody>
                    <a:bodyPr/>
                    <a:lstStyle/>
                    <a:p>
                      <a:pPr marL="285750" indent="-285750" algn="just">
                        <a:buFont typeface="Arial" panose="020B0604020202020204" pitchFamily="34" charset="0"/>
                        <a:buChar char="•"/>
                      </a:pPr>
                      <a:r>
                        <a:rPr lang="en-IN" sz="1800" dirty="0" smtClean="0"/>
                        <a:t>Additional requirement for standard accounts</a:t>
                      </a:r>
                      <a:endParaRPr lang="en-IN" sz="1800" dirty="0"/>
                    </a:p>
                  </a:txBody>
                  <a:tcPr/>
                </a:tc>
              </a:tr>
              <a:tr h="2061865">
                <a:tc>
                  <a:txBody>
                    <a:bodyPr/>
                    <a:lstStyle/>
                    <a:p>
                      <a:pPr algn="just"/>
                      <a:r>
                        <a:rPr lang="en-US" sz="1800" dirty="0" smtClean="0"/>
                        <a:t>x.</a:t>
                      </a:r>
                      <a:endParaRPr lang="en-IN" sz="1800" dirty="0"/>
                    </a:p>
                  </a:txBody>
                  <a:tcPr/>
                </a:tc>
                <a:tc>
                  <a:txBody>
                    <a:bodyPr/>
                    <a:lstStyle/>
                    <a:p>
                      <a:pPr algn="just"/>
                      <a:r>
                        <a:rPr lang="en-US" sz="1800" dirty="0" smtClean="0"/>
                        <a:t>In respect of leasing finance activities, has the branch complied with the guidelines issued by the controlling authorities of the bank relating to security creation, asset inspection, insurance, etc.? Has the branch complied with the accounting norms prescribed by the controlling authorities of the bank relating to such leasing activities? </a:t>
                      </a:r>
                      <a:endParaRPr lang="en-IN" sz="1800" dirty="0"/>
                    </a:p>
                  </a:txBody>
                  <a:tcPr/>
                </a:tc>
                <a:tc>
                  <a:txBody>
                    <a:bodyPr/>
                    <a:lstStyle/>
                    <a:p>
                      <a:pPr marL="285750" indent="-285750" algn="just">
                        <a:buFont typeface="Arial" panose="020B0604020202020204" pitchFamily="34" charset="0"/>
                        <a:buChar char="•"/>
                      </a:pPr>
                      <a:r>
                        <a:rPr lang="en-IN" sz="1800" dirty="0" smtClean="0"/>
                        <a:t>Understanding</a:t>
                      </a:r>
                      <a:r>
                        <a:rPr lang="en-IN" sz="1800" baseline="0" dirty="0" smtClean="0"/>
                        <a:t> the </a:t>
                      </a:r>
                      <a:r>
                        <a:rPr lang="en-IN" sz="1800" dirty="0" smtClean="0"/>
                        <a:t>System </a:t>
                      </a:r>
                    </a:p>
                    <a:p>
                      <a:pPr marL="285750" indent="-285750" algn="just">
                        <a:buFont typeface="Arial" panose="020B0604020202020204" pitchFamily="34" charset="0"/>
                        <a:buChar char="•"/>
                      </a:pPr>
                      <a:r>
                        <a:rPr lang="en-IN" sz="1800" dirty="0" smtClean="0"/>
                        <a:t>Substantive</a:t>
                      </a:r>
                      <a:r>
                        <a:rPr lang="en-IN" sz="1800" baseline="0" dirty="0" smtClean="0"/>
                        <a:t> procedures</a:t>
                      </a:r>
                      <a:endParaRPr lang="en-IN" sz="1800" dirty="0"/>
                    </a:p>
                  </a:txBody>
                  <a:tcPr/>
                </a:tc>
              </a:tr>
            </a:tbl>
          </a:graphicData>
        </a:graphic>
      </p:graphicFrame>
    </p:spTree>
    <p:extLst>
      <p:ext uri="{BB962C8B-B14F-4D97-AF65-F5344CB8AC3E}">
        <p14:creationId xmlns:p14="http://schemas.microsoft.com/office/powerpoint/2010/main" val="28031637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7895"/>
            <a:ext cx="8229600" cy="533400"/>
          </a:xfrm>
        </p:spPr>
        <p:txBody>
          <a:bodyPr>
            <a:noAutofit/>
          </a:bodyPr>
          <a:lstStyle/>
          <a:p>
            <a:r>
              <a:rPr lang="en-IN" sz="3200" b="1" dirty="0" smtClean="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27</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71026793"/>
              </p:ext>
            </p:extLst>
          </p:nvPr>
        </p:nvGraphicFramePr>
        <p:xfrm>
          <a:off x="152400" y="678335"/>
          <a:ext cx="8763000" cy="5729440"/>
        </p:xfrm>
        <a:graphic>
          <a:graphicData uri="http://schemas.openxmlformats.org/drawingml/2006/table">
            <a:tbl>
              <a:tblPr firstRow="1" bandRow="1">
                <a:tableStyleId>{5940675A-B579-460E-94D1-54222C63F5DA}</a:tableStyleId>
              </a:tblPr>
              <a:tblGrid>
                <a:gridCol w="753763"/>
                <a:gridCol w="5050214"/>
                <a:gridCol w="2959023"/>
              </a:tblGrid>
              <a:tr h="464665">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631442">
                <a:tc>
                  <a:txBody>
                    <a:bodyPr/>
                    <a:lstStyle/>
                    <a:p>
                      <a:pPr algn="just"/>
                      <a:r>
                        <a:rPr lang="en-US" sz="1800" b="1" dirty="0" smtClean="0"/>
                        <a:t>(f)</a:t>
                      </a:r>
                      <a:endParaRPr lang="en-IN" sz="1800" b="1"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1" dirty="0" smtClean="0"/>
                        <a:t>Asset Classification, Provisioning of Advances and Resolution of Stressed Assets</a:t>
                      </a:r>
                    </a:p>
                  </a:txBody>
                  <a:tcPr/>
                </a:tc>
                <a:tc>
                  <a:txBody>
                    <a:bodyPr/>
                    <a:lstStyle/>
                    <a:p>
                      <a:pPr algn="just"/>
                      <a:endParaRPr lang="en-IN" sz="1800" dirty="0"/>
                    </a:p>
                  </a:txBody>
                  <a:tcPr/>
                </a:tc>
              </a:tr>
              <a:tr h="1443295">
                <a:tc>
                  <a:txBody>
                    <a:bodyPr/>
                    <a:lstStyle/>
                    <a:p>
                      <a:pPr algn="just"/>
                      <a:r>
                        <a:rPr lang="en-US" sz="1800" dirty="0" smtClean="0"/>
                        <a:t>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a)</a:t>
                      </a:r>
                      <a:r>
                        <a:rPr lang="en-US" sz="1800" baseline="0" dirty="0" smtClean="0"/>
                        <a:t> </a:t>
                      </a:r>
                      <a:r>
                        <a:rPr lang="en-US" sz="1800" dirty="0" smtClean="0"/>
                        <a:t>Has the branch identified and classified advances into standard / substandard / doubtful / loss assets through the computer system, without manual intervention? </a:t>
                      </a:r>
                      <a:endParaRPr lang="en-IN" sz="1800" dirty="0" smtClean="0"/>
                    </a:p>
                  </a:txBody>
                  <a:tcPr/>
                </a:tc>
                <a:tc>
                  <a:txBody>
                    <a:bodyPr/>
                    <a:lstStyle/>
                    <a:p>
                      <a:pPr marL="285750" indent="-285750" algn="just">
                        <a:buFont typeface="Arial" panose="020B0604020202020204" pitchFamily="34" charset="0"/>
                        <a:buChar char="•"/>
                      </a:pPr>
                      <a:r>
                        <a:rPr lang="en-IN" sz="1800" dirty="0" smtClean="0"/>
                        <a:t>Understanding</a:t>
                      </a:r>
                      <a:r>
                        <a:rPr lang="en-IN" sz="1800" baseline="0" dirty="0" smtClean="0"/>
                        <a:t> of the system of classification and reviewing the access rights to the Branches with respect to NPA system</a:t>
                      </a:r>
                      <a:endParaRPr lang="en-IN" sz="1800" dirty="0"/>
                    </a:p>
                  </a:txBody>
                  <a:tcPr/>
                </a:tc>
              </a:tr>
              <a:tr h="1149975">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b) Is this identification &amp; classification in line with the norms prescribed by the Reserve Bank of India</a:t>
                      </a:r>
                      <a:endParaRPr lang="en-IN" sz="1800" dirty="0" smtClean="0"/>
                    </a:p>
                  </a:txBody>
                  <a:tcPr/>
                </a:tc>
                <a:tc>
                  <a:txBody>
                    <a:bodyPr/>
                    <a:lstStyle/>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800" dirty="0" smtClean="0"/>
                        <a:t>Compliance</a:t>
                      </a:r>
                      <a:r>
                        <a:rPr lang="en-IN" sz="1800" baseline="0" dirty="0" smtClean="0"/>
                        <a:t> w.r.t. IRAC norms issued on April 01, 2023</a:t>
                      </a:r>
                      <a:endParaRPr lang="en-IN" sz="1800" dirty="0" smtClean="0"/>
                    </a:p>
                  </a:txBody>
                  <a:tcPr/>
                </a:tc>
              </a:tr>
              <a:tr h="1984531">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c) Whether the branch is following the system of classifying the account into SMA-0, SMA-1, and SMA-2. Whether the auditor disagrees with the branch classification of advances into standard (Including SMA-0, SMA-1, SMA-2)/ sub-standard / doubtful / loss assets, the details of such advances with reasons should be given. </a:t>
                      </a:r>
                      <a:endParaRPr lang="en-IN" sz="1800" dirty="0" smtClean="0"/>
                    </a:p>
                  </a:txBody>
                  <a:tcPr/>
                </a:tc>
                <a:tc>
                  <a:txBody>
                    <a:bodyPr/>
                    <a:lstStyle/>
                    <a:p>
                      <a:pPr marL="285750" indent="-285750" algn="just">
                        <a:buFont typeface="Arial" panose="020B0604020202020204" pitchFamily="34" charset="0"/>
                        <a:buChar char="•"/>
                      </a:pPr>
                      <a:r>
                        <a:rPr lang="en-IN" sz="1800" dirty="0" smtClean="0"/>
                        <a:t>Compliance</a:t>
                      </a:r>
                      <a:r>
                        <a:rPr lang="en-IN" sz="1800" baseline="0" dirty="0" smtClean="0"/>
                        <a:t> w.r.t. IRAC norms issued on April 01, 2023</a:t>
                      </a:r>
                      <a:endParaRPr lang="en-IN" sz="1800" dirty="0"/>
                    </a:p>
                  </a:txBody>
                  <a:tcPr/>
                </a:tc>
              </a:tr>
            </a:tbl>
          </a:graphicData>
        </a:graphic>
      </p:graphicFrame>
    </p:spTree>
    <p:extLst>
      <p:ext uri="{BB962C8B-B14F-4D97-AF65-F5344CB8AC3E}">
        <p14:creationId xmlns:p14="http://schemas.microsoft.com/office/powerpoint/2010/main" val="28290881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28</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212221682"/>
              </p:ext>
            </p:extLst>
          </p:nvPr>
        </p:nvGraphicFramePr>
        <p:xfrm>
          <a:off x="381000" y="1311274"/>
          <a:ext cx="8630158" cy="4022725"/>
        </p:xfrm>
        <a:graphic>
          <a:graphicData uri="http://schemas.openxmlformats.org/drawingml/2006/table">
            <a:tbl>
              <a:tblPr firstRow="1" bandRow="1">
                <a:tableStyleId>{5940675A-B579-460E-94D1-54222C63F5DA}</a:tableStyleId>
              </a:tblPr>
              <a:tblGrid>
                <a:gridCol w="762000"/>
                <a:gridCol w="4876800"/>
                <a:gridCol w="2991358"/>
              </a:tblGrid>
              <a:tr h="387925">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956526">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d) Also indicate whether required changes have been incorporated/ suggested in the Memorandum of Changes.</a:t>
                      </a:r>
                      <a:endParaRPr lang="en-IN" sz="1800" dirty="0" smtClean="0"/>
                    </a:p>
                  </a:txBody>
                  <a:tcPr/>
                </a:tc>
                <a:tc>
                  <a:txBody>
                    <a:bodyPr/>
                    <a:lstStyle/>
                    <a:p>
                      <a:pPr marL="285750" indent="-285750" algn="just">
                        <a:buFont typeface="Arial" panose="020B0604020202020204" pitchFamily="34" charset="0"/>
                        <a:buChar char="•"/>
                      </a:pPr>
                      <a:r>
                        <a:rPr lang="en-IN" sz="1800" dirty="0" smtClean="0"/>
                        <a:t>While</a:t>
                      </a:r>
                      <a:r>
                        <a:rPr lang="en-IN" sz="1800" baseline="0" dirty="0" smtClean="0"/>
                        <a:t> passing the MOC precise details needs to be given</a:t>
                      </a:r>
                      <a:endParaRPr lang="en-IN" sz="1800" dirty="0"/>
                    </a:p>
                  </a:txBody>
                  <a:tcPr/>
                </a:tc>
              </a:tr>
              <a:tr h="2678274">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e)</a:t>
                      </a:r>
                      <a:r>
                        <a:rPr lang="en-US" sz="1800" baseline="0" dirty="0" smtClean="0"/>
                        <a:t> </a:t>
                      </a:r>
                      <a:r>
                        <a:rPr lang="en-US" sz="1800" dirty="0" smtClean="0"/>
                        <a:t>List the accounts (with outstanding in excess of Rs. 10.00 crore) which have either been downgraded or upgraded with regard to their classification as Non-Performing Asset or Standard Asset during the year and the reason thereof.</a:t>
                      </a:r>
                      <a:endParaRPr lang="en-IN" sz="1800" dirty="0" smtClean="0"/>
                    </a:p>
                  </a:txBody>
                  <a:tcPr/>
                </a:tc>
                <a:tc>
                  <a:txBody>
                    <a:bodyPr/>
                    <a:lstStyle/>
                    <a:p>
                      <a:pPr marL="285750" indent="-285750" algn="just">
                        <a:buFont typeface="Arial" panose="020B0604020202020204" pitchFamily="34" charset="0"/>
                        <a:buChar char="•"/>
                      </a:pPr>
                      <a:r>
                        <a:rPr lang="en-IN" sz="1800" dirty="0" smtClean="0"/>
                        <a:t>Obtain the list of accounts upgraded</a:t>
                      </a:r>
                      <a:r>
                        <a:rPr lang="en-IN" sz="1800" baseline="0" dirty="0" smtClean="0"/>
                        <a:t> or downgraded </a:t>
                      </a:r>
                      <a:r>
                        <a:rPr lang="en-IN" sz="1800" b="1" baseline="0" dirty="0" smtClean="0"/>
                        <a:t>during the year</a:t>
                      </a:r>
                    </a:p>
                    <a:p>
                      <a:pPr marL="285750" indent="-285750" algn="just">
                        <a:buFont typeface="Arial" panose="020B0604020202020204" pitchFamily="34" charset="0"/>
                        <a:buChar char="•"/>
                      </a:pPr>
                      <a:r>
                        <a:rPr lang="en-IN" sz="1800" b="0" baseline="0" dirty="0" smtClean="0"/>
                        <a:t>IRAC norms for upgradation with respect to recovery of entire overdues, restructured accounts, One Time credit entries needs focus</a:t>
                      </a:r>
                      <a:endParaRPr lang="en-IN" sz="1800" b="0" dirty="0"/>
                    </a:p>
                  </a:txBody>
                  <a:tcPr/>
                </a:tc>
              </a:tr>
            </a:tbl>
          </a:graphicData>
        </a:graphic>
      </p:graphicFrame>
    </p:spTree>
    <p:extLst>
      <p:ext uri="{BB962C8B-B14F-4D97-AF65-F5344CB8AC3E}">
        <p14:creationId xmlns:p14="http://schemas.microsoft.com/office/powerpoint/2010/main" val="3474493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09600"/>
          </a:xfrm>
        </p:spPr>
        <p:txBody>
          <a:bodyPr>
            <a:noAutofit/>
          </a:bodyPr>
          <a:lstStyle/>
          <a:p>
            <a:r>
              <a:rPr lang="en-IN" sz="3200" b="1" dirty="0" smtClean="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29</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172636184"/>
              </p:ext>
            </p:extLst>
          </p:nvPr>
        </p:nvGraphicFramePr>
        <p:xfrm>
          <a:off x="136525" y="1295400"/>
          <a:ext cx="8858758" cy="4851400"/>
        </p:xfrm>
        <a:graphic>
          <a:graphicData uri="http://schemas.openxmlformats.org/drawingml/2006/table">
            <a:tbl>
              <a:tblPr firstRow="1" bandRow="1">
                <a:tableStyleId>{5940675A-B579-460E-94D1-54222C63F5DA}</a:tableStyleId>
              </a:tblPr>
              <a:tblGrid>
                <a:gridCol w="781558"/>
                <a:gridCol w="4454017"/>
                <a:gridCol w="3623183"/>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f) Whether RBI guidelines on income recognition and provisioning have been followed. </a:t>
                      </a:r>
                      <a:endParaRPr lang="en-IN" sz="1800" dirty="0" smtClean="0"/>
                    </a:p>
                  </a:txBody>
                  <a:tcPr/>
                </a:tc>
                <a:tc>
                  <a:txBody>
                    <a:bodyPr/>
                    <a:lstStyle/>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800" dirty="0" smtClean="0"/>
                        <a:t>Compliance</a:t>
                      </a:r>
                      <a:r>
                        <a:rPr lang="en-IN" sz="1800" baseline="0" dirty="0" smtClean="0"/>
                        <a:t> w.r.t. IRAC norms issued on April 01, 2023</a:t>
                      </a:r>
                      <a:endParaRPr lang="en-IN" sz="1800" dirty="0" smtClean="0"/>
                    </a:p>
                  </a:txBody>
                  <a:tcPr/>
                </a:tc>
              </a:tr>
              <a:tr h="370840">
                <a:tc>
                  <a:txBody>
                    <a:bodyPr/>
                    <a:lstStyle/>
                    <a:p>
                      <a:pPr algn="just"/>
                      <a:r>
                        <a:rPr lang="en-US" sz="1800" dirty="0" smtClean="0"/>
                        <a:t>ii.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a) Whether the branch has reported accounts restructured or rephased during the year to Controlling Authority of the bank?</a:t>
                      </a:r>
                      <a:endParaRPr lang="en-IN" sz="1800" dirty="0" smtClean="0"/>
                    </a:p>
                  </a:txBody>
                  <a:tcPr/>
                </a:tc>
                <a:tc rowSpan="3">
                  <a:txBody>
                    <a:bodyPr/>
                    <a:lstStyle/>
                    <a:p>
                      <a:pPr marL="285750" indent="-285750" algn="just">
                        <a:buFont typeface="Arial" panose="020B0604020202020204" pitchFamily="34" charset="0"/>
                        <a:buChar char="•"/>
                      </a:pPr>
                      <a:r>
                        <a:rPr lang="en-IN" sz="1800" dirty="0" smtClean="0"/>
                        <a:t>Compliance of various RBI circulars</a:t>
                      </a:r>
                      <a:r>
                        <a:rPr lang="en-IN" sz="1800" baseline="0" dirty="0" smtClean="0"/>
                        <a:t> w.r.t. normal restructuring, MSME restructuring, COVID related package and restructuring due to deferment of DCCO</a:t>
                      </a:r>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b) Whether the RBI Guidelines for restructuring on all such cases have been followed. </a:t>
                      </a:r>
                      <a:endParaRPr lang="en-IN" sz="1800" dirty="0" smtClean="0"/>
                    </a:p>
                  </a:txBody>
                  <a:tcPr/>
                </a:tc>
                <a:tc vMerge="1">
                  <a:txBody>
                    <a:bodyPr/>
                    <a:lstStyle/>
                    <a:p>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c) Whether the branch complies with the regulatory stance for resolution of stressed assets, including the compliance with board approved policies in this regard, tracking/reporting of defaults for resolution purposes among others? </a:t>
                      </a:r>
                      <a:endParaRPr kumimoji="0" lang="en-US" sz="1800" b="0" i="0" u="none" strike="noStrike" kern="1200" baseline="0" dirty="0" smtClean="0">
                        <a:solidFill>
                          <a:schemeClr val="tx1"/>
                        </a:solidFill>
                        <a:latin typeface="+mn-lt"/>
                        <a:ea typeface="+mn-ea"/>
                        <a:cs typeface="+mn-cs"/>
                      </a:endParaRPr>
                    </a:p>
                  </a:txBody>
                  <a:tcPr/>
                </a:tc>
                <a:tc vMerge="1">
                  <a:txBody>
                    <a:bodyPr/>
                    <a:lstStyle/>
                    <a:p>
                      <a:endParaRPr lang="en-IN" sz="1800" dirty="0"/>
                    </a:p>
                  </a:txBody>
                  <a:tcPr/>
                </a:tc>
              </a:tr>
            </a:tbl>
          </a:graphicData>
        </a:graphic>
      </p:graphicFrame>
    </p:spTree>
    <p:extLst>
      <p:ext uri="{BB962C8B-B14F-4D97-AF65-F5344CB8AC3E}">
        <p14:creationId xmlns:p14="http://schemas.microsoft.com/office/powerpoint/2010/main" val="4056429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C00000"/>
                </a:solidFill>
              </a:rPr>
              <a:t>Index</a:t>
            </a:r>
            <a:endParaRPr lang="en-IN" sz="3200" b="1" dirty="0">
              <a:solidFill>
                <a:srgbClr val="C00000"/>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dirty="0"/>
          </a:p>
        </p:txBody>
      </p:sp>
      <p:sp>
        <p:nvSpPr>
          <p:cNvPr id="4" name="Content Placeholder 3"/>
          <p:cNvSpPr>
            <a:spLocks noGrp="1"/>
          </p:cNvSpPr>
          <p:nvPr>
            <p:ph sz="quarter" idx="1"/>
          </p:nvPr>
        </p:nvSpPr>
        <p:spPr/>
        <p:txBody>
          <a:bodyPr>
            <a:normAutofit/>
          </a:bodyPr>
          <a:lstStyle/>
          <a:p>
            <a:pPr marL="457200" indent="-457200">
              <a:buFont typeface="+mj-lt"/>
              <a:buAutoNum type="arabicPeriod"/>
            </a:pPr>
            <a:endParaRPr lang="en-US" sz="2000" b="1" dirty="0" smtClean="0">
              <a:solidFill>
                <a:schemeClr val="accent2">
                  <a:lumMod val="50000"/>
                </a:schemeClr>
              </a:solidFill>
            </a:endParaRPr>
          </a:p>
          <a:p>
            <a:pPr marL="457200" indent="-457200">
              <a:buFont typeface="+mj-lt"/>
              <a:buAutoNum type="arabicPeriod"/>
            </a:pPr>
            <a:endParaRPr lang="en-US" sz="2000" b="1" dirty="0" smtClean="0">
              <a:solidFill>
                <a:schemeClr val="accent2">
                  <a:lumMod val="50000"/>
                </a:schemeClr>
              </a:solidFill>
            </a:endParaRPr>
          </a:p>
          <a:p>
            <a:pPr marL="457200" indent="-457200">
              <a:buFont typeface="+mj-lt"/>
              <a:buAutoNum type="arabicPeriod"/>
            </a:pPr>
            <a:endParaRPr lang="en-US" sz="2000" b="1" dirty="0" smtClean="0">
              <a:solidFill>
                <a:schemeClr val="accent2">
                  <a:lumMod val="50000"/>
                </a:schemeClr>
              </a:solidFill>
            </a:endParaRPr>
          </a:p>
          <a:p>
            <a:pPr marL="457200" indent="-457200">
              <a:buFont typeface="+mj-lt"/>
              <a:buAutoNum type="arabicPeriod"/>
            </a:pPr>
            <a:endParaRPr lang="en-US" sz="2000" b="1" dirty="0" smtClean="0">
              <a:solidFill>
                <a:schemeClr val="accent2">
                  <a:lumMod val="50000"/>
                </a:schemeClr>
              </a:solidFill>
            </a:endParaRPr>
          </a:p>
          <a:p>
            <a:pPr marL="457200" indent="-457200">
              <a:buFont typeface="+mj-lt"/>
              <a:buAutoNum type="arabicPeriod"/>
            </a:pPr>
            <a:endParaRPr lang="en-US" sz="2000" b="1" dirty="0" smtClean="0">
              <a:solidFill>
                <a:schemeClr val="accent2">
                  <a:lumMod val="50000"/>
                </a:schemeClr>
              </a:solidFill>
            </a:endParaRPr>
          </a:p>
          <a:p>
            <a:pPr marL="457200" indent="-457200">
              <a:buFont typeface="+mj-lt"/>
              <a:buAutoNum type="arabicPeriod"/>
            </a:pPr>
            <a:endParaRPr lang="en-US" sz="2000" b="1" dirty="0" smtClean="0">
              <a:solidFill>
                <a:schemeClr val="accent2">
                  <a:lumMod val="50000"/>
                </a:schemeClr>
              </a:solidFill>
            </a:endParaRPr>
          </a:p>
          <a:p>
            <a:pPr marL="457200" indent="-457200">
              <a:buFont typeface="+mj-lt"/>
              <a:buAutoNum type="arabicPeriod"/>
            </a:pPr>
            <a:endParaRPr lang="en-US" sz="2000" b="1" dirty="0" smtClean="0">
              <a:solidFill>
                <a:schemeClr val="accent2">
                  <a:lumMod val="50000"/>
                </a:schemeClr>
              </a:solidFill>
            </a:endParaRPr>
          </a:p>
          <a:p>
            <a:pPr marL="457200" indent="-457200">
              <a:buFont typeface="+mj-lt"/>
              <a:buAutoNum type="arabicPeriod"/>
            </a:pPr>
            <a:endParaRPr lang="en-US" sz="2000" b="1" dirty="0" smtClean="0">
              <a:solidFill>
                <a:schemeClr val="accent2">
                  <a:lumMod val="50000"/>
                </a:schemeClr>
              </a:solidFill>
            </a:endParaRPr>
          </a:p>
          <a:p>
            <a:pPr marL="457200" indent="-457200">
              <a:buFont typeface="+mj-lt"/>
              <a:buAutoNum type="arabicPeriod"/>
            </a:pPr>
            <a:endParaRPr lang="en-IN" dirty="0"/>
          </a:p>
        </p:txBody>
      </p:sp>
      <p:graphicFrame>
        <p:nvGraphicFramePr>
          <p:cNvPr id="7" name="Table 6"/>
          <p:cNvGraphicFramePr>
            <a:graphicFrameLocks noGrp="1"/>
          </p:cNvGraphicFramePr>
          <p:nvPr>
            <p:extLst>
              <p:ext uri="{D42A27DB-BD31-4B8C-83A1-F6EECF244321}">
                <p14:modId xmlns:p14="http://schemas.microsoft.com/office/powerpoint/2010/main" val="757719946"/>
              </p:ext>
            </p:extLst>
          </p:nvPr>
        </p:nvGraphicFramePr>
        <p:xfrm>
          <a:off x="451104" y="1447800"/>
          <a:ext cx="8235696" cy="2771882"/>
        </p:xfrm>
        <a:graphic>
          <a:graphicData uri="http://schemas.openxmlformats.org/drawingml/2006/table">
            <a:tbl>
              <a:tblPr firstRow="1" bandRow="1">
                <a:tableStyleId>{5C22544A-7EE6-4342-B048-85BDC9FD1C3A}</a:tableStyleId>
              </a:tblPr>
              <a:tblGrid>
                <a:gridCol w="6330696">
                  <a:extLst>
                    <a:ext uri="{9D8B030D-6E8A-4147-A177-3AD203B41FA5}">
                      <a16:colId xmlns="" xmlns:a16="http://schemas.microsoft.com/office/drawing/2014/main" val="1924715357"/>
                    </a:ext>
                  </a:extLst>
                </a:gridCol>
                <a:gridCol w="1905000">
                  <a:extLst>
                    <a:ext uri="{9D8B030D-6E8A-4147-A177-3AD203B41FA5}">
                      <a16:colId xmlns="" xmlns:a16="http://schemas.microsoft.com/office/drawing/2014/main" val="1458607765"/>
                    </a:ext>
                  </a:extLst>
                </a:gridCol>
              </a:tblGrid>
              <a:tr h="394442">
                <a:tc>
                  <a:txBody>
                    <a:bodyPr/>
                    <a:lstStyle/>
                    <a:p>
                      <a:r>
                        <a:rPr lang="en-US" dirty="0" smtClean="0"/>
                        <a:t>Particulars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r>
                        <a:rPr lang="en-US" dirty="0" smtClean="0"/>
                        <a:t>Slide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 xmlns:a16="http://schemas.microsoft.com/office/drawing/2014/main" val="499313435"/>
                  </a:ext>
                </a:extLst>
              </a:tr>
              <a:tr h="394442">
                <a:tc>
                  <a:txBody>
                    <a:bodyPr/>
                    <a:lstStyle/>
                    <a:p>
                      <a:pPr marL="0" indent="0">
                        <a:buFont typeface="+mj-lt"/>
                        <a:buNone/>
                      </a:pPr>
                      <a:r>
                        <a:rPr lang="en-US" sz="2000" b="0" dirty="0" smtClean="0">
                          <a:solidFill>
                            <a:schemeClr val="tx1"/>
                          </a:solidFill>
                        </a:rPr>
                        <a:t>1. Introduction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smtClean="0"/>
                        <a:t>4</a:t>
                      </a:r>
                      <a:endParaRPr lang="en-IN"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18651640"/>
                  </a:ext>
                </a:extLst>
              </a:tr>
              <a:tr h="394442">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US" sz="2000" b="0" dirty="0" smtClean="0">
                          <a:solidFill>
                            <a:schemeClr val="tx1"/>
                          </a:solidFill>
                        </a:rPr>
                        <a:t>2. Objectives of LFAR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smtClean="0"/>
                        <a:t>5</a:t>
                      </a:r>
                      <a:endParaRPr lang="en-IN"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584017709"/>
                  </a:ext>
                </a:extLst>
              </a:tr>
              <a:tr h="3944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chemeClr val="tx1"/>
                          </a:solidFill>
                        </a:rPr>
                        <a:t>3. Important Clauses covered under LFAR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smtClean="0"/>
                        <a:t>6</a:t>
                      </a:r>
                      <a:endParaRPr lang="en-IN"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879210995"/>
                  </a:ext>
                </a:extLst>
              </a:tr>
              <a:tr h="394442">
                <a:tc>
                  <a:txBody>
                    <a:bodyPr/>
                    <a:lstStyle/>
                    <a:p>
                      <a:r>
                        <a:rPr lang="en-US" sz="2000" b="0" dirty="0" smtClean="0">
                          <a:solidFill>
                            <a:schemeClr val="tx1"/>
                          </a:solidFill>
                        </a:rPr>
                        <a:t>4. Branch Auditor’s  Approach</a:t>
                      </a:r>
                      <a:endParaRPr lang="en-IN"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smtClean="0"/>
                        <a:t>7-8</a:t>
                      </a:r>
                      <a:endParaRPr lang="en-IN"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813208874"/>
                  </a:ext>
                </a:extLst>
              </a:tr>
              <a:tr h="394442">
                <a:tc>
                  <a:txBody>
                    <a:bodyPr/>
                    <a:lstStyle/>
                    <a:p>
                      <a:r>
                        <a:rPr lang="en-US" sz="2000" b="0" dirty="0" smtClean="0">
                          <a:solidFill>
                            <a:schemeClr val="tx1"/>
                          </a:solidFill>
                        </a:rPr>
                        <a:t>5. Do’s and Don’ts</a:t>
                      </a:r>
                      <a:endParaRPr lang="en-IN"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smtClean="0"/>
                        <a:t>9</a:t>
                      </a:r>
                      <a:endParaRPr lang="en-IN"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86719812"/>
                  </a:ext>
                </a:extLst>
              </a:tr>
              <a:tr h="394442">
                <a:tc>
                  <a:txBody>
                    <a:bodyPr/>
                    <a:lstStyle/>
                    <a:p>
                      <a:r>
                        <a:rPr lang="en-US" sz="2000" b="0" dirty="0" smtClean="0">
                          <a:solidFill>
                            <a:schemeClr val="tx1"/>
                          </a:solidFill>
                        </a:rPr>
                        <a:t>8. Audit Points</a:t>
                      </a:r>
                      <a:endParaRPr lang="en-IN"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smtClean="0"/>
                        <a:t>10-56</a:t>
                      </a:r>
                      <a:endParaRPr lang="en-IN" sz="2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148112419"/>
                  </a:ext>
                </a:extLst>
              </a:tr>
            </a:tbl>
          </a:graphicData>
        </a:graphic>
      </p:graphicFrame>
    </p:spTree>
    <p:extLst>
      <p:ext uri="{BB962C8B-B14F-4D97-AF65-F5344CB8AC3E}">
        <p14:creationId xmlns:p14="http://schemas.microsoft.com/office/powerpoint/2010/main" val="28985732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762000"/>
          </a:xfrm>
        </p:spPr>
        <p:txBody>
          <a:bodyPr>
            <a:noAutofit/>
          </a:bodyPr>
          <a:lstStyle/>
          <a:p>
            <a:r>
              <a:rPr lang="en-IN" sz="3200" b="1" dirty="0" smtClean="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30</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452150808"/>
              </p:ext>
            </p:extLst>
          </p:nvPr>
        </p:nvGraphicFramePr>
        <p:xfrm>
          <a:off x="228600" y="1521188"/>
          <a:ext cx="8534400" cy="3736612"/>
        </p:xfrm>
        <a:graphic>
          <a:graphicData uri="http://schemas.openxmlformats.org/drawingml/2006/table">
            <a:tbl>
              <a:tblPr firstRow="1" bandRow="1">
                <a:tableStyleId>{5940675A-B579-460E-94D1-54222C63F5DA}</a:tableStyleId>
              </a:tblPr>
              <a:tblGrid>
                <a:gridCol w="754608"/>
                <a:gridCol w="4616178"/>
                <a:gridCol w="3163614"/>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iii.</a:t>
                      </a:r>
                      <a:endParaRPr lang="en-IN" sz="1800" dirty="0"/>
                    </a:p>
                  </a:txBody>
                  <a:tcPr/>
                </a:tc>
                <a:tc>
                  <a:txBody>
                    <a:bodyPr/>
                    <a:lstStyle/>
                    <a:p>
                      <a:pPr algn="just"/>
                      <a:r>
                        <a:rPr kumimoji="0" lang="en-US" sz="1800" b="0" i="0" u="none" strike="noStrike" kern="1200" baseline="0" dirty="0" smtClean="0">
                          <a:solidFill>
                            <a:schemeClr val="tx1"/>
                          </a:solidFill>
                          <a:latin typeface="+mn-lt"/>
                          <a:ea typeface="+mn-ea"/>
                          <a:cs typeface="+mn-cs"/>
                        </a:rPr>
                        <a:t>a) Whether the upgradations in non-performing advances is in line with the norms of Reserve Bank of India </a:t>
                      </a:r>
                    </a:p>
                  </a:txBody>
                  <a:tcPr/>
                </a:tc>
                <a:tc rowSpan="2">
                  <a:txBody>
                    <a:bodyPr/>
                    <a:lstStyle/>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800" dirty="0" smtClean="0"/>
                        <a:t>Compliance</a:t>
                      </a:r>
                      <a:r>
                        <a:rPr lang="en-IN" sz="1800" baseline="0" dirty="0" smtClean="0"/>
                        <a:t> w.r.t. IRAC norms issued on April 01, 2023</a:t>
                      </a:r>
                      <a:endParaRPr lang="en-IN" sz="1800" dirty="0" smtClean="0"/>
                    </a:p>
                  </a:txBody>
                  <a:tcPr/>
                </a:tc>
              </a:tr>
              <a:tr h="370840">
                <a:tc>
                  <a:txBody>
                    <a:bodyPr/>
                    <a:lstStyle/>
                    <a:p>
                      <a:pPr algn="just"/>
                      <a:endParaRPr lang="en-IN" sz="1800" dirty="0"/>
                    </a:p>
                  </a:txBody>
                  <a:tcPr/>
                </a:tc>
                <a:tc>
                  <a:txBody>
                    <a:bodyPr/>
                    <a:lstStyle/>
                    <a:p>
                      <a:pPr algn="just"/>
                      <a:r>
                        <a:rPr kumimoji="0" lang="en-US" sz="1800" b="0" i="0" u="none" strike="noStrike" kern="1200" baseline="0" dirty="0" smtClean="0">
                          <a:solidFill>
                            <a:schemeClr val="tx1"/>
                          </a:solidFill>
                          <a:latin typeface="+mn-lt"/>
                          <a:ea typeface="+mn-ea"/>
                          <a:cs typeface="+mn-cs"/>
                        </a:rPr>
                        <a:t>b) Where the auditor disagrees with upgradation of accounts? If yes, give reasons thereof. </a:t>
                      </a:r>
                    </a:p>
                  </a:txBody>
                  <a:tcPr/>
                </a:tc>
                <a:tc vMerge="1">
                  <a:txBody>
                    <a:bodyPr/>
                    <a:lstStyle/>
                    <a:p>
                      <a:endParaRPr lang="en-IN" sz="1800" dirty="0"/>
                    </a:p>
                  </a:txBody>
                  <a:tcPr/>
                </a:tc>
              </a:tr>
              <a:tr h="1811292">
                <a:tc>
                  <a:txBody>
                    <a:bodyPr/>
                    <a:lstStyle/>
                    <a:p>
                      <a:pPr algn="just"/>
                      <a:r>
                        <a:rPr lang="en-US" sz="1800" dirty="0" smtClean="0"/>
                        <a:t>iv.</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Have you come across cases where the relevant Controlling Authority of the bank has authorized legal action for recovery of advances or recalling of advances, but no such action was taken by the branch? If so, give details of such cases. </a:t>
                      </a:r>
                    </a:p>
                  </a:txBody>
                  <a:tcPr/>
                </a:tc>
                <a:tc>
                  <a:txBody>
                    <a:bodyPr/>
                    <a:lstStyle/>
                    <a:p>
                      <a:pPr marL="285750" indent="-285750" algn="just">
                        <a:buFont typeface="Arial" panose="020B0604020202020204" pitchFamily="34" charset="0"/>
                        <a:buChar char="•"/>
                      </a:pPr>
                      <a:r>
                        <a:rPr lang="en-IN" sz="1800" dirty="0" smtClean="0"/>
                        <a:t>Analysis of Recovery policy and substantive</a:t>
                      </a:r>
                      <a:r>
                        <a:rPr lang="en-IN" sz="1800" baseline="0" dirty="0" smtClean="0"/>
                        <a:t> procedures for samples selected</a:t>
                      </a:r>
                      <a:endParaRPr lang="en-IN" sz="1800" dirty="0"/>
                    </a:p>
                  </a:txBody>
                  <a:tcPr/>
                </a:tc>
              </a:tr>
            </a:tbl>
          </a:graphicData>
        </a:graphic>
      </p:graphicFrame>
    </p:spTree>
    <p:extLst>
      <p:ext uri="{BB962C8B-B14F-4D97-AF65-F5344CB8AC3E}">
        <p14:creationId xmlns:p14="http://schemas.microsoft.com/office/powerpoint/2010/main" val="36201051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31</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969808924"/>
              </p:ext>
            </p:extLst>
          </p:nvPr>
        </p:nvGraphicFramePr>
        <p:xfrm>
          <a:off x="381000" y="1295400"/>
          <a:ext cx="8630158" cy="2656840"/>
        </p:xfrm>
        <a:graphic>
          <a:graphicData uri="http://schemas.openxmlformats.org/drawingml/2006/table">
            <a:tbl>
              <a:tblPr firstRow="1" bandRow="1">
                <a:tableStyleId>{5940675A-B579-460E-94D1-54222C63F5DA}</a:tableStyleId>
              </a:tblPr>
              <a:tblGrid>
                <a:gridCol w="933958"/>
                <a:gridCol w="4953000"/>
                <a:gridCol w="27432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v.</a:t>
                      </a:r>
                      <a:endParaRPr lang="en-IN" sz="1800" dirty="0"/>
                    </a:p>
                  </a:txBody>
                  <a:tcPr/>
                </a:tc>
                <a:tc>
                  <a:txBody>
                    <a:bodyPr/>
                    <a:lstStyle/>
                    <a:p>
                      <a:pPr algn="just"/>
                      <a:r>
                        <a:rPr kumimoji="0" lang="en-US" sz="1800" b="0" i="0" u="none" strike="noStrike" kern="1200" baseline="0" dirty="0" smtClean="0">
                          <a:solidFill>
                            <a:schemeClr val="tx1"/>
                          </a:solidFill>
                          <a:latin typeface="+mn-lt"/>
                          <a:ea typeface="+mn-ea"/>
                          <a:cs typeface="+mn-cs"/>
                        </a:rPr>
                        <a:t>Whether there are any accounts wherein process under IBC is mandated but not initiated by the branch? </a:t>
                      </a:r>
                    </a:p>
                    <a:p>
                      <a:pPr algn="just"/>
                      <a:r>
                        <a:rPr kumimoji="0" lang="en-US" sz="1800" b="0" i="0" u="none" strike="noStrike" kern="1200" baseline="0" dirty="0" smtClean="0">
                          <a:solidFill>
                            <a:schemeClr val="tx1"/>
                          </a:solidFill>
                          <a:latin typeface="+mn-lt"/>
                          <a:ea typeface="+mn-ea"/>
                          <a:cs typeface="+mn-cs"/>
                        </a:rPr>
                        <a:t>Whether there are any borrowers at the branch against whom the process of IBC is initiated by any of the creditors including bank? If yes, provide the list of such accounts and comment on the adequacy of provision made thereto? 	</a:t>
                      </a:r>
                    </a:p>
                  </a:txBody>
                  <a:tcPr/>
                </a:tc>
                <a:tc>
                  <a:txBody>
                    <a:bodyPr/>
                    <a:lstStyle/>
                    <a:p>
                      <a:pPr marL="285750" indent="-285750" algn="just">
                        <a:buFont typeface="Arial" panose="020B0604020202020204" pitchFamily="34" charset="0"/>
                        <a:buChar char="•"/>
                      </a:pPr>
                      <a:r>
                        <a:rPr lang="en-IN" sz="1800" dirty="0" smtClean="0"/>
                        <a:t>Mostly applicable</a:t>
                      </a:r>
                      <a:r>
                        <a:rPr lang="en-IN" sz="1800" baseline="0" dirty="0" smtClean="0"/>
                        <a:t> at HO level</a:t>
                      </a:r>
                      <a:endParaRPr lang="en-IN" sz="1800" dirty="0"/>
                    </a:p>
                  </a:txBody>
                  <a:tcPr/>
                </a:tc>
              </a:tr>
            </a:tbl>
          </a:graphicData>
        </a:graphic>
      </p:graphicFrame>
    </p:spTree>
    <p:extLst>
      <p:ext uri="{BB962C8B-B14F-4D97-AF65-F5344CB8AC3E}">
        <p14:creationId xmlns:p14="http://schemas.microsoft.com/office/powerpoint/2010/main" val="29124480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32</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089223695"/>
              </p:ext>
            </p:extLst>
          </p:nvPr>
        </p:nvGraphicFramePr>
        <p:xfrm>
          <a:off x="381000" y="2040414"/>
          <a:ext cx="3657600" cy="3962400"/>
        </p:xfrm>
        <a:graphic>
          <a:graphicData uri="http://schemas.openxmlformats.org/drawingml/2006/table">
            <a:tbl>
              <a:tblPr firstRow="1" bandRow="1">
                <a:tableStyleId>{5940675A-B579-460E-94D1-54222C63F5DA}</a:tableStyleId>
              </a:tblPr>
              <a:tblGrid>
                <a:gridCol w="533400"/>
                <a:gridCol w="3124200"/>
              </a:tblGrid>
              <a:tr h="1362075">
                <a:tc>
                  <a:txBody>
                    <a:bodyPr/>
                    <a:lstStyle/>
                    <a:p>
                      <a:pPr algn="just"/>
                      <a:r>
                        <a:rPr lang="en-US" sz="1800" dirty="0" smtClean="0"/>
                        <a:t>vi.</a:t>
                      </a:r>
                      <a:endParaRPr lang="en-IN" sz="1800" dirty="0"/>
                    </a:p>
                  </a:txBody>
                  <a:tcPr/>
                </a:tc>
                <a:tc>
                  <a:txBody>
                    <a:bodyPr/>
                    <a:lstStyle/>
                    <a:p>
                      <a:pPr algn="just"/>
                      <a:r>
                        <a:rPr kumimoji="0" lang="en-IN" sz="1800" b="0" i="0" u="none" strike="noStrike" kern="1200" baseline="0" dirty="0" smtClean="0">
                          <a:solidFill>
                            <a:schemeClr val="tx1"/>
                          </a:solidFill>
                          <a:latin typeface="+mn-lt"/>
                          <a:ea typeface="+mn-ea"/>
                          <a:cs typeface="+mn-cs"/>
                        </a:rPr>
                        <a:t>a) </a:t>
                      </a:r>
                      <a:r>
                        <a:rPr kumimoji="0" lang="en-US" sz="1800" b="0" i="0" u="none" strike="noStrike" kern="1200" baseline="0" dirty="0" smtClean="0">
                          <a:solidFill>
                            <a:schemeClr val="tx1"/>
                          </a:solidFill>
                          <a:latin typeface="+mn-lt"/>
                          <a:ea typeface="+mn-ea"/>
                          <a:cs typeface="+mn-cs"/>
                        </a:rPr>
                        <a:t>Have appropriate claims for credit guarantee (ECGC and others), if any, been duly lodged and settled? </a:t>
                      </a:r>
                    </a:p>
                  </a:txBody>
                  <a:tcPr/>
                </a:tc>
              </a:tr>
              <a:tr h="986834">
                <a:tc>
                  <a:txBody>
                    <a:bodyPr/>
                    <a:lstStyle/>
                    <a:p>
                      <a:pPr algn="just"/>
                      <a:endParaRPr lang="en-IN" sz="2000" dirty="0"/>
                    </a:p>
                  </a:txBody>
                  <a:tcPr/>
                </a:tc>
                <a:tc>
                  <a:txBody>
                    <a:bodyPr/>
                    <a:lstStyle/>
                    <a:p>
                      <a:pPr algn="just"/>
                      <a:r>
                        <a:rPr kumimoji="0" lang="en-US" sz="1800" b="0" i="0" u="none" strike="noStrike" kern="1200" baseline="0" dirty="0" smtClean="0">
                          <a:solidFill>
                            <a:schemeClr val="tx1"/>
                          </a:solidFill>
                          <a:latin typeface="+mn-lt"/>
                          <a:ea typeface="+mn-ea"/>
                          <a:cs typeface="+mn-cs"/>
                        </a:rPr>
                        <a:t>b) Give details of claims rejected? (As per the given table) </a:t>
                      </a:r>
                    </a:p>
                  </a:txBody>
                  <a:tcPr/>
                </a:tc>
              </a:tr>
              <a:tr h="1613491">
                <a:tc>
                  <a:txBody>
                    <a:bodyPr/>
                    <a:lstStyle/>
                    <a:p>
                      <a:pPr algn="just"/>
                      <a:endParaRPr lang="en-IN" sz="2000" dirty="0"/>
                    </a:p>
                  </a:txBody>
                  <a:tcPr/>
                </a:tc>
                <a:tc>
                  <a:txBody>
                    <a:bodyPr/>
                    <a:lstStyle/>
                    <a:p>
                      <a:pPr algn="just"/>
                      <a:r>
                        <a:rPr kumimoji="0" lang="en-US" sz="1800" b="0" i="0" u="none" strike="noStrike" kern="1200" baseline="0" dirty="0" smtClean="0">
                          <a:solidFill>
                            <a:schemeClr val="tx1"/>
                          </a:solidFill>
                          <a:latin typeface="+mn-lt"/>
                          <a:ea typeface="+mn-ea"/>
                          <a:cs typeface="+mn-cs"/>
                        </a:rPr>
                        <a:t>c) Whether the rejection is appropriately considered while determining the provisioning requirements </a:t>
                      </a:r>
                    </a:p>
                    <a:p>
                      <a:pPr algn="just"/>
                      <a:endParaRPr kumimoji="0" lang="en-US" sz="1800" b="0" i="0" u="none" strike="noStrike" kern="1200" baseline="0" dirty="0" smtClean="0">
                        <a:solidFill>
                          <a:schemeClr val="tx1"/>
                        </a:solidFill>
                        <a:latin typeface="+mn-lt"/>
                        <a:ea typeface="+mn-ea"/>
                        <a:cs typeface="+mn-cs"/>
                      </a:endParaRPr>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600123634"/>
              </p:ext>
            </p:extLst>
          </p:nvPr>
        </p:nvGraphicFramePr>
        <p:xfrm>
          <a:off x="4038600" y="2046072"/>
          <a:ext cx="4800600" cy="3947160"/>
        </p:xfrm>
        <a:graphic>
          <a:graphicData uri="http://schemas.openxmlformats.org/drawingml/2006/table">
            <a:tbl>
              <a:tblPr firstRow="1" bandRow="1">
                <a:tableStyleId>{5940675A-B579-460E-94D1-54222C63F5DA}</a:tableStyleId>
              </a:tblPr>
              <a:tblGrid>
                <a:gridCol w="2870915"/>
                <a:gridCol w="990600"/>
                <a:gridCol w="939085"/>
              </a:tblGrid>
              <a:tr h="381000">
                <a:tc>
                  <a:txBody>
                    <a:bodyPr/>
                    <a:lstStyle/>
                    <a:p>
                      <a:r>
                        <a:rPr lang="en-US" dirty="0" smtClean="0"/>
                        <a:t>Particulars</a:t>
                      </a:r>
                      <a:endParaRPr lang="en-IN" dirty="0"/>
                    </a:p>
                  </a:txBody>
                  <a:tcPr/>
                </a:tc>
                <a:tc>
                  <a:txBody>
                    <a:bodyPr/>
                    <a:lstStyle/>
                    <a:p>
                      <a:r>
                        <a:rPr lang="en-US" dirty="0" smtClean="0"/>
                        <a:t>Number </a:t>
                      </a:r>
                      <a:endParaRPr lang="en-IN" dirty="0"/>
                    </a:p>
                  </a:txBody>
                  <a:tcPr/>
                </a:tc>
                <a:tc>
                  <a:txBody>
                    <a:bodyPr/>
                    <a:lstStyle/>
                    <a:p>
                      <a:r>
                        <a:rPr lang="en-US" dirty="0" smtClean="0"/>
                        <a:t>Amount</a:t>
                      </a:r>
                      <a:endParaRPr lang="en-IN" dirty="0"/>
                    </a:p>
                  </a:txBody>
                  <a:tcPr/>
                </a:tc>
              </a:tr>
              <a:tr h="609600">
                <a:tc>
                  <a:txBody>
                    <a:bodyPr/>
                    <a:lstStyle/>
                    <a:p>
                      <a:r>
                        <a:rPr kumimoji="0" lang="en-US" sz="1800" b="0" i="0" u="none" strike="noStrike" kern="1200" baseline="0" dirty="0" smtClean="0">
                          <a:solidFill>
                            <a:schemeClr val="tx1"/>
                          </a:solidFill>
                          <a:latin typeface="+mn-lt"/>
                          <a:ea typeface="+mn-ea"/>
                          <a:cs typeface="+mn-cs"/>
                        </a:rPr>
                        <a:t>Claim at the beginning of the year </a:t>
                      </a:r>
                    </a:p>
                  </a:txBody>
                  <a:tcPr/>
                </a:tc>
                <a:tc>
                  <a:txBody>
                    <a:bodyPr/>
                    <a:lstStyle/>
                    <a:p>
                      <a:endParaRPr lang="en-IN" dirty="0"/>
                    </a:p>
                  </a:txBody>
                  <a:tcPr/>
                </a:tc>
                <a:tc>
                  <a:txBody>
                    <a:bodyPr/>
                    <a:lstStyle/>
                    <a:p>
                      <a:endParaRPr lang="en-IN"/>
                    </a:p>
                  </a:txBody>
                  <a:tcPr/>
                </a:tc>
              </a:tr>
              <a:tr h="370840">
                <a:tc>
                  <a:txBody>
                    <a:bodyPr/>
                    <a:lstStyle/>
                    <a:p>
                      <a:r>
                        <a:rPr kumimoji="0" lang="en-US" sz="1800" b="0" i="0" u="none" strike="noStrike" kern="1200" baseline="0" dirty="0" smtClean="0">
                          <a:solidFill>
                            <a:schemeClr val="tx1"/>
                          </a:solidFill>
                          <a:latin typeface="+mn-lt"/>
                          <a:ea typeface="+mn-ea"/>
                          <a:cs typeface="+mn-cs"/>
                        </a:rPr>
                        <a:t>Further claim lodged during the year </a:t>
                      </a:r>
                    </a:p>
                  </a:txBody>
                  <a:tcPr/>
                </a:tc>
                <a:tc>
                  <a:txBody>
                    <a:bodyPr/>
                    <a:lstStyle/>
                    <a:p>
                      <a:endParaRPr lang="en-IN" dirty="0"/>
                    </a:p>
                  </a:txBody>
                  <a:tcPr/>
                </a:tc>
                <a:tc>
                  <a:txBody>
                    <a:bodyPr/>
                    <a:lstStyle/>
                    <a:p>
                      <a:endParaRPr lang="en-IN" dirty="0"/>
                    </a:p>
                  </a:txBody>
                  <a:tcPr/>
                </a:tc>
              </a:tr>
              <a:tr h="329565">
                <a:tc>
                  <a:txBody>
                    <a:bodyPr/>
                    <a:lstStyle/>
                    <a:p>
                      <a:r>
                        <a:rPr lang="en-US" dirty="0" smtClean="0"/>
                        <a:t>Total</a:t>
                      </a:r>
                      <a:r>
                        <a:rPr lang="en-US" baseline="0" dirty="0" smtClean="0"/>
                        <a:t> A</a:t>
                      </a:r>
                      <a:endParaRPr lang="en-IN" dirty="0"/>
                    </a:p>
                  </a:txBody>
                  <a:tcPr/>
                </a:tc>
                <a:tc>
                  <a:txBody>
                    <a:bodyPr/>
                    <a:lstStyle/>
                    <a:p>
                      <a:endParaRPr lang="en-IN" dirty="0"/>
                    </a:p>
                  </a:txBody>
                  <a:tcPr/>
                </a:tc>
                <a:tc>
                  <a:txBody>
                    <a:bodyPr/>
                    <a:lstStyle/>
                    <a:p>
                      <a:endParaRPr lang="en-IN" dirty="0"/>
                    </a:p>
                  </a:txBody>
                  <a:tcPr/>
                </a:tc>
              </a:tr>
              <a:tr h="370840">
                <a:tc>
                  <a:txBody>
                    <a:bodyPr/>
                    <a:lstStyle/>
                    <a:p>
                      <a:r>
                        <a:rPr lang="en-US" dirty="0" smtClean="0"/>
                        <a:t>Amounts</a:t>
                      </a:r>
                      <a:r>
                        <a:rPr lang="en-US" baseline="0" dirty="0" smtClean="0"/>
                        <a:t> representing</a:t>
                      </a:r>
                      <a:endParaRPr lang="en-IN" dirty="0"/>
                    </a:p>
                  </a:txBody>
                  <a:tcPr/>
                </a:tc>
                <a:tc>
                  <a:txBody>
                    <a:bodyPr/>
                    <a:lstStyle/>
                    <a:p>
                      <a:endParaRPr lang="en-IN" dirty="0"/>
                    </a:p>
                  </a:txBody>
                  <a:tcPr/>
                </a:tc>
                <a:tc>
                  <a:txBody>
                    <a:bodyPr/>
                    <a:lstStyle/>
                    <a:p>
                      <a:endParaRPr lang="en-IN" dirty="0"/>
                    </a:p>
                  </a:txBody>
                  <a:tcPr/>
                </a:tc>
              </a:tr>
              <a:tr h="370840">
                <a:tc>
                  <a:txBody>
                    <a:bodyPr/>
                    <a:lstStyle/>
                    <a:p>
                      <a:r>
                        <a:rPr lang="en-US" dirty="0" smtClean="0"/>
                        <a:t>(i) Claims accepted/settled</a:t>
                      </a:r>
                      <a:endParaRPr lang="en-IN" dirty="0"/>
                    </a:p>
                  </a:txBody>
                  <a:tcPr/>
                </a:tc>
                <a:tc>
                  <a:txBody>
                    <a:bodyPr/>
                    <a:lstStyle/>
                    <a:p>
                      <a:endParaRPr lang="en-IN" dirty="0"/>
                    </a:p>
                  </a:txBody>
                  <a:tcPr/>
                </a:tc>
                <a:tc>
                  <a:txBody>
                    <a:bodyPr/>
                    <a:lstStyle/>
                    <a:p>
                      <a:endParaRPr lang="en-IN" dirty="0"/>
                    </a:p>
                  </a:txBody>
                  <a:tcPr/>
                </a:tc>
              </a:tr>
              <a:tr h="370840">
                <a:tc>
                  <a:txBody>
                    <a:bodyPr/>
                    <a:lstStyle/>
                    <a:p>
                      <a:r>
                        <a:rPr lang="en-US" dirty="0" smtClean="0"/>
                        <a:t>(ii) Claims rejected</a:t>
                      </a:r>
                      <a:endParaRPr lang="en-IN" dirty="0"/>
                    </a:p>
                  </a:txBody>
                  <a:tcPr/>
                </a:tc>
                <a:tc>
                  <a:txBody>
                    <a:bodyPr/>
                    <a:lstStyle/>
                    <a:p>
                      <a:endParaRPr lang="en-IN" dirty="0"/>
                    </a:p>
                  </a:txBody>
                  <a:tcPr/>
                </a:tc>
                <a:tc>
                  <a:txBody>
                    <a:bodyPr/>
                    <a:lstStyle/>
                    <a:p>
                      <a:endParaRPr lang="en-IN" dirty="0"/>
                    </a:p>
                  </a:txBody>
                  <a:tcPr/>
                </a:tc>
              </a:tr>
              <a:tr h="299085">
                <a:tc>
                  <a:txBody>
                    <a:bodyPr/>
                    <a:lstStyle/>
                    <a:p>
                      <a:r>
                        <a:rPr lang="en-US" dirty="0" smtClean="0"/>
                        <a:t>Total B</a:t>
                      </a:r>
                      <a:endParaRPr lang="en-IN" dirty="0"/>
                    </a:p>
                  </a:txBody>
                  <a:tcPr/>
                </a:tc>
                <a:tc>
                  <a:txBody>
                    <a:bodyPr/>
                    <a:lstStyle/>
                    <a:p>
                      <a:endParaRPr lang="en-IN" dirty="0"/>
                    </a:p>
                  </a:txBody>
                  <a:tcPr/>
                </a:tc>
                <a:tc>
                  <a:txBody>
                    <a:bodyPr/>
                    <a:lstStyle/>
                    <a:p>
                      <a:endParaRPr lang="en-IN" dirty="0"/>
                    </a:p>
                  </a:txBody>
                  <a:tcPr/>
                </a:tc>
              </a:tr>
              <a:tr h="441960">
                <a:tc>
                  <a:txBody>
                    <a:bodyPr/>
                    <a:lstStyle/>
                    <a:p>
                      <a:r>
                        <a:rPr lang="en-US" dirty="0" smtClean="0"/>
                        <a:t>Balance as at year end (A-B)</a:t>
                      </a:r>
                      <a:endParaRPr lang="en-IN" dirty="0"/>
                    </a:p>
                  </a:txBody>
                  <a:tcPr/>
                </a:tc>
                <a:tc>
                  <a:txBody>
                    <a:bodyPr/>
                    <a:lstStyle/>
                    <a:p>
                      <a:endParaRPr lang="en-IN" dirty="0"/>
                    </a:p>
                  </a:txBody>
                  <a:tcPr/>
                </a:tc>
                <a:tc>
                  <a:txBody>
                    <a:bodyPr/>
                    <a:lstStyle/>
                    <a:p>
                      <a:endParaRPr lang="en-IN"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390993705"/>
              </p:ext>
            </p:extLst>
          </p:nvPr>
        </p:nvGraphicFramePr>
        <p:xfrm>
          <a:off x="381000" y="1295400"/>
          <a:ext cx="8458200" cy="762000"/>
        </p:xfrm>
        <a:graphic>
          <a:graphicData uri="http://schemas.openxmlformats.org/drawingml/2006/table">
            <a:tbl>
              <a:tblPr firstRow="1" bandRow="1">
                <a:tableStyleId>{5940675A-B579-460E-94D1-54222C63F5DA}</a:tableStyleId>
              </a:tblPr>
              <a:tblGrid>
                <a:gridCol w="533400"/>
                <a:gridCol w="3124200"/>
                <a:gridCol w="4800600"/>
              </a:tblGrid>
              <a:tr h="762000">
                <a:tc>
                  <a:txBody>
                    <a:bodyPr/>
                    <a:lstStyle/>
                    <a:p>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bl>
          </a:graphicData>
        </a:graphic>
      </p:graphicFrame>
    </p:spTree>
    <p:extLst>
      <p:ext uri="{BB962C8B-B14F-4D97-AF65-F5344CB8AC3E}">
        <p14:creationId xmlns:p14="http://schemas.microsoft.com/office/powerpoint/2010/main" val="3315116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33</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837880328"/>
              </p:ext>
            </p:extLst>
          </p:nvPr>
        </p:nvGraphicFramePr>
        <p:xfrm>
          <a:off x="381000" y="1219200"/>
          <a:ext cx="8553958" cy="4119880"/>
        </p:xfrm>
        <a:graphic>
          <a:graphicData uri="http://schemas.openxmlformats.org/drawingml/2006/table">
            <a:tbl>
              <a:tblPr firstRow="1" bandRow="1">
                <a:tableStyleId>{5940675A-B579-460E-94D1-54222C63F5DA}</a:tableStyleId>
              </a:tblPr>
              <a:tblGrid>
                <a:gridCol w="762000"/>
                <a:gridCol w="5048758"/>
                <a:gridCol w="27432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vii.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In respect of non-performing assets, has the branch obtained valuation reports from approved valuers for the immovables charged to the bank, once in three years, unless the circumstances warrant a shorter duration? </a:t>
                      </a:r>
                    </a:p>
                  </a:txBody>
                  <a:tcPr/>
                </a:tc>
                <a:tc>
                  <a:txBody>
                    <a:bodyPr/>
                    <a:lstStyle/>
                    <a:p>
                      <a:pPr marL="285750" indent="-285750" algn="just">
                        <a:buFont typeface="Arial" panose="020B0604020202020204" pitchFamily="34" charset="0"/>
                        <a:buChar char="•"/>
                      </a:pPr>
                      <a:r>
                        <a:rPr lang="en-IN" sz="1800" dirty="0" smtClean="0"/>
                        <a:t>Analysis</a:t>
                      </a:r>
                      <a:r>
                        <a:rPr lang="en-IN" sz="1800" baseline="0" dirty="0" smtClean="0"/>
                        <a:t> of Recovery policy</a:t>
                      </a:r>
                      <a:endParaRPr lang="en-IN" sz="1800" dirty="0" smtClean="0"/>
                    </a:p>
                    <a:p>
                      <a:pPr marL="285750" indent="-285750" algn="just">
                        <a:buFont typeface="Arial" panose="020B0604020202020204" pitchFamily="34" charset="0"/>
                        <a:buChar char="•"/>
                      </a:pPr>
                      <a:r>
                        <a:rPr lang="en-IN" sz="1800" dirty="0" smtClean="0"/>
                        <a:t>Verification of all the NPA accounts,</a:t>
                      </a:r>
                      <a:r>
                        <a:rPr lang="en-IN" sz="1800" baseline="0" dirty="0" smtClean="0"/>
                        <a:t> </a:t>
                      </a:r>
                      <a:r>
                        <a:rPr lang="en-IN" sz="1800" dirty="0" smtClean="0"/>
                        <a:t>valuation reports</a:t>
                      </a:r>
                      <a:r>
                        <a:rPr lang="en-IN" sz="1800" baseline="0" dirty="0" smtClean="0"/>
                        <a:t> and reporting thereof</a:t>
                      </a:r>
                      <a:endParaRPr lang="en-IN" sz="1800" dirty="0"/>
                    </a:p>
                  </a:txBody>
                  <a:tcPr/>
                </a:tc>
              </a:tr>
              <a:tr h="370840">
                <a:tc>
                  <a:txBody>
                    <a:bodyPr/>
                    <a:lstStyle/>
                    <a:p>
                      <a:pPr algn="just"/>
                      <a:r>
                        <a:rPr lang="en-US" sz="1800" dirty="0" smtClean="0"/>
                        <a:t>viii.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In the cases examined by you, has the branch complied with the Recovery Policy prescribed by the controlling authorities of the bank with respect to compromise/ settlement and write-off cases? Details of the cases of compromise/settlement and write-off cases involving write-offs/waivers in excess of Rs. 50.00 lakhs may be given. 	</a:t>
                      </a:r>
                    </a:p>
                  </a:txBody>
                  <a:tcPr/>
                </a:tc>
                <a:tc>
                  <a:txBody>
                    <a:bodyPr/>
                    <a:lstStyle/>
                    <a:p>
                      <a:pPr marL="285750" indent="-285750" algn="just">
                        <a:buFont typeface="Arial" panose="020B0604020202020204" pitchFamily="34" charset="0"/>
                        <a:buChar char="•"/>
                      </a:pPr>
                      <a:r>
                        <a:rPr lang="en-IN" sz="1800" dirty="0" smtClean="0"/>
                        <a:t>Compliance with the OTS norms and</a:t>
                      </a:r>
                      <a:r>
                        <a:rPr lang="en-IN" sz="1800" baseline="0" dirty="0" smtClean="0"/>
                        <a:t> reporting of deviations if any</a:t>
                      </a:r>
                      <a:endParaRPr lang="en-IN" sz="1800" dirty="0"/>
                    </a:p>
                  </a:txBody>
                  <a:tcPr/>
                </a:tc>
              </a:tr>
            </a:tbl>
          </a:graphicData>
        </a:graphic>
      </p:graphicFrame>
    </p:spTree>
    <p:extLst>
      <p:ext uri="{BB962C8B-B14F-4D97-AF65-F5344CB8AC3E}">
        <p14:creationId xmlns:p14="http://schemas.microsoft.com/office/powerpoint/2010/main" val="11323848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34</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752167190"/>
              </p:ext>
            </p:extLst>
          </p:nvPr>
        </p:nvGraphicFramePr>
        <p:xfrm>
          <a:off x="381000" y="1234440"/>
          <a:ext cx="8630158" cy="4114800"/>
        </p:xfrm>
        <a:graphic>
          <a:graphicData uri="http://schemas.openxmlformats.org/drawingml/2006/table">
            <a:tbl>
              <a:tblPr firstRow="1" bandRow="1">
                <a:tableStyleId>{5940675A-B579-460E-94D1-54222C63F5DA}</a:tableStyleId>
              </a:tblPr>
              <a:tblGrid>
                <a:gridCol w="685800"/>
                <a:gridCol w="4800600"/>
                <a:gridCol w="3143758"/>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ix.</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Is the branch prompt in ensuring execution of decrees obtained for recovery from the defaulting borrowers? Give Age-wise analysis of decrees obtained and pending execution.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Management representation and</a:t>
                      </a:r>
                      <a:r>
                        <a:rPr lang="en-IN" sz="1800" baseline="0" dirty="0" smtClean="0"/>
                        <a:t> confirmation from HO Legal &amp; Recovery department</a:t>
                      </a:r>
                      <a:endParaRPr lang="en-IN" sz="1800" dirty="0"/>
                    </a:p>
                  </a:txBody>
                  <a:tcPr/>
                </a:tc>
              </a:tr>
              <a:tr h="370840">
                <a:tc>
                  <a:txBody>
                    <a:bodyPr/>
                    <a:lstStyle/>
                    <a:p>
                      <a:pPr algn="just"/>
                      <a:r>
                        <a:rPr lang="en-US" sz="1800" dirty="0" smtClean="0"/>
                        <a:t>x.</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Whether in the cases concluded the recoveries have been properly appropriated against the principal / interest as per the policy of the bank?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Understanding</a:t>
                      </a:r>
                      <a:r>
                        <a:rPr lang="en-IN" sz="1800" baseline="0" dirty="0" smtClean="0"/>
                        <a:t> a sequence of appropriation of recovery</a:t>
                      </a:r>
                      <a:r>
                        <a:rPr lang="en-IN" sz="1800" dirty="0" smtClean="0"/>
                        <a:t> in</a:t>
                      </a:r>
                      <a:r>
                        <a:rPr lang="en-IN" sz="1800" baseline="0" dirty="0" smtClean="0"/>
                        <a:t> the</a:t>
                      </a:r>
                      <a:r>
                        <a:rPr lang="en-IN" sz="1800" dirty="0" smtClean="0"/>
                        <a:t> Recovery policy and</a:t>
                      </a:r>
                      <a:r>
                        <a:rPr lang="en-IN" sz="1800" baseline="0" dirty="0" smtClean="0"/>
                        <a:t> compliance thereof</a:t>
                      </a:r>
                      <a:endParaRPr lang="en-IN" sz="1800" dirty="0"/>
                    </a:p>
                  </a:txBody>
                  <a:tcPr/>
                </a:tc>
              </a:tr>
            </a:tbl>
          </a:graphicData>
        </a:graphic>
      </p:graphicFrame>
    </p:spTree>
    <p:extLst>
      <p:ext uri="{BB962C8B-B14F-4D97-AF65-F5344CB8AC3E}">
        <p14:creationId xmlns:p14="http://schemas.microsoft.com/office/powerpoint/2010/main" val="30255503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35</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412583139"/>
              </p:ext>
            </p:extLst>
          </p:nvPr>
        </p:nvGraphicFramePr>
        <p:xfrm>
          <a:off x="381000" y="1311275"/>
          <a:ext cx="8382000" cy="4114800"/>
        </p:xfrm>
        <a:graphic>
          <a:graphicData uri="http://schemas.openxmlformats.org/drawingml/2006/table">
            <a:tbl>
              <a:tblPr firstRow="1" bandRow="1">
                <a:tableStyleId>{5940675A-B579-460E-94D1-54222C63F5DA}</a:tableStyleId>
              </a:tblPr>
              <a:tblGrid>
                <a:gridCol w="666080"/>
                <a:gridCol w="4514542"/>
                <a:gridCol w="3201378"/>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IN" sz="1800" dirty="0" smtClean="0"/>
                        <a:t>xi.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In cases where documents are held at centralized processing centres / office, whether the auditor has received the relevant documents as asked by them on test check basis and satisfied themselves. Report the </a:t>
                      </a:r>
                      <a:r>
                        <a:rPr kumimoji="0" lang="en-IN" sz="1800" b="0" i="0" u="none" strike="noStrike" kern="1200" baseline="0" dirty="0" smtClean="0">
                          <a:solidFill>
                            <a:schemeClr val="tx1"/>
                          </a:solidFill>
                          <a:latin typeface="+mn-lt"/>
                          <a:ea typeface="+mn-ea"/>
                          <a:cs typeface="+mn-cs"/>
                        </a:rPr>
                        <a:t>exceptions, if any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Evidence confirming</a:t>
                      </a:r>
                      <a:r>
                        <a:rPr lang="en-IN" sz="1800" baseline="0" dirty="0" smtClean="0"/>
                        <a:t> our communication and receipt of documents needs to be maintained</a:t>
                      </a:r>
                      <a:endParaRPr lang="en-IN" sz="1800" dirty="0"/>
                    </a:p>
                  </a:txBody>
                  <a:tcPr/>
                </a:tc>
              </a:tr>
              <a:tr h="370840">
                <a:tc>
                  <a:txBody>
                    <a:bodyPr/>
                    <a:lstStyle/>
                    <a:p>
                      <a:pPr algn="just"/>
                      <a:r>
                        <a:rPr lang="en-US" sz="1800" dirty="0" smtClean="0"/>
                        <a:t>xii.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List the major deficiencies in credit review, monitoring and supervision.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Summary of critical observations/deficiencies</a:t>
                      </a:r>
                      <a:r>
                        <a:rPr lang="en-IN" sz="1800" baseline="0" dirty="0" smtClean="0"/>
                        <a:t> needs to be separately reported</a:t>
                      </a:r>
                      <a:endParaRPr lang="en-IN" sz="1800" dirty="0"/>
                    </a:p>
                  </a:txBody>
                  <a:tcPr/>
                </a:tc>
              </a:tr>
            </a:tbl>
          </a:graphicData>
        </a:graphic>
      </p:graphicFrame>
    </p:spTree>
    <p:extLst>
      <p:ext uri="{BB962C8B-B14F-4D97-AF65-F5344CB8AC3E}">
        <p14:creationId xmlns:p14="http://schemas.microsoft.com/office/powerpoint/2010/main" val="5894146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966815514"/>
              </p:ext>
            </p:extLst>
          </p:nvPr>
        </p:nvGraphicFramePr>
        <p:xfrm>
          <a:off x="228600" y="2133600"/>
          <a:ext cx="3810000" cy="3810000"/>
        </p:xfrm>
        <a:graphic>
          <a:graphicData uri="http://schemas.openxmlformats.org/drawingml/2006/table">
            <a:tbl>
              <a:tblPr firstRow="1" bandRow="1">
                <a:tableStyleId>{5940675A-B579-460E-94D1-54222C63F5DA}</a:tableStyleId>
              </a:tblPr>
              <a:tblGrid>
                <a:gridCol w="762000"/>
                <a:gridCol w="3048000"/>
              </a:tblGrid>
              <a:tr h="1981200">
                <a:tc>
                  <a:txBody>
                    <a:bodyPr/>
                    <a:lstStyle/>
                    <a:p>
                      <a:pPr algn="just"/>
                      <a:r>
                        <a:rPr lang="en-US" sz="1800" dirty="0" smtClean="0"/>
                        <a:t>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List of borrowers with details of LCs devolved or guarantees invoked during the year. </a:t>
                      </a:r>
                    </a:p>
                  </a:txBody>
                  <a:tcPr/>
                </a:tc>
              </a:tr>
              <a:tr h="1828800">
                <a:tc>
                  <a:txBody>
                    <a:bodyPr/>
                    <a:lstStyle/>
                    <a:p>
                      <a:pPr algn="just"/>
                      <a:r>
                        <a:rPr lang="en-US" sz="1800" dirty="0" smtClean="0"/>
                        <a:t>ii.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List of borrowers where the LCs have been devolved or guarantees have been invoked but not paid with amount thereof. 	</a:t>
                      </a:r>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750572259"/>
              </p:ext>
            </p:extLst>
          </p:nvPr>
        </p:nvGraphicFramePr>
        <p:xfrm>
          <a:off x="228600" y="1341120"/>
          <a:ext cx="8610600" cy="741680"/>
        </p:xfrm>
        <a:graphic>
          <a:graphicData uri="http://schemas.openxmlformats.org/drawingml/2006/table">
            <a:tbl>
              <a:tblPr firstRow="1" bandRow="1">
                <a:tableStyleId>{5940675A-B579-460E-94D1-54222C63F5DA}</a:tableStyleId>
              </a:tblPr>
              <a:tblGrid>
                <a:gridCol w="762000"/>
                <a:gridCol w="3056586"/>
                <a:gridCol w="4792014"/>
              </a:tblGrid>
              <a:tr h="370840">
                <a:tc>
                  <a:txBody>
                    <a:bodyPr/>
                    <a:lstStyle/>
                    <a:p>
                      <a:r>
                        <a:rPr lang="en-IN" sz="1800" b="1" dirty="0" smtClean="0">
                          <a:solidFill>
                            <a:schemeClr val="bg1"/>
                          </a:solidFill>
                        </a:rPr>
                        <a:t>Sr No</a:t>
                      </a:r>
                      <a:endParaRPr lang="en-IN" sz="1800" b="1" dirty="0">
                        <a:solidFill>
                          <a:schemeClr val="bg1"/>
                        </a:solidFill>
                      </a:endParaRPr>
                    </a:p>
                  </a:txBody>
                  <a:tcPr>
                    <a:solidFill>
                      <a:srgbClr val="C00000"/>
                    </a:solidFill>
                  </a:tcPr>
                </a:tc>
                <a:tc>
                  <a:txBody>
                    <a:bodyPr/>
                    <a:lstStyle/>
                    <a:p>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r>
                        <a:rPr lang="en-US" sz="1800" b="1" dirty="0" smtClean="0"/>
                        <a:t>(g)</a:t>
                      </a:r>
                      <a:endParaRPr lang="en-IN" sz="1800" b="1" dirty="0"/>
                    </a:p>
                  </a:txBody>
                  <a:tcPr/>
                </a:tc>
                <a:tc>
                  <a:txBody>
                    <a:bodyPr/>
                    <a:lstStyle/>
                    <a:p>
                      <a:r>
                        <a:rPr lang="en-US" sz="1800" b="1" dirty="0" smtClean="0"/>
                        <a:t>Non-Fund Based facilities</a:t>
                      </a:r>
                      <a:endParaRPr lang="en-IN" sz="1800" b="1" dirty="0"/>
                    </a:p>
                  </a:txBody>
                  <a:tcPr/>
                </a:tc>
                <a:tc>
                  <a:txBody>
                    <a:bodyPr/>
                    <a:lstStyle/>
                    <a:p>
                      <a:endParaRPr lang="en-IN" sz="18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77781010"/>
              </p:ext>
            </p:extLst>
          </p:nvPr>
        </p:nvGraphicFramePr>
        <p:xfrm>
          <a:off x="4038600" y="2127161"/>
          <a:ext cx="4800600" cy="1987639"/>
        </p:xfrm>
        <a:graphic>
          <a:graphicData uri="http://schemas.openxmlformats.org/drawingml/2006/table">
            <a:tbl>
              <a:tblPr firstRow="1" bandRow="1">
                <a:tableStyleId>{5940675A-B579-460E-94D1-54222C63F5DA}</a:tableStyleId>
              </a:tblPr>
              <a:tblGrid>
                <a:gridCol w="533400"/>
                <a:gridCol w="1143000"/>
                <a:gridCol w="762000"/>
                <a:gridCol w="914400"/>
                <a:gridCol w="609600"/>
                <a:gridCol w="838200"/>
              </a:tblGrid>
              <a:tr h="1225639">
                <a:tc>
                  <a:txBody>
                    <a:bodyPr/>
                    <a:lstStyle/>
                    <a:p>
                      <a:r>
                        <a:rPr lang="en-US" dirty="0" smtClean="0"/>
                        <a:t>Sr No</a:t>
                      </a:r>
                      <a:endParaRPr lang="en-IN" dirty="0"/>
                    </a:p>
                  </a:txBody>
                  <a:tcPr/>
                </a:tc>
                <a:tc>
                  <a:txBody>
                    <a:bodyPr/>
                    <a:lstStyle/>
                    <a:p>
                      <a:r>
                        <a:rPr lang="en-US" dirty="0" smtClean="0"/>
                        <a:t>Invocation Date</a:t>
                      </a:r>
                      <a:endParaRPr lang="en-IN" dirty="0"/>
                    </a:p>
                  </a:txBody>
                  <a:tcPr/>
                </a:tc>
                <a:tc>
                  <a:txBody>
                    <a:bodyPr/>
                    <a:lstStyle/>
                    <a:p>
                      <a:r>
                        <a:rPr lang="en-US" dirty="0" smtClean="0"/>
                        <a:t>Party Name</a:t>
                      </a:r>
                      <a:endParaRPr lang="en-IN" dirty="0"/>
                    </a:p>
                  </a:txBody>
                  <a:tcPr/>
                </a:tc>
                <a:tc>
                  <a:txBody>
                    <a:bodyPr/>
                    <a:lstStyle/>
                    <a:p>
                      <a:r>
                        <a:rPr lang="en-US" dirty="0" smtClean="0"/>
                        <a:t>Beneficiary</a:t>
                      </a:r>
                      <a:r>
                        <a:rPr lang="en-US" baseline="0" dirty="0" smtClean="0"/>
                        <a:t> Name</a:t>
                      </a:r>
                      <a:endParaRPr lang="en-IN" dirty="0"/>
                    </a:p>
                  </a:txBody>
                  <a:tcPr/>
                </a:tc>
                <a:tc>
                  <a:txBody>
                    <a:bodyPr/>
                    <a:lstStyle/>
                    <a:p>
                      <a:r>
                        <a:rPr lang="en-US" dirty="0" smtClean="0"/>
                        <a:t>Amt</a:t>
                      </a:r>
                      <a:endParaRPr lang="en-IN" dirty="0"/>
                    </a:p>
                  </a:txBody>
                  <a:tcPr/>
                </a:tc>
                <a:tc>
                  <a:txBody>
                    <a:bodyPr/>
                    <a:lstStyle/>
                    <a:p>
                      <a:r>
                        <a:rPr lang="en-US" dirty="0" smtClean="0"/>
                        <a:t>Recovery Date</a:t>
                      </a:r>
                      <a:endParaRPr lang="en-IN" dirty="0"/>
                    </a:p>
                  </a:txBody>
                  <a:tcPr/>
                </a:tc>
              </a:tr>
              <a:tr h="762000">
                <a:tc>
                  <a:txBody>
                    <a:bodyPr/>
                    <a:lstStyle/>
                    <a:p>
                      <a:endParaRPr lang="en-IN"/>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118391066"/>
              </p:ext>
            </p:extLst>
          </p:nvPr>
        </p:nvGraphicFramePr>
        <p:xfrm>
          <a:off x="4038600" y="4114800"/>
          <a:ext cx="4800600" cy="1828800"/>
        </p:xfrm>
        <a:graphic>
          <a:graphicData uri="http://schemas.openxmlformats.org/drawingml/2006/table">
            <a:tbl>
              <a:tblPr firstRow="1" bandRow="1">
                <a:tableStyleId>{5940675A-B579-460E-94D1-54222C63F5DA}</a:tableStyleId>
              </a:tblPr>
              <a:tblGrid>
                <a:gridCol w="524814"/>
                <a:gridCol w="1151586"/>
                <a:gridCol w="762000"/>
                <a:gridCol w="914400"/>
                <a:gridCol w="609600"/>
                <a:gridCol w="838200"/>
              </a:tblGrid>
              <a:tr h="1225639">
                <a:tc>
                  <a:txBody>
                    <a:bodyPr/>
                    <a:lstStyle/>
                    <a:p>
                      <a:r>
                        <a:rPr lang="en-US" dirty="0" smtClean="0"/>
                        <a:t>Sr No</a:t>
                      </a:r>
                      <a:endParaRPr lang="en-IN" dirty="0"/>
                    </a:p>
                  </a:txBody>
                  <a:tcPr/>
                </a:tc>
                <a:tc>
                  <a:txBody>
                    <a:bodyPr/>
                    <a:lstStyle/>
                    <a:p>
                      <a:r>
                        <a:rPr lang="en-US" dirty="0" smtClean="0"/>
                        <a:t>Invocation Date</a:t>
                      </a:r>
                      <a:endParaRPr lang="en-IN" dirty="0"/>
                    </a:p>
                  </a:txBody>
                  <a:tcPr/>
                </a:tc>
                <a:tc>
                  <a:txBody>
                    <a:bodyPr/>
                    <a:lstStyle/>
                    <a:p>
                      <a:r>
                        <a:rPr lang="en-US" dirty="0" smtClean="0"/>
                        <a:t>Party Name</a:t>
                      </a:r>
                      <a:endParaRPr lang="en-IN" dirty="0"/>
                    </a:p>
                  </a:txBody>
                  <a:tcPr/>
                </a:tc>
                <a:tc>
                  <a:txBody>
                    <a:bodyPr/>
                    <a:lstStyle/>
                    <a:p>
                      <a:r>
                        <a:rPr lang="en-US" dirty="0" smtClean="0"/>
                        <a:t>Beneficiary</a:t>
                      </a:r>
                      <a:r>
                        <a:rPr lang="en-US" baseline="0" dirty="0" smtClean="0"/>
                        <a:t> Name</a:t>
                      </a:r>
                      <a:endParaRPr lang="en-IN" dirty="0"/>
                    </a:p>
                  </a:txBody>
                  <a:tcPr/>
                </a:tc>
                <a:tc>
                  <a:txBody>
                    <a:bodyPr/>
                    <a:lstStyle/>
                    <a:p>
                      <a:r>
                        <a:rPr lang="en-US" dirty="0" smtClean="0"/>
                        <a:t>Amt</a:t>
                      </a:r>
                      <a:endParaRPr lang="en-IN" dirty="0"/>
                    </a:p>
                  </a:txBody>
                  <a:tcPr/>
                </a:tc>
                <a:tc>
                  <a:txBody>
                    <a:bodyPr/>
                    <a:lstStyle/>
                    <a:p>
                      <a:r>
                        <a:rPr lang="en-US" dirty="0" smtClean="0"/>
                        <a:t>Reason</a:t>
                      </a:r>
                      <a:r>
                        <a:rPr lang="en-US" baseline="0" dirty="0" smtClean="0"/>
                        <a:t> for non Payment</a:t>
                      </a:r>
                      <a:endParaRPr lang="en-IN" dirty="0"/>
                    </a:p>
                  </a:txBody>
                  <a:tcPr/>
                </a:tc>
              </a:tr>
              <a:tr h="365760">
                <a:tc>
                  <a:txBody>
                    <a:bodyPr/>
                    <a:lstStyle/>
                    <a:p>
                      <a:endParaRPr lang="en-IN"/>
                    </a:p>
                  </a:txBody>
                  <a:tcPr/>
                </a:tc>
                <a:tc>
                  <a:txBody>
                    <a:bodyPr/>
                    <a:lstStyle/>
                    <a:p>
                      <a:endParaRPr lang="en-IN" dirty="0"/>
                    </a:p>
                  </a:txBody>
                  <a:tcPr/>
                </a:tc>
                <a:tc>
                  <a:txBody>
                    <a:bodyPr/>
                    <a:lstStyle/>
                    <a:p>
                      <a:endParaRPr lang="en-IN"/>
                    </a:p>
                  </a:txBody>
                  <a:tcPr/>
                </a:tc>
                <a:tc>
                  <a:txBody>
                    <a:bodyPr/>
                    <a:lstStyle/>
                    <a:p>
                      <a:endParaRPr lang="en-IN" dirty="0"/>
                    </a:p>
                  </a:txBody>
                  <a:tcPr/>
                </a:tc>
                <a:tc>
                  <a:txBody>
                    <a:bodyPr/>
                    <a:lstStyle/>
                    <a:p>
                      <a:endParaRPr lang="en-IN" dirty="0"/>
                    </a:p>
                  </a:txBody>
                  <a:tcPr/>
                </a:tc>
                <a:tc>
                  <a:txBody>
                    <a:bodyPr/>
                    <a:lstStyle/>
                    <a:p>
                      <a:endParaRPr lang="en-IN" dirty="0"/>
                    </a:p>
                  </a:txBody>
                  <a:tcPr/>
                </a:tc>
              </a:tr>
            </a:tbl>
          </a:graphicData>
        </a:graphic>
      </p:graphicFrame>
    </p:spTree>
    <p:extLst>
      <p:ext uri="{BB962C8B-B14F-4D97-AF65-F5344CB8AC3E}">
        <p14:creationId xmlns:p14="http://schemas.microsoft.com/office/powerpoint/2010/main" val="20665094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3212"/>
            <a:ext cx="8229600" cy="990600"/>
          </a:xfrm>
        </p:spPr>
        <p:txBody>
          <a:bodyPr>
            <a:noAutofit/>
          </a:bodyPr>
          <a:lstStyle/>
          <a:p>
            <a:r>
              <a:rPr lang="en-IN" sz="3200" b="1" dirty="0" smtClean="0">
                <a:solidFill>
                  <a:srgbClr val="C00000"/>
                </a:solidFill>
              </a:rPr>
              <a:t>Assets- Advances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37</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006710048"/>
              </p:ext>
            </p:extLst>
          </p:nvPr>
        </p:nvGraphicFramePr>
        <p:xfrm>
          <a:off x="381000" y="1311275"/>
          <a:ext cx="8630158" cy="3077845"/>
        </p:xfrm>
        <a:graphic>
          <a:graphicData uri="http://schemas.openxmlformats.org/drawingml/2006/table">
            <a:tbl>
              <a:tblPr firstRow="1" bandRow="1">
                <a:tableStyleId>{5940675A-B579-460E-94D1-54222C63F5DA}</a:tableStyleId>
              </a:tblPr>
              <a:tblGrid>
                <a:gridCol w="762000"/>
                <a:gridCol w="4343400"/>
                <a:gridCol w="3524758"/>
              </a:tblGrid>
              <a:tr h="517525">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iii.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List of instances where interchangeability between fund based and non-fund-based facilities was allowed subsequent to devolvement of LC / invocation of BG.</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Specific</a:t>
                      </a:r>
                      <a:r>
                        <a:rPr lang="en-IN" sz="1800" baseline="0" dirty="0" smtClean="0"/>
                        <a:t> substantive procedures with a system check for LC devolved or BG invoked cases</a:t>
                      </a:r>
                      <a:endParaRPr lang="en-IN" sz="1800" dirty="0"/>
                    </a:p>
                  </a:txBody>
                  <a:tcPr/>
                </a:tc>
              </a:tr>
            </a:tbl>
          </a:graphicData>
        </a:graphic>
      </p:graphicFrame>
    </p:spTree>
    <p:extLst>
      <p:ext uri="{BB962C8B-B14F-4D97-AF65-F5344CB8AC3E}">
        <p14:creationId xmlns:p14="http://schemas.microsoft.com/office/powerpoint/2010/main" val="30144495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Assets- Other Assets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38</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519758213"/>
              </p:ext>
            </p:extLst>
          </p:nvPr>
        </p:nvGraphicFramePr>
        <p:xfrm>
          <a:off x="381000" y="1311275"/>
          <a:ext cx="8630158" cy="4216400"/>
        </p:xfrm>
        <a:graphic>
          <a:graphicData uri="http://schemas.openxmlformats.org/drawingml/2006/table">
            <a:tbl>
              <a:tblPr firstRow="1" bandRow="1">
                <a:tableStyleId>{5940675A-B579-460E-94D1-54222C63F5DA}</a:tableStyleId>
              </a:tblPr>
              <a:tblGrid>
                <a:gridCol w="838200"/>
                <a:gridCol w="5353558"/>
                <a:gridCol w="24384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b="1" dirty="0" smtClean="0"/>
                        <a:t>(a)</a:t>
                      </a:r>
                      <a:endParaRPr lang="en-IN" sz="1800" b="1"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baseline="0" dirty="0" smtClean="0">
                          <a:solidFill>
                            <a:schemeClr val="tx1"/>
                          </a:solidFill>
                          <a:latin typeface="+mn-lt"/>
                          <a:ea typeface="+mn-ea"/>
                          <a:cs typeface="+mn-cs"/>
                        </a:rPr>
                        <a:t>Suspense Accounts/Sundry Assets </a:t>
                      </a:r>
                      <a:r>
                        <a:rPr kumimoji="0" lang="en-IN" sz="1800" b="0" i="0" u="none" strike="noStrike" kern="1200" baseline="0" dirty="0" smtClean="0">
                          <a:solidFill>
                            <a:schemeClr val="tx1"/>
                          </a:solidFill>
                          <a:latin typeface="+mn-lt"/>
                          <a:ea typeface="+mn-ea"/>
                          <a:cs typeface="+mn-cs"/>
                        </a:rPr>
                        <a:t>	</a:t>
                      </a:r>
                    </a:p>
                  </a:txBody>
                  <a:tcPr/>
                </a:tc>
                <a:tc>
                  <a:txBody>
                    <a:bodyPr/>
                    <a:lstStyle/>
                    <a:p>
                      <a:pPr algn="just"/>
                      <a:endParaRPr lang="en-IN" sz="1800" dirty="0"/>
                    </a:p>
                  </a:txBody>
                  <a:tcPr/>
                </a:tc>
              </a:tr>
              <a:tr h="370840">
                <a:tc>
                  <a:txBody>
                    <a:bodyPr/>
                    <a:lstStyle/>
                    <a:p>
                      <a:pPr algn="just"/>
                      <a:r>
                        <a:rPr lang="en-US" sz="1800" dirty="0" smtClean="0"/>
                        <a:t>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Does the system of the bank ensure expeditious clearance of items debited to Suspense Account? Details of outstanding entries in excess of 90 days may be obtained from the branch and the reasons for delay in adjusting the entries may be ascertained. Does your scrutiny of the accounts under various sub-heads reveal balances, which in your opinion are not recoverable and would require a provision/write-off? If so, give details. </a:t>
                      </a:r>
                    </a:p>
                  </a:txBody>
                  <a:tcPr/>
                </a:tc>
                <a:tc rowSpan="2">
                  <a:txBody>
                    <a:bodyPr/>
                    <a:lstStyle/>
                    <a:p>
                      <a:pPr marL="285750" indent="-285750" algn="just">
                        <a:buFont typeface="Arial" panose="020B0604020202020204" pitchFamily="34" charset="0"/>
                        <a:buChar char="•"/>
                      </a:pPr>
                      <a:r>
                        <a:rPr lang="en-IN" sz="1800" dirty="0" smtClean="0"/>
                        <a:t>Understanding</a:t>
                      </a:r>
                      <a:r>
                        <a:rPr lang="en-IN" sz="1800" baseline="0" dirty="0" smtClean="0"/>
                        <a:t> of the system </a:t>
                      </a:r>
                    </a:p>
                    <a:p>
                      <a:pPr marL="285750" indent="-285750" algn="just">
                        <a:buFont typeface="Arial" panose="020B0604020202020204" pitchFamily="34" charset="0"/>
                        <a:buChar char="•"/>
                      </a:pPr>
                      <a:r>
                        <a:rPr lang="en-IN" sz="1800" baseline="0" dirty="0" smtClean="0"/>
                        <a:t>Reporting of the entries pending more than 90 days </a:t>
                      </a:r>
                      <a:r>
                        <a:rPr lang="en-IN" sz="1800" b="1" baseline="0" dirty="0" smtClean="0"/>
                        <a:t>during the year</a:t>
                      </a:r>
                    </a:p>
                    <a:p>
                      <a:pPr marL="285750" indent="-285750" algn="just">
                        <a:buFont typeface="Arial" panose="020B0604020202020204" pitchFamily="34" charset="0"/>
                        <a:buChar char="•"/>
                      </a:pPr>
                      <a:r>
                        <a:rPr lang="en-IN" sz="1800" baseline="0" dirty="0" smtClean="0"/>
                        <a:t>MOC route for Not recoverable sundry assets</a:t>
                      </a:r>
                      <a:endParaRPr lang="en-IN" sz="1800" dirty="0"/>
                    </a:p>
                  </a:txBody>
                  <a:tcPr/>
                </a:tc>
              </a:tr>
              <a:tr h="370840">
                <a:tc>
                  <a:txBody>
                    <a:bodyPr/>
                    <a:lstStyle/>
                    <a:p>
                      <a:pPr algn="just"/>
                      <a:r>
                        <a:rPr lang="en-IN" sz="1800" dirty="0" smtClean="0"/>
                        <a:t>ii.</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Does your test check indicate any unusual items in these accounts? If so, report their nature and the amounts involved. Are there any intangible items under this head e.g. losses not provided / pending investigation? </a:t>
                      </a:r>
                    </a:p>
                  </a:txBody>
                  <a:tcPr/>
                </a:tc>
                <a:tc vMerge="1">
                  <a:txBody>
                    <a:bodyPr/>
                    <a:lstStyle/>
                    <a:p>
                      <a:pPr algn="just"/>
                      <a:endParaRPr lang="en-IN" sz="1800" dirty="0"/>
                    </a:p>
                  </a:txBody>
                  <a:tcPr/>
                </a:tc>
              </a:tr>
            </a:tbl>
          </a:graphicData>
        </a:graphic>
      </p:graphicFrame>
    </p:spTree>
    <p:extLst>
      <p:ext uri="{BB962C8B-B14F-4D97-AF65-F5344CB8AC3E}">
        <p14:creationId xmlns:p14="http://schemas.microsoft.com/office/powerpoint/2010/main" val="675212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Liabilities- Deposits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39</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660618258"/>
              </p:ext>
            </p:extLst>
          </p:nvPr>
        </p:nvGraphicFramePr>
        <p:xfrm>
          <a:off x="381000" y="1311275"/>
          <a:ext cx="8630158" cy="4114800"/>
        </p:xfrm>
        <a:graphic>
          <a:graphicData uri="http://schemas.openxmlformats.org/drawingml/2006/table">
            <a:tbl>
              <a:tblPr firstRow="1" bandRow="1">
                <a:tableStyleId>{5940675A-B579-460E-94D1-54222C63F5DA}</a:tableStyleId>
              </a:tblPr>
              <a:tblGrid>
                <a:gridCol w="685800"/>
                <a:gridCol w="5201158"/>
                <a:gridCol w="27432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(a)</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Does the bank have a system of identification of dormant/ inoperative accounts and internal controls with regard to operations in such accounts? In the cases examined by you, have you come across instances where the guidelines laid down in this regard have not been followed? If yes, give details thereof. </a:t>
                      </a:r>
                    </a:p>
                  </a:txBody>
                  <a:tcPr/>
                </a:tc>
                <a:tc>
                  <a:txBody>
                    <a:bodyPr/>
                    <a:lstStyle/>
                    <a:p>
                      <a:pPr marL="285750" indent="-285750" algn="just">
                        <a:buFont typeface="Arial" panose="020B0604020202020204" pitchFamily="34" charset="0"/>
                        <a:buChar char="•"/>
                      </a:pPr>
                      <a:r>
                        <a:rPr lang="en-IN" sz="1800" dirty="0" smtClean="0"/>
                        <a:t>Understanding the guidelines</a:t>
                      </a:r>
                    </a:p>
                    <a:p>
                      <a:pPr marL="285750" indent="-285750" algn="just">
                        <a:buFont typeface="Arial" panose="020B0604020202020204" pitchFamily="34" charset="0"/>
                        <a:buChar char="•"/>
                      </a:pPr>
                      <a:r>
                        <a:rPr lang="en-IN" sz="1800" dirty="0" smtClean="0"/>
                        <a:t>Substantive</a:t>
                      </a:r>
                      <a:r>
                        <a:rPr lang="en-IN" sz="1800" baseline="0" dirty="0" smtClean="0"/>
                        <a:t> procedures for reporting</a:t>
                      </a:r>
                      <a:endParaRPr lang="en-IN" sz="1800" dirty="0"/>
                    </a:p>
                  </a:txBody>
                  <a:tcPr/>
                </a:tc>
              </a:tr>
              <a:tr h="370840">
                <a:tc>
                  <a:txBody>
                    <a:bodyPr/>
                    <a:lstStyle/>
                    <a:p>
                      <a:pPr algn="just"/>
                      <a:r>
                        <a:rPr lang="en-US" sz="1800" dirty="0" smtClean="0"/>
                        <a:t>(b)</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After the balance sheet date and till the date of audit, whether there have been any unusual large movements (whether increase or decrease) in the aggregate deposits held at the year-end? If so, obtain the clarifications from the branch and give your comments thereon.</a:t>
                      </a:r>
                    </a:p>
                  </a:txBody>
                  <a:tcPr/>
                </a:tc>
                <a:tc>
                  <a:txBody>
                    <a:bodyPr/>
                    <a:lstStyle/>
                    <a:p>
                      <a:pPr marL="285750" indent="-285750" algn="just">
                        <a:buFont typeface="Arial" panose="020B0604020202020204" pitchFamily="34" charset="0"/>
                        <a:buChar char="•"/>
                      </a:pPr>
                      <a:r>
                        <a:rPr lang="en-IN" sz="1800" dirty="0" smtClean="0"/>
                        <a:t>Event occurred</a:t>
                      </a:r>
                      <a:r>
                        <a:rPr lang="en-IN" sz="1800" baseline="0" dirty="0" smtClean="0"/>
                        <a:t> after balance sheet date</a:t>
                      </a:r>
                    </a:p>
                    <a:p>
                      <a:pPr marL="285750" indent="-285750" algn="just">
                        <a:buFont typeface="Arial" panose="020B0604020202020204" pitchFamily="34" charset="0"/>
                        <a:buChar char="•"/>
                      </a:pPr>
                      <a:r>
                        <a:rPr lang="en-IN" sz="1800" baseline="0" dirty="0" smtClean="0"/>
                        <a:t>Scrutiny up to the date of audit report</a:t>
                      </a:r>
                      <a:endParaRPr lang="en-IN" sz="1800" dirty="0"/>
                    </a:p>
                  </a:txBody>
                  <a:tcPr/>
                </a:tc>
              </a:tr>
            </a:tbl>
          </a:graphicData>
        </a:graphic>
      </p:graphicFrame>
    </p:spTree>
    <p:extLst>
      <p:ext uri="{BB962C8B-B14F-4D97-AF65-F5344CB8AC3E}">
        <p14:creationId xmlns:p14="http://schemas.microsoft.com/office/powerpoint/2010/main" val="1844354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104" y="32657"/>
            <a:ext cx="8229600" cy="990600"/>
          </a:xfrm>
          <a:solidFill>
            <a:schemeClr val="bg1"/>
          </a:solidFill>
        </p:spPr>
        <p:txBody>
          <a:bodyPr anchor="b">
            <a:normAutofit/>
          </a:bodyPr>
          <a:lstStyle/>
          <a:p>
            <a:r>
              <a:rPr lang="en-US" sz="3200" b="1" dirty="0" smtClean="0">
                <a:solidFill>
                  <a:srgbClr val="C00000"/>
                </a:solidFill>
              </a:rPr>
              <a:t>Introduction</a:t>
            </a:r>
            <a:endParaRPr lang="en-IN" sz="3200" b="1" dirty="0">
              <a:solidFill>
                <a:srgbClr val="C00000"/>
              </a:solidFill>
            </a:endParaRPr>
          </a:p>
        </p:txBody>
      </p:sp>
      <p:sp>
        <p:nvSpPr>
          <p:cNvPr id="3" name="Content Placeholder 2"/>
          <p:cNvSpPr>
            <a:spLocks noGrp="1"/>
          </p:cNvSpPr>
          <p:nvPr>
            <p:ph sz="quarter" idx="1"/>
          </p:nvPr>
        </p:nvSpPr>
        <p:spPr/>
        <p:txBody>
          <a:bodyPr>
            <a:normAutofit/>
          </a:bodyPr>
          <a:lstStyle/>
          <a:p>
            <a:pPr marL="285750" indent="-285750" algn="just">
              <a:buFont typeface="Wingdings" panose="05000000000000000000" pitchFamily="2" charset="2"/>
              <a:buChar char="Ø"/>
            </a:pPr>
            <a:r>
              <a:rPr lang="en-GB" sz="2400" dirty="0"/>
              <a:t>Long form Audit </a:t>
            </a:r>
            <a:r>
              <a:rPr lang="en-GB" sz="2400" dirty="0" smtClean="0"/>
              <a:t>Report (LFAR) was firstly </a:t>
            </a:r>
            <a:r>
              <a:rPr lang="en-GB" sz="2400" dirty="0"/>
              <a:t>introduced </a:t>
            </a:r>
            <a:r>
              <a:rPr lang="en-GB" sz="2400" b="1" dirty="0"/>
              <a:t>in 1985</a:t>
            </a:r>
            <a:r>
              <a:rPr lang="en-GB" sz="2400" dirty="0"/>
              <a:t>. </a:t>
            </a:r>
          </a:p>
          <a:p>
            <a:pPr marL="0" indent="0" algn="just">
              <a:buNone/>
            </a:pPr>
            <a:endParaRPr lang="en-GB" sz="2400" dirty="0"/>
          </a:p>
          <a:p>
            <a:pPr marL="285750" indent="-285750" algn="just">
              <a:spcAft>
                <a:spcPts val="0"/>
              </a:spcAft>
              <a:buFont typeface="Wingdings" panose="05000000000000000000" pitchFamily="2" charset="2"/>
              <a:buChar char="Ø"/>
            </a:pPr>
            <a:r>
              <a:rPr lang="en-GB" sz="2400" dirty="0"/>
              <a:t>Current </a:t>
            </a:r>
            <a:r>
              <a:rPr lang="en-GB" sz="2400" dirty="0" smtClean="0"/>
              <a:t>LFAR </a:t>
            </a:r>
            <a:r>
              <a:rPr lang="en-GB" sz="2400" dirty="0"/>
              <a:t>was </a:t>
            </a:r>
            <a:r>
              <a:rPr lang="en-GB" sz="2400" dirty="0" smtClean="0"/>
              <a:t>revised by RBI circular No. DOS.CO.PPG.SEC.01/11.01.005/2020-21 dated 5</a:t>
            </a:r>
            <a:r>
              <a:rPr lang="en-GB" sz="2400" baseline="30000" dirty="0" smtClean="0"/>
              <a:t>th</a:t>
            </a:r>
            <a:r>
              <a:rPr lang="en-GB" sz="2400" dirty="0" smtClean="0"/>
              <a:t> Sept 2020 </a:t>
            </a:r>
            <a:r>
              <a:rPr lang="en-GB" sz="2400" b="1" dirty="0" smtClean="0"/>
              <a:t>repealing earlier LFAR</a:t>
            </a:r>
            <a:r>
              <a:rPr lang="en-GB" sz="2400" dirty="0" smtClean="0"/>
              <a:t>. Revised LFAR made </a:t>
            </a:r>
            <a:r>
              <a:rPr lang="en-GB" sz="2400" dirty="0"/>
              <a:t>effective </a:t>
            </a:r>
            <a:r>
              <a:rPr lang="en-GB" sz="2400" dirty="0" smtClean="0"/>
              <a:t>from </a:t>
            </a:r>
            <a:r>
              <a:rPr lang="en-GB" sz="2400" b="1" dirty="0" smtClean="0"/>
              <a:t>FY 2020-21 </a:t>
            </a:r>
            <a:r>
              <a:rPr lang="en-GB" sz="2400" dirty="0" smtClean="0"/>
              <a:t>and onwards.</a:t>
            </a:r>
          </a:p>
          <a:p>
            <a:pPr marL="0" indent="0" algn="just">
              <a:spcAft>
                <a:spcPts val="0"/>
              </a:spcAft>
              <a:buNone/>
            </a:pPr>
            <a:endParaRPr lang="en-GB" sz="2400" dirty="0"/>
          </a:p>
          <a:p>
            <a:pPr marL="285750" indent="-285750" algn="just">
              <a:spcAft>
                <a:spcPts val="0"/>
              </a:spcAft>
              <a:buFont typeface="Wingdings" panose="05000000000000000000" pitchFamily="2" charset="2"/>
              <a:buChar char="Ø"/>
            </a:pPr>
            <a:r>
              <a:rPr lang="en-GB" sz="2400" dirty="0" smtClean="0"/>
              <a:t>Branch is responsible for compilation of information. Branch LFAR consists of </a:t>
            </a:r>
            <a:r>
              <a:rPr lang="en-GB" sz="2400" b="1" dirty="0" smtClean="0"/>
              <a:t>Questionnaire</a:t>
            </a:r>
            <a:r>
              <a:rPr lang="en-GB" sz="2000" dirty="0" smtClean="0"/>
              <a:t>. </a:t>
            </a:r>
            <a:endParaRPr lang="en-GB" sz="24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dirty="0"/>
          </a:p>
        </p:txBody>
      </p:sp>
      <p:pic>
        <p:nvPicPr>
          <p:cNvPr id="2050" name="Picture 4" descr="https://image.shutterstock.com/image-photo/male-hand-turns-cube-changes-260nw-183598232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5067300"/>
            <a:ext cx="22860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14482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Liabilities- Deposits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40</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600909529"/>
              </p:ext>
            </p:extLst>
          </p:nvPr>
        </p:nvGraphicFramePr>
        <p:xfrm>
          <a:off x="381000" y="1371600"/>
          <a:ext cx="8534400" cy="4119880"/>
        </p:xfrm>
        <a:graphic>
          <a:graphicData uri="http://schemas.openxmlformats.org/drawingml/2006/table">
            <a:tbl>
              <a:tblPr firstRow="1" bandRow="1">
                <a:tableStyleId>{5940675A-B579-460E-94D1-54222C63F5DA}</a:tableStyleId>
              </a:tblPr>
              <a:tblGrid>
                <a:gridCol w="762000"/>
                <a:gridCol w="5124958"/>
                <a:gridCol w="2647442"/>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IN" sz="1800" dirty="0" smtClean="0"/>
                        <a:t>(c)</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Whether the scheme of automatic renewal of deposits applies to FCNR(B) deposits?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Where such deposits have been renewed, report whether the branch has satisfied itself as to the 'non-resident status' of the depositor and whether the renewal is made as per the applicable regulatory guidelines and the original receipts / soft copy have been dispatched.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Compliance w.r.t. HO circulars</a:t>
                      </a:r>
                      <a:r>
                        <a:rPr lang="en-IN" sz="1800" baseline="0" dirty="0" smtClean="0"/>
                        <a:t> as well as RBI Guidelines specifying FCNR details</a:t>
                      </a:r>
                      <a:endParaRPr lang="en-IN" sz="1800" dirty="0"/>
                    </a:p>
                  </a:txBody>
                  <a:tcPr/>
                </a:tc>
              </a:tr>
              <a:tr h="370840">
                <a:tc>
                  <a:txBody>
                    <a:bodyPr/>
                    <a:lstStyle/>
                    <a:p>
                      <a:pPr algn="just"/>
                      <a:r>
                        <a:rPr lang="en-US" sz="1800" dirty="0" smtClean="0"/>
                        <a:t>(d)</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Is the branch complying with the regulations on minimum balance requirement and levy of charges on non-maintenance of minimum balance in individual savings accounts? 	</a:t>
                      </a:r>
                    </a:p>
                  </a:txBody>
                  <a:tcPr/>
                </a:tc>
                <a:tc>
                  <a:txBody>
                    <a:bodyPr/>
                    <a:lstStyle/>
                    <a:p>
                      <a:pPr marL="285750" indent="-285750" algn="just">
                        <a:buFont typeface="Arial" panose="020B0604020202020204" pitchFamily="34" charset="0"/>
                        <a:buChar char="•"/>
                      </a:pPr>
                      <a:r>
                        <a:rPr lang="en-IN" sz="1800" dirty="0" smtClean="0"/>
                        <a:t>Substantive</a:t>
                      </a:r>
                      <a:r>
                        <a:rPr lang="en-IN" sz="1800" baseline="0" dirty="0" smtClean="0"/>
                        <a:t> testing on sample basis</a:t>
                      </a:r>
                      <a:endParaRPr lang="en-IN" sz="1800" dirty="0"/>
                    </a:p>
                  </a:txBody>
                  <a:tcPr/>
                </a:tc>
              </a:tr>
            </a:tbl>
          </a:graphicData>
        </a:graphic>
      </p:graphicFrame>
    </p:spTree>
    <p:extLst>
      <p:ext uri="{BB962C8B-B14F-4D97-AF65-F5344CB8AC3E}">
        <p14:creationId xmlns:p14="http://schemas.microsoft.com/office/powerpoint/2010/main" val="42929130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Liabilities- Other Liabilities</a:t>
            </a:r>
            <a:r>
              <a:rPr lang="en-IN" sz="2000" b="1" dirty="0" smtClean="0">
                <a:solidFill>
                  <a:srgbClr val="C00000"/>
                </a:solidFill>
              </a:rPr>
              <a:t> (</a:t>
            </a:r>
            <a:r>
              <a:rPr lang="en-IN" sz="1600" b="1" dirty="0" smtClean="0">
                <a:solidFill>
                  <a:srgbClr val="C00000"/>
                </a:solidFill>
              </a:rPr>
              <a:t>Bills Payable, Sundry Deposits etc)</a:t>
            </a:r>
            <a:r>
              <a:rPr lang="en-IN" sz="1800" b="1" dirty="0" smtClean="0">
                <a:solidFill>
                  <a:srgbClr val="C00000"/>
                </a:solidFill>
              </a:rPr>
              <a:t> </a:t>
            </a:r>
            <a:endParaRPr lang="en-US" sz="18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41</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226985569"/>
              </p:ext>
            </p:extLst>
          </p:nvPr>
        </p:nvGraphicFramePr>
        <p:xfrm>
          <a:off x="304800" y="1371600"/>
          <a:ext cx="8706358" cy="4540250"/>
        </p:xfrm>
        <a:graphic>
          <a:graphicData uri="http://schemas.openxmlformats.org/drawingml/2006/table">
            <a:tbl>
              <a:tblPr firstRow="1" bandRow="1">
                <a:tableStyleId>{5940675A-B579-460E-94D1-54222C63F5DA}</a:tableStyleId>
              </a:tblPr>
              <a:tblGrid>
                <a:gridCol w="762000"/>
                <a:gridCol w="5201158"/>
                <a:gridCol w="2743200"/>
              </a:tblGrid>
              <a:tr h="441325">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2574925">
                <a:tc>
                  <a:txBody>
                    <a:bodyPr/>
                    <a:lstStyle/>
                    <a:p>
                      <a:pPr algn="just"/>
                      <a:r>
                        <a:rPr lang="en-US" sz="1800" dirty="0" smtClean="0"/>
                        <a:t>(a)</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The number of items and the aggregate amount of old outstanding items pending for one years or more be obtained from the branch and reported under appropriate heads. Give details thereof. 	</a:t>
                      </a:r>
                    </a:p>
                  </a:txBody>
                  <a:tcPr/>
                </a:tc>
                <a:tc>
                  <a:txBody>
                    <a:bodyPr/>
                    <a:lstStyle/>
                    <a:p>
                      <a:pPr algn="just"/>
                      <a:endParaRPr lang="en-IN" sz="1800" dirty="0"/>
                    </a:p>
                  </a:txBody>
                  <a:tcPr/>
                </a:tc>
              </a:tr>
              <a:tr h="1524000">
                <a:tc>
                  <a:txBody>
                    <a:bodyPr/>
                    <a:lstStyle/>
                    <a:p>
                      <a:pPr algn="just"/>
                      <a:r>
                        <a:rPr lang="en-US" sz="1800" dirty="0" smtClean="0"/>
                        <a:t>(b)</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Does your test check indicate any unusual items or material withdrawals or debits in these accounts? If so, give details thereof. 	</a:t>
                      </a:r>
                    </a:p>
                  </a:txBody>
                  <a:tcPr/>
                </a:tc>
                <a:tc>
                  <a:txBody>
                    <a:bodyPr/>
                    <a:lstStyle/>
                    <a:p>
                      <a:pPr marL="285750" indent="-285750" algn="just">
                        <a:buFont typeface="Arial" panose="020B0604020202020204" pitchFamily="34" charset="0"/>
                        <a:buChar char="•"/>
                      </a:pPr>
                      <a:r>
                        <a:rPr lang="en-IN" sz="1800" dirty="0" smtClean="0"/>
                        <a:t>Ledger scrutiny</a:t>
                      </a:r>
                      <a:endParaRPr lang="en-IN" sz="1800" dirty="0"/>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956314272"/>
              </p:ext>
            </p:extLst>
          </p:nvPr>
        </p:nvGraphicFramePr>
        <p:xfrm>
          <a:off x="6248400" y="1828800"/>
          <a:ext cx="2743200" cy="2574927"/>
        </p:xfrm>
        <a:graphic>
          <a:graphicData uri="http://schemas.openxmlformats.org/drawingml/2006/table">
            <a:tbl>
              <a:tblPr firstRow="1" bandRow="1">
                <a:tableStyleId>{5940675A-B579-460E-94D1-54222C63F5DA}</a:tableStyleId>
              </a:tblPr>
              <a:tblGrid>
                <a:gridCol w="609600"/>
                <a:gridCol w="762000"/>
                <a:gridCol w="609600"/>
                <a:gridCol w="762000"/>
              </a:tblGrid>
              <a:tr h="746127">
                <a:tc>
                  <a:txBody>
                    <a:bodyPr/>
                    <a:lstStyle/>
                    <a:p>
                      <a:r>
                        <a:rPr lang="en-US" dirty="0" smtClean="0"/>
                        <a:t>Year</a:t>
                      </a:r>
                      <a:endParaRPr lang="en-IN" dirty="0"/>
                    </a:p>
                  </a:txBody>
                  <a:tcPr/>
                </a:tc>
                <a:tc>
                  <a:txBody>
                    <a:bodyPr/>
                    <a:lstStyle/>
                    <a:p>
                      <a:r>
                        <a:rPr lang="en-US" dirty="0" smtClean="0"/>
                        <a:t>No</a:t>
                      </a:r>
                      <a:r>
                        <a:rPr lang="en-US" baseline="0" dirty="0" smtClean="0"/>
                        <a:t> of Items</a:t>
                      </a:r>
                      <a:endParaRPr lang="en-IN" dirty="0"/>
                    </a:p>
                  </a:txBody>
                  <a:tcPr/>
                </a:tc>
                <a:tc>
                  <a:txBody>
                    <a:bodyPr/>
                    <a:lstStyle/>
                    <a:p>
                      <a:r>
                        <a:rPr lang="en-US" dirty="0" smtClean="0"/>
                        <a:t>Amt</a:t>
                      </a:r>
                      <a:endParaRPr lang="en-IN" dirty="0"/>
                    </a:p>
                  </a:txBody>
                  <a:tcPr/>
                </a:tc>
                <a:tc>
                  <a:txBody>
                    <a:bodyPr/>
                    <a:lstStyle/>
                    <a:p>
                      <a:r>
                        <a:rPr lang="en-US" dirty="0" smtClean="0"/>
                        <a:t>Remarks</a:t>
                      </a:r>
                      <a:endParaRPr lang="en-IN" dirty="0"/>
                    </a:p>
                  </a:txBody>
                  <a:tcPr/>
                </a:tc>
              </a:tr>
              <a:tr h="1828800">
                <a:tc>
                  <a:txBody>
                    <a:bodyPr/>
                    <a:lstStyle/>
                    <a:p>
                      <a:endParaRPr lang="en-IN"/>
                    </a:p>
                  </a:txBody>
                  <a:tcPr/>
                </a:tc>
                <a:tc>
                  <a:txBody>
                    <a:bodyPr/>
                    <a:lstStyle/>
                    <a:p>
                      <a:endParaRPr lang="en-IN" dirty="0"/>
                    </a:p>
                  </a:txBody>
                  <a:tcPr/>
                </a:tc>
                <a:tc>
                  <a:txBody>
                    <a:bodyPr/>
                    <a:lstStyle/>
                    <a:p>
                      <a:endParaRPr lang="en-IN" dirty="0"/>
                    </a:p>
                  </a:txBody>
                  <a:tcPr/>
                </a:tc>
                <a:tc>
                  <a:txBody>
                    <a:bodyPr/>
                    <a:lstStyle/>
                    <a:p>
                      <a:endParaRPr lang="en-IN" dirty="0"/>
                    </a:p>
                  </a:txBody>
                  <a:tcPr/>
                </a:tc>
              </a:tr>
            </a:tbl>
          </a:graphicData>
        </a:graphic>
      </p:graphicFrame>
    </p:spTree>
    <p:extLst>
      <p:ext uri="{BB962C8B-B14F-4D97-AF65-F5344CB8AC3E}">
        <p14:creationId xmlns:p14="http://schemas.microsoft.com/office/powerpoint/2010/main" val="38277451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Liabilities- Contingent Liabilities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42</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4114519359"/>
              </p:ext>
            </p:extLst>
          </p:nvPr>
        </p:nvGraphicFramePr>
        <p:xfrm>
          <a:off x="381000" y="1311275"/>
          <a:ext cx="8458200" cy="3001645"/>
        </p:xfrm>
        <a:graphic>
          <a:graphicData uri="http://schemas.openxmlformats.org/drawingml/2006/table">
            <a:tbl>
              <a:tblPr firstRow="1" bandRow="1">
                <a:tableStyleId>{5940675A-B579-460E-94D1-54222C63F5DA}</a:tableStyleId>
              </a:tblPr>
              <a:tblGrid>
                <a:gridCol w="4953000"/>
                <a:gridCol w="3505200"/>
              </a:tblGrid>
              <a:tr h="441325">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181292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Does your test check indicate any unusual items or material withdrawals or debits in these accounts? If so, give details thereof.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Checking of schedule</a:t>
                      </a:r>
                      <a:r>
                        <a:rPr lang="en-IN" sz="1800" baseline="0" dirty="0" smtClean="0"/>
                        <a:t> of contingent liabilities</a:t>
                      </a:r>
                    </a:p>
                    <a:p>
                      <a:pPr marL="285750" indent="-285750" algn="just">
                        <a:buFont typeface="Arial" panose="020B0604020202020204" pitchFamily="34" charset="0"/>
                        <a:buChar char="•"/>
                      </a:pPr>
                      <a:r>
                        <a:rPr lang="en-IN" sz="1800" baseline="0" dirty="0" smtClean="0"/>
                        <a:t>Cross referencing w.r.t. legal fees</a:t>
                      </a:r>
                    </a:p>
                    <a:p>
                      <a:pPr marL="285750" indent="-285750" algn="just">
                        <a:buFont typeface="Arial" panose="020B0604020202020204" pitchFamily="34" charset="0"/>
                        <a:buChar char="•"/>
                      </a:pPr>
                      <a:r>
                        <a:rPr lang="en-IN" sz="1800" baseline="0" dirty="0" smtClean="0"/>
                        <a:t>Written representations</a:t>
                      </a:r>
                      <a:endParaRPr lang="en-IN" sz="1800" dirty="0"/>
                    </a:p>
                  </a:txBody>
                  <a:tcPr/>
                </a:tc>
              </a:tr>
            </a:tbl>
          </a:graphicData>
        </a:graphic>
      </p:graphicFrame>
    </p:spTree>
    <p:extLst>
      <p:ext uri="{BB962C8B-B14F-4D97-AF65-F5344CB8AC3E}">
        <p14:creationId xmlns:p14="http://schemas.microsoft.com/office/powerpoint/2010/main" val="35622306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Profit and Loss Account</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43</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891506707"/>
              </p:ext>
            </p:extLst>
          </p:nvPr>
        </p:nvGraphicFramePr>
        <p:xfrm>
          <a:off x="381000" y="1311275"/>
          <a:ext cx="8382000" cy="4206240"/>
        </p:xfrm>
        <a:graphic>
          <a:graphicData uri="http://schemas.openxmlformats.org/drawingml/2006/table">
            <a:tbl>
              <a:tblPr firstRow="1" bandRow="1">
                <a:tableStyleId>{5940675A-B579-460E-94D1-54222C63F5DA}</a:tableStyleId>
              </a:tblPr>
              <a:tblGrid>
                <a:gridCol w="685800"/>
                <a:gridCol w="5105400"/>
                <a:gridCol w="25908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(a)</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Has the test checking of interest/discount/ commission/ fees etc. revealed excess/short credit of a material amount? If so, give details thereof. 	</a:t>
                      </a:r>
                    </a:p>
                  </a:txBody>
                  <a:tcPr/>
                </a:tc>
                <a:tc>
                  <a:txBody>
                    <a:bodyPr/>
                    <a:lstStyle/>
                    <a:p>
                      <a:pPr marL="285750" indent="-285750" algn="just">
                        <a:buFont typeface="Arial" panose="020B0604020202020204" pitchFamily="34" charset="0"/>
                        <a:buChar char="•"/>
                      </a:pPr>
                      <a:r>
                        <a:rPr lang="en-IN" sz="1800" dirty="0" smtClean="0"/>
                        <a:t>Substantive</a:t>
                      </a:r>
                      <a:r>
                        <a:rPr lang="en-IN" sz="1800" baseline="0" dirty="0" smtClean="0"/>
                        <a:t> audit procedures as</a:t>
                      </a:r>
                      <a:r>
                        <a:rPr lang="en-IN" sz="1800" baseline="0" dirty="0" smtClean="0">
                          <a:solidFill>
                            <a:schemeClr val="tx1"/>
                          </a:solidFill>
                        </a:rPr>
                        <a:t> per SA 530</a:t>
                      </a:r>
                      <a:endParaRPr lang="en-IN" sz="1800" dirty="0">
                        <a:solidFill>
                          <a:schemeClr val="tx1"/>
                        </a:solidFill>
                      </a:endParaRPr>
                    </a:p>
                  </a:txBody>
                  <a:tcPr/>
                </a:tc>
              </a:tr>
              <a:tr h="370840">
                <a:tc>
                  <a:txBody>
                    <a:bodyPr/>
                    <a:lstStyle/>
                    <a:p>
                      <a:pPr algn="just"/>
                      <a:r>
                        <a:rPr lang="en-US" sz="1800" dirty="0" smtClean="0"/>
                        <a:t>(b)</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Has the branch complied with the Income Recognition norms prescribed by R.B.I.? (The Auditor may refer to the instructions of the controlling authorities of the bank regarding charging of interest on non-performing assets). 	</a:t>
                      </a:r>
                    </a:p>
                  </a:txBody>
                  <a:tcPr/>
                </a:tc>
                <a:tc>
                  <a:txBody>
                    <a:bodyPr/>
                    <a:lstStyle/>
                    <a:p>
                      <a:pPr marL="285750" indent="-285750" algn="just">
                        <a:buFont typeface="Arial" panose="020B0604020202020204" pitchFamily="34" charset="0"/>
                        <a:buChar char="•"/>
                      </a:pPr>
                      <a:r>
                        <a:rPr lang="en-IN" sz="1800" dirty="0" smtClean="0"/>
                        <a:t>Analysis of Accounting</a:t>
                      </a:r>
                      <a:r>
                        <a:rPr lang="en-IN" sz="1800" baseline="0" dirty="0" smtClean="0"/>
                        <a:t> policies</a:t>
                      </a:r>
                    </a:p>
                    <a:p>
                      <a:pPr marL="285750" indent="-285750" algn="just">
                        <a:buFont typeface="Arial" panose="020B0604020202020204" pitchFamily="34" charset="0"/>
                        <a:buChar char="•"/>
                      </a:pPr>
                      <a:r>
                        <a:rPr lang="en-IN" sz="1800" baseline="0" dirty="0" smtClean="0"/>
                        <a:t>Verification of accounts marked as NPA during the year</a:t>
                      </a:r>
                      <a:endParaRPr lang="en-IN" sz="1800" dirty="0"/>
                    </a:p>
                  </a:txBody>
                  <a:tcPr/>
                </a:tc>
              </a:tr>
              <a:tr h="370840">
                <a:tc>
                  <a:txBody>
                    <a:bodyPr/>
                    <a:lstStyle/>
                    <a:p>
                      <a:pPr algn="just"/>
                      <a:r>
                        <a:rPr lang="en-US" sz="1800" dirty="0" smtClean="0"/>
                        <a:t>(c)</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Has the test check of interest on deposits revealed any excess/short debit of material amount? If so, give details thereof.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Substantive</a:t>
                      </a:r>
                      <a:r>
                        <a:rPr lang="en-IN" sz="1800" baseline="0" dirty="0" smtClean="0"/>
                        <a:t> audit </a:t>
                      </a:r>
                      <a:r>
                        <a:rPr lang="en-IN" sz="1800" baseline="0" dirty="0" smtClean="0">
                          <a:solidFill>
                            <a:schemeClr val="tx1"/>
                          </a:solidFill>
                        </a:rPr>
                        <a:t>procedures as per SA 530</a:t>
                      </a:r>
                      <a:endParaRPr lang="en-IN" sz="1800" dirty="0">
                        <a:solidFill>
                          <a:schemeClr val="tx1"/>
                        </a:solidFill>
                      </a:endParaRPr>
                    </a:p>
                  </a:txBody>
                  <a:tcPr/>
                </a:tc>
              </a:tr>
            </a:tbl>
          </a:graphicData>
        </a:graphic>
      </p:graphicFrame>
    </p:spTree>
    <p:extLst>
      <p:ext uri="{BB962C8B-B14F-4D97-AF65-F5344CB8AC3E}">
        <p14:creationId xmlns:p14="http://schemas.microsoft.com/office/powerpoint/2010/main" val="42001017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Profit and Loss Account</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44</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732440826"/>
              </p:ext>
            </p:extLst>
          </p:nvPr>
        </p:nvGraphicFramePr>
        <p:xfrm>
          <a:off x="381000" y="1311275"/>
          <a:ext cx="8630158" cy="4389120"/>
        </p:xfrm>
        <a:graphic>
          <a:graphicData uri="http://schemas.openxmlformats.org/drawingml/2006/table">
            <a:tbl>
              <a:tblPr firstRow="1" bandRow="1">
                <a:tableStyleId>{5940675A-B579-460E-94D1-54222C63F5DA}</a:tableStyleId>
              </a:tblPr>
              <a:tblGrid>
                <a:gridCol w="685800"/>
                <a:gridCol w="5201158"/>
                <a:gridCol w="27432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(d)</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Does the bank have a system of estimating and providing interest accrued on overdue/matured/ unpaid/ unclaimed term deposits including in respect of deceased depositors?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Analysis of closing circular</a:t>
                      </a:r>
                    </a:p>
                    <a:p>
                      <a:pPr marL="285750" indent="-285750" algn="just">
                        <a:buFont typeface="Arial" panose="020B0604020202020204" pitchFamily="34" charset="0"/>
                        <a:buChar char="•"/>
                      </a:pPr>
                      <a:r>
                        <a:rPr lang="en-IN" sz="1800" dirty="0" smtClean="0"/>
                        <a:t>Compliance w.r.t.</a:t>
                      </a:r>
                      <a:r>
                        <a:rPr lang="en-IN" sz="1800" baseline="0" dirty="0" smtClean="0"/>
                        <a:t> RBI directions issued from time to time</a:t>
                      </a:r>
                      <a:endParaRPr lang="en-IN" sz="1800" dirty="0"/>
                    </a:p>
                  </a:txBody>
                  <a:tcPr/>
                </a:tc>
              </a:tr>
              <a:tr h="370840">
                <a:tc>
                  <a:txBody>
                    <a:bodyPr/>
                    <a:lstStyle/>
                    <a:p>
                      <a:pPr algn="just"/>
                      <a:r>
                        <a:rPr lang="en-US" sz="1800" dirty="0" smtClean="0"/>
                        <a:t>(e)</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Are there any divergent trends in major items of income and expenditure, in comparison with corresponding previous year, which are not satisfactorily explained by the branch? If so, the same may be reported.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	</a:t>
                      </a:r>
                    </a:p>
                  </a:txBody>
                  <a:tcPr/>
                </a:tc>
                <a:tc>
                  <a:txBody>
                    <a:bodyPr/>
                    <a:lstStyle/>
                    <a:p>
                      <a:pPr marL="285750" indent="-285750" algn="just">
                        <a:buFont typeface="Arial" panose="020B0604020202020204" pitchFamily="34" charset="0"/>
                        <a:buChar char="•"/>
                      </a:pPr>
                      <a:r>
                        <a:rPr lang="en-IN" sz="1800" dirty="0" smtClean="0"/>
                        <a:t>Analytical pr</a:t>
                      </a:r>
                      <a:r>
                        <a:rPr lang="en-IN" sz="1800" dirty="0" smtClean="0">
                          <a:solidFill>
                            <a:schemeClr val="tx1"/>
                          </a:solidFill>
                        </a:rPr>
                        <a:t>ocedures as mentioned</a:t>
                      </a:r>
                      <a:r>
                        <a:rPr lang="en-IN" sz="1800" baseline="0" dirty="0" smtClean="0">
                          <a:solidFill>
                            <a:schemeClr val="tx1"/>
                          </a:solidFill>
                        </a:rPr>
                        <a:t> in Standards on Auditing 520</a:t>
                      </a:r>
                      <a:endParaRPr lang="en-IN" sz="1800" dirty="0">
                        <a:solidFill>
                          <a:schemeClr val="tx1"/>
                        </a:solidFill>
                      </a:endParaRPr>
                    </a:p>
                  </a:txBody>
                  <a:tcPr/>
                </a:tc>
              </a:tr>
            </a:tbl>
          </a:graphicData>
        </a:graphic>
      </p:graphicFrame>
    </p:spTree>
    <p:extLst>
      <p:ext uri="{BB962C8B-B14F-4D97-AF65-F5344CB8AC3E}">
        <p14:creationId xmlns:p14="http://schemas.microsoft.com/office/powerpoint/2010/main" val="22556546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C00000"/>
                </a:solidFill>
              </a:rPr>
              <a:t>General- Gold/ Bullion/ Security Items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45</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310933452"/>
              </p:ext>
            </p:extLst>
          </p:nvPr>
        </p:nvGraphicFramePr>
        <p:xfrm>
          <a:off x="98425" y="1188720"/>
          <a:ext cx="8934958" cy="5029200"/>
        </p:xfrm>
        <a:graphic>
          <a:graphicData uri="http://schemas.openxmlformats.org/drawingml/2006/table">
            <a:tbl>
              <a:tblPr firstRow="1" bandRow="1">
                <a:tableStyleId>{5940675A-B579-460E-94D1-54222C63F5DA}</a:tableStyleId>
              </a:tblPr>
              <a:tblGrid>
                <a:gridCol w="631130"/>
                <a:gridCol w="5463744"/>
                <a:gridCol w="2840084"/>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(a)</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Does the system ensure that gold/bullion is in effective joint custody of two or more officials, as per the instructions of the controlling authorities of the bank? </a:t>
                      </a:r>
                    </a:p>
                  </a:txBody>
                  <a:tcPr/>
                </a:tc>
                <a:tc>
                  <a:txBody>
                    <a:bodyPr/>
                    <a:lstStyle/>
                    <a:p>
                      <a:pPr marL="285750" indent="-285750" algn="just">
                        <a:buFont typeface="Arial" panose="020B0604020202020204" pitchFamily="34" charset="0"/>
                        <a:buChar char="•"/>
                      </a:pPr>
                      <a:r>
                        <a:rPr lang="en-IN" sz="1800" dirty="0" smtClean="0"/>
                        <a:t>Verification of Key Movement register</a:t>
                      </a:r>
                    </a:p>
                    <a:p>
                      <a:pPr marL="285750" indent="-285750" algn="just">
                        <a:buFont typeface="Arial" panose="020B0604020202020204" pitchFamily="34" charset="0"/>
                        <a:buChar char="•"/>
                      </a:pPr>
                      <a:r>
                        <a:rPr lang="en-IN" sz="1800" dirty="0" smtClean="0"/>
                        <a:t>Security register</a:t>
                      </a:r>
                      <a:endParaRPr lang="en-IN" sz="1800" dirty="0"/>
                    </a:p>
                  </a:txBody>
                  <a:tcPr/>
                </a:tc>
              </a:tr>
              <a:tr h="370840">
                <a:tc>
                  <a:txBody>
                    <a:bodyPr/>
                    <a:lstStyle/>
                    <a:p>
                      <a:pPr algn="just"/>
                      <a:r>
                        <a:rPr lang="en-US" sz="1800" dirty="0" smtClean="0"/>
                        <a:t>(b)</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Does the branch maintain adequate records for receipt, issues and balances of gold/bullion and updated regularly? Does the periodic verification reveal any excess/shortage of stocks as compared to book records and if any discrepancies observed have been promptly reported to controlling authorities of the bank? </a:t>
                      </a:r>
                    </a:p>
                  </a:txBody>
                  <a:tcPr/>
                </a:tc>
                <a:tc>
                  <a:txBody>
                    <a:bodyPr/>
                    <a:lstStyle/>
                    <a:p>
                      <a:pPr marL="285750" indent="-285750" algn="just">
                        <a:buFont typeface="Arial" panose="020B0604020202020204" pitchFamily="34" charset="0"/>
                        <a:buChar char="•"/>
                      </a:pPr>
                      <a:r>
                        <a:rPr lang="en-IN" sz="1800" dirty="0" smtClean="0"/>
                        <a:t>Periodicity of verification</a:t>
                      </a:r>
                    </a:p>
                    <a:p>
                      <a:pPr marL="285750" indent="-285750" algn="just">
                        <a:buFont typeface="Arial" panose="020B0604020202020204" pitchFamily="34" charset="0"/>
                        <a:buChar char="•"/>
                      </a:pPr>
                      <a:r>
                        <a:rPr lang="en-IN" sz="1800" dirty="0" smtClean="0"/>
                        <a:t>Outcome</a:t>
                      </a:r>
                      <a:r>
                        <a:rPr lang="en-IN" sz="1800" baseline="0" dirty="0" smtClean="0"/>
                        <a:t> of physical verification</a:t>
                      </a:r>
                    </a:p>
                    <a:p>
                      <a:pPr marL="285750" indent="-285750" algn="just">
                        <a:buFont typeface="Arial" panose="020B0604020202020204" pitchFamily="34" charset="0"/>
                        <a:buChar char="•"/>
                      </a:pPr>
                      <a:r>
                        <a:rPr lang="en-IN" sz="1800" baseline="0" dirty="0" smtClean="0"/>
                        <a:t>Verification on sample basis</a:t>
                      </a:r>
                      <a:endParaRPr lang="en-IN" sz="1800" dirty="0" smtClean="0"/>
                    </a:p>
                  </a:txBody>
                  <a:tcPr/>
                </a:tc>
              </a:tr>
              <a:tr h="370840">
                <a:tc>
                  <a:txBody>
                    <a:bodyPr/>
                    <a:lstStyle/>
                    <a:p>
                      <a:pPr algn="just"/>
                      <a:r>
                        <a:rPr lang="en-IN" sz="1800" dirty="0" smtClean="0"/>
                        <a:t>(c</a:t>
                      </a:r>
                      <a:r>
                        <a:rPr lang="en-IN" sz="1800" baseline="0" dirty="0" smtClean="0"/>
                        <a:t> )</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Does the system of the Bank ensure adequate internal control over issue and custody of security items (Term Deposit Receipts, Drafts, Pay Orders, Cheque Books, Traveller's Cheques, Gift Cheques, etc.)? Whether the system is being followed by the branch? Have you come across cases of missing/lost items? 	</a:t>
                      </a:r>
                    </a:p>
                  </a:txBody>
                  <a:tcPr/>
                </a:tc>
                <a:tc>
                  <a:txBody>
                    <a:bodyPr/>
                    <a:lstStyle/>
                    <a:p>
                      <a:pPr marL="285750" indent="-285750" algn="just">
                        <a:buFont typeface="Arial" panose="020B0604020202020204" pitchFamily="34" charset="0"/>
                        <a:buChar char="•"/>
                      </a:pPr>
                      <a:r>
                        <a:rPr lang="en-IN" sz="1800" dirty="0" smtClean="0"/>
                        <a:t>Verification of Security register</a:t>
                      </a:r>
                    </a:p>
                    <a:p>
                      <a:pPr marL="285750" indent="-285750" algn="just">
                        <a:buFont typeface="Arial" panose="020B0604020202020204" pitchFamily="34" charset="0"/>
                        <a:buChar char="•"/>
                      </a:pPr>
                      <a:r>
                        <a:rPr lang="en-IN" sz="1800" dirty="0" smtClean="0"/>
                        <a:t>Timely</a:t>
                      </a:r>
                      <a:r>
                        <a:rPr lang="en-IN" sz="1800" baseline="0" dirty="0" smtClean="0"/>
                        <a:t> updation of stocks in the system</a:t>
                      </a:r>
                      <a:endParaRPr lang="en-IN" sz="1800" dirty="0"/>
                    </a:p>
                  </a:txBody>
                  <a:tcPr/>
                </a:tc>
              </a:tr>
            </a:tbl>
          </a:graphicData>
        </a:graphic>
      </p:graphicFrame>
    </p:spTree>
    <p:extLst>
      <p:ext uri="{BB962C8B-B14F-4D97-AF65-F5344CB8AC3E}">
        <p14:creationId xmlns:p14="http://schemas.microsoft.com/office/powerpoint/2010/main" val="6504560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09600"/>
          </a:xfrm>
        </p:spPr>
        <p:txBody>
          <a:bodyPr>
            <a:noAutofit/>
          </a:bodyPr>
          <a:lstStyle/>
          <a:p>
            <a:r>
              <a:rPr lang="en-US" sz="3200" b="1" dirty="0" smtClean="0">
                <a:solidFill>
                  <a:srgbClr val="C00000"/>
                </a:solidFill>
              </a:rPr>
              <a:t>General- Books and Records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46</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445536351"/>
              </p:ext>
            </p:extLst>
          </p:nvPr>
        </p:nvGraphicFramePr>
        <p:xfrm>
          <a:off x="98425" y="939959"/>
          <a:ext cx="8934958" cy="5400040"/>
        </p:xfrm>
        <a:graphic>
          <a:graphicData uri="http://schemas.openxmlformats.org/drawingml/2006/table">
            <a:tbl>
              <a:tblPr firstRow="1" bandRow="1">
                <a:tableStyleId>{5940675A-B579-460E-94D1-54222C63F5DA}</a:tableStyleId>
              </a:tblPr>
              <a:tblGrid>
                <a:gridCol w="781558"/>
                <a:gridCol w="5105400"/>
                <a:gridCol w="30480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(a)</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Whether there are any software / systems (manual or otherwise) used at the branch which are not integrated with the CBS? If yes, give details thereof. 	</a:t>
                      </a:r>
                    </a:p>
                  </a:txBody>
                  <a:tcPr/>
                </a:tc>
                <a:tc>
                  <a:txBody>
                    <a:bodyPr/>
                    <a:lstStyle/>
                    <a:p>
                      <a:pPr marL="285750" indent="-285750" algn="just">
                        <a:buFont typeface="Arial" panose="020B0604020202020204" pitchFamily="34" charset="0"/>
                        <a:buChar char="•"/>
                      </a:pPr>
                      <a:r>
                        <a:rPr lang="en-IN" sz="1800" dirty="0" smtClean="0"/>
                        <a:t>Understanding</a:t>
                      </a:r>
                      <a:r>
                        <a:rPr lang="en-IN" sz="1800" baseline="0" dirty="0" smtClean="0"/>
                        <a:t> of the branch operations as well as Risk Control Matrix</a:t>
                      </a:r>
                      <a:endParaRPr lang="en-IN" sz="1800" dirty="0"/>
                    </a:p>
                  </a:txBody>
                  <a:tcPr/>
                </a:tc>
              </a:tr>
              <a:tr h="370840">
                <a:tc>
                  <a:txBody>
                    <a:bodyPr/>
                    <a:lstStyle/>
                    <a:p>
                      <a:pPr algn="just"/>
                      <a:r>
                        <a:rPr lang="en-US" sz="1800" dirty="0" smtClean="0"/>
                        <a:t>(b)</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i.</a:t>
                      </a:r>
                      <a:r>
                        <a:rPr lang="en-US" sz="1800" baseline="0" dirty="0" smtClean="0"/>
                        <a:t> </a:t>
                      </a:r>
                      <a:r>
                        <a:rPr kumimoji="0" lang="en-US" sz="1800" b="0" i="0" u="none" strike="noStrike" kern="1200" baseline="0" dirty="0" smtClean="0">
                          <a:solidFill>
                            <a:schemeClr val="tx1"/>
                          </a:solidFill>
                          <a:latin typeface="+mn-lt"/>
                          <a:ea typeface="+mn-ea"/>
                          <a:cs typeface="+mn-cs"/>
                        </a:rPr>
                        <a:t>In case the branch has been subjected to IS Audit whether there are any adverse features reported and have a direct or indirect bearing on the branch accounts and are pending compliance? If yes give details. 	</a:t>
                      </a:r>
                    </a:p>
                  </a:txBody>
                  <a:tcPr/>
                </a:tc>
                <a:tc>
                  <a:txBody>
                    <a:bodyPr/>
                    <a:lstStyle/>
                    <a:p>
                      <a:pPr marL="285750" indent="-285750" algn="just">
                        <a:buFont typeface="Arial" panose="020B0604020202020204" pitchFamily="34" charset="0"/>
                        <a:buChar char="•"/>
                      </a:pPr>
                      <a:r>
                        <a:rPr lang="en-IN" sz="1800" dirty="0" smtClean="0"/>
                        <a:t>Scrutiny</a:t>
                      </a:r>
                      <a:r>
                        <a:rPr lang="en-IN" sz="1800" baseline="0" dirty="0" smtClean="0"/>
                        <a:t> of IS audit reports</a:t>
                      </a:r>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ii. Whether branch is generating, and verifying exception reports at the periodicity as prescribed by the bank 	</a:t>
                      </a:r>
                    </a:p>
                  </a:txBody>
                  <a:tcPr/>
                </a:tc>
                <a:tc>
                  <a:txBody>
                    <a:bodyPr/>
                    <a:lstStyle/>
                    <a:p>
                      <a:pPr marL="285750" indent="-285750" algn="just">
                        <a:buFont typeface="Arial" panose="020B0604020202020204" pitchFamily="34" charset="0"/>
                        <a:buChar char="•"/>
                      </a:pPr>
                      <a:r>
                        <a:rPr lang="en-IN" sz="1800" dirty="0" smtClean="0"/>
                        <a:t>List of</a:t>
                      </a:r>
                      <a:r>
                        <a:rPr lang="en-IN" sz="1800" baseline="0" dirty="0" smtClean="0"/>
                        <a:t> exception reports </a:t>
                      </a:r>
                    </a:p>
                    <a:p>
                      <a:pPr marL="285750" indent="-285750" algn="just">
                        <a:buFont typeface="Arial" panose="020B0604020202020204" pitchFamily="34" charset="0"/>
                        <a:buChar char="•"/>
                      </a:pPr>
                      <a:r>
                        <a:rPr lang="en-IN" sz="1800" baseline="0" dirty="0" smtClean="0"/>
                        <a:t>Understanding of the guidelines issued by Controlling Authority</a:t>
                      </a:r>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iii. Whether the system of bank warrants expeditious compliance of daily exception reports and whether there are any major observations pending such compliance at the year end. 	</a:t>
                      </a:r>
                    </a:p>
                  </a:txBody>
                  <a:tcPr/>
                </a:tc>
                <a:tc>
                  <a:txBody>
                    <a:bodyPr/>
                    <a:lstStyle/>
                    <a:p>
                      <a:pPr marL="285750" indent="-285750" algn="just">
                        <a:buFont typeface="Arial" panose="020B0604020202020204" pitchFamily="34" charset="0"/>
                        <a:buChar char="•"/>
                      </a:pPr>
                      <a:r>
                        <a:rPr lang="en-IN" sz="1800" baseline="0" dirty="0" smtClean="0"/>
                        <a:t>Understanding of the guidelines issued by Controlling Authority</a:t>
                      </a:r>
                    </a:p>
                    <a:p>
                      <a:pPr marL="285750" indent="-285750" algn="just">
                        <a:buFont typeface="Arial" panose="020B0604020202020204" pitchFamily="34" charset="0"/>
                        <a:buChar char="•"/>
                      </a:pPr>
                      <a:r>
                        <a:rPr lang="en-IN" sz="1800" baseline="0" dirty="0" smtClean="0"/>
                        <a:t>Verification of logs</a:t>
                      </a:r>
                      <a:endParaRPr lang="en-IN" sz="1800" dirty="0"/>
                    </a:p>
                  </a:txBody>
                  <a:tcPr/>
                </a:tc>
              </a:tr>
            </a:tbl>
          </a:graphicData>
        </a:graphic>
      </p:graphicFrame>
    </p:spTree>
    <p:extLst>
      <p:ext uri="{BB962C8B-B14F-4D97-AF65-F5344CB8AC3E}">
        <p14:creationId xmlns:p14="http://schemas.microsoft.com/office/powerpoint/2010/main" val="28872139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C00000"/>
                </a:solidFill>
              </a:rPr>
              <a:t>General- Books and Records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47</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010483383"/>
              </p:ext>
            </p:extLst>
          </p:nvPr>
        </p:nvGraphicFramePr>
        <p:xfrm>
          <a:off x="381000" y="1311275"/>
          <a:ext cx="8630158" cy="3022600"/>
        </p:xfrm>
        <a:graphic>
          <a:graphicData uri="http://schemas.openxmlformats.org/drawingml/2006/table">
            <a:tbl>
              <a:tblPr firstRow="1" bandRow="1">
                <a:tableStyleId>{5940675A-B579-460E-94D1-54222C63F5DA}</a:tableStyleId>
              </a:tblPr>
              <a:tblGrid>
                <a:gridCol w="762000"/>
                <a:gridCol w="5124958"/>
                <a:gridCol w="27432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iv. Whether the bank has laid down procedures for manual intervention to system generated data and proper authentication of the related transactions arising there from along with proper audit trail of manual intervention has been obtained. 	</a:t>
                      </a:r>
                    </a:p>
                  </a:txBody>
                  <a:tcPr/>
                </a:tc>
                <a:tc>
                  <a:txBody>
                    <a:bodyPr/>
                    <a:lstStyle/>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800" dirty="0" smtClean="0"/>
                        <a:t>Refer to</a:t>
                      </a:r>
                      <a:r>
                        <a:rPr lang="en-IN" sz="1800" baseline="0" dirty="0" smtClean="0"/>
                        <a:t> closing circular</a:t>
                      </a: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800" baseline="0" dirty="0" smtClean="0"/>
                        <a:t>Understanding of the guidelines issued by Controlling Authority</a:t>
                      </a:r>
                      <a:endParaRPr lang="en-IN" sz="1800" dirty="0" smtClean="0"/>
                    </a:p>
                    <a:p>
                      <a:pPr marL="285750" indent="-285750" algn="just">
                        <a:buFont typeface="Arial" panose="020B0604020202020204" pitchFamily="34" charset="0"/>
                        <a:buChar char="•"/>
                      </a:pPr>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v. Furnish your comments on data integrity (including data entry, checking correctness/integrity of data, no back ended strategies etc.) which is used for MIS at HO / CO level. 	</a:t>
                      </a:r>
                    </a:p>
                  </a:txBody>
                  <a:tcPr/>
                </a:tc>
                <a:tc>
                  <a:txBody>
                    <a:bodyPr/>
                    <a:lstStyle/>
                    <a:p>
                      <a:pPr marL="285750" indent="-285750" algn="just">
                        <a:buFont typeface="Arial" panose="020B0604020202020204" pitchFamily="34" charset="0"/>
                        <a:buChar char="•"/>
                      </a:pPr>
                      <a:r>
                        <a:rPr lang="en-IN" sz="1800" dirty="0" smtClean="0"/>
                        <a:t>Based on IFC testing of RCM</a:t>
                      </a:r>
                      <a:endParaRPr lang="en-IN" sz="1800" dirty="0"/>
                    </a:p>
                  </a:txBody>
                  <a:tcPr/>
                </a:tc>
              </a:tr>
            </a:tbl>
          </a:graphicData>
        </a:graphic>
      </p:graphicFrame>
    </p:spTree>
    <p:extLst>
      <p:ext uri="{BB962C8B-B14F-4D97-AF65-F5344CB8AC3E}">
        <p14:creationId xmlns:p14="http://schemas.microsoft.com/office/powerpoint/2010/main" val="14738985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C00000"/>
                </a:solidFill>
              </a:rPr>
              <a:t>General- Inter-Branch Accounts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48</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908557055"/>
              </p:ext>
            </p:extLst>
          </p:nvPr>
        </p:nvGraphicFramePr>
        <p:xfrm>
          <a:off x="381000" y="1311275"/>
          <a:ext cx="8458200" cy="2108200"/>
        </p:xfrm>
        <a:graphic>
          <a:graphicData uri="http://schemas.openxmlformats.org/drawingml/2006/table">
            <a:tbl>
              <a:tblPr firstRow="1" bandRow="1">
                <a:tableStyleId>{5940675A-B579-460E-94D1-54222C63F5DA}</a:tableStyleId>
              </a:tblPr>
              <a:tblGrid>
                <a:gridCol w="4953000"/>
                <a:gridCol w="3505200"/>
              </a:tblGrid>
              <a:tr h="370840">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Does the branch expeditiously comply with/respond to the communications from the designated cell/Head Office as regards unmatched transactions? As at the year-end are there any un-responded/un-complied queries or communications beyond 7 days? If so, give details? 	</a:t>
                      </a:r>
                    </a:p>
                  </a:txBody>
                  <a:tcPr/>
                </a:tc>
                <a:tc>
                  <a:txBody>
                    <a:bodyPr/>
                    <a:lstStyle/>
                    <a:p>
                      <a:pPr marL="285750" indent="-285750" algn="just">
                        <a:buFont typeface="Arial" panose="020B0604020202020204" pitchFamily="34" charset="0"/>
                        <a:buChar char="•"/>
                      </a:pPr>
                      <a:r>
                        <a:rPr lang="en-IN" sz="1800" dirty="0" smtClean="0"/>
                        <a:t>Report</a:t>
                      </a:r>
                      <a:r>
                        <a:rPr lang="en-IN" sz="1800" baseline="0" dirty="0" smtClean="0"/>
                        <a:t> of non-responded transactions and detailed analysis thereof</a:t>
                      </a:r>
                      <a:endParaRPr lang="en-IN" sz="1800" dirty="0"/>
                    </a:p>
                  </a:txBody>
                  <a:tcPr/>
                </a:tc>
              </a:tr>
            </a:tbl>
          </a:graphicData>
        </a:graphic>
      </p:graphicFrame>
    </p:spTree>
    <p:extLst>
      <p:ext uri="{BB962C8B-B14F-4D97-AF65-F5344CB8AC3E}">
        <p14:creationId xmlns:p14="http://schemas.microsoft.com/office/powerpoint/2010/main" val="10381257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C00000"/>
                </a:solidFill>
              </a:rPr>
              <a:t>General- Frauds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49</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664690256"/>
              </p:ext>
            </p:extLst>
          </p:nvPr>
        </p:nvGraphicFramePr>
        <p:xfrm>
          <a:off x="381000" y="1311275"/>
          <a:ext cx="8630158" cy="4307840"/>
        </p:xfrm>
        <a:graphic>
          <a:graphicData uri="http://schemas.openxmlformats.org/drawingml/2006/table">
            <a:tbl>
              <a:tblPr firstRow="1" bandRow="1">
                <a:tableStyleId>{5940675A-B579-460E-94D1-54222C63F5DA}</a:tableStyleId>
              </a:tblPr>
              <a:tblGrid>
                <a:gridCol w="838200"/>
                <a:gridCol w="5048758"/>
                <a:gridCol w="27432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IN" sz="1800" b="0" i="0" u="none" strike="noStrike" kern="1200" baseline="0" dirty="0" smtClean="0">
                          <a:solidFill>
                            <a:schemeClr val="tx1"/>
                          </a:solidFill>
                          <a:latin typeface="+mn-lt"/>
                          <a:ea typeface="+mn-ea"/>
                          <a:cs typeface="+mn-cs"/>
                        </a:rPr>
                        <a:t>Furnish particulars of: </a:t>
                      </a:r>
                    </a:p>
                  </a:txBody>
                  <a:tcPr/>
                </a:tc>
                <a:tc>
                  <a:txBody>
                    <a:bodyPr/>
                    <a:lstStyle/>
                    <a:p>
                      <a:pPr algn="just"/>
                      <a:endParaRPr lang="en-IN" sz="1800"/>
                    </a:p>
                  </a:txBody>
                  <a:tcPr/>
                </a:tc>
              </a:tr>
              <a:tr h="370840">
                <a:tc>
                  <a:txBody>
                    <a:bodyPr/>
                    <a:lstStyle/>
                    <a:p>
                      <a:pPr algn="just"/>
                      <a:r>
                        <a:rPr lang="en-US" sz="1800" dirty="0" smtClean="0"/>
                        <a:t>i.</a:t>
                      </a:r>
                      <a:endParaRPr lang="en-IN" sz="1800" dirty="0"/>
                    </a:p>
                  </a:txBody>
                  <a:tcPr/>
                </a:tc>
                <a:tc>
                  <a:txBody>
                    <a:bodyPr/>
                    <a:lstStyle/>
                    <a:p>
                      <a:pPr algn="just"/>
                      <a:r>
                        <a:rPr kumimoji="0" lang="en-US" sz="1800" b="0" i="0" u="none" strike="noStrike" kern="1200" baseline="0" dirty="0" smtClean="0">
                          <a:solidFill>
                            <a:schemeClr val="tx1"/>
                          </a:solidFill>
                          <a:latin typeface="+mn-lt"/>
                          <a:ea typeface="+mn-ea"/>
                          <a:cs typeface="+mn-cs"/>
                        </a:rPr>
                        <a:t>Frauds detected/classified but confirmation of reporting to RBI not available on record at branch. </a:t>
                      </a:r>
                    </a:p>
                  </a:txBody>
                  <a:tcPr/>
                </a:tc>
                <a:tc>
                  <a:txBody>
                    <a:bodyPr/>
                    <a:lstStyle/>
                    <a:p>
                      <a:pPr marL="285750" indent="-285750" algn="just">
                        <a:buFont typeface="Arial" panose="020B0604020202020204" pitchFamily="34" charset="0"/>
                        <a:buChar char="•"/>
                      </a:pPr>
                      <a:r>
                        <a:rPr lang="en-IN" sz="1800" dirty="0" smtClean="0"/>
                        <a:t>Fraud detected vis-à-vis copy of FMR 1 report</a:t>
                      </a:r>
                      <a:endParaRPr lang="en-IN" sz="1800" dirty="0"/>
                    </a:p>
                  </a:txBody>
                  <a:tcPr/>
                </a:tc>
              </a:tr>
              <a:tr h="370840">
                <a:tc>
                  <a:txBody>
                    <a:bodyPr/>
                    <a:lstStyle/>
                    <a:p>
                      <a:pPr algn="just"/>
                      <a:r>
                        <a:rPr lang="en-US" sz="1800" dirty="0" smtClean="0"/>
                        <a:t>ii.</a:t>
                      </a:r>
                      <a:endParaRPr lang="en-IN" sz="1800" dirty="0"/>
                    </a:p>
                  </a:txBody>
                  <a:tcPr/>
                </a:tc>
                <a:tc>
                  <a:txBody>
                    <a:bodyPr/>
                    <a:lstStyle/>
                    <a:p>
                      <a:pPr algn="just"/>
                      <a:r>
                        <a:rPr kumimoji="0" lang="en-US" sz="1800" b="0" i="0" u="none" strike="noStrike" kern="1200" baseline="0" dirty="0" smtClean="0">
                          <a:solidFill>
                            <a:schemeClr val="tx1"/>
                          </a:solidFill>
                          <a:latin typeface="+mn-lt"/>
                          <a:ea typeface="+mn-ea"/>
                          <a:cs typeface="+mn-cs"/>
                        </a:rPr>
                        <a:t>Whether any suspected or likely fraud cases are reported by branch to higher office during the year? If yes, provide the details thereof related to status of investigation. </a:t>
                      </a:r>
                    </a:p>
                  </a:txBody>
                  <a:tcPr/>
                </a:tc>
                <a:tc>
                  <a:txBody>
                    <a:bodyPr/>
                    <a:lstStyle/>
                    <a:p>
                      <a:pPr marL="285750" indent="-285750" algn="just">
                        <a:buFont typeface="Arial" panose="020B0604020202020204" pitchFamily="34" charset="0"/>
                        <a:buChar char="•"/>
                      </a:pPr>
                      <a:r>
                        <a:rPr lang="en-IN" sz="1800" dirty="0" smtClean="0"/>
                        <a:t>System of reporting</a:t>
                      </a:r>
                      <a:r>
                        <a:rPr lang="en-IN" sz="1800" baseline="0" dirty="0" smtClean="0"/>
                        <a:t> such exceptions and written representation</a:t>
                      </a:r>
                      <a:endParaRPr lang="en-IN" sz="1800" dirty="0"/>
                    </a:p>
                  </a:txBody>
                  <a:tcPr/>
                </a:tc>
              </a:tr>
              <a:tr h="370840">
                <a:tc>
                  <a:txBody>
                    <a:bodyPr/>
                    <a:lstStyle/>
                    <a:p>
                      <a:pPr algn="just"/>
                      <a:r>
                        <a:rPr lang="en-US" sz="1800" dirty="0" smtClean="0">
                          <a:solidFill>
                            <a:schemeClr val="tx1"/>
                          </a:solidFill>
                        </a:rPr>
                        <a:t>iii.</a:t>
                      </a:r>
                      <a:endParaRPr lang="en-IN" sz="1800" dirty="0">
                        <a:solidFill>
                          <a:schemeClr val="tx1"/>
                        </a:solidFill>
                      </a:endParaRPr>
                    </a:p>
                  </a:txBody>
                  <a:tcPr/>
                </a:tc>
                <a:tc>
                  <a:txBody>
                    <a:bodyPr/>
                    <a:lstStyle/>
                    <a:p>
                      <a:pPr algn="just"/>
                      <a:r>
                        <a:rPr kumimoji="0" lang="en-US" sz="1800" b="0" i="0" u="none" strike="noStrike" kern="1200" baseline="0" dirty="0" smtClean="0">
                          <a:solidFill>
                            <a:schemeClr val="tx1"/>
                          </a:solidFill>
                          <a:latin typeface="+mn-lt"/>
                          <a:ea typeface="+mn-ea"/>
                          <a:cs typeface="+mn-cs"/>
                        </a:rPr>
                        <a:t>In respect of fraud, based on your overall observation, please provide your comments on the potential risk areas which might lead to perpetuation of fraud (e.g. falsification of accounts/false representation by the borrower; misappropriation of funds especially through</a:t>
                      </a:r>
                    </a:p>
                  </a:txBody>
                  <a:tcPr/>
                </a:tc>
                <a:tc>
                  <a:txBody>
                    <a:bodyPr/>
                    <a:lstStyle/>
                    <a:p>
                      <a:pPr marL="285750" indent="-285750" algn="just">
                        <a:buFont typeface="Arial" panose="020B0604020202020204" pitchFamily="34" charset="0"/>
                        <a:buChar char="•"/>
                      </a:pPr>
                      <a:r>
                        <a:rPr lang="en-IN" sz="1800" dirty="0" smtClean="0">
                          <a:solidFill>
                            <a:schemeClr val="tx1"/>
                          </a:solidFill>
                        </a:rPr>
                        <a:t>Based on overall risk assessment processes,</a:t>
                      </a:r>
                      <a:r>
                        <a:rPr lang="en-IN" sz="1800" baseline="0" dirty="0" smtClean="0">
                          <a:solidFill>
                            <a:schemeClr val="tx1"/>
                          </a:solidFill>
                        </a:rPr>
                        <a:t> scrutiny of advances and referring concurrent, internal and stock audit reports</a:t>
                      </a:r>
                      <a:endParaRPr lang="en-IN" sz="1800" dirty="0">
                        <a:solidFill>
                          <a:schemeClr val="tx1"/>
                        </a:solidFill>
                      </a:endParaRPr>
                    </a:p>
                  </a:txBody>
                  <a:tcPr/>
                </a:tc>
              </a:tr>
            </a:tbl>
          </a:graphicData>
        </a:graphic>
      </p:graphicFrame>
    </p:spTree>
    <p:extLst>
      <p:ext uri="{BB962C8B-B14F-4D97-AF65-F5344CB8AC3E}">
        <p14:creationId xmlns:p14="http://schemas.microsoft.com/office/powerpoint/2010/main" val="3966551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838200"/>
          </a:xfrm>
        </p:spPr>
        <p:txBody>
          <a:bodyPr>
            <a:normAutofit/>
          </a:bodyPr>
          <a:lstStyle/>
          <a:p>
            <a:r>
              <a:rPr lang="en-US" sz="3200" b="1" dirty="0" smtClean="0">
                <a:solidFill>
                  <a:srgbClr val="C00000"/>
                </a:solidFill>
              </a:rPr>
              <a:t>Objectives of LFAR</a:t>
            </a:r>
            <a:endParaRPr lang="en-IN" sz="3200" b="1" dirty="0">
              <a:solidFill>
                <a:srgbClr val="C00000"/>
              </a:solidFill>
            </a:endParaRPr>
          </a:p>
        </p:txBody>
      </p:sp>
      <p:sp>
        <p:nvSpPr>
          <p:cNvPr id="3" name="Content Placeholder 2"/>
          <p:cNvSpPr>
            <a:spLocks noGrp="1"/>
          </p:cNvSpPr>
          <p:nvPr>
            <p:ph sz="quarter" idx="1"/>
          </p:nvPr>
        </p:nvSpPr>
        <p:spPr/>
        <p:txBody>
          <a:bodyPr>
            <a:normAutofit/>
          </a:bodyPr>
          <a:lstStyle/>
          <a:p>
            <a:pPr marL="285750" indent="-285750" algn="just">
              <a:buFont typeface="Wingdings" panose="05000000000000000000" pitchFamily="2" charset="2"/>
              <a:buChar char="Ø"/>
            </a:pPr>
            <a:r>
              <a:rPr lang="en-US" sz="2400" dirty="0" smtClean="0"/>
              <a:t>Report </a:t>
            </a:r>
            <a:r>
              <a:rPr lang="en-US" sz="2400" dirty="0"/>
              <a:t>on the </a:t>
            </a:r>
            <a:r>
              <a:rPr lang="en-US" sz="2400" b="1" dirty="0"/>
              <a:t>qualitative aspects </a:t>
            </a:r>
            <a:r>
              <a:rPr lang="en-US" sz="2400" dirty="0"/>
              <a:t>of the systems and procedures related to Credit &amp; other Balance-Sheet Items</a:t>
            </a:r>
            <a:r>
              <a:rPr lang="en-US" sz="2400" dirty="0" smtClean="0"/>
              <a:t>.</a:t>
            </a:r>
          </a:p>
          <a:p>
            <a:pPr marL="285750" indent="-285750" algn="just">
              <a:buFont typeface="Wingdings" panose="05000000000000000000" pitchFamily="2" charset="2"/>
              <a:buChar char="Ø"/>
            </a:pPr>
            <a:endParaRPr lang="en-US" sz="2400" dirty="0"/>
          </a:p>
          <a:p>
            <a:pPr marL="285750" indent="-285750" algn="just">
              <a:buFont typeface="Wingdings" panose="05000000000000000000" pitchFamily="2" charset="2"/>
              <a:buChar char="Ø"/>
            </a:pPr>
            <a:r>
              <a:rPr lang="en-US" sz="2400" dirty="0" smtClean="0"/>
              <a:t>Guiding principle of </a:t>
            </a:r>
            <a:r>
              <a:rPr lang="en-US" sz="2400" b="1" dirty="0" smtClean="0"/>
              <a:t>transaction testing</a:t>
            </a:r>
            <a:r>
              <a:rPr lang="en-US" sz="2400" dirty="0" smtClean="0"/>
              <a:t> as well as </a:t>
            </a:r>
            <a:r>
              <a:rPr lang="en-US" sz="2400" b="1" dirty="0" smtClean="0"/>
              <a:t>efficacy of system and assurance functions</a:t>
            </a:r>
            <a:r>
              <a:rPr lang="en-US" sz="2400" dirty="0" smtClean="0"/>
              <a:t> to be followed.</a:t>
            </a:r>
            <a:endParaRPr lang="en-US" sz="2400" dirty="0"/>
          </a:p>
          <a:p>
            <a:pPr marL="285750" indent="-285750" algn="just">
              <a:buFont typeface="Wingdings" panose="05000000000000000000" pitchFamily="2" charset="2"/>
              <a:buChar char="Ø"/>
            </a:pPr>
            <a:endParaRPr lang="en-GB" sz="2400" dirty="0"/>
          </a:p>
          <a:p>
            <a:pPr algn="just">
              <a:buFont typeface="Wingdings" panose="05000000000000000000" pitchFamily="2" charset="2"/>
              <a:buChar char="Ø"/>
            </a:pPr>
            <a:r>
              <a:rPr lang="en-US" sz="2400" dirty="0" smtClean="0">
                <a:solidFill>
                  <a:srgbClr val="FF0000"/>
                </a:solidFill>
              </a:rPr>
              <a:t> </a:t>
            </a:r>
            <a:r>
              <a:rPr lang="en-US" sz="2400" dirty="0" smtClean="0"/>
              <a:t>Informing </a:t>
            </a:r>
            <a:r>
              <a:rPr lang="en-US" sz="2400" b="1" dirty="0" smtClean="0"/>
              <a:t>Statutory Central Auditors </a:t>
            </a:r>
            <a:r>
              <a:rPr lang="en-US" sz="2400" dirty="0" smtClean="0"/>
              <a:t>about weaknesses/issues at branches.</a:t>
            </a:r>
          </a:p>
          <a:p>
            <a:pPr marL="285750" indent="-285750" algn="just">
              <a:buFont typeface="Wingdings" panose="05000000000000000000" pitchFamily="2" charset="2"/>
              <a:buChar char="Ø"/>
            </a:pPr>
            <a:endParaRPr lang="en-US" sz="2400" dirty="0" smtClean="0"/>
          </a:p>
          <a:p>
            <a:pPr marL="285750" indent="-285750" algn="just">
              <a:buFont typeface="Wingdings" panose="05000000000000000000" pitchFamily="2" charset="2"/>
              <a:buChar char="Ø"/>
            </a:pPr>
            <a:r>
              <a:rPr lang="en-US" sz="2400" dirty="0" smtClean="0"/>
              <a:t>Verification of </a:t>
            </a:r>
            <a:r>
              <a:rPr lang="en-US" sz="2400" b="1" dirty="0" smtClean="0"/>
              <a:t>data integrity </a:t>
            </a:r>
            <a:r>
              <a:rPr lang="en-US" sz="2400" dirty="0" smtClean="0"/>
              <a:t>and </a:t>
            </a:r>
            <a:r>
              <a:rPr lang="en-US" sz="2400" b="1" dirty="0" smtClean="0"/>
              <a:t>data related control systems and processes </a:t>
            </a:r>
            <a:r>
              <a:rPr lang="en-US" sz="2400" dirty="0" smtClean="0"/>
              <a:t>including which are used for</a:t>
            </a:r>
            <a:r>
              <a:rPr lang="en-US" sz="2400" b="1" dirty="0" smtClean="0"/>
              <a:t> MIS</a:t>
            </a:r>
            <a:r>
              <a:rPr lang="en-US" sz="2400" dirty="0" smtClean="0"/>
              <a:t>.</a:t>
            </a:r>
          </a:p>
          <a:p>
            <a:pPr marL="0" indent="0" algn="just">
              <a:buNone/>
            </a:pPr>
            <a:endParaRPr lang="en-US" sz="2400" dirty="0"/>
          </a:p>
          <a:p>
            <a:pPr marL="0" indent="0" algn="just">
              <a:buNone/>
            </a:pPr>
            <a:endParaRPr lang="en-GB" sz="24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8870220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C00000"/>
                </a:solidFill>
              </a:rPr>
              <a:t>General- Frauds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50</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684161873"/>
              </p:ext>
            </p:extLst>
          </p:nvPr>
        </p:nvGraphicFramePr>
        <p:xfrm>
          <a:off x="250825" y="1266099"/>
          <a:ext cx="8816975" cy="5120640"/>
        </p:xfrm>
        <a:graphic>
          <a:graphicData uri="http://schemas.openxmlformats.org/drawingml/2006/table">
            <a:tbl>
              <a:tblPr firstRow="1" bandRow="1">
                <a:tableStyleId>{5940675A-B579-460E-94D1-54222C63F5DA}</a:tableStyleId>
              </a:tblPr>
              <a:tblGrid>
                <a:gridCol w="663575"/>
                <a:gridCol w="5223383"/>
                <a:gridCol w="2930017"/>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related party/ shell company transactions; forgery and fabrication of financial documents like invoices, debtor lists, stock statements, trade credit documents, shipping bills, work orders and encumbrance certificates and avail credit; Use of current accounts outside consortium where Trust and Retention Account (TRA) is maintained, to divert funds; List of Debtors/ Creditors were being fabricated and receivables were not followed up/ write off of debt of </a:t>
                      </a:r>
                      <a:r>
                        <a:rPr kumimoji="0" lang="en-IN" sz="1800" b="0" i="0" u="none" strike="noStrike" kern="1200" baseline="0" dirty="0" smtClean="0">
                          <a:solidFill>
                            <a:schemeClr val="tx1"/>
                          </a:solidFill>
                          <a:latin typeface="+mn-lt"/>
                          <a:ea typeface="+mn-ea"/>
                          <a:cs typeface="+mn-cs"/>
                        </a:rPr>
                        <a:t>related parties; Fake export/shipping bill, etc.; Over statement of </a:t>
                      </a:r>
                      <a:r>
                        <a:rPr kumimoji="0" lang="en-US" sz="1800" b="0" i="0" u="none" strike="noStrike" kern="1200" baseline="0" dirty="0" smtClean="0">
                          <a:solidFill>
                            <a:schemeClr val="tx1"/>
                          </a:solidFill>
                          <a:latin typeface="+mn-lt"/>
                          <a:ea typeface="+mn-ea"/>
                          <a:cs typeface="+mn-cs"/>
                        </a:rPr>
                        <a:t>invoice amounts, stock statements, shipping bills, turnover; fly by night operations - including </a:t>
                      </a:r>
                      <a:r>
                        <a:rPr kumimoji="0" lang="en-IN" sz="1800" b="0" i="0" u="none" strike="noStrike" kern="1200" baseline="0" dirty="0" smtClean="0">
                          <a:solidFill>
                            <a:schemeClr val="tx1"/>
                          </a:solidFill>
                          <a:latin typeface="+mn-lt"/>
                          <a:ea typeface="+mn-ea"/>
                          <a:cs typeface="+mn-cs"/>
                        </a:rPr>
                        <a:t>the cases where vendors, related/</a:t>
                      </a: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IN" sz="1800" b="0" i="0" u="none" strike="noStrike" kern="1200" baseline="0" dirty="0" smtClean="0">
                          <a:solidFill>
                            <a:schemeClr val="tx1"/>
                          </a:solidFill>
                          <a:latin typeface="+mn-lt"/>
                          <a:ea typeface="+mn-ea"/>
                          <a:cs typeface="+mn-cs"/>
                        </a:rPr>
                        <a:t>associate parties, manufacturing units etc. aren’t available on the registered addresses; Round Tripping of funds, etc.) </a:t>
                      </a:r>
                    </a:p>
                  </a:txBody>
                  <a:tcPr/>
                </a:tc>
                <a:tc>
                  <a:txBody>
                    <a:bodyPr/>
                    <a:lstStyle/>
                    <a:p>
                      <a:pPr algn="just"/>
                      <a:endParaRPr lang="en-IN" sz="1800" dirty="0"/>
                    </a:p>
                  </a:txBody>
                  <a:tcPr/>
                </a:tc>
              </a:tr>
            </a:tbl>
          </a:graphicData>
        </a:graphic>
      </p:graphicFrame>
    </p:spTree>
    <p:extLst>
      <p:ext uri="{BB962C8B-B14F-4D97-AF65-F5344CB8AC3E}">
        <p14:creationId xmlns:p14="http://schemas.microsoft.com/office/powerpoint/2010/main" val="26077507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C00000"/>
                </a:solidFill>
              </a:rPr>
              <a:t>General- Frauds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51</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501089635"/>
              </p:ext>
            </p:extLst>
          </p:nvPr>
        </p:nvGraphicFramePr>
        <p:xfrm>
          <a:off x="381000" y="1311275"/>
          <a:ext cx="8630158" cy="2656840"/>
        </p:xfrm>
        <a:graphic>
          <a:graphicData uri="http://schemas.openxmlformats.org/drawingml/2006/table">
            <a:tbl>
              <a:tblPr firstRow="1" bandRow="1">
                <a:tableStyleId>{5940675A-B579-460E-94D1-54222C63F5DA}</a:tableStyleId>
              </a:tblPr>
              <a:tblGrid>
                <a:gridCol w="762000"/>
                <a:gridCol w="5124958"/>
                <a:gridCol w="27432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iv.</a:t>
                      </a:r>
                      <a:endParaRPr lang="en-IN" sz="1800" dirty="0"/>
                    </a:p>
                  </a:txBody>
                  <a:tcPr/>
                </a:tc>
                <a:tc>
                  <a:txBody>
                    <a:bodyPr/>
                    <a:lstStyle/>
                    <a:p>
                      <a:pPr algn="just"/>
                      <a:r>
                        <a:rPr kumimoji="0" lang="en-US" sz="1800" b="0" i="0" u="none" strike="noStrike" kern="1200" baseline="0" dirty="0" smtClean="0">
                          <a:solidFill>
                            <a:schemeClr val="tx1"/>
                          </a:solidFill>
                          <a:latin typeface="+mn-lt"/>
                          <a:ea typeface="+mn-ea"/>
                          <a:cs typeface="+mn-cs"/>
                        </a:rPr>
                        <a:t>Whether the system of Early Warning Framework is working effectively and, as required, the early warning signals form the basis for classifying an account as RFA. </a:t>
                      </a:r>
                    </a:p>
                    <a:p>
                      <a:pPr algn="just"/>
                      <a:endParaRPr kumimoji="0" lang="en-US" sz="1800" b="0" i="0" u="none" strike="noStrike" kern="1200" baseline="0" dirty="0" smtClean="0">
                        <a:solidFill>
                          <a:schemeClr val="tx1"/>
                        </a:solidFill>
                        <a:latin typeface="+mn-lt"/>
                        <a:ea typeface="+mn-ea"/>
                        <a:cs typeface="+mn-cs"/>
                      </a:endParaRPr>
                    </a:p>
                    <a:p>
                      <a:pPr algn="just"/>
                      <a:endParaRPr kumimoji="0" lang="en-US" sz="1800" b="0" i="0" u="none" strike="noStrike" kern="1200" baseline="0" dirty="0" smtClean="0">
                        <a:solidFill>
                          <a:schemeClr val="tx1"/>
                        </a:solidFill>
                        <a:latin typeface="+mn-lt"/>
                        <a:ea typeface="+mn-ea"/>
                        <a:cs typeface="+mn-cs"/>
                      </a:endParaRPr>
                    </a:p>
                    <a:p>
                      <a:pPr algn="just"/>
                      <a:endParaRPr kumimoji="0" lang="en-US" sz="1800" b="0" i="0" u="none" strike="noStrike" kern="1200" baseline="0" dirty="0" smtClean="0">
                        <a:solidFill>
                          <a:schemeClr val="tx1"/>
                        </a:solidFill>
                        <a:latin typeface="+mn-lt"/>
                        <a:ea typeface="+mn-ea"/>
                        <a:cs typeface="+mn-cs"/>
                      </a:endParaRPr>
                    </a:p>
                    <a:p>
                      <a:pPr algn="just"/>
                      <a:endParaRPr kumimoji="0" lang="en-US"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Guidelines w.r.t. EWS framework from</a:t>
                      </a:r>
                      <a:r>
                        <a:rPr lang="en-IN" sz="1800" baseline="0" dirty="0" smtClean="0"/>
                        <a:t> Controlling Authorities and compliance thereof</a:t>
                      </a:r>
                    </a:p>
                    <a:p>
                      <a:pPr marL="285750" indent="-285750" algn="just">
                        <a:buFont typeface="Arial" panose="020B0604020202020204" pitchFamily="34" charset="0"/>
                        <a:buChar char="•"/>
                      </a:pPr>
                      <a:r>
                        <a:rPr lang="en-IN" sz="1800" baseline="0" dirty="0" smtClean="0"/>
                        <a:t>System of classification of RFA with a overall understanding of TAT.</a:t>
                      </a:r>
                      <a:endParaRPr lang="en-IN" sz="1800" dirty="0"/>
                    </a:p>
                  </a:txBody>
                  <a:tcPr/>
                </a:tc>
              </a:tr>
            </a:tbl>
          </a:graphicData>
        </a:graphic>
      </p:graphicFrame>
    </p:spTree>
    <p:extLst>
      <p:ext uri="{BB962C8B-B14F-4D97-AF65-F5344CB8AC3E}">
        <p14:creationId xmlns:p14="http://schemas.microsoft.com/office/powerpoint/2010/main" val="418496890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C00000"/>
                </a:solidFill>
              </a:rPr>
              <a:t>General- Implementation of KYCAML Guidelines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52</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404811963"/>
              </p:ext>
            </p:extLst>
          </p:nvPr>
        </p:nvGraphicFramePr>
        <p:xfrm>
          <a:off x="381000" y="1311275"/>
          <a:ext cx="8630158" cy="2773045"/>
        </p:xfrm>
        <a:graphic>
          <a:graphicData uri="http://schemas.openxmlformats.org/drawingml/2006/table">
            <a:tbl>
              <a:tblPr firstRow="1" bandRow="1">
                <a:tableStyleId>{5940675A-B579-460E-94D1-54222C63F5DA}</a:tableStyleId>
              </a:tblPr>
              <a:tblGrid>
                <a:gridCol w="762000"/>
                <a:gridCol w="5124958"/>
                <a:gridCol w="27432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1213485">
                <a:tc>
                  <a:txBody>
                    <a:bodyPr/>
                    <a:lstStyle/>
                    <a:p>
                      <a:pPr algn="just"/>
                      <a:r>
                        <a:rPr lang="en-US" sz="1800" dirty="0" smtClean="0"/>
                        <a:t>(a)</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Whether the branch has adequate systems and processes, as required, to ensure adherence to KYC/AML guidelines towards prevention of money laundering and terrorist financing 	</a:t>
                      </a:r>
                      <a:endParaRPr kumimoji="0" lang="en-IN" sz="1800" b="0" i="0" u="none" strike="noStrike" kern="1200" baseline="0" dirty="0" smtClean="0">
                        <a:solidFill>
                          <a:schemeClr val="tx1"/>
                        </a:solidFill>
                        <a:latin typeface="+mn-lt"/>
                        <a:ea typeface="+mn-ea"/>
                        <a:cs typeface="+mn-cs"/>
                      </a:endParaRPr>
                    </a:p>
                  </a:txBody>
                  <a:tcPr/>
                </a:tc>
                <a:tc>
                  <a:txBody>
                    <a:bodyPr/>
                    <a:lstStyle/>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800" baseline="0" dirty="0" smtClean="0"/>
                        <a:t>Understanding of the guidelines issued by Controlling Authority</a:t>
                      </a: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N" sz="1800" dirty="0" smtClean="0"/>
                    </a:p>
                  </a:txBody>
                  <a:tcPr/>
                </a:tc>
              </a:tr>
              <a:tr h="370840">
                <a:tc>
                  <a:txBody>
                    <a:bodyPr/>
                    <a:lstStyle/>
                    <a:p>
                      <a:pPr algn="just"/>
                      <a:r>
                        <a:rPr lang="en-US" sz="1800" dirty="0" smtClean="0"/>
                        <a:t>(b)</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Whether the branch followed the KYC/AML guidelines based on the test check carried out by the branch auditors 	</a:t>
                      </a:r>
                    </a:p>
                    <a:p>
                      <a:pPr algn="just"/>
                      <a:endParaRPr kumimoji="0" lang="en-US" sz="18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baseline="0" dirty="0" smtClean="0"/>
                        <a:t>Compliance with RBI circular</a:t>
                      </a:r>
                      <a:endParaRPr lang="en-IN" sz="1800" dirty="0"/>
                    </a:p>
                  </a:txBody>
                  <a:tcPr/>
                </a:tc>
              </a:tr>
            </a:tbl>
          </a:graphicData>
        </a:graphic>
      </p:graphicFrame>
    </p:spTree>
    <p:extLst>
      <p:ext uri="{BB962C8B-B14F-4D97-AF65-F5344CB8AC3E}">
        <p14:creationId xmlns:p14="http://schemas.microsoft.com/office/powerpoint/2010/main" val="22289867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C00000"/>
                </a:solidFill>
              </a:rPr>
              <a:t>General- Management Information System</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53</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665454203"/>
              </p:ext>
            </p:extLst>
          </p:nvPr>
        </p:nvGraphicFramePr>
        <p:xfrm>
          <a:off x="381000" y="1310640"/>
          <a:ext cx="8458200" cy="3566160"/>
        </p:xfrm>
        <a:graphic>
          <a:graphicData uri="http://schemas.openxmlformats.org/drawingml/2006/table">
            <a:tbl>
              <a:tblPr firstRow="1" bandRow="1">
                <a:tableStyleId>{5940675A-B579-460E-94D1-54222C63F5DA}</a:tableStyleId>
              </a:tblPr>
              <a:tblGrid>
                <a:gridCol w="4495800"/>
                <a:gridCol w="3962400"/>
              </a:tblGrid>
              <a:tr h="455919">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11024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Whether the branch has the proper systems and procedures to ensure data integrity relating to all data inputs </a:t>
                      </a:r>
                      <a:r>
                        <a:rPr lang="en-US" dirty="0" smtClean="0"/>
                        <a:t>which are to be used for MIS at corporate office level and for supervisory reporting purposes. Have you come across any instances where data integrity was compromised</a:t>
                      </a:r>
                      <a:r>
                        <a:rPr kumimoji="0" lang="en-US" sz="1800" b="0" i="0" u="none" strike="noStrike" kern="1200" baseline="0" dirty="0" smtClean="0">
                          <a:solidFill>
                            <a:schemeClr val="tx1"/>
                          </a:solidFill>
                          <a:latin typeface="+mn-lt"/>
                          <a:ea typeface="+mn-ea"/>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baseline="0" dirty="0" smtClean="0">
                        <a:solidFill>
                          <a:schemeClr val="tx1"/>
                        </a:solidFill>
                        <a:latin typeface="+mn-lt"/>
                        <a:ea typeface="+mn-ea"/>
                        <a:cs typeface="+mn-cs"/>
                      </a:endParaRPr>
                    </a:p>
                  </a:txBody>
                  <a:tcPr/>
                </a:tc>
                <a:tc>
                  <a:txBody>
                    <a:bodyPr/>
                    <a:lstStyle/>
                    <a:p>
                      <a:pPr marL="285750" indent="-285750" algn="just">
                        <a:buFont typeface="Arial" panose="020B0604020202020204" pitchFamily="34" charset="0"/>
                        <a:buChar char="•"/>
                      </a:pPr>
                      <a:r>
                        <a:rPr lang="en-IN" sz="1800" dirty="0" smtClean="0"/>
                        <a:t>Walkthrough</a:t>
                      </a:r>
                      <a:r>
                        <a:rPr lang="en-IN" sz="1800" baseline="0" dirty="0" smtClean="0"/>
                        <a:t> procedures of one MIS substantiating the requirement</a:t>
                      </a:r>
                      <a:endParaRPr lang="en-IN" sz="1800" dirty="0" smtClean="0"/>
                    </a:p>
                  </a:txBody>
                  <a:tcPr/>
                </a:tc>
              </a:tr>
            </a:tbl>
          </a:graphicData>
        </a:graphic>
      </p:graphicFrame>
    </p:spTree>
    <p:extLst>
      <p:ext uri="{BB962C8B-B14F-4D97-AF65-F5344CB8AC3E}">
        <p14:creationId xmlns:p14="http://schemas.microsoft.com/office/powerpoint/2010/main" val="159204610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General- Miscellaneous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54</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006706055"/>
              </p:ext>
            </p:extLst>
          </p:nvPr>
        </p:nvGraphicFramePr>
        <p:xfrm>
          <a:off x="381000" y="1311275"/>
          <a:ext cx="8630158" cy="4790440"/>
        </p:xfrm>
        <a:graphic>
          <a:graphicData uri="http://schemas.openxmlformats.org/drawingml/2006/table">
            <a:tbl>
              <a:tblPr firstRow="1" bandRow="1">
                <a:tableStyleId>{5940675A-B579-460E-94D1-54222C63F5DA}</a:tableStyleId>
              </a:tblPr>
              <a:tblGrid>
                <a:gridCol w="838200"/>
                <a:gridCol w="5048758"/>
                <a:gridCol w="2743200"/>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(a)</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In framing your audit report/LFAR, have you considered the major adverse comments arising out of the latest reports such as: 	</a:t>
                      </a:r>
                    </a:p>
                  </a:txBody>
                  <a:tcPr/>
                </a:tc>
                <a:tc>
                  <a:txBody>
                    <a:bodyPr/>
                    <a:lstStyle/>
                    <a:p>
                      <a:pPr algn="just"/>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smtClean="0"/>
                        <a:t>i) </a:t>
                      </a:r>
                      <a:r>
                        <a:rPr kumimoji="0" lang="en-US" sz="1800" b="0" i="0" u="none" strike="noStrike" kern="1200" baseline="0" dirty="0" smtClean="0">
                          <a:solidFill>
                            <a:schemeClr val="tx1"/>
                          </a:solidFill>
                          <a:latin typeface="+mn-lt"/>
                          <a:ea typeface="+mn-ea"/>
                          <a:cs typeface="+mn-cs"/>
                        </a:rPr>
                        <a:t>Previous year’s Branch Audit Report / LFAR; 	</a:t>
                      </a:r>
                    </a:p>
                  </a:txBody>
                  <a:tcPr/>
                </a:tc>
                <a:tc rowSpan="8">
                  <a:txBody>
                    <a:bodyPr/>
                    <a:lstStyle/>
                    <a:p>
                      <a:pPr marL="285750" indent="-285750" algn="just">
                        <a:buFont typeface="Arial" panose="020B0604020202020204" pitchFamily="34" charset="0"/>
                        <a:buChar char="•"/>
                      </a:pPr>
                      <a:r>
                        <a:rPr lang="en-IN" sz="1800" dirty="0" smtClean="0"/>
                        <a:t>Such reports should be referred</a:t>
                      </a:r>
                      <a:r>
                        <a:rPr lang="en-IN" sz="1800" baseline="0" dirty="0" smtClean="0"/>
                        <a:t> while concluding the respective areas</a:t>
                      </a:r>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ii) </a:t>
                      </a:r>
                      <a:r>
                        <a:rPr kumimoji="0" lang="en-IN" sz="1800" b="0" i="0" u="none" strike="noStrike" kern="1200" baseline="0" dirty="0" smtClean="0">
                          <a:solidFill>
                            <a:schemeClr val="tx1"/>
                          </a:solidFill>
                          <a:latin typeface="+mn-lt"/>
                          <a:ea typeface="+mn-ea"/>
                          <a:cs typeface="+mn-cs"/>
                        </a:rPr>
                        <a:t>Internal audit/ Snap Audit/ concurrent audit report(s); 	</a:t>
                      </a:r>
                    </a:p>
                  </a:txBody>
                  <a:tcPr/>
                </a:tc>
                <a:tc vMerge="1">
                  <a:txBody>
                    <a:bodyPr/>
                    <a:lstStyle/>
                    <a:p>
                      <a:pPr algn="just"/>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iii) </a:t>
                      </a:r>
                      <a:r>
                        <a:rPr kumimoji="0" lang="en-IN" sz="1800" b="0" i="0" u="none" strike="noStrike" kern="1200" baseline="0" dirty="0" smtClean="0">
                          <a:solidFill>
                            <a:schemeClr val="tx1"/>
                          </a:solidFill>
                          <a:latin typeface="+mn-lt"/>
                          <a:ea typeface="+mn-ea"/>
                          <a:cs typeface="+mn-cs"/>
                        </a:rPr>
                        <a:t>Credit Audit Report; 	</a:t>
                      </a:r>
                    </a:p>
                  </a:txBody>
                  <a:tcPr/>
                </a:tc>
                <a:tc vMerge="1">
                  <a:txBody>
                    <a:bodyPr/>
                    <a:lstStyle/>
                    <a:p>
                      <a:pPr algn="just"/>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iv) </a:t>
                      </a:r>
                      <a:r>
                        <a:rPr kumimoji="0" lang="en-IN" sz="1800" b="0" i="0" u="none" strike="noStrike" kern="1200" baseline="0" dirty="0" smtClean="0">
                          <a:solidFill>
                            <a:schemeClr val="tx1"/>
                          </a:solidFill>
                          <a:latin typeface="+mn-lt"/>
                          <a:ea typeface="+mn-ea"/>
                          <a:cs typeface="+mn-cs"/>
                        </a:rPr>
                        <a:t>Stock audit Report; 	</a:t>
                      </a:r>
                    </a:p>
                  </a:txBody>
                  <a:tcPr/>
                </a:tc>
                <a:tc vMerge="1">
                  <a:txBody>
                    <a:bodyPr/>
                    <a:lstStyle/>
                    <a:p>
                      <a:pPr algn="just"/>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v) RBI Inspection Report, if such inspection took place; 	</a:t>
                      </a:r>
                    </a:p>
                  </a:txBody>
                  <a:tcPr/>
                </a:tc>
                <a:tc vMerge="1">
                  <a:txBody>
                    <a:bodyPr/>
                    <a:lstStyle/>
                    <a:p>
                      <a:pPr algn="just"/>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vi) Income and Expenditure (Revenue) Audit; </a:t>
                      </a:r>
                    </a:p>
                  </a:txBody>
                  <a:tcPr/>
                </a:tc>
                <a:tc vMerge="1">
                  <a:txBody>
                    <a:bodyPr/>
                    <a:lstStyle/>
                    <a:p>
                      <a:pPr algn="just"/>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vii) </a:t>
                      </a:r>
                      <a:r>
                        <a:rPr kumimoji="0" lang="en-IN" sz="1800" b="0" i="0" u="none" strike="noStrike" kern="1200" baseline="0" dirty="0" smtClean="0">
                          <a:solidFill>
                            <a:schemeClr val="tx1"/>
                          </a:solidFill>
                          <a:latin typeface="+mn-lt"/>
                          <a:ea typeface="+mn-ea"/>
                          <a:cs typeface="+mn-cs"/>
                        </a:rPr>
                        <a:t>IS/IT/Computer/Systems Audit; and 	</a:t>
                      </a:r>
                    </a:p>
                  </a:txBody>
                  <a:tcPr/>
                </a:tc>
                <a:tc vMerge="1">
                  <a:txBody>
                    <a:bodyPr/>
                    <a:lstStyle/>
                    <a:p>
                      <a:pPr marL="285750" indent="-285750" algn="just">
                        <a:buFont typeface="Arial" panose="020B0604020202020204" pitchFamily="34" charset="0"/>
                        <a:buChar char="•"/>
                      </a:pPr>
                      <a:endParaRPr lang="en-IN" sz="1800" dirty="0"/>
                    </a:p>
                  </a:txBody>
                  <a:tcPr/>
                </a:tc>
              </a:tr>
              <a:tr h="370840">
                <a:tc>
                  <a:txBody>
                    <a:bodyPr/>
                    <a:lstStyle/>
                    <a:p>
                      <a:pPr algn="just"/>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viii) Any special inspection / investigation report? </a:t>
                      </a:r>
                    </a:p>
                  </a:txBody>
                  <a:tcPr/>
                </a:tc>
                <a:tc vMerge="1">
                  <a:txBody>
                    <a:bodyPr/>
                    <a:lstStyle/>
                    <a:p>
                      <a:pPr marL="285750" indent="-285750" algn="just">
                        <a:buFont typeface="Arial" panose="020B0604020202020204" pitchFamily="34" charset="0"/>
                        <a:buChar char="•"/>
                      </a:pPr>
                      <a:endParaRPr lang="en-IN" sz="1800" dirty="0"/>
                    </a:p>
                  </a:txBody>
                  <a:tcPr/>
                </a:tc>
              </a:tr>
            </a:tbl>
          </a:graphicData>
        </a:graphic>
      </p:graphicFrame>
    </p:spTree>
    <p:extLst>
      <p:ext uri="{BB962C8B-B14F-4D97-AF65-F5344CB8AC3E}">
        <p14:creationId xmlns:p14="http://schemas.microsoft.com/office/powerpoint/2010/main" val="29649349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General- Miscellaneous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55</a:t>
            </a:fld>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1975555495"/>
              </p:ext>
            </p:extLst>
          </p:nvPr>
        </p:nvGraphicFramePr>
        <p:xfrm>
          <a:off x="381000" y="1311275"/>
          <a:ext cx="8630158" cy="2656840"/>
        </p:xfrm>
        <a:graphic>
          <a:graphicData uri="http://schemas.openxmlformats.org/drawingml/2006/table">
            <a:tbl>
              <a:tblPr firstRow="1" bandRow="1">
                <a:tableStyleId>{5940675A-B579-460E-94D1-54222C63F5DA}</a:tableStyleId>
              </a:tblPr>
              <a:tblGrid>
                <a:gridCol w="762000"/>
                <a:gridCol w="4495800"/>
                <a:gridCol w="3372358"/>
              </a:tblGrid>
              <a:tr h="370840">
                <a:tc>
                  <a:txBody>
                    <a:bodyPr/>
                    <a:lstStyle/>
                    <a:p>
                      <a:pPr algn="just"/>
                      <a:r>
                        <a:rPr lang="en-IN" sz="1800" b="1" dirty="0" smtClean="0">
                          <a:solidFill>
                            <a:schemeClr val="bg1"/>
                          </a:solidFill>
                        </a:rPr>
                        <a:t>Sr No </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Particulars</a:t>
                      </a:r>
                      <a:endParaRPr lang="en-IN" sz="1800" b="1" dirty="0">
                        <a:solidFill>
                          <a:schemeClr val="bg1"/>
                        </a:solidFill>
                      </a:endParaRPr>
                    </a:p>
                  </a:txBody>
                  <a:tcPr>
                    <a:solidFill>
                      <a:srgbClr val="C00000"/>
                    </a:solidFill>
                  </a:tcPr>
                </a:tc>
                <a:tc>
                  <a:txBody>
                    <a:bodyPr/>
                    <a:lstStyle/>
                    <a:p>
                      <a:pPr algn="just"/>
                      <a:r>
                        <a:rPr lang="en-IN" sz="1800" b="1" dirty="0" smtClean="0">
                          <a:solidFill>
                            <a:schemeClr val="bg1"/>
                          </a:solidFill>
                        </a:rPr>
                        <a:t>Action</a:t>
                      </a:r>
                      <a:r>
                        <a:rPr lang="en-IN" sz="1800" b="1" baseline="0" dirty="0" smtClean="0">
                          <a:solidFill>
                            <a:schemeClr val="bg1"/>
                          </a:solidFill>
                        </a:rPr>
                        <a:t> Point</a:t>
                      </a:r>
                      <a:endParaRPr lang="en-IN" sz="1800" b="1" dirty="0">
                        <a:solidFill>
                          <a:schemeClr val="bg1"/>
                        </a:solidFill>
                      </a:endParaRPr>
                    </a:p>
                  </a:txBody>
                  <a:tcPr>
                    <a:solidFill>
                      <a:srgbClr val="C00000"/>
                    </a:solidFill>
                  </a:tcPr>
                </a:tc>
              </a:tr>
              <a:tr h="370840">
                <a:tc>
                  <a:txBody>
                    <a:bodyPr/>
                    <a:lstStyle/>
                    <a:p>
                      <a:pPr algn="just"/>
                      <a:r>
                        <a:rPr lang="en-US" sz="1800" dirty="0" smtClean="0"/>
                        <a:t>(b)</a:t>
                      </a:r>
                      <a:endParaRPr lang="en-IN" sz="1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Are there any other matters, which you, as branch auditor, would like to bring to the notice of the management or the Statutory Central Auditors?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baseline="0" dirty="0" smtClean="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tx1"/>
                          </a:solidFill>
                          <a:latin typeface="+mn-lt"/>
                          <a:ea typeface="+mn-ea"/>
                          <a:cs typeface="+mn-cs"/>
                        </a:rPr>
                        <a:t>	</a:t>
                      </a:r>
                    </a:p>
                  </a:txBody>
                  <a:tcPr/>
                </a:tc>
                <a:tc>
                  <a:txBody>
                    <a:bodyPr/>
                    <a:lstStyle/>
                    <a:p>
                      <a:pPr marL="285750" indent="-285750" algn="just">
                        <a:buFont typeface="Arial" panose="020B0604020202020204" pitchFamily="34" charset="0"/>
                        <a:buChar char="•"/>
                      </a:pPr>
                      <a:r>
                        <a:rPr lang="en-IN" sz="1800" dirty="0" smtClean="0"/>
                        <a:t>Out of above the most</a:t>
                      </a:r>
                      <a:r>
                        <a:rPr lang="en-IN" sz="1800" baseline="0" dirty="0" smtClean="0"/>
                        <a:t> significant issues based on materiality needs to be compiled for SCA.</a:t>
                      </a:r>
                      <a:endParaRPr lang="en-IN" sz="1800" dirty="0"/>
                    </a:p>
                  </a:txBody>
                  <a:tcPr/>
                </a:tc>
              </a:tr>
            </a:tbl>
          </a:graphicData>
        </a:graphic>
      </p:graphicFrame>
    </p:spTree>
    <p:extLst>
      <p:ext uri="{BB962C8B-B14F-4D97-AF65-F5344CB8AC3E}">
        <p14:creationId xmlns:p14="http://schemas.microsoft.com/office/powerpoint/2010/main" val="4322489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smtClean="0">
                <a:solidFill>
                  <a:srgbClr val="C00000"/>
                </a:solidFill>
              </a:rPr>
              <a:t>Annexure to LFAR</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56</a:t>
            </a:fld>
            <a:endParaRPr lang="en-US" dirty="0"/>
          </a:p>
        </p:txBody>
      </p:sp>
      <p:sp>
        <p:nvSpPr>
          <p:cNvPr id="3" name="Content Placeholder 2"/>
          <p:cNvSpPr>
            <a:spLocks noGrp="1"/>
          </p:cNvSpPr>
          <p:nvPr>
            <p:ph sz="quarter" idx="1"/>
          </p:nvPr>
        </p:nvSpPr>
        <p:spPr/>
        <p:txBody>
          <a:bodyPr/>
          <a:lstStyle/>
          <a:p>
            <a:pPr marL="0" indent="0">
              <a:buNone/>
            </a:pPr>
            <a:r>
              <a:rPr lang="en-IN" b="1" i="1" dirty="0" smtClean="0"/>
              <a:t>Points to be considered while auditing Large Advances:</a:t>
            </a:r>
          </a:p>
          <a:p>
            <a:pPr>
              <a:buFont typeface="Courier New" panose="02070309020205020404" pitchFamily="49" charset="0"/>
              <a:buChar char="o"/>
            </a:pPr>
            <a:endParaRPr lang="en-IN" dirty="0" smtClean="0"/>
          </a:p>
          <a:p>
            <a:pPr algn="just">
              <a:buFont typeface="Wingdings" panose="05000000000000000000" pitchFamily="2" charset="2"/>
              <a:buChar char="§"/>
            </a:pPr>
            <a:r>
              <a:rPr lang="en-IN" sz="1800" dirty="0" smtClean="0"/>
              <a:t>Points w.r.t.</a:t>
            </a:r>
            <a:r>
              <a:rPr lang="en-IN" sz="1800" dirty="0"/>
              <a:t> credit </a:t>
            </a:r>
            <a:r>
              <a:rPr lang="en-IN" sz="1800" dirty="0" smtClean="0"/>
              <a:t>appraisal, documentation and overall conduct to be incorporated</a:t>
            </a:r>
          </a:p>
          <a:p>
            <a:pPr algn="just">
              <a:buFont typeface="Wingdings" panose="05000000000000000000" pitchFamily="2" charset="2"/>
              <a:buChar char="§"/>
            </a:pPr>
            <a:endParaRPr lang="en-IN" sz="1800" dirty="0" smtClean="0"/>
          </a:p>
          <a:p>
            <a:pPr algn="just">
              <a:buFont typeface="Wingdings" panose="05000000000000000000" pitchFamily="2" charset="2"/>
              <a:buChar char="§"/>
            </a:pPr>
            <a:r>
              <a:rPr lang="en-IN" sz="1800" dirty="0" smtClean="0"/>
              <a:t>Information should be complete in all respects</a:t>
            </a:r>
          </a:p>
          <a:p>
            <a:pPr algn="just">
              <a:buFont typeface="Wingdings" panose="05000000000000000000" pitchFamily="2" charset="2"/>
              <a:buChar char="§"/>
            </a:pPr>
            <a:endParaRPr lang="en-IN" sz="1800" dirty="0" smtClean="0"/>
          </a:p>
          <a:p>
            <a:pPr algn="just">
              <a:buFont typeface="Wingdings" panose="05000000000000000000" pitchFamily="2" charset="2"/>
              <a:buChar char="§"/>
            </a:pPr>
            <a:r>
              <a:rPr lang="en-IN" sz="1800" dirty="0" smtClean="0"/>
              <a:t>Evidence w.r.t. Branch manager’s overview on the account and its operation should be documented</a:t>
            </a:r>
          </a:p>
          <a:p>
            <a:pPr algn="just">
              <a:buFont typeface="Wingdings" panose="05000000000000000000" pitchFamily="2" charset="2"/>
              <a:buChar char="§"/>
            </a:pPr>
            <a:endParaRPr lang="en-IN" sz="1800" dirty="0" smtClean="0"/>
          </a:p>
          <a:p>
            <a:pPr algn="just">
              <a:buFont typeface="Wingdings" panose="05000000000000000000" pitchFamily="2" charset="2"/>
              <a:buChar char="§"/>
            </a:pPr>
            <a:r>
              <a:rPr lang="en-IN" sz="1800" dirty="0" smtClean="0"/>
              <a:t>Observation should be drafted in clear and unambiguous language</a:t>
            </a:r>
          </a:p>
          <a:p>
            <a:pPr algn="just">
              <a:buFont typeface="Wingdings" panose="05000000000000000000" pitchFamily="2" charset="2"/>
              <a:buChar char="§"/>
            </a:pPr>
            <a:endParaRPr lang="en-IN" sz="1800" dirty="0" smtClean="0"/>
          </a:p>
          <a:p>
            <a:pPr algn="just">
              <a:buFont typeface="Wingdings" panose="05000000000000000000" pitchFamily="2" charset="2"/>
              <a:buChar char="§"/>
            </a:pPr>
            <a:r>
              <a:rPr lang="en-IN" sz="1800" dirty="0" smtClean="0"/>
              <a:t>Discussion with Central Auditors/ Higher Authorities needs to be minuted</a:t>
            </a:r>
          </a:p>
          <a:p>
            <a:pPr>
              <a:buFont typeface="Courier New" panose="02070309020205020404" pitchFamily="49" charset="0"/>
              <a:buChar char="o"/>
            </a:pPr>
            <a:endParaRPr lang="en-IN" sz="1800" dirty="0" smtClean="0"/>
          </a:p>
          <a:p>
            <a:pPr marL="0" indent="0">
              <a:buNone/>
            </a:pPr>
            <a:endParaRPr lang="en-IN" dirty="0"/>
          </a:p>
        </p:txBody>
      </p:sp>
    </p:spTree>
    <p:extLst>
      <p:ext uri="{BB962C8B-B14F-4D97-AF65-F5344CB8AC3E}">
        <p14:creationId xmlns:p14="http://schemas.microsoft.com/office/powerpoint/2010/main" val="421375344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57</a:t>
            </a:fld>
            <a:endParaRPr lang="en-US" dirty="0"/>
          </a:p>
        </p:txBody>
      </p:sp>
      <p:pic>
        <p:nvPicPr>
          <p:cNvPr id="19" name="Picture 18"/>
          <p:cNvPicPr>
            <a:picLocks noChangeAspect="1"/>
          </p:cNvPicPr>
          <p:nvPr/>
        </p:nvPicPr>
        <p:blipFill>
          <a:blip r:embed="rId2"/>
          <a:stretch>
            <a:fillRect/>
          </a:stretch>
        </p:blipFill>
        <p:spPr>
          <a:xfrm>
            <a:off x="5334000" y="26126"/>
            <a:ext cx="3662618" cy="900281"/>
          </a:xfrm>
          <a:prstGeom prst="rect">
            <a:avLst/>
          </a:prstGeom>
        </p:spPr>
      </p:pic>
      <p:sp>
        <p:nvSpPr>
          <p:cNvPr id="20" name="TextBox 19"/>
          <p:cNvSpPr txBox="1"/>
          <p:nvPr/>
        </p:nvSpPr>
        <p:spPr>
          <a:xfrm>
            <a:off x="1306618" y="2590800"/>
            <a:ext cx="5826034" cy="830997"/>
          </a:xfrm>
          <a:prstGeom prst="rect">
            <a:avLst/>
          </a:prstGeom>
          <a:noFill/>
        </p:spPr>
        <p:txBody>
          <a:bodyPr wrap="square" rtlCol="0">
            <a:spAutoFit/>
          </a:bodyPr>
          <a:lstStyle/>
          <a:p>
            <a:pPr algn="ctr"/>
            <a:r>
              <a:rPr lang="en-US" sz="4800" b="1" dirty="0" smtClean="0">
                <a:latin typeface="Californian FB" panose="0207040306080B030204" pitchFamily="18" charset="0"/>
              </a:rPr>
              <a:t>Thank You</a:t>
            </a:r>
            <a:endParaRPr lang="en-IN" sz="2800" b="1" dirty="0">
              <a:latin typeface="Californian FB" panose="0207040306080B030204" pitchFamily="18" charset="0"/>
            </a:endParaRPr>
          </a:p>
        </p:txBody>
      </p:sp>
      <p:sp>
        <p:nvSpPr>
          <p:cNvPr id="21" name="TextBox 20"/>
          <p:cNvSpPr txBox="1"/>
          <p:nvPr/>
        </p:nvSpPr>
        <p:spPr>
          <a:xfrm>
            <a:off x="4876800" y="5257800"/>
            <a:ext cx="3788228" cy="954107"/>
          </a:xfrm>
          <a:prstGeom prst="rect">
            <a:avLst/>
          </a:prstGeom>
          <a:noFill/>
        </p:spPr>
        <p:txBody>
          <a:bodyPr wrap="square" rtlCol="0">
            <a:spAutoFit/>
          </a:bodyPr>
          <a:lstStyle/>
          <a:p>
            <a:r>
              <a:rPr lang="en-US" sz="3200" b="1" dirty="0" smtClean="0">
                <a:latin typeface="Times New Roman" panose="02020603050405020304" pitchFamily="18" charset="0"/>
                <a:cs typeface="Times New Roman" panose="02020603050405020304" pitchFamily="18" charset="0"/>
              </a:rPr>
              <a:t>-</a:t>
            </a:r>
            <a:r>
              <a:rPr lang="en-US" sz="2400" b="1" dirty="0" smtClean="0">
                <a:latin typeface="Californian FB" panose="0207040306080B030204" pitchFamily="18" charset="0"/>
                <a:cs typeface="Times New Roman" panose="02020603050405020304" pitchFamily="18" charset="0"/>
              </a:rPr>
              <a:t>CA Nachiket Deo</a:t>
            </a:r>
          </a:p>
          <a:p>
            <a:r>
              <a:rPr lang="en-US" sz="2400" b="1" dirty="0" smtClean="0">
                <a:solidFill>
                  <a:srgbClr val="C00000"/>
                </a:solidFill>
                <a:latin typeface="Californian FB" panose="0207040306080B030204" pitchFamily="18" charset="0"/>
                <a:cs typeface="Times New Roman" panose="02020603050405020304" pitchFamily="18" charset="0"/>
              </a:rPr>
              <a:t>P G BHAGWAT LLP</a:t>
            </a:r>
            <a:endParaRPr lang="en-US" sz="1200" b="1" dirty="0" smtClean="0">
              <a:solidFill>
                <a:srgbClr val="C00000"/>
              </a:solidFill>
              <a:latin typeface="Californian FB" panose="0207040306080B030204" pitchFamily="18" charset="0"/>
              <a:cs typeface="Times New Roman" panose="02020603050405020304" pitchFamily="18" charset="0"/>
            </a:endParaRPr>
          </a:p>
        </p:txBody>
      </p:sp>
    </p:spTree>
    <p:extLst>
      <p:ext uri="{BB962C8B-B14F-4D97-AF65-F5344CB8AC3E}">
        <p14:creationId xmlns:p14="http://schemas.microsoft.com/office/powerpoint/2010/main" val="3251960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860" y="398780"/>
            <a:ext cx="8229600" cy="553720"/>
          </a:xfrm>
        </p:spPr>
        <p:txBody>
          <a:bodyPr>
            <a:noAutofit/>
          </a:bodyPr>
          <a:lstStyle/>
          <a:p>
            <a:r>
              <a:rPr lang="en-IN" sz="3200" b="1" dirty="0">
                <a:solidFill>
                  <a:srgbClr val="C00000"/>
                </a:solidFill>
              </a:rPr>
              <a:t>Important clauses covered under LFAR</a:t>
            </a:r>
            <a:endParaRPr lang="en-US" sz="3200" b="1" dirty="0">
              <a:solidFill>
                <a:srgbClr val="C00000"/>
              </a:solidFill>
            </a:endParaRPr>
          </a:p>
        </p:txBody>
      </p:sp>
      <p:sp>
        <p:nvSpPr>
          <p:cNvPr id="3" name="Content Placeholder 2"/>
          <p:cNvSpPr>
            <a:spLocks noGrp="1"/>
          </p:cNvSpPr>
          <p:nvPr>
            <p:ph sz="quarter" idx="1"/>
          </p:nvPr>
        </p:nvSpPr>
        <p:spPr>
          <a:xfrm>
            <a:off x="381000" y="1371600"/>
            <a:ext cx="8229600" cy="4267200"/>
          </a:xfrm>
        </p:spPr>
        <p:txBody>
          <a:bodyPr>
            <a:normAutofit/>
          </a:bodyPr>
          <a:lstStyle/>
          <a:p>
            <a:pPr algn="just">
              <a:buFont typeface="Arial" panose="020B0604020202020204" pitchFamily="34" charset="0"/>
              <a:buChar char="•"/>
            </a:pPr>
            <a:endParaRPr lang="en-US" sz="2400" b="1" dirty="0" smtClean="0"/>
          </a:p>
          <a:p>
            <a:pPr marL="0" indent="0" algn="just">
              <a:buNone/>
            </a:pPr>
            <a:endParaRPr lang="en-US" sz="1800" b="1" dirty="0" smtClean="0"/>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77260248"/>
              </p:ext>
            </p:extLst>
          </p:nvPr>
        </p:nvGraphicFramePr>
        <p:xfrm>
          <a:off x="41320" y="1188720"/>
          <a:ext cx="9102680" cy="5364480"/>
        </p:xfrm>
        <a:graphic>
          <a:graphicData uri="http://schemas.openxmlformats.org/drawingml/2006/table">
            <a:tbl>
              <a:tblPr firstRow="1" bandRow="1">
                <a:tableStyleId>{5940675A-B579-460E-94D1-54222C63F5DA}</a:tableStyleId>
              </a:tblPr>
              <a:tblGrid>
                <a:gridCol w="3086100"/>
                <a:gridCol w="6016580"/>
              </a:tblGrid>
              <a:tr h="1531030">
                <a:tc>
                  <a:txBody>
                    <a:bodyPr/>
                    <a:lstStyle/>
                    <a:p>
                      <a:pPr marL="285750" indent="-285750">
                        <a:buFont typeface="Wingdings" panose="05000000000000000000" pitchFamily="2" charset="2"/>
                        <a:buChar char="Ø"/>
                      </a:pPr>
                      <a:r>
                        <a:rPr lang="en-US" sz="1800" b="1" dirty="0" smtClean="0"/>
                        <a:t>Assets</a:t>
                      </a:r>
                      <a:endParaRPr lang="en-IN"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buFont typeface="Arial" panose="020B0604020202020204" pitchFamily="34" charset="0"/>
                        <a:buChar char="•"/>
                      </a:pPr>
                      <a:r>
                        <a:rPr lang="en-US" sz="1600" dirty="0" smtClean="0"/>
                        <a:t>Cash</a:t>
                      </a:r>
                    </a:p>
                    <a:p>
                      <a:pPr algn="just">
                        <a:buFont typeface="Arial" panose="020B0604020202020204" pitchFamily="34" charset="0"/>
                        <a:buChar char="•"/>
                      </a:pPr>
                      <a:r>
                        <a:rPr lang="en-US" sz="1600" dirty="0" smtClean="0"/>
                        <a:t>Balances with RBI, SBI and Other Banks</a:t>
                      </a:r>
                    </a:p>
                    <a:p>
                      <a:pPr algn="just">
                        <a:buFont typeface="Arial" panose="020B0604020202020204" pitchFamily="34" charset="0"/>
                        <a:buChar char="•"/>
                      </a:pPr>
                      <a:r>
                        <a:rPr lang="en-US" sz="1600" dirty="0" smtClean="0"/>
                        <a:t>Money at Call and Short Notice</a:t>
                      </a:r>
                    </a:p>
                    <a:p>
                      <a:pPr algn="just">
                        <a:buFont typeface="Arial" panose="020B0604020202020204" pitchFamily="34" charset="0"/>
                        <a:buChar char="•"/>
                      </a:pPr>
                      <a:r>
                        <a:rPr lang="en-US" sz="1600" dirty="0" smtClean="0"/>
                        <a:t>Investments</a:t>
                      </a:r>
                    </a:p>
                    <a:p>
                      <a:pPr algn="just">
                        <a:buFont typeface="Arial" panose="020B0604020202020204" pitchFamily="34" charset="0"/>
                        <a:buChar char="•"/>
                      </a:pPr>
                      <a:r>
                        <a:rPr lang="en-US" sz="1600" dirty="0" smtClean="0"/>
                        <a:t>Advances</a:t>
                      </a:r>
                    </a:p>
                    <a:p>
                      <a:pPr algn="just">
                        <a:buFont typeface="Arial" panose="020B0604020202020204" pitchFamily="34" charset="0"/>
                        <a:buChar char="•"/>
                      </a:pPr>
                      <a:r>
                        <a:rPr lang="en-US" sz="1600" dirty="0" smtClean="0"/>
                        <a:t>Other Assets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789475">
                <a:tc>
                  <a:txBody>
                    <a:bodyPr/>
                    <a:lstStyle/>
                    <a:p>
                      <a:pPr marL="285750" indent="-285750">
                        <a:buFont typeface="Wingdings" panose="05000000000000000000" pitchFamily="2" charset="2"/>
                        <a:buChar char="Ø"/>
                      </a:pPr>
                      <a:r>
                        <a:rPr lang="en-IN" b="1" dirty="0" smtClean="0"/>
                        <a:t>Liabilities</a:t>
                      </a:r>
                      <a:endParaRPr lang="en-IN"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buFont typeface="Arial" panose="020B0604020202020204" pitchFamily="34" charset="0"/>
                        <a:buChar char="•"/>
                      </a:pPr>
                      <a:r>
                        <a:rPr lang="en-US" sz="1600" dirty="0" smtClean="0"/>
                        <a:t>Deposits</a:t>
                      </a:r>
                    </a:p>
                    <a:p>
                      <a:pPr algn="just">
                        <a:buFont typeface="Arial" panose="020B0604020202020204" pitchFamily="34" charset="0"/>
                        <a:buChar char="•"/>
                      </a:pPr>
                      <a:r>
                        <a:rPr lang="en-US" sz="1600" dirty="0" smtClean="0"/>
                        <a:t>Other Liabilities</a:t>
                      </a:r>
                    </a:p>
                    <a:p>
                      <a:pPr algn="just">
                        <a:buFont typeface="Arial" panose="020B0604020202020204" pitchFamily="34" charset="0"/>
                        <a:buChar char="•"/>
                      </a:pPr>
                      <a:r>
                        <a:rPr lang="en-US" sz="1600" dirty="0" smtClean="0"/>
                        <a:t>Contingent Liabilities</a:t>
                      </a:r>
                      <a:endParaRPr lang="en-US" sz="1600" b="1" dirty="0" smtClean="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71315">
                <a:tc>
                  <a:txBody>
                    <a:bodyPr/>
                    <a:lstStyle/>
                    <a:p>
                      <a:pPr marL="285750" indent="-285750">
                        <a:buFont typeface="Wingdings" panose="05000000000000000000" pitchFamily="2" charset="2"/>
                        <a:buChar char="Ø"/>
                      </a:pPr>
                      <a:r>
                        <a:rPr lang="en-IN" b="1" dirty="0" smtClean="0"/>
                        <a:t>Profit</a:t>
                      </a:r>
                      <a:r>
                        <a:rPr lang="en-IN" b="1" baseline="0" dirty="0" smtClean="0"/>
                        <a:t> and Loss Account</a:t>
                      </a:r>
                      <a:endParaRPr lang="en-IN"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IN"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1658155">
                <a:tc>
                  <a:txBody>
                    <a:bodyPr/>
                    <a:lstStyle/>
                    <a:p>
                      <a:pPr marL="285750" indent="-285750">
                        <a:buFont typeface="Wingdings" panose="05000000000000000000" pitchFamily="2" charset="2"/>
                        <a:buChar char="Ø"/>
                      </a:pPr>
                      <a:r>
                        <a:rPr lang="en-IN" b="1" dirty="0" smtClean="0"/>
                        <a:t>General</a:t>
                      </a:r>
                      <a:endParaRPr lang="en-IN"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buFont typeface="Arial" panose="020B0604020202020204" pitchFamily="34" charset="0"/>
                        <a:buChar char="•"/>
                      </a:pPr>
                      <a:r>
                        <a:rPr lang="en-US" sz="1600" dirty="0" smtClean="0"/>
                        <a:t>Gold/ Bullion/ Security Items</a:t>
                      </a:r>
                    </a:p>
                    <a:p>
                      <a:pPr algn="just">
                        <a:buFont typeface="Arial" panose="020B0604020202020204" pitchFamily="34" charset="0"/>
                        <a:buChar char="•"/>
                      </a:pPr>
                      <a:r>
                        <a:rPr lang="en-US" sz="1600" dirty="0" smtClean="0"/>
                        <a:t>Books &amp; Records</a:t>
                      </a:r>
                    </a:p>
                    <a:p>
                      <a:pPr algn="just">
                        <a:buFont typeface="Arial" panose="020B0604020202020204" pitchFamily="34" charset="0"/>
                        <a:buChar char="•"/>
                      </a:pPr>
                      <a:r>
                        <a:rPr lang="en-US" sz="1600" dirty="0" smtClean="0"/>
                        <a:t>Inter Branch Accounts</a:t>
                      </a:r>
                    </a:p>
                    <a:p>
                      <a:pPr algn="just">
                        <a:buFont typeface="Arial" panose="020B0604020202020204" pitchFamily="34" charset="0"/>
                        <a:buChar char="•"/>
                      </a:pPr>
                      <a:r>
                        <a:rPr lang="en-US" sz="1600" dirty="0" smtClean="0"/>
                        <a:t>Frauds</a:t>
                      </a:r>
                    </a:p>
                    <a:p>
                      <a:pPr algn="just">
                        <a:buFont typeface="Arial" panose="020B0604020202020204" pitchFamily="34" charset="0"/>
                        <a:buChar char="•"/>
                      </a:pPr>
                      <a:r>
                        <a:rPr lang="en-US" sz="1600" dirty="0" smtClean="0"/>
                        <a:t>Implementation of KYCAML Guidelines </a:t>
                      </a:r>
                    </a:p>
                    <a:p>
                      <a:pPr algn="just">
                        <a:buFont typeface="Arial" panose="020B0604020202020204" pitchFamily="34" charset="0"/>
                        <a:buChar char="•"/>
                      </a:pPr>
                      <a:r>
                        <a:rPr lang="en-US" sz="1600" dirty="0" smtClean="0"/>
                        <a:t>Management of Information System</a:t>
                      </a:r>
                    </a:p>
                    <a:p>
                      <a:pPr algn="just">
                        <a:buFont typeface="Arial" panose="020B0604020202020204" pitchFamily="34" charset="0"/>
                        <a:buChar char="•"/>
                      </a:pPr>
                      <a:r>
                        <a:rPr lang="en-US" sz="1600" dirty="0" smtClean="0"/>
                        <a:t>Miscellaneous</a:t>
                      </a:r>
                      <a:endParaRPr lang="en-US" sz="1600" b="1" dirty="0" smtClean="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marL="285750" indent="-285750">
                        <a:buFont typeface="Wingdings" panose="05000000000000000000" pitchFamily="2" charset="2"/>
                        <a:buChar char="Ø"/>
                      </a:pPr>
                      <a:r>
                        <a:rPr lang="en-IN" b="1" dirty="0" smtClean="0"/>
                        <a:t>Annexures to LFAR</a:t>
                      </a:r>
                      <a:endParaRPr lang="en-IN"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For Large Advances having exposure with more than 10% of Total Advances or Rs. 10.00 Crores whichever is less.</a:t>
                      </a:r>
                    </a:p>
                    <a:p>
                      <a:pPr algn="just">
                        <a:buFont typeface="Arial" panose="020B0604020202020204" pitchFamily="34" charset="0"/>
                        <a:buChar char="•"/>
                      </a:pPr>
                      <a:endParaRPr lang="en-US" sz="1600" b="1" dirty="0" smtClean="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pic>
        <p:nvPicPr>
          <p:cNvPr id="3074" name="Picture 11"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2163" y="2362200"/>
            <a:ext cx="147637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5961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914400"/>
          </a:xfrm>
        </p:spPr>
        <p:txBody>
          <a:bodyPr>
            <a:noAutofit/>
          </a:bodyPr>
          <a:lstStyle/>
          <a:p>
            <a:r>
              <a:rPr lang="en-IN" sz="3200" b="1" dirty="0" smtClean="0">
                <a:solidFill>
                  <a:srgbClr val="C00000"/>
                </a:solidFill>
              </a:rPr>
              <a:t>Branch Auditor’s Approach</a:t>
            </a:r>
            <a:endParaRPr lang="en-US" sz="3200" b="1" dirty="0">
              <a:solidFill>
                <a:srgbClr val="C00000"/>
              </a:solidFill>
            </a:endParaRPr>
          </a:p>
        </p:txBody>
      </p:sp>
      <p:sp>
        <p:nvSpPr>
          <p:cNvPr id="3" name="Content Placeholder 2"/>
          <p:cNvSpPr>
            <a:spLocks noGrp="1"/>
          </p:cNvSpPr>
          <p:nvPr>
            <p:ph sz="quarter" idx="1"/>
          </p:nvPr>
        </p:nvSpPr>
        <p:spPr>
          <a:xfrm>
            <a:off x="381000" y="1371600"/>
            <a:ext cx="8229600" cy="4267200"/>
          </a:xfrm>
        </p:spPr>
        <p:txBody>
          <a:bodyPr>
            <a:normAutofit fontScale="92500" lnSpcReduction="10000"/>
          </a:bodyPr>
          <a:lstStyle/>
          <a:p>
            <a:pPr algn="just">
              <a:buFont typeface="Wingdings" panose="05000000000000000000" pitchFamily="2" charset="2"/>
              <a:buChar char="Ø"/>
            </a:pPr>
            <a:r>
              <a:rPr lang="en-US" sz="2400" b="1" dirty="0" smtClean="0"/>
              <a:t>Obtain understanding of </a:t>
            </a:r>
            <a:r>
              <a:rPr lang="en-US" sz="2400" dirty="0"/>
              <a:t>all the </a:t>
            </a:r>
            <a:r>
              <a:rPr lang="en-US" sz="2400" dirty="0" smtClean="0"/>
              <a:t>Questions </a:t>
            </a:r>
            <a:r>
              <a:rPr lang="en-US" sz="2400" dirty="0"/>
              <a:t>in LFAR </a:t>
            </a:r>
            <a:r>
              <a:rPr lang="en-US" sz="2400" dirty="0" smtClean="0"/>
              <a:t>format vis-à-vis applicability with respect to branches.</a:t>
            </a:r>
          </a:p>
          <a:p>
            <a:pPr marL="0" indent="0" algn="just">
              <a:buNone/>
            </a:pPr>
            <a:endParaRPr lang="en-US" sz="2400" dirty="0"/>
          </a:p>
          <a:p>
            <a:pPr algn="just">
              <a:buFont typeface="Wingdings" panose="05000000000000000000" pitchFamily="2" charset="2"/>
              <a:buChar char="Ø"/>
            </a:pPr>
            <a:r>
              <a:rPr lang="en-US" sz="2400" dirty="0" smtClean="0"/>
              <a:t>Analyze </a:t>
            </a:r>
            <a:r>
              <a:rPr lang="en-US" sz="2400" b="1" dirty="0"/>
              <a:t>instructions</a:t>
            </a:r>
            <a:r>
              <a:rPr lang="en-US" sz="2400" dirty="0"/>
              <a:t> issued by controlling authorities &amp; closing circular</a:t>
            </a:r>
            <a:r>
              <a:rPr lang="en-US" sz="2400" dirty="0" smtClean="0"/>
              <a:t>.</a:t>
            </a:r>
          </a:p>
          <a:p>
            <a:pPr marL="0" indent="0" algn="just">
              <a:buNone/>
            </a:pPr>
            <a:endParaRPr lang="en-US" sz="2400" dirty="0"/>
          </a:p>
          <a:p>
            <a:pPr algn="just">
              <a:buFont typeface="Wingdings" panose="05000000000000000000" pitchFamily="2" charset="2"/>
              <a:buChar char="Ø"/>
            </a:pPr>
            <a:r>
              <a:rPr lang="en-US" sz="2400" dirty="0"/>
              <a:t>Plan &amp; Design </a:t>
            </a:r>
            <a:r>
              <a:rPr lang="en-US" sz="2400" b="1" dirty="0"/>
              <a:t>Audit program </a:t>
            </a:r>
            <a:r>
              <a:rPr lang="en-US" sz="2400" dirty="0"/>
              <a:t>to cover all aspects of LFAR </a:t>
            </a:r>
            <a:r>
              <a:rPr lang="en-US" sz="2400" dirty="0" smtClean="0"/>
              <a:t>format .</a:t>
            </a:r>
          </a:p>
          <a:p>
            <a:pPr marL="0" indent="0" algn="just">
              <a:buNone/>
            </a:pPr>
            <a:endParaRPr lang="en-US" sz="2400" dirty="0"/>
          </a:p>
          <a:p>
            <a:pPr algn="just">
              <a:buFont typeface="Wingdings" panose="05000000000000000000" pitchFamily="2" charset="2"/>
              <a:buChar char="Ø"/>
            </a:pPr>
            <a:r>
              <a:rPr lang="en-US" sz="2400" dirty="0"/>
              <a:t>Prepare a checklist of </a:t>
            </a:r>
            <a:r>
              <a:rPr lang="en-US" sz="2400" dirty="0" smtClean="0"/>
              <a:t>all </a:t>
            </a:r>
            <a:r>
              <a:rPr lang="en-US" sz="2400" dirty="0"/>
              <a:t>questions which can be </a:t>
            </a:r>
            <a:r>
              <a:rPr lang="en-US" sz="2400" b="1" dirty="0"/>
              <a:t>completed along with the Audit</a:t>
            </a:r>
            <a:r>
              <a:rPr lang="en-US" sz="2400" dirty="0" smtClean="0"/>
              <a:t>.</a:t>
            </a:r>
          </a:p>
          <a:p>
            <a:pPr algn="just">
              <a:buFont typeface="Wingdings" panose="05000000000000000000" pitchFamily="2" charset="2"/>
              <a:buChar char="Ø"/>
            </a:pPr>
            <a:endParaRPr lang="en-US" sz="2400" u="sng" dirty="0"/>
          </a:p>
          <a:p>
            <a:pPr algn="just">
              <a:buFont typeface="Wingdings" panose="05000000000000000000" pitchFamily="2" charset="2"/>
              <a:buChar char="Ø"/>
            </a:pPr>
            <a:r>
              <a:rPr lang="en-US" sz="2400" dirty="0" smtClean="0"/>
              <a:t>Reservation/Remarks </a:t>
            </a:r>
            <a:r>
              <a:rPr lang="en-US" sz="2400" dirty="0"/>
              <a:t>should be given with </a:t>
            </a:r>
            <a:r>
              <a:rPr lang="en-US" sz="2400" b="1" dirty="0" smtClean="0"/>
              <a:t>reasons.</a:t>
            </a:r>
          </a:p>
          <a:p>
            <a:pPr marL="0" indent="0" algn="just">
              <a:buNone/>
            </a:pPr>
            <a:endParaRPr lang="en-US" sz="1800" b="1" dirty="0" smtClean="0"/>
          </a:p>
          <a:p>
            <a:pPr marL="0" indent="0" algn="just">
              <a:buNone/>
            </a:pPr>
            <a:endParaRPr lang="en-US" sz="2800" b="1" dirty="0" smtClean="0"/>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dirty="0"/>
          </a:p>
        </p:txBody>
      </p:sp>
      <p:sp>
        <p:nvSpPr>
          <p:cNvPr id="4" name="TextBox 3"/>
          <p:cNvSpPr txBox="1"/>
          <p:nvPr/>
        </p:nvSpPr>
        <p:spPr>
          <a:xfrm>
            <a:off x="6248400" y="5943600"/>
            <a:ext cx="1752600" cy="369332"/>
          </a:xfrm>
          <a:prstGeom prst="rect">
            <a:avLst/>
          </a:prstGeom>
          <a:noFill/>
        </p:spPr>
        <p:txBody>
          <a:bodyPr wrap="square" rtlCol="0">
            <a:spAutoFit/>
          </a:bodyPr>
          <a:lstStyle/>
          <a:p>
            <a:r>
              <a:rPr lang="en-IN" dirty="0" smtClean="0"/>
              <a:t>Continued…..</a:t>
            </a:r>
            <a:endParaRPr lang="en-IN"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b="24444"/>
          <a:stretch/>
        </p:blipFill>
        <p:spPr>
          <a:xfrm>
            <a:off x="6105525" y="112395"/>
            <a:ext cx="2657475" cy="990600"/>
          </a:xfrm>
          <a:prstGeom prst="rect">
            <a:avLst/>
          </a:prstGeom>
        </p:spPr>
      </p:pic>
    </p:spTree>
    <p:extLst>
      <p:ext uri="{BB962C8B-B14F-4D97-AF65-F5344CB8AC3E}">
        <p14:creationId xmlns:p14="http://schemas.microsoft.com/office/powerpoint/2010/main" val="2277790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838200"/>
          </a:xfrm>
        </p:spPr>
        <p:txBody>
          <a:bodyPr>
            <a:noAutofit/>
          </a:bodyPr>
          <a:lstStyle/>
          <a:p>
            <a:r>
              <a:rPr lang="en-IN" sz="3200" b="1" dirty="0" smtClean="0">
                <a:solidFill>
                  <a:srgbClr val="C00000"/>
                </a:solidFill>
              </a:rPr>
              <a:t>Branch Auditor’s Approach</a:t>
            </a:r>
            <a:endParaRPr lang="en-US" sz="3200" b="1" dirty="0">
              <a:solidFill>
                <a:srgbClr val="C00000"/>
              </a:solidFill>
            </a:endParaRPr>
          </a:p>
        </p:txBody>
      </p:sp>
      <p:sp>
        <p:nvSpPr>
          <p:cNvPr id="3" name="Content Placeholder 2"/>
          <p:cNvSpPr>
            <a:spLocks noGrp="1"/>
          </p:cNvSpPr>
          <p:nvPr>
            <p:ph sz="quarter" idx="1"/>
          </p:nvPr>
        </p:nvSpPr>
        <p:spPr>
          <a:xfrm>
            <a:off x="381000" y="1371600"/>
            <a:ext cx="8229600" cy="4724400"/>
          </a:xfrm>
        </p:spPr>
        <p:txBody>
          <a:bodyPr>
            <a:normAutofit fontScale="70000" lnSpcReduction="20000"/>
          </a:bodyPr>
          <a:lstStyle/>
          <a:p>
            <a:pPr algn="just">
              <a:buFont typeface="Wingdings" panose="05000000000000000000" pitchFamily="2" charset="2"/>
              <a:buChar char="Ø"/>
            </a:pPr>
            <a:r>
              <a:rPr lang="en-US" sz="2800" b="1" dirty="0"/>
              <a:t>Discuss</a:t>
            </a:r>
            <a:r>
              <a:rPr lang="en-US" sz="2800" dirty="0"/>
              <a:t> the contents of report with Branch management</a:t>
            </a:r>
            <a:r>
              <a:rPr lang="en-US" sz="2800" dirty="0" smtClean="0"/>
              <a:t>.</a:t>
            </a:r>
          </a:p>
          <a:p>
            <a:pPr algn="just">
              <a:buFont typeface="Wingdings" panose="05000000000000000000" pitchFamily="2" charset="2"/>
              <a:buChar char="Ø"/>
            </a:pPr>
            <a:endParaRPr lang="en-US" sz="2800" dirty="0"/>
          </a:p>
          <a:p>
            <a:pPr algn="just">
              <a:buFont typeface="Wingdings" panose="05000000000000000000" pitchFamily="2" charset="2"/>
              <a:buChar char="Ø"/>
            </a:pPr>
            <a:r>
              <a:rPr lang="en-US" sz="2800" dirty="0"/>
              <a:t>Record the extent of checking/sample selected as per SA 230 – </a:t>
            </a:r>
            <a:r>
              <a:rPr lang="en-US" sz="2800" b="1" dirty="0"/>
              <a:t>Audit Documentation</a:t>
            </a:r>
            <a:r>
              <a:rPr lang="en-US" sz="2800" b="1" dirty="0" smtClean="0"/>
              <a:t>.</a:t>
            </a:r>
          </a:p>
          <a:p>
            <a:pPr marL="0" indent="0" algn="just">
              <a:buNone/>
            </a:pPr>
            <a:endParaRPr lang="en-US" sz="2800" dirty="0"/>
          </a:p>
          <a:p>
            <a:pPr algn="just">
              <a:buFont typeface="Wingdings" panose="05000000000000000000" pitchFamily="2" charset="2"/>
              <a:buChar char="Ø"/>
            </a:pPr>
            <a:r>
              <a:rPr lang="en-US" sz="2800" b="1" dirty="0"/>
              <a:t>Written representation </a:t>
            </a:r>
            <a:r>
              <a:rPr lang="en-US" sz="2800" dirty="0"/>
              <a:t>should be obtained about changes in CIS</a:t>
            </a:r>
            <a:r>
              <a:rPr lang="en-US" sz="2800" dirty="0" smtClean="0"/>
              <a:t>.</a:t>
            </a:r>
          </a:p>
          <a:p>
            <a:pPr marL="0" indent="0" algn="just">
              <a:buNone/>
            </a:pPr>
            <a:endParaRPr lang="en-US" sz="2800" dirty="0"/>
          </a:p>
          <a:p>
            <a:pPr algn="just">
              <a:buFont typeface="Wingdings" panose="05000000000000000000" pitchFamily="2" charset="2"/>
              <a:buChar char="Ø"/>
            </a:pPr>
            <a:r>
              <a:rPr lang="en-US" sz="2800" dirty="0"/>
              <a:t>Obtain </a:t>
            </a:r>
            <a:r>
              <a:rPr lang="en-US" sz="2800" b="1" dirty="0"/>
              <a:t>management representation</a:t>
            </a:r>
            <a:r>
              <a:rPr lang="en-US" sz="2800" dirty="0"/>
              <a:t> from Branch Manager on various matters based on </a:t>
            </a:r>
            <a:r>
              <a:rPr lang="en-US" sz="2800" dirty="0" smtClean="0"/>
              <a:t>audit.</a:t>
            </a:r>
          </a:p>
          <a:p>
            <a:pPr algn="just">
              <a:buFont typeface="Wingdings" panose="05000000000000000000" pitchFamily="2" charset="2"/>
              <a:buChar char="Ø"/>
            </a:pPr>
            <a:endParaRPr lang="en-US" sz="2800" dirty="0"/>
          </a:p>
          <a:p>
            <a:pPr algn="just">
              <a:buFont typeface="Wingdings" panose="05000000000000000000" pitchFamily="2" charset="2"/>
              <a:buChar char="Ø"/>
            </a:pPr>
            <a:r>
              <a:rPr lang="en-US" sz="2800" dirty="0"/>
              <a:t>Observations resulting in adjustments to account heads needs to be reported along with </a:t>
            </a:r>
            <a:r>
              <a:rPr lang="en-US" sz="2800" b="1" dirty="0" smtClean="0"/>
              <a:t>MOC (Memorandum of Changes/Corrections).</a:t>
            </a:r>
          </a:p>
          <a:p>
            <a:pPr algn="just">
              <a:buFont typeface="Wingdings" panose="05000000000000000000" pitchFamily="2" charset="2"/>
              <a:buChar char="Ø"/>
            </a:pPr>
            <a:endParaRPr lang="en-US" sz="2800" b="1" dirty="0"/>
          </a:p>
          <a:p>
            <a:pPr algn="just">
              <a:buFont typeface="Wingdings" panose="05000000000000000000" pitchFamily="2" charset="2"/>
              <a:buChar char="Ø"/>
            </a:pPr>
            <a:r>
              <a:rPr lang="en-US" sz="2800" b="1" dirty="0" smtClean="0"/>
              <a:t>Cognizance for any adverse remark in LFAR </a:t>
            </a:r>
            <a:r>
              <a:rPr lang="en-US" sz="2800" dirty="0" smtClean="0"/>
              <a:t>in main audit report of the Branch.</a:t>
            </a:r>
          </a:p>
          <a:p>
            <a:pPr marL="0" indent="0" algn="just">
              <a:buNone/>
            </a:pPr>
            <a:endParaRPr lang="en-US" sz="2800" b="1" dirty="0">
              <a:solidFill>
                <a:srgbClr val="FF0000"/>
              </a:solidFill>
            </a:endParaRPr>
          </a:p>
          <a:p>
            <a:pPr marL="0" indent="0" algn="just">
              <a:buNone/>
            </a:pPr>
            <a:endParaRPr lang="en-US" sz="2800" b="1" dirty="0">
              <a:solidFill>
                <a:srgbClr val="FF0000"/>
              </a:solidFill>
            </a:endParaRPr>
          </a:p>
          <a:p>
            <a:pPr marL="0" indent="0" algn="just">
              <a:buNone/>
            </a:pPr>
            <a:endParaRPr lang="en-US" sz="2400" dirty="0"/>
          </a:p>
          <a:p>
            <a:pPr marL="0" indent="0" algn="just">
              <a:buNone/>
            </a:pPr>
            <a:endParaRPr lang="en-US" sz="2800" b="1" dirty="0" smtClean="0"/>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5750856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471711" y="304800"/>
            <a:ext cx="4040188" cy="735303"/>
          </a:xfrm>
        </p:spPr>
        <p:txBody>
          <a:bodyPr/>
          <a:lstStyle/>
          <a:p>
            <a:r>
              <a:rPr lang="en-IN" sz="2400" dirty="0" smtClean="0">
                <a:solidFill>
                  <a:schemeClr val="accent2">
                    <a:lumMod val="50000"/>
                  </a:schemeClr>
                </a:solidFill>
              </a:rPr>
              <a:t>Do’s</a:t>
            </a:r>
            <a:endParaRPr lang="en-IN" sz="2400" dirty="0">
              <a:solidFill>
                <a:schemeClr val="tx1"/>
              </a:solidFill>
            </a:endParaRPr>
          </a:p>
        </p:txBody>
      </p:sp>
      <p:sp>
        <p:nvSpPr>
          <p:cNvPr id="11" name="Text Placeholder 10"/>
          <p:cNvSpPr>
            <a:spLocks noGrp="1"/>
          </p:cNvSpPr>
          <p:nvPr>
            <p:ph type="body" sz="half" idx="3"/>
          </p:nvPr>
        </p:nvSpPr>
        <p:spPr>
          <a:xfrm>
            <a:off x="4567752" y="304799"/>
            <a:ext cx="4041775" cy="735303"/>
          </a:xfrm>
        </p:spPr>
        <p:txBody>
          <a:bodyPr>
            <a:normAutofit/>
          </a:bodyPr>
          <a:lstStyle/>
          <a:p>
            <a:r>
              <a:rPr lang="en-IN" sz="2400" dirty="0" smtClean="0">
                <a:solidFill>
                  <a:schemeClr val="accent2">
                    <a:lumMod val="50000"/>
                  </a:schemeClr>
                </a:solidFill>
              </a:rPr>
              <a:t>Don’ts</a:t>
            </a:r>
            <a:endParaRPr lang="en-IN" sz="2400" dirty="0">
              <a:solidFill>
                <a:schemeClr val="tx1"/>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dirty="0"/>
          </a:p>
        </p:txBody>
      </p:sp>
      <p:sp>
        <p:nvSpPr>
          <p:cNvPr id="3" name="Content Placeholder 2"/>
          <p:cNvSpPr>
            <a:spLocks noGrp="1"/>
          </p:cNvSpPr>
          <p:nvPr>
            <p:ph sz="quarter" idx="2"/>
          </p:nvPr>
        </p:nvSpPr>
        <p:spPr>
          <a:xfrm>
            <a:off x="533400" y="1379246"/>
            <a:ext cx="4038600" cy="4792953"/>
          </a:xfrm>
        </p:spPr>
        <p:txBody>
          <a:bodyPr>
            <a:noAutofit/>
          </a:bodyPr>
          <a:lstStyle/>
          <a:p>
            <a:pPr algn="just">
              <a:spcAft>
                <a:spcPts val="300"/>
              </a:spcAft>
              <a:buFont typeface="Wingdings" panose="05000000000000000000" pitchFamily="2" charset="2"/>
              <a:buChar char="ü"/>
            </a:pPr>
            <a:r>
              <a:rPr lang="en-US" sz="1900" dirty="0" smtClean="0"/>
              <a:t>Each answer should be </a:t>
            </a:r>
            <a:r>
              <a:rPr lang="en-US" sz="1900" b="1" dirty="0" smtClean="0"/>
              <a:t>precise.</a:t>
            </a:r>
            <a:r>
              <a:rPr lang="en-US" sz="1900" dirty="0" smtClean="0"/>
              <a:t> Comments should be Specific/brief, avoid YES/NO or N.A.</a:t>
            </a:r>
          </a:p>
          <a:p>
            <a:pPr algn="just">
              <a:spcAft>
                <a:spcPts val="300"/>
              </a:spcAft>
              <a:buFont typeface="Wingdings" panose="05000000000000000000" pitchFamily="2" charset="2"/>
              <a:buChar char="ü"/>
            </a:pPr>
            <a:r>
              <a:rPr lang="en-US" sz="1900" dirty="0" smtClean="0"/>
              <a:t>Give </a:t>
            </a:r>
            <a:r>
              <a:rPr lang="en-US" sz="1900" b="1" dirty="0" smtClean="0"/>
              <a:t>specific instances </a:t>
            </a:r>
            <a:r>
              <a:rPr lang="en-US" sz="1900" dirty="0" smtClean="0"/>
              <a:t>of weakness/shortcomings.</a:t>
            </a:r>
          </a:p>
          <a:p>
            <a:pPr algn="just">
              <a:spcAft>
                <a:spcPts val="300"/>
              </a:spcAft>
              <a:buFont typeface="Wingdings" panose="05000000000000000000" pitchFamily="2" charset="2"/>
              <a:buChar char="ü"/>
            </a:pPr>
            <a:r>
              <a:rPr lang="en-US" sz="1900" dirty="0" smtClean="0"/>
              <a:t>Opinions should </a:t>
            </a:r>
            <a:r>
              <a:rPr lang="en-US" sz="1900" b="1" dirty="0" smtClean="0"/>
              <a:t>express conclusions</a:t>
            </a:r>
            <a:r>
              <a:rPr lang="en-US" sz="1900" dirty="0" smtClean="0"/>
              <a:t>.</a:t>
            </a:r>
          </a:p>
          <a:p>
            <a:pPr algn="just">
              <a:spcAft>
                <a:spcPts val="300"/>
              </a:spcAft>
              <a:buFont typeface="Wingdings" panose="05000000000000000000" pitchFamily="2" charset="2"/>
              <a:buChar char="ü"/>
            </a:pPr>
            <a:r>
              <a:rPr lang="en-US" sz="1900" dirty="0" smtClean="0"/>
              <a:t>Refrain from answering issues, which replies were never sought.</a:t>
            </a:r>
          </a:p>
        </p:txBody>
      </p:sp>
      <p:sp>
        <p:nvSpPr>
          <p:cNvPr id="12" name="Content Placeholder 11"/>
          <p:cNvSpPr>
            <a:spLocks noGrp="1"/>
          </p:cNvSpPr>
          <p:nvPr>
            <p:ph sz="quarter" idx="4"/>
          </p:nvPr>
        </p:nvSpPr>
        <p:spPr>
          <a:xfrm>
            <a:off x="4506018" y="1376025"/>
            <a:ext cx="4038600" cy="4796174"/>
          </a:xfrm>
        </p:spPr>
        <p:txBody>
          <a:bodyPr>
            <a:normAutofit/>
          </a:bodyPr>
          <a:lstStyle/>
          <a:p>
            <a:pPr algn="just">
              <a:spcAft>
                <a:spcPts val="200"/>
              </a:spcAft>
              <a:buFont typeface="Wingdings" panose="05000000000000000000" pitchFamily="2" charset="2"/>
              <a:buChar char="ü"/>
            </a:pPr>
            <a:r>
              <a:rPr lang="en-US" sz="1900" dirty="0" smtClean="0"/>
              <a:t>Do not make any </a:t>
            </a:r>
            <a:r>
              <a:rPr lang="en-US" sz="1900" b="1" dirty="0" smtClean="0"/>
              <a:t>cross references </a:t>
            </a:r>
            <a:r>
              <a:rPr lang="en-US" sz="1900" dirty="0" smtClean="0"/>
              <a:t>between Main Report &amp; LFAR.</a:t>
            </a:r>
          </a:p>
          <a:p>
            <a:pPr algn="just">
              <a:spcAft>
                <a:spcPts val="200"/>
              </a:spcAft>
              <a:buFont typeface="Wingdings" panose="05000000000000000000" pitchFamily="2" charset="2"/>
              <a:buChar char="ü"/>
            </a:pPr>
            <a:r>
              <a:rPr lang="en-US" sz="1900" dirty="0" smtClean="0"/>
              <a:t>LFAR is </a:t>
            </a:r>
            <a:r>
              <a:rPr lang="en-US" sz="1900" b="1" dirty="0" smtClean="0"/>
              <a:t>not a substitute</a:t>
            </a:r>
            <a:r>
              <a:rPr lang="en-US" sz="1900" dirty="0" smtClean="0"/>
              <a:t> for Main Report &amp; substitute for MOC. Hence, do not use these reports in lieu of each other. </a:t>
            </a:r>
          </a:p>
          <a:p>
            <a:pPr algn="just">
              <a:spcAft>
                <a:spcPts val="200"/>
              </a:spcAft>
              <a:buFont typeface="Wingdings" panose="05000000000000000000" pitchFamily="2" charset="2"/>
              <a:buChar char="ü"/>
            </a:pPr>
            <a:r>
              <a:rPr lang="en-US" sz="1900" dirty="0" smtClean="0"/>
              <a:t> Avoid </a:t>
            </a:r>
            <a:r>
              <a:rPr lang="en-US" sz="1900" b="1" dirty="0" smtClean="0"/>
              <a:t>vague or general </a:t>
            </a:r>
            <a:r>
              <a:rPr lang="en-US" sz="1900" dirty="0" smtClean="0"/>
              <a:t>comment.</a:t>
            </a:r>
          </a:p>
          <a:p>
            <a:pPr algn="just">
              <a:spcAft>
                <a:spcPts val="200"/>
              </a:spcAft>
              <a:buFont typeface="Wingdings" panose="05000000000000000000" pitchFamily="2" charset="2"/>
              <a:buChar char="ü"/>
            </a:pPr>
            <a:r>
              <a:rPr lang="en-US" sz="1900" dirty="0" smtClean="0"/>
              <a:t> Do not make current year’s LFAR a </a:t>
            </a:r>
            <a:r>
              <a:rPr lang="en-US" sz="1900" b="1" dirty="0" smtClean="0"/>
              <a:t>replica of previous year or any other branch</a:t>
            </a:r>
            <a:r>
              <a:rPr lang="en-US" sz="1900" dirty="0" smtClean="0"/>
              <a:t>.</a:t>
            </a:r>
            <a:endParaRPr lang="en-US" sz="1900" b="1" dirty="0" smtClean="0"/>
          </a:p>
          <a:p>
            <a:pPr>
              <a:spcAft>
                <a:spcPts val="300"/>
              </a:spcAft>
            </a:pPr>
            <a:endParaRPr lang="en-IN" sz="1900" dirty="0"/>
          </a:p>
        </p:txBody>
      </p:sp>
      <p:sp>
        <p:nvSpPr>
          <p:cNvPr id="7" name="AutoShape 4" descr="351 Dos And Donts Stock Photos, Pictures &amp; Royalty-Free Images - iStock"/>
          <p:cNvSpPr>
            <a:spLocks noChangeAspect="1" noChangeArrowheads="1"/>
          </p:cNvSpPr>
          <p:nvPr/>
        </p:nvSpPr>
        <p:spPr bwMode="auto">
          <a:xfrm>
            <a:off x="6974449" y="533400"/>
            <a:ext cx="1636151"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3" name="Picture 12"/>
          <p:cNvPicPr>
            <a:picLocks noChangeAspect="1"/>
          </p:cNvPicPr>
          <p:nvPr/>
        </p:nvPicPr>
        <p:blipFill rotWithShape="1">
          <a:blip r:embed="rId2">
            <a:extLst>
              <a:ext uri="{28A0092B-C50C-407E-A947-70E740481C1C}">
                <a14:useLocalDpi xmlns:a14="http://schemas.microsoft.com/office/drawing/2010/main" val="0"/>
              </a:ext>
            </a:extLst>
          </a:blip>
          <a:srcRect l="50384" t="23199" r="8182" b="19564"/>
          <a:stretch/>
        </p:blipFill>
        <p:spPr>
          <a:xfrm>
            <a:off x="7541564" y="42526"/>
            <a:ext cx="990600" cy="1100475"/>
          </a:xfrm>
          <a:prstGeom prst="rect">
            <a:avLst/>
          </a:prstGeom>
        </p:spPr>
      </p:pic>
      <p:pic>
        <p:nvPicPr>
          <p:cNvPr id="14" name="Picture 13"/>
          <p:cNvPicPr>
            <a:picLocks noChangeAspect="1"/>
          </p:cNvPicPr>
          <p:nvPr/>
        </p:nvPicPr>
        <p:blipFill rotWithShape="1">
          <a:blip r:embed="rId2">
            <a:extLst>
              <a:ext uri="{28A0092B-C50C-407E-A947-70E740481C1C}">
                <a14:useLocalDpi xmlns:a14="http://schemas.microsoft.com/office/drawing/2010/main" val="0"/>
              </a:ext>
            </a:extLst>
          </a:blip>
          <a:srcRect t="23198" r="47196" b="17352"/>
          <a:stretch/>
        </p:blipFill>
        <p:spPr>
          <a:xfrm>
            <a:off x="2656940" y="0"/>
            <a:ext cx="1262427" cy="1104900"/>
          </a:xfrm>
          <a:prstGeom prst="rect">
            <a:avLst/>
          </a:prstGeom>
        </p:spPr>
      </p:pic>
    </p:spTree>
    <p:extLst>
      <p:ext uri="{BB962C8B-B14F-4D97-AF65-F5344CB8AC3E}">
        <p14:creationId xmlns:p14="http://schemas.microsoft.com/office/powerpoint/2010/main" val="42567293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GB">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Custom 1">
      <a:majorFont>
        <a:latin typeface="Times New Roman"/>
        <a:ea typeface=""/>
        <a:cs typeface=""/>
      </a:majorFont>
      <a:minorFont>
        <a:latin typeface="Times New Roman"/>
        <a:ea typeface=""/>
        <a:cs typeface=""/>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extLst>
    <a:ext uri="{05A4C25C-085E-4340-85A3-A5531E510DB2}">
      <thm15:themeFamily xmlns:thm15="http://schemas.microsoft.com/office/thememl/2012/main" name="PGB" id="{8C30A3BD-BFFB-48A6-8143-1D9475556ABF}" vid="{C98B32DE-D703-46DE-8433-B7F6826F74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D7FC1115117C242852C84DE46137935" ma:contentTypeVersion="0" ma:contentTypeDescription="Create a new document." ma:contentTypeScope="" ma:versionID="633ed7194f31aa9f00bf37cba69463e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EC88BD2-ACD5-48D7-8AA0-B9E3CD09B970}">
  <ds:schemaRefs>
    <ds:schemaRef ds:uri="http://schemas.microsoft.com/sharepoint/v3/contenttype/forms"/>
  </ds:schemaRefs>
</ds:datastoreItem>
</file>

<file path=customXml/itemProps2.xml><?xml version="1.0" encoding="utf-8"?>
<ds:datastoreItem xmlns:ds="http://schemas.openxmlformats.org/officeDocument/2006/customXml" ds:itemID="{00F157ED-4D47-4629-A058-5F665049D6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042FD2E-E688-44E1-B7EF-E9B146F1AB03}">
  <ds:schemaRefs>
    <ds:schemaRef ds:uri="http://purl.org/dc/elements/1.1/"/>
    <ds:schemaRef ds:uri="http://purl.org/dc/terms/"/>
    <ds:schemaRef ds:uri="http://purl.org/dc/dcmitype/"/>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PGB</Template>
  <TotalTime>5739</TotalTime>
  <Words>5734</Words>
  <Application>Microsoft Office PowerPoint</Application>
  <PresentationFormat>On-screen Show (4:3)</PresentationFormat>
  <Paragraphs>758</Paragraphs>
  <Slides>57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57</vt:i4>
      </vt:variant>
    </vt:vector>
  </HeadingPairs>
  <TitlesOfParts>
    <vt:vector size="65" baseType="lpstr">
      <vt:lpstr>Arial</vt:lpstr>
      <vt:lpstr>Calibri</vt:lpstr>
      <vt:lpstr>Californian FB</vt:lpstr>
      <vt:lpstr>Courier New</vt:lpstr>
      <vt:lpstr>Times New Roman</vt:lpstr>
      <vt:lpstr>Wingdings</vt:lpstr>
      <vt:lpstr>Wingdings 3</vt:lpstr>
      <vt:lpstr>PGB</vt:lpstr>
      <vt:lpstr>Long Form Audit Report (LFAR) (Amended on 5th September, 2020)</vt:lpstr>
      <vt:lpstr>Disclaimer</vt:lpstr>
      <vt:lpstr>Index</vt:lpstr>
      <vt:lpstr>Introduction</vt:lpstr>
      <vt:lpstr>Objectives of LFAR</vt:lpstr>
      <vt:lpstr>Important clauses covered under LFAR</vt:lpstr>
      <vt:lpstr>Branch Auditor’s Approach</vt:lpstr>
      <vt:lpstr>Branch Auditor’s Approach</vt:lpstr>
      <vt:lpstr>PowerPoint Presentation</vt:lpstr>
      <vt:lpstr>PowerPoint Presentation</vt:lpstr>
      <vt:lpstr>Assets- Cash</vt:lpstr>
      <vt:lpstr>Assets- Cash</vt:lpstr>
      <vt:lpstr>Assets- Balances RBI, SBI &amp; Other Banks*</vt:lpstr>
      <vt:lpstr>Assets- Balances RBI, SBI &amp; Other Banks</vt:lpstr>
      <vt:lpstr>Assets- Money at Call and Short Notice</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Advances</vt:lpstr>
      <vt:lpstr>Assets- Other Assets</vt:lpstr>
      <vt:lpstr>Liabilities- Deposits</vt:lpstr>
      <vt:lpstr>Liabilities- Deposits</vt:lpstr>
      <vt:lpstr>Liabilities- Other Liabilities (Bills Payable, Sundry Deposits etc) </vt:lpstr>
      <vt:lpstr>Liabilities- Contingent Liabilities</vt:lpstr>
      <vt:lpstr>Profit and Loss Account</vt:lpstr>
      <vt:lpstr>Profit and Loss Account</vt:lpstr>
      <vt:lpstr>General- Gold/ Bullion/ Security Items</vt:lpstr>
      <vt:lpstr>General- Books and Records</vt:lpstr>
      <vt:lpstr>General- Books and Records</vt:lpstr>
      <vt:lpstr>General- Inter-Branch Accounts</vt:lpstr>
      <vt:lpstr>General- Frauds</vt:lpstr>
      <vt:lpstr>General- Frauds</vt:lpstr>
      <vt:lpstr>General- Frauds</vt:lpstr>
      <vt:lpstr>General- Implementation of KYCAML Guidelines</vt:lpstr>
      <vt:lpstr>General- Management Information System</vt:lpstr>
      <vt:lpstr>General- Miscellaneous</vt:lpstr>
      <vt:lpstr>General- Miscellaneous</vt:lpstr>
      <vt:lpstr>Annexure to LFAR</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ICOFR</dc:title>
  <dc:creator>PGB</dc:creator>
  <cp:lastModifiedBy>Team NRD</cp:lastModifiedBy>
  <cp:revision>668</cp:revision>
  <dcterms:created xsi:type="dcterms:W3CDTF">2006-08-16T00:00:00Z</dcterms:created>
  <dcterms:modified xsi:type="dcterms:W3CDTF">2024-03-22T18:45:16Z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0x0101000D7FC1115117C242852C84DE46137935</vt:lpwstr>
  </property>
</Properties>
</file>