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67" r:id="rId3"/>
    <p:sldId id="269" r:id="rId4"/>
    <p:sldId id="270" r:id="rId5"/>
    <p:sldId id="272" r:id="rId6"/>
    <p:sldId id="294" r:id="rId7"/>
    <p:sldId id="271" r:id="rId8"/>
    <p:sldId id="273" r:id="rId9"/>
    <p:sldId id="274" r:id="rId10"/>
    <p:sldId id="275" r:id="rId11"/>
    <p:sldId id="277" r:id="rId12"/>
    <p:sldId id="276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6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C8"/>
    <a:srgbClr val="EBFFFF"/>
    <a:srgbClr val="0065C7"/>
    <a:srgbClr val="8CEDD8"/>
    <a:srgbClr val="0491E5"/>
    <a:srgbClr val="B6FBE2"/>
    <a:srgbClr val="18C2E2"/>
    <a:srgbClr val="006DCF"/>
    <a:srgbClr val="55E8D8"/>
    <a:srgbClr val="1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87" autoAdjust="0"/>
  </p:normalViewPr>
  <p:slideViewPr>
    <p:cSldViewPr snapToGrid="0">
      <p:cViewPr varScale="1">
        <p:scale>
          <a:sx n="68" d="100"/>
          <a:sy n="68" d="100"/>
        </p:scale>
        <p:origin x="110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1D444-9AF3-47BB-9F5F-31A0340E286C}" type="datetimeFigureOut">
              <a:rPr lang="en-US" smtClean="0"/>
              <a:t>12/17/2023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25B0F-A882-4227-82B7-773CA2234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73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Board also does: implementation guides, Technical guides, practice manuals, promote dissemination of knowledge</a:t>
            </a:r>
          </a:p>
          <a:p>
            <a:r>
              <a:rPr lang="en-US" dirty="0"/>
              <a:t>Non-members can also adopt SIAs</a:t>
            </a:r>
          </a:p>
          <a:p>
            <a:r>
              <a:rPr lang="en-US" dirty="0"/>
              <a:t>Section 138 read with rule 13 of Companies (Accounts) rules, 2014</a:t>
            </a:r>
          </a:p>
          <a:p>
            <a:r>
              <a:rPr lang="en-US" dirty="0"/>
              <a:t>Standard are set after a thorough process of study groups, interest groups, public at large, Board reviews, Council review and approval.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25B0F-A882-4227-82B7-773CA2234C0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63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CIDFont+F2"/>
              </a:rPr>
              <a:t>The Assurance User: e.g., the Audit Committee of the Board of Directors, Banks, Parent co., Auditee-senior management etc. </a:t>
            </a:r>
          </a:p>
          <a:p>
            <a:pPr algn="l"/>
            <a:r>
              <a:rPr lang="en-US" sz="1800" b="0" i="0" u="none" strike="noStrike" baseline="0" dirty="0">
                <a:latin typeface="CIDFont+F2"/>
              </a:rPr>
              <a:t>Subject Matter: </a:t>
            </a:r>
            <a:r>
              <a:rPr lang="en-US" sz="1800" b="0" i="0" u="sng" strike="noStrike" baseline="0" dirty="0">
                <a:latin typeface="CIDFont+F2"/>
              </a:rPr>
              <a:t>Financial</a:t>
            </a:r>
            <a:r>
              <a:rPr lang="en-US" sz="1800" b="0" i="0" u="none" strike="noStrike" baseline="0" dirty="0">
                <a:latin typeface="CIDFont+F2"/>
              </a:rPr>
              <a:t>: cash flows, financial position, Net worth, </a:t>
            </a:r>
            <a:r>
              <a:rPr lang="en-US" sz="1800" b="0" i="0" u="sng" strike="noStrike" baseline="0" dirty="0">
                <a:latin typeface="CIDFont+F2"/>
              </a:rPr>
              <a:t>Non-Fin</a:t>
            </a:r>
            <a:r>
              <a:rPr lang="en-US" sz="1800" b="0" i="0" u="none" strike="noStrike" baseline="0" dirty="0">
                <a:latin typeface="CIDFont+F2"/>
              </a:rPr>
              <a:t>.: factory output, </a:t>
            </a:r>
            <a:r>
              <a:rPr lang="en-US" sz="1800" b="0" i="0" u="sng" strike="noStrike" baseline="0" dirty="0">
                <a:latin typeface="CIDFont+F2"/>
              </a:rPr>
              <a:t>Physical</a:t>
            </a:r>
            <a:r>
              <a:rPr lang="en-US" sz="1800" b="0" i="0" u="none" strike="noStrike" baseline="0" dirty="0">
                <a:latin typeface="CIDFont+F2"/>
              </a:rPr>
              <a:t>: capacity of factory, </a:t>
            </a:r>
            <a:r>
              <a:rPr lang="en-US" sz="1800" b="0" i="0" u="sng" strike="noStrike" baseline="0" dirty="0">
                <a:latin typeface="CIDFont+F2"/>
              </a:rPr>
              <a:t>systems &amp; processes</a:t>
            </a:r>
            <a:r>
              <a:rPr lang="en-US" sz="1800" b="0" i="0" u="none" strike="noStrike" baseline="0" dirty="0">
                <a:latin typeface="CIDFont+F2"/>
              </a:rPr>
              <a:t>: Internal controls, IT system, </a:t>
            </a:r>
            <a:r>
              <a:rPr lang="en-US" sz="1800" b="0" i="0" u="sng" strike="noStrike" baseline="0" dirty="0">
                <a:latin typeface="CIDFont+F2"/>
              </a:rPr>
              <a:t>Procedural compliance: </a:t>
            </a:r>
            <a:r>
              <a:rPr lang="en-US" sz="1800" b="0" i="0" u="none" strike="noStrike" baseline="0" dirty="0">
                <a:latin typeface="CIDFont+F2"/>
              </a:rPr>
              <a:t>corporate governance, regulatory,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25B0F-A882-4227-82B7-773CA2234C0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583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u="none" strike="noStrike" baseline="0" dirty="0"/>
              <a:t>Other Objectives of SIA: Provide a common terminology &amp; Specify certain requirements which need to be met…. given in PPT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25B0F-A882-4227-82B7-773CA2234C0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944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strike="noStrike" baseline="0" dirty="0"/>
              <a:t>Other Objectives of SIA: Provide a common terminology &amp; Specify certain requirements which need to be met…. given in PPT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25B0F-A882-4227-82B7-773CA2234C0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52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strike="noStrike" baseline="0" dirty="0"/>
              <a:t>Other Objectives of SIA: Provide a common terminology &amp; Specify certain requirements which need to be met…. given in PPT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25B0F-A882-4227-82B7-773CA2234C0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98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CIDFont+F3"/>
              </a:rPr>
              <a:t>- An Expert is a person or an entity (such as an association of persons, a firm or a company), which possesses certain special skills or unique knowledge, along with some years of experience and expertise in a particular area, field or discipline</a:t>
            </a:r>
          </a:p>
          <a:p>
            <a:pPr algn="l"/>
            <a:r>
              <a:rPr lang="en-US" sz="1800" b="0" i="0" u="none" strike="noStrike" baseline="0" dirty="0">
                <a:latin typeface="CIDFont+F3"/>
              </a:rPr>
              <a:t>- Information Technology, Civil/ Electrical/Mechanical Engineering, Banking, Oil and Gas Industry, etc.) or a unique and </a:t>
            </a:r>
            <a:r>
              <a:rPr lang="en-US" sz="1800" b="0" i="0" u="none" strike="noStrike" baseline="0" dirty="0" err="1">
                <a:latin typeface="CIDFont+F3"/>
              </a:rPr>
              <a:t>specialised</a:t>
            </a:r>
            <a:r>
              <a:rPr lang="en-US" sz="1800" b="0" i="0" u="none" strike="noStrike" baseline="0" dirty="0">
                <a:latin typeface="CIDFont+F3"/>
              </a:rPr>
              <a:t> discipline (such as, Actuarial Services, Forensic Audit, Taxation, Treasury operations, Financial products, Risk Modelling, Intellectual Property or business valuations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25B0F-A882-4227-82B7-773CA2234C0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25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Sufficient: duplicate bills, excess KMs charged, </a:t>
            </a:r>
          </a:p>
          <a:p>
            <a:r>
              <a:rPr lang="en-US" dirty="0"/>
              <a:t>Appropriate: underlying bills, google maps SS, </a:t>
            </a:r>
          </a:p>
          <a:p>
            <a:r>
              <a:rPr lang="en-US" dirty="0"/>
              <a:t>Reliable: OEM website SS of balance / goods ack., Consistency: through letter bal. /ack. Received v/s. online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25B0F-A882-4227-82B7-773CA2234C0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17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25B0F-A882-4227-82B7-773CA2234C0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104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25B0F-A882-4227-82B7-773CA2234C0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53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4E97-0B5A-4077-912C-A81FBD50D81E}" type="datetimeFigureOut">
              <a:rPr lang="en-US" smtClean="0"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A95B-AC62-48D2-811C-A28D1A72E7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3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4E97-0B5A-4077-912C-A81FBD50D81E}" type="datetimeFigureOut">
              <a:rPr lang="en-US" smtClean="0"/>
              <a:t>12/17/2023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A95B-AC62-48D2-811C-A28D1A72E7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4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4E97-0B5A-4077-912C-A81FBD50D81E}" type="datetimeFigureOut">
              <a:rPr lang="en-US" smtClean="0"/>
              <a:t>12/17/2023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A95B-AC62-48D2-811C-A28D1A72E7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80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4E97-0B5A-4077-912C-A81FBD50D81E}" type="datetimeFigureOut">
              <a:rPr lang="en-US" smtClean="0"/>
              <a:t>12/17/2023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A95B-AC62-48D2-811C-A28D1A72E70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2046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4E97-0B5A-4077-912C-A81FBD50D81E}" type="datetimeFigureOut">
              <a:rPr lang="en-US" smtClean="0"/>
              <a:t>12/17/2023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A95B-AC62-48D2-811C-A28D1A72E7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00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4E97-0B5A-4077-912C-A81FBD50D81E}" type="datetimeFigureOut">
              <a:rPr lang="en-US" smtClean="0"/>
              <a:t>12/17/2023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A95B-AC62-48D2-811C-A28D1A72E7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51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4E97-0B5A-4077-912C-A81FBD50D81E}" type="datetimeFigureOut">
              <a:rPr lang="en-US" smtClean="0"/>
              <a:t>12/17/2023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A95B-AC62-48D2-811C-A28D1A72E7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34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4E97-0B5A-4077-912C-A81FBD50D81E}" type="datetimeFigureOut">
              <a:rPr lang="en-US" smtClean="0"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A95B-AC62-48D2-811C-A28D1A72E7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20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4E97-0B5A-4077-912C-A81FBD50D81E}" type="datetimeFigureOut">
              <a:rPr lang="en-US" smtClean="0"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A95B-AC62-48D2-811C-A28D1A72E7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7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4E97-0B5A-4077-912C-A81FBD50D81E}" type="datetimeFigureOut">
              <a:rPr lang="en-US" smtClean="0"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A95B-AC62-48D2-811C-A28D1A72E7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82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4E97-0B5A-4077-912C-A81FBD50D81E}" type="datetimeFigureOut">
              <a:rPr lang="en-US" smtClean="0"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A95B-AC62-48D2-811C-A28D1A72E7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63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4E97-0B5A-4077-912C-A81FBD50D81E}" type="datetimeFigureOut">
              <a:rPr lang="en-US" smtClean="0"/>
              <a:t>12/17/2023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A95B-AC62-48D2-811C-A28D1A72E7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16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4E97-0B5A-4077-912C-A81FBD50D81E}" type="datetimeFigureOut">
              <a:rPr lang="en-US" smtClean="0"/>
              <a:t>12/17/2023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A95B-AC62-48D2-811C-A28D1A72E7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1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4E97-0B5A-4077-912C-A81FBD50D81E}" type="datetimeFigureOut">
              <a:rPr lang="en-US" smtClean="0"/>
              <a:t>12/17/2023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A95B-AC62-48D2-811C-A28D1A72E7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6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4E97-0B5A-4077-912C-A81FBD50D81E}" type="datetimeFigureOut">
              <a:rPr lang="en-US" smtClean="0"/>
              <a:t>12/17/2023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A95B-AC62-48D2-811C-A28D1A72E7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05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4E97-0B5A-4077-912C-A81FBD50D81E}" type="datetimeFigureOut">
              <a:rPr lang="en-US" smtClean="0"/>
              <a:t>12/17/2023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A95B-AC62-48D2-811C-A28D1A72E7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95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4E97-0B5A-4077-912C-A81FBD50D81E}" type="datetimeFigureOut">
              <a:rPr lang="en-US" smtClean="0"/>
              <a:t>12/17/2023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A95B-AC62-48D2-811C-A28D1A72E7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0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C24E97-0B5A-4077-912C-A81FBD50D81E}" type="datetimeFigureOut">
              <a:rPr lang="en-US" smtClean="0"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437A95B-AC62-48D2-811C-A28D1A72E7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7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70F2F-B60C-927B-524C-F844CF767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561703"/>
            <a:ext cx="8689976" cy="2509213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STANDARDS ON INTERNAL AUDIT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(SIA)</a:t>
            </a:r>
            <a:br>
              <a:rPr lang="en-US" dirty="0">
                <a:solidFill>
                  <a:schemeClr val="bg1"/>
                </a:solidFill>
              </a:rPr>
            </a:b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D6F0CB-01A5-063C-2CB2-A7A98A3BE124}"/>
              </a:ext>
            </a:extLst>
          </p:cNvPr>
          <p:cNvSpPr txBox="1"/>
          <p:nvPr/>
        </p:nvSpPr>
        <p:spPr>
          <a:xfrm>
            <a:off x="1769930" y="4347340"/>
            <a:ext cx="37290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368"/>
                </a:solidFill>
              </a:rPr>
              <a:t>By </a:t>
            </a:r>
            <a:r>
              <a:rPr lang="en-US" sz="2400" b="1" dirty="0">
                <a:solidFill>
                  <a:srgbClr val="002368"/>
                </a:solidFill>
              </a:rPr>
              <a:t>CA SAMEER KARYEKAR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7D187-B5C3-A961-C4B6-38D0DF1273DC}"/>
              </a:ext>
            </a:extLst>
          </p:cNvPr>
          <p:cNvCxnSpPr/>
          <p:nvPr/>
        </p:nvCxnSpPr>
        <p:spPr>
          <a:xfrm>
            <a:off x="1854027" y="4870751"/>
            <a:ext cx="379003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571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B313E2-59E6-E1FB-848E-515858B48DD9}"/>
              </a:ext>
            </a:extLst>
          </p:cNvPr>
          <p:cNvSpPr txBox="1">
            <a:spLocks/>
          </p:cNvSpPr>
          <p:nvPr/>
        </p:nvSpPr>
        <p:spPr>
          <a:xfrm>
            <a:off x="127175" y="86052"/>
            <a:ext cx="11937650" cy="59501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100 series = Concepts                                               </a:t>
            </a:r>
            <a:r>
              <a:rPr lang="en-US" sz="2800" u="sng" dirty="0">
                <a:solidFill>
                  <a:schemeClr val="bg1"/>
                </a:solidFill>
              </a:rPr>
              <a:t>SIA 130</a:t>
            </a:r>
            <a:r>
              <a:rPr lang="en-US" sz="2800" dirty="0">
                <a:solidFill>
                  <a:schemeClr val="bg1"/>
                </a:solidFill>
              </a:rPr>
              <a:t> – RISK MANAGEMENT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C8C1FD-7E5E-3764-C38F-A9A3158F554F}"/>
              </a:ext>
            </a:extLst>
          </p:cNvPr>
          <p:cNvSpPr txBox="1"/>
          <p:nvPr/>
        </p:nvSpPr>
        <p:spPr>
          <a:xfrm>
            <a:off x="211526" y="855897"/>
            <a:ext cx="11788216" cy="14157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Risk Management is a process with a series of steps, taken on a continuous basis to 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identify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the </a:t>
            </a:r>
            <a:r>
              <a:rPr lang="en-US" sz="2000" b="0" i="1" u="none" strike="noStrike" baseline="0" dirty="0">
                <a:latin typeface="Arial" panose="020B0604020202020204" pitchFamily="34" charset="0"/>
              </a:rPr>
              <a:t>threats and vulnerabilities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assess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them for severity and likelihood, 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monitor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risks, 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prioritize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them for action and to 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minimize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their possible negative impact through 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mitigation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actions. </a:t>
            </a:r>
          </a:p>
          <a:p>
            <a:pPr algn="r"/>
            <a:endParaRPr lang="en-US" sz="300" b="0" i="1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0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process also encompasses the 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monitoring and reporting of the status 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of these risks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ED72568-60DE-F81C-90C9-D023A94BC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723168"/>
              </p:ext>
            </p:extLst>
          </p:nvPr>
        </p:nvGraphicFramePr>
        <p:xfrm>
          <a:off x="211527" y="2475916"/>
          <a:ext cx="11788215" cy="33883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052179">
                  <a:extLst>
                    <a:ext uri="{9D8B030D-6E8A-4147-A177-3AD203B41FA5}">
                      <a16:colId xmlns:a16="http://schemas.microsoft.com/office/drawing/2014/main" val="2994812832"/>
                    </a:ext>
                  </a:extLst>
                </a:gridCol>
                <a:gridCol w="8736036">
                  <a:extLst>
                    <a:ext uri="{9D8B030D-6E8A-4147-A177-3AD203B41FA5}">
                      <a16:colId xmlns:a16="http://schemas.microsoft.com/office/drawing/2014/main" val="3741581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PURPOSE OF SIA IS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SIA 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025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Risk Management Framework (ERM)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dirty="0"/>
                        <a:t>Objectives</a:t>
                      </a:r>
                      <a:r>
                        <a:rPr lang="en-US" sz="2000" dirty="0"/>
                        <a:t>: Strategy, Leadership, Direction, Set culture, Structure, Systems, processes., Integrate into Organization,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set tolerance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database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skills</a:t>
                      </a:r>
                      <a:r>
                        <a:rPr lang="en-US" sz="2000" dirty="0"/>
                        <a:t>, oversight, communication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673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strike="noStrike" baseline="0" dirty="0"/>
                        <a:t>Explain the responsibilities of </a:t>
                      </a:r>
                      <a:r>
                        <a:rPr lang="en-US" sz="2000" b="1" u="none" strike="noStrike" baseline="0" dirty="0"/>
                        <a:t>management, Risk Management dept. management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Companies</a:t>
                      </a:r>
                      <a:r>
                        <a:rPr lang="en-US" sz="2000" u="sng" dirty="0"/>
                        <a:t> Act S.134 (3)(n) &amp; Sch.VI-Code for Independent Directors &amp; LODR 17(9):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/>
                        <a:t>Board of Directors report are required to evaluate</a:t>
                      </a:r>
                    </a:p>
                    <a:p>
                      <a:r>
                        <a:rPr lang="en-US" sz="20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Companies Act Section 177 (4) (vii</a:t>
                      </a:r>
                      <a:r>
                        <a:rPr lang="en-US" sz="2000" b="0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Duty of the </a:t>
                      </a: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Audit Committee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evaluate </a:t>
                      </a:r>
                      <a:endParaRPr lang="en-US" sz="20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58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strike="noStrike" baseline="0" dirty="0"/>
                        <a:t>Explain the responsibilities </a:t>
                      </a:r>
                      <a:r>
                        <a:rPr lang="en-US" sz="2000" b="1" u="none" strike="noStrike" baseline="0" dirty="0"/>
                        <a:t>auditors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Conduct Risk Based unless specifically excluded, prioritization of scope based on risk levels, review Risk Assessment done for planning, follow the SIAs.</a:t>
                      </a:r>
                    </a:p>
                    <a:p>
                      <a:r>
                        <a:rPr lang="en-US" sz="2000" b="0" dirty="0"/>
                        <a:t>Use: 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COSO, ISO 31000 </a:t>
                      </a:r>
                      <a:r>
                        <a:rPr lang="en-US" sz="2000" b="0" dirty="0"/>
                        <a:t>etc. , 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CEO-CFO-IC certification</a:t>
                      </a:r>
                      <a:r>
                        <a:rPr lang="en-US" sz="2000" b="0" dirty="0"/>
                        <a:t>, 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Self compliance certificates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68996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E64E3C3-C945-C18B-EBDD-FD81A49E7C21}"/>
              </a:ext>
            </a:extLst>
          </p:cNvPr>
          <p:cNvSpPr txBox="1"/>
          <p:nvPr/>
        </p:nvSpPr>
        <p:spPr>
          <a:xfrm>
            <a:off x="211527" y="6052790"/>
            <a:ext cx="1178821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Risk Categories: Financial, technological, strategic, reputation, statutory / regulatory, EHS etc.</a:t>
            </a:r>
            <a:endParaRPr lang="en-US" sz="2000" b="0" i="0" u="none" strike="noStrike" baseline="0" dirty="0">
              <a:latin typeface="CIDFont+F3"/>
            </a:endParaRPr>
          </a:p>
        </p:txBody>
      </p:sp>
      <p:pic>
        <p:nvPicPr>
          <p:cNvPr id="2" name="Picture 1" descr="A black rectangle with white lines&#10;&#10;Description automatically generated with low confidence">
            <a:extLst>
              <a:ext uri="{FF2B5EF4-FFF2-40B4-BE49-F238E27FC236}">
                <a16:creationId xmlns:a16="http://schemas.microsoft.com/office/drawing/2014/main" id="{B6225848-4CBB-AC29-DF38-10E11AA95CE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762" y="81218"/>
            <a:ext cx="524653" cy="52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ED72568-60DE-F81C-90C9-D023A94BC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568358"/>
              </p:ext>
            </p:extLst>
          </p:nvPr>
        </p:nvGraphicFramePr>
        <p:xfrm>
          <a:off x="276610" y="2522608"/>
          <a:ext cx="11788215" cy="33883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052179">
                  <a:extLst>
                    <a:ext uri="{9D8B030D-6E8A-4147-A177-3AD203B41FA5}">
                      <a16:colId xmlns:a16="http://schemas.microsoft.com/office/drawing/2014/main" val="2994812832"/>
                    </a:ext>
                  </a:extLst>
                </a:gridCol>
                <a:gridCol w="8736036">
                  <a:extLst>
                    <a:ext uri="{9D8B030D-6E8A-4147-A177-3AD203B41FA5}">
                      <a16:colId xmlns:a16="http://schemas.microsoft.com/office/drawing/2014/main" val="3741581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PURPOSE OF SIA IS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SIA 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025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Explain how Governance Activity enhances org. abilities in: 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(Also, part of ELC)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Strategy, Leadership, Direction, Set culture,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Sensitive to multiple stake holders</a:t>
                      </a:r>
                      <a:r>
                        <a:rPr lang="en-US" sz="2000" dirty="0"/>
                        <a:t>, collaborative decisions, Structure to resources &amp; its development,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prevent undue concentration of power,</a:t>
                      </a:r>
                      <a:r>
                        <a:rPr lang="en-US" sz="2000" dirty="0"/>
                        <a:t> risk-based prioritization, judicious oversight of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business &amp; individual performance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transparent communication </a:t>
                      </a:r>
                      <a:r>
                        <a:rPr lang="en-US" sz="2000" dirty="0"/>
                        <a:t>to all especially to TCWG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673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strike="noStrike" baseline="0" dirty="0"/>
                        <a:t>Explain the responsibilities of </a:t>
                      </a:r>
                      <a:r>
                        <a:rPr lang="en-US" sz="2000" b="1" u="none" strike="noStrike" baseline="0" dirty="0"/>
                        <a:t>management: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Companies</a:t>
                      </a:r>
                      <a:r>
                        <a:rPr lang="en-US" sz="2000" u="sng" dirty="0"/>
                        <a:t> Act S.166, Sch.VI-Code for Independent Directors &amp; LODR Sch II:</a:t>
                      </a:r>
                      <a:r>
                        <a:rPr lang="en-US" sz="2000" u="none" dirty="0"/>
                        <a:t> Duties of Directors</a:t>
                      </a:r>
                    </a:p>
                    <a:p>
                      <a:r>
                        <a:rPr lang="en-US" sz="2000" u="none" dirty="0"/>
                        <a:t>LODR has exhaustive list in Sch. II relating to Corporate Governance.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58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strike="noStrike" baseline="0" dirty="0"/>
                        <a:t>Explain the responsibilities </a:t>
                      </a:r>
                      <a:r>
                        <a:rPr lang="en-US" sz="2000" b="1" u="none" strike="noStrike" baseline="0" dirty="0"/>
                        <a:t>auditors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To provide independent assurance regarding the framework unless specifically excluded, follow the SIAs, do not take any operational responsibilities.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68996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09D2623-8D6A-0526-0A28-8E03D9F2C1F6}"/>
              </a:ext>
            </a:extLst>
          </p:cNvPr>
          <p:cNvSpPr txBox="1">
            <a:spLocks/>
          </p:cNvSpPr>
          <p:nvPr/>
        </p:nvSpPr>
        <p:spPr>
          <a:xfrm>
            <a:off x="127175" y="86052"/>
            <a:ext cx="11937650" cy="59501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100 series = Concepts                                               </a:t>
            </a:r>
            <a:r>
              <a:rPr lang="en-US" sz="2800" u="sng" dirty="0">
                <a:solidFill>
                  <a:schemeClr val="bg1"/>
                </a:solidFill>
              </a:rPr>
              <a:t>SIA 140</a:t>
            </a:r>
            <a:r>
              <a:rPr lang="en-US" sz="2800" dirty="0">
                <a:solidFill>
                  <a:schemeClr val="bg1"/>
                </a:solidFill>
              </a:rPr>
              <a:t> – GOVERNANCE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BA9978-392E-21D4-D7D2-C06EDEEC287B}"/>
              </a:ext>
            </a:extLst>
          </p:cNvPr>
          <p:cNvSpPr txBox="1"/>
          <p:nvPr/>
        </p:nvSpPr>
        <p:spPr>
          <a:xfrm>
            <a:off x="6775883" y="944274"/>
            <a:ext cx="5288942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Well accepted underpinnings of good governance: </a:t>
            </a:r>
          </a:p>
          <a:p>
            <a:pPr marL="112713" algn="l"/>
            <a:r>
              <a:rPr lang="en-US" sz="18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• Integrity and Accountability </a:t>
            </a:r>
          </a:p>
          <a:p>
            <a:pPr marL="112713"/>
            <a:r>
              <a:rPr lang="en-US" sz="18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• Trust and Equity </a:t>
            </a:r>
          </a:p>
          <a:p>
            <a:pPr marL="112713"/>
            <a:r>
              <a:rPr lang="en-US" sz="18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• Transparency and Justice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EF227F-5898-5D73-3222-D9891604A1EE}"/>
              </a:ext>
            </a:extLst>
          </p:cNvPr>
          <p:cNvSpPr txBox="1"/>
          <p:nvPr/>
        </p:nvSpPr>
        <p:spPr>
          <a:xfrm>
            <a:off x="127175" y="951969"/>
            <a:ext cx="6425570" cy="11849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Governance ensures that everyone is aligned to the best interest of the organization, and </a:t>
            </a:r>
            <a:r>
              <a:rPr lang="en-US" sz="1900" b="0" i="0" u="sng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does what they are supposed to do, to help achieve organizational objectives </a:t>
            </a:r>
          </a:p>
          <a:p>
            <a:pPr algn="just"/>
            <a:endParaRPr lang="en-US" sz="1400" b="0" i="0" u="sng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393C1B95-80F2-201E-F68C-22ACC871FCD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135" y="24663"/>
            <a:ext cx="932690" cy="66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506CD7-8F2E-8B05-CE92-42AD8A6E503F}"/>
              </a:ext>
            </a:extLst>
          </p:cNvPr>
          <p:cNvSpPr txBox="1"/>
          <p:nvPr/>
        </p:nvSpPr>
        <p:spPr>
          <a:xfrm>
            <a:off x="276609" y="912166"/>
            <a:ext cx="11788216" cy="54425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Check if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has implemented various </a:t>
            </a:r>
            <a:r>
              <a:rPr lang="en-US" sz="1800" b="0" u="none" strike="noStrike" baseline="0" dirty="0">
                <a:solidFill>
                  <a:srgbClr val="C00000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enabling mechanisms</a:t>
            </a:r>
            <a:r>
              <a:rPr lang="en-US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such as: -</a:t>
            </a:r>
          </a:p>
          <a:p>
            <a:pPr algn="l">
              <a:lnSpc>
                <a:spcPct val="150000"/>
              </a:lnSpc>
            </a:pP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organization </a:t>
            </a:r>
            <a:r>
              <a:rPr lang="en-US" sz="1800" b="1" i="0" u="sng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vision, mission, objectives, goals and targets</a:t>
            </a:r>
            <a:r>
              <a:rPr lang="en-US" sz="1800" b="0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a </a:t>
            </a:r>
            <a:r>
              <a:rPr lang="en-US" sz="1800" b="1" i="0" u="sng" strike="noStrike" baseline="0" dirty="0">
                <a:solidFill>
                  <a:srgbClr val="C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code of conduct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800" b="1" i="0" u="sng" strike="noStrike" baseline="0" dirty="0">
                <a:solidFill>
                  <a:srgbClr val="C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 </a:t>
            </a:r>
            <a:r>
              <a:rPr lang="en-US" sz="1800" b="1" i="0" u="sng" strike="noStrike" baseline="0" dirty="0">
                <a:solidFill>
                  <a:srgbClr val="C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whistle blower mechanism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1" i="0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Open communication and discussion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various stakeholders (internal and external)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Formed active and functioning </a:t>
            </a:r>
            <a:r>
              <a:rPr lang="en-US" sz="1800" b="1" i="0" u="sng" strike="noStrike" baseline="0" dirty="0">
                <a:solidFill>
                  <a:srgbClr val="C0000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governing bodies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with defined agendas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Shared </a:t>
            </a:r>
            <a:r>
              <a:rPr lang="en-US" sz="1800" b="1" i="0" strike="noStrike" baseline="0" dirty="0" err="1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organisation</a:t>
            </a:r>
            <a:r>
              <a:rPr lang="en-US" sz="1800" b="1" i="0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 design and structure</a:t>
            </a:r>
            <a:r>
              <a:rPr lang="en-US" sz="1800" b="1" i="0" strike="noStrike" baseline="0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with clearly defined roles and responsibilities of each position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1" i="0" u="sng" strike="noStrike" baseline="0" dirty="0">
                <a:solidFill>
                  <a:srgbClr val="C0000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Delegated power and authority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through a formal document, duly approved by the Board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Deployed risk-based systems and processes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where possible with technology as a foundation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Conduct </a:t>
            </a:r>
            <a:r>
              <a:rPr lang="en-US" sz="1800" b="1" i="0" u="sng" strike="noStrike" baseline="0" dirty="0">
                <a:solidFill>
                  <a:srgbClr val="C0000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regular training programs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to develop staff awareness and competency in the area of good governance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Continuously track business performance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against budgets and goals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Undertake active communication and periodic </a:t>
            </a:r>
            <a:r>
              <a:rPr lang="en-US" sz="1800" b="1" i="0" u="sng" strike="noStrike" baseline="0" dirty="0">
                <a:solidFill>
                  <a:srgbClr val="C0000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reporting of governance to TCWG</a:t>
            </a:r>
            <a:endParaRPr lang="en-US" sz="1800" b="0" i="0" u="none" strike="noStrike" baseline="0" dirty="0">
              <a:solidFill>
                <a:srgbClr val="000000"/>
              </a:solidFill>
              <a:highlight>
                <a:srgbClr val="00FFFF"/>
              </a:highlight>
              <a:latin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34D7F53-C0A7-DDBA-84BE-11C92AE44043}"/>
              </a:ext>
            </a:extLst>
          </p:cNvPr>
          <p:cNvSpPr txBox="1">
            <a:spLocks/>
          </p:cNvSpPr>
          <p:nvPr/>
        </p:nvSpPr>
        <p:spPr>
          <a:xfrm>
            <a:off x="127175" y="86052"/>
            <a:ext cx="11937650" cy="59501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100 series = Concepts                                               </a:t>
            </a:r>
            <a:r>
              <a:rPr lang="en-US" sz="2800" u="sng" dirty="0">
                <a:solidFill>
                  <a:schemeClr val="bg1"/>
                </a:solidFill>
              </a:rPr>
              <a:t>SIA 140</a:t>
            </a:r>
            <a:r>
              <a:rPr lang="en-US" sz="2800" dirty="0">
                <a:solidFill>
                  <a:schemeClr val="bg1"/>
                </a:solidFill>
              </a:rPr>
              <a:t> – GOVERNANCE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circle, screenshot, graphics, design&#10;&#10;Description automatically generated">
            <a:extLst>
              <a:ext uri="{FF2B5EF4-FFF2-40B4-BE49-F238E27FC236}">
                <a16:creationId xmlns:a16="http://schemas.microsoft.com/office/drawing/2014/main" id="{BE6444E1-C003-5595-CC25-E584F37D7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72" y="912165"/>
            <a:ext cx="1322419" cy="132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6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1F9314-65C3-CCFA-9682-AF4DA85B8D8E}"/>
              </a:ext>
            </a:extLst>
          </p:cNvPr>
          <p:cNvSpPr txBox="1">
            <a:spLocks/>
          </p:cNvSpPr>
          <p:nvPr/>
        </p:nvSpPr>
        <p:spPr>
          <a:xfrm>
            <a:off x="127175" y="114187"/>
            <a:ext cx="11937650" cy="59501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100 series = Concepts        </a:t>
            </a:r>
            <a:r>
              <a:rPr lang="en-US" sz="2800" u="sng" dirty="0">
                <a:solidFill>
                  <a:schemeClr val="bg1"/>
                </a:solidFill>
              </a:rPr>
              <a:t>SIA 150</a:t>
            </a:r>
            <a:r>
              <a:rPr lang="en-US" sz="2800" dirty="0">
                <a:solidFill>
                  <a:schemeClr val="bg1"/>
                </a:solidFill>
              </a:rPr>
              <a:t> – COMPLIANCE WITH LAWS AND REGULATIONS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00666E1-2F93-202D-F0C1-D0A1D512B0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430712"/>
              </p:ext>
            </p:extLst>
          </p:nvPr>
        </p:nvGraphicFramePr>
        <p:xfrm>
          <a:off x="276610" y="2522608"/>
          <a:ext cx="11788215" cy="36322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052179">
                  <a:extLst>
                    <a:ext uri="{9D8B030D-6E8A-4147-A177-3AD203B41FA5}">
                      <a16:colId xmlns:a16="http://schemas.microsoft.com/office/drawing/2014/main" val="2994812832"/>
                    </a:ext>
                  </a:extLst>
                </a:gridCol>
                <a:gridCol w="8736036">
                  <a:extLst>
                    <a:ext uri="{9D8B030D-6E8A-4147-A177-3AD203B41FA5}">
                      <a16:colId xmlns:a16="http://schemas.microsoft.com/office/drawing/2014/main" val="3741581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PURPOSE OF SIA IS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SIA 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025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Explain how Compliance Activities enhances org. abilities in: 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(Also, part of ELC)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Strategy, Leadership, Direction, Set culture, 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maintain comprehensive database of compliance requirements</a:t>
                      </a:r>
                      <a:r>
                        <a:rPr lang="en-US" sz="2000" b="0" dirty="0"/>
                        <a:t>, Structure to resources, 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expertise &amp; competence </a:t>
                      </a:r>
                      <a:r>
                        <a:rPr lang="en-US" sz="2000" b="0" dirty="0"/>
                        <a:t>&amp; its development, risk-based prioritization, monitoring &amp; oversight, 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reporting to TCWG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673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strike="noStrike" baseline="0" dirty="0"/>
                        <a:t>Explain the responsibilities of </a:t>
                      </a:r>
                      <a:r>
                        <a:rPr lang="en-US" sz="2000" b="1" u="none" strike="noStrike" baseline="0" dirty="0"/>
                        <a:t>management: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Companies</a:t>
                      </a:r>
                      <a:r>
                        <a:rPr lang="en-US" sz="2000" u="sng" dirty="0"/>
                        <a:t> Act S.134(5), Sch.VI-Code for Independent Directors &amp; LODR Ch. II, III &amp; IV:</a:t>
                      </a:r>
                      <a:r>
                        <a:rPr lang="en-US" sz="2000" u="none" dirty="0"/>
                        <a:t> Responsibility is of Directors, CEO-CFO Certificate.</a:t>
                      </a:r>
                    </a:p>
                    <a:p>
                      <a:r>
                        <a:rPr lang="en-US" sz="20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Companies</a:t>
                      </a:r>
                      <a:r>
                        <a:rPr lang="en-US" sz="2000" u="sng" dirty="0"/>
                        <a:t> Act S.205</a:t>
                      </a:r>
                      <a:r>
                        <a:rPr lang="en-US" sz="2000" u="none" dirty="0"/>
                        <a:t>: Functions of Company Secretary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58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strike="noStrike" baseline="0" dirty="0"/>
                        <a:t>Explain the responsibilities </a:t>
                      </a:r>
                      <a:r>
                        <a:rPr lang="en-US" sz="2000" b="1" u="none" strike="noStrike" baseline="0" dirty="0"/>
                        <a:t>auditors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To provide independent assurance regarding the framework unless specifically excluded (or technically not feasible), 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include compliance aspects in audit procedures</a:t>
                      </a:r>
                      <a:r>
                        <a:rPr lang="en-US" sz="2000" b="0" dirty="0"/>
                        <a:t>, follow the SIAs, do not take any operational responsibilities.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68996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D7C79CB-6933-3B0B-1A3C-49FC21B12F14}"/>
              </a:ext>
            </a:extLst>
          </p:cNvPr>
          <p:cNvSpPr txBox="1"/>
          <p:nvPr/>
        </p:nvSpPr>
        <p:spPr>
          <a:xfrm>
            <a:off x="6775883" y="944274"/>
            <a:ext cx="5288942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1800" b="0" i="1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Compliance framework refers to the whole structure, systems and processes put in place to </a:t>
            </a:r>
            <a:r>
              <a:rPr lang="en-US" sz="1800" b="0" i="1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organise</a:t>
            </a:r>
            <a:r>
              <a:rPr lang="en-US" sz="1800" b="0" i="1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the various compliance activities and to integrate them seamlessly into the organization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021DB7-C67E-21A1-C97D-0DBE2C2BD5F3}"/>
              </a:ext>
            </a:extLst>
          </p:cNvPr>
          <p:cNvSpPr txBox="1"/>
          <p:nvPr/>
        </p:nvSpPr>
        <p:spPr>
          <a:xfrm>
            <a:off x="127175" y="951969"/>
            <a:ext cx="6425570" cy="11849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9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Compliance is following laws in letter &amp; Spirit.</a:t>
            </a:r>
          </a:p>
          <a:p>
            <a:pPr algn="just"/>
            <a:r>
              <a:rPr lang="en-US" sz="1900" dirty="0">
                <a:solidFill>
                  <a:srgbClr val="000000"/>
                </a:solidFill>
                <a:latin typeface="Arial" panose="020B0604020202020204" pitchFamily="34" charset="0"/>
              </a:rPr>
              <a:t>Contravention may result into fines, penalties, closure, and/or litigation</a:t>
            </a:r>
            <a:endParaRPr lang="en-US" sz="1900" b="0" i="0" u="sng" strike="noStrike" baseline="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just"/>
            <a:endParaRPr lang="en-US" sz="1400" b="0" i="0" u="sng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 descr="A picture containing symbol, circle, graphics, screenshot&#10;&#10;Description automatically generated">
            <a:extLst>
              <a:ext uri="{FF2B5EF4-FFF2-40B4-BE49-F238E27FC236}">
                <a16:creationId xmlns:a16="http://schemas.microsoft.com/office/drawing/2014/main" id="{B34AC57B-9A47-F1FF-DDFB-A823C9531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692" y="114187"/>
            <a:ext cx="525791" cy="52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6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2B5969-A010-91EB-4023-36A1845D59DD}"/>
              </a:ext>
            </a:extLst>
          </p:cNvPr>
          <p:cNvSpPr txBox="1"/>
          <p:nvPr/>
        </p:nvSpPr>
        <p:spPr>
          <a:xfrm>
            <a:off x="227371" y="1017674"/>
            <a:ext cx="11788216" cy="50270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Check if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has implemented various </a:t>
            </a:r>
            <a:r>
              <a:rPr lang="en-US" sz="1800" b="0" u="none" strike="noStrike" baseline="0" dirty="0">
                <a:solidFill>
                  <a:srgbClr val="C00000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enabling mechanisms</a:t>
            </a:r>
            <a:r>
              <a:rPr lang="en-US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such as: -</a:t>
            </a:r>
          </a:p>
          <a:p>
            <a:pPr algn="l">
              <a:lnSpc>
                <a:spcPct val="150000"/>
              </a:lnSpc>
            </a:pP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Issued </a:t>
            </a:r>
            <a:r>
              <a:rPr lang="en-US" sz="18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policies and implemented supporting procedures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the right </a:t>
            </a:r>
            <a:r>
              <a:rPr lang="en-US" sz="18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“tone at the top”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supporting messages/ activities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u="none" strike="noStrike" baseline="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Identified all laws</a:t>
            </a:r>
            <a:r>
              <a:rPr lang="en-US" sz="1800" b="0" i="0" u="none" strike="noStrike" baseline="0" dirty="0">
                <a:solidFill>
                  <a:srgbClr val="FF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regulations applicable to the entity (</a:t>
            </a:r>
            <a:r>
              <a:rPr lang="en-US" sz="1800" b="0" i="0" u="none" strike="noStrike" baseline="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created a database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compliances), </a:t>
            </a:r>
            <a:r>
              <a:rPr lang="en-US" sz="1800" b="0" i="0" u="none" strike="noStrike" baseline="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risk assessed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compliance structure, appointed </a:t>
            </a:r>
            <a:r>
              <a:rPr lang="en-US" sz="18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compliance officers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assigned each compliance to a specific “</a:t>
            </a:r>
            <a:r>
              <a:rPr lang="en-US" sz="18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compliance owners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Regularly conduct </a:t>
            </a:r>
            <a:r>
              <a:rPr lang="en-US" sz="1800" b="0" i="0" u="none" strike="noStrike" baseline="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training programs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compliance officers and owners, covering knowledge and competency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Implemented robust </a:t>
            </a:r>
            <a:r>
              <a:rPr lang="en-US" sz="18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compliance systems, deploying technology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(where possible), to monitor their progress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Continuously </a:t>
            </a:r>
            <a:r>
              <a:rPr lang="en-US" sz="1800" b="0" i="0" u="none" strike="noStrike" baseline="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tracks performance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</a:t>
            </a:r>
            <a:r>
              <a:rPr lang="en-US" sz="18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timely communication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periodic reporting systems and protocols, including issuance of </a:t>
            </a:r>
            <a:r>
              <a:rPr lang="en-US" sz="18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self-assessment and compliance certificates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A551D2-FAFD-54D3-3F7F-7BCB465081F3}"/>
              </a:ext>
            </a:extLst>
          </p:cNvPr>
          <p:cNvSpPr txBox="1">
            <a:spLocks/>
          </p:cNvSpPr>
          <p:nvPr/>
        </p:nvSpPr>
        <p:spPr>
          <a:xfrm>
            <a:off x="127175" y="114187"/>
            <a:ext cx="11937650" cy="59501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100 series = Concepts        </a:t>
            </a:r>
            <a:r>
              <a:rPr lang="en-US" sz="2800" u="sng" dirty="0">
                <a:solidFill>
                  <a:schemeClr val="bg1"/>
                </a:solidFill>
              </a:rPr>
              <a:t>SIA 150</a:t>
            </a:r>
            <a:r>
              <a:rPr lang="en-US" sz="2800" dirty="0">
                <a:solidFill>
                  <a:schemeClr val="bg1"/>
                </a:solidFill>
              </a:rPr>
              <a:t> – COMPLIANCE WITH LAWS AND REGULATIONS </a:t>
            </a:r>
          </a:p>
        </p:txBody>
      </p:sp>
      <p:pic>
        <p:nvPicPr>
          <p:cNvPr id="2" name="Picture 1" descr="A picture containing symbol, circle, graphics, screenshot&#10;&#10;Description automatically generated">
            <a:extLst>
              <a:ext uri="{FF2B5EF4-FFF2-40B4-BE49-F238E27FC236}">
                <a16:creationId xmlns:a16="http://schemas.microsoft.com/office/drawing/2014/main" id="{92B4807A-FC24-DAAD-A9CE-9E289009A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327" y="1114369"/>
            <a:ext cx="1036292" cy="103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6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AB8CD0-A34D-0EFD-EFA1-1A0188083916}"/>
              </a:ext>
            </a:extLst>
          </p:cNvPr>
          <p:cNvSpPr txBox="1">
            <a:spLocks/>
          </p:cNvSpPr>
          <p:nvPr/>
        </p:nvSpPr>
        <p:spPr>
          <a:xfrm>
            <a:off x="127175" y="114187"/>
            <a:ext cx="11937650" cy="59501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200= IA Management       </a:t>
            </a:r>
            <a:r>
              <a:rPr lang="en-US" sz="2800" u="sng" dirty="0">
                <a:solidFill>
                  <a:schemeClr val="bg1"/>
                </a:solidFill>
              </a:rPr>
              <a:t>SIA 210</a:t>
            </a:r>
            <a:r>
              <a:rPr lang="en-US" sz="2800" dirty="0">
                <a:solidFill>
                  <a:schemeClr val="bg1"/>
                </a:solidFill>
              </a:rPr>
              <a:t> –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MANAGING THE INTERNAL AUDIT FUNCTION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6A33B3-C9BD-7D4A-E0D3-604EAE3A1F13}"/>
              </a:ext>
            </a:extLst>
          </p:cNvPr>
          <p:cNvSpPr txBox="1"/>
          <p:nvPr/>
        </p:nvSpPr>
        <p:spPr>
          <a:xfrm>
            <a:off x="375138" y="847290"/>
            <a:ext cx="3369212" cy="16619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TEAM</a:t>
            </a:r>
            <a:r>
              <a:rPr lang="en-US" sz="2400" dirty="0"/>
              <a:t>: CIA + Members + External experts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[Plan, Acquire, Engage, Review performance, training &amp; development]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7F2A86-9DE9-4799-6102-450FF6FF9D12}"/>
              </a:ext>
            </a:extLst>
          </p:cNvPr>
          <p:cNvSpPr txBox="1"/>
          <p:nvPr/>
        </p:nvSpPr>
        <p:spPr>
          <a:xfrm>
            <a:off x="1620132" y="2758709"/>
            <a:ext cx="3369212" cy="34163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/>
              <a:t>ACTIVITIES OF IA TEAM: 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Overall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Scope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Methodology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Execution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Monitor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Reporting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Quality evaluation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Improvement programs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4474B2-02FC-61D5-A65F-E51E08102324}"/>
              </a:ext>
            </a:extLst>
          </p:cNvPr>
          <p:cNvSpPr txBox="1"/>
          <p:nvPr/>
        </p:nvSpPr>
        <p:spPr>
          <a:xfrm>
            <a:off x="5439506" y="847290"/>
            <a:ext cx="3666979" cy="34778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chemeClr val="bg1"/>
                </a:solidFill>
              </a:rPr>
              <a:t>RESPONSIBILITIES: 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Mandate is fulfilled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Adequate skills, expertise &amp; competence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Systematic, disciplined, time bound &amp; professional execution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Evidence &amp; documentation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SIA &amp; ICAI pronouncements are followed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3D59B6-0666-C9F0-D440-D55E143B115C}"/>
              </a:ext>
            </a:extLst>
          </p:cNvPr>
          <p:cNvSpPr txBox="1"/>
          <p:nvPr/>
        </p:nvSpPr>
        <p:spPr>
          <a:xfrm>
            <a:off x="7272996" y="4466869"/>
            <a:ext cx="4459458" cy="18004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/>
              <a:t>REQUIREMENTS /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Well documented IA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Resourcing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Progress monitoring reports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Formal Quality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700" dirty="0"/>
          </a:p>
        </p:txBody>
      </p: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20A08B98-BEC8-E425-8A40-2DBF5BDF0B26}"/>
              </a:ext>
            </a:extLst>
          </p:cNvPr>
          <p:cNvSpPr/>
          <p:nvPr/>
        </p:nvSpPr>
        <p:spPr>
          <a:xfrm rot="5400000">
            <a:off x="797178" y="2615537"/>
            <a:ext cx="804205" cy="745585"/>
          </a:xfrm>
          <a:prstGeom prst="bentUpArrow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Bent-Up 13">
            <a:extLst>
              <a:ext uri="{FF2B5EF4-FFF2-40B4-BE49-F238E27FC236}">
                <a16:creationId xmlns:a16="http://schemas.microsoft.com/office/drawing/2014/main" id="{2C817930-B805-098F-6CD7-1C51421B55F1}"/>
              </a:ext>
            </a:extLst>
          </p:cNvPr>
          <p:cNvSpPr/>
          <p:nvPr/>
        </p:nvSpPr>
        <p:spPr>
          <a:xfrm>
            <a:off x="5037403" y="4384908"/>
            <a:ext cx="804205" cy="745585"/>
          </a:xfrm>
          <a:prstGeom prst="bentUpArrow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Bent-Up 14">
            <a:extLst>
              <a:ext uri="{FF2B5EF4-FFF2-40B4-BE49-F238E27FC236}">
                <a16:creationId xmlns:a16="http://schemas.microsoft.com/office/drawing/2014/main" id="{DA4256EC-C1BC-9FAD-CB7E-5AA842348CE1}"/>
              </a:ext>
            </a:extLst>
          </p:cNvPr>
          <p:cNvSpPr/>
          <p:nvPr/>
        </p:nvSpPr>
        <p:spPr>
          <a:xfrm rot="10800000" flipH="1">
            <a:off x="9197920" y="3579580"/>
            <a:ext cx="717453" cy="745585"/>
          </a:xfrm>
          <a:prstGeom prst="bentUpArrow">
            <a:avLst>
              <a:gd name="adj1" fmla="val 25000"/>
              <a:gd name="adj2" fmla="val 25000"/>
              <a:gd name="adj3" fmla="val 29717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4E84B127-7C30-F326-C6EF-C8BB90175C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350" y="768949"/>
            <a:ext cx="1754645" cy="1754645"/>
          </a:xfrm>
          <a:prstGeom prst="rect">
            <a:avLst/>
          </a:prstGeom>
        </p:spPr>
      </p:pic>
      <p:pic>
        <p:nvPicPr>
          <p:cNvPr id="3" name="Picture 2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25938A62-61D6-2C71-1CCA-C86934508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843" y="896608"/>
            <a:ext cx="787798" cy="196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8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505457-C460-74DD-311E-FCD3ACE487CB}"/>
              </a:ext>
            </a:extLst>
          </p:cNvPr>
          <p:cNvSpPr txBox="1">
            <a:spLocks/>
          </p:cNvSpPr>
          <p:nvPr/>
        </p:nvSpPr>
        <p:spPr>
          <a:xfrm>
            <a:off x="127175" y="114187"/>
            <a:ext cx="11937650" cy="59501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200= IA Management       </a:t>
            </a:r>
            <a:r>
              <a:rPr lang="en-US" sz="2800" u="sng" dirty="0">
                <a:solidFill>
                  <a:schemeClr val="bg1"/>
                </a:solidFill>
              </a:rPr>
              <a:t>SIA 220</a:t>
            </a:r>
            <a:r>
              <a:rPr lang="en-US" sz="2800" dirty="0">
                <a:solidFill>
                  <a:schemeClr val="bg1"/>
                </a:solidFill>
              </a:rPr>
              <a:t> – CONDUCTING OVERALL INTERNAL AUDIT PLANNING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EDAAF1-C7DC-94AD-BEFC-2A79492F5622}"/>
              </a:ext>
            </a:extLst>
          </p:cNvPr>
          <p:cNvSpPr txBox="1"/>
          <p:nvPr/>
        </p:nvSpPr>
        <p:spPr>
          <a:xfrm>
            <a:off x="220391" y="847290"/>
            <a:ext cx="4112457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0000"/>
                </a:solidFill>
              </a:rPr>
              <a:t>Planned at start of period / year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0000"/>
                </a:solidFill>
              </a:rPr>
              <a:t>Required under Companies (Accounts) Rule 13(2) by BOD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0000"/>
                </a:solidFill>
              </a:rPr>
              <a:t>Presented to BOD, ACM etc. by CIA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C3E4F-2D20-8A08-C759-75A060193BD6}"/>
              </a:ext>
            </a:extLst>
          </p:cNvPr>
          <p:cNvSpPr txBox="1"/>
          <p:nvPr/>
        </p:nvSpPr>
        <p:spPr>
          <a:xfrm>
            <a:off x="1205135" y="2688371"/>
            <a:ext cx="3369212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/>
              <a:t>KEY ELEMENTS</a:t>
            </a:r>
            <a:r>
              <a:rPr lang="en-US" sz="2000" dirty="0"/>
              <a:t>: -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Entire Organization, businesses, locations, legal entities, 3</a:t>
            </a:r>
            <a:r>
              <a:rPr lang="en-US" sz="2000" baseline="30000" dirty="0"/>
              <a:t>rd</a:t>
            </a:r>
            <a:r>
              <a:rPr lang="en-US" sz="2000" dirty="0"/>
              <a:t> parties etc.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Risk assessment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Periodicity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B273CA-2823-AC83-5A1C-EEF8526537BF}"/>
              </a:ext>
            </a:extLst>
          </p:cNvPr>
          <p:cNvSpPr txBox="1"/>
          <p:nvPr/>
        </p:nvSpPr>
        <p:spPr>
          <a:xfrm>
            <a:off x="5031546" y="835675"/>
            <a:ext cx="3666979" cy="286232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chemeClr val="bg1"/>
                </a:solidFill>
              </a:rPr>
              <a:t>OBJECTIVES of Plan:-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Aligned to Charter &amp; organization objectives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Confirm with TCWG the scope, methodology, depth, timelines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HR &amp; other resource planning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SIA &amp; ICAI pronouncements are followed</a:t>
            </a:r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796A8747-D3FF-776E-78A8-63ED33327858}"/>
              </a:ext>
            </a:extLst>
          </p:cNvPr>
          <p:cNvSpPr/>
          <p:nvPr/>
        </p:nvSpPr>
        <p:spPr>
          <a:xfrm>
            <a:off x="339975" y="2308813"/>
            <a:ext cx="717452" cy="1744394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2C6DE558-65DD-A3C1-806D-92A1FF66C4DF}"/>
              </a:ext>
            </a:extLst>
          </p:cNvPr>
          <p:cNvSpPr/>
          <p:nvPr/>
        </p:nvSpPr>
        <p:spPr>
          <a:xfrm rot="15101191">
            <a:off x="5037069" y="3614170"/>
            <a:ext cx="717452" cy="1237661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5337DC7E-9B8C-9B32-B576-C3060F2A8A7D}"/>
              </a:ext>
            </a:extLst>
          </p:cNvPr>
          <p:cNvSpPr/>
          <p:nvPr/>
        </p:nvSpPr>
        <p:spPr>
          <a:xfrm rot="20283641" flipH="1">
            <a:off x="9036949" y="2175091"/>
            <a:ext cx="733870" cy="1744394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2A3C17-BF78-AD1E-02A1-108615143397}"/>
              </a:ext>
            </a:extLst>
          </p:cNvPr>
          <p:cNvSpPr txBox="1"/>
          <p:nvPr/>
        </p:nvSpPr>
        <p:spPr>
          <a:xfrm>
            <a:off x="7230792" y="3939331"/>
            <a:ext cx="4698610" cy="27238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900" u="sng" dirty="0"/>
              <a:t>REQUIREMENTS /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Planning process document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Knowledge of entity document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Audit Universe, Risk Assessment document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Technology deployment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Progress monitoring reports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Summary of various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Approved IA plan &amp; Resources plan &amp; allocation, Plan change document</a:t>
            </a:r>
          </a:p>
        </p:txBody>
      </p:sp>
      <p:pic>
        <p:nvPicPr>
          <p:cNvPr id="2" name="Picture 1" descr="A picture containing screenshot, graphics, clock, clipart&#10;&#10;Description automatically generated">
            <a:extLst>
              <a:ext uri="{FF2B5EF4-FFF2-40B4-BE49-F238E27FC236}">
                <a16:creationId xmlns:a16="http://schemas.microsoft.com/office/drawing/2014/main" id="{633B1B0E-EFE3-F1DC-5ABC-456CA275D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029" y="1202179"/>
            <a:ext cx="1444286" cy="2213268"/>
          </a:xfrm>
          <a:prstGeom prst="rect">
            <a:avLst/>
          </a:prstGeom>
        </p:spPr>
      </p:pic>
      <p:pic>
        <p:nvPicPr>
          <p:cNvPr id="3" name="Picture 2" descr="A picture containing graphics, screenshot, symbol, rectangle&#10;&#10;Description automatically generated">
            <a:extLst>
              <a:ext uri="{FF2B5EF4-FFF2-40B4-BE49-F238E27FC236}">
                <a16:creationId xmlns:a16="http://schemas.microsoft.com/office/drawing/2014/main" id="{2B65EE71-5444-7E85-F022-1AA9D5B48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5" y="5082817"/>
            <a:ext cx="1580265" cy="136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085A81F-C87A-61B8-BA0B-C85C53149D27}"/>
              </a:ext>
            </a:extLst>
          </p:cNvPr>
          <p:cNvSpPr txBox="1">
            <a:spLocks/>
          </p:cNvSpPr>
          <p:nvPr/>
        </p:nvSpPr>
        <p:spPr>
          <a:xfrm>
            <a:off x="127175" y="114187"/>
            <a:ext cx="11937650" cy="59501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200= IA Management                           </a:t>
            </a:r>
            <a:r>
              <a:rPr lang="en-US" sz="2800" u="sng" dirty="0">
                <a:solidFill>
                  <a:schemeClr val="bg1"/>
                </a:solidFill>
              </a:rPr>
              <a:t>SIA 230</a:t>
            </a:r>
            <a:r>
              <a:rPr lang="en-US" sz="2800" dirty="0">
                <a:solidFill>
                  <a:schemeClr val="bg1"/>
                </a:solidFill>
              </a:rPr>
              <a:t> – OBJECTIVES OF INTERNAL AUDIT (IA)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1E7D9-7FCB-EF7F-90BB-70B90FC470E8}"/>
              </a:ext>
            </a:extLst>
          </p:cNvPr>
          <p:cNvSpPr txBox="1"/>
          <p:nvPr/>
        </p:nvSpPr>
        <p:spPr>
          <a:xfrm>
            <a:off x="375137" y="847290"/>
            <a:ext cx="6890826" cy="26161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</a:rPr>
              <a:t>ELEMENTS: -</a:t>
            </a:r>
          </a:p>
          <a:p>
            <a:r>
              <a:rPr lang="en-US" sz="2000" dirty="0">
                <a:solidFill>
                  <a:srgbClr val="FF0000"/>
                </a:solidFill>
              </a:rPr>
              <a:t>Objectives should be: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Consistent with IA definition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Depends on Size, Structure, complexities of Org. Subject matter.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Usually decided by BOD, ACM, Owner, management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Confirming formation of IA function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Providing clarity to all stakeholders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Added in Charter / Engagement letter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3D58C-B178-FFF9-B960-A4B26D1B9F59}"/>
              </a:ext>
            </a:extLst>
          </p:cNvPr>
          <p:cNvSpPr txBox="1"/>
          <p:nvPr/>
        </p:nvSpPr>
        <p:spPr>
          <a:xfrm>
            <a:off x="375137" y="3640830"/>
            <a:ext cx="6890826" cy="2369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/>
              <a:t>THE OBJECTIVES of </a:t>
            </a:r>
            <a:r>
              <a:rPr lang="en-US" sz="2800" u="sng" dirty="0"/>
              <a:t>IA</a:t>
            </a:r>
            <a:r>
              <a:rPr lang="en-US" sz="2400" u="sng" dirty="0"/>
              <a:t> </a:t>
            </a:r>
            <a:r>
              <a:rPr lang="en-US" u="sng" dirty="0"/>
              <a:t>(SA 610)</a:t>
            </a:r>
            <a:r>
              <a:rPr lang="en-US" dirty="0"/>
              <a:t>: </a:t>
            </a:r>
            <a:r>
              <a:rPr lang="en-US" sz="2400" dirty="0"/>
              <a:t>-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0" i="0" u="none" strike="noStrike" baseline="0" dirty="0">
                <a:latin typeface="CIDFont+F1"/>
              </a:rPr>
              <a:t>Monitoring of internal controls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0" i="0" u="none" strike="noStrike" baseline="0" dirty="0">
                <a:latin typeface="CIDFont+F1"/>
              </a:rPr>
              <a:t>Examination of financial and operating information</a:t>
            </a:r>
            <a:endParaRPr lang="en-US" sz="2000" dirty="0">
              <a:latin typeface="CIDFont+F1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0" i="0" u="none" strike="noStrike" baseline="0" dirty="0">
                <a:latin typeface="CIDFont+F1"/>
              </a:rPr>
              <a:t>Review of operating activities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0" i="0" u="none" strike="noStrike" baseline="0" dirty="0">
                <a:latin typeface="CIDFont+F1"/>
              </a:rPr>
              <a:t>Review of compliance with laws and regulations</a:t>
            </a:r>
            <a:endParaRPr lang="en-US" sz="2000" dirty="0">
              <a:latin typeface="CIDFont+F1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0" i="0" u="none" strike="noStrike" baseline="0" dirty="0">
                <a:latin typeface="CIDFont+F1"/>
              </a:rPr>
              <a:t>Risk management</a:t>
            </a:r>
            <a:r>
              <a:rPr lang="en-US" sz="1600" b="0" i="0" u="none" strike="noStrike" baseline="0" dirty="0">
                <a:latin typeface="CIDFont+F1"/>
              </a:rPr>
              <a:t> (Assess, Monitor)</a:t>
            </a:r>
            <a:endParaRPr lang="en-US" sz="2000" b="0" i="0" u="none" strike="noStrike" baseline="0" dirty="0">
              <a:latin typeface="CIDFont+F1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0" i="0" u="none" strike="noStrike" baseline="0" dirty="0">
                <a:latin typeface="CIDFont+F1"/>
              </a:rPr>
              <a:t>Governance </a:t>
            </a:r>
            <a:r>
              <a:rPr lang="en-US" sz="1600" b="0" i="0" u="none" strike="noStrike" baseline="0" dirty="0">
                <a:latin typeface="CIDFont+F1"/>
              </a:rPr>
              <a:t>(Assess, Monitor)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433353-0839-D49E-7DAF-26D29622D495}"/>
              </a:ext>
            </a:extLst>
          </p:cNvPr>
          <p:cNvSpPr txBox="1"/>
          <p:nvPr/>
        </p:nvSpPr>
        <p:spPr>
          <a:xfrm>
            <a:off x="7469946" y="875426"/>
            <a:ext cx="4510474" cy="50475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300" u="sng" dirty="0">
                <a:solidFill>
                  <a:schemeClr val="bg1"/>
                </a:solidFill>
              </a:rPr>
              <a:t>CHARTER / ENGAGEMENT LETTER: 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</a:rPr>
              <a:t>Objectives, Mission, Vision of Internal Audit 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</a:rPr>
              <a:t>Authority, Roles &amp; Responsibilities, Independence, Accountability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</a:rPr>
              <a:t>Scope, Exclusions, Methodology, Timing, Report format, reporting structure,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</a:rPr>
              <a:t>Limitations, confidentiality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</a:rPr>
              <a:t>QC, SIA conformance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</a:rPr>
              <a:t>Distribution lists, Approvers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</a:rPr>
              <a:t>Working paper ownership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</a:rPr>
              <a:t>Resource plan, Fees, 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</a:rPr>
              <a:t>Termination, jurisdiction etc.</a:t>
            </a:r>
          </a:p>
        </p:txBody>
      </p:sp>
      <p:pic>
        <p:nvPicPr>
          <p:cNvPr id="2" name="Picture 1" descr="A clipboard with a pencil and checklist&#10;&#10;Description automatically generated with medium confidence">
            <a:extLst>
              <a:ext uri="{FF2B5EF4-FFF2-40B4-BE49-F238E27FC236}">
                <a16:creationId xmlns:a16="http://schemas.microsoft.com/office/drawing/2014/main" id="{EFB5F096-6949-E61E-B43C-4D48B3D4E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55" y="886645"/>
            <a:ext cx="966189" cy="96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1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0A8F10D-270E-1BEC-C33B-8AD4F4C21C35}"/>
              </a:ext>
            </a:extLst>
          </p:cNvPr>
          <p:cNvSpPr txBox="1">
            <a:spLocks/>
          </p:cNvSpPr>
          <p:nvPr/>
        </p:nvSpPr>
        <p:spPr>
          <a:xfrm>
            <a:off x="127175" y="114187"/>
            <a:ext cx="11937650" cy="59501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200= IA Management                           </a:t>
            </a:r>
            <a:r>
              <a:rPr lang="en-US" sz="2800" u="sng" dirty="0">
                <a:solidFill>
                  <a:schemeClr val="bg1"/>
                </a:solidFill>
              </a:rPr>
              <a:t>SIA 240</a:t>
            </a:r>
            <a:r>
              <a:rPr lang="en-US" sz="2800" dirty="0">
                <a:solidFill>
                  <a:schemeClr val="bg1"/>
                </a:solidFill>
              </a:rPr>
              <a:t> - USING THE WORK OF AN EXPERT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226E75-CB55-D68B-49C5-59CD24E00C83}"/>
              </a:ext>
            </a:extLst>
          </p:cNvPr>
          <p:cNvSpPr txBox="1"/>
          <p:nvPr/>
        </p:nvSpPr>
        <p:spPr>
          <a:xfrm>
            <a:off x="167175" y="847290"/>
            <a:ext cx="4323471" cy="18774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b="1" i="0" u="sng" strike="noStrike" baseline="0" dirty="0">
                <a:solidFill>
                  <a:schemeClr val="bg1"/>
                </a:solidFill>
                <a:latin typeface="CIDFont+F3"/>
              </a:rPr>
              <a:t>Considerations for employing an Expert: -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solidFill>
                  <a:schemeClr val="bg1"/>
                </a:solidFill>
                <a:latin typeface="CIDFont+F3"/>
              </a:rPr>
              <a:t>Independence, Objectivity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solidFill>
                  <a:schemeClr val="bg1"/>
                </a:solidFill>
                <a:latin typeface="CIDFont+F3"/>
              </a:rPr>
              <a:t>Competence, Expertise, Experience, Quali</a:t>
            </a:r>
            <a:r>
              <a:rPr lang="en-US" dirty="0">
                <a:solidFill>
                  <a:schemeClr val="bg1"/>
                </a:solidFill>
                <a:latin typeface="CIDFont+F3"/>
              </a:rPr>
              <a:t>ty Standards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solidFill>
                  <a:schemeClr val="bg1"/>
                </a:solidFill>
                <a:latin typeface="CIDFont+F3"/>
              </a:rPr>
              <a:t>Outcome should be credible, reliable</a:t>
            </a:r>
          </a:p>
          <a:p>
            <a:pPr algn="l"/>
            <a:endParaRPr lang="en-US" sz="800" i="1" dirty="0">
              <a:solidFill>
                <a:schemeClr val="bg1"/>
              </a:solidFill>
              <a:latin typeface="CIDFont+F3"/>
            </a:endParaRPr>
          </a:p>
          <a:p>
            <a:pPr algn="l"/>
            <a:r>
              <a:rPr lang="en-US" i="1" dirty="0">
                <a:solidFill>
                  <a:schemeClr val="bg1"/>
                </a:solidFill>
                <a:latin typeface="CIDFont+F3"/>
              </a:rPr>
              <a:t>All should be part of engagement letter</a:t>
            </a:r>
            <a:endParaRPr lang="en-US" sz="1800" b="0" i="1" u="none" strike="noStrike" baseline="0" dirty="0">
              <a:solidFill>
                <a:schemeClr val="bg1"/>
              </a:solidFill>
              <a:latin typeface="CIDFont+F3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B345B0-F2D6-63F9-79E0-3EE699A433CF}"/>
              </a:ext>
            </a:extLst>
          </p:cNvPr>
          <p:cNvSpPr txBox="1"/>
          <p:nvPr/>
        </p:nvSpPr>
        <p:spPr>
          <a:xfrm>
            <a:off x="167175" y="2937762"/>
            <a:ext cx="4323471" cy="3477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Internal Auditor (IA) to Ensure</a:t>
            </a:r>
            <a:r>
              <a:rPr lang="en-US" sz="2000" u="sng" dirty="0"/>
              <a:t>: -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Get approval from management / get authority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Evaluation of qualifications, credentials, background check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Participation in defining scope, approach, work activities etc.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Evaluate outcome and be responsible for it.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No ongoing / pending Disciplinary proceedings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266288-AF15-F188-A7FD-A9B9E8E2E0E7}"/>
              </a:ext>
            </a:extLst>
          </p:cNvPr>
          <p:cNvSpPr txBox="1"/>
          <p:nvPr/>
        </p:nvSpPr>
        <p:spPr>
          <a:xfrm>
            <a:off x="4640547" y="852761"/>
            <a:ext cx="4577296" cy="18466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900" u="sng" dirty="0">
                <a:solidFill>
                  <a:srgbClr val="FF0000"/>
                </a:solidFill>
              </a:rPr>
              <a:t>ENSURING INDEPENDENCE &amp; OBJECTIVITY: 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0000"/>
                </a:solidFill>
              </a:rPr>
              <a:t>IA should only appoint &amp; supervise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0000"/>
                </a:solidFill>
              </a:rPr>
              <a:t>External better than Internal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0000"/>
                </a:solidFill>
              </a:rPr>
              <a:t>Relationship of expert with Company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0000"/>
                </a:solidFill>
              </a:rPr>
              <a:t>Personal / Financial interests</a:t>
            </a:r>
          </a:p>
          <a:p>
            <a:r>
              <a:rPr lang="en-US" sz="1900" dirty="0">
                <a:solidFill>
                  <a:srgbClr val="FF0000"/>
                </a:solidFill>
              </a:rPr>
              <a:t>(take declarations wherever required)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FFDD49-95E5-255B-62A5-E9EE98AC6EBB}"/>
              </a:ext>
            </a:extLst>
          </p:cNvPr>
          <p:cNvSpPr txBox="1"/>
          <p:nvPr/>
        </p:nvSpPr>
        <p:spPr>
          <a:xfrm>
            <a:off x="4640546" y="2937762"/>
            <a:ext cx="4577297" cy="35548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/>
              <a:t>DEFINING SCOPE / PARTICIPATION BY IA</a:t>
            </a:r>
          </a:p>
          <a:p>
            <a:pPr marL="4572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Audit objectives, enlist technical procedures planned</a:t>
            </a:r>
          </a:p>
          <a:p>
            <a:pPr marL="4572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Inclusions, Exclusions in subject matter</a:t>
            </a:r>
          </a:p>
          <a:p>
            <a:pPr marL="4572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Requirements, Limitations, Assumptions</a:t>
            </a:r>
          </a:p>
          <a:p>
            <a:pPr marL="4572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Extent of access to required systems, locations, records and company personnel</a:t>
            </a:r>
          </a:p>
          <a:p>
            <a:pPr marL="4572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Confidentiality, Ownership of workings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CA1F14-B442-CC5D-643F-8B4D3F66444D}"/>
              </a:ext>
            </a:extLst>
          </p:cNvPr>
          <p:cNvSpPr txBox="1"/>
          <p:nvPr/>
        </p:nvSpPr>
        <p:spPr>
          <a:xfrm>
            <a:off x="9367743" y="966453"/>
            <a:ext cx="2606033" cy="544918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>
                <a:solidFill>
                  <a:schemeClr val="bg1"/>
                </a:solidFill>
              </a:rPr>
              <a:t>EVALUATING OUTCOME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1"/>
                </a:solidFill>
              </a:rPr>
              <a:t>REVIEW REPORT / </a:t>
            </a:r>
            <a:r>
              <a:rPr lang="en-US" b="1" u="sng" dirty="0">
                <a:solidFill>
                  <a:schemeClr val="bg1"/>
                </a:solidFill>
              </a:rPr>
              <a:t>FINDINGS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1"/>
                </a:solidFill>
              </a:rPr>
              <a:t>EXTENT &amp; </a:t>
            </a:r>
            <a:r>
              <a:rPr lang="en-US" b="1" u="sng" dirty="0">
                <a:solidFill>
                  <a:schemeClr val="bg1"/>
                </a:solidFill>
              </a:rPr>
              <a:t>THOROUGHNESS</a:t>
            </a:r>
            <a:r>
              <a:rPr lang="en-US" b="1" dirty="0">
                <a:solidFill>
                  <a:schemeClr val="bg1"/>
                </a:solidFill>
              </a:rPr>
              <a:t> OF PROCEDURES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bg1"/>
                </a:solidFill>
              </a:rPr>
              <a:t>MISSING</a:t>
            </a:r>
            <a:r>
              <a:rPr lang="en-US" b="1" dirty="0">
                <a:solidFill>
                  <a:schemeClr val="bg1"/>
                </a:solidFill>
              </a:rPr>
              <a:t> INFORMATION / ACCESS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1"/>
                </a:solidFill>
              </a:rPr>
              <a:t>REVIEW </a:t>
            </a:r>
            <a:r>
              <a:rPr lang="en-US" b="1" u="sng" dirty="0">
                <a:solidFill>
                  <a:schemeClr val="bg1"/>
                </a:solidFill>
              </a:rPr>
              <a:t>WORK PAPERS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bg1"/>
                </a:solidFill>
              </a:rPr>
              <a:t>HARMONY</a:t>
            </a:r>
            <a:r>
              <a:rPr lang="en-US" b="1" dirty="0">
                <a:solidFill>
                  <a:schemeClr val="bg1"/>
                </a:solidFill>
              </a:rPr>
              <a:t> &amp; CONGRUENCE</a:t>
            </a:r>
          </a:p>
        </p:txBody>
      </p:sp>
      <p:pic>
        <p:nvPicPr>
          <p:cNvPr id="2" name="Picture 1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7C7ACD4D-7103-7808-1DBE-6AC3C6B8230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882" y="180591"/>
            <a:ext cx="465208" cy="46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0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0A8F10D-270E-1BEC-C33B-8AD4F4C21C35}"/>
              </a:ext>
            </a:extLst>
          </p:cNvPr>
          <p:cNvSpPr txBox="1">
            <a:spLocks/>
          </p:cNvSpPr>
          <p:nvPr/>
        </p:nvSpPr>
        <p:spPr>
          <a:xfrm>
            <a:off x="127175" y="114187"/>
            <a:ext cx="11937650" cy="59501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200= IA Management           </a:t>
            </a:r>
            <a:r>
              <a:rPr lang="en-US" sz="2800" u="sng" dirty="0">
                <a:solidFill>
                  <a:schemeClr val="bg1"/>
                </a:solidFill>
              </a:rPr>
              <a:t>SIA 250</a:t>
            </a:r>
            <a:r>
              <a:rPr lang="en-US" sz="2800" dirty="0">
                <a:solidFill>
                  <a:schemeClr val="bg1"/>
                </a:solidFill>
              </a:rPr>
              <a:t> - COMMUNICATION WITH THOSE CHARGED WITH GOVERNANCE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226E75-CB55-D68B-49C5-59CD24E00C83}"/>
              </a:ext>
            </a:extLst>
          </p:cNvPr>
          <p:cNvSpPr txBox="1"/>
          <p:nvPr/>
        </p:nvSpPr>
        <p:spPr>
          <a:xfrm>
            <a:off x="375137" y="847290"/>
            <a:ext cx="4061951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“Those Charged with Governance (TCWG)” refers to either an individual, or a body of individuals, or a separate legal entity with </a:t>
            </a:r>
            <a:r>
              <a:rPr lang="en-US" sz="1800" b="1" i="0" u="sng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the responsibility for overseeing the strategic direction and accountability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of the organization.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B345B0-F2D6-63F9-79E0-3EE699A433CF}"/>
              </a:ext>
            </a:extLst>
          </p:cNvPr>
          <p:cNvSpPr txBox="1"/>
          <p:nvPr/>
        </p:nvSpPr>
        <p:spPr>
          <a:xfrm>
            <a:off x="1544466" y="3143430"/>
            <a:ext cx="3369212" cy="31393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srgbClr val="FF0000"/>
                </a:solidFill>
              </a:rPr>
              <a:t>IA SHOULD ENSURE</a:t>
            </a:r>
            <a:r>
              <a:rPr lang="en-US" sz="2200" u="sng" dirty="0">
                <a:solidFill>
                  <a:srgbClr val="FF0000"/>
                </a:solidFill>
              </a:rPr>
              <a:t>: -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u="sng" dirty="0">
                <a:solidFill>
                  <a:srgbClr val="FF0000"/>
                </a:solidFill>
                <a:highlight>
                  <a:srgbClr val="00FFFF"/>
                </a:highlight>
              </a:rPr>
              <a:t>Continuous</a:t>
            </a:r>
            <a:r>
              <a:rPr lang="en-US" sz="2200" dirty="0">
                <a:solidFill>
                  <a:srgbClr val="FF0000"/>
                </a:solidFill>
              </a:rPr>
              <a:t> communication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FF0000"/>
                </a:solidFill>
              </a:rPr>
              <a:t>In a </a:t>
            </a:r>
            <a:r>
              <a:rPr lang="en-US" sz="2200" u="sng" dirty="0">
                <a:solidFill>
                  <a:srgbClr val="FF0000"/>
                </a:solidFill>
                <a:highlight>
                  <a:srgbClr val="00FFFF"/>
                </a:highlight>
              </a:rPr>
              <a:t>process driven</a:t>
            </a:r>
            <a:r>
              <a:rPr lang="en-US" sz="2200" dirty="0">
                <a:solidFill>
                  <a:srgbClr val="FF0000"/>
                </a:solidFill>
                <a:highlight>
                  <a:srgbClr val="00FFFF"/>
                </a:highlight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manner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FF0000"/>
                </a:solidFill>
              </a:rPr>
              <a:t>Establish certain </a:t>
            </a:r>
            <a:r>
              <a:rPr lang="en-US" sz="2200" u="sng" dirty="0">
                <a:solidFill>
                  <a:srgbClr val="FF0000"/>
                </a:solidFill>
                <a:highlight>
                  <a:srgbClr val="00FFFF"/>
                </a:highlight>
              </a:rPr>
              <a:t>Essentials</a:t>
            </a:r>
            <a:r>
              <a:rPr lang="en-US" sz="2200" dirty="0">
                <a:solidFill>
                  <a:srgbClr val="FF0000"/>
                </a:solidFill>
              </a:rPr>
              <a:t> to communicate regularly</a:t>
            </a:r>
          </a:p>
          <a:p>
            <a:pPr algn="ctr"/>
            <a:r>
              <a:rPr lang="en-US" sz="2000" i="1" u="sng" dirty="0">
                <a:solidFill>
                  <a:srgbClr val="FF0000"/>
                </a:solidFill>
              </a:rPr>
              <a:t>(make it part of Charter / engagement letter)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266288-AF15-F188-A7FD-A9B9E8E2E0E7}"/>
              </a:ext>
            </a:extLst>
          </p:cNvPr>
          <p:cNvSpPr txBox="1"/>
          <p:nvPr/>
        </p:nvSpPr>
        <p:spPr>
          <a:xfrm>
            <a:off x="5433595" y="1063770"/>
            <a:ext cx="4617771" cy="28315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chemeClr val="bg1"/>
                </a:solidFill>
              </a:rPr>
              <a:t>Communication should be: -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Independent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Definite </a:t>
            </a:r>
            <a:r>
              <a:rPr lang="en-US" dirty="0">
                <a:solidFill>
                  <a:schemeClr val="bg1"/>
                </a:solidFill>
              </a:rPr>
              <a:t>(Form, Content, Who &amp; how)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Effective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Timely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Sensitive matters </a:t>
            </a:r>
            <a:r>
              <a:rPr lang="en-US" dirty="0">
                <a:solidFill>
                  <a:schemeClr val="bg1"/>
                </a:solidFill>
              </a:rPr>
              <a:t>(management override, fraud indicators, delays, non-co-operation, unreasonable hurdles)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Arrow: Curved Right 16">
            <a:extLst>
              <a:ext uri="{FF2B5EF4-FFF2-40B4-BE49-F238E27FC236}">
                <a16:creationId xmlns:a16="http://schemas.microsoft.com/office/drawing/2014/main" id="{ED7D9726-F56F-CD23-3BD7-62D83CDA7A9A}"/>
              </a:ext>
            </a:extLst>
          </p:cNvPr>
          <p:cNvSpPr/>
          <p:nvPr/>
        </p:nvSpPr>
        <p:spPr>
          <a:xfrm rot="19898832">
            <a:off x="432901" y="3108632"/>
            <a:ext cx="717452" cy="1263673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Curved Right 17">
            <a:extLst>
              <a:ext uri="{FF2B5EF4-FFF2-40B4-BE49-F238E27FC236}">
                <a16:creationId xmlns:a16="http://schemas.microsoft.com/office/drawing/2014/main" id="{672EE277-342E-4BD6-3E04-C50999F1FD34}"/>
              </a:ext>
            </a:extLst>
          </p:cNvPr>
          <p:cNvSpPr/>
          <p:nvPr/>
        </p:nvSpPr>
        <p:spPr>
          <a:xfrm rot="15268271">
            <a:off x="5292852" y="3874201"/>
            <a:ext cx="717452" cy="1237661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urved Right 18">
            <a:extLst>
              <a:ext uri="{FF2B5EF4-FFF2-40B4-BE49-F238E27FC236}">
                <a16:creationId xmlns:a16="http://schemas.microsoft.com/office/drawing/2014/main" id="{0F22EE70-DFFE-6C6A-78A8-206FCB07C954}"/>
              </a:ext>
            </a:extLst>
          </p:cNvPr>
          <p:cNvSpPr/>
          <p:nvPr/>
        </p:nvSpPr>
        <p:spPr>
          <a:xfrm rot="20283641" flipH="1">
            <a:off x="10445623" y="2768122"/>
            <a:ext cx="733870" cy="1744394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7D6EAE-7C4A-F624-6C04-ECC55EF72C86}"/>
              </a:ext>
            </a:extLst>
          </p:cNvPr>
          <p:cNvSpPr txBox="1"/>
          <p:nvPr/>
        </p:nvSpPr>
        <p:spPr>
          <a:xfrm>
            <a:off x="7232703" y="4493032"/>
            <a:ext cx="4698610" cy="18466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900" u="sng" dirty="0"/>
              <a:t>WHAT TO COMMUNICATE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dirty="0"/>
              <a:t>Plan v/s. Actual</a:t>
            </a:r>
            <a:r>
              <a:rPr lang="en-US" sz="1900" dirty="0"/>
              <a:t> – scope, resources, cost, schedule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Risk Assessment outcomes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Significant observations &amp; action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Previous action / implementation status</a:t>
            </a:r>
          </a:p>
        </p:txBody>
      </p:sp>
      <p:pic>
        <p:nvPicPr>
          <p:cNvPr id="3" name="Picture 2" descr="A picture containing circle, screenshot, graphics, graphic design&#10;&#10;Description automatically generated">
            <a:extLst>
              <a:ext uri="{FF2B5EF4-FFF2-40B4-BE49-F238E27FC236}">
                <a16:creationId xmlns:a16="http://schemas.microsoft.com/office/drawing/2014/main" id="{F5BB6EFE-4878-B6DB-D6AA-1F6CDFDDA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507" y="847290"/>
            <a:ext cx="1283965" cy="12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7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  <a:alpha val="3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E51F771-A564-EE13-DFDB-3E7C279A4EAB}"/>
              </a:ext>
            </a:extLst>
          </p:cNvPr>
          <p:cNvSpPr txBox="1">
            <a:spLocks/>
          </p:cNvSpPr>
          <p:nvPr/>
        </p:nvSpPr>
        <p:spPr>
          <a:xfrm>
            <a:off x="127175" y="86052"/>
            <a:ext cx="11937650" cy="59501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ptos Serif" panose="020B0502040204020203" pitchFamily="18" charset="0"/>
                <a:cs typeface="Aptos Serif" panose="020B0502040204020203" pitchFamily="18" charset="0"/>
              </a:rPr>
              <a:t>                                                           Preface                                                    </a:t>
            </a:r>
            <a:r>
              <a:rPr lang="en-US" sz="1600" dirty="0">
                <a:solidFill>
                  <a:schemeClr val="bg1"/>
                </a:solidFill>
                <a:latin typeface="Aptos Serif" panose="020B0502040204020203" pitchFamily="18" charset="0"/>
                <a:cs typeface="Aptos Serif" panose="020B0502040204020203" pitchFamily="18" charset="0"/>
              </a:rPr>
              <a:t>(2018)</a:t>
            </a:r>
            <a:endParaRPr lang="en-US" sz="4000" dirty="0">
              <a:solidFill>
                <a:schemeClr val="bg1"/>
              </a:solidFill>
              <a:latin typeface="Aptos Serif" panose="020B0502040204020203" pitchFamily="18" charset="0"/>
              <a:cs typeface="Aptos Serif" panose="020B0502040204020203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62A531-09CF-918F-9082-FA0CCB4DAF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2255" y="789105"/>
            <a:ext cx="10403683" cy="2826292"/>
          </a:xfrm>
          <a:solidFill>
            <a:schemeClr val="accent1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u="sng" dirty="0">
                <a:solidFill>
                  <a:schemeClr val="bg1"/>
                </a:solidFill>
              </a:rPr>
              <a:t>Summary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b="1" cap="none" dirty="0">
                <a:solidFill>
                  <a:schemeClr val="bg1"/>
                </a:solidFill>
              </a:rPr>
              <a:t>BOARD’s scope:</a:t>
            </a:r>
            <a:r>
              <a:rPr lang="en-US" cap="none" dirty="0">
                <a:solidFill>
                  <a:schemeClr val="bg1"/>
                </a:solidFill>
              </a:rPr>
              <a:t> Identify, formulate, review &amp; update/ revise SIAs &amp; Guidance notes. </a:t>
            </a:r>
            <a:endParaRPr lang="en-US" sz="1800" b="0" i="0" u="none" strike="noStrike" baseline="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buClr>
                <a:schemeClr val="bg1"/>
              </a:buClr>
            </a:pPr>
            <a:r>
              <a:rPr lang="en-US" b="1" i="1" dirty="0">
                <a:solidFill>
                  <a:srgbClr val="FFFF00"/>
                </a:solidFill>
              </a:rPr>
              <a:t>SIA’</a:t>
            </a:r>
            <a:r>
              <a:rPr lang="en-US" b="1" i="1" cap="none" dirty="0">
                <a:solidFill>
                  <a:srgbClr val="FFFF00"/>
                </a:solidFill>
              </a:rPr>
              <a:t>s</a:t>
            </a:r>
            <a:r>
              <a:rPr lang="en-US" b="1" i="1" dirty="0">
                <a:solidFill>
                  <a:srgbClr val="FFFF00"/>
                </a:solidFill>
              </a:rPr>
              <a:t> are a set of minimum requirements that apply to all members of the ICAI while performing internal audit (IA) of any entity or body corporate </a:t>
            </a:r>
          </a:p>
          <a:p>
            <a:pPr algn="just">
              <a:buClr>
                <a:schemeClr val="bg1"/>
              </a:buClr>
            </a:pPr>
            <a:r>
              <a:rPr lang="en-US" b="1" i="1" u="sng" dirty="0">
                <a:solidFill>
                  <a:srgbClr val="FFFF00"/>
                </a:solidFill>
              </a:rPr>
              <a:t>OBJECTIVE of SIA</a:t>
            </a:r>
            <a:r>
              <a:rPr lang="en-US" b="1" i="1" u="sng" cap="none" dirty="0">
                <a:solidFill>
                  <a:srgbClr val="FFFF00"/>
                </a:solidFill>
              </a:rPr>
              <a:t>s</a:t>
            </a:r>
            <a:r>
              <a:rPr lang="en-US" b="1" i="1" dirty="0">
                <a:solidFill>
                  <a:srgbClr val="FFFF00"/>
                </a:solidFill>
              </a:rPr>
              <a:t>: to ensure a consistent approach and quality in the discharge of their professional duties  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b="1" cap="none" dirty="0">
                <a:solidFill>
                  <a:schemeClr val="bg1"/>
                </a:solidFill>
              </a:rPr>
              <a:t>SIAs are mandatory for members performing IA’s u/s 138 of Companies Act, all other companies after one year from date of SIA; and (both) after notification by ICAI </a:t>
            </a:r>
            <a:r>
              <a:rPr lang="en-US" sz="1600" b="1" cap="none" dirty="0">
                <a:solidFill>
                  <a:srgbClr val="FF0000"/>
                </a:solidFill>
                <a:highlight>
                  <a:srgbClr val="FFFF00"/>
                </a:highlight>
              </a:rPr>
              <a:t>(not yet notified by council)</a:t>
            </a:r>
            <a:r>
              <a:rPr lang="en-US" sz="1600" b="1" cap="none" dirty="0">
                <a:solidFill>
                  <a:srgbClr val="FF0000"/>
                </a:solidFill>
              </a:rPr>
              <a:t> </a:t>
            </a:r>
            <a:endParaRPr lang="en-US" b="1" cap="none" dirty="0">
              <a:solidFill>
                <a:srgbClr val="FF0000"/>
              </a:solidFill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B1BC409-30E1-6536-8457-96CCA72A853E}"/>
              </a:ext>
            </a:extLst>
          </p:cNvPr>
          <p:cNvSpPr txBox="1">
            <a:spLocks/>
          </p:cNvSpPr>
          <p:nvPr/>
        </p:nvSpPr>
        <p:spPr>
          <a:xfrm>
            <a:off x="1892105" y="3868617"/>
            <a:ext cx="10172720" cy="2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u="sng" dirty="0">
                <a:solidFill>
                  <a:schemeClr val="tx1"/>
                </a:solidFill>
              </a:rPr>
              <a:t>SIA’</a:t>
            </a:r>
            <a:r>
              <a:rPr lang="en-US" b="1" u="sng" cap="none" dirty="0">
                <a:solidFill>
                  <a:schemeClr val="tx1"/>
                </a:solidFill>
              </a:rPr>
              <a:t>s</a:t>
            </a:r>
            <a:endParaRPr lang="en-US" b="1" u="sng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b="1" cap="none" dirty="0">
                <a:solidFill>
                  <a:schemeClr val="tx1"/>
                </a:solidFill>
              </a:rPr>
              <a:t>SIAs: </a:t>
            </a:r>
            <a:r>
              <a:rPr lang="en-US" cap="none" dirty="0">
                <a:solidFill>
                  <a:schemeClr val="tx1"/>
                </a:solidFill>
              </a:rPr>
              <a:t>To be Principle Based, Professional judgement-’Substance Over Form’</a:t>
            </a:r>
          </a:p>
          <a:p>
            <a:pPr>
              <a:lnSpc>
                <a:spcPct val="100000"/>
              </a:lnSpc>
            </a:pPr>
            <a:r>
              <a:rPr lang="en-US" b="1" cap="none" dirty="0">
                <a:solidFill>
                  <a:schemeClr val="tx1"/>
                </a:solidFill>
              </a:rPr>
              <a:t>SIA content: </a:t>
            </a:r>
            <a:r>
              <a:rPr lang="en-US" cap="none" dirty="0">
                <a:solidFill>
                  <a:schemeClr val="tx1"/>
                </a:solidFill>
              </a:rPr>
              <a:t>Introduction, Objective, Requirements, Explanations, Effective Date</a:t>
            </a:r>
          </a:p>
          <a:p>
            <a:pPr>
              <a:lnSpc>
                <a:spcPct val="100000"/>
              </a:lnSpc>
            </a:pPr>
            <a:r>
              <a:rPr lang="en-US" b="1" cap="none" dirty="0">
                <a:solidFill>
                  <a:schemeClr val="tx1"/>
                </a:solidFill>
              </a:rPr>
              <a:t>Series of New SIAs: </a:t>
            </a:r>
            <a:r>
              <a:rPr lang="en-US" b="1" u="sng" cap="none" dirty="0">
                <a:solidFill>
                  <a:schemeClr val="tx1"/>
                </a:solidFill>
              </a:rPr>
              <a:t>100</a:t>
            </a:r>
            <a:r>
              <a:rPr lang="en-US" cap="none" dirty="0">
                <a:solidFill>
                  <a:schemeClr val="tx1"/>
                </a:solidFill>
              </a:rPr>
              <a:t>= Key Concepts, </a:t>
            </a:r>
            <a:r>
              <a:rPr lang="en-US" b="1" u="sng" cap="none" dirty="0">
                <a:solidFill>
                  <a:schemeClr val="tx1"/>
                </a:solidFill>
              </a:rPr>
              <a:t>200</a:t>
            </a:r>
            <a:r>
              <a:rPr lang="en-US" cap="none" dirty="0">
                <a:solidFill>
                  <a:schemeClr val="tx1"/>
                </a:solidFill>
              </a:rPr>
              <a:t>=IA Management, </a:t>
            </a:r>
            <a:r>
              <a:rPr lang="en-US" b="1" u="sng" cap="none" dirty="0">
                <a:solidFill>
                  <a:schemeClr val="tx1"/>
                </a:solidFill>
              </a:rPr>
              <a:t>300-400</a:t>
            </a:r>
            <a:r>
              <a:rPr lang="en-US" cap="none" dirty="0">
                <a:solidFill>
                  <a:schemeClr val="tx1"/>
                </a:solidFill>
              </a:rPr>
              <a:t>=Conduct of Assignments, </a:t>
            </a:r>
            <a:r>
              <a:rPr lang="en-US" b="1" u="sng" cap="none" dirty="0">
                <a:solidFill>
                  <a:schemeClr val="tx1"/>
                </a:solidFill>
              </a:rPr>
              <a:t>500</a:t>
            </a:r>
            <a:r>
              <a:rPr lang="en-US" cap="none" dirty="0">
                <a:solidFill>
                  <a:schemeClr val="tx1"/>
                </a:solidFill>
              </a:rPr>
              <a:t>= Specialized areas, </a:t>
            </a:r>
            <a:r>
              <a:rPr lang="en-US" b="1" u="sng" cap="none" dirty="0">
                <a:solidFill>
                  <a:schemeClr val="tx1"/>
                </a:solidFill>
              </a:rPr>
              <a:t>600</a:t>
            </a:r>
            <a:r>
              <a:rPr lang="en-US" cap="none" dirty="0">
                <a:solidFill>
                  <a:schemeClr val="tx1"/>
                </a:solidFill>
              </a:rPr>
              <a:t>=QC, </a:t>
            </a:r>
            <a:r>
              <a:rPr lang="en-US" b="1" u="sng" cap="none" dirty="0">
                <a:solidFill>
                  <a:schemeClr val="tx1"/>
                </a:solidFill>
              </a:rPr>
              <a:t>700</a:t>
            </a:r>
            <a:r>
              <a:rPr lang="en-US" cap="none" dirty="0">
                <a:solidFill>
                  <a:schemeClr val="tx1"/>
                </a:solidFill>
              </a:rPr>
              <a:t>=Other     </a:t>
            </a:r>
            <a:r>
              <a:rPr lang="en-US" i="1" cap="none" dirty="0">
                <a:solidFill>
                  <a:schemeClr val="tx1"/>
                </a:solidFill>
              </a:rPr>
              <a:t>(overrides earlier SIAs)</a:t>
            </a:r>
            <a:endParaRPr lang="en-US" b="1" i="1" cap="none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23" name="Picture 22" descr="A group of people with speech bubbles&#10;&#10;Description automatically generated with medium confidence">
            <a:extLst>
              <a:ext uri="{FF2B5EF4-FFF2-40B4-BE49-F238E27FC236}">
                <a16:creationId xmlns:a16="http://schemas.microsoft.com/office/drawing/2014/main" id="{0D8D0854-B89D-66BA-C39E-E46B9F6A6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394" y="1177777"/>
            <a:ext cx="1811606" cy="1811606"/>
          </a:xfrm>
          <a:prstGeom prst="rect">
            <a:avLst/>
          </a:prstGeom>
        </p:spPr>
      </p:pic>
      <p:pic>
        <p:nvPicPr>
          <p:cNvPr id="24" name="Picture 23" descr="A hand holding a checklist&#10;&#10;Description automatically generated with medium confidence">
            <a:extLst>
              <a:ext uri="{FF2B5EF4-FFF2-40B4-BE49-F238E27FC236}">
                <a16:creationId xmlns:a16="http://schemas.microsoft.com/office/drawing/2014/main" id="{6C93DC5D-F366-5533-6B96-B06BA4840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5200"/>
            <a:ext cx="1974947" cy="185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3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1CA138-E613-6CA0-FFBD-E0EE4FE3C6FE}"/>
              </a:ext>
            </a:extLst>
          </p:cNvPr>
          <p:cNvSpPr txBox="1">
            <a:spLocks/>
          </p:cNvSpPr>
          <p:nvPr/>
        </p:nvSpPr>
        <p:spPr>
          <a:xfrm>
            <a:off x="127175" y="114187"/>
            <a:ext cx="11937650" cy="5950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300-400= CONDUCT OF IA                             </a:t>
            </a:r>
            <a:r>
              <a:rPr lang="en-US" sz="2800" u="sng" dirty="0">
                <a:solidFill>
                  <a:schemeClr val="bg1"/>
                </a:solidFill>
              </a:rPr>
              <a:t>SIA 310_PLANNING THE INTERNAL AUDIT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073FCA-E770-5B27-701A-C3BEC5ED213A}"/>
              </a:ext>
            </a:extLst>
          </p:cNvPr>
          <p:cNvSpPr txBox="1"/>
          <p:nvPr/>
        </p:nvSpPr>
        <p:spPr>
          <a:xfrm>
            <a:off x="375137" y="847290"/>
            <a:ext cx="3774831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Subset of Overall IA Plan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More specific (location, process)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Usually take Short time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Outcome: IA Assignment Plan</a:t>
            </a:r>
            <a:endParaRPr lang="en-US" b="0" i="0" u="none" strike="noStrike" baseline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0988B8-7876-F82D-7022-113BA4E279EA}"/>
              </a:ext>
            </a:extLst>
          </p:cNvPr>
          <p:cNvSpPr txBox="1"/>
          <p:nvPr/>
        </p:nvSpPr>
        <p:spPr>
          <a:xfrm>
            <a:off x="1309478" y="2295874"/>
            <a:ext cx="4220306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OBJECTIVES OF PLANNING:-</a:t>
            </a:r>
            <a:endParaRPr lang="en-US" b="1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Alignment with Overall IA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Sound basis for Assurance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Adequate time &amp;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Efficient &amp; Effective execution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Conformance with SIAs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E0533D-2607-2A53-D833-DF965EA92907}"/>
              </a:ext>
            </a:extLst>
          </p:cNvPr>
          <p:cNvSpPr txBox="1"/>
          <p:nvPr/>
        </p:nvSpPr>
        <p:spPr>
          <a:xfrm>
            <a:off x="6009242" y="2356990"/>
            <a:ext cx="3666979" cy="17851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chemeClr val="bg1"/>
                </a:solidFill>
              </a:rPr>
              <a:t>AUDIT PLAN – 2 : 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Skills &amp; Resources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Technology / Tools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Specific Audit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Final IA Plan &amp; its approval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1B205-3A5B-6503-93C3-D90C8A589B3F}"/>
              </a:ext>
            </a:extLst>
          </p:cNvPr>
          <p:cNvSpPr txBox="1"/>
          <p:nvPr/>
        </p:nvSpPr>
        <p:spPr>
          <a:xfrm>
            <a:off x="7512147" y="4501010"/>
            <a:ext cx="4459458" cy="1692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/>
              <a:t>REQUIREMENTS /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Planning process document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Requirements of evidences with all above characteristics should be part of IA program</a:t>
            </a:r>
          </a:p>
        </p:txBody>
      </p:sp>
      <p:sp>
        <p:nvSpPr>
          <p:cNvPr id="7" name="Arrow: Bent-Up 6">
            <a:extLst>
              <a:ext uri="{FF2B5EF4-FFF2-40B4-BE49-F238E27FC236}">
                <a16:creationId xmlns:a16="http://schemas.microsoft.com/office/drawing/2014/main" id="{F3915E12-451B-02E7-4622-7BCB1C959588}"/>
              </a:ext>
            </a:extLst>
          </p:cNvPr>
          <p:cNvSpPr/>
          <p:nvPr/>
        </p:nvSpPr>
        <p:spPr>
          <a:xfrm>
            <a:off x="5646438" y="4230006"/>
            <a:ext cx="804205" cy="745585"/>
          </a:xfrm>
          <a:prstGeom prst="bent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Bent-Up 7">
            <a:extLst>
              <a:ext uri="{FF2B5EF4-FFF2-40B4-BE49-F238E27FC236}">
                <a16:creationId xmlns:a16="http://schemas.microsoft.com/office/drawing/2014/main" id="{EBAC2F9C-9F56-050A-6F37-F55E26E71C64}"/>
              </a:ext>
            </a:extLst>
          </p:cNvPr>
          <p:cNvSpPr/>
          <p:nvPr/>
        </p:nvSpPr>
        <p:spPr>
          <a:xfrm rot="10800000" flipH="1">
            <a:off x="9741876" y="3674539"/>
            <a:ext cx="717453" cy="745585"/>
          </a:xfrm>
          <a:prstGeom prst="bentUpArrow">
            <a:avLst>
              <a:gd name="adj1" fmla="val 25000"/>
              <a:gd name="adj2" fmla="val 25000"/>
              <a:gd name="adj3" fmla="val 2971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Bent-Up 8">
            <a:extLst>
              <a:ext uri="{FF2B5EF4-FFF2-40B4-BE49-F238E27FC236}">
                <a16:creationId xmlns:a16="http://schemas.microsoft.com/office/drawing/2014/main" id="{04BE52A7-AC48-7D8A-5424-9B8534FD90ED}"/>
              </a:ext>
            </a:extLst>
          </p:cNvPr>
          <p:cNvSpPr/>
          <p:nvPr/>
        </p:nvSpPr>
        <p:spPr>
          <a:xfrm rot="5400000">
            <a:off x="468928" y="2168198"/>
            <a:ext cx="804205" cy="745585"/>
          </a:xfrm>
          <a:prstGeom prst="bent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9DE3D-0233-E5C0-873E-0AB8469A9133}"/>
              </a:ext>
            </a:extLst>
          </p:cNvPr>
          <p:cNvSpPr txBox="1"/>
          <p:nvPr/>
        </p:nvSpPr>
        <p:spPr>
          <a:xfrm>
            <a:off x="1309478" y="4420124"/>
            <a:ext cx="4220306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AUDIT PLAN – 1 :-</a:t>
            </a:r>
            <a:endParaRPr lang="en-US" b="1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Scope, Objective, reason for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Knowledge of Business / unit, Tech.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Past / Known Issues, other reports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Meeting with Stakeholder &amp; Inputs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Risk &amp; Control Document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Approach, Methodology</a:t>
            </a:r>
          </a:p>
        </p:txBody>
      </p:sp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CE7DF61B-8DAF-C409-19BB-00E22FC7DBB4}"/>
              </a:ext>
            </a:extLst>
          </p:cNvPr>
          <p:cNvSpPr/>
          <p:nvPr/>
        </p:nvSpPr>
        <p:spPr>
          <a:xfrm rot="5400000">
            <a:off x="417929" y="4035487"/>
            <a:ext cx="804205" cy="745585"/>
          </a:xfrm>
          <a:prstGeom prst="bent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ipboard with a pencil and checklist&#10;&#10;Description automatically generated with medium confidence">
            <a:extLst>
              <a:ext uri="{FF2B5EF4-FFF2-40B4-BE49-F238E27FC236}">
                <a16:creationId xmlns:a16="http://schemas.microsoft.com/office/drawing/2014/main" id="{CC5A31C5-33D3-AF08-251C-9B84D77A1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97" y="4583475"/>
            <a:ext cx="1046070" cy="1527839"/>
          </a:xfrm>
          <a:prstGeom prst="rect">
            <a:avLst/>
          </a:prstGeom>
        </p:spPr>
      </p:pic>
      <p:pic>
        <p:nvPicPr>
          <p:cNvPr id="15" name="Picture 14" descr="A picture containing circle, screenshot, graphics, design&#10;&#10;Description automatically generated">
            <a:extLst>
              <a:ext uri="{FF2B5EF4-FFF2-40B4-BE49-F238E27FC236}">
                <a16:creationId xmlns:a16="http://schemas.microsoft.com/office/drawing/2014/main" id="{B69D004A-A4AB-CAD2-4A01-752DF0FE8B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452" y="634122"/>
            <a:ext cx="1626664" cy="162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9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1CA138-E613-6CA0-FFBD-E0EE4FE3C6FE}"/>
              </a:ext>
            </a:extLst>
          </p:cNvPr>
          <p:cNvSpPr txBox="1">
            <a:spLocks/>
          </p:cNvSpPr>
          <p:nvPr/>
        </p:nvSpPr>
        <p:spPr>
          <a:xfrm>
            <a:off x="127175" y="114187"/>
            <a:ext cx="11937650" cy="5950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300-400= CONDUCT OF IA                             </a:t>
            </a:r>
            <a:r>
              <a:rPr lang="en-US" sz="2800" u="sng" dirty="0">
                <a:solidFill>
                  <a:schemeClr val="bg1"/>
                </a:solidFill>
              </a:rPr>
              <a:t>SIA 320_INTERNAL AUDIT EVIDENCE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81ABA9-DE56-6A42-56BD-F688ABDB38ED}"/>
              </a:ext>
            </a:extLst>
          </p:cNvPr>
          <p:cNvSpPr txBox="1"/>
          <p:nvPr/>
        </p:nvSpPr>
        <p:spPr>
          <a:xfrm>
            <a:off x="375138" y="847290"/>
            <a:ext cx="3369212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“Internal Audit Evidence” refers to all the information used by the Internal Auditor in arriving at the conclusions on which the auditor’s opinion is based.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F59FC4-FF58-6A21-7A9A-7827785FB2E0}"/>
              </a:ext>
            </a:extLst>
          </p:cNvPr>
          <p:cNvSpPr txBox="1"/>
          <p:nvPr/>
        </p:nvSpPr>
        <p:spPr>
          <a:xfrm>
            <a:off x="1500555" y="2808239"/>
            <a:ext cx="4220306" cy="36933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CHARACTERISTICS OF EVIDENCE:-</a:t>
            </a:r>
            <a:endParaRPr lang="en-US" b="1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evidence collected must stand on its own and not require any follow-up clarification or additional information to arrive at the same conclusion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be underlying documents or audit procedures / workings</a:t>
            </a:r>
          </a:p>
          <a:p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Should be: 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Sufficient (quantity)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Appropriate (quality / relevance)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Reliable (source-internal / external)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Consistency (between sources)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1B1EAD-3995-0A69-B93B-716D253AB9CF}"/>
              </a:ext>
            </a:extLst>
          </p:cNvPr>
          <p:cNvSpPr txBox="1"/>
          <p:nvPr/>
        </p:nvSpPr>
        <p:spPr>
          <a:xfrm>
            <a:off x="6234325" y="1881264"/>
            <a:ext cx="3666979" cy="21236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chemeClr val="bg1"/>
                </a:solidFill>
              </a:rPr>
              <a:t>COLLECTION &amp; RECORDING: 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Should be reproduceable (copied &amp; independently reviewed)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Authentic (untampered)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Source is evidenced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0963F0-68A6-4B0B-6F60-D11EC6351549}"/>
              </a:ext>
            </a:extLst>
          </p:cNvPr>
          <p:cNvSpPr txBox="1"/>
          <p:nvPr/>
        </p:nvSpPr>
        <p:spPr>
          <a:xfrm>
            <a:off x="7512147" y="4501010"/>
            <a:ext cx="4459458" cy="20005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/>
              <a:t>REQUIREMENTS /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Written policy &amp; process on audit evidence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Requirements of evidences with all above characteristics should be part of IA program</a:t>
            </a:r>
          </a:p>
        </p:txBody>
      </p:sp>
      <p:sp>
        <p:nvSpPr>
          <p:cNvPr id="7" name="Arrow: Bent-Up 6">
            <a:extLst>
              <a:ext uri="{FF2B5EF4-FFF2-40B4-BE49-F238E27FC236}">
                <a16:creationId xmlns:a16="http://schemas.microsoft.com/office/drawing/2014/main" id="{54794960-9568-029F-7A3D-40B2A0F8B3B0}"/>
              </a:ext>
            </a:extLst>
          </p:cNvPr>
          <p:cNvSpPr/>
          <p:nvPr/>
        </p:nvSpPr>
        <p:spPr>
          <a:xfrm>
            <a:off x="5832222" y="4068228"/>
            <a:ext cx="804205" cy="745585"/>
          </a:xfrm>
          <a:prstGeom prst="bent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Bent-Up 7">
            <a:extLst>
              <a:ext uri="{FF2B5EF4-FFF2-40B4-BE49-F238E27FC236}">
                <a16:creationId xmlns:a16="http://schemas.microsoft.com/office/drawing/2014/main" id="{5930B862-C9B7-8B4C-A252-5BB7F75EB347}"/>
              </a:ext>
            </a:extLst>
          </p:cNvPr>
          <p:cNvSpPr/>
          <p:nvPr/>
        </p:nvSpPr>
        <p:spPr>
          <a:xfrm rot="10800000" flipH="1">
            <a:off x="9973992" y="3632130"/>
            <a:ext cx="717453" cy="745585"/>
          </a:xfrm>
          <a:prstGeom prst="bentUpArrow">
            <a:avLst>
              <a:gd name="adj1" fmla="val 25000"/>
              <a:gd name="adj2" fmla="val 25000"/>
              <a:gd name="adj3" fmla="val 2971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Bent-Up 8">
            <a:extLst>
              <a:ext uri="{FF2B5EF4-FFF2-40B4-BE49-F238E27FC236}">
                <a16:creationId xmlns:a16="http://schemas.microsoft.com/office/drawing/2014/main" id="{5E7E93C1-7DAC-8F2F-0B3B-368ED9F7B5D4}"/>
              </a:ext>
            </a:extLst>
          </p:cNvPr>
          <p:cNvSpPr/>
          <p:nvPr/>
        </p:nvSpPr>
        <p:spPr>
          <a:xfrm rot="5400000">
            <a:off x="652972" y="2492012"/>
            <a:ext cx="804205" cy="745585"/>
          </a:xfrm>
          <a:prstGeom prst="bent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1EDB9AD5-A25A-F873-4323-5D64E8657D7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552" y="909809"/>
            <a:ext cx="1764273" cy="12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1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1CA138-E613-6CA0-FFBD-E0EE4FE3C6FE}"/>
              </a:ext>
            </a:extLst>
          </p:cNvPr>
          <p:cNvSpPr txBox="1">
            <a:spLocks/>
          </p:cNvSpPr>
          <p:nvPr/>
        </p:nvSpPr>
        <p:spPr>
          <a:xfrm>
            <a:off x="127175" y="114187"/>
            <a:ext cx="11937650" cy="5950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300-400= CONDUCT OF IA                             </a:t>
            </a:r>
            <a:r>
              <a:rPr lang="en-US" sz="2800" u="sng" dirty="0">
                <a:solidFill>
                  <a:schemeClr val="bg1"/>
                </a:solidFill>
              </a:rPr>
              <a:t>SIA 330_INTERNAL AUDIT DOCUMENTATION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CBCD2-D8CB-0033-B1FE-4F18B82AA08B}"/>
              </a:ext>
            </a:extLst>
          </p:cNvPr>
          <p:cNvSpPr txBox="1"/>
          <p:nvPr/>
        </p:nvSpPr>
        <p:spPr>
          <a:xfrm>
            <a:off x="375138" y="847290"/>
            <a:ext cx="4274234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“</a:t>
            </a:r>
            <a:r>
              <a:rPr lang="en-US" sz="1600" b="0" i="0" u="sng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Internal Audit Documentation</a:t>
            </a:r>
            <a:r>
              <a:rPr lang="en-US" sz="16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” (working papers) refers to the written record (electronic or otherwise) of the internal audit procedures performed, the relevant audit evidence obtained, and conclusions reached by the Internal Auditor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68F474-7579-37AB-B3FE-4FC8318E500A}"/>
              </a:ext>
            </a:extLst>
          </p:cNvPr>
          <p:cNvSpPr txBox="1"/>
          <p:nvPr/>
        </p:nvSpPr>
        <p:spPr>
          <a:xfrm>
            <a:off x="1500555" y="2808239"/>
            <a:ext cx="4220306" cy="29546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Objectives of Audit Documentation</a:t>
            </a:r>
            <a:r>
              <a:rPr lang="en-US" sz="2000" u="sng" dirty="0"/>
              <a:t>: -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Validate / </a:t>
            </a:r>
            <a:r>
              <a:rPr lang="en-US" sz="18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support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the audit findings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Aid in the </a:t>
            </a: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</a:rPr>
              <a:t>supervision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and review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Establish conformance with </a:t>
            </a: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</a:rPr>
              <a:t>SIAs</a:t>
            </a:r>
          </a:p>
          <a:p>
            <a:endParaRPr lang="en-US" sz="2000" dirty="0"/>
          </a:p>
          <a:p>
            <a:pPr algn="just"/>
            <a:r>
              <a:rPr lang="en-US" sz="1800" b="0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The internal audit documentation must stand on its own and not require any follow-up clarifications or additional information to arrive at the same conclusions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4CA9A9-3B23-2596-C218-A0F9C20D0C76}"/>
              </a:ext>
            </a:extLst>
          </p:cNvPr>
          <p:cNvSpPr txBox="1"/>
          <p:nvPr/>
        </p:nvSpPr>
        <p:spPr>
          <a:xfrm>
            <a:off x="5995176" y="798009"/>
            <a:ext cx="3831109" cy="34547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/ contain: -</a:t>
            </a:r>
            <a:endParaRPr lang="en-US" sz="1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nature, timing, extent of audit activities &amp; be reviewed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Purpose, Source, performer, reviewer. Arranged logically.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Reproduceable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(copied &amp; independently reviewed)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&amp; Sufficient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(quantity)</a:t>
            </a:r>
            <a:endParaRPr lang="en-US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5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completed before issue of report / opinion or within </a:t>
            </a:r>
            <a:r>
              <a:rPr lang="en-US" sz="1600" i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days</a:t>
            </a:r>
            <a:r>
              <a:rPr lang="en-US" sz="16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release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 &amp; Custody with IA.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Retained as per legal requirements.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A9B35C-C250-4263-9D1B-9AEA5B82DFCE}"/>
              </a:ext>
            </a:extLst>
          </p:cNvPr>
          <p:cNvSpPr txBox="1"/>
          <p:nvPr/>
        </p:nvSpPr>
        <p:spPr>
          <a:xfrm>
            <a:off x="7512147" y="4501010"/>
            <a:ext cx="4459458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REQUIREMENTS /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Written policy &amp; process on audit documentation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 paper files for each audit assignment, reviewed and approved with cross reference to the Internal Audit Program </a:t>
            </a:r>
          </a:p>
        </p:txBody>
      </p:sp>
      <p:sp>
        <p:nvSpPr>
          <p:cNvPr id="12" name="Arrow: Bent-Up 11">
            <a:extLst>
              <a:ext uri="{FF2B5EF4-FFF2-40B4-BE49-F238E27FC236}">
                <a16:creationId xmlns:a16="http://schemas.microsoft.com/office/drawing/2014/main" id="{ABA5CC23-C48E-FBC8-6FFD-4FD45BC98EB5}"/>
              </a:ext>
            </a:extLst>
          </p:cNvPr>
          <p:cNvSpPr/>
          <p:nvPr/>
        </p:nvSpPr>
        <p:spPr>
          <a:xfrm>
            <a:off x="5795886" y="4341604"/>
            <a:ext cx="804205" cy="745585"/>
          </a:xfrm>
          <a:prstGeom prst="bent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Bent-Up 13">
            <a:extLst>
              <a:ext uri="{FF2B5EF4-FFF2-40B4-BE49-F238E27FC236}">
                <a16:creationId xmlns:a16="http://schemas.microsoft.com/office/drawing/2014/main" id="{6FC9AF6D-5F63-3EF4-CC7F-4E9C5DF1525C}"/>
              </a:ext>
            </a:extLst>
          </p:cNvPr>
          <p:cNvSpPr/>
          <p:nvPr/>
        </p:nvSpPr>
        <p:spPr>
          <a:xfrm rot="5400000">
            <a:off x="652972" y="2492012"/>
            <a:ext cx="804205" cy="745585"/>
          </a:xfrm>
          <a:prstGeom prst="bent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9D39B0-E8CB-4368-E947-E7FE852AD024}"/>
              </a:ext>
            </a:extLst>
          </p:cNvPr>
          <p:cNvCxnSpPr>
            <a:cxnSpLocks/>
          </p:cNvCxnSpPr>
          <p:nvPr/>
        </p:nvCxnSpPr>
        <p:spPr>
          <a:xfrm>
            <a:off x="6005728" y="2871837"/>
            <a:ext cx="382055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72612F8-FDE8-78D2-2939-56F48A422BE8}"/>
              </a:ext>
            </a:extLst>
          </p:cNvPr>
          <p:cNvSpPr txBox="1"/>
          <p:nvPr/>
        </p:nvSpPr>
        <p:spPr>
          <a:xfrm>
            <a:off x="9846214" y="812077"/>
            <a:ext cx="2050928" cy="3170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Includes: -</a:t>
            </a:r>
            <a:endParaRPr lang="en-US" sz="14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Electronic, hard copies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Notes, minutes of meetings, letters of confirmation, representation, checklists, correspondence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Contracts, bills – evidences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judgement required</a:t>
            </a:r>
          </a:p>
          <a:p>
            <a:endParaRPr lang="en-US" sz="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0C8ACB00-6EA2-A682-9451-C7A90351B3CF}"/>
              </a:ext>
            </a:extLst>
          </p:cNvPr>
          <p:cNvSpPr/>
          <p:nvPr/>
        </p:nvSpPr>
        <p:spPr>
          <a:xfrm>
            <a:off x="10691445" y="4043824"/>
            <a:ext cx="386862" cy="43278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A picture containing screenshot, graphics, clock, clipart&#10;&#10;Description automatically generated">
            <a:extLst>
              <a:ext uri="{FF2B5EF4-FFF2-40B4-BE49-F238E27FC236}">
                <a16:creationId xmlns:a16="http://schemas.microsoft.com/office/drawing/2014/main" id="{22B8D858-47BE-A6B5-5873-E3F6091F9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" y="5423096"/>
            <a:ext cx="1287270" cy="12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8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7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1CA138-E613-6CA0-FFBD-E0EE4FE3C6FE}"/>
              </a:ext>
            </a:extLst>
          </p:cNvPr>
          <p:cNvSpPr txBox="1">
            <a:spLocks/>
          </p:cNvSpPr>
          <p:nvPr/>
        </p:nvSpPr>
        <p:spPr>
          <a:xfrm>
            <a:off x="127175" y="114187"/>
            <a:ext cx="11937650" cy="5950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300-400= CONDUCT OF IA                          </a:t>
            </a:r>
            <a:r>
              <a:rPr lang="en-US" sz="2800" u="sng" dirty="0">
                <a:solidFill>
                  <a:schemeClr val="bg1"/>
                </a:solidFill>
              </a:rPr>
              <a:t>SIA 350_REVIEW AND SUPERVISION OF AUDIT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39D499-8376-743F-4D71-69D41BB376F4}"/>
              </a:ext>
            </a:extLst>
          </p:cNvPr>
          <p:cNvSpPr txBox="1"/>
          <p:nvPr/>
        </p:nvSpPr>
        <p:spPr>
          <a:xfrm>
            <a:off x="375138" y="861358"/>
            <a:ext cx="2579077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u="none" strike="noStrike" baseline="0" dirty="0">
                <a:solidFill>
                  <a:srgbClr val="FF0000"/>
                </a:solidFill>
                <a:latin typeface="CIDFont+F2"/>
              </a:rPr>
              <a:t>“</a:t>
            </a:r>
            <a:r>
              <a:rPr lang="en-US" sz="1600" b="1" i="0" u="none" strike="noStrike" baseline="0" dirty="0">
                <a:solidFill>
                  <a:srgbClr val="FF0000"/>
                </a:solidFill>
                <a:latin typeface="CIDFont+F2"/>
              </a:rPr>
              <a:t>Review</a:t>
            </a:r>
            <a:r>
              <a:rPr lang="en-US" sz="1600" b="0" i="0" u="none" strike="noStrike" baseline="0" dirty="0">
                <a:solidFill>
                  <a:srgbClr val="FF0000"/>
                </a:solidFill>
                <a:latin typeface="CIDFont+F2"/>
              </a:rPr>
              <a:t>” refers to the examination of audit plan and procedures, collection of audit evidence, conclusions drawn therefrom and documenting the working papers </a:t>
            </a:r>
            <a:r>
              <a:rPr lang="en-US" sz="1600" b="0" i="1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CIDFont+F2"/>
              </a:rPr>
              <a:t>(at End)</a:t>
            </a:r>
            <a:endParaRPr lang="en-US" sz="1600" b="0" i="1" u="none" strike="noStrike" baseline="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2417D6-F917-3DA1-9FE8-8F48DC6FD56B}"/>
              </a:ext>
            </a:extLst>
          </p:cNvPr>
          <p:cNvSpPr txBox="1"/>
          <p:nvPr/>
        </p:nvSpPr>
        <p:spPr>
          <a:xfrm>
            <a:off x="1230322" y="2822307"/>
            <a:ext cx="4713277" cy="38010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Objectives:-</a:t>
            </a:r>
            <a:endParaRPr lang="en-US" b="1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Revisit audit &amp; resource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Evaluate audit procedures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Other Considerations: 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Periodicity &amp; Extent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needs planning and depends on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automation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competency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Ensure requirements of Audit Documentation, Audit Evidence, using work of expert etc. are fulfilled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</a:t>
            </a:r>
            <a:r>
              <a:rPr lang="en-US" sz="1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up-level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</a:t>
            </a:r>
            <a:r>
              <a:rPr lang="en-US" sz="1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delegated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staff has requisite capabilities, Assess </a:t>
            </a:r>
            <a:r>
              <a:rPr lang="en-US" sz="1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C6C449-B06B-9FCE-E632-A02D5916FD9E}"/>
              </a:ext>
            </a:extLst>
          </p:cNvPr>
          <p:cNvSpPr txBox="1"/>
          <p:nvPr/>
        </p:nvSpPr>
        <p:spPr>
          <a:xfrm>
            <a:off x="6163986" y="1228014"/>
            <a:ext cx="2121885" cy="28623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Review: -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Objectives, plan, program, work allocation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Sampling, evidence, expert, quality, findings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Complexity, Draft, Final report, follow ups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A9DD54-4733-F7A9-FB8B-E45E0C3C4CB6}"/>
              </a:ext>
            </a:extLst>
          </p:cNvPr>
          <p:cNvSpPr txBox="1"/>
          <p:nvPr/>
        </p:nvSpPr>
        <p:spPr>
          <a:xfrm>
            <a:off x="7512147" y="4515078"/>
            <a:ext cx="4459458" cy="20005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/>
              <a:t>REQUIREMENTS /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Written policy &amp; process on review &amp; supervision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Requirements of evidences with all above characteristics should be part of IA program</a:t>
            </a:r>
          </a:p>
        </p:txBody>
      </p:sp>
      <p:sp>
        <p:nvSpPr>
          <p:cNvPr id="17" name="Arrow: Curved Right 16">
            <a:extLst>
              <a:ext uri="{FF2B5EF4-FFF2-40B4-BE49-F238E27FC236}">
                <a16:creationId xmlns:a16="http://schemas.microsoft.com/office/drawing/2014/main" id="{A4F90EC4-11AA-31C4-891B-D14408662A21}"/>
              </a:ext>
            </a:extLst>
          </p:cNvPr>
          <p:cNvSpPr/>
          <p:nvPr/>
        </p:nvSpPr>
        <p:spPr>
          <a:xfrm rot="20448154">
            <a:off x="583656" y="2798733"/>
            <a:ext cx="471268" cy="1146517"/>
          </a:xfrm>
          <a:prstGeom prst="curv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Curved Right 17">
            <a:extLst>
              <a:ext uri="{FF2B5EF4-FFF2-40B4-BE49-F238E27FC236}">
                <a16:creationId xmlns:a16="http://schemas.microsoft.com/office/drawing/2014/main" id="{6817892E-088B-F541-325B-0D0A27A27A28}"/>
              </a:ext>
            </a:extLst>
          </p:cNvPr>
          <p:cNvSpPr/>
          <p:nvPr/>
        </p:nvSpPr>
        <p:spPr>
          <a:xfrm rot="14425591">
            <a:off x="6405402" y="4012159"/>
            <a:ext cx="471268" cy="1146517"/>
          </a:xfrm>
          <a:prstGeom prst="curv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urved Right 18">
            <a:extLst>
              <a:ext uri="{FF2B5EF4-FFF2-40B4-BE49-F238E27FC236}">
                <a16:creationId xmlns:a16="http://schemas.microsoft.com/office/drawing/2014/main" id="{C63D5CC6-64FC-E1F7-8680-D96E7E8A8F05}"/>
              </a:ext>
            </a:extLst>
          </p:cNvPr>
          <p:cNvSpPr/>
          <p:nvPr/>
        </p:nvSpPr>
        <p:spPr>
          <a:xfrm rot="20042877" flipH="1">
            <a:off x="10786580" y="3312709"/>
            <a:ext cx="519445" cy="1146517"/>
          </a:xfrm>
          <a:prstGeom prst="curv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47F846-CB9D-4A61-4384-3BBB47238B6C}"/>
              </a:ext>
            </a:extLst>
          </p:cNvPr>
          <p:cNvSpPr txBox="1"/>
          <p:nvPr/>
        </p:nvSpPr>
        <p:spPr>
          <a:xfrm>
            <a:off x="2954216" y="868341"/>
            <a:ext cx="2461846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u="none" strike="noStrike" baseline="0" dirty="0">
                <a:solidFill>
                  <a:srgbClr val="FF0000"/>
                </a:solidFill>
                <a:latin typeface="CIDFont+F2"/>
              </a:rPr>
              <a:t>“</a:t>
            </a:r>
            <a:r>
              <a:rPr lang="en-US" sz="1600" b="1" i="0" u="none" strike="noStrike" baseline="0" dirty="0">
                <a:solidFill>
                  <a:srgbClr val="FF0000"/>
                </a:solidFill>
                <a:latin typeface="CIDFont+F2"/>
              </a:rPr>
              <a:t>Supervision</a:t>
            </a:r>
            <a:r>
              <a:rPr lang="en-US" sz="1600" b="0" i="0" u="none" strike="noStrike" baseline="0" dirty="0">
                <a:solidFill>
                  <a:srgbClr val="FF0000"/>
                </a:solidFill>
                <a:latin typeface="CIDFont+F2"/>
              </a:rPr>
              <a:t>” refers to the oversight of the audit activities and the provision of overall guidance for the achievement of audit objectives</a:t>
            </a:r>
          </a:p>
          <a:p>
            <a:pPr algn="ctr"/>
            <a:r>
              <a:rPr lang="en-US" sz="1600" b="0" i="1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(Ongoing)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814A2A-4314-40AE-0DAD-B240C0FDD00B}"/>
              </a:ext>
            </a:extLst>
          </p:cNvPr>
          <p:cNvSpPr txBox="1"/>
          <p:nvPr/>
        </p:nvSpPr>
        <p:spPr>
          <a:xfrm>
            <a:off x="8337444" y="1243488"/>
            <a:ext cx="2172884" cy="28623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Supervision: -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Priority &amp; sequence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Documentation, findings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Reviewers feedback</a:t>
            </a:r>
          </a:p>
        </p:txBody>
      </p:sp>
      <p:pic>
        <p:nvPicPr>
          <p:cNvPr id="3" name="Graphic 2" descr="Laptop with phone and calculator">
            <a:extLst>
              <a:ext uri="{FF2B5EF4-FFF2-40B4-BE49-F238E27FC236}">
                <a16:creationId xmlns:a16="http://schemas.microsoft.com/office/drawing/2014/main" id="{1ABDBFC1-4B0B-42E1-B450-E331F5A9E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3234" y="1118474"/>
            <a:ext cx="1558766" cy="155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0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1CA138-E613-6CA0-FFBD-E0EE4FE3C6FE}"/>
              </a:ext>
            </a:extLst>
          </p:cNvPr>
          <p:cNvSpPr txBox="1">
            <a:spLocks/>
          </p:cNvSpPr>
          <p:nvPr/>
        </p:nvSpPr>
        <p:spPr>
          <a:xfrm>
            <a:off x="127175" y="114187"/>
            <a:ext cx="11937650" cy="5950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300-400= CONDUCT OF IA                </a:t>
            </a:r>
            <a:r>
              <a:rPr lang="en-US" sz="2800" u="sng" dirty="0">
                <a:solidFill>
                  <a:schemeClr val="bg1"/>
                </a:solidFill>
              </a:rPr>
              <a:t>SIA 360_COMMUNICATION WITH MANAGEMENT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BC32E6-98CB-46BA-59D3-C0C0B686927C}"/>
              </a:ext>
            </a:extLst>
          </p:cNvPr>
          <p:cNvSpPr txBox="1"/>
          <p:nvPr/>
        </p:nvSpPr>
        <p:spPr>
          <a:xfrm>
            <a:off x="375138" y="826188"/>
            <a:ext cx="3001108" cy="12958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0" u="none" strike="noStrike" baseline="0" dirty="0">
                <a:solidFill>
                  <a:srgbClr val="FF0000"/>
                </a:solidFill>
                <a:latin typeface="CIDFont+F2"/>
              </a:rPr>
              <a:t>MANAGEMENT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CIDFont+F2"/>
              </a:rPr>
              <a:t> = Executives</a:t>
            </a:r>
          </a:p>
          <a:p>
            <a:pPr>
              <a:lnSpc>
                <a:spcPct val="150000"/>
              </a:lnSpc>
            </a:pPr>
            <a:r>
              <a:rPr lang="en-US" b="1" i="0" u="none" strike="noStrike" baseline="0" dirty="0">
                <a:solidFill>
                  <a:srgbClr val="FF0000"/>
                </a:solidFill>
                <a:latin typeface="CIDFont+F2"/>
              </a:rPr>
              <a:t>COMMUNICATION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CIDFont+F2"/>
              </a:rPr>
              <a:t> = verbal, written, electronic etc.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AD9689-540C-C208-793A-5DB9E1D35284}"/>
              </a:ext>
            </a:extLst>
          </p:cNvPr>
          <p:cNvSpPr txBox="1"/>
          <p:nvPr/>
        </p:nvSpPr>
        <p:spPr>
          <a:xfrm>
            <a:off x="1046459" y="2613251"/>
            <a:ext cx="4713277" cy="25340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OBJECTIVES:-</a:t>
            </a:r>
            <a:endParaRPr lang="en-US" b="1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consensus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with management for scope, approach, objectives, timing.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Inform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persuade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on matters important for audit. Resolve conflicts.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Agree on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protocols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86C8AD-8E41-746A-D0F3-3CD5CE042317}"/>
              </a:ext>
            </a:extLst>
          </p:cNvPr>
          <p:cNvSpPr txBox="1"/>
          <p:nvPr/>
        </p:nvSpPr>
        <p:spPr>
          <a:xfrm>
            <a:off x="6227289" y="1197856"/>
            <a:ext cx="4049159" cy="26766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b="1" u="sng" dirty="0">
                <a:solidFill>
                  <a:schemeClr val="bg1"/>
                </a:solidFill>
              </a:rPr>
              <a:t>PROCESS &amp; PROTOCOL</a:t>
            </a:r>
            <a:r>
              <a:rPr lang="en-US" sz="1900" u="sng" dirty="0">
                <a:solidFill>
                  <a:schemeClr val="bg1"/>
                </a:solidFill>
              </a:rPr>
              <a:t>: -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bg1"/>
                </a:solidFill>
              </a:rPr>
              <a:t>Mode</a:t>
            </a:r>
            <a:r>
              <a:rPr lang="en-US" sz="1900" dirty="0">
                <a:solidFill>
                  <a:schemeClr val="bg1"/>
                </a:solidFill>
              </a:rPr>
              <a:t> (verbal, written, Elec.)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bg1"/>
                </a:solidFill>
              </a:rPr>
              <a:t>Channel</a:t>
            </a:r>
            <a:r>
              <a:rPr lang="en-US" sz="1900" dirty="0">
                <a:solidFill>
                  <a:schemeClr val="bg1"/>
                </a:solidFill>
              </a:rPr>
              <a:t> (VC, email, phone, written)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bg1"/>
                </a:solidFill>
              </a:rPr>
              <a:t>Timelines</a:t>
            </a:r>
            <a:r>
              <a:rPr lang="en-US" sz="1900" dirty="0">
                <a:solidFill>
                  <a:schemeClr val="bg1"/>
                </a:solidFill>
              </a:rPr>
              <a:t> (emergency, weekly etc.)</a:t>
            </a:r>
            <a:endParaRPr lang="en-US" sz="1900" b="1" dirty="0">
              <a:solidFill>
                <a:schemeClr val="bg1"/>
              </a:solidFill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bg1"/>
                </a:solidFill>
              </a:rPr>
              <a:t>Content</a:t>
            </a:r>
            <a:r>
              <a:rPr lang="en-US" sz="1900" dirty="0">
                <a:solidFill>
                  <a:schemeClr val="bg1"/>
                </a:solidFill>
              </a:rPr>
              <a:t> (status, findings, hurdles)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bg1"/>
                </a:solidFill>
              </a:rPr>
              <a:t>Participants</a:t>
            </a:r>
            <a:r>
              <a:rPr lang="en-US" sz="1900" dirty="0">
                <a:solidFill>
                  <a:schemeClr val="bg1"/>
                </a:solidFill>
              </a:rPr>
              <a:t> (operational, HODs)</a:t>
            </a:r>
            <a:endParaRPr lang="en-US" sz="19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994D75-241F-E1C4-F54F-1825CCD079E3}"/>
              </a:ext>
            </a:extLst>
          </p:cNvPr>
          <p:cNvSpPr txBox="1"/>
          <p:nvPr/>
        </p:nvSpPr>
        <p:spPr>
          <a:xfrm>
            <a:off x="7434775" y="4543042"/>
            <a:ext cx="4459458" cy="20005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/>
              <a:t>REQUIREMENTS /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Written policy &amp; process on communication with management as part of IA Manual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Requirements of communication should be cross referenced to IA program</a:t>
            </a:r>
          </a:p>
        </p:txBody>
      </p:sp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3FF23C89-C18E-8959-284A-8DEE81AB172C}"/>
              </a:ext>
            </a:extLst>
          </p:cNvPr>
          <p:cNvSpPr/>
          <p:nvPr/>
        </p:nvSpPr>
        <p:spPr>
          <a:xfrm rot="20448154">
            <a:off x="262051" y="2265237"/>
            <a:ext cx="471268" cy="1146517"/>
          </a:xfrm>
          <a:prstGeom prst="curv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3BCF10DC-B5DB-1D92-8A2A-1BF3150D91AB}"/>
              </a:ext>
            </a:extLst>
          </p:cNvPr>
          <p:cNvSpPr/>
          <p:nvPr/>
        </p:nvSpPr>
        <p:spPr>
          <a:xfrm rot="14425591">
            <a:off x="6238696" y="3806838"/>
            <a:ext cx="471268" cy="1146517"/>
          </a:xfrm>
          <a:prstGeom prst="curv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78C9EBCB-5805-44E2-5958-AA7AA08BC274}"/>
              </a:ext>
            </a:extLst>
          </p:cNvPr>
          <p:cNvSpPr/>
          <p:nvPr/>
        </p:nvSpPr>
        <p:spPr>
          <a:xfrm rot="20042877" flipH="1">
            <a:off x="10589632" y="3318976"/>
            <a:ext cx="519445" cy="1146517"/>
          </a:xfrm>
          <a:prstGeom prst="curv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Graphic 10" descr="Chat outline">
            <a:extLst>
              <a:ext uri="{FF2B5EF4-FFF2-40B4-BE49-F238E27FC236}">
                <a16:creationId xmlns:a16="http://schemas.microsoft.com/office/drawing/2014/main" id="{721A8636-9481-8DA0-2824-A8D79235A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8245" y="512091"/>
            <a:ext cx="2171213" cy="217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2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1CA138-E613-6CA0-FFBD-E0EE4FE3C6FE}"/>
              </a:ext>
            </a:extLst>
          </p:cNvPr>
          <p:cNvSpPr txBox="1">
            <a:spLocks/>
          </p:cNvSpPr>
          <p:nvPr/>
        </p:nvSpPr>
        <p:spPr>
          <a:xfrm>
            <a:off x="127175" y="114187"/>
            <a:ext cx="11937650" cy="5950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300-400= CONDUCT OF IA                                          </a:t>
            </a:r>
            <a:r>
              <a:rPr lang="en-US" sz="2800" u="sng" dirty="0">
                <a:solidFill>
                  <a:schemeClr val="bg1"/>
                </a:solidFill>
              </a:rPr>
              <a:t>SIA 370_REPORTING RESULTS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986CBD-009E-1C79-3B72-F65D0FFC6403}"/>
              </a:ext>
            </a:extLst>
          </p:cNvPr>
          <p:cNvSpPr txBox="1"/>
          <p:nvPr/>
        </p:nvSpPr>
        <p:spPr>
          <a:xfrm>
            <a:off x="375137" y="847290"/>
            <a:ext cx="3788899" cy="24006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sng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Report to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: TCWG &amp; distributed as per authorized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FF0000"/>
                </a:solidFill>
                <a:latin typeface="Arial" panose="020B0604020202020204" pitchFamily="34" charset="0"/>
              </a:rPr>
              <a:t>At End of audit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/ as mandated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Highlight </a:t>
            </a:r>
            <a:r>
              <a:rPr lang="en-US" u="sng" dirty="0">
                <a:solidFill>
                  <a:srgbClr val="FF0000"/>
                </a:solidFill>
                <a:latin typeface="Arial" panose="020B0604020202020204" pitchFamily="34" charset="0"/>
              </a:rPr>
              <a:t>effectiveness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of Internal Controls &amp; Risk Management</a:t>
            </a:r>
          </a:p>
          <a:p>
            <a:endParaRPr lang="en-US" sz="1400" b="0" i="0" u="none" strike="noStrike" baseline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(SIA doesn’t cover: Periodic &amp; Assurance reports)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BC7046-0A46-F73D-66C0-A0E05AC53604}"/>
              </a:ext>
            </a:extLst>
          </p:cNvPr>
          <p:cNvSpPr txBox="1"/>
          <p:nvPr/>
        </p:nvSpPr>
        <p:spPr>
          <a:xfrm>
            <a:off x="1500555" y="3521151"/>
            <a:ext cx="4220306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Other Considerations:-</a:t>
            </a:r>
            <a:endParaRPr lang="en-US" b="1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final report to be given unless written </a:t>
            </a:r>
            <a:r>
              <a:rPr lang="en-US" b="0" i="1" u="sng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report </a:t>
            </a:r>
            <a:r>
              <a:rPr lang="en-US" b="0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been shared</a:t>
            </a:r>
            <a:endParaRPr lang="en-US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Should be shared within reasonable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post completion of audit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Mention conduct was in accordance with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Assurance reports-ref. SIA 380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014BDB-A2B9-9F03-631A-52752F78F66C}"/>
              </a:ext>
            </a:extLst>
          </p:cNvPr>
          <p:cNvSpPr txBox="1"/>
          <p:nvPr/>
        </p:nvSpPr>
        <p:spPr>
          <a:xfrm>
            <a:off x="6013937" y="1144259"/>
            <a:ext cx="3882685" cy="28623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chemeClr val="bg1"/>
                </a:solidFill>
              </a:rPr>
              <a:t>CONTENT &amp; FORMAT </a:t>
            </a:r>
            <a:r>
              <a:rPr lang="en-US" sz="1400" u="sng" dirty="0">
                <a:solidFill>
                  <a:schemeClr val="bg1"/>
                </a:solidFill>
              </a:rPr>
              <a:t>(PPT, PDF etc.)</a:t>
            </a:r>
            <a:r>
              <a:rPr lang="en-US" sz="2000" u="sng" dirty="0">
                <a:solidFill>
                  <a:schemeClr val="bg1"/>
                </a:solidFill>
              </a:rPr>
              <a:t>:-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Scope, Objectives, approach,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Extent of procedures, sampling, statistics, omissions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Executive summary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Detail report, Risk, Root cause, implications, recommendations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Action plan, due 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Declarations, Disclaimers, Sign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5D9A38-E82B-288D-A867-956FCE1AC988}"/>
              </a:ext>
            </a:extLst>
          </p:cNvPr>
          <p:cNvSpPr txBox="1"/>
          <p:nvPr/>
        </p:nvSpPr>
        <p:spPr>
          <a:xfrm>
            <a:off x="7512147" y="4501010"/>
            <a:ext cx="4459458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/>
              <a:t>REQUIREMENTS /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Copies of Draft &amp; Final signed reports (UDIN)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Management action plans</a:t>
            </a:r>
          </a:p>
        </p:txBody>
      </p:sp>
      <p:sp>
        <p:nvSpPr>
          <p:cNvPr id="7" name="Arrow: Bent-Up 6">
            <a:extLst>
              <a:ext uri="{FF2B5EF4-FFF2-40B4-BE49-F238E27FC236}">
                <a16:creationId xmlns:a16="http://schemas.microsoft.com/office/drawing/2014/main" id="{D1357618-E490-8062-D043-84BA56E4E844}"/>
              </a:ext>
            </a:extLst>
          </p:cNvPr>
          <p:cNvSpPr/>
          <p:nvPr/>
        </p:nvSpPr>
        <p:spPr>
          <a:xfrm>
            <a:off x="5832222" y="4068228"/>
            <a:ext cx="804205" cy="745585"/>
          </a:xfrm>
          <a:prstGeom prst="bent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Bent-Up 7">
            <a:extLst>
              <a:ext uri="{FF2B5EF4-FFF2-40B4-BE49-F238E27FC236}">
                <a16:creationId xmlns:a16="http://schemas.microsoft.com/office/drawing/2014/main" id="{3F47C7D5-238A-BDBA-AC44-3ECCD6D3A9A3}"/>
              </a:ext>
            </a:extLst>
          </p:cNvPr>
          <p:cNvSpPr/>
          <p:nvPr/>
        </p:nvSpPr>
        <p:spPr>
          <a:xfrm rot="10800000" flipH="1">
            <a:off x="9973992" y="3632130"/>
            <a:ext cx="717453" cy="745585"/>
          </a:xfrm>
          <a:prstGeom prst="bentUpArrow">
            <a:avLst>
              <a:gd name="adj1" fmla="val 25000"/>
              <a:gd name="adj2" fmla="val 25000"/>
              <a:gd name="adj3" fmla="val 2971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Bent-Up 8">
            <a:extLst>
              <a:ext uri="{FF2B5EF4-FFF2-40B4-BE49-F238E27FC236}">
                <a16:creationId xmlns:a16="http://schemas.microsoft.com/office/drawing/2014/main" id="{F48FF5A4-6B05-29A2-CA49-2B7058B002DF}"/>
              </a:ext>
            </a:extLst>
          </p:cNvPr>
          <p:cNvSpPr/>
          <p:nvPr/>
        </p:nvSpPr>
        <p:spPr>
          <a:xfrm rot="5400000">
            <a:off x="595525" y="3415341"/>
            <a:ext cx="804205" cy="745585"/>
          </a:xfrm>
          <a:prstGeom prst="bent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Document with solid fill">
            <a:extLst>
              <a:ext uri="{FF2B5EF4-FFF2-40B4-BE49-F238E27FC236}">
                <a16:creationId xmlns:a16="http://schemas.microsoft.com/office/drawing/2014/main" id="{B1F122E0-CF48-F4F4-41FD-826CD95DC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3402" y="1133218"/>
            <a:ext cx="1701422" cy="170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0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1CA138-E613-6CA0-FFBD-E0EE4FE3C6FE}"/>
              </a:ext>
            </a:extLst>
          </p:cNvPr>
          <p:cNvSpPr txBox="1">
            <a:spLocks/>
          </p:cNvSpPr>
          <p:nvPr/>
        </p:nvSpPr>
        <p:spPr>
          <a:xfrm>
            <a:off x="127175" y="114187"/>
            <a:ext cx="11937650" cy="5950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300-400= CONDUCT OF IA      </a:t>
            </a:r>
            <a:r>
              <a:rPr lang="en-US" sz="2400" u="sng" dirty="0">
                <a:solidFill>
                  <a:schemeClr val="bg1"/>
                </a:solidFill>
              </a:rPr>
              <a:t>SIA 390_MONITORING AND REPORTING OF PRIOR AUDIT ISSUES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BB9DFF-1D21-C069-CB35-6C72E1CC64C8}"/>
              </a:ext>
            </a:extLst>
          </p:cNvPr>
          <p:cNvSpPr txBox="1"/>
          <p:nvPr/>
        </p:nvSpPr>
        <p:spPr>
          <a:xfrm>
            <a:off x="375137" y="847290"/>
            <a:ext cx="4220305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IA responsible to </a:t>
            </a:r>
            <a:r>
              <a:rPr lang="en-US" b="0" i="0" u="sng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check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Action Taken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Management Responsible for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Report to TCWG for status &amp; open issues / escalate in case of delays or changes in Action plan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C88838-9A1D-7BAC-B913-B004E9E9DC9F}"/>
              </a:ext>
            </a:extLst>
          </p:cNvPr>
          <p:cNvSpPr txBox="1"/>
          <p:nvPr/>
        </p:nvSpPr>
        <p:spPr>
          <a:xfrm>
            <a:off x="1432573" y="2745622"/>
            <a:ext cx="4220306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MONITORING:-</a:t>
            </a:r>
            <a:endParaRPr lang="en-US" b="1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check after given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due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Confirm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before re-checking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Reasons for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postponing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required in writing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Auto-alert system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can be also implemented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remains open after escalation get written response that management accepts the risk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42115-C21B-96B0-623A-4E4844BF07F0}"/>
              </a:ext>
            </a:extLst>
          </p:cNvPr>
          <p:cNvSpPr txBox="1"/>
          <p:nvPr/>
        </p:nvSpPr>
        <p:spPr>
          <a:xfrm>
            <a:off x="6234324" y="1573487"/>
            <a:ext cx="3666979" cy="24314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900" b="1" u="sng" dirty="0">
                <a:solidFill>
                  <a:schemeClr val="bg1"/>
                </a:solidFill>
              </a:rPr>
              <a:t>CLOSURE IF</a:t>
            </a:r>
            <a:r>
              <a:rPr lang="en-US" sz="1900" u="sng" dirty="0">
                <a:solidFill>
                  <a:schemeClr val="bg1"/>
                </a:solidFill>
              </a:rPr>
              <a:t>: 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u="sng" dirty="0">
                <a:solidFill>
                  <a:schemeClr val="bg1"/>
                </a:solidFill>
              </a:rPr>
              <a:t>Critical issues</a:t>
            </a:r>
            <a:r>
              <a:rPr lang="en-US" sz="1900" dirty="0">
                <a:solidFill>
                  <a:schemeClr val="bg1"/>
                </a:solidFill>
              </a:rPr>
              <a:t>: Re-audit to confirm risk is mitigated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u="sng" dirty="0">
                <a:solidFill>
                  <a:schemeClr val="bg1"/>
                </a:solidFill>
              </a:rPr>
              <a:t>Medium risk</a:t>
            </a:r>
            <a:r>
              <a:rPr lang="en-US" sz="1900" dirty="0">
                <a:solidFill>
                  <a:schemeClr val="bg1"/>
                </a:solidFill>
              </a:rPr>
              <a:t>: documentation-based closure is acceptable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u="sng" dirty="0">
                <a:solidFill>
                  <a:schemeClr val="bg1"/>
                </a:solidFill>
              </a:rPr>
              <a:t>Low risk</a:t>
            </a:r>
            <a:r>
              <a:rPr lang="en-US" sz="1900" dirty="0">
                <a:solidFill>
                  <a:schemeClr val="bg1"/>
                </a:solidFill>
              </a:rPr>
              <a:t>: written note is 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Documentation for all above to be maintained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55F109-1873-B477-3D44-8266606F654E}"/>
              </a:ext>
            </a:extLst>
          </p:cNvPr>
          <p:cNvSpPr txBox="1"/>
          <p:nvPr/>
        </p:nvSpPr>
        <p:spPr>
          <a:xfrm>
            <a:off x="7512147" y="4501010"/>
            <a:ext cx="4459458" cy="1692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/>
              <a:t>REQUIREMENTS /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Written policy &amp; process on monitoring, escalation, closure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Various evidences, responses, status reports to be maintained</a:t>
            </a:r>
          </a:p>
        </p:txBody>
      </p:sp>
      <p:sp>
        <p:nvSpPr>
          <p:cNvPr id="7" name="Arrow: Bent-Up 6">
            <a:extLst>
              <a:ext uri="{FF2B5EF4-FFF2-40B4-BE49-F238E27FC236}">
                <a16:creationId xmlns:a16="http://schemas.microsoft.com/office/drawing/2014/main" id="{86CB5BF4-51CD-B633-7DD3-2F4745A9ED4E}"/>
              </a:ext>
            </a:extLst>
          </p:cNvPr>
          <p:cNvSpPr/>
          <p:nvPr/>
        </p:nvSpPr>
        <p:spPr>
          <a:xfrm>
            <a:off x="5832222" y="4068228"/>
            <a:ext cx="804205" cy="745585"/>
          </a:xfrm>
          <a:prstGeom prst="bent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Bent-Up 7">
            <a:extLst>
              <a:ext uri="{FF2B5EF4-FFF2-40B4-BE49-F238E27FC236}">
                <a16:creationId xmlns:a16="http://schemas.microsoft.com/office/drawing/2014/main" id="{D06628FD-B49F-6C8B-901F-C9CD4DCE72BD}"/>
              </a:ext>
            </a:extLst>
          </p:cNvPr>
          <p:cNvSpPr/>
          <p:nvPr/>
        </p:nvSpPr>
        <p:spPr>
          <a:xfrm rot="10800000" flipH="1">
            <a:off x="9973992" y="3632130"/>
            <a:ext cx="717453" cy="745585"/>
          </a:xfrm>
          <a:prstGeom prst="bentUpArrow">
            <a:avLst>
              <a:gd name="adj1" fmla="val 25000"/>
              <a:gd name="adj2" fmla="val 25000"/>
              <a:gd name="adj3" fmla="val 2971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Bent-Up 8">
            <a:extLst>
              <a:ext uri="{FF2B5EF4-FFF2-40B4-BE49-F238E27FC236}">
                <a16:creationId xmlns:a16="http://schemas.microsoft.com/office/drawing/2014/main" id="{E9DD5E04-4416-7B5A-94DE-1ACA1576E3E7}"/>
              </a:ext>
            </a:extLst>
          </p:cNvPr>
          <p:cNvSpPr/>
          <p:nvPr/>
        </p:nvSpPr>
        <p:spPr>
          <a:xfrm rot="5400000">
            <a:off x="584989" y="2492012"/>
            <a:ext cx="804205" cy="745585"/>
          </a:xfrm>
          <a:prstGeom prst="bent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eople with speech bubbles&#10;&#10;Description automatically generated with medium confidence">
            <a:extLst>
              <a:ext uri="{FF2B5EF4-FFF2-40B4-BE49-F238E27FC236}">
                <a16:creationId xmlns:a16="http://schemas.microsoft.com/office/drawing/2014/main" id="{8E7C13A0-DE01-3840-AFDE-B54C849ED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06" y="805493"/>
            <a:ext cx="1308218" cy="130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8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1CA138-E613-6CA0-FFBD-E0EE4FE3C6FE}"/>
              </a:ext>
            </a:extLst>
          </p:cNvPr>
          <p:cNvSpPr txBox="1">
            <a:spLocks/>
          </p:cNvSpPr>
          <p:nvPr/>
        </p:nvSpPr>
        <p:spPr>
          <a:xfrm>
            <a:off x="127175" y="114187"/>
            <a:ext cx="11937650" cy="59501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500= SPECIALIZED AREAS        </a:t>
            </a:r>
            <a:r>
              <a:rPr lang="en-US" sz="2800" u="sng" dirty="0">
                <a:solidFill>
                  <a:schemeClr val="bg1"/>
                </a:solidFill>
              </a:rPr>
              <a:t>SIA 520_INTERNAL AUDITING IN AN INFORMATION TECHNOLOGY ENVIRONMENT (ITE) 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59BE47-EEFD-D551-6EED-900A9C5070C4}"/>
              </a:ext>
            </a:extLst>
          </p:cNvPr>
          <p:cNvSpPr txBox="1"/>
          <p:nvPr/>
        </p:nvSpPr>
        <p:spPr>
          <a:xfrm>
            <a:off x="375138" y="847290"/>
            <a:ext cx="4126524" cy="16773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b="1" i="0" u="sng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I.T.E</a:t>
            </a:r>
            <a:r>
              <a:rPr lang="en-US" sz="14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= IT Infrastructure including Hardware, IT Architecture, OS, Network, Storage systems, Application software’s, Data, Interfaces, ERPs, CRM, Dealer &amp; Channel management, E-comm., RPA etc. (managed by Company)</a:t>
            </a:r>
          </a:p>
          <a:p>
            <a:pPr algn="just"/>
            <a:endParaRPr lang="en-US" sz="5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1400" b="1" i="1" dirty="0">
                <a:solidFill>
                  <a:srgbClr val="FF0000"/>
                </a:solidFill>
                <a:latin typeface="Arial" panose="020B0604020202020204" pitchFamily="34" charset="0"/>
              </a:rPr>
              <a:t>Nature of Risks are Different in ITE</a:t>
            </a:r>
          </a:p>
          <a:p>
            <a:pPr algn="just"/>
            <a:r>
              <a:rPr lang="en-US" sz="1400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IA to check IT controls, Same 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7753B1-6BC7-B4E4-2D29-23112B4AF9EB}"/>
              </a:ext>
            </a:extLst>
          </p:cNvPr>
          <p:cNvSpPr txBox="1"/>
          <p:nvPr/>
        </p:nvSpPr>
        <p:spPr>
          <a:xfrm>
            <a:off x="5433160" y="839595"/>
            <a:ext cx="5736588" cy="16927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REQUIREMENTS:-</a:t>
            </a:r>
            <a:endParaRPr lang="en-US" b="1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Understanding Business &amp; 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Skills / Experts for various areas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(DISA, ERP, CBS, OS, Databases, Networks, AI, ML, RPA, Audit Tools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Risk Assessment, Audit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Audit planning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78F7D-FAE1-BA11-1CE9-0DBFF1E284F4}"/>
              </a:ext>
            </a:extLst>
          </p:cNvPr>
          <p:cNvSpPr txBox="1"/>
          <p:nvPr/>
        </p:nvSpPr>
        <p:spPr>
          <a:xfrm>
            <a:off x="599997" y="2709663"/>
            <a:ext cx="2648663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AUDIT AREAS-</a:t>
            </a:r>
          </a:p>
          <a:p>
            <a:r>
              <a:rPr lang="en-US" dirty="0"/>
              <a:t>IT Strategy, Governance, Oversight, ITGC, Automated controls, System reports, IT Ops, Cyber, GRC, DRP, BCP, Self development, UATs</a:t>
            </a:r>
          </a:p>
        </p:txBody>
      </p:sp>
      <p:sp>
        <p:nvSpPr>
          <p:cNvPr id="12" name="Arrow: Curved Right 11">
            <a:extLst>
              <a:ext uri="{FF2B5EF4-FFF2-40B4-BE49-F238E27FC236}">
                <a16:creationId xmlns:a16="http://schemas.microsoft.com/office/drawing/2014/main" id="{C72373B1-AFE1-32EC-8D6F-97E21A7012AB}"/>
              </a:ext>
            </a:extLst>
          </p:cNvPr>
          <p:cNvSpPr/>
          <p:nvPr/>
        </p:nvSpPr>
        <p:spPr>
          <a:xfrm rot="21126049" flipH="1">
            <a:off x="11297839" y="1885374"/>
            <a:ext cx="467686" cy="779383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A35AE2-4C80-AE6D-D353-FCC30C978348}"/>
              </a:ext>
            </a:extLst>
          </p:cNvPr>
          <p:cNvSpPr txBox="1"/>
          <p:nvPr/>
        </p:nvSpPr>
        <p:spPr>
          <a:xfrm>
            <a:off x="3801523" y="2709663"/>
            <a:ext cx="3827168" cy="18158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EXECUTION:-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of </a:t>
            </a:r>
            <a:r>
              <a:rPr lang="en-US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&amp; </a:t>
            </a:r>
            <a:r>
              <a:rPr lang="en-US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&amp; Report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control gaps, operating deficiencies, </a:t>
            </a:r>
            <a:r>
              <a:rPr lang="en-US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Violation of procedures &amp; Laws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6582CB-1F8E-2C4C-92D5-7D11C2F6307C}"/>
              </a:ext>
            </a:extLst>
          </p:cNvPr>
          <p:cNvSpPr txBox="1"/>
          <p:nvPr/>
        </p:nvSpPr>
        <p:spPr>
          <a:xfrm>
            <a:off x="674494" y="5007245"/>
            <a:ext cx="5040020" cy="14773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EXECUTION:-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of 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&amp; 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&amp; Report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control gaps, operating deficiencies, 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Violation of procedures &amp; Laws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F30BCF-7D63-E1C6-0B1B-BDEDCDD596BF}"/>
              </a:ext>
            </a:extLst>
          </p:cNvPr>
          <p:cNvSpPr txBox="1"/>
          <p:nvPr/>
        </p:nvSpPr>
        <p:spPr>
          <a:xfrm>
            <a:off x="8330200" y="2709663"/>
            <a:ext cx="2960427" cy="18158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Configurations, Walkthroughs, Inspections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Interviews (incl. users)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Various special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Analytics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VAPT, Ethical Hacking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EAC10B2-3E40-F48E-B5F0-58C455DAA38A}"/>
              </a:ext>
            </a:extLst>
          </p:cNvPr>
          <p:cNvSpPr/>
          <p:nvPr/>
        </p:nvSpPr>
        <p:spPr>
          <a:xfrm>
            <a:off x="4572000" y="1470074"/>
            <a:ext cx="759656" cy="3868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C62F808-F1A5-C8E5-BC2B-697BECE15E4D}"/>
              </a:ext>
            </a:extLst>
          </p:cNvPr>
          <p:cNvSpPr/>
          <p:nvPr/>
        </p:nvSpPr>
        <p:spPr>
          <a:xfrm>
            <a:off x="7730196" y="3424174"/>
            <a:ext cx="498499" cy="3868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Curved Right 16">
            <a:extLst>
              <a:ext uri="{FF2B5EF4-FFF2-40B4-BE49-F238E27FC236}">
                <a16:creationId xmlns:a16="http://schemas.microsoft.com/office/drawing/2014/main" id="{6C9800C2-57F7-35CE-A158-ED2929B75503}"/>
              </a:ext>
            </a:extLst>
          </p:cNvPr>
          <p:cNvSpPr/>
          <p:nvPr/>
        </p:nvSpPr>
        <p:spPr>
          <a:xfrm rot="10488338" flipH="1" flipV="1">
            <a:off x="165847" y="4849516"/>
            <a:ext cx="484456" cy="876262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B0349CB-802A-1BBA-56A1-99939CA4BA9C}"/>
              </a:ext>
            </a:extLst>
          </p:cNvPr>
          <p:cNvSpPr/>
          <p:nvPr/>
        </p:nvSpPr>
        <p:spPr>
          <a:xfrm>
            <a:off x="3311968" y="3398246"/>
            <a:ext cx="431409" cy="3868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AB8B17-BE0B-0A74-BA39-6C9E23C0E30A}"/>
              </a:ext>
            </a:extLst>
          </p:cNvPr>
          <p:cNvSpPr txBox="1"/>
          <p:nvPr/>
        </p:nvSpPr>
        <p:spPr>
          <a:xfrm>
            <a:off x="6641614" y="5130356"/>
            <a:ext cx="4067767" cy="1231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/>
              <a:t>REQUIREMENTS /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/>
              <a:t>Documented</a:t>
            </a:r>
            <a:r>
              <a:rPr lang="en-US" dirty="0"/>
              <a:t>: ITE understanding, Risk Assessment, Approach, Audit Plan, Work papers, Reports etc.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827614B1-115D-22A5-F5AF-B773177C646B}"/>
              </a:ext>
            </a:extLst>
          </p:cNvPr>
          <p:cNvSpPr/>
          <p:nvPr/>
        </p:nvSpPr>
        <p:spPr>
          <a:xfrm>
            <a:off x="5798236" y="5627416"/>
            <a:ext cx="759656" cy="3868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Curved Right 20">
            <a:extLst>
              <a:ext uri="{FF2B5EF4-FFF2-40B4-BE49-F238E27FC236}">
                <a16:creationId xmlns:a16="http://schemas.microsoft.com/office/drawing/2014/main" id="{AEFC95E5-168B-95B1-37C2-00002E0ADF31}"/>
              </a:ext>
            </a:extLst>
          </p:cNvPr>
          <p:cNvSpPr/>
          <p:nvPr/>
        </p:nvSpPr>
        <p:spPr>
          <a:xfrm rot="21126049" flipH="1">
            <a:off x="11415335" y="4049454"/>
            <a:ext cx="467686" cy="779383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B687CA7E-642C-5062-9E7B-34012F82E377}"/>
              </a:ext>
            </a:extLst>
          </p:cNvPr>
          <p:cNvSpPr/>
          <p:nvPr/>
        </p:nvSpPr>
        <p:spPr>
          <a:xfrm rot="10488338" flipH="1" flipV="1">
            <a:off x="191072" y="2803972"/>
            <a:ext cx="484456" cy="876262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1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2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1CA138-E613-6CA0-FFBD-E0EE4FE3C6FE}"/>
              </a:ext>
            </a:extLst>
          </p:cNvPr>
          <p:cNvSpPr txBox="1">
            <a:spLocks/>
          </p:cNvSpPr>
          <p:nvPr/>
        </p:nvSpPr>
        <p:spPr>
          <a:xfrm>
            <a:off x="127175" y="114187"/>
            <a:ext cx="11937650" cy="59501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500= SPECIALIZED AREAS                                       </a:t>
            </a:r>
            <a:r>
              <a:rPr lang="en-US" sz="2800" u="sng" dirty="0">
                <a:solidFill>
                  <a:schemeClr val="bg1"/>
                </a:solidFill>
              </a:rPr>
              <a:t>SIA 530_THIRD PARTY SERVICE PROVIDER  (TPSP)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86FB72-2B46-B55E-F411-C08B0ECA0A5F}"/>
              </a:ext>
            </a:extLst>
          </p:cNvPr>
          <p:cNvSpPr txBox="1"/>
          <p:nvPr/>
        </p:nvSpPr>
        <p:spPr>
          <a:xfrm>
            <a:off x="375137" y="847290"/>
            <a:ext cx="3859237" cy="14157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0" i="0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TPSP through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Third Party Audit &amp; Assurance (TPAA) Report can provide assurance of control environment &amp; risk management</a:t>
            </a:r>
          </a:p>
          <a:p>
            <a:pPr algn="ctr"/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</a:rPr>
              <a:t>(Agreement should provide for it)</a:t>
            </a:r>
            <a:endParaRPr lang="en-US" sz="1400" b="0" i="1" strike="noStrike" baseline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FDC7C1-E9F0-EA33-4ADC-6347DC07B91E}"/>
              </a:ext>
            </a:extLst>
          </p:cNvPr>
          <p:cNvSpPr txBox="1"/>
          <p:nvPr/>
        </p:nvSpPr>
        <p:spPr>
          <a:xfrm>
            <a:off x="1461868" y="2401146"/>
            <a:ext cx="4370354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IA review:-</a:t>
            </a:r>
            <a:endParaRPr lang="en-US" sz="1600" b="1" i="0" u="sng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Review pre-post due diligence done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Understand scope of TPSP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Evaluate TPAA report (Apply SIA 240)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Based on above identify risks &amp; plan independent audit (if provided in agreement)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F93E1A-B7A5-8212-3C08-6BAA93B704BF}"/>
              </a:ext>
            </a:extLst>
          </p:cNvPr>
          <p:cNvSpPr txBox="1"/>
          <p:nvPr/>
        </p:nvSpPr>
        <p:spPr>
          <a:xfrm>
            <a:off x="1461868" y="4231043"/>
            <a:ext cx="4370354" cy="18158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TPSP Independent Audit Scope: 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ELCs, ITGC, Application controls, Process Controls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monitoring controls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 to monitor service, control design, implementation &amp; operating effectiveness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62868-F243-A48F-0451-2E6052AB5319}"/>
              </a:ext>
            </a:extLst>
          </p:cNvPr>
          <p:cNvSpPr txBox="1"/>
          <p:nvPr/>
        </p:nvSpPr>
        <p:spPr>
          <a:xfrm>
            <a:off x="7512147" y="4501010"/>
            <a:ext cx="4459458" cy="20005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/>
              <a:t>REQUIREMENTS /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Written policy &amp; process on audit evidence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Requirements of evidences with all above characteristics should be part of IA program</a:t>
            </a:r>
          </a:p>
        </p:txBody>
      </p:sp>
      <p:sp>
        <p:nvSpPr>
          <p:cNvPr id="7" name="Arrow: Bent-Up 6">
            <a:extLst>
              <a:ext uri="{FF2B5EF4-FFF2-40B4-BE49-F238E27FC236}">
                <a16:creationId xmlns:a16="http://schemas.microsoft.com/office/drawing/2014/main" id="{33B0F61C-63A2-4960-D110-C0CF63F6099D}"/>
              </a:ext>
            </a:extLst>
          </p:cNvPr>
          <p:cNvSpPr/>
          <p:nvPr/>
        </p:nvSpPr>
        <p:spPr>
          <a:xfrm>
            <a:off x="5934207" y="3896750"/>
            <a:ext cx="790150" cy="1370947"/>
          </a:xfrm>
          <a:prstGeom prst="bentUp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Bent-Up 7">
            <a:extLst>
              <a:ext uri="{FF2B5EF4-FFF2-40B4-BE49-F238E27FC236}">
                <a16:creationId xmlns:a16="http://schemas.microsoft.com/office/drawing/2014/main" id="{79387A19-8E9A-CFAC-6E64-AD8EDD926769}"/>
              </a:ext>
            </a:extLst>
          </p:cNvPr>
          <p:cNvSpPr/>
          <p:nvPr/>
        </p:nvSpPr>
        <p:spPr>
          <a:xfrm rot="10800000" flipH="1">
            <a:off x="10796952" y="3596961"/>
            <a:ext cx="717453" cy="745585"/>
          </a:xfrm>
          <a:prstGeom prst="bentUpArrow">
            <a:avLst>
              <a:gd name="adj1" fmla="val 25000"/>
              <a:gd name="adj2" fmla="val 25000"/>
              <a:gd name="adj3" fmla="val 2971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Bent-Up 8">
            <a:extLst>
              <a:ext uri="{FF2B5EF4-FFF2-40B4-BE49-F238E27FC236}">
                <a16:creationId xmlns:a16="http://schemas.microsoft.com/office/drawing/2014/main" id="{1BB0961F-1ABA-4ED7-CC14-752E6313C032}"/>
              </a:ext>
            </a:extLst>
          </p:cNvPr>
          <p:cNvSpPr/>
          <p:nvPr/>
        </p:nvSpPr>
        <p:spPr>
          <a:xfrm rot="5400000">
            <a:off x="584988" y="2442775"/>
            <a:ext cx="804205" cy="745585"/>
          </a:xfrm>
          <a:prstGeom prst="bentUp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D8BCA9-3861-FE8F-380F-C7D8904F10C0}"/>
              </a:ext>
            </a:extLst>
          </p:cNvPr>
          <p:cNvSpPr txBox="1"/>
          <p:nvPr/>
        </p:nvSpPr>
        <p:spPr>
          <a:xfrm>
            <a:off x="6095999" y="1232010"/>
            <a:ext cx="4595446" cy="25545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 to test in TPSP arrangements: -</a:t>
            </a:r>
          </a:p>
          <a:p>
            <a:pPr marL="231775" indent="-23018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TPSP database exists ?</a:t>
            </a:r>
          </a:p>
          <a:p>
            <a:pPr marL="231775" indent="-23018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criticality of TPSPs, ranking</a:t>
            </a:r>
          </a:p>
          <a:p>
            <a:pPr marL="231775" indent="-23018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Objectivity in selection &amp; appointment</a:t>
            </a:r>
          </a:p>
          <a:p>
            <a:pPr marL="231775" indent="-23018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Roles &amp; Responsibilities of user entity officials, ethical dealings ?</a:t>
            </a:r>
          </a:p>
          <a:p>
            <a:pPr marL="231775" indent="-23018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Legal review done ?</a:t>
            </a:r>
          </a:p>
          <a:p>
            <a:pPr marL="231775" indent="-23018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SLAs agreed, monitored ? </a:t>
            </a:r>
          </a:p>
          <a:p>
            <a:pPr marL="231775" indent="-23018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&amp; Controls secure &amp; available ?</a:t>
            </a:r>
          </a:p>
          <a:p>
            <a:pPr marL="231775" indent="-23018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Oversight mechanisms defined ? Exercised ?</a:t>
            </a:r>
          </a:p>
        </p:txBody>
      </p:sp>
      <p:pic>
        <p:nvPicPr>
          <p:cNvPr id="11" name="Picture 10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A98711EB-753E-F239-79EC-DB5D88EA7BF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486" y="792653"/>
            <a:ext cx="1227400" cy="147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5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A9F3F-A40B-37F8-D163-A705B99C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350037"/>
            <a:ext cx="10364451" cy="1596177"/>
          </a:xfrm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7200" dirty="0">
                <a:effectLst>
                  <a:glow rad="228600">
                    <a:srgbClr val="00B0F0">
                      <a:alpha val="40000"/>
                    </a:srgbClr>
                  </a:glow>
                </a:effectLst>
              </a:rPr>
              <a:t>THANK YOU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858F5-D3D5-D061-E5F6-145A74C154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3808949"/>
            <a:ext cx="10363826" cy="21504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Contact details: -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Sameer karyekar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9822275133</a:t>
            </a:r>
          </a:p>
          <a:p>
            <a:pPr marL="0" indent="0" algn="ctr">
              <a:buNone/>
            </a:pPr>
            <a:r>
              <a:rPr lang="en-US" cap="none" dirty="0">
                <a:solidFill>
                  <a:schemeClr val="tx2">
                    <a:lumMod val="75000"/>
                  </a:schemeClr>
                </a:solidFill>
              </a:rPr>
              <a:t>sameer_karyekar@pgbhagwatca.com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D7138B-563C-9DEF-EBD5-B8F4105EDB49}"/>
              </a:ext>
            </a:extLst>
          </p:cNvPr>
          <p:cNvSpPr txBox="1"/>
          <p:nvPr/>
        </p:nvSpPr>
        <p:spPr>
          <a:xfrm>
            <a:off x="3581925" y="6605748"/>
            <a:ext cx="5536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SIA 310 – PLANNING THE INTERNAL AUDIT ASSIGNMENT</a:t>
            </a:r>
          </a:p>
        </p:txBody>
      </p:sp>
    </p:spTree>
    <p:extLst>
      <p:ext uri="{BB962C8B-B14F-4D97-AF65-F5344CB8AC3E}">
        <p14:creationId xmlns:p14="http://schemas.microsoft.com/office/powerpoint/2010/main" val="135495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D276CCA-DAA3-DC77-B5F4-675F5542B143}"/>
              </a:ext>
            </a:extLst>
          </p:cNvPr>
          <p:cNvSpPr txBox="1"/>
          <p:nvPr/>
        </p:nvSpPr>
        <p:spPr>
          <a:xfrm>
            <a:off x="8813409" y="4403482"/>
            <a:ext cx="3243485" cy="2200602"/>
          </a:xfrm>
          <a:prstGeom prst="rect">
            <a:avLst/>
          </a:prstGeom>
          <a:solidFill>
            <a:srgbClr val="0065C7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700" b="1" u="sng" dirty="0">
                <a:solidFill>
                  <a:schemeClr val="bg1"/>
                </a:solidFill>
                <a:latin typeface="Arial" panose="020B0604020202020204" pitchFamily="34" charset="0"/>
              </a:rPr>
              <a:t>SIA’s</a:t>
            </a:r>
            <a:endParaRPr lang="en-US" sz="1700" b="0" u="sng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/>
            <a:endParaRPr lang="en-US" sz="17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1700" b="0" u="sng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12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1800" b="1" u="sng" dirty="0">
                <a:solidFill>
                  <a:schemeClr val="bg1"/>
                </a:solidFill>
              </a:rPr>
              <a:t>GUIDANCE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endParaRPr lang="en-US" sz="17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/>
            <a:endParaRPr lang="en-US" sz="1700" b="0" u="sng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1700" dirty="0"/>
          </a:p>
          <a:p>
            <a:pPr algn="just"/>
            <a:endParaRPr lang="en-US" sz="17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4EF318-2AF4-7626-3022-39B68EFD991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lum/>
          </a:blip>
          <a:stretch>
            <a:fillRect/>
          </a:stretch>
        </p:blipFill>
        <p:spPr>
          <a:xfrm>
            <a:off x="203981" y="832407"/>
            <a:ext cx="4994031" cy="41967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59D457C-83AF-8EAA-6283-9FF7D724C0F5}"/>
              </a:ext>
            </a:extLst>
          </p:cNvPr>
          <p:cNvSpPr txBox="1">
            <a:spLocks/>
          </p:cNvSpPr>
          <p:nvPr/>
        </p:nvSpPr>
        <p:spPr>
          <a:xfrm>
            <a:off x="127175" y="86052"/>
            <a:ext cx="11937650" cy="59501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ptos Serif" panose="020B0502040204020203" pitchFamily="18" charset="0"/>
                <a:cs typeface="Aptos Serif" panose="020B0502040204020203" pitchFamily="18" charset="0"/>
              </a:rPr>
              <a:t>                                                              FRAMEWORK                                                    </a:t>
            </a:r>
            <a:r>
              <a:rPr lang="en-US" sz="1600" dirty="0">
                <a:solidFill>
                  <a:schemeClr val="bg1"/>
                </a:solidFill>
                <a:latin typeface="Aptos Serif" panose="020B0502040204020203" pitchFamily="18" charset="0"/>
                <a:cs typeface="Aptos Serif" panose="020B0502040204020203" pitchFamily="18" charset="0"/>
              </a:rPr>
              <a:t>(2018)</a:t>
            </a:r>
            <a:endParaRPr lang="en-US" sz="4000" dirty="0">
              <a:solidFill>
                <a:schemeClr val="bg1"/>
              </a:solidFill>
              <a:latin typeface="Aptos Serif" panose="020B0502040204020203" pitchFamily="18" charset="0"/>
              <a:cs typeface="Aptos Serif" panose="020B05020402040202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DC61E7-680B-8E60-4B3F-A28C3F823D19}"/>
              </a:ext>
            </a:extLst>
          </p:cNvPr>
          <p:cNvSpPr txBox="1"/>
          <p:nvPr/>
        </p:nvSpPr>
        <p:spPr>
          <a:xfrm>
            <a:off x="5382651" y="832407"/>
            <a:ext cx="6682174" cy="877163"/>
          </a:xfrm>
          <a:prstGeom prst="rect">
            <a:avLst/>
          </a:prstGeom>
          <a:solidFill>
            <a:srgbClr val="99FFC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7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Internal audit provides </a:t>
            </a:r>
            <a:r>
              <a:rPr lang="en-US" sz="1700" b="0" i="1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independent</a:t>
            </a:r>
            <a:r>
              <a:rPr lang="en-US" sz="17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assurance on the effectiveness of </a:t>
            </a:r>
            <a:r>
              <a:rPr lang="en-US" sz="1700" b="0" i="1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internal controls and risk management</a:t>
            </a:r>
            <a:r>
              <a:rPr lang="en-US" sz="17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processes to enhance </a:t>
            </a:r>
            <a:r>
              <a:rPr lang="en-US" sz="1700" b="0" i="1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governance</a:t>
            </a:r>
            <a:r>
              <a:rPr lang="en-US" sz="17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and achieve </a:t>
            </a:r>
            <a:r>
              <a:rPr lang="en-US" sz="1700" b="0" i="1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organizational objectives</a:t>
            </a:r>
            <a:r>
              <a:rPr lang="en-US" sz="17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17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2B7EAE-9359-B659-127C-5B7F297F62EA}"/>
              </a:ext>
            </a:extLst>
          </p:cNvPr>
          <p:cNvSpPr txBox="1"/>
          <p:nvPr/>
        </p:nvSpPr>
        <p:spPr>
          <a:xfrm>
            <a:off x="485335" y="5138333"/>
            <a:ext cx="4663440" cy="1200329"/>
          </a:xfrm>
          <a:prstGeom prst="rect">
            <a:avLst/>
          </a:prstGeom>
          <a:solidFill>
            <a:srgbClr val="0000C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solidFill>
                  <a:schemeClr val="bg1"/>
                </a:solidFill>
              </a:rPr>
              <a:t>CODE OF ETHICS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CA Act, ICAI-Code of Ethics &amp;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ICAI Pronouncements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CB500F-0A32-86DE-93F6-3C7B0578EBA8}"/>
              </a:ext>
            </a:extLst>
          </p:cNvPr>
          <p:cNvSpPr txBox="1"/>
          <p:nvPr/>
        </p:nvSpPr>
        <p:spPr>
          <a:xfrm>
            <a:off x="5382651" y="1880008"/>
            <a:ext cx="6682174" cy="2446824"/>
          </a:xfrm>
          <a:prstGeom prst="rect">
            <a:avLst/>
          </a:prstGeom>
          <a:solidFill>
            <a:srgbClr val="8CEDD8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700" b="1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BASIC PRINCIPLES OF IA</a:t>
            </a:r>
            <a:r>
              <a:rPr lang="en-US" sz="170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en-US" sz="160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(Covered in Next</a:t>
            </a:r>
            <a:r>
              <a:rPr lang="en-US" sz="1600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 Slide)</a:t>
            </a:r>
            <a:endParaRPr lang="en-US" sz="1700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17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1700" b="0" u="sng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17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17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1700" b="0" u="sng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1700" dirty="0"/>
          </a:p>
          <a:p>
            <a:pPr algn="just"/>
            <a:endParaRPr lang="en-US" sz="1700" dirty="0"/>
          </a:p>
          <a:p>
            <a:pPr algn="just"/>
            <a:endParaRPr lang="en-US" sz="1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EC3FAF-5F26-B896-FBD5-179B86090504}"/>
              </a:ext>
            </a:extLst>
          </p:cNvPr>
          <p:cNvSpPr txBox="1"/>
          <p:nvPr/>
        </p:nvSpPr>
        <p:spPr>
          <a:xfrm>
            <a:off x="5451230" y="2284473"/>
            <a:ext cx="3042121" cy="1815882"/>
          </a:xfrm>
          <a:prstGeom prst="rect">
            <a:avLst/>
          </a:prstGeom>
          <a:solidFill>
            <a:srgbClr val="18C2E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INDEPENDENCE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INTEGRITY AND OBJECTIVITY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DUE PROFESSIONAL CARE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CONFIDENTIALITY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SKILLS AND COMPETENCE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RISK BASED AUDIT 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F02CA3-82D2-4FA7-C766-47C5787428A9}"/>
              </a:ext>
            </a:extLst>
          </p:cNvPr>
          <p:cNvSpPr txBox="1"/>
          <p:nvPr/>
        </p:nvSpPr>
        <p:spPr>
          <a:xfrm>
            <a:off x="8621738" y="2284473"/>
            <a:ext cx="3314700" cy="1815882"/>
          </a:xfrm>
          <a:prstGeom prst="rect">
            <a:avLst/>
          </a:prstGeom>
          <a:solidFill>
            <a:srgbClr val="18C2E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US" sz="1600" dirty="0"/>
              <a:t>SYSTEMS AND PROCESS FOCUS 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US" sz="1600" dirty="0"/>
              <a:t>PARTICIPATION IN DECISION MAKING 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US" sz="1600" dirty="0"/>
              <a:t>SENSITIVE TO MULTIPLE STAKEHOLDER INTERESTS 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US" sz="1600" dirty="0"/>
              <a:t>QUALITY AND CONTINUOUS IMPROVEMENT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9A45D1-CC17-8C3C-F871-982FA7A77620}"/>
              </a:ext>
            </a:extLst>
          </p:cNvPr>
          <p:cNvSpPr txBox="1"/>
          <p:nvPr/>
        </p:nvSpPr>
        <p:spPr>
          <a:xfrm>
            <a:off x="5382650" y="4411176"/>
            <a:ext cx="3304149" cy="2185214"/>
          </a:xfrm>
          <a:prstGeom prst="rect">
            <a:avLst/>
          </a:prstGeom>
          <a:solidFill>
            <a:srgbClr val="0065C8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700" b="1" u="sng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KEY CONCEPTS</a:t>
            </a:r>
            <a:r>
              <a:rPr lang="en-US" sz="1700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400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(SIA-100 Series)</a:t>
            </a:r>
            <a:endParaRPr lang="en-US" sz="1700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/>
            <a:endParaRPr lang="en-US" sz="17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1700" b="0" u="sng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17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17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1700" b="0" u="sng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1700" dirty="0"/>
          </a:p>
          <a:p>
            <a:pPr algn="just"/>
            <a:endParaRPr lang="en-US" sz="1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4992D1-9726-B0DA-4763-96DB7F4528D8}"/>
              </a:ext>
            </a:extLst>
          </p:cNvPr>
          <p:cNvSpPr txBox="1"/>
          <p:nvPr/>
        </p:nvSpPr>
        <p:spPr>
          <a:xfrm>
            <a:off x="5450357" y="4921151"/>
            <a:ext cx="3171381" cy="1323439"/>
          </a:xfrm>
          <a:prstGeom prst="rect">
            <a:avLst/>
          </a:prstGeom>
          <a:solidFill>
            <a:srgbClr val="B6FBE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NATURE OF ASSURANCE </a:t>
            </a:r>
            <a:r>
              <a:rPr lang="en-US" sz="1100" dirty="0"/>
              <a:t>(SIA:110)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INTERNAL CONTROLS </a:t>
            </a:r>
            <a:r>
              <a:rPr lang="en-US" sz="1100" dirty="0"/>
              <a:t>(SIA:120)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RISK MANAGEMENT </a:t>
            </a:r>
            <a:r>
              <a:rPr lang="en-US" sz="1100" dirty="0"/>
              <a:t>(SIA:130)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GOVERNANCE PROCESS </a:t>
            </a:r>
            <a:r>
              <a:rPr lang="en-US" sz="1100" dirty="0"/>
              <a:t>(SIA:140)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COMPLIANCES WITH LAWS </a:t>
            </a:r>
            <a:r>
              <a:rPr lang="en-US" sz="1050" dirty="0"/>
              <a:t>(150)</a:t>
            </a:r>
            <a:endParaRPr 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8BCB58-50CC-075B-51F7-C10494981F0F}"/>
              </a:ext>
            </a:extLst>
          </p:cNvPr>
          <p:cNvSpPr txBox="1"/>
          <p:nvPr/>
        </p:nvSpPr>
        <p:spPr>
          <a:xfrm>
            <a:off x="8942805" y="4815641"/>
            <a:ext cx="2984692" cy="400110"/>
          </a:xfrm>
          <a:prstGeom prst="rect">
            <a:avLst/>
          </a:prstGeom>
          <a:solidFill>
            <a:srgbClr val="B6FBE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19 SIA’s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37F394-BFBE-8C19-0C74-1139EAFC910E}"/>
              </a:ext>
            </a:extLst>
          </p:cNvPr>
          <p:cNvSpPr txBox="1"/>
          <p:nvPr/>
        </p:nvSpPr>
        <p:spPr>
          <a:xfrm>
            <a:off x="8942805" y="5769266"/>
            <a:ext cx="2984692" cy="707886"/>
          </a:xfrm>
          <a:prstGeom prst="rect">
            <a:avLst/>
          </a:prstGeom>
          <a:solidFill>
            <a:srgbClr val="B6FBE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Various Guidance Notes, Technical Guides </a:t>
            </a:r>
          </a:p>
        </p:txBody>
      </p:sp>
    </p:spTree>
    <p:extLst>
      <p:ext uri="{BB962C8B-B14F-4D97-AF65-F5344CB8AC3E}">
        <p14:creationId xmlns:p14="http://schemas.microsoft.com/office/powerpoint/2010/main" val="382417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4851CD43-1210-57A7-73B5-4EB71DEB481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99221772"/>
              </p:ext>
            </p:extLst>
          </p:nvPr>
        </p:nvGraphicFramePr>
        <p:xfrm>
          <a:off x="127175" y="1478759"/>
          <a:ext cx="11937649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803">
                  <a:extLst>
                    <a:ext uri="{9D8B030D-6E8A-4147-A177-3AD203B41FA5}">
                      <a16:colId xmlns:a16="http://schemas.microsoft.com/office/drawing/2014/main" val="1789171886"/>
                    </a:ext>
                  </a:extLst>
                </a:gridCol>
                <a:gridCol w="2623625">
                  <a:extLst>
                    <a:ext uri="{9D8B030D-6E8A-4147-A177-3AD203B41FA5}">
                      <a16:colId xmlns:a16="http://schemas.microsoft.com/office/drawing/2014/main" val="1343038040"/>
                    </a:ext>
                  </a:extLst>
                </a:gridCol>
                <a:gridCol w="8822221">
                  <a:extLst>
                    <a:ext uri="{9D8B030D-6E8A-4147-A177-3AD203B41FA5}">
                      <a16:colId xmlns:a16="http://schemas.microsoft.com/office/drawing/2014/main" val="619854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Sr.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65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Principle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65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Details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6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365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INDEPENDENCE</a:t>
                      </a: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Free of Influence, In Mind &amp; Appearance, resist undue pressure &amp; interference</a:t>
                      </a:r>
                    </a:p>
                    <a:p>
                      <a:pPr algn="just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Right positioning in Org. Structure, Powers given, inform limitations in a limited operations role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47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INTEGRITY &amp; OBJECTIVITY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Honest, Truthful, Fair. </a:t>
                      </a:r>
                      <a:r>
                        <a:rPr lang="en-US" b="0" u="sng" dirty="0">
                          <a:solidFill>
                            <a:schemeClr val="tx1"/>
                          </a:solidFill>
                        </a:rPr>
                        <a:t>Objective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-Fact &amp; evidence-based working &amp; conclusions free of prejudice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848323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4A10064-EF17-64DA-E48C-AE40656BC8D9}"/>
              </a:ext>
            </a:extLst>
          </p:cNvPr>
          <p:cNvSpPr txBox="1">
            <a:spLocks/>
          </p:cNvSpPr>
          <p:nvPr/>
        </p:nvSpPr>
        <p:spPr>
          <a:xfrm>
            <a:off x="127175" y="86052"/>
            <a:ext cx="11937650" cy="59501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BASIC PRINCIPLES OF INTERNAL AUDIT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E4907E-534C-CA53-6843-D92FC8CDB7D1}"/>
              </a:ext>
            </a:extLst>
          </p:cNvPr>
          <p:cNvSpPr txBox="1"/>
          <p:nvPr/>
        </p:nvSpPr>
        <p:spPr>
          <a:xfrm>
            <a:off x="113674" y="719886"/>
            <a:ext cx="10057269" cy="646331"/>
          </a:xfrm>
          <a:prstGeom prst="rect">
            <a:avLst/>
          </a:prstGeom>
          <a:solidFill>
            <a:srgbClr val="0065C7"/>
          </a:solidFill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All internal audits shall be performed based on these basic principles, and </a:t>
            </a:r>
            <a:r>
              <a:rPr lang="en-US" sz="1800" b="0" i="0" u="sng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departures from these principles shall be appropriately disclosed in internal audit report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or other similar communication. 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D5088DCA-5050-D033-0D82-B7851844E1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41678"/>
              </p:ext>
            </p:extLst>
          </p:nvPr>
        </p:nvGraphicFramePr>
        <p:xfrm>
          <a:off x="113674" y="3066134"/>
          <a:ext cx="11937649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770">
                  <a:extLst>
                    <a:ext uri="{9D8B030D-6E8A-4147-A177-3AD203B41FA5}">
                      <a16:colId xmlns:a16="http://schemas.microsoft.com/office/drawing/2014/main" val="1789171886"/>
                    </a:ext>
                  </a:extLst>
                </a:gridCol>
                <a:gridCol w="2897944">
                  <a:extLst>
                    <a:ext uri="{9D8B030D-6E8A-4147-A177-3AD203B41FA5}">
                      <a16:colId xmlns:a16="http://schemas.microsoft.com/office/drawing/2014/main" val="1343038040"/>
                    </a:ext>
                  </a:extLst>
                </a:gridCol>
                <a:gridCol w="8554935">
                  <a:extLst>
                    <a:ext uri="{9D8B030D-6E8A-4147-A177-3AD203B41FA5}">
                      <a16:colId xmlns:a16="http://schemas.microsoft.com/office/drawing/2014/main" val="619854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DUE PROFESSIONAL CARE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Diligence.    Due Care to be taken in: Scoping, Risk identification, materiality, skills.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Does not guarantee infallibility, does not require to go beyond scope.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47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CONFIDENTIALITY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Need to know-Need to do basis. Distribute reports only to approved list.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848323"/>
                  </a:ext>
                </a:extLst>
              </a:tr>
            </a:tbl>
          </a:graphicData>
        </a:graphic>
      </p:graphicFrame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EEFD7DFD-30F8-4BEF-A928-54B7485DC2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998973"/>
              </p:ext>
            </p:extLst>
          </p:nvPr>
        </p:nvGraphicFramePr>
        <p:xfrm>
          <a:off x="113674" y="4327735"/>
          <a:ext cx="1193764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837">
                  <a:extLst>
                    <a:ext uri="{9D8B030D-6E8A-4147-A177-3AD203B41FA5}">
                      <a16:colId xmlns:a16="http://schemas.microsoft.com/office/drawing/2014/main" val="1789171886"/>
                    </a:ext>
                  </a:extLst>
                </a:gridCol>
                <a:gridCol w="2876843">
                  <a:extLst>
                    <a:ext uri="{9D8B030D-6E8A-4147-A177-3AD203B41FA5}">
                      <a16:colId xmlns:a16="http://schemas.microsoft.com/office/drawing/2014/main" val="1343038040"/>
                    </a:ext>
                  </a:extLst>
                </a:gridCol>
                <a:gridCol w="8561969">
                  <a:extLst>
                    <a:ext uri="{9D8B030D-6E8A-4147-A177-3AD203B41FA5}">
                      <a16:colId xmlns:a16="http://schemas.microsoft.com/office/drawing/2014/main" val="619854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SKILLS AND COMPETENCE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Should have sound knowledge, strong inter-personal skills, experience, professional expertise to give desired outcome. Or obtain / procure such skills.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Should not affect independence &amp; desired audit objectives.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47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RISK BASED AUDIT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To Identify important High-risk areas. To Prioritize. Aligns to Org. Objectives/ strategy, helps resource management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84832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C5673D8-FB2E-F504-60C0-F42D7402D43B}"/>
              </a:ext>
            </a:extLst>
          </p:cNvPr>
          <p:cNvSpPr txBox="1"/>
          <p:nvPr/>
        </p:nvSpPr>
        <p:spPr>
          <a:xfrm>
            <a:off x="127175" y="6192877"/>
            <a:ext cx="11937649" cy="369332"/>
          </a:xfrm>
          <a:prstGeom prst="rect">
            <a:avLst/>
          </a:prstGeom>
          <a:solidFill>
            <a:srgbClr val="0065C7"/>
          </a:solidFill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Why Principles: Establish ‘</a:t>
            </a:r>
            <a:r>
              <a:rPr lang="en-US" sz="1800" b="1" i="1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Credibility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’; Outline ‘</a:t>
            </a:r>
            <a:r>
              <a:rPr lang="en-US" sz="1800" b="1" i="1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Essentials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’; </a:t>
            </a:r>
            <a:r>
              <a:rPr lang="en-US" sz="1800" b="1" i="1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Quality Outcome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; In-line with Set </a:t>
            </a:r>
            <a:r>
              <a:rPr lang="en-US" sz="1800" b="1" i="1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Objectives</a:t>
            </a:r>
          </a:p>
        </p:txBody>
      </p:sp>
      <p:pic>
        <p:nvPicPr>
          <p:cNvPr id="2" name="Picture 1" descr="A picture containing symbol, circle, graphics, screenshot&#10;&#10;Description automatically generated">
            <a:extLst>
              <a:ext uri="{FF2B5EF4-FFF2-40B4-BE49-F238E27FC236}">
                <a16:creationId xmlns:a16="http://schemas.microsoft.com/office/drawing/2014/main" id="{ABF6DFC2-99C9-5ACE-E51D-B4B153D22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880" y="681071"/>
            <a:ext cx="650083" cy="6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5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4851CD43-1210-57A7-73B5-4EB71DEB481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4494617"/>
              </p:ext>
            </p:extLst>
          </p:nvPr>
        </p:nvGraphicFramePr>
        <p:xfrm>
          <a:off x="140676" y="1014525"/>
          <a:ext cx="1193764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803">
                  <a:extLst>
                    <a:ext uri="{9D8B030D-6E8A-4147-A177-3AD203B41FA5}">
                      <a16:colId xmlns:a16="http://schemas.microsoft.com/office/drawing/2014/main" val="1789171886"/>
                    </a:ext>
                  </a:extLst>
                </a:gridCol>
                <a:gridCol w="3671668">
                  <a:extLst>
                    <a:ext uri="{9D8B030D-6E8A-4147-A177-3AD203B41FA5}">
                      <a16:colId xmlns:a16="http://schemas.microsoft.com/office/drawing/2014/main" val="1343038040"/>
                    </a:ext>
                  </a:extLst>
                </a:gridCol>
                <a:gridCol w="7774178">
                  <a:extLst>
                    <a:ext uri="{9D8B030D-6E8A-4147-A177-3AD203B41FA5}">
                      <a16:colId xmlns:a16="http://schemas.microsoft.com/office/drawing/2014/main" val="619854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Sr.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65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Principle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65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Details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6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365548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4A10064-EF17-64DA-E48C-AE40656BC8D9}"/>
              </a:ext>
            </a:extLst>
          </p:cNvPr>
          <p:cNvSpPr txBox="1">
            <a:spLocks/>
          </p:cNvSpPr>
          <p:nvPr/>
        </p:nvSpPr>
        <p:spPr>
          <a:xfrm>
            <a:off x="127175" y="86052"/>
            <a:ext cx="11937650" cy="59501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BASIC PRINCIPLES OF INTERNAL AUDIT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CB097FE1-94A2-53CA-0F47-28D96EAB7A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454052"/>
              </p:ext>
            </p:extLst>
          </p:nvPr>
        </p:nvGraphicFramePr>
        <p:xfrm>
          <a:off x="127175" y="1718819"/>
          <a:ext cx="1193764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803">
                  <a:extLst>
                    <a:ext uri="{9D8B030D-6E8A-4147-A177-3AD203B41FA5}">
                      <a16:colId xmlns:a16="http://schemas.microsoft.com/office/drawing/2014/main" val="1789171886"/>
                    </a:ext>
                  </a:extLst>
                </a:gridCol>
                <a:gridCol w="3734973">
                  <a:extLst>
                    <a:ext uri="{9D8B030D-6E8A-4147-A177-3AD203B41FA5}">
                      <a16:colId xmlns:a16="http://schemas.microsoft.com/office/drawing/2014/main" val="1343038040"/>
                    </a:ext>
                  </a:extLst>
                </a:gridCol>
                <a:gridCol w="7710873">
                  <a:extLst>
                    <a:ext uri="{9D8B030D-6E8A-4147-A177-3AD203B41FA5}">
                      <a16:colId xmlns:a16="http://schemas.microsoft.com/office/drawing/2014/main" val="619854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SYSTEMS &amp; PROCESS FOCUS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Its more sustainable i.e. help error prevention. Shift from Detection to Prevention. Requires shift of focus from People to Process &amp; automation.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47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PARTICIPATION IN DECISION MAKING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Avoid passing Judgements / decisions, just present facts / evidences.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Focus on Quality and effectiveness of decision making &amp; improvements in the same.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848323"/>
                  </a:ext>
                </a:extLst>
              </a:tr>
            </a:tbl>
          </a:graphicData>
        </a:graphic>
      </p:graphicFrame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C285BB97-FD6A-ED47-C404-7A53540635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553519"/>
              </p:ext>
            </p:extLst>
          </p:nvPr>
        </p:nvGraphicFramePr>
        <p:xfrm>
          <a:off x="140677" y="3858937"/>
          <a:ext cx="1193764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837">
                  <a:extLst>
                    <a:ext uri="{9D8B030D-6E8A-4147-A177-3AD203B41FA5}">
                      <a16:colId xmlns:a16="http://schemas.microsoft.com/office/drawing/2014/main" val="1789171886"/>
                    </a:ext>
                  </a:extLst>
                </a:gridCol>
                <a:gridCol w="3741440">
                  <a:extLst>
                    <a:ext uri="{9D8B030D-6E8A-4147-A177-3AD203B41FA5}">
                      <a16:colId xmlns:a16="http://schemas.microsoft.com/office/drawing/2014/main" val="1343038040"/>
                    </a:ext>
                  </a:extLst>
                </a:gridCol>
                <a:gridCol w="7697372">
                  <a:extLst>
                    <a:ext uri="{9D8B030D-6E8A-4147-A177-3AD203B41FA5}">
                      <a16:colId xmlns:a16="http://schemas.microsoft.com/office/drawing/2014/main" val="619854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SENSITIVE TO MULTIPLE STAKEHOLDER INTERESTS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Evaluate and present implications on various stakeholders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Remain Objective &amp; present a balanced view in case of conflicts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47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QUALITY &amp; CONTINUOUS IMPROVEMENT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Accurate facts, validate findings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Self assessments, multi-level review mechanism, adhere to all aspects of ICAI pronouncements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84832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EA5FC1E-183D-2C4A-7982-E039CD0B1325}"/>
              </a:ext>
            </a:extLst>
          </p:cNvPr>
          <p:cNvSpPr txBox="1"/>
          <p:nvPr/>
        </p:nvSpPr>
        <p:spPr>
          <a:xfrm>
            <a:off x="127175" y="6192877"/>
            <a:ext cx="11937649" cy="369332"/>
          </a:xfrm>
          <a:prstGeom prst="rect">
            <a:avLst/>
          </a:prstGeom>
          <a:solidFill>
            <a:srgbClr val="0065C7"/>
          </a:solidFill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Why Principles: Establish ‘</a:t>
            </a:r>
            <a:r>
              <a:rPr lang="en-US" sz="1800" b="1" i="1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Credibility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’; Outline ‘</a:t>
            </a:r>
            <a:r>
              <a:rPr lang="en-US" sz="1800" b="1" i="1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Essentials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’; </a:t>
            </a:r>
            <a:r>
              <a:rPr lang="en-US" sz="1800" b="1" i="1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Quality Outcome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; In-line with Set </a:t>
            </a:r>
            <a:r>
              <a:rPr lang="en-US" sz="1800" b="1" i="1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62545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1CED198-3581-1261-F2DB-26108615568E}"/>
              </a:ext>
            </a:extLst>
          </p:cNvPr>
          <p:cNvSpPr txBox="1">
            <a:spLocks/>
          </p:cNvSpPr>
          <p:nvPr/>
        </p:nvSpPr>
        <p:spPr>
          <a:xfrm>
            <a:off x="127175" y="332237"/>
            <a:ext cx="11937650" cy="5950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QUICK RECALL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964D22-F31F-353F-B133-935253E3849B}"/>
              </a:ext>
            </a:extLst>
          </p:cNvPr>
          <p:cNvSpPr txBox="1"/>
          <p:nvPr/>
        </p:nvSpPr>
        <p:spPr>
          <a:xfrm>
            <a:off x="2322927" y="5472911"/>
            <a:ext cx="10462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cap="none" dirty="0">
                <a:solidFill>
                  <a:schemeClr val="tx1"/>
                </a:solidFill>
              </a:rPr>
              <a:t>700 :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F0CC30-1FD9-679F-93F4-3331609F06B4}"/>
              </a:ext>
            </a:extLst>
          </p:cNvPr>
          <p:cNvSpPr txBox="1"/>
          <p:nvPr/>
        </p:nvSpPr>
        <p:spPr>
          <a:xfrm>
            <a:off x="1610751" y="1211552"/>
            <a:ext cx="99177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cap="none" dirty="0">
                <a:solidFill>
                  <a:schemeClr val="tx1"/>
                </a:solidFill>
              </a:rPr>
              <a:t>What are various </a:t>
            </a:r>
            <a:r>
              <a:rPr lang="en-US" sz="3600" b="1" u="sng" cap="none" dirty="0">
                <a:solidFill>
                  <a:schemeClr val="tx1"/>
                </a:solidFill>
              </a:rPr>
              <a:t>Series</a:t>
            </a:r>
            <a:r>
              <a:rPr lang="en-US" sz="3600" b="1" cap="none" dirty="0">
                <a:solidFill>
                  <a:schemeClr val="tx1"/>
                </a:solidFill>
              </a:rPr>
              <a:t> / </a:t>
            </a:r>
            <a:r>
              <a:rPr lang="en-US" sz="3600" b="1" u="sng" cap="none" dirty="0">
                <a:solidFill>
                  <a:schemeClr val="tx1"/>
                </a:solidFill>
              </a:rPr>
              <a:t>Categories</a:t>
            </a:r>
            <a:r>
              <a:rPr lang="en-US" sz="3600" b="1" cap="none" dirty="0">
                <a:solidFill>
                  <a:schemeClr val="tx1"/>
                </a:solidFill>
              </a:rPr>
              <a:t> of SIAs ?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539042-4F73-F971-3460-0289404A5387}"/>
              </a:ext>
            </a:extLst>
          </p:cNvPr>
          <p:cNvSpPr txBox="1"/>
          <p:nvPr/>
        </p:nvSpPr>
        <p:spPr>
          <a:xfrm>
            <a:off x="2202472" y="2105279"/>
            <a:ext cx="9970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cap="none" dirty="0">
                <a:solidFill>
                  <a:srgbClr val="C00000"/>
                </a:solidFill>
              </a:rPr>
              <a:t>100 :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42B83F-509B-250F-6E14-BFA2BF559221}"/>
              </a:ext>
            </a:extLst>
          </p:cNvPr>
          <p:cNvSpPr txBox="1"/>
          <p:nvPr/>
        </p:nvSpPr>
        <p:spPr>
          <a:xfrm>
            <a:off x="3849272" y="2102392"/>
            <a:ext cx="3399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cap="none" dirty="0">
                <a:solidFill>
                  <a:srgbClr val="C00000"/>
                </a:solidFill>
              </a:rPr>
              <a:t>Key Concepts</a:t>
            </a:r>
            <a:r>
              <a:rPr lang="en-US" sz="2800" b="1" dirty="0">
                <a:solidFill>
                  <a:srgbClr val="C00000"/>
                </a:solidFill>
              </a:rPr>
              <a:t>   </a:t>
            </a:r>
            <a:r>
              <a:rPr lang="en-US" b="1" cap="none" dirty="0">
                <a:solidFill>
                  <a:srgbClr val="C00000"/>
                </a:solidFill>
              </a:rPr>
              <a:t>(5 SIAs)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A63555-A199-7AA4-7E7B-B6BFA34DDAEC}"/>
              </a:ext>
            </a:extLst>
          </p:cNvPr>
          <p:cNvSpPr txBox="1"/>
          <p:nvPr/>
        </p:nvSpPr>
        <p:spPr>
          <a:xfrm>
            <a:off x="2202472" y="2781067"/>
            <a:ext cx="1081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cap="none" dirty="0">
                <a:solidFill>
                  <a:schemeClr val="tx1"/>
                </a:solidFill>
              </a:rPr>
              <a:t>200 :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87AABB-1AA9-F25E-D681-536117DE460C}"/>
              </a:ext>
            </a:extLst>
          </p:cNvPr>
          <p:cNvSpPr txBox="1"/>
          <p:nvPr/>
        </p:nvSpPr>
        <p:spPr>
          <a:xfrm>
            <a:off x="3849272" y="2799453"/>
            <a:ext cx="45702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cap="none" dirty="0">
                <a:solidFill>
                  <a:schemeClr val="tx1"/>
                </a:solidFill>
              </a:rPr>
              <a:t>IA Management</a:t>
            </a:r>
            <a:r>
              <a:rPr lang="en-US" b="1" dirty="0">
                <a:solidFill>
                  <a:srgbClr val="C00000"/>
                </a:solidFill>
              </a:rPr>
              <a:t>   </a:t>
            </a:r>
            <a:r>
              <a:rPr lang="en-US" b="1" cap="none" dirty="0"/>
              <a:t>(5 SIAs)</a:t>
            </a:r>
            <a:r>
              <a:rPr lang="en-US" b="1" cap="none" dirty="0">
                <a:solidFill>
                  <a:schemeClr val="tx1"/>
                </a:solidFill>
              </a:rPr>
              <a:t> 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05C966-BE13-A5D0-ED97-80D26D51B757}"/>
              </a:ext>
            </a:extLst>
          </p:cNvPr>
          <p:cNvSpPr txBox="1"/>
          <p:nvPr/>
        </p:nvSpPr>
        <p:spPr>
          <a:xfrm>
            <a:off x="2202472" y="3454028"/>
            <a:ext cx="21083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cap="none" dirty="0">
                <a:solidFill>
                  <a:srgbClr val="C00000"/>
                </a:solidFill>
              </a:rPr>
              <a:t>300-400 :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D6CF9C-99DE-202D-534E-C917A8C3623C}"/>
              </a:ext>
            </a:extLst>
          </p:cNvPr>
          <p:cNvSpPr txBox="1"/>
          <p:nvPr/>
        </p:nvSpPr>
        <p:spPr>
          <a:xfrm>
            <a:off x="3849271" y="3493627"/>
            <a:ext cx="49641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cap="none" dirty="0">
                <a:solidFill>
                  <a:srgbClr val="C00000"/>
                </a:solidFill>
              </a:rPr>
              <a:t>Conduct of Assignments </a:t>
            </a:r>
            <a:r>
              <a:rPr lang="en-US" b="1" cap="none" dirty="0">
                <a:solidFill>
                  <a:srgbClr val="C00000"/>
                </a:solidFill>
              </a:rPr>
              <a:t>   (7 SIAs)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D6CC02-189F-D9D0-D466-F3C1DC7F12C9}"/>
              </a:ext>
            </a:extLst>
          </p:cNvPr>
          <p:cNvSpPr txBox="1"/>
          <p:nvPr/>
        </p:nvSpPr>
        <p:spPr>
          <a:xfrm>
            <a:off x="2259623" y="4126989"/>
            <a:ext cx="1468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cap="none" dirty="0">
                <a:solidFill>
                  <a:schemeClr val="tx1"/>
                </a:solidFill>
              </a:rPr>
              <a:t>500 :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538119-D471-6013-A3B3-06EE2437AFC6}"/>
              </a:ext>
            </a:extLst>
          </p:cNvPr>
          <p:cNvSpPr txBox="1"/>
          <p:nvPr/>
        </p:nvSpPr>
        <p:spPr>
          <a:xfrm>
            <a:off x="3796518" y="4151089"/>
            <a:ext cx="41446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cap="none" dirty="0">
                <a:solidFill>
                  <a:schemeClr val="tx1"/>
                </a:solidFill>
              </a:rPr>
              <a:t>Specialized areas</a:t>
            </a:r>
            <a:r>
              <a:rPr lang="en-US" b="1" cap="none" dirty="0">
                <a:solidFill>
                  <a:schemeClr val="tx1"/>
                </a:solidFill>
              </a:rPr>
              <a:t>      (2 SIAs)</a:t>
            </a:r>
            <a:r>
              <a:rPr lang="en-US" sz="2800" b="1" cap="none" dirty="0">
                <a:solidFill>
                  <a:schemeClr val="tx1"/>
                </a:solidFill>
              </a:rPr>
              <a:t> </a:t>
            </a:r>
            <a:endParaRPr lang="en-US" sz="28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6F84D9-A3B2-F86C-177A-FB98945613C1}"/>
              </a:ext>
            </a:extLst>
          </p:cNvPr>
          <p:cNvSpPr txBox="1"/>
          <p:nvPr/>
        </p:nvSpPr>
        <p:spPr>
          <a:xfrm>
            <a:off x="2259623" y="4799950"/>
            <a:ext cx="14542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cap="none" dirty="0">
                <a:solidFill>
                  <a:srgbClr val="C00000"/>
                </a:solidFill>
              </a:rPr>
              <a:t>600 :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FAA9B0-FD5B-F177-FC61-A6E15427C874}"/>
              </a:ext>
            </a:extLst>
          </p:cNvPr>
          <p:cNvSpPr txBox="1"/>
          <p:nvPr/>
        </p:nvSpPr>
        <p:spPr>
          <a:xfrm>
            <a:off x="3803552" y="4797346"/>
            <a:ext cx="35362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cap="none" dirty="0">
                <a:solidFill>
                  <a:srgbClr val="C00000"/>
                </a:solidFill>
              </a:rPr>
              <a:t>Q</a:t>
            </a:r>
            <a:r>
              <a:rPr lang="en-US" sz="2800" b="1" dirty="0">
                <a:solidFill>
                  <a:srgbClr val="C00000"/>
                </a:solidFill>
              </a:rPr>
              <a:t>uality Control </a:t>
            </a:r>
            <a:r>
              <a:rPr lang="en-US" b="1" dirty="0">
                <a:solidFill>
                  <a:srgbClr val="C00000"/>
                </a:solidFill>
              </a:rPr>
              <a:t>    (Nil)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B2881F-C38C-8835-D664-F109D63AC327}"/>
              </a:ext>
            </a:extLst>
          </p:cNvPr>
          <p:cNvSpPr txBox="1"/>
          <p:nvPr/>
        </p:nvSpPr>
        <p:spPr>
          <a:xfrm>
            <a:off x="3849272" y="5494407"/>
            <a:ext cx="19677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cap="none" dirty="0">
                <a:solidFill>
                  <a:schemeClr val="tx1"/>
                </a:solidFill>
              </a:rPr>
              <a:t>Other </a:t>
            </a:r>
            <a:r>
              <a:rPr lang="en-US" b="1" cap="none" dirty="0">
                <a:solidFill>
                  <a:schemeClr val="tx1"/>
                </a:solidFill>
              </a:rPr>
              <a:t>   (Nil)</a:t>
            </a:r>
            <a:endParaRPr lang="en-US" sz="28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29308A-2135-B384-CE07-F20078225981}"/>
              </a:ext>
            </a:extLst>
          </p:cNvPr>
          <p:cNvSpPr txBox="1"/>
          <p:nvPr/>
        </p:nvSpPr>
        <p:spPr>
          <a:xfrm>
            <a:off x="9808699" y="3146634"/>
            <a:ext cx="181473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19 SIAs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FEFBACD5-8AA2-4986-412A-C58003F27469}"/>
              </a:ext>
            </a:extLst>
          </p:cNvPr>
          <p:cNvSpPr/>
          <p:nvPr/>
        </p:nvSpPr>
        <p:spPr>
          <a:xfrm>
            <a:off x="8984860" y="2142179"/>
            <a:ext cx="603151" cy="253213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ack rectangle with white lines&#10;&#10;Description automatically generated with low confidence">
            <a:extLst>
              <a:ext uri="{FF2B5EF4-FFF2-40B4-BE49-F238E27FC236}">
                <a16:creationId xmlns:a16="http://schemas.microsoft.com/office/drawing/2014/main" id="{A7528132-51E7-7286-C60B-EF7F825F68E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8" y="5130226"/>
            <a:ext cx="1598865" cy="159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1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  <p:bldP spid="30" grpId="0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4F01A59-3421-30D7-AC34-06146D658E7C}"/>
              </a:ext>
            </a:extLst>
          </p:cNvPr>
          <p:cNvSpPr txBox="1">
            <a:spLocks/>
          </p:cNvSpPr>
          <p:nvPr/>
        </p:nvSpPr>
        <p:spPr>
          <a:xfrm>
            <a:off x="127175" y="86052"/>
            <a:ext cx="11937650" cy="59501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100 series = Concepts                                                </a:t>
            </a:r>
            <a:r>
              <a:rPr lang="en-US" sz="2800" u="sng" dirty="0">
                <a:solidFill>
                  <a:schemeClr val="bg1"/>
                </a:solidFill>
              </a:rPr>
              <a:t>SIA 110</a:t>
            </a:r>
            <a:r>
              <a:rPr lang="en-US" sz="2800" dirty="0">
                <a:solidFill>
                  <a:schemeClr val="bg1"/>
                </a:solidFill>
              </a:rPr>
              <a:t> - NATURE OF ASSURANCE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39B958-A54B-5DDC-6364-504764A11B41}"/>
              </a:ext>
            </a:extLst>
          </p:cNvPr>
          <p:cNvSpPr txBox="1"/>
          <p:nvPr/>
        </p:nvSpPr>
        <p:spPr>
          <a:xfrm>
            <a:off x="127741" y="783192"/>
            <a:ext cx="11937083" cy="9848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b="0" i="1" u="none" strike="noStrike" baseline="0" dirty="0">
                <a:latin typeface="CIDFont+F2"/>
              </a:rPr>
              <a:t>Applies to those assignments performed by internal auditors </a:t>
            </a:r>
            <a:r>
              <a:rPr lang="en-US" sz="2000" b="1" i="1" u="sng" strike="noStrike" baseline="0" dirty="0">
                <a:latin typeface="CIDFont+F2"/>
              </a:rPr>
              <a:t>where an opinion is required</a:t>
            </a:r>
            <a:r>
              <a:rPr lang="en-US" sz="2000" b="0" i="1" strike="noStrike" baseline="0" dirty="0">
                <a:latin typeface="CIDFont+F2"/>
              </a:rPr>
              <a:t>, </a:t>
            </a:r>
            <a:r>
              <a:rPr lang="en-US" sz="2000" b="0" i="1" u="none" strike="noStrike" baseline="0" dirty="0">
                <a:latin typeface="CIDFont+F2"/>
              </a:rPr>
              <a:t>and it clarifies the </a:t>
            </a:r>
            <a:r>
              <a:rPr lang="en-US" sz="2000" b="1" i="1" u="sng" strike="noStrike" baseline="0" dirty="0">
                <a:latin typeface="CIDFont+F2"/>
              </a:rPr>
              <a:t>minimum requirements </a:t>
            </a:r>
            <a:r>
              <a:rPr lang="en-US" sz="2000" b="0" i="1" u="none" strike="noStrike" baseline="0" dirty="0">
                <a:latin typeface="CIDFont+F2"/>
              </a:rPr>
              <a:t>to be in place before an audit opinion report can be issued.  </a:t>
            </a:r>
          </a:p>
          <a:p>
            <a:pPr algn="just"/>
            <a:r>
              <a:rPr lang="en-US" u="none" strike="noStrike" baseline="0" dirty="0">
                <a:latin typeface="CIDFont+F2"/>
              </a:rPr>
              <a:t>[Can </a:t>
            </a:r>
            <a:r>
              <a:rPr lang="en-US" dirty="0">
                <a:latin typeface="CIDFont+F2"/>
              </a:rPr>
              <a:t>be applied for </a:t>
            </a:r>
            <a:r>
              <a:rPr lang="en-US" sz="1600" i="0" u="none" strike="noStrike" baseline="0" dirty="0">
                <a:latin typeface="CIDFont+F2"/>
              </a:rPr>
              <a:t>Reasonable Assurance</a:t>
            </a:r>
            <a:r>
              <a:rPr lang="en-US" sz="1600" dirty="0">
                <a:latin typeface="CIDFont+F2"/>
              </a:rPr>
              <a:t> or</a:t>
            </a:r>
            <a:r>
              <a:rPr lang="en-US" sz="1600" i="0" u="none" strike="noStrike" baseline="0" dirty="0">
                <a:latin typeface="CIDFont+F2"/>
              </a:rPr>
              <a:t> Limited Assurance assignment] (any change in nature of assignment to be documented</a:t>
            </a:r>
            <a:r>
              <a:rPr lang="en-US" sz="1600" dirty="0">
                <a:latin typeface="CIDFont+F2"/>
              </a:rPr>
              <a:t>)</a:t>
            </a:r>
            <a:endParaRPr lang="en-US" u="none" strike="noStrike" baseline="0" dirty="0"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5352D-1AA2-E196-024F-C0FD3C5E7D2C}"/>
              </a:ext>
            </a:extLst>
          </p:cNvPr>
          <p:cNvSpPr txBox="1"/>
          <p:nvPr/>
        </p:nvSpPr>
        <p:spPr>
          <a:xfrm>
            <a:off x="127175" y="2516529"/>
            <a:ext cx="2468313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SIA does </a:t>
            </a:r>
            <a:r>
              <a:rPr lang="en-US" b="1" u="sng" dirty="0"/>
              <a:t>NOT</a:t>
            </a:r>
            <a:r>
              <a:rPr lang="en-US" u="sng" dirty="0"/>
              <a:t> apply to:-</a:t>
            </a:r>
          </a:p>
          <a:p>
            <a:pPr marL="342900" indent="-342900">
              <a:buAutoNum type="alphaLcPeriod"/>
            </a:pPr>
            <a:r>
              <a:rPr lang="en-US" dirty="0"/>
              <a:t>Each observation carries sperate rating</a:t>
            </a:r>
          </a:p>
          <a:p>
            <a:pPr marL="342900" indent="-342900">
              <a:buAutoNum type="alphaLcPeriod"/>
            </a:pPr>
            <a:r>
              <a:rPr lang="en-US" dirty="0"/>
              <a:t>If other SIA is to be applied</a:t>
            </a:r>
          </a:p>
          <a:p>
            <a:pPr marL="342900" indent="-342900">
              <a:buAutoNum type="alphaLcPeriod"/>
            </a:pPr>
            <a:r>
              <a:rPr lang="en-US" dirty="0"/>
              <a:t>Statutory non-compliance reports</a:t>
            </a:r>
          </a:p>
          <a:p>
            <a:pPr marL="342900" indent="-342900">
              <a:buAutoNum type="alphaLcPeriod"/>
            </a:pPr>
            <a:r>
              <a:rPr lang="en-US" dirty="0"/>
              <a:t>Consulting, operations/ technical reviews, due diligence etc. where no opinion is required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9C93E4-CB5E-0072-F649-3D9AF4315DD8}"/>
              </a:ext>
            </a:extLst>
          </p:cNvPr>
          <p:cNvSpPr txBox="1"/>
          <p:nvPr/>
        </p:nvSpPr>
        <p:spPr>
          <a:xfrm>
            <a:off x="2673372" y="2516529"/>
            <a:ext cx="3558560" cy="3958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CIDFont+F2"/>
              </a:rPr>
              <a:t>Components of Assurance:-</a:t>
            </a:r>
          </a:p>
          <a:p>
            <a:r>
              <a:rPr lang="en-US" sz="1400" b="0" i="1" u="none" strike="noStrike" baseline="0" dirty="0">
                <a:latin typeface="CIDFont+F2"/>
              </a:rPr>
              <a:t>(Engagement Letter should specify)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u="sng" strike="noStrike" baseline="0" dirty="0">
                <a:latin typeface="CIDFont+F2"/>
              </a:rPr>
              <a:t>3 Parties</a:t>
            </a:r>
            <a:r>
              <a:rPr lang="en-US" sz="1800" b="0" i="0" u="none" strike="noStrike" baseline="0" dirty="0">
                <a:latin typeface="CIDFont+F2"/>
              </a:rPr>
              <a:t>: Internal Auditor, An Auditee and Assurance User;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u="sng" strike="noStrike" baseline="0" dirty="0">
                <a:latin typeface="CIDFont+F2"/>
              </a:rPr>
              <a:t>3 key elements</a:t>
            </a:r>
            <a:r>
              <a:rPr lang="en-US" dirty="0">
                <a:latin typeface="CIDFont+F2"/>
              </a:rPr>
              <a:t>:</a:t>
            </a:r>
            <a:r>
              <a:rPr lang="en-US" sz="1800" b="0" i="0" u="none" strike="noStrike" baseline="0" dirty="0">
                <a:latin typeface="CIDFont+F2"/>
              </a:rPr>
              <a:t> a Subject Matter, a Pre-defined criteria, and a Conclusive Outcome;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u="sng" strike="noStrike" baseline="0" dirty="0">
                <a:latin typeface="CIDFont+F2"/>
              </a:rPr>
              <a:t>A written Assurance Report</a:t>
            </a:r>
            <a:r>
              <a:rPr lang="en-US" sz="1800" b="0" i="0" u="none" strike="noStrike" baseline="0" dirty="0">
                <a:latin typeface="CIDFont+F2"/>
              </a:rPr>
              <a:t> which expresses an opinion in a standard format</a:t>
            </a:r>
          </a:p>
        </p:txBody>
      </p:sp>
      <p:pic>
        <p:nvPicPr>
          <p:cNvPr id="4" name="Graphic 3" descr="Badge Cross with solid fill">
            <a:extLst>
              <a:ext uri="{FF2B5EF4-FFF2-40B4-BE49-F238E27FC236}">
                <a16:creationId xmlns:a16="http://schemas.microsoft.com/office/drawing/2014/main" id="{901EB689-A7B6-069C-FB07-1825D82A3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480" y="1886474"/>
            <a:ext cx="839372" cy="630055"/>
          </a:xfrm>
          <a:prstGeom prst="rect">
            <a:avLst/>
          </a:prstGeom>
        </p:spPr>
      </p:pic>
      <p:pic>
        <p:nvPicPr>
          <p:cNvPr id="6" name="Graphic 5" descr="Aquarius outline">
            <a:extLst>
              <a:ext uri="{FF2B5EF4-FFF2-40B4-BE49-F238E27FC236}">
                <a16:creationId xmlns:a16="http://schemas.microsoft.com/office/drawing/2014/main" id="{35746E1B-2702-F49A-611D-5819942151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8553" y="1737632"/>
            <a:ext cx="914400" cy="914400"/>
          </a:xfrm>
          <a:prstGeom prst="rect">
            <a:avLst/>
          </a:prstGeom>
        </p:spPr>
      </p:pic>
      <p:pic>
        <p:nvPicPr>
          <p:cNvPr id="9" name="Graphic 8" descr="Branching diagram outline">
            <a:extLst>
              <a:ext uri="{FF2B5EF4-FFF2-40B4-BE49-F238E27FC236}">
                <a16:creationId xmlns:a16="http://schemas.microsoft.com/office/drawing/2014/main" id="{351C14C1-772F-D50C-EF29-5855B664A8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3485673" y="1737632"/>
            <a:ext cx="1737415" cy="8401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D330D9-066F-C33A-5109-B53791F2D706}"/>
              </a:ext>
            </a:extLst>
          </p:cNvPr>
          <p:cNvSpPr txBox="1"/>
          <p:nvPr/>
        </p:nvSpPr>
        <p:spPr>
          <a:xfrm>
            <a:off x="6363797" y="2516528"/>
            <a:ext cx="3054523" cy="172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CIDFont+F2"/>
              </a:rPr>
              <a:t>Subject Matter should be:-</a:t>
            </a:r>
          </a:p>
          <a:p>
            <a:r>
              <a:rPr lang="en-US" sz="1400" b="0" i="1" u="none" strike="noStrike" baseline="0" dirty="0">
                <a:latin typeface="CIDFont+F2"/>
              </a:rPr>
              <a:t>(Engagement Letter should specify)</a:t>
            </a:r>
          </a:p>
          <a:p>
            <a:pPr marL="342900" indent="-342900">
              <a:buFont typeface="+mj-lt"/>
              <a:buAutoNum type="arabicPeriod"/>
            </a:pPr>
            <a:endParaRPr lang="en-US" sz="1800" b="0" i="0" strike="noStrike" baseline="0" dirty="0">
              <a:latin typeface="CIDFont+F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0" i="0" strike="noStrike" baseline="0" dirty="0">
                <a:latin typeface="CIDFont+F2"/>
              </a:rPr>
              <a:t>Identifiable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IDFont+F2"/>
              </a:rPr>
              <a:t>Measurable v/s. criterion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IDFont+F2"/>
              </a:rPr>
              <a:t>Evidenced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520090-4B2F-1FD7-B74A-B8E00E1C6CB0}"/>
              </a:ext>
            </a:extLst>
          </p:cNvPr>
          <p:cNvSpPr txBox="1"/>
          <p:nvPr/>
        </p:nvSpPr>
        <p:spPr>
          <a:xfrm>
            <a:off x="6370830" y="5002485"/>
            <a:ext cx="2850541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b="0" i="0" strike="noStrike" baseline="0" dirty="0">
                <a:latin typeface="CIDFont+F2"/>
              </a:rPr>
              <a:t>Formal (Ind-AS)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IDFont+F2"/>
              </a:rPr>
              <a:t>Framework (COSO)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IDFont+F2"/>
              </a:rPr>
              <a:t>Mandate (Statutes)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IDFont+F2"/>
              </a:rPr>
              <a:t>Informal (Internal benchmarks)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8891C3-DDF2-F6C8-8CC5-301C84825968}"/>
              </a:ext>
            </a:extLst>
          </p:cNvPr>
          <p:cNvSpPr txBox="1"/>
          <p:nvPr/>
        </p:nvSpPr>
        <p:spPr>
          <a:xfrm>
            <a:off x="6363797" y="4363299"/>
            <a:ext cx="5701027" cy="6155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latin typeface="CIDFont+F2"/>
              </a:rPr>
              <a:t>Pre-defined Criterion should be</a:t>
            </a:r>
          </a:p>
          <a:p>
            <a:pPr algn="ctr"/>
            <a:r>
              <a:rPr lang="en-US" sz="1400" b="0" i="1" u="none" strike="noStrike" baseline="0" dirty="0">
                <a:latin typeface="CIDFont+F2"/>
              </a:rPr>
              <a:t>(Engagement Letter should specify)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E2B346-C0A7-0E98-8C2B-C6912C06DBC8}"/>
              </a:ext>
            </a:extLst>
          </p:cNvPr>
          <p:cNvSpPr txBox="1"/>
          <p:nvPr/>
        </p:nvSpPr>
        <p:spPr>
          <a:xfrm>
            <a:off x="9360269" y="5002485"/>
            <a:ext cx="2704555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IDFont+F2"/>
              </a:rPr>
              <a:t>Relevant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IDFont+F2"/>
              </a:rPr>
              <a:t>Complete / Sufficient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IDFont+F2"/>
              </a:rPr>
              <a:t>Reliable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IDFont+F2"/>
              </a:rPr>
              <a:t>Comprehensive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IDFont+F2"/>
              </a:rPr>
              <a:t>Measurable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585911-398E-24B9-320B-71FFD0870987}"/>
              </a:ext>
            </a:extLst>
          </p:cNvPr>
          <p:cNvSpPr txBox="1"/>
          <p:nvPr/>
        </p:nvSpPr>
        <p:spPr>
          <a:xfrm>
            <a:off x="9550185" y="2628347"/>
            <a:ext cx="2514639" cy="163121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CIDFont+F2"/>
              </a:rPr>
              <a:t>To Apply Professional Judgement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CIDFont+F2"/>
              </a:rPr>
              <a:t>Consensus with Auditee required</a:t>
            </a:r>
            <a:endParaRPr lang="en-US" dirty="0">
              <a:solidFill>
                <a:schemeClr val="bg1"/>
              </a:solidFill>
              <a:latin typeface="CIDFont+F2"/>
            </a:endParaRPr>
          </a:p>
        </p:txBody>
      </p:sp>
      <p:pic>
        <p:nvPicPr>
          <p:cNvPr id="19" name="Graphic 18" descr="Boardroom outline">
            <a:extLst>
              <a:ext uri="{FF2B5EF4-FFF2-40B4-BE49-F238E27FC236}">
                <a16:creationId xmlns:a16="http://schemas.microsoft.com/office/drawing/2014/main" id="{C3D92F45-2A45-D18E-C18F-28D81287D8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21815" y="17988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6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188FF6-D358-95BC-205D-AA0238E2DAC4}"/>
              </a:ext>
            </a:extLst>
          </p:cNvPr>
          <p:cNvSpPr txBox="1"/>
          <p:nvPr/>
        </p:nvSpPr>
        <p:spPr>
          <a:xfrm>
            <a:off x="211526" y="814338"/>
            <a:ext cx="1178821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u="none" strike="noStrike" baseline="0" dirty="0">
                <a:latin typeface="CIDFont+F3"/>
              </a:rPr>
              <a:t>Internal Controls are </a:t>
            </a:r>
            <a:r>
              <a:rPr lang="en-US" sz="2400" b="1" i="1" u="sng" strike="noStrike" baseline="0" dirty="0">
                <a:solidFill>
                  <a:srgbClr val="C00000"/>
                </a:solidFill>
                <a:latin typeface="CIDFont+F3"/>
              </a:rPr>
              <a:t>systemic and procedural steps</a:t>
            </a:r>
            <a:r>
              <a:rPr lang="en-US" sz="2400" b="1" i="1" u="none" strike="noStrike" baseline="0" dirty="0">
                <a:solidFill>
                  <a:srgbClr val="C00000"/>
                </a:solidFill>
                <a:latin typeface="CIDFont+F3"/>
              </a:rPr>
              <a:t> </a:t>
            </a:r>
            <a:r>
              <a:rPr lang="en-US" sz="2400" b="1" i="1" u="none" strike="noStrike" baseline="0" dirty="0">
                <a:latin typeface="CIDFont+F3"/>
              </a:rPr>
              <a:t>adopted by an organization to </a:t>
            </a:r>
            <a:r>
              <a:rPr lang="en-US" sz="2400" b="1" i="1" u="sng" strike="noStrike" baseline="0" dirty="0">
                <a:solidFill>
                  <a:srgbClr val="00B050"/>
                </a:solidFill>
                <a:latin typeface="CIDFont+F3"/>
              </a:rPr>
              <a:t>mitigate risks</a:t>
            </a:r>
            <a:r>
              <a:rPr lang="en-US" sz="2400" b="1" i="1" u="none" strike="noStrike" baseline="0" dirty="0">
                <a:latin typeface="CIDFont+F3"/>
              </a:rPr>
              <a:t>, primarily in the areas of </a:t>
            </a:r>
            <a:r>
              <a:rPr lang="en-US" sz="2400" b="1" i="1" u="sng" strike="noStrike" baseline="0" dirty="0">
                <a:solidFill>
                  <a:srgbClr val="0070C0"/>
                </a:solidFill>
                <a:latin typeface="CIDFont+F3"/>
              </a:rPr>
              <a:t>financial accounting</a:t>
            </a:r>
            <a:r>
              <a:rPr lang="en-US" sz="2400" b="1" i="1" u="none" strike="noStrike" baseline="0" dirty="0">
                <a:latin typeface="CIDFont+F3"/>
              </a:rPr>
              <a:t> and </a:t>
            </a:r>
            <a:r>
              <a:rPr lang="en-US" sz="2400" b="1" i="1" u="sng" strike="noStrike" baseline="0" dirty="0">
                <a:solidFill>
                  <a:srgbClr val="0070C0"/>
                </a:solidFill>
                <a:latin typeface="CIDFont+F3"/>
              </a:rPr>
              <a:t>reporting</a:t>
            </a:r>
            <a:r>
              <a:rPr lang="en-US" sz="2400" b="1" i="1" u="none" strike="noStrike" baseline="0" dirty="0">
                <a:latin typeface="CIDFont+F3"/>
              </a:rPr>
              <a:t>, </a:t>
            </a:r>
            <a:r>
              <a:rPr lang="en-US" sz="2400" b="1" i="1" u="sng" strike="noStrike" baseline="0" dirty="0">
                <a:solidFill>
                  <a:srgbClr val="0070C0"/>
                </a:solidFill>
                <a:latin typeface="CIDFont+F3"/>
              </a:rPr>
              <a:t>operational processing</a:t>
            </a:r>
            <a:r>
              <a:rPr lang="en-US" sz="2400" b="1" i="1" u="none" strike="noStrike" baseline="0" dirty="0">
                <a:solidFill>
                  <a:srgbClr val="0070C0"/>
                </a:solidFill>
                <a:latin typeface="CIDFont+F3"/>
              </a:rPr>
              <a:t> </a:t>
            </a:r>
            <a:r>
              <a:rPr lang="en-US" sz="2400" b="1" i="1" u="none" strike="noStrike" baseline="0" dirty="0">
                <a:latin typeface="CIDFont+F3"/>
              </a:rPr>
              <a:t>and </a:t>
            </a:r>
            <a:r>
              <a:rPr lang="en-US" sz="2400" b="1" i="1" u="sng" strike="noStrike" baseline="0" dirty="0">
                <a:solidFill>
                  <a:srgbClr val="0070C0"/>
                </a:solidFill>
                <a:latin typeface="CIDFont+F3"/>
              </a:rPr>
              <a:t>compliance</a:t>
            </a:r>
            <a:r>
              <a:rPr lang="en-US" sz="2400" b="1" i="1" u="none" strike="noStrike" baseline="0" dirty="0">
                <a:latin typeface="CIDFont+F3"/>
              </a:rPr>
              <a:t> with laws and regulations</a:t>
            </a:r>
            <a:endParaRPr lang="en-US" sz="2400" b="1" i="1" u="none" strike="noStrike" baseline="0" dirty="0">
              <a:latin typeface="CIDFont+F2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6FACE5-4798-7391-A995-52A291C5C0F2}"/>
              </a:ext>
            </a:extLst>
          </p:cNvPr>
          <p:cNvSpPr txBox="1">
            <a:spLocks/>
          </p:cNvSpPr>
          <p:nvPr/>
        </p:nvSpPr>
        <p:spPr>
          <a:xfrm>
            <a:off x="127175" y="86052"/>
            <a:ext cx="11937650" cy="59501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100 series = Concepts                                               </a:t>
            </a:r>
            <a:r>
              <a:rPr lang="en-US" sz="2800" u="sng" dirty="0">
                <a:solidFill>
                  <a:schemeClr val="bg1"/>
                </a:solidFill>
              </a:rPr>
              <a:t>SIA 120</a:t>
            </a:r>
            <a:r>
              <a:rPr lang="en-US" sz="2800" dirty="0">
                <a:solidFill>
                  <a:schemeClr val="bg1"/>
                </a:solidFill>
              </a:rPr>
              <a:t> – INTERNAL CONTROLS 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39F4B98-70DC-0352-888E-715C1B3DF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170584"/>
              </p:ext>
            </p:extLst>
          </p:nvPr>
        </p:nvGraphicFramePr>
        <p:xfrm>
          <a:off x="204492" y="2148841"/>
          <a:ext cx="11788215" cy="30835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52179">
                  <a:extLst>
                    <a:ext uri="{9D8B030D-6E8A-4147-A177-3AD203B41FA5}">
                      <a16:colId xmlns:a16="http://schemas.microsoft.com/office/drawing/2014/main" val="2994812832"/>
                    </a:ext>
                  </a:extLst>
                </a:gridCol>
                <a:gridCol w="8736036">
                  <a:extLst>
                    <a:ext uri="{9D8B030D-6E8A-4147-A177-3AD203B41FA5}">
                      <a16:colId xmlns:a16="http://schemas.microsoft.com/office/drawing/2014/main" val="3741581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PURPOSE OF SIA IS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SIA 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025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baseline="0" dirty="0"/>
                        <a:t>Define</a:t>
                      </a:r>
                      <a:r>
                        <a:rPr lang="en-US" sz="2000" b="0" u="none" strike="noStrike" baseline="0" dirty="0"/>
                        <a:t> Internal Controls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activities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review, approval, physical count, segregation of duty</a:t>
                      </a:r>
                    </a:p>
                    <a:p>
                      <a:pPr algn="just"/>
                      <a:r>
                        <a:rPr lang="en-US" sz="2000" b="0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Types: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Manual, Automated, Mix, Preventive, Detective, Corrective, Financials, Operational, Application, ITGC, Entity level, Process level etc.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58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strike="noStrike" baseline="0" dirty="0"/>
                        <a:t>Explain the responsibilities of </a:t>
                      </a:r>
                      <a:r>
                        <a:rPr lang="en-US" sz="2000" b="1" u="none" strike="noStrike" baseline="0" dirty="0"/>
                        <a:t>management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sng" dirty="0"/>
                        <a:t>Companies Act S.134</a:t>
                      </a:r>
                      <a:r>
                        <a:rPr lang="en-US" sz="2000" u="none" dirty="0"/>
                        <a:t>, </a:t>
                      </a:r>
                      <a:r>
                        <a:rPr lang="en-US" sz="2000" b="0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Rule 8(5)(viii) of the Companies (Accounts) Rules, 2014</a:t>
                      </a:r>
                      <a:r>
                        <a:rPr lang="en-US" sz="2000" dirty="0"/>
                        <a:t>: Overall responsibility of IC’s, IFC’s is on </a:t>
                      </a:r>
                      <a:r>
                        <a:rPr lang="en-US" sz="2000" b="1" dirty="0"/>
                        <a:t>Board of Directors</a:t>
                      </a:r>
                    </a:p>
                    <a:p>
                      <a:r>
                        <a:rPr lang="en-US" sz="2000" u="sng" dirty="0"/>
                        <a:t>LODR 17(8)</a:t>
                      </a:r>
                      <a:r>
                        <a:rPr lang="en-US" sz="2000" dirty="0"/>
                        <a:t>: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Establishing and maintaining</a:t>
                      </a:r>
                      <a:r>
                        <a:rPr lang="en-US" sz="2000" dirty="0"/>
                        <a:t> IFC - </a:t>
                      </a:r>
                      <a:r>
                        <a:rPr lang="en-US" sz="2000" b="1" dirty="0"/>
                        <a:t>CEO &amp; CFO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68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strike="noStrike" baseline="0" dirty="0"/>
                        <a:t>Explain the responsibilities </a:t>
                      </a:r>
                      <a:r>
                        <a:rPr lang="en-US" sz="2000" b="1" u="none" strike="noStrike" baseline="0" dirty="0"/>
                        <a:t>auditors</a:t>
                      </a:r>
                      <a:endParaRPr lang="en-US" sz="2000" b="1" i="0" u="none" strike="noStrike" baseline="0" dirty="0">
                        <a:latin typeface="CIDFont+F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Included Internal control reviews in Scope, Fulfil Audit Mandate/s, review Risk Assessment done, follow the SIAs.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74827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D1B2538-DE6A-46C8-B001-F071F95434A5}"/>
              </a:ext>
            </a:extLst>
          </p:cNvPr>
          <p:cNvSpPr txBox="1"/>
          <p:nvPr/>
        </p:nvSpPr>
        <p:spPr>
          <a:xfrm>
            <a:off x="211526" y="5411121"/>
            <a:ext cx="11788215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700" b="1" i="1" u="none" strike="noStrike" baseline="0" dirty="0">
                <a:solidFill>
                  <a:schemeClr val="accent6">
                    <a:lumMod val="50000"/>
                  </a:schemeClr>
                </a:solidFill>
                <a:latin typeface="CIDFont+F5"/>
              </a:rPr>
              <a:t>INTERNAL CONTROL OTHER DEFINITIONS REFER:-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b="1" dirty="0">
                <a:latin typeface="CIDFont+F5"/>
              </a:rPr>
              <a:t>SA 315</a:t>
            </a:r>
            <a:r>
              <a:rPr lang="en-US" sz="1700" b="1" i="1" dirty="0">
                <a:latin typeface="CIDFont+F5"/>
              </a:rPr>
              <a:t> </a:t>
            </a:r>
            <a:r>
              <a:rPr lang="en-US" sz="1700" b="0" i="0" u="none" strike="noStrike" baseline="0" dirty="0">
                <a:latin typeface="CIDFont+F3"/>
              </a:rPr>
              <a:t>Identifying and Assessing the Risks of Material Misstatement Through Understanding the Entity and Its Environment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latin typeface="CIDFont+F3"/>
              </a:rPr>
              <a:t>Guidance Note</a:t>
            </a:r>
            <a:r>
              <a:rPr lang="en-US" sz="1800" b="0" i="0" u="none" strike="noStrike" baseline="0" dirty="0">
                <a:latin typeface="CIDFont+F3"/>
              </a:rPr>
              <a:t> on Audit of Internal Financial Controls over Financial Reporting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latin typeface="CIDFont+F3"/>
              </a:rPr>
              <a:t>Section 134 (5) (e)</a:t>
            </a:r>
            <a:r>
              <a:rPr lang="en-US" sz="1800" b="0" i="0" u="none" strike="noStrike" baseline="0" dirty="0">
                <a:latin typeface="CIDFont+F3"/>
              </a:rPr>
              <a:t> of Companies Act, 2013 Directors’ Responsibility Statement</a:t>
            </a:r>
            <a:endParaRPr lang="en-US" sz="1700" b="0" i="0" u="none" strike="noStrike" baseline="0" dirty="0">
              <a:latin typeface="CIDFont+F3"/>
            </a:endParaRPr>
          </a:p>
        </p:txBody>
      </p:sp>
      <p:pic>
        <p:nvPicPr>
          <p:cNvPr id="2" name="Picture 1" descr="A clipboard with a pencil and checklist&#10;&#10;Description automatically generated with medium confidence">
            <a:extLst>
              <a:ext uri="{FF2B5EF4-FFF2-40B4-BE49-F238E27FC236}">
                <a16:creationId xmlns:a16="http://schemas.microsoft.com/office/drawing/2014/main" id="{3897ABD3-ACC1-94AF-761F-5092ED7A7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204" y="12630"/>
            <a:ext cx="734621" cy="73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1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8661CB-8735-BA16-3EFA-0CE219C64F52}"/>
              </a:ext>
            </a:extLst>
          </p:cNvPr>
          <p:cNvSpPr txBox="1">
            <a:spLocks/>
          </p:cNvSpPr>
          <p:nvPr/>
        </p:nvSpPr>
        <p:spPr>
          <a:xfrm>
            <a:off x="127175" y="86052"/>
            <a:ext cx="11937650" cy="59501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100 series = Concepts                                               </a:t>
            </a:r>
            <a:r>
              <a:rPr lang="en-US" sz="2800" u="sng" dirty="0">
                <a:solidFill>
                  <a:schemeClr val="bg1"/>
                </a:solidFill>
              </a:rPr>
              <a:t>SIA 120</a:t>
            </a:r>
            <a:r>
              <a:rPr lang="en-US" sz="2800" dirty="0">
                <a:solidFill>
                  <a:schemeClr val="bg1"/>
                </a:solidFill>
              </a:rPr>
              <a:t> – INTERNAL CONTROLS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F20307-91F8-F79C-8529-4C0493DDF872}"/>
              </a:ext>
            </a:extLst>
          </p:cNvPr>
          <p:cNvSpPr txBox="1"/>
          <p:nvPr/>
        </p:nvSpPr>
        <p:spPr>
          <a:xfrm>
            <a:off x="211527" y="814338"/>
            <a:ext cx="5443686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i="1" u="none" strike="noStrike" baseline="0" dirty="0">
                <a:solidFill>
                  <a:schemeClr val="bg1"/>
                </a:solidFill>
                <a:latin typeface="CIDFont+F3"/>
              </a:rPr>
              <a:t>Internal Controls System is a broader term: -</a:t>
            </a:r>
            <a:endParaRPr lang="en-US" sz="2000" b="1" i="1" u="none" strike="noStrike" baseline="0" dirty="0">
              <a:solidFill>
                <a:schemeClr val="bg1"/>
              </a:solidFill>
              <a:latin typeface="CIDFont+F2"/>
            </a:endParaRPr>
          </a:p>
        </p:txBody>
      </p:sp>
      <p:pic>
        <p:nvPicPr>
          <p:cNvPr id="8" name="Picture 7" descr="A diagram of a diagram&#10;&#10;Description automatically generated">
            <a:extLst>
              <a:ext uri="{FF2B5EF4-FFF2-40B4-BE49-F238E27FC236}">
                <a16:creationId xmlns:a16="http://schemas.microsoft.com/office/drawing/2014/main" id="{5E52250F-EED6-E1FE-58E4-C874579B2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7" y="1548696"/>
            <a:ext cx="5515245" cy="37606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22457D-E71A-C922-FDD3-8F0D0556E6D4}"/>
              </a:ext>
            </a:extLst>
          </p:cNvPr>
          <p:cNvSpPr txBox="1"/>
          <p:nvPr/>
        </p:nvSpPr>
        <p:spPr>
          <a:xfrm>
            <a:off x="6536789" y="814338"/>
            <a:ext cx="5443686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i="1" u="none" strike="noStrike" baseline="0" dirty="0">
                <a:solidFill>
                  <a:schemeClr val="bg1"/>
                </a:solidFill>
                <a:latin typeface="CIDFont+F3"/>
              </a:rPr>
              <a:t>Internal Controls Frameworks : -</a:t>
            </a:r>
            <a:endParaRPr lang="en-US" sz="2000" b="1" i="1" u="none" strike="noStrike" baseline="0" dirty="0">
              <a:solidFill>
                <a:schemeClr val="bg1"/>
              </a:solidFill>
              <a:latin typeface="CIDFont+F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761141-F985-C10A-61D2-450FDE6FD0D1}"/>
              </a:ext>
            </a:extLst>
          </p:cNvPr>
          <p:cNvSpPr txBox="1"/>
          <p:nvPr/>
        </p:nvSpPr>
        <p:spPr>
          <a:xfrm>
            <a:off x="6536789" y="1548696"/>
            <a:ext cx="5443686" cy="3847207"/>
          </a:xfrm>
          <a:prstGeom prst="rect">
            <a:avLst/>
          </a:prstGeom>
          <a:solidFill>
            <a:srgbClr val="EBFFFF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latin typeface="CIDFont+F3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>
                <a:latin typeface="CIDFont+F3"/>
              </a:rPr>
              <a:t>(SA) 315</a:t>
            </a:r>
            <a:r>
              <a:rPr lang="en-US" sz="2400" b="0" i="0" u="none" strike="noStrike" baseline="0" dirty="0">
                <a:latin typeface="CIDFont+F3"/>
              </a:rPr>
              <a:t>, “Identifying and Assessing the Risks of Material Misstatement Through Understanding the Entity and Its Environment”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b="1" i="0" u="none" strike="noStrike" baseline="0" dirty="0">
              <a:latin typeface="CIDFont+F3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>
                <a:latin typeface="CIDFont+F3"/>
              </a:rPr>
              <a:t>COSO</a:t>
            </a:r>
            <a:r>
              <a:rPr lang="en-US" sz="2400" b="0" i="0" u="none" strike="noStrike" baseline="0" dirty="0">
                <a:latin typeface="CIDFont+F3"/>
              </a:rPr>
              <a:t> (Committee of Sponsoring Organizations) Internal Control – Integrated Framework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800" u="none" strike="noStrike" baseline="0" dirty="0">
              <a:latin typeface="CIDFont+F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2404EB-6CD3-3989-27F5-2E8D247A14BF}"/>
              </a:ext>
            </a:extLst>
          </p:cNvPr>
          <p:cNvSpPr txBox="1"/>
          <p:nvPr/>
        </p:nvSpPr>
        <p:spPr>
          <a:xfrm rot="5400000">
            <a:off x="5740181" y="949712"/>
            <a:ext cx="6400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V/S</a:t>
            </a:r>
          </a:p>
        </p:txBody>
      </p:sp>
    </p:spTree>
    <p:extLst>
      <p:ext uri="{BB962C8B-B14F-4D97-AF65-F5344CB8AC3E}">
        <p14:creationId xmlns:p14="http://schemas.microsoft.com/office/powerpoint/2010/main" val="104304408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6538</TotalTime>
  <Words>4801</Words>
  <Application>Microsoft Office PowerPoint</Application>
  <PresentationFormat>Widescreen</PresentationFormat>
  <Paragraphs>590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Aptos Serif</vt:lpstr>
      <vt:lpstr>Arial</vt:lpstr>
      <vt:lpstr>Arial Narrow</vt:lpstr>
      <vt:lpstr>Calibri</vt:lpstr>
      <vt:lpstr>CIDFont+F1</vt:lpstr>
      <vt:lpstr>CIDFont+F2</vt:lpstr>
      <vt:lpstr>CIDFont+F3</vt:lpstr>
      <vt:lpstr>CIDFont+F5</vt:lpstr>
      <vt:lpstr>Tw Cen MT</vt:lpstr>
      <vt:lpstr>Wingdings</vt:lpstr>
      <vt:lpstr>Droplet</vt:lpstr>
      <vt:lpstr>STANDARDS ON INTERNAL AUDIT (SIA)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Sameer Karyekar</dc:creator>
  <cp:lastModifiedBy>Sameer Karyekar</cp:lastModifiedBy>
  <cp:revision>144</cp:revision>
  <dcterms:created xsi:type="dcterms:W3CDTF">2023-05-03T21:11:57Z</dcterms:created>
  <dcterms:modified xsi:type="dcterms:W3CDTF">2023-12-17T03:22:47Z</dcterms:modified>
</cp:coreProperties>
</file>