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ms-powerpoint.presentation.macroEnabled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5"/>
    <p:sldMasterId id="2147483932" r:id="rId6"/>
  </p:sldMasterIdLst>
  <p:notesMasterIdLst>
    <p:notesMasterId r:id="rId48"/>
  </p:notesMasterIdLst>
  <p:handoutMasterIdLst>
    <p:handoutMasterId r:id="rId49"/>
  </p:handoutMasterIdLst>
  <p:sldIdLst>
    <p:sldId id="276" r:id="rId7"/>
    <p:sldId id="291" r:id="rId8"/>
    <p:sldId id="531" r:id="rId9"/>
    <p:sldId id="529" r:id="rId10"/>
    <p:sldId id="552" r:id="rId11"/>
    <p:sldId id="539" r:id="rId12"/>
    <p:sldId id="548" r:id="rId13"/>
    <p:sldId id="565" r:id="rId14"/>
    <p:sldId id="566" r:id="rId15"/>
    <p:sldId id="554" r:id="rId16"/>
    <p:sldId id="561" r:id="rId17"/>
    <p:sldId id="541" r:id="rId18"/>
    <p:sldId id="564" r:id="rId19"/>
    <p:sldId id="556" r:id="rId20"/>
    <p:sldId id="557" r:id="rId21"/>
    <p:sldId id="542" r:id="rId22"/>
    <p:sldId id="558" r:id="rId23"/>
    <p:sldId id="461" r:id="rId24"/>
    <p:sldId id="530" r:id="rId25"/>
    <p:sldId id="567" r:id="rId26"/>
    <p:sldId id="560" r:id="rId27"/>
    <p:sldId id="569" r:id="rId28"/>
    <p:sldId id="547" r:id="rId29"/>
    <p:sldId id="576" r:id="rId30"/>
    <p:sldId id="568" r:id="rId31"/>
    <p:sldId id="570" r:id="rId32"/>
    <p:sldId id="571" r:id="rId33"/>
    <p:sldId id="572" r:id="rId34"/>
    <p:sldId id="573" r:id="rId35"/>
    <p:sldId id="574" r:id="rId36"/>
    <p:sldId id="575" r:id="rId37"/>
    <p:sldId id="538" r:id="rId38"/>
    <p:sldId id="553" r:id="rId39"/>
    <p:sldId id="540" r:id="rId40"/>
    <p:sldId id="559" r:id="rId41"/>
    <p:sldId id="543" r:id="rId42"/>
    <p:sldId id="421" r:id="rId43"/>
    <p:sldId id="550" r:id="rId44"/>
    <p:sldId id="551" r:id="rId45"/>
    <p:sldId id="549" r:id="rId46"/>
    <p:sldId id="544" r:id="rId47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orient="horz" pos="890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userDrawn="1">
          <p15:clr>
            <a:srgbClr val="A4A3A4"/>
          </p15:clr>
        </p15:guide>
        <p15:guide id="6" orient="horz" pos="4319" userDrawn="1">
          <p15:clr>
            <a:srgbClr val="A4A3A4"/>
          </p15:clr>
        </p15:guide>
        <p15:guide id="7" orient="horz" pos="4110" userDrawn="1">
          <p15:clr>
            <a:srgbClr val="A4A3A4"/>
          </p15:clr>
        </p15:guide>
        <p15:guide id="8" pos="3840" userDrawn="1">
          <p15:clr>
            <a:srgbClr val="A4A3A4"/>
          </p15:clr>
        </p15:guide>
        <p15:guide id="9" pos="381" userDrawn="1">
          <p15:clr>
            <a:srgbClr val="A4A3A4"/>
          </p15:clr>
        </p15:guide>
        <p15:guide id="10" pos="7297" userDrawn="1">
          <p15:clr>
            <a:srgbClr val="A4A3A4"/>
          </p15:clr>
        </p15:guide>
        <p15:guide id="11" pos="3961" userDrawn="1">
          <p15:clr>
            <a:srgbClr val="A4A3A4"/>
          </p15:clr>
        </p15:guide>
        <p15:guide id="12" pos="3789" userDrawn="1">
          <p15:clr>
            <a:srgbClr val="A4A3A4"/>
          </p15:clr>
        </p15:guide>
        <p15:guide id="13" pos="3973" userDrawn="1">
          <p15:clr>
            <a:srgbClr val="A4A3A4"/>
          </p15:clr>
        </p15:guide>
        <p15:guide id="14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ng Mei" initials="JM" lastIdx="1" clrIdx="0">
    <p:extLst>
      <p:ext uri="{19B8F6BF-5375-455C-9EA6-DF929625EA0E}">
        <p15:presenceInfo xmlns:p15="http://schemas.microsoft.com/office/powerpoint/2012/main" userId="Jing Mei" providerId="None"/>
      </p:ext>
    </p:extLst>
  </p:cmAuthor>
  <p:cmAuthor id="2" name="Kar Mun Fong" initials="KMF" lastIdx="1" clrIdx="1">
    <p:extLst>
      <p:ext uri="{19B8F6BF-5375-455C-9EA6-DF929625EA0E}">
        <p15:presenceInfo xmlns:p15="http://schemas.microsoft.com/office/powerpoint/2012/main" userId="S-1-5-21-3190493677-272540594-4000629471-3134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CF97"/>
    <a:srgbClr val="D4D98D"/>
    <a:srgbClr val="66FFFF"/>
    <a:srgbClr val="CCFFFF"/>
    <a:srgbClr val="FF9999"/>
    <a:srgbClr val="FF99CC"/>
    <a:srgbClr val="FFE600"/>
    <a:srgbClr val="FFD200"/>
    <a:srgbClr val="FFE1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01" autoAdjust="0"/>
    <p:restoredTop sz="93792" autoAdjust="0"/>
  </p:normalViewPr>
  <p:slideViewPr>
    <p:cSldViewPr snapToObjects="1" showGuides="1">
      <p:cViewPr>
        <p:scale>
          <a:sx n="80" d="100"/>
          <a:sy n="80" d="100"/>
        </p:scale>
        <p:origin x="372" y="-136"/>
      </p:cViewPr>
      <p:guideLst>
        <p:guide orient="horz" pos="2205"/>
        <p:guide orient="horz" pos="890"/>
        <p:guide orient="horz" pos="3861"/>
        <p:guide orient="horz"/>
        <p:guide orient="horz" pos="4319"/>
        <p:guide orient="horz" pos="4110"/>
        <p:guide pos="3840"/>
        <p:guide pos="381"/>
        <p:guide pos="7297"/>
        <p:guide pos="3961"/>
        <p:guide pos="3789"/>
        <p:guide pos="3973"/>
        <p:guide orient="horz" pos="2160"/>
      </p:guideLst>
    </p:cSldViewPr>
  </p:slideViewPr>
  <p:outlineViewPr>
    <p:cViewPr>
      <p:scale>
        <a:sx n="33" d="100"/>
        <a:sy n="33" d="100"/>
      </p:scale>
      <p:origin x="0" y="-4224"/>
    </p:cViewPr>
  </p:outlineViewPr>
  <p:notesTextViewPr>
    <p:cViewPr>
      <p:scale>
        <a:sx n="80" d="100"/>
        <a:sy n="80" d="100"/>
      </p:scale>
      <p:origin x="0" y="0"/>
    </p:cViewPr>
  </p:notesTextViewPr>
  <p:sorterViewPr>
    <p:cViewPr>
      <p:scale>
        <a:sx n="66" d="100"/>
        <a:sy n="66" d="100"/>
      </p:scale>
      <p:origin x="0" y="-3324"/>
    </p:cViewPr>
  </p:sorterViewPr>
  <p:notesViewPr>
    <p:cSldViewPr snapToObjects="1" showGuides="1">
      <p:cViewPr>
        <p:scale>
          <a:sx n="200" d="100"/>
          <a:sy n="200" d="100"/>
        </p:scale>
        <p:origin x="168" y="-9036"/>
      </p:cViewPr>
      <p:guideLst>
        <p:guide orient="horz" pos="3108"/>
        <p:guide pos="2122"/>
      </p:guideLst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commentAuthors" Target="commentAuthors.xml"/><Relationship Id="rId55" Type="http://schemas.microsoft.com/office/2016/11/relationships/changesInfo" Target="changesInfos/changesInfo1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2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urushottam K Bajaj" userId="50c8370b-d835-4be2-9efc-a00aa028e731" providerId="ADAL" clId="{75CBDEA0-CA7E-4943-AE14-9E9F44FF19C8}"/>
    <pc:docChg chg="undo custSel addSld delSld modSld sldOrd modMainMaster">
      <pc:chgData name="Purushottam K Bajaj" userId="50c8370b-d835-4be2-9efc-a00aa028e731" providerId="ADAL" clId="{75CBDEA0-CA7E-4943-AE14-9E9F44FF19C8}" dt="2023-12-17T02:55:02.179" v="5015" actId="20577"/>
      <pc:docMkLst>
        <pc:docMk/>
      </pc:docMkLst>
      <pc:sldChg chg="modSp mod">
        <pc:chgData name="Purushottam K Bajaj" userId="50c8370b-d835-4be2-9efc-a00aa028e731" providerId="ADAL" clId="{75CBDEA0-CA7E-4943-AE14-9E9F44FF19C8}" dt="2023-12-17T01:08:31.572" v="4841" actId="6549"/>
        <pc:sldMkLst>
          <pc:docMk/>
          <pc:sldMk cId="558000175" sldId="276"/>
        </pc:sldMkLst>
        <pc:spChg chg="mod">
          <ac:chgData name="Purushottam K Bajaj" userId="50c8370b-d835-4be2-9efc-a00aa028e731" providerId="ADAL" clId="{75CBDEA0-CA7E-4943-AE14-9E9F44FF19C8}" dt="2023-12-17T01:08:31.572" v="4841" actId="6549"/>
          <ac:spMkLst>
            <pc:docMk/>
            <pc:sldMk cId="558000175" sldId="276"/>
            <ac:spMk id="2" creationId="{00000000-0000-0000-0000-000000000000}"/>
          </ac:spMkLst>
        </pc:spChg>
      </pc:sldChg>
      <pc:sldChg chg="modSp mod">
        <pc:chgData name="Purushottam K Bajaj" userId="50c8370b-d835-4be2-9efc-a00aa028e731" providerId="ADAL" clId="{75CBDEA0-CA7E-4943-AE14-9E9F44FF19C8}" dt="2023-12-17T01:33:37.972" v="4960" actId="20577"/>
        <pc:sldMkLst>
          <pc:docMk/>
          <pc:sldMk cId="4060974383" sldId="291"/>
        </pc:sldMkLst>
        <pc:spChg chg="mod">
          <ac:chgData name="Purushottam K Bajaj" userId="50c8370b-d835-4be2-9efc-a00aa028e731" providerId="ADAL" clId="{75CBDEA0-CA7E-4943-AE14-9E9F44FF19C8}" dt="2023-12-17T01:33:37.972" v="4960" actId="20577"/>
          <ac:spMkLst>
            <pc:docMk/>
            <pc:sldMk cId="4060974383" sldId="291"/>
            <ac:spMk id="6" creationId="{00000000-0000-0000-0000-000000000000}"/>
          </ac:spMkLst>
        </pc:spChg>
      </pc:sldChg>
      <pc:sldChg chg="ord">
        <pc:chgData name="Purushottam K Bajaj" userId="50c8370b-d835-4be2-9efc-a00aa028e731" providerId="ADAL" clId="{75CBDEA0-CA7E-4943-AE14-9E9F44FF19C8}" dt="2023-12-16T02:57:51.192" v="2962"/>
        <pc:sldMkLst>
          <pc:docMk/>
          <pc:sldMk cId="566772216" sldId="421"/>
        </pc:sldMkLst>
      </pc:sldChg>
      <pc:sldChg chg="ord">
        <pc:chgData name="Purushottam K Bajaj" userId="50c8370b-d835-4be2-9efc-a00aa028e731" providerId="ADAL" clId="{75CBDEA0-CA7E-4943-AE14-9E9F44FF19C8}" dt="2023-12-17T00:59:59.296" v="4811"/>
        <pc:sldMkLst>
          <pc:docMk/>
          <pc:sldMk cId="1507245659" sldId="461"/>
        </pc:sldMkLst>
      </pc:sldChg>
      <pc:sldChg chg="addSp delSp modSp mod ord addAnim delAnim modAnim">
        <pc:chgData name="Purushottam K Bajaj" userId="50c8370b-d835-4be2-9efc-a00aa028e731" providerId="ADAL" clId="{75CBDEA0-CA7E-4943-AE14-9E9F44FF19C8}" dt="2023-12-17T00:59:59.296" v="4811"/>
        <pc:sldMkLst>
          <pc:docMk/>
          <pc:sldMk cId="2505561853" sldId="530"/>
        </pc:sldMkLst>
        <pc:spChg chg="mod">
          <ac:chgData name="Purushottam K Bajaj" userId="50c8370b-d835-4be2-9efc-a00aa028e731" providerId="ADAL" clId="{75CBDEA0-CA7E-4943-AE14-9E9F44FF19C8}" dt="2023-12-15T17:18:18.500" v="53" actId="14100"/>
          <ac:spMkLst>
            <pc:docMk/>
            <pc:sldMk cId="2505561853" sldId="530"/>
            <ac:spMk id="3" creationId="{93ED13A2-9327-B4A3-CD7F-E801DFD9ECC4}"/>
          </ac:spMkLst>
        </pc:spChg>
        <pc:spChg chg="mod">
          <ac:chgData name="Purushottam K Bajaj" userId="50c8370b-d835-4be2-9efc-a00aa028e731" providerId="ADAL" clId="{75CBDEA0-CA7E-4943-AE14-9E9F44FF19C8}" dt="2023-12-15T17:15:50.753" v="23"/>
          <ac:spMkLst>
            <pc:docMk/>
            <pc:sldMk cId="2505561853" sldId="530"/>
            <ac:spMk id="4" creationId="{7F823F43-63AB-9554-1261-685F850CEDAE}"/>
          </ac:spMkLst>
        </pc:spChg>
        <pc:spChg chg="add mod">
          <ac:chgData name="Purushottam K Bajaj" userId="50c8370b-d835-4be2-9efc-a00aa028e731" providerId="ADAL" clId="{75CBDEA0-CA7E-4943-AE14-9E9F44FF19C8}" dt="2023-12-15T17:21:11.763" v="163" actId="1076"/>
          <ac:spMkLst>
            <pc:docMk/>
            <pc:sldMk cId="2505561853" sldId="530"/>
            <ac:spMk id="6" creationId="{7F840067-016A-51BE-2559-033FE5FA6209}"/>
          </ac:spMkLst>
        </pc:spChg>
        <pc:spChg chg="mod">
          <ac:chgData name="Purushottam K Bajaj" userId="50c8370b-d835-4be2-9efc-a00aa028e731" providerId="ADAL" clId="{75CBDEA0-CA7E-4943-AE14-9E9F44FF19C8}" dt="2023-12-16T01:11:05.253" v="312" actId="20577"/>
          <ac:spMkLst>
            <pc:docMk/>
            <pc:sldMk cId="2505561853" sldId="530"/>
            <ac:spMk id="114" creationId="{46B543DA-0D3C-4D7B-9A28-80272AA54C89}"/>
          </ac:spMkLst>
        </pc:spChg>
        <pc:spChg chg="mod">
          <ac:chgData name="Purushottam K Bajaj" userId="50c8370b-d835-4be2-9efc-a00aa028e731" providerId="ADAL" clId="{75CBDEA0-CA7E-4943-AE14-9E9F44FF19C8}" dt="2023-12-15T17:20:49.307" v="162" actId="1076"/>
          <ac:spMkLst>
            <pc:docMk/>
            <pc:sldMk cId="2505561853" sldId="530"/>
            <ac:spMk id="133" creationId="{13FD0046-2D44-4AC1-B077-A0A992FD5141}"/>
          </ac:spMkLst>
        </pc:spChg>
        <pc:spChg chg="mod">
          <ac:chgData name="Purushottam K Bajaj" userId="50c8370b-d835-4be2-9efc-a00aa028e731" providerId="ADAL" clId="{75CBDEA0-CA7E-4943-AE14-9E9F44FF19C8}" dt="2023-12-15T17:20:30.756" v="159" actId="20577"/>
          <ac:spMkLst>
            <pc:docMk/>
            <pc:sldMk cId="2505561853" sldId="530"/>
            <ac:spMk id="158" creationId="{E2C9424E-7A48-4A76-BBF3-76B22134D6E7}"/>
          </ac:spMkLst>
        </pc:spChg>
        <pc:grpChg chg="add del mod">
          <ac:chgData name="Purushottam K Bajaj" userId="50c8370b-d835-4be2-9efc-a00aa028e731" providerId="ADAL" clId="{75CBDEA0-CA7E-4943-AE14-9E9F44FF19C8}" dt="2023-12-15T17:18:51.638" v="66" actId="1076"/>
          <ac:grpSpMkLst>
            <pc:docMk/>
            <pc:sldMk cId="2505561853" sldId="530"/>
            <ac:grpSpMk id="2" creationId="{8CE7DDAB-57C8-F6AB-BC3A-B79C1F44F71D}"/>
          </ac:grpSpMkLst>
        </pc:grpChg>
        <pc:grpChg chg="mod">
          <ac:chgData name="Purushottam K Bajaj" userId="50c8370b-d835-4be2-9efc-a00aa028e731" providerId="ADAL" clId="{75CBDEA0-CA7E-4943-AE14-9E9F44FF19C8}" dt="2023-12-15T17:18:48.066" v="65" actId="1076"/>
          <ac:grpSpMkLst>
            <pc:docMk/>
            <pc:sldMk cId="2505561853" sldId="530"/>
            <ac:grpSpMk id="106" creationId="{FA1DFDF1-E136-4B6F-9E5D-3633138E1ECC}"/>
          </ac:grpSpMkLst>
        </pc:grpChg>
      </pc:sldChg>
      <pc:sldChg chg="addSp delSp">
        <pc:chgData name="Purushottam K Bajaj" userId="50c8370b-d835-4be2-9efc-a00aa028e731" providerId="ADAL" clId="{75CBDEA0-CA7E-4943-AE14-9E9F44FF19C8}" dt="2023-12-16T03:03:28.169" v="3138"/>
        <pc:sldMkLst>
          <pc:docMk/>
          <pc:sldMk cId="4026900216" sldId="538"/>
        </pc:sldMkLst>
        <pc:graphicFrameChg chg="add del">
          <ac:chgData name="Purushottam K Bajaj" userId="50c8370b-d835-4be2-9efc-a00aa028e731" providerId="ADAL" clId="{75CBDEA0-CA7E-4943-AE14-9E9F44FF19C8}" dt="2023-12-16T02:54:40.866" v="2954"/>
          <ac:graphicFrameMkLst>
            <pc:docMk/>
            <pc:sldMk cId="4026900216" sldId="538"/>
            <ac:graphicFrameMk id="2" creationId="{5C6B13E0-AEA6-BFF5-9203-A6C22CB1EDC7}"/>
          </ac:graphicFrameMkLst>
        </pc:graphicFrameChg>
        <pc:graphicFrameChg chg="add del">
          <ac:chgData name="Purushottam K Bajaj" userId="50c8370b-d835-4be2-9efc-a00aa028e731" providerId="ADAL" clId="{75CBDEA0-CA7E-4943-AE14-9E9F44FF19C8}" dt="2023-12-16T02:54:43.959" v="2956"/>
          <ac:graphicFrameMkLst>
            <pc:docMk/>
            <pc:sldMk cId="4026900216" sldId="538"/>
            <ac:graphicFrameMk id="3" creationId="{7BF9440C-617B-7E9C-23E6-AFFAC174F09D}"/>
          </ac:graphicFrameMkLst>
        </pc:graphicFrameChg>
        <pc:graphicFrameChg chg="add del">
          <ac:chgData name="Purushottam K Bajaj" userId="50c8370b-d835-4be2-9efc-a00aa028e731" providerId="ADAL" clId="{75CBDEA0-CA7E-4943-AE14-9E9F44FF19C8}" dt="2023-12-16T03:03:28.169" v="3138"/>
          <ac:graphicFrameMkLst>
            <pc:docMk/>
            <pc:sldMk cId="4026900216" sldId="538"/>
            <ac:graphicFrameMk id="4" creationId="{95CB3993-863B-CAC5-EF1B-988204A20611}"/>
          </ac:graphicFrameMkLst>
        </pc:graphicFrameChg>
      </pc:sldChg>
      <pc:sldChg chg="modSp mod">
        <pc:chgData name="Purushottam K Bajaj" userId="50c8370b-d835-4be2-9efc-a00aa028e731" providerId="ADAL" clId="{75CBDEA0-CA7E-4943-AE14-9E9F44FF19C8}" dt="2023-12-16T13:48:52.617" v="3310" actId="113"/>
        <pc:sldMkLst>
          <pc:docMk/>
          <pc:sldMk cId="2102928528" sldId="539"/>
        </pc:sldMkLst>
        <pc:spChg chg="mod">
          <ac:chgData name="Purushottam K Bajaj" userId="50c8370b-d835-4be2-9efc-a00aa028e731" providerId="ADAL" clId="{75CBDEA0-CA7E-4943-AE14-9E9F44FF19C8}" dt="2023-12-16T13:46:28.783" v="3304" actId="20577"/>
          <ac:spMkLst>
            <pc:docMk/>
            <pc:sldMk cId="2102928528" sldId="539"/>
            <ac:spMk id="5" creationId="{EC01CA56-C21C-4C8F-AF0A-59A6B425C53B}"/>
          </ac:spMkLst>
        </pc:spChg>
        <pc:graphicFrameChg chg="modGraphic">
          <ac:chgData name="Purushottam K Bajaj" userId="50c8370b-d835-4be2-9efc-a00aa028e731" providerId="ADAL" clId="{75CBDEA0-CA7E-4943-AE14-9E9F44FF19C8}" dt="2023-12-16T13:48:52.617" v="3310" actId="113"/>
          <ac:graphicFrameMkLst>
            <pc:docMk/>
            <pc:sldMk cId="2102928528" sldId="539"/>
            <ac:graphicFrameMk id="42" creationId="{0DCAC754-12D3-475B-8D76-1ABABA59FBAC}"/>
          </ac:graphicFrameMkLst>
        </pc:graphicFrameChg>
      </pc:sldChg>
      <pc:sldChg chg="ord modAnim">
        <pc:chgData name="Purushottam K Bajaj" userId="50c8370b-d835-4be2-9efc-a00aa028e731" providerId="ADAL" clId="{75CBDEA0-CA7E-4943-AE14-9E9F44FF19C8}" dt="2023-12-16T02:55:23.140" v="2958"/>
        <pc:sldMkLst>
          <pc:docMk/>
          <pc:sldMk cId="2454080533" sldId="540"/>
        </pc:sldMkLst>
      </pc:sldChg>
      <pc:sldChg chg="modSp">
        <pc:chgData name="Purushottam K Bajaj" userId="50c8370b-d835-4be2-9efc-a00aa028e731" providerId="ADAL" clId="{75CBDEA0-CA7E-4943-AE14-9E9F44FF19C8}" dt="2023-12-17T02:12:01.107" v="4978" actId="20577"/>
        <pc:sldMkLst>
          <pc:docMk/>
          <pc:sldMk cId="1912168497" sldId="541"/>
        </pc:sldMkLst>
        <pc:spChg chg="mod">
          <ac:chgData name="Purushottam K Bajaj" userId="50c8370b-d835-4be2-9efc-a00aa028e731" providerId="ADAL" clId="{75CBDEA0-CA7E-4943-AE14-9E9F44FF19C8}" dt="2023-12-17T02:12:01.107" v="4978" actId="20577"/>
          <ac:spMkLst>
            <pc:docMk/>
            <pc:sldMk cId="1912168497" sldId="541"/>
            <ac:spMk id="53" creationId="{D26270B4-72C3-403D-B357-AD9C8EFB1F4A}"/>
          </ac:spMkLst>
        </pc:spChg>
      </pc:sldChg>
      <pc:sldChg chg="modSp mod">
        <pc:chgData name="Purushottam K Bajaj" userId="50c8370b-d835-4be2-9efc-a00aa028e731" providerId="ADAL" clId="{75CBDEA0-CA7E-4943-AE14-9E9F44FF19C8}" dt="2023-12-17T01:01:07.520" v="4814" actId="113"/>
        <pc:sldMkLst>
          <pc:docMk/>
          <pc:sldMk cId="120103895" sldId="542"/>
        </pc:sldMkLst>
        <pc:graphicFrameChg chg="modGraphic">
          <ac:chgData name="Purushottam K Bajaj" userId="50c8370b-d835-4be2-9efc-a00aa028e731" providerId="ADAL" clId="{75CBDEA0-CA7E-4943-AE14-9E9F44FF19C8}" dt="2023-12-17T01:01:07.520" v="4814" actId="113"/>
          <ac:graphicFrameMkLst>
            <pc:docMk/>
            <pc:sldMk cId="120103895" sldId="542"/>
            <ac:graphicFrameMk id="42" creationId="{0DCAC754-12D3-475B-8D76-1ABABA59FBAC}"/>
          </ac:graphicFrameMkLst>
        </pc:graphicFrameChg>
      </pc:sldChg>
      <pc:sldChg chg="ord">
        <pc:chgData name="Purushottam K Bajaj" userId="50c8370b-d835-4be2-9efc-a00aa028e731" providerId="ADAL" clId="{75CBDEA0-CA7E-4943-AE14-9E9F44FF19C8}" dt="2023-12-16T02:57:03.330" v="2960"/>
        <pc:sldMkLst>
          <pc:docMk/>
          <pc:sldMk cId="197633985" sldId="543"/>
        </pc:sldMkLst>
      </pc:sldChg>
      <pc:sldChg chg="modSp mod ord">
        <pc:chgData name="Purushottam K Bajaj" userId="50c8370b-d835-4be2-9efc-a00aa028e731" providerId="ADAL" clId="{75CBDEA0-CA7E-4943-AE14-9E9F44FF19C8}" dt="2023-12-16T16:03:29.296" v="4301"/>
        <pc:sldMkLst>
          <pc:docMk/>
          <pc:sldMk cId="655216987" sldId="544"/>
        </pc:sldMkLst>
        <pc:graphicFrameChg chg="modGraphic">
          <ac:chgData name="Purushottam K Bajaj" userId="50c8370b-d835-4be2-9efc-a00aa028e731" providerId="ADAL" clId="{75CBDEA0-CA7E-4943-AE14-9E9F44FF19C8}" dt="2023-12-16T16:01:49.163" v="4297" actId="207"/>
          <ac:graphicFrameMkLst>
            <pc:docMk/>
            <pc:sldMk cId="655216987" sldId="544"/>
            <ac:graphicFrameMk id="42" creationId="{0DCAC754-12D3-475B-8D76-1ABABA59FBAC}"/>
          </ac:graphicFrameMkLst>
        </pc:graphicFrameChg>
      </pc:sldChg>
      <pc:sldChg chg="addSp modSp mod modAnim">
        <pc:chgData name="Purushottam K Bajaj" userId="50c8370b-d835-4be2-9efc-a00aa028e731" providerId="ADAL" clId="{75CBDEA0-CA7E-4943-AE14-9E9F44FF19C8}" dt="2023-12-16T16:26:26.560" v="4404"/>
        <pc:sldMkLst>
          <pc:docMk/>
          <pc:sldMk cId="1389235258" sldId="547"/>
        </pc:sldMkLst>
        <pc:spChg chg="add mod">
          <ac:chgData name="Purushottam K Bajaj" userId="50c8370b-d835-4be2-9efc-a00aa028e731" providerId="ADAL" clId="{75CBDEA0-CA7E-4943-AE14-9E9F44FF19C8}" dt="2023-12-16T16:23:16.651" v="4358" actId="1076"/>
          <ac:spMkLst>
            <pc:docMk/>
            <pc:sldMk cId="1389235258" sldId="547"/>
            <ac:spMk id="3" creationId="{9618047E-BD74-2753-1AD5-CD989E848115}"/>
          </ac:spMkLst>
        </pc:spChg>
        <pc:spChg chg="add mod">
          <ac:chgData name="Purushottam K Bajaj" userId="50c8370b-d835-4be2-9efc-a00aa028e731" providerId="ADAL" clId="{75CBDEA0-CA7E-4943-AE14-9E9F44FF19C8}" dt="2023-12-16T16:23:27.544" v="4360" actId="1076"/>
          <ac:spMkLst>
            <pc:docMk/>
            <pc:sldMk cId="1389235258" sldId="547"/>
            <ac:spMk id="6" creationId="{D741BF9D-B400-1CC0-A24F-033149F818C6}"/>
          </ac:spMkLst>
        </pc:spChg>
        <pc:spChg chg="add mod">
          <ac:chgData name="Purushottam K Bajaj" userId="50c8370b-d835-4be2-9efc-a00aa028e731" providerId="ADAL" clId="{75CBDEA0-CA7E-4943-AE14-9E9F44FF19C8}" dt="2023-12-16T16:24:14.407" v="4375" actId="108"/>
          <ac:spMkLst>
            <pc:docMk/>
            <pc:sldMk cId="1389235258" sldId="547"/>
            <ac:spMk id="8" creationId="{664DBE6C-BB30-EA98-ACF3-779C473A2AF7}"/>
          </ac:spMkLst>
        </pc:spChg>
        <pc:spChg chg="add mod">
          <ac:chgData name="Purushottam K Bajaj" userId="50c8370b-d835-4be2-9efc-a00aa028e731" providerId="ADAL" clId="{75CBDEA0-CA7E-4943-AE14-9E9F44FF19C8}" dt="2023-12-16T16:24:16.995" v="4376" actId="108"/>
          <ac:spMkLst>
            <pc:docMk/>
            <pc:sldMk cId="1389235258" sldId="547"/>
            <ac:spMk id="10" creationId="{F457EC34-B58D-7D59-AB6B-C341D3C87717}"/>
          </ac:spMkLst>
        </pc:spChg>
        <pc:spChg chg="add mod">
          <ac:chgData name="Purushottam K Bajaj" userId="50c8370b-d835-4be2-9efc-a00aa028e731" providerId="ADAL" clId="{75CBDEA0-CA7E-4943-AE14-9E9F44FF19C8}" dt="2023-12-16T16:24:19.498" v="4377" actId="108"/>
          <ac:spMkLst>
            <pc:docMk/>
            <pc:sldMk cId="1389235258" sldId="547"/>
            <ac:spMk id="12" creationId="{237D89D8-E566-5DE8-2782-F6A605A2D5EF}"/>
          </ac:spMkLst>
        </pc:spChg>
        <pc:spChg chg="mod">
          <ac:chgData name="Purushottam K Bajaj" userId="50c8370b-d835-4be2-9efc-a00aa028e731" providerId="ADAL" clId="{75CBDEA0-CA7E-4943-AE14-9E9F44FF19C8}" dt="2023-12-16T16:22:25.984" v="4347" actId="14100"/>
          <ac:spMkLst>
            <pc:docMk/>
            <pc:sldMk cId="1389235258" sldId="547"/>
            <ac:spMk id="17" creationId="{5183F22A-AC92-4013-A747-5783B25A9AF1}"/>
          </ac:spMkLst>
        </pc:spChg>
        <pc:spChg chg="mod">
          <ac:chgData name="Purushottam K Bajaj" userId="50c8370b-d835-4be2-9efc-a00aa028e731" providerId="ADAL" clId="{75CBDEA0-CA7E-4943-AE14-9E9F44FF19C8}" dt="2023-12-16T16:23:36.682" v="4364" actId="14100"/>
          <ac:spMkLst>
            <pc:docMk/>
            <pc:sldMk cId="1389235258" sldId="547"/>
            <ac:spMk id="21" creationId="{FF60E605-585F-4D6C-8DE6-241F04ED9D9D}"/>
          </ac:spMkLst>
        </pc:spChg>
      </pc:sldChg>
      <pc:sldChg chg="modSp mod">
        <pc:chgData name="Purushottam K Bajaj" userId="50c8370b-d835-4be2-9efc-a00aa028e731" providerId="ADAL" clId="{75CBDEA0-CA7E-4943-AE14-9E9F44FF19C8}" dt="2023-12-16T13:56:54.725" v="3316" actId="113"/>
        <pc:sldMkLst>
          <pc:docMk/>
          <pc:sldMk cId="1077675049" sldId="548"/>
        </pc:sldMkLst>
        <pc:graphicFrameChg chg="modGraphic">
          <ac:chgData name="Purushottam K Bajaj" userId="50c8370b-d835-4be2-9efc-a00aa028e731" providerId="ADAL" clId="{75CBDEA0-CA7E-4943-AE14-9E9F44FF19C8}" dt="2023-12-16T13:56:54.725" v="3316" actId="113"/>
          <ac:graphicFrameMkLst>
            <pc:docMk/>
            <pc:sldMk cId="1077675049" sldId="548"/>
            <ac:graphicFrameMk id="42" creationId="{0DCAC754-12D3-475B-8D76-1ABABA59FBAC}"/>
          </ac:graphicFrameMkLst>
        </pc:graphicFrameChg>
      </pc:sldChg>
      <pc:sldChg chg="modSp mod ord">
        <pc:chgData name="Purushottam K Bajaj" userId="50c8370b-d835-4be2-9efc-a00aa028e731" providerId="ADAL" clId="{75CBDEA0-CA7E-4943-AE14-9E9F44FF19C8}" dt="2023-12-17T00:38:24.119" v="4734" actId="313"/>
        <pc:sldMkLst>
          <pc:docMk/>
          <pc:sldMk cId="692411186" sldId="549"/>
        </pc:sldMkLst>
        <pc:graphicFrameChg chg="modGraphic">
          <ac:chgData name="Purushottam K Bajaj" userId="50c8370b-d835-4be2-9efc-a00aa028e731" providerId="ADAL" clId="{75CBDEA0-CA7E-4943-AE14-9E9F44FF19C8}" dt="2023-12-17T00:38:24.119" v="4734" actId="313"/>
          <ac:graphicFrameMkLst>
            <pc:docMk/>
            <pc:sldMk cId="692411186" sldId="549"/>
            <ac:graphicFrameMk id="42" creationId="{0DCAC754-12D3-475B-8D76-1ABABA59FBAC}"/>
          </ac:graphicFrameMkLst>
        </pc:graphicFrameChg>
      </pc:sldChg>
      <pc:sldChg chg="ord">
        <pc:chgData name="Purushottam K Bajaj" userId="50c8370b-d835-4be2-9efc-a00aa028e731" providerId="ADAL" clId="{75CBDEA0-CA7E-4943-AE14-9E9F44FF19C8}" dt="2023-12-16T13:44:04.164" v="3292"/>
        <pc:sldMkLst>
          <pc:docMk/>
          <pc:sldMk cId="1438127046" sldId="550"/>
        </pc:sldMkLst>
      </pc:sldChg>
      <pc:sldChg chg="ord">
        <pc:chgData name="Purushottam K Bajaj" userId="50c8370b-d835-4be2-9efc-a00aa028e731" providerId="ADAL" clId="{75CBDEA0-CA7E-4943-AE14-9E9F44FF19C8}" dt="2023-12-16T13:45:54.749" v="3294"/>
        <pc:sldMkLst>
          <pc:docMk/>
          <pc:sldMk cId="2670670318" sldId="551"/>
        </pc:sldMkLst>
      </pc:sldChg>
      <pc:sldChg chg="addSp modSp mod modAnim">
        <pc:chgData name="Purushottam K Bajaj" userId="50c8370b-d835-4be2-9efc-a00aa028e731" providerId="ADAL" clId="{75CBDEA0-CA7E-4943-AE14-9E9F44FF19C8}" dt="2023-12-17T01:25:50.015" v="4944" actId="5793"/>
        <pc:sldMkLst>
          <pc:docMk/>
          <pc:sldMk cId="1163778661" sldId="552"/>
        </pc:sldMkLst>
        <pc:spChg chg="add mod">
          <ac:chgData name="Purushottam K Bajaj" userId="50c8370b-d835-4be2-9efc-a00aa028e731" providerId="ADAL" clId="{75CBDEA0-CA7E-4943-AE14-9E9F44FF19C8}" dt="2023-12-17T01:25:50.015" v="4944" actId="5793"/>
          <ac:spMkLst>
            <pc:docMk/>
            <pc:sldMk cId="1163778661" sldId="552"/>
            <ac:spMk id="2" creationId="{A696D235-5A64-CB63-2371-DE478C450B1B}"/>
          </ac:spMkLst>
        </pc:spChg>
        <pc:spChg chg="mod">
          <ac:chgData name="Purushottam K Bajaj" userId="50c8370b-d835-4be2-9efc-a00aa028e731" providerId="ADAL" clId="{75CBDEA0-CA7E-4943-AE14-9E9F44FF19C8}" dt="2023-12-15T16:33:37.465" v="8" actId="20577"/>
          <ac:spMkLst>
            <pc:docMk/>
            <pc:sldMk cId="1163778661" sldId="552"/>
            <ac:spMk id="41" creationId="{AC3EF5EB-757A-4581-A1EC-467F03C824A1}"/>
          </ac:spMkLst>
        </pc:spChg>
        <pc:spChg chg="mod">
          <ac:chgData name="Purushottam K Bajaj" userId="50c8370b-d835-4be2-9efc-a00aa028e731" providerId="ADAL" clId="{75CBDEA0-CA7E-4943-AE14-9E9F44FF19C8}" dt="2023-12-16T03:03:05.726" v="3136" actId="14100"/>
          <ac:spMkLst>
            <pc:docMk/>
            <pc:sldMk cId="1163778661" sldId="552"/>
            <ac:spMk id="50" creationId="{DB0FF9D0-B148-4565-BF40-FB7176BF1E9D}"/>
          </ac:spMkLst>
        </pc:spChg>
      </pc:sldChg>
      <pc:sldChg chg="ord">
        <pc:chgData name="Purushottam K Bajaj" userId="50c8370b-d835-4be2-9efc-a00aa028e731" providerId="ADAL" clId="{75CBDEA0-CA7E-4943-AE14-9E9F44FF19C8}" dt="2023-12-16T02:55:23.140" v="2958"/>
        <pc:sldMkLst>
          <pc:docMk/>
          <pc:sldMk cId="2288226764" sldId="553"/>
        </pc:sldMkLst>
      </pc:sldChg>
      <pc:sldChg chg="modSp mod">
        <pc:chgData name="Purushottam K Bajaj" userId="50c8370b-d835-4be2-9efc-a00aa028e731" providerId="ADAL" clId="{75CBDEA0-CA7E-4943-AE14-9E9F44FF19C8}" dt="2023-12-17T00:52:04.302" v="4784" actId="113"/>
        <pc:sldMkLst>
          <pc:docMk/>
          <pc:sldMk cId="2381298048" sldId="556"/>
        </pc:sldMkLst>
        <pc:graphicFrameChg chg="modGraphic">
          <ac:chgData name="Purushottam K Bajaj" userId="50c8370b-d835-4be2-9efc-a00aa028e731" providerId="ADAL" clId="{75CBDEA0-CA7E-4943-AE14-9E9F44FF19C8}" dt="2023-12-17T00:52:04.302" v="4784" actId="113"/>
          <ac:graphicFrameMkLst>
            <pc:docMk/>
            <pc:sldMk cId="2381298048" sldId="556"/>
            <ac:graphicFrameMk id="42" creationId="{0DCAC754-12D3-475B-8D76-1ABABA59FBAC}"/>
          </ac:graphicFrameMkLst>
        </pc:graphicFrameChg>
      </pc:sldChg>
      <pc:sldChg chg="modSp mod modAnim">
        <pc:chgData name="Purushottam K Bajaj" userId="50c8370b-d835-4be2-9efc-a00aa028e731" providerId="ADAL" clId="{75CBDEA0-CA7E-4943-AE14-9E9F44FF19C8}" dt="2023-12-17T00:41:24.042" v="4756" actId="207"/>
        <pc:sldMkLst>
          <pc:docMk/>
          <pc:sldMk cId="1394389685" sldId="557"/>
        </pc:sldMkLst>
        <pc:spChg chg="mod">
          <ac:chgData name="Purushottam K Bajaj" userId="50c8370b-d835-4be2-9efc-a00aa028e731" providerId="ADAL" clId="{75CBDEA0-CA7E-4943-AE14-9E9F44FF19C8}" dt="2023-12-17T00:41:24.042" v="4756" actId="207"/>
          <ac:spMkLst>
            <pc:docMk/>
            <pc:sldMk cId="1394389685" sldId="557"/>
            <ac:spMk id="2" creationId="{1E07DD58-652F-471D-9196-FED40BD04F79}"/>
          </ac:spMkLst>
        </pc:spChg>
        <pc:graphicFrameChg chg="modGraphic">
          <ac:chgData name="Purushottam K Bajaj" userId="50c8370b-d835-4be2-9efc-a00aa028e731" providerId="ADAL" clId="{75CBDEA0-CA7E-4943-AE14-9E9F44FF19C8}" dt="2023-12-17T00:41:10.753" v="4754" actId="207"/>
          <ac:graphicFrameMkLst>
            <pc:docMk/>
            <pc:sldMk cId="1394389685" sldId="557"/>
            <ac:graphicFrameMk id="42" creationId="{0DCAC754-12D3-475B-8D76-1ABABA59FBAC}"/>
          </ac:graphicFrameMkLst>
        </pc:graphicFrameChg>
      </pc:sldChg>
      <pc:sldChg chg="addSp delSp modSp mod">
        <pc:chgData name="Purushottam K Bajaj" userId="50c8370b-d835-4be2-9efc-a00aa028e731" providerId="ADAL" clId="{75CBDEA0-CA7E-4943-AE14-9E9F44FF19C8}" dt="2023-12-17T00:59:48.868" v="4809"/>
        <pc:sldMkLst>
          <pc:docMk/>
          <pc:sldMk cId="916307783" sldId="558"/>
        </pc:sldMkLst>
        <pc:spChg chg="add del mod">
          <ac:chgData name="Purushottam K Bajaj" userId="50c8370b-d835-4be2-9efc-a00aa028e731" providerId="ADAL" clId="{75CBDEA0-CA7E-4943-AE14-9E9F44FF19C8}" dt="2023-12-17T00:59:48.868" v="4809"/>
          <ac:spMkLst>
            <pc:docMk/>
            <pc:sldMk cId="916307783" sldId="558"/>
            <ac:spMk id="2" creationId="{80EE2688-559B-D2B8-AC26-7BBEB7FAD986}"/>
          </ac:spMkLst>
        </pc:spChg>
        <pc:graphicFrameChg chg="modGraphic">
          <ac:chgData name="Purushottam K Bajaj" userId="50c8370b-d835-4be2-9efc-a00aa028e731" providerId="ADAL" clId="{75CBDEA0-CA7E-4943-AE14-9E9F44FF19C8}" dt="2023-12-17T00:50:15.757" v="4761" actId="113"/>
          <ac:graphicFrameMkLst>
            <pc:docMk/>
            <pc:sldMk cId="916307783" sldId="558"/>
            <ac:graphicFrameMk id="42" creationId="{0DCAC754-12D3-475B-8D76-1ABABA59FBAC}"/>
          </ac:graphicFrameMkLst>
        </pc:graphicFrameChg>
      </pc:sldChg>
      <pc:sldChg chg="ord">
        <pc:chgData name="Purushottam K Bajaj" userId="50c8370b-d835-4be2-9efc-a00aa028e731" providerId="ADAL" clId="{75CBDEA0-CA7E-4943-AE14-9E9F44FF19C8}" dt="2023-12-16T02:57:03.330" v="2960"/>
        <pc:sldMkLst>
          <pc:docMk/>
          <pc:sldMk cId="819929321" sldId="559"/>
        </pc:sldMkLst>
      </pc:sldChg>
      <pc:sldChg chg="modSp">
        <pc:chgData name="Purushottam K Bajaj" userId="50c8370b-d835-4be2-9efc-a00aa028e731" providerId="ADAL" clId="{75CBDEA0-CA7E-4943-AE14-9E9F44FF19C8}" dt="2023-12-17T02:42:05.392" v="5009" actId="20577"/>
        <pc:sldMkLst>
          <pc:docMk/>
          <pc:sldMk cId="1893525036" sldId="560"/>
        </pc:sldMkLst>
        <pc:spChg chg="mod">
          <ac:chgData name="Purushottam K Bajaj" userId="50c8370b-d835-4be2-9efc-a00aa028e731" providerId="ADAL" clId="{75CBDEA0-CA7E-4943-AE14-9E9F44FF19C8}" dt="2023-12-17T02:42:05.392" v="5009" actId="20577"/>
          <ac:spMkLst>
            <pc:docMk/>
            <pc:sldMk cId="1893525036" sldId="560"/>
            <ac:spMk id="31" creationId="{435D4EB7-4C05-45F9-A3AF-6F25A8DF4D40}"/>
          </ac:spMkLst>
        </pc:spChg>
      </pc:sldChg>
      <pc:sldChg chg="modSp mod modAnim">
        <pc:chgData name="Purushottam K Bajaj" userId="50c8370b-d835-4be2-9efc-a00aa028e731" providerId="ADAL" clId="{75CBDEA0-CA7E-4943-AE14-9E9F44FF19C8}" dt="2023-12-17T00:39:44.121" v="4753" actId="20577"/>
        <pc:sldMkLst>
          <pc:docMk/>
          <pc:sldMk cId="4141134380" sldId="561"/>
        </pc:sldMkLst>
        <pc:spChg chg="mod">
          <ac:chgData name="Purushottam K Bajaj" userId="50c8370b-d835-4be2-9efc-a00aa028e731" providerId="ADAL" clId="{75CBDEA0-CA7E-4943-AE14-9E9F44FF19C8}" dt="2023-12-16T15:21:39.863" v="3925" actId="20577"/>
          <ac:spMkLst>
            <pc:docMk/>
            <pc:sldMk cId="4141134380" sldId="561"/>
            <ac:spMk id="34" creationId="{4F3FEC1A-E4E0-4824-A5A9-35ED3639BF6A}"/>
          </ac:spMkLst>
        </pc:spChg>
        <pc:spChg chg="mod">
          <ac:chgData name="Purushottam K Bajaj" userId="50c8370b-d835-4be2-9efc-a00aa028e731" providerId="ADAL" clId="{75CBDEA0-CA7E-4943-AE14-9E9F44FF19C8}" dt="2023-12-16T15:28:55.360" v="4074" actId="14100"/>
          <ac:spMkLst>
            <pc:docMk/>
            <pc:sldMk cId="4141134380" sldId="561"/>
            <ac:spMk id="60" creationId="{411368AA-8B9A-4406-B3AA-01EF94E15171}"/>
          </ac:spMkLst>
        </pc:spChg>
        <pc:spChg chg="mod">
          <ac:chgData name="Purushottam K Bajaj" userId="50c8370b-d835-4be2-9efc-a00aa028e731" providerId="ADAL" clId="{75CBDEA0-CA7E-4943-AE14-9E9F44FF19C8}" dt="2023-12-17T00:39:44.121" v="4753" actId="20577"/>
          <ac:spMkLst>
            <pc:docMk/>
            <pc:sldMk cId="4141134380" sldId="561"/>
            <ac:spMk id="63" creationId="{80C96E03-2477-4092-A7AA-0BD08D78B384}"/>
          </ac:spMkLst>
        </pc:spChg>
        <pc:spChg chg="mod">
          <ac:chgData name="Purushottam K Bajaj" userId="50c8370b-d835-4be2-9efc-a00aa028e731" providerId="ADAL" clId="{75CBDEA0-CA7E-4943-AE14-9E9F44FF19C8}" dt="2023-12-16T15:29:04.112" v="4085" actId="20577"/>
          <ac:spMkLst>
            <pc:docMk/>
            <pc:sldMk cId="4141134380" sldId="561"/>
            <ac:spMk id="65" creationId="{915A9B15-71A6-49CB-833B-C42AAF248A8C}"/>
          </ac:spMkLst>
        </pc:spChg>
        <pc:spChg chg="mod">
          <ac:chgData name="Purushottam K Bajaj" userId="50c8370b-d835-4be2-9efc-a00aa028e731" providerId="ADAL" clId="{75CBDEA0-CA7E-4943-AE14-9E9F44FF19C8}" dt="2023-12-16T15:22:16.216" v="3927" actId="113"/>
          <ac:spMkLst>
            <pc:docMk/>
            <pc:sldMk cId="4141134380" sldId="561"/>
            <ac:spMk id="66" creationId="{4E7B8726-16C2-42D1-8940-2D6686BF0C82}"/>
          </ac:spMkLst>
        </pc:spChg>
        <pc:spChg chg="mod">
          <ac:chgData name="Purushottam K Bajaj" userId="50c8370b-d835-4be2-9efc-a00aa028e731" providerId="ADAL" clId="{75CBDEA0-CA7E-4943-AE14-9E9F44FF19C8}" dt="2023-12-16T15:22:36.649" v="3929" actId="113"/>
          <ac:spMkLst>
            <pc:docMk/>
            <pc:sldMk cId="4141134380" sldId="561"/>
            <ac:spMk id="67" creationId="{3C0A13D0-3ACC-45FB-BDCB-AD89D938ED13}"/>
          </ac:spMkLst>
        </pc:spChg>
        <pc:spChg chg="mod">
          <ac:chgData name="Purushottam K Bajaj" userId="50c8370b-d835-4be2-9efc-a00aa028e731" providerId="ADAL" clId="{75CBDEA0-CA7E-4943-AE14-9E9F44FF19C8}" dt="2023-12-16T15:22:54.265" v="3931" actId="113"/>
          <ac:spMkLst>
            <pc:docMk/>
            <pc:sldMk cId="4141134380" sldId="561"/>
            <ac:spMk id="69" creationId="{C62FA4D1-10F8-467D-9994-8772E4578C50}"/>
          </ac:spMkLst>
        </pc:spChg>
        <pc:spChg chg="mod">
          <ac:chgData name="Purushottam K Bajaj" userId="50c8370b-d835-4be2-9efc-a00aa028e731" providerId="ADAL" clId="{75CBDEA0-CA7E-4943-AE14-9E9F44FF19C8}" dt="2023-12-16T15:26:32.798" v="3965" actId="113"/>
          <ac:spMkLst>
            <pc:docMk/>
            <pc:sldMk cId="4141134380" sldId="561"/>
            <ac:spMk id="70" creationId="{F32BE75D-1A29-4A73-AFD3-A522E08C5FFD}"/>
          </ac:spMkLst>
        </pc:spChg>
        <pc:spChg chg="mod">
          <ac:chgData name="Purushottam K Bajaj" userId="50c8370b-d835-4be2-9efc-a00aa028e731" providerId="ADAL" clId="{75CBDEA0-CA7E-4943-AE14-9E9F44FF19C8}" dt="2023-12-17T00:39:35.652" v="4735" actId="113"/>
          <ac:spMkLst>
            <pc:docMk/>
            <pc:sldMk cId="4141134380" sldId="561"/>
            <ac:spMk id="71" creationId="{B5BB1176-D763-45E7-93B3-10133E5C6BBD}"/>
          </ac:spMkLst>
        </pc:spChg>
      </pc:sldChg>
      <pc:sldChg chg="modSp modAnim">
        <pc:chgData name="Purushottam K Bajaj" userId="50c8370b-d835-4be2-9efc-a00aa028e731" providerId="ADAL" clId="{75CBDEA0-CA7E-4943-AE14-9E9F44FF19C8}" dt="2023-12-17T02:29:47.786" v="5001" actId="20577"/>
        <pc:sldMkLst>
          <pc:docMk/>
          <pc:sldMk cId="2014934195" sldId="564"/>
        </pc:sldMkLst>
        <pc:spChg chg="mod">
          <ac:chgData name="Purushottam K Bajaj" userId="50c8370b-d835-4be2-9efc-a00aa028e731" providerId="ADAL" clId="{75CBDEA0-CA7E-4943-AE14-9E9F44FF19C8}" dt="2023-12-17T02:29:47.786" v="5001" actId="20577"/>
          <ac:spMkLst>
            <pc:docMk/>
            <pc:sldMk cId="2014934195" sldId="564"/>
            <ac:spMk id="30" creationId="{3A395D04-0C39-41DC-8554-8ABE3AC3A5FE}"/>
          </ac:spMkLst>
        </pc:spChg>
        <pc:spChg chg="mod">
          <ac:chgData name="Purushottam K Bajaj" userId="50c8370b-d835-4be2-9efc-a00aa028e731" providerId="ADAL" clId="{75CBDEA0-CA7E-4943-AE14-9E9F44FF19C8}" dt="2023-12-16T15:34:07.289" v="4095" actId="20577"/>
          <ac:spMkLst>
            <pc:docMk/>
            <pc:sldMk cId="2014934195" sldId="564"/>
            <ac:spMk id="37" creationId="{3CD012C7-42B0-4CF4-84B3-D2E5742AAB7B}"/>
          </ac:spMkLst>
        </pc:spChg>
      </pc:sldChg>
      <pc:sldChg chg="addSp modSp mod modAnim">
        <pc:chgData name="Purushottam K Bajaj" userId="50c8370b-d835-4be2-9efc-a00aa028e731" providerId="ADAL" clId="{75CBDEA0-CA7E-4943-AE14-9E9F44FF19C8}" dt="2023-12-16T14:26:27.691" v="3614"/>
        <pc:sldMkLst>
          <pc:docMk/>
          <pc:sldMk cId="608410220" sldId="565"/>
        </pc:sldMkLst>
        <pc:spChg chg="add mod">
          <ac:chgData name="Purushottam K Bajaj" userId="50c8370b-d835-4be2-9efc-a00aa028e731" providerId="ADAL" clId="{75CBDEA0-CA7E-4943-AE14-9E9F44FF19C8}" dt="2023-12-16T14:22:02.705" v="3599" actId="1036"/>
          <ac:spMkLst>
            <pc:docMk/>
            <pc:sldMk cId="608410220" sldId="565"/>
            <ac:spMk id="2" creationId="{9405C8BB-DE38-AEE3-BCD3-C62E9E61FB8C}"/>
          </ac:spMkLst>
        </pc:spChg>
        <pc:spChg chg="add mod">
          <ac:chgData name="Purushottam K Bajaj" userId="50c8370b-d835-4be2-9efc-a00aa028e731" providerId="ADAL" clId="{75CBDEA0-CA7E-4943-AE14-9E9F44FF19C8}" dt="2023-12-16T14:22:02.705" v="3599" actId="1036"/>
          <ac:spMkLst>
            <pc:docMk/>
            <pc:sldMk cId="608410220" sldId="565"/>
            <ac:spMk id="4" creationId="{455B6666-CCAC-C16A-3FEC-903C82BA5FC5}"/>
          </ac:spMkLst>
        </pc:spChg>
        <pc:spChg chg="add mod">
          <ac:chgData name="Purushottam K Bajaj" userId="50c8370b-d835-4be2-9efc-a00aa028e731" providerId="ADAL" clId="{75CBDEA0-CA7E-4943-AE14-9E9F44FF19C8}" dt="2023-12-16T14:22:02.705" v="3599" actId="1036"/>
          <ac:spMkLst>
            <pc:docMk/>
            <pc:sldMk cId="608410220" sldId="565"/>
            <ac:spMk id="5" creationId="{76B68238-0CF3-881B-858D-8FD0D390ABCF}"/>
          </ac:spMkLst>
        </pc:spChg>
        <pc:spChg chg="add mod">
          <ac:chgData name="Purushottam K Bajaj" userId="50c8370b-d835-4be2-9efc-a00aa028e731" providerId="ADAL" clId="{75CBDEA0-CA7E-4943-AE14-9E9F44FF19C8}" dt="2023-12-16T14:25:54.803" v="3612" actId="1076"/>
          <ac:spMkLst>
            <pc:docMk/>
            <pc:sldMk cId="608410220" sldId="565"/>
            <ac:spMk id="6" creationId="{567305E4-D2A5-D2D5-87AB-5DEE1C54C75F}"/>
          </ac:spMkLst>
        </pc:spChg>
        <pc:spChg chg="mod">
          <ac:chgData name="Purushottam K Bajaj" userId="50c8370b-d835-4be2-9efc-a00aa028e731" providerId="ADAL" clId="{75CBDEA0-CA7E-4943-AE14-9E9F44FF19C8}" dt="2023-12-16T14:16:40.074" v="3363" actId="113"/>
          <ac:spMkLst>
            <pc:docMk/>
            <pc:sldMk cId="608410220" sldId="565"/>
            <ac:spMk id="67" creationId="{3B8AFB6E-4CE5-40BB-BF8B-B812230EC525}"/>
          </ac:spMkLst>
        </pc:spChg>
        <pc:spChg chg="mod">
          <ac:chgData name="Purushottam K Bajaj" userId="50c8370b-d835-4be2-9efc-a00aa028e731" providerId="ADAL" clId="{75CBDEA0-CA7E-4943-AE14-9E9F44FF19C8}" dt="2023-12-16T14:16:47.163" v="3364" actId="113"/>
          <ac:spMkLst>
            <pc:docMk/>
            <pc:sldMk cId="608410220" sldId="565"/>
            <ac:spMk id="68" creationId="{523DF6E1-8853-43D7-975A-D505770823C1}"/>
          </ac:spMkLst>
        </pc:spChg>
        <pc:spChg chg="mod">
          <ac:chgData name="Purushottam K Bajaj" userId="50c8370b-d835-4be2-9efc-a00aa028e731" providerId="ADAL" clId="{75CBDEA0-CA7E-4943-AE14-9E9F44FF19C8}" dt="2023-12-16T14:17:59.176" v="3389" actId="113"/>
          <ac:spMkLst>
            <pc:docMk/>
            <pc:sldMk cId="608410220" sldId="565"/>
            <ac:spMk id="71" creationId="{4E11AA55-EECA-4A14-90BC-AC6F3D412410}"/>
          </ac:spMkLst>
        </pc:spChg>
        <pc:spChg chg="mod">
          <ac:chgData name="Purushottam K Bajaj" userId="50c8370b-d835-4be2-9efc-a00aa028e731" providerId="ADAL" clId="{75CBDEA0-CA7E-4943-AE14-9E9F44FF19C8}" dt="2023-12-16T14:16:20.351" v="3362" actId="113"/>
          <ac:spMkLst>
            <pc:docMk/>
            <pc:sldMk cId="608410220" sldId="565"/>
            <ac:spMk id="72" creationId="{EFA0304C-0202-4850-8DF2-FE6A8628061B}"/>
          </ac:spMkLst>
        </pc:spChg>
        <pc:spChg chg="mod">
          <ac:chgData name="Purushottam K Bajaj" userId="50c8370b-d835-4be2-9efc-a00aa028e731" providerId="ADAL" clId="{75CBDEA0-CA7E-4943-AE14-9E9F44FF19C8}" dt="2023-12-16T14:19:03.497" v="3473" actId="20577"/>
          <ac:spMkLst>
            <pc:docMk/>
            <pc:sldMk cId="608410220" sldId="565"/>
            <ac:spMk id="78" creationId="{430CB340-8D71-4247-A76A-928F78ECB7A4}"/>
          </ac:spMkLst>
        </pc:spChg>
        <pc:spChg chg="mod">
          <ac:chgData name="Purushottam K Bajaj" userId="50c8370b-d835-4be2-9efc-a00aa028e731" providerId="ADAL" clId="{75CBDEA0-CA7E-4943-AE14-9E9F44FF19C8}" dt="2023-12-16T14:17:28.731" v="3388" actId="113"/>
          <ac:spMkLst>
            <pc:docMk/>
            <pc:sldMk cId="608410220" sldId="565"/>
            <ac:spMk id="81" creationId="{8A54531E-6EAC-4FA0-9354-8D024BE4535B}"/>
          </ac:spMkLst>
        </pc:spChg>
      </pc:sldChg>
      <pc:sldChg chg="addSp modSp mod modAnim">
        <pc:chgData name="Purushottam K Bajaj" userId="50c8370b-d835-4be2-9efc-a00aa028e731" providerId="ADAL" clId="{75CBDEA0-CA7E-4943-AE14-9E9F44FF19C8}" dt="2023-12-17T02:00:08.197" v="4974" actId="20577"/>
        <pc:sldMkLst>
          <pc:docMk/>
          <pc:sldMk cId="4045344378" sldId="566"/>
        </pc:sldMkLst>
        <pc:spChg chg="mod">
          <ac:chgData name="Purushottam K Bajaj" userId="50c8370b-d835-4be2-9efc-a00aa028e731" providerId="ADAL" clId="{75CBDEA0-CA7E-4943-AE14-9E9F44FF19C8}" dt="2023-12-17T02:00:08.197" v="4974" actId="20577"/>
          <ac:spMkLst>
            <pc:docMk/>
            <pc:sldMk cId="4045344378" sldId="566"/>
            <ac:spMk id="2" creationId="{BB151BFC-AA63-44CE-97D7-6AC5D1313313}"/>
          </ac:spMkLst>
        </pc:spChg>
        <pc:spChg chg="add mod">
          <ac:chgData name="Purushottam K Bajaj" userId="50c8370b-d835-4be2-9efc-a00aa028e731" providerId="ADAL" clId="{75CBDEA0-CA7E-4943-AE14-9E9F44FF19C8}" dt="2023-12-16T14:48:04.365" v="3915" actId="113"/>
          <ac:spMkLst>
            <pc:docMk/>
            <pc:sldMk cId="4045344378" sldId="566"/>
            <ac:spMk id="5" creationId="{1B8AD3B0-5A95-4A6A-B48C-A5F32F0B060E}"/>
          </ac:spMkLst>
        </pc:spChg>
      </pc:sldChg>
      <pc:sldChg chg="modSp mod modAnim">
        <pc:chgData name="Purushottam K Bajaj" userId="50c8370b-d835-4be2-9efc-a00aa028e731" providerId="ADAL" clId="{75CBDEA0-CA7E-4943-AE14-9E9F44FF19C8}" dt="2023-12-16T15:46:21.910" v="4192"/>
        <pc:sldMkLst>
          <pc:docMk/>
          <pc:sldMk cId="2043463081" sldId="567"/>
        </pc:sldMkLst>
        <pc:spChg chg="mod">
          <ac:chgData name="Purushottam K Bajaj" userId="50c8370b-d835-4be2-9efc-a00aa028e731" providerId="ADAL" clId="{75CBDEA0-CA7E-4943-AE14-9E9F44FF19C8}" dt="2023-12-16T02:02:43.842" v="2373" actId="20577"/>
          <ac:spMkLst>
            <pc:docMk/>
            <pc:sldMk cId="2043463081" sldId="567"/>
            <ac:spMk id="2" creationId="{BB151BFC-AA63-44CE-97D7-6AC5D1313313}"/>
          </ac:spMkLst>
        </pc:spChg>
      </pc:sldChg>
      <pc:sldChg chg="modSp add mod modAnim">
        <pc:chgData name="Purushottam K Bajaj" userId="50c8370b-d835-4be2-9efc-a00aa028e731" providerId="ADAL" clId="{75CBDEA0-CA7E-4943-AE14-9E9F44FF19C8}" dt="2023-12-17T00:19:16.148" v="4522" actId="207"/>
        <pc:sldMkLst>
          <pc:docMk/>
          <pc:sldMk cId="1069919500" sldId="568"/>
        </pc:sldMkLst>
        <pc:spChg chg="mod">
          <ac:chgData name="Purushottam K Bajaj" userId="50c8370b-d835-4be2-9efc-a00aa028e731" providerId="ADAL" clId="{75CBDEA0-CA7E-4943-AE14-9E9F44FF19C8}" dt="2023-12-17T00:19:16.148" v="4522" actId="207"/>
          <ac:spMkLst>
            <pc:docMk/>
            <pc:sldMk cId="1069919500" sldId="568"/>
            <ac:spMk id="2" creationId="{BB151BFC-AA63-44CE-97D7-6AC5D1313313}"/>
          </ac:spMkLst>
        </pc:spChg>
        <pc:spChg chg="mod">
          <ac:chgData name="Purushottam K Bajaj" userId="50c8370b-d835-4be2-9efc-a00aa028e731" providerId="ADAL" clId="{75CBDEA0-CA7E-4943-AE14-9E9F44FF19C8}" dt="2023-12-16T01:30:28.882" v="1326" actId="255"/>
          <ac:spMkLst>
            <pc:docMk/>
            <pc:sldMk cId="1069919500" sldId="568"/>
            <ac:spMk id="3" creationId="{889B1333-09A1-4332-913A-07CBF04C5D92}"/>
          </ac:spMkLst>
        </pc:spChg>
      </pc:sldChg>
      <pc:sldChg chg="modSp add del mod">
        <pc:chgData name="Purushottam K Bajaj" userId="50c8370b-d835-4be2-9efc-a00aa028e731" providerId="ADAL" clId="{75CBDEA0-CA7E-4943-AE14-9E9F44FF19C8}" dt="2023-12-16T01:30:20.089" v="1324" actId="2696"/>
        <pc:sldMkLst>
          <pc:docMk/>
          <pc:sldMk cId="1776103365" sldId="568"/>
        </pc:sldMkLst>
        <pc:spChg chg="mod">
          <ac:chgData name="Purushottam K Bajaj" userId="50c8370b-d835-4be2-9efc-a00aa028e731" providerId="ADAL" clId="{75CBDEA0-CA7E-4943-AE14-9E9F44FF19C8}" dt="2023-12-16T01:28:19.587" v="1321" actId="20577"/>
          <ac:spMkLst>
            <pc:docMk/>
            <pc:sldMk cId="1776103365" sldId="568"/>
            <ac:spMk id="2" creationId="{BB151BFC-AA63-44CE-97D7-6AC5D1313313}"/>
          </ac:spMkLst>
        </pc:spChg>
        <pc:spChg chg="mod">
          <ac:chgData name="Purushottam K Bajaj" userId="50c8370b-d835-4be2-9efc-a00aa028e731" providerId="ADAL" clId="{75CBDEA0-CA7E-4943-AE14-9E9F44FF19C8}" dt="2023-12-16T01:18:22.710" v="341" actId="20577"/>
          <ac:spMkLst>
            <pc:docMk/>
            <pc:sldMk cId="1776103365" sldId="568"/>
            <ac:spMk id="3" creationId="{889B1333-09A1-4332-913A-07CBF04C5D92}"/>
          </ac:spMkLst>
        </pc:spChg>
      </pc:sldChg>
      <pc:sldChg chg="add del">
        <pc:chgData name="Purushottam K Bajaj" userId="50c8370b-d835-4be2-9efc-a00aa028e731" providerId="ADAL" clId="{75CBDEA0-CA7E-4943-AE14-9E9F44FF19C8}" dt="2023-12-16T01:30:13.120" v="1323"/>
        <pc:sldMkLst>
          <pc:docMk/>
          <pc:sldMk cId="2120340653" sldId="569"/>
        </pc:sldMkLst>
      </pc:sldChg>
      <pc:sldChg chg="addSp delSp modSp new mod ord modAnim">
        <pc:chgData name="Purushottam K Bajaj" userId="50c8370b-d835-4be2-9efc-a00aa028e731" providerId="ADAL" clId="{75CBDEA0-CA7E-4943-AE14-9E9F44FF19C8}" dt="2023-12-17T02:45:48.636" v="5010" actId="20577"/>
        <pc:sldMkLst>
          <pc:docMk/>
          <pc:sldMk cId="2839412099" sldId="569"/>
        </pc:sldMkLst>
        <pc:spChg chg="add del">
          <ac:chgData name="Purushottam K Bajaj" userId="50c8370b-d835-4be2-9efc-a00aa028e731" providerId="ADAL" clId="{75CBDEA0-CA7E-4943-AE14-9E9F44FF19C8}" dt="2023-12-16T02:05:20.307" v="2383"/>
          <ac:spMkLst>
            <pc:docMk/>
            <pc:sldMk cId="2839412099" sldId="569"/>
            <ac:spMk id="2" creationId="{259AC19D-81F3-7A43-70C5-B7C3CBB0B5FB}"/>
          </ac:spMkLst>
        </pc:spChg>
        <pc:spChg chg="add del mod">
          <ac:chgData name="Purushottam K Bajaj" userId="50c8370b-d835-4be2-9efc-a00aa028e731" providerId="ADAL" clId="{75CBDEA0-CA7E-4943-AE14-9E9F44FF19C8}" dt="2023-12-16T02:05:15.511" v="2380"/>
          <ac:spMkLst>
            <pc:docMk/>
            <pc:sldMk cId="2839412099" sldId="569"/>
            <ac:spMk id="4" creationId="{62B0C2DD-C391-3DF9-F56E-DFF14F2B90E0}"/>
          </ac:spMkLst>
        </pc:spChg>
        <pc:spChg chg="add del mod">
          <ac:chgData name="Purushottam K Bajaj" userId="50c8370b-d835-4be2-9efc-a00aa028e731" providerId="ADAL" clId="{75CBDEA0-CA7E-4943-AE14-9E9F44FF19C8}" dt="2023-12-16T02:05:16.525" v="2382"/>
          <ac:spMkLst>
            <pc:docMk/>
            <pc:sldMk cId="2839412099" sldId="569"/>
            <ac:spMk id="5" creationId="{940DBC47-4379-A089-3A19-3D06D7B1A335}"/>
          </ac:spMkLst>
        </pc:spChg>
        <pc:spChg chg="add mod">
          <ac:chgData name="Purushottam K Bajaj" userId="50c8370b-d835-4be2-9efc-a00aa028e731" providerId="ADAL" clId="{75CBDEA0-CA7E-4943-AE14-9E9F44FF19C8}" dt="2023-12-16T15:52:40.616" v="4274" actId="1076"/>
          <ac:spMkLst>
            <pc:docMk/>
            <pc:sldMk cId="2839412099" sldId="569"/>
            <ac:spMk id="6" creationId="{4BBC63FF-FC74-B836-C4F4-61F4D2B1A6B1}"/>
          </ac:spMkLst>
        </pc:spChg>
        <pc:graphicFrameChg chg="add mod modGraphic">
          <ac:chgData name="Purushottam K Bajaj" userId="50c8370b-d835-4be2-9efc-a00aa028e731" providerId="ADAL" clId="{75CBDEA0-CA7E-4943-AE14-9E9F44FF19C8}" dt="2023-12-17T02:45:48.636" v="5010" actId="20577"/>
          <ac:graphicFrameMkLst>
            <pc:docMk/>
            <pc:sldMk cId="2839412099" sldId="569"/>
            <ac:graphicFrameMk id="3" creationId="{4B23C2F8-2CDB-C659-17F1-1D51FBE075CE}"/>
          </ac:graphicFrameMkLst>
        </pc:graphicFrameChg>
      </pc:sldChg>
      <pc:sldChg chg="modSp add mod modAnim">
        <pc:chgData name="Purushottam K Bajaj" userId="50c8370b-d835-4be2-9efc-a00aa028e731" providerId="ADAL" clId="{75CBDEA0-CA7E-4943-AE14-9E9F44FF19C8}" dt="2023-12-17T02:55:02.179" v="5015" actId="20577"/>
        <pc:sldMkLst>
          <pc:docMk/>
          <pc:sldMk cId="3646345725" sldId="570"/>
        </pc:sldMkLst>
        <pc:spChg chg="mod">
          <ac:chgData name="Purushottam K Bajaj" userId="50c8370b-d835-4be2-9efc-a00aa028e731" providerId="ADAL" clId="{75CBDEA0-CA7E-4943-AE14-9E9F44FF19C8}" dt="2023-12-17T02:55:02.179" v="5015" actId="20577"/>
          <ac:spMkLst>
            <pc:docMk/>
            <pc:sldMk cId="3646345725" sldId="570"/>
            <ac:spMk id="2" creationId="{BB151BFC-AA63-44CE-97D7-6AC5D1313313}"/>
          </ac:spMkLst>
        </pc:spChg>
      </pc:sldChg>
      <pc:sldChg chg="addSp delSp modSp new mod">
        <pc:chgData name="Purushottam K Bajaj" userId="50c8370b-d835-4be2-9efc-a00aa028e731" providerId="ADAL" clId="{75CBDEA0-CA7E-4943-AE14-9E9F44FF19C8}" dt="2023-12-17T00:26:19.067" v="4631" actId="2062"/>
        <pc:sldMkLst>
          <pc:docMk/>
          <pc:sldMk cId="366336708" sldId="571"/>
        </pc:sldMkLst>
        <pc:spChg chg="mod">
          <ac:chgData name="Purushottam K Bajaj" userId="50c8370b-d835-4be2-9efc-a00aa028e731" providerId="ADAL" clId="{75CBDEA0-CA7E-4943-AE14-9E9F44FF19C8}" dt="2023-12-17T00:15:56.842" v="4477" actId="20577"/>
          <ac:spMkLst>
            <pc:docMk/>
            <pc:sldMk cId="366336708" sldId="571"/>
            <ac:spMk id="2" creationId="{213E0FE4-B514-CA68-520B-B772C7B2A40D}"/>
          </ac:spMkLst>
        </pc:spChg>
        <pc:graphicFrameChg chg="add del mod modGraphic">
          <ac:chgData name="Purushottam K Bajaj" userId="50c8370b-d835-4be2-9efc-a00aa028e731" providerId="ADAL" clId="{75CBDEA0-CA7E-4943-AE14-9E9F44FF19C8}" dt="2023-12-17T00:26:19.067" v="4631" actId="2062"/>
          <ac:graphicFrameMkLst>
            <pc:docMk/>
            <pc:sldMk cId="366336708" sldId="571"/>
            <ac:graphicFrameMk id="3" creationId="{04A61838-AD97-53E2-318E-AC3D1AF3F09B}"/>
          </ac:graphicFrameMkLst>
        </pc:graphicFrameChg>
        <pc:graphicFrameChg chg="add del">
          <ac:chgData name="Purushottam K Bajaj" userId="50c8370b-d835-4be2-9efc-a00aa028e731" providerId="ADAL" clId="{75CBDEA0-CA7E-4943-AE14-9E9F44FF19C8}" dt="2023-12-16T02:28:54.450" v="2874"/>
          <ac:graphicFrameMkLst>
            <pc:docMk/>
            <pc:sldMk cId="366336708" sldId="571"/>
            <ac:graphicFrameMk id="4" creationId="{FC281C6F-454D-1A52-1D88-1A00B3765A43}"/>
          </ac:graphicFrameMkLst>
        </pc:graphicFrameChg>
      </pc:sldChg>
      <pc:sldChg chg="addSp delSp modSp new mod">
        <pc:chgData name="Purushottam K Bajaj" userId="50c8370b-d835-4be2-9efc-a00aa028e731" providerId="ADAL" clId="{75CBDEA0-CA7E-4943-AE14-9E9F44FF19C8}" dt="2023-12-17T00:34:48.867" v="4723" actId="14734"/>
        <pc:sldMkLst>
          <pc:docMk/>
          <pc:sldMk cId="3296495049" sldId="572"/>
        </pc:sldMkLst>
        <pc:spChg chg="del mod">
          <ac:chgData name="Purushottam K Bajaj" userId="50c8370b-d835-4be2-9efc-a00aa028e731" providerId="ADAL" clId="{75CBDEA0-CA7E-4943-AE14-9E9F44FF19C8}" dt="2023-12-17T00:23:04.716" v="4557" actId="478"/>
          <ac:spMkLst>
            <pc:docMk/>
            <pc:sldMk cId="3296495049" sldId="572"/>
            <ac:spMk id="2" creationId="{9943EB33-6C20-E041-0273-F9146E6FA5D4}"/>
          </ac:spMkLst>
        </pc:spChg>
        <pc:spChg chg="add mod">
          <ac:chgData name="Purushottam K Bajaj" userId="50c8370b-d835-4be2-9efc-a00aa028e731" providerId="ADAL" clId="{75CBDEA0-CA7E-4943-AE14-9E9F44FF19C8}" dt="2023-12-17T00:23:10.665" v="4558" actId="1076"/>
          <ac:spMkLst>
            <pc:docMk/>
            <pc:sldMk cId="3296495049" sldId="572"/>
            <ac:spMk id="4" creationId="{C5982975-8D71-7C77-58C9-27174A3D3160}"/>
          </ac:spMkLst>
        </pc:spChg>
        <pc:graphicFrameChg chg="add mod modGraphic">
          <ac:chgData name="Purushottam K Bajaj" userId="50c8370b-d835-4be2-9efc-a00aa028e731" providerId="ADAL" clId="{75CBDEA0-CA7E-4943-AE14-9E9F44FF19C8}" dt="2023-12-17T00:34:48.867" v="4723" actId="14734"/>
          <ac:graphicFrameMkLst>
            <pc:docMk/>
            <pc:sldMk cId="3296495049" sldId="572"/>
            <ac:graphicFrameMk id="3" creationId="{D7F222C9-45E5-54CD-FA97-23B5F62F351D}"/>
          </ac:graphicFrameMkLst>
        </pc:graphicFrameChg>
      </pc:sldChg>
      <pc:sldChg chg="addSp delSp modSp new mod">
        <pc:chgData name="Purushottam K Bajaj" userId="50c8370b-d835-4be2-9efc-a00aa028e731" providerId="ADAL" clId="{75CBDEA0-CA7E-4943-AE14-9E9F44FF19C8}" dt="2023-12-17T00:31:06.448" v="4690" actId="113"/>
        <pc:sldMkLst>
          <pc:docMk/>
          <pc:sldMk cId="2747843142" sldId="573"/>
        </pc:sldMkLst>
        <pc:spChg chg="del">
          <ac:chgData name="Purushottam K Bajaj" userId="50c8370b-d835-4be2-9efc-a00aa028e731" providerId="ADAL" clId="{75CBDEA0-CA7E-4943-AE14-9E9F44FF19C8}" dt="2023-12-17T00:29:27.766" v="4681" actId="478"/>
          <ac:spMkLst>
            <pc:docMk/>
            <pc:sldMk cId="2747843142" sldId="573"/>
            <ac:spMk id="2" creationId="{5BCDB190-733D-7408-1878-64583D163B21}"/>
          </ac:spMkLst>
        </pc:spChg>
        <pc:spChg chg="add mod">
          <ac:chgData name="Purushottam K Bajaj" userId="50c8370b-d835-4be2-9efc-a00aa028e731" providerId="ADAL" clId="{75CBDEA0-CA7E-4943-AE14-9E9F44FF19C8}" dt="2023-12-17T00:29:32.999" v="4682"/>
          <ac:spMkLst>
            <pc:docMk/>
            <pc:sldMk cId="2747843142" sldId="573"/>
            <ac:spMk id="4" creationId="{F8354187-2DC1-C851-BAC4-987238A3118F}"/>
          </ac:spMkLst>
        </pc:spChg>
        <pc:graphicFrameChg chg="add mod modGraphic">
          <ac:chgData name="Purushottam K Bajaj" userId="50c8370b-d835-4be2-9efc-a00aa028e731" providerId="ADAL" clId="{75CBDEA0-CA7E-4943-AE14-9E9F44FF19C8}" dt="2023-12-17T00:31:06.448" v="4690" actId="113"/>
          <ac:graphicFrameMkLst>
            <pc:docMk/>
            <pc:sldMk cId="2747843142" sldId="573"/>
            <ac:graphicFrameMk id="3" creationId="{A6ACAB23-FA7A-C7D3-7D0D-88D9BF3F9ACA}"/>
          </ac:graphicFrameMkLst>
        </pc:graphicFrameChg>
      </pc:sldChg>
      <pc:sldChg chg="addSp delSp modSp new mod">
        <pc:chgData name="Purushottam K Bajaj" userId="50c8370b-d835-4be2-9efc-a00aa028e731" providerId="ADAL" clId="{75CBDEA0-CA7E-4943-AE14-9E9F44FF19C8}" dt="2023-12-17T00:33:16.743" v="4711" actId="207"/>
        <pc:sldMkLst>
          <pc:docMk/>
          <pc:sldMk cId="506039872" sldId="574"/>
        </pc:sldMkLst>
        <pc:spChg chg="del">
          <ac:chgData name="Purushottam K Bajaj" userId="50c8370b-d835-4be2-9efc-a00aa028e731" providerId="ADAL" clId="{75CBDEA0-CA7E-4943-AE14-9E9F44FF19C8}" dt="2023-12-17T00:31:49.632" v="4695" actId="478"/>
          <ac:spMkLst>
            <pc:docMk/>
            <pc:sldMk cId="506039872" sldId="574"/>
            <ac:spMk id="2" creationId="{7063D64B-A753-5E76-AD22-2BDF1627756E}"/>
          </ac:spMkLst>
        </pc:spChg>
        <pc:spChg chg="add mod">
          <ac:chgData name="Purushottam K Bajaj" userId="50c8370b-d835-4be2-9efc-a00aa028e731" providerId="ADAL" clId="{75CBDEA0-CA7E-4943-AE14-9E9F44FF19C8}" dt="2023-12-17T00:31:56.017" v="4696"/>
          <ac:spMkLst>
            <pc:docMk/>
            <pc:sldMk cId="506039872" sldId="574"/>
            <ac:spMk id="4" creationId="{A676AF74-22CD-633C-D234-1EDAC57AED5C}"/>
          </ac:spMkLst>
        </pc:spChg>
        <pc:graphicFrameChg chg="add mod modGraphic">
          <ac:chgData name="Purushottam K Bajaj" userId="50c8370b-d835-4be2-9efc-a00aa028e731" providerId="ADAL" clId="{75CBDEA0-CA7E-4943-AE14-9E9F44FF19C8}" dt="2023-12-17T00:33:16.743" v="4711" actId="207"/>
          <ac:graphicFrameMkLst>
            <pc:docMk/>
            <pc:sldMk cId="506039872" sldId="574"/>
            <ac:graphicFrameMk id="3" creationId="{13CC295C-5944-69FA-8FE9-6CB953BE730C}"/>
          </ac:graphicFrameMkLst>
        </pc:graphicFrameChg>
      </pc:sldChg>
      <pc:sldChg chg="addSp delSp modSp new mod">
        <pc:chgData name="Purushottam K Bajaj" userId="50c8370b-d835-4be2-9efc-a00aa028e731" providerId="ADAL" clId="{75CBDEA0-CA7E-4943-AE14-9E9F44FF19C8}" dt="2023-12-17T00:36:27.608" v="4733" actId="113"/>
        <pc:sldMkLst>
          <pc:docMk/>
          <pc:sldMk cId="4267620477" sldId="575"/>
        </pc:sldMkLst>
        <pc:spChg chg="del">
          <ac:chgData name="Purushottam K Bajaj" userId="50c8370b-d835-4be2-9efc-a00aa028e731" providerId="ADAL" clId="{75CBDEA0-CA7E-4943-AE14-9E9F44FF19C8}" dt="2023-12-17T00:33:28.059" v="4712" actId="478"/>
          <ac:spMkLst>
            <pc:docMk/>
            <pc:sldMk cId="4267620477" sldId="575"/>
            <ac:spMk id="2" creationId="{7B08F579-6DC5-6007-B469-2BE6FB61BEBC}"/>
          </ac:spMkLst>
        </pc:spChg>
        <pc:spChg chg="add mod">
          <ac:chgData name="Purushottam K Bajaj" userId="50c8370b-d835-4be2-9efc-a00aa028e731" providerId="ADAL" clId="{75CBDEA0-CA7E-4943-AE14-9E9F44FF19C8}" dt="2023-12-17T00:33:52.531" v="4713"/>
          <ac:spMkLst>
            <pc:docMk/>
            <pc:sldMk cId="4267620477" sldId="575"/>
            <ac:spMk id="4" creationId="{AD90333F-B128-220B-7534-A442597325F6}"/>
          </ac:spMkLst>
        </pc:spChg>
        <pc:graphicFrameChg chg="add mod modGraphic">
          <ac:chgData name="Purushottam K Bajaj" userId="50c8370b-d835-4be2-9efc-a00aa028e731" providerId="ADAL" clId="{75CBDEA0-CA7E-4943-AE14-9E9F44FF19C8}" dt="2023-12-17T00:36:27.608" v="4733" actId="113"/>
          <ac:graphicFrameMkLst>
            <pc:docMk/>
            <pc:sldMk cId="4267620477" sldId="575"/>
            <ac:graphicFrameMk id="3" creationId="{885DCE5B-385A-A983-6E61-977A124F599B}"/>
          </ac:graphicFrameMkLst>
        </pc:graphicFrameChg>
      </pc:sldChg>
      <pc:sldChg chg="addSp modSp new mod modAnim">
        <pc:chgData name="Purushottam K Bajaj" userId="50c8370b-d835-4be2-9efc-a00aa028e731" providerId="ADAL" clId="{75CBDEA0-CA7E-4943-AE14-9E9F44FF19C8}" dt="2023-12-16T16:20:25.606" v="4336"/>
        <pc:sldMkLst>
          <pc:docMk/>
          <pc:sldMk cId="3166762543" sldId="576"/>
        </pc:sldMkLst>
        <pc:spChg chg="mod">
          <ac:chgData name="Purushottam K Bajaj" userId="50c8370b-d835-4be2-9efc-a00aa028e731" providerId="ADAL" clId="{75CBDEA0-CA7E-4943-AE14-9E9F44FF19C8}" dt="2023-12-16T16:16:04.990" v="4314" actId="20577"/>
          <ac:spMkLst>
            <pc:docMk/>
            <pc:sldMk cId="3166762543" sldId="576"/>
            <ac:spMk id="2" creationId="{C3302801-9FCB-C579-364D-4728EC5BCBDD}"/>
          </ac:spMkLst>
        </pc:spChg>
        <pc:picChg chg="add mod">
          <ac:chgData name="Purushottam K Bajaj" userId="50c8370b-d835-4be2-9efc-a00aa028e731" providerId="ADAL" clId="{75CBDEA0-CA7E-4943-AE14-9E9F44FF19C8}" dt="2023-12-16T16:19:51.094" v="4329" actId="1076"/>
          <ac:picMkLst>
            <pc:docMk/>
            <pc:sldMk cId="3166762543" sldId="576"/>
            <ac:picMk id="4" creationId="{3C0B1FCF-A586-D5C3-D2A4-DF6752E03AEF}"/>
          </ac:picMkLst>
        </pc:picChg>
        <pc:picChg chg="add mod">
          <ac:chgData name="Purushottam K Bajaj" userId="50c8370b-d835-4be2-9efc-a00aa028e731" providerId="ADAL" clId="{75CBDEA0-CA7E-4943-AE14-9E9F44FF19C8}" dt="2023-12-16T16:18:57.248" v="4326" actId="14100"/>
          <ac:picMkLst>
            <pc:docMk/>
            <pc:sldMk cId="3166762543" sldId="576"/>
            <ac:picMk id="6" creationId="{E0168816-9158-313D-43DB-528CEE56D74E}"/>
          </ac:picMkLst>
        </pc:picChg>
        <pc:picChg chg="add mod">
          <ac:chgData name="Purushottam K Bajaj" userId="50c8370b-d835-4be2-9efc-a00aa028e731" providerId="ADAL" clId="{75CBDEA0-CA7E-4943-AE14-9E9F44FF19C8}" dt="2023-12-16T16:20:01.686" v="4333" actId="1076"/>
          <ac:picMkLst>
            <pc:docMk/>
            <pc:sldMk cId="3166762543" sldId="576"/>
            <ac:picMk id="8" creationId="{516635D7-A768-69E2-77E7-51F5392CEE10}"/>
          </ac:picMkLst>
        </pc:picChg>
      </pc:sldChg>
      <pc:sldChg chg="add del">
        <pc:chgData name="Purushottam K Bajaj" userId="50c8370b-d835-4be2-9efc-a00aa028e731" providerId="ADAL" clId="{75CBDEA0-CA7E-4943-AE14-9E9F44FF19C8}" dt="2023-12-16T02:04:40.956" v="2376"/>
        <pc:sldMkLst>
          <pc:docMk/>
          <pc:sldMk cId="3810078491" sldId="2937"/>
        </pc:sldMkLst>
      </pc:sldChg>
      <pc:sldMasterChg chg="delSp modSldLayout">
        <pc:chgData name="Purushottam K Bajaj" userId="50c8370b-d835-4be2-9efc-a00aa028e731" providerId="ADAL" clId="{75CBDEA0-CA7E-4943-AE14-9E9F44FF19C8}" dt="2023-12-16T15:52:27.241" v="4271" actId="14100"/>
        <pc:sldMasterMkLst>
          <pc:docMk/>
          <pc:sldMasterMk cId="0" sldId="2147483666"/>
        </pc:sldMasterMkLst>
        <pc:picChg chg="del">
          <ac:chgData name="Purushottam K Bajaj" userId="50c8370b-d835-4be2-9efc-a00aa028e731" providerId="ADAL" clId="{75CBDEA0-CA7E-4943-AE14-9E9F44FF19C8}" dt="2023-12-15T16:30:26.265" v="0" actId="478"/>
          <ac:picMkLst>
            <pc:docMk/>
            <pc:sldMasterMk cId="0" sldId="2147483666"/>
            <ac:picMk id="11266" creationId="{0B53A920-6C5F-4476-8E02-57F241E8DE3B}"/>
          </ac:picMkLst>
        </pc:picChg>
        <pc:sldLayoutChg chg="delSp">
          <pc:chgData name="Purushottam K Bajaj" userId="50c8370b-d835-4be2-9efc-a00aa028e731" providerId="ADAL" clId="{75CBDEA0-CA7E-4943-AE14-9E9F44FF19C8}" dt="2023-12-15T16:30:30.030" v="1" actId="478"/>
          <pc:sldLayoutMkLst>
            <pc:docMk/>
            <pc:sldMasterMk cId="0" sldId="2147483666"/>
            <pc:sldLayoutMk cId="0" sldId="2147483667"/>
          </pc:sldLayoutMkLst>
          <pc:picChg chg="del">
            <ac:chgData name="Purushottam K Bajaj" userId="50c8370b-d835-4be2-9efc-a00aa028e731" providerId="ADAL" clId="{75CBDEA0-CA7E-4943-AE14-9E9F44FF19C8}" dt="2023-12-15T16:30:30.030" v="1" actId="478"/>
            <ac:picMkLst>
              <pc:docMk/>
              <pc:sldMasterMk cId="0" sldId="2147483666"/>
              <pc:sldLayoutMk cId="0" sldId="2147483667"/>
              <ac:picMk id="10242" creationId="{763AED01-7838-4DC8-817E-19EB41228881}"/>
            </ac:picMkLst>
          </pc:picChg>
        </pc:sldLayoutChg>
        <pc:sldLayoutChg chg="modSp mod">
          <pc:chgData name="Purushottam K Bajaj" userId="50c8370b-d835-4be2-9efc-a00aa028e731" providerId="ADAL" clId="{75CBDEA0-CA7E-4943-AE14-9E9F44FF19C8}" dt="2023-12-16T15:52:27.241" v="4271" actId="14100"/>
          <pc:sldLayoutMkLst>
            <pc:docMk/>
            <pc:sldMasterMk cId="0" sldId="2147483666"/>
            <pc:sldLayoutMk cId="2990765857" sldId="2147483931"/>
          </pc:sldLayoutMkLst>
          <pc:spChg chg="mod">
            <ac:chgData name="Purushottam K Bajaj" userId="50c8370b-d835-4be2-9efc-a00aa028e731" providerId="ADAL" clId="{75CBDEA0-CA7E-4943-AE14-9E9F44FF19C8}" dt="2023-12-16T15:52:21.281" v="4270" actId="14100"/>
            <ac:spMkLst>
              <pc:docMk/>
              <pc:sldMasterMk cId="0" sldId="2147483666"/>
              <pc:sldLayoutMk cId="2990765857" sldId="2147483931"/>
              <ac:spMk id="3" creationId="{ED4D5F7D-18CD-4A6F-A974-7DA7BFFE6D0A}"/>
            </ac:spMkLst>
          </pc:spChg>
          <pc:spChg chg="mod">
            <ac:chgData name="Purushottam K Bajaj" userId="50c8370b-d835-4be2-9efc-a00aa028e731" providerId="ADAL" clId="{75CBDEA0-CA7E-4943-AE14-9E9F44FF19C8}" dt="2023-12-16T15:52:27.241" v="4271" actId="14100"/>
            <ac:spMkLst>
              <pc:docMk/>
              <pc:sldMasterMk cId="0" sldId="2147483666"/>
              <pc:sldLayoutMk cId="2990765857" sldId="2147483931"/>
              <ac:spMk id="4" creationId="{1DF06CD4-9AAF-42B4-BA91-B8467EBE906B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 dirty="0">
              <a:latin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5A85089-C692-4DEA-AC49-04CF34D4FE14}" type="datetimeFigureOut">
              <a:rPr lang="en-GB" smtClean="0">
                <a:latin typeface="Arial" pitchFamily="34" charset="0"/>
              </a:rPr>
              <a:pPr/>
              <a:t>16/12/2023</a:t>
            </a:fld>
            <a:endParaRPr lang="en-GB" dirty="0">
              <a:latin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 dirty="0"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3A5C721-4BB5-4DB6-AD65-4BA2A62B05B6}" type="slidenum">
              <a:rPr lang="en-GB" smtClean="0">
                <a:latin typeface="Arial" pitchFamily="34" charset="0"/>
              </a:rPr>
              <a:pPr/>
              <a:t>‹#›</a:t>
            </a:fld>
            <a:endParaRPr lang="en-GB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632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>
                <a:latin typeface="Arial" pitchFamily="34" charset="0"/>
              </a:defRPr>
            </a:lvl1pPr>
          </a:lstStyle>
          <a:p>
            <a:fld id="{5B43D19E-BFDB-4C92-8EDD-32EDDA8F41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27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691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4508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148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67493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14847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3781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2498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29235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53743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88" y="704850"/>
            <a:ext cx="6262687" cy="35242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914318">
              <a:defRPr/>
            </a:pPr>
            <a:r>
              <a:rPr lang="en-GB" dirty="0"/>
              <a:t>This is a predetermined divider slide and should not be modified.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197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YInterstate Light" panose="02000506000000020004" pitchFamily="2" charset="0"/>
              </a:rPr>
              <a:t>Claim recognition - The trade union recognition claim is a process whereby a decision will be made as to whether or not a trade union is eligible to represent the workers in collective bargaining in a company (the employer).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YInterstate Light" panose="02000506000000020004" pitchFamily="2" charset="0"/>
              </a:rPr>
              <a:t>Collective bargaining – to bargain for provision for training, annual review of wages, and performance based remuneration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YInterstate Light" panose="02000506000000020004" pitchFamily="2" charset="0"/>
              </a:rPr>
              <a:t>Conciliation -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EYInterstate Light" panose="02000506000000020004" pitchFamily="2" charset="0"/>
                <a:ea typeface="+mn-ea"/>
                <a:cs typeface="+mn-cs"/>
              </a:rPr>
              <a:t>Where a trade dispute cannot be settled by negotiation between the parties, the Industrial Relations Department will step in.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b="0" i="0" u="none" strike="noStrike" kern="1200" dirty="0">
              <a:solidFill>
                <a:schemeClr val="tx1"/>
              </a:solidFill>
              <a:effectLst/>
              <a:latin typeface="EYInterstate Light" panose="02000506000000020004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EYInterstate Light" panose="02000506000000020004" pitchFamily="2" charset="0"/>
                <a:ea typeface="+mn-ea"/>
                <a:cs typeface="+mn-cs"/>
              </a:rPr>
              <a:t>SOCSO – Social Security Organisation / PERKESO – Pertubuhan Keselamatan Sosial &gt;&gt; Payment of benefits to workers and/or their dependents when tragedy strikes. Provision of physical and vocational rehabilitation benefits. promotion of awareness of occupational safety and health.</a:t>
            </a:r>
            <a:endParaRPr lang="en-IN" dirty="0">
              <a:solidFill>
                <a:schemeClr val="tx1"/>
              </a:solidFill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75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65284" y="9542775"/>
            <a:ext cx="2652191" cy="5030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89782" tIns="44891" rIns="89782" bIns="44891" numCol="1" anchorCtr="0" compatLnSpc="1">
            <a:prstTxWarp prst="textNoShape">
              <a:avLst/>
            </a:prstTxWarp>
          </a:bodyPr>
          <a:lstStyle/>
          <a:p>
            <a:pPr eaLnBrk="0" hangingPunct="0"/>
            <a:fld id="{8FABE491-351F-45FF-B0C7-1E1D0607B4AF}" type="slidenum">
              <a:rPr lang="en-US" smtClean="0">
                <a:solidFill>
                  <a:srgbClr val="000000"/>
                </a:solidFill>
              </a:rPr>
              <a:pPr eaLnBrk="0" hangingPunct="0"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84163" y="754063"/>
            <a:ext cx="6689726" cy="376396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>
              <a:latin typeface="EYInterstate Light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4255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9615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15510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4196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7972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756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33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37291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0182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35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09223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59690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37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004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88" y="704850"/>
            <a:ext cx="6262687" cy="35242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>
              <a:latin typeface="Aparajita" panose="020B0502040204020203" pitchFamily="18" charset="0"/>
              <a:cs typeface="Aparajita" panose="020B05020402040202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387211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35499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37873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40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61805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41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6800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584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096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66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349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676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3869" y="4748817"/>
            <a:ext cx="5388026" cy="3884208"/>
          </a:xfrm>
          <a:prstGeom prst="rect">
            <a:avLst/>
          </a:prstGeom>
        </p:spPr>
        <p:txBody>
          <a:bodyPr/>
          <a:lstStyle/>
          <a:p>
            <a:endParaRPr lang="en-GB" dirty="0">
              <a:latin typeface="EYInterstate Light" panose="02000506000000020004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0905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6">
            <a:extLst>
              <a:ext uri="{FF2B5EF4-FFF2-40B4-BE49-F238E27FC236}">
                <a16:creationId xmlns:a16="http://schemas.microsoft.com/office/drawing/2014/main" id="{F418F3C3-C9C0-4331-9094-73368A94B9DF}"/>
              </a:ext>
            </a:extLst>
          </p:cNvPr>
          <p:cNvSpPr/>
          <p:nvPr userDrawn="1"/>
        </p:nvSpPr>
        <p:spPr>
          <a:xfrm>
            <a:off x="498115" y="795662"/>
            <a:ext cx="4930412" cy="3581484"/>
          </a:xfrm>
          <a:custGeom>
            <a:avLst/>
            <a:gdLst>
              <a:gd name="connsiteX0" fmla="*/ 4238387 w 4257675"/>
              <a:gd name="connsiteY0" fmla="*/ 0 h 3092804"/>
              <a:gd name="connsiteX1" fmla="*/ 4257675 w 4257675"/>
              <a:gd name="connsiteY1" fmla="*/ 0 h 3092804"/>
              <a:gd name="connsiteX2" fmla="*/ 4257675 w 4257675"/>
              <a:gd name="connsiteY2" fmla="*/ 3092804 h 3092804"/>
              <a:gd name="connsiteX3" fmla="*/ 0 w 4257675"/>
              <a:gd name="connsiteY3" fmla="*/ 3092804 h 3092804"/>
              <a:gd name="connsiteX4" fmla="*/ 0 w 4257675"/>
              <a:gd name="connsiteY4" fmla="*/ 747342 h 3092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7675" h="3092804">
                <a:moveTo>
                  <a:pt x="4238387" y="0"/>
                </a:moveTo>
                <a:lnTo>
                  <a:pt x="4257675" y="0"/>
                </a:lnTo>
                <a:lnTo>
                  <a:pt x="4257675" y="3092804"/>
                </a:lnTo>
                <a:lnTo>
                  <a:pt x="0" y="3092804"/>
                </a:lnTo>
                <a:lnTo>
                  <a:pt x="0" y="747342"/>
                </a:lnTo>
                <a:close/>
              </a:path>
            </a:pathLst>
          </a:custGeom>
          <a:solidFill>
            <a:srgbClr val="FFE6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YInterstate Ligh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 with beam (legac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 userDrawn="1"/>
        </p:nvGrpSpPr>
        <p:grpSpPr>
          <a:xfrm>
            <a:off x="-8709" y="2405084"/>
            <a:ext cx="12200709" cy="3349170"/>
            <a:chOff x="-6532" y="2405084"/>
            <a:chExt cx="9150532" cy="3349170"/>
          </a:xfrm>
        </p:grpSpPr>
        <p:sp>
          <p:nvSpPr>
            <p:cNvPr id="1032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 dirty="0">
                <a:solidFill>
                  <a:schemeClr val="bg1"/>
                </a:solidFill>
                <a:latin typeface="+mn-lt"/>
                <a:cs typeface="Arial" pitchFamily="34" charset="0"/>
              </a:endParaRPr>
            </a:p>
          </p:txBody>
        </p:sp>
        <p:pic>
          <p:nvPicPr>
            <p:cNvPr id="8" name="Picture 3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23616" y="777600"/>
            <a:ext cx="7365771" cy="8604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3616" y="1753200"/>
            <a:ext cx="7365771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77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61000"/>
            <a:ext cx="10977033" cy="576000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EYInterstate Light" panose="02000506000000020004" pitchFamily="2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609600" y="837000"/>
            <a:ext cx="109728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ED4D5F7D-18CD-4A6F-A974-7DA7BFFE6D0A}"/>
              </a:ext>
            </a:extLst>
          </p:cNvPr>
          <p:cNvSpPr>
            <a:spLocks noChangeAspect="1"/>
          </p:cNvSpPr>
          <p:nvPr userDrawn="1"/>
        </p:nvSpPr>
        <p:spPr>
          <a:xfrm rot="10800000">
            <a:off x="-4" y="189001"/>
            <a:ext cx="11568003" cy="772069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DF06CD4-9AAF-42B4-BA91-B8467EBE9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948" y="405000"/>
            <a:ext cx="11131051" cy="77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2400" b="1">
                <a:solidFill>
                  <a:schemeClr val="tx2"/>
                </a:solidFill>
                <a:latin typeface="EYInterstate Light" panose="02000506000000020004" pitchFamily="2" charset="0"/>
                <a:cs typeface="Arial" pitchFamily="34" charset="0"/>
              </a:defRPr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0765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01600"/>
            <a:ext cx="10977033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26465"/>
            <a:ext cx="5384800" cy="469811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chemeClr val="bg1"/>
                </a:solidFill>
                <a:latin typeface="+mn-lt"/>
                <a:cs typeface="Arial" pitchFamily="34" charset="0"/>
              </a:defRPr>
            </a:lvl2pPr>
            <a:lvl3pPr>
              <a:defRPr sz="2000">
                <a:solidFill>
                  <a:schemeClr val="bg1"/>
                </a:solidFill>
                <a:latin typeface="+mn-lt"/>
                <a:cs typeface="Arial" pitchFamily="34" charset="0"/>
              </a:defRPr>
            </a:lvl3pPr>
            <a:lvl4pPr>
              <a:defRPr sz="1800">
                <a:solidFill>
                  <a:schemeClr val="bg1"/>
                </a:solidFill>
                <a:latin typeface="+mn-lt"/>
                <a:cs typeface="Arial" pitchFamily="34" charset="0"/>
              </a:defRPr>
            </a:lvl4pPr>
            <a:lvl5pPr>
              <a:defRPr sz="1800">
                <a:solidFill>
                  <a:schemeClr val="bg1"/>
                </a:solidFill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26465"/>
            <a:ext cx="5384800" cy="469811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chemeClr val="bg1"/>
                </a:solidFill>
                <a:latin typeface="+mn-lt"/>
                <a:cs typeface="Arial" pitchFamily="34" charset="0"/>
              </a:defRPr>
            </a:lvl2pPr>
            <a:lvl3pPr>
              <a:defRPr sz="2000">
                <a:solidFill>
                  <a:schemeClr val="bg1"/>
                </a:solidFill>
                <a:latin typeface="+mn-lt"/>
                <a:cs typeface="Arial" pitchFamily="34" charset="0"/>
              </a:defRPr>
            </a:lvl3pPr>
            <a:lvl4pPr>
              <a:defRPr sz="1800">
                <a:solidFill>
                  <a:schemeClr val="bg1"/>
                </a:solidFill>
                <a:latin typeface="+mn-lt"/>
                <a:cs typeface="Arial" pitchFamily="34" charset="0"/>
              </a:defRPr>
            </a:lvl4pPr>
            <a:lvl5pPr>
              <a:defRPr sz="1800">
                <a:solidFill>
                  <a:schemeClr val="bg1"/>
                </a:solidFill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609600" y="6242400"/>
            <a:ext cx="109728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7" name="Line 10">
            <a:extLst>
              <a:ext uri="{FF2B5EF4-FFF2-40B4-BE49-F238E27FC236}">
                <a16:creationId xmlns:a16="http://schemas.microsoft.com/office/drawing/2014/main" id="{D7D6A5C1-4C45-4965-97EC-E484E530B73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09600" y="837000"/>
            <a:ext cx="109728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609600" y="477000"/>
            <a:ext cx="10972800" cy="52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2400" b="1">
                <a:solidFill>
                  <a:schemeClr val="tx1"/>
                </a:solidFill>
                <a:latin typeface="EYInterstate Light" panose="02000506000000020004" pitchFamily="2" charset="0"/>
                <a:cs typeface="Arial" pitchFamily="34" charset="0"/>
              </a:defRPr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3077" name="Freeform 5"/>
          <p:cNvSpPr>
            <a:spLocks/>
          </p:cNvSpPr>
          <p:nvPr userDrawn="1"/>
        </p:nvSpPr>
        <p:spPr bwMode="gray">
          <a:xfrm>
            <a:off x="609600" y="1042417"/>
            <a:ext cx="109728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94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6598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01600"/>
            <a:ext cx="10977033" cy="860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25599"/>
            <a:ext cx="10972800" cy="4698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2pPr>
            <a:lvl3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3pPr>
            <a:lvl4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4pPr>
            <a:lvl5pPr>
              <a:defRPr>
                <a:solidFill>
                  <a:schemeClr val="bg1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609600" y="1044000"/>
            <a:ext cx="109728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609600" y="6242400"/>
            <a:ext cx="109728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noProof="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99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609601" y="333000"/>
            <a:ext cx="10977033" cy="729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5600"/>
            <a:ext cx="10972800" cy="46989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6496184"/>
            <a:ext cx="963168" cy="201168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100" dirty="0">
                <a:solidFill>
                  <a:schemeClr val="tx1"/>
                </a:solidFill>
                <a:latin typeface="EYInterstate Light" panose="02000506000000020004" pitchFamily="2" charset="0"/>
                <a:cs typeface="Arial" pitchFamily="34" charset="0"/>
              </a:rPr>
              <a:t>Page </a:t>
            </a:r>
            <a:fld id="{9AE4D82F-B047-469B-AC52-A46321747EAF}" type="slidenum">
              <a:rPr lang="en-GB" sz="1100" smtClean="0">
                <a:solidFill>
                  <a:schemeClr val="tx1"/>
                </a:solidFill>
                <a:latin typeface="EYInterstate Light" panose="02000506000000020004" pitchFamily="2" charset="0"/>
                <a:cs typeface="Arial" pitchFamily="34" charset="0"/>
              </a:rPr>
              <a:pPr/>
              <a:t>‹#›</a:t>
            </a:fld>
            <a:endParaRPr lang="en-GB" sz="1100" dirty="0">
              <a:solidFill>
                <a:schemeClr val="tx1"/>
              </a:solidFill>
              <a:latin typeface="EYInterstate Light" panose="02000506000000020004" pitchFamily="2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784" r:id="rId2"/>
    <p:sldLayoutId id="2147483668" r:id="rId3"/>
    <p:sldLayoutId id="2147483931" r:id="rId4"/>
    <p:sldLayoutId id="2147483670" r:id="rId5"/>
    <p:sldLayoutId id="2147483673" r:id="rId6"/>
    <p:sldLayoutId id="2147483935" r:id="rId7"/>
    <p:sldLayoutId id="2147483937" r:id="rId8"/>
  </p:sldLayoutIdLst>
  <p:hf sldNum="0"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1"/>
          </a:solidFill>
          <a:latin typeface="+mn-lt"/>
          <a:ea typeface="+mj-ea"/>
          <a:cs typeface="Arial" pitchFamily="34" charset="0"/>
        </a:defRPr>
      </a:lvl1pPr>
    </p:titleStyle>
    <p:bodyStyle>
      <a:lvl1pPr marL="356616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400" kern="1200">
          <a:solidFill>
            <a:schemeClr val="bg1"/>
          </a:solidFill>
          <a:latin typeface="+mn-lt"/>
          <a:ea typeface="+mn-ea"/>
          <a:cs typeface="Arial" pitchFamily="34" charset="0"/>
        </a:defRPr>
      </a:lvl1pPr>
      <a:lvl2pPr marL="713232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Arial" pitchFamily="34" charset="0"/>
        </a:defRPr>
      </a:lvl2pPr>
      <a:lvl3pPr marL="1069848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Arial" pitchFamily="34" charset="0"/>
        </a:defRPr>
      </a:lvl3pPr>
      <a:lvl4pPr marL="1426464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Arial" pitchFamily="34" charset="0"/>
        </a:defRPr>
      </a:lvl4pPr>
      <a:lvl5pPr marL="1783080" indent="-356616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 bwMode="gray">
          <a:xfrm>
            <a:off x="820903" y="643614"/>
            <a:ext cx="6969243" cy="50970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 bwMode="gray">
          <a:xfrm>
            <a:off x="820903" y="1308492"/>
            <a:ext cx="10546215" cy="42759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Footer Placeholder 4"/>
          <p:cNvSpPr>
            <a:spLocks noGrp="1"/>
          </p:cNvSpPr>
          <p:nvPr userDrawn="1">
            <p:ph type="ftr" sz="quarter" idx="3"/>
          </p:nvPr>
        </p:nvSpPr>
        <p:spPr bwMode="gray">
          <a:xfrm>
            <a:off x="4603237" y="384373"/>
            <a:ext cx="6763881" cy="13060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4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dirty="0">
                <a:solidFill>
                  <a:prstClr val="black">
                    <a:tint val="75000"/>
                  </a:prstClr>
                </a:solidFill>
              </a:rPr>
              <a:t>HSBC UK: Improving Customer Outcomes in Collections 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6" name="Slide Number Placeholder 5"/>
          <p:cNvSpPr>
            <a:spLocks noGrp="1"/>
          </p:cNvSpPr>
          <p:nvPr userDrawn="1">
            <p:ph type="sldNum" sz="quarter" idx="4"/>
          </p:nvPr>
        </p:nvSpPr>
        <p:spPr bwMode="gray">
          <a:xfrm>
            <a:off x="11492020" y="384373"/>
            <a:ext cx="328907" cy="13060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4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56513-F998-4254-9CEB-F507EE6F374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284389"/>
      </p:ext>
    </p:extLst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defTabSz="709539" rtl="0" eaLnBrk="1" latinLnBrk="0" hangingPunct="1">
        <a:lnSpc>
          <a:spcPct val="90000"/>
        </a:lnSpc>
        <a:spcBef>
          <a:spcPct val="0"/>
        </a:spcBef>
        <a:buNone/>
        <a:defRPr sz="1633" kern="1200">
          <a:solidFill>
            <a:srgbClr val="404040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0" algn="l" defTabSz="709539" rtl="0" eaLnBrk="1" latinLnBrk="0" hangingPunct="1">
        <a:spcBef>
          <a:spcPts val="0"/>
        </a:spcBef>
        <a:spcAft>
          <a:spcPts val="204"/>
        </a:spcAft>
        <a:buFont typeface="Arial" pitchFamily="34" charset="0"/>
        <a:buNone/>
        <a:defRPr sz="612" kern="1200">
          <a:solidFill>
            <a:srgbClr val="404040"/>
          </a:solidFill>
          <a:latin typeface="Arial" panose="020B0604020202020204" pitchFamily="34" charset="0"/>
          <a:ea typeface="+mn-ea"/>
          <a:cs typeface="+mn-cs"/>
        </a:defRPr>
      </a:lvl1pPr>
      <a:lvl2pPr marL="0" indent="0" algn="l" defTabSz="709539" rtl="0" eaLnBrk="1" latinLnBrk="0" hangingPunct="1">
        <a:spcBef>
          <a:spcPts val="204"/>
        </a:spcBef>
        <a:spcAft>
          <a:spcPts val="204"/>
        </a:spcAft>
        <a:buFontTx/>
        <a:buNone/>
        <a:defRPr sz="953" b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0" indent="0" algn="l" defTabSz="709539" rtl="0" eaLnBrk="1" latinLnBrk="0" hangingPunct="1">
        <a:spcBef>
          <a:spcPts val="204"/>
        </a:spcBef>
        <a:spcAft>
          <a:spcPts val="204"/>
        </a:spcAft>
        <a:buFontTx/>
        <a:buNone/>
        <a:defRPr sz="816" b="1" kern="1200">
          <a:solidFill>
            <a:srgbClr val="404040"/>
          </a:solidFill>
          <a:latin typeface="Arial" panose="020B0604020202020204" pitchFamily="34" charset="0"/>
          <a:ea typeface="+mn-ea"/>
          <a:cs typeface="+mn-cs"/>
        </a:defRPr>
      </a:lvl3pPr>
      <a:lvl4pPr marL="120949" indent="-120949" algn="l" defTabSz="709539" rtl="0" eaLnBrk="1" latinLnBrk="0" hangingPunct="1">
        <a:spcBef>
          <a:spcPts val="0"/>
        </a:spcBef>
        <a:spcAft>
          <a:spcPts val="204"/>
        </a:spcAft>
        <a:buSzPct val="70000"/>
        <a:buFont typeface="Arial" pitchFamily="34" charset="0"/>
        <a:buChar char="►"/>
        <a:defRPr sz="612" kern="1200">
          <a:solidFill>
            <a:srgbClr val="404040"/>
          </a:solidFill>
          <a:latin typeface="Arial" panose="020B0604020202020204" pitchFamily="34" charset="0"/>
          <a:ea typeface="+mn-ea"/>
          <a:cs typeface="+mn-cs"/>
        </a:defRPr>
      </a:lvl4pPr>
      <a:lvl5pPr marL="233258" indent="-112310" algn="l" defTabSz="709539" rtl="0" eaLnBrk="1" latinLnBrk="0" hangingPunct="1">
        <a:spcBef>
          <a:spcPts val="0"/>
        </a:spcBef>
        <a:spcAft>
          <a:spcPts val="204"/>
        </a:spcAft>
        <a:buSzPct val="70000"/>
        <a:buFont typeface="Arial" pitchFamily="34" charset="0"/>
        <a:buChar char="►"/>
        <a:defRPr sz="612" kern="1200">
          <a:solidFill>
            <a:srgbClr val="404040"/>
          </a:solidFill>
          <a:latin typeface="Arial" panose="020B0604020202020204" pitchFamily="34" charset="0"/>
          <a:ea typeface="+mn-ea"/>
          <a:cs typeface="+mn-cs"/>
        </a:defRPr>
      </a:lvl5pPr>
      <a:lvl6pPr marL="1951232" indent="-177385" algn="l" defTabSz="709539" rtl="0" eaLnBrk="1" latinLnBrk="0" hangingPunct="1">
        <a:spcBef>
          <a:spcPct val="20000"/>
        </a:spcBef>
        <a:buFont typeface="Arial" pitchFamily="34" charset="0"/>
        <a:buChar char="•"/>
        <a:defRPr sz="1565" kern="1200">
          <a:solidFill>
            <a:schemeClr val="tx1"/>
          </a:solidFill>
          <a:latin typeface="+mn-lt"/>
          <a:ea typeface="+mn-ea"/>
          <a:cs typeface="+mn-cs"/>
        </a:defRPr>
      </a:lvl6pPr>
      <a:lvl7pPr marL="2306001" indent="-177385" algn="l" defTabSz="709539" rtl="0" eaLnBrk="1" latinLnBrk="0" hangingPunct="1">
        <a:spcBef>
          <a:spcPct val="20000"/>
        </a:spcBef>
        <a:buFont typeface="Arial" pitchFamily="34" charset="0"/>
        <a:buChar char="•"/>
        <a:defRPr sz="1565" kern="1200">
          <a:solidFill>
            <a:schemeClr val="tx1"/>
          </a:solidFill>
          <a:latin typeface="+mn-lt"/>
          <a:ea typeface="+mn-ea"/>
          <a:cs typeface="+mn-cs"/>
        </a:defRPr>
      </a:lvl7pPr>
      <a:lvl8pPr marL="2660771" indent="-177385" algn="l" defTabSz="709539" rtl="0" eaLnBrk="1" latinLnBrk="0" hangingPunct="1">
        <a:spcBef>
          <a:spcPct val="20000"/>
        </a:spcBef>
        <a:buFont typeface="Arial" pitchFamily="34" charset="0"/>
        <a:buChar char="•"/>
        <a:defRPr sz="1565" kern="1200">
          <a:solidFill>
            <a:schemeClr val="tx1"/>
          </a:solidFill>
          <a:latin typeface="+mn-lt"/>
          <a:ea typeface="+mn-ea"/>
          <a:cs typeface="+mn-cs"/>
        </a:defRPr>
      </a:lvl8pPr>
      <a:lvl9pPr marL="3015540" indent="-177385" algn="l" defTabSz="709539" rtl="0" eaLnBrk="1" latinLnBrk="0" hangingPunct="1">
        <a:spcBef>
          <a:spcPct val="20000"/>
        </a:spcBef>
        <a:buFont typeface="Arial" pitchFamily="34" charset="0"/>
        <a:buChar char="•"/>
        <a:defRPr sz="15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9539" rtl="0" eaLnBrk="1" latinLnBrk="0" hangingPunct="1">
        <a:defRPr sz="1429" kern="1200">
          <a:solidFill>
            <a:schemeClr val="tx1"/>
          </a:solidFill>
          <a:latin typeface="+mn-lt"/>
          <a:ea typeface="+mn-ea"/>
          <a:cs typeface="+mn-cs"/>
        </a:defRPr>
      </a:lvl1pPr>
      <a:lvl2pPr marL="354770" algn="l" defTabSz="709539" rtl="0" eaLnBrk="1" latinLnBrk="0" hangingPunct="1">
        <a:defRPr sz="1429" kern="1200">
          <a:solidFill>
            <a:schemeClr val="tx1"/>
          </a:solidFill>
          <a:latin typeface="+mn-lt"/>
          <a:ea typeface="+mn-ea"/>
          <a:cs typeface="+mn-cs"/>
        </a:defRPr>
      </a:lvl2pPr>
      <a:lvl3pPr marL="709539" algn="l" defTabSz="709539" rtl="0" eaLnBrk="1" latinLnBrk="0" hangingPunct="1">
        <a:defRPr sz="1429" kern="1200">
          <a:solidFill>
            <a:schemeClr val="tx1"/>
          </a:solidFill>
          <a:latin typeface="+mn-lt"/>
          <a:ea typeface="+mn-ea"/>
          <a:cs typeface="+mn-cs"/>
        </a:defRPr>
      </a:lvl3pPr>
      <a:lvl4pPr marL="1064309" algn="l" defTabSz="709539" rtl="0" eaLnBrk="1" latinLnBrk="0" hangingPunct="1">
        <a:defRPr sz="1429" kern="1200">
          <a:solidFill>
            <a:schemeClr val="tx1"/>
          </a:solidFill>
          <a:latin typeface="+mn-lt"/>
          <a:ea typeface="+mn-ea"/>
          <a:cs typeface="+mn-cs"/>
        </a:defRPr>
      </a:lvl4pPr>
      <a:lvl5pPr marL="1419078" algn="l" defTabSz="709539" rtl="0" eaLnBrk="1" latinLnBrk="0" hangingPunct="1">
        <a:defRPr sz="1429" kern="1200">
          <a:solidFill>
            <a:schemeClr val="tx1"/>
          </a:solidFill>
          <a:latin typeface="+mn-lt"/>
          <a:ea typeface="+mn-ea"/>
          <a:cs typeface="+mn-cs"/>
        </a:defRPr>
      </a:lvl5pPr>
      <a:lvl6pPr marL="1773847" algn="l" defTabSz="709539" rtl="0" eaLnBrk="1" latinLnBrk="0" hangingPunct="1"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8616" algn="l" defTabSz="709539" rtl="0" eaLnBrk="1" latinLnBrk="0" hangingPunct="1"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83386" algn="l" defTabSz="709539" rtl="0" eaLnBrk="1" latinLnBrk="0" hangingPunct="1"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838155" algn="l" defTabSz="709539" rtl="0" eaLnBrk="1" latinLnBrk="0" hangingPunct="1"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14.pn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sv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svg"/><Relationship Id="rId4" Type="http://schemas.openxmlformats.org/officeDocument/2006/relationships/image" Target="../media/image15.svg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14.pn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sv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svg"/><Relationship Id="rId4" Type="http://schemas.openxmlformats.org/officeDocument/2006/relationships/image" Target="../media/image15.svg"/><Relationship Id="rId9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14.pn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sv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svg"/><Relationship Id="rId4" Type="http://schemas.openxmlformats.org/officeDocument/2006/relationships/image" Target="../media/image15.svg"/><Relationship Id="rId9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14.pn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sv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svg"/><Relationship Id="rId4" Type="http://schemas.openxmlformats.org/officeDocument/2006/relationships/image" Target="../media/image15.svg"/><Relationship Id="rId9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14.pn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sv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svg"/><Relationship Id="rId4" Type="http://schemas.openxmlformats.org/officeDocument/2006/relationships/image" Target="../media/image15.svg"/><Relationship Id="rId9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14.pn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sv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svg"/><Relationship Id="rId4" Type="http://schemas.openxmlformats.org/officeDocument/2006/relationships/image" Target="../media/image15.svg"/><Relationship Id="rId9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14.pn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sv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svg"/><Relationship Id="rId4" Type="http://schemas.openxmlformats.org/officeDocument/2006/relationships/image" Target="../media/image15.svg"/><Relationship Id="rId9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4.png"/><Relationship Id="rId3" Type="http://schemas.openxmlformats.org/officeDocument/2006/relationships/image" Target="../media/image1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13.svg"/><Relationship Id="rId9" Type="http://schemas.openxmlformats.org/officeDocument/2006/relationships/image" Target="../media/image8.png"/><Relationship Id="rId14" Type="http://schemas.openxmlformats.org/officeDocument/2006/relationships/image" Target="../media/image17.sv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4.png"/><Relationship Id="rId3" Type="http://schemas.openxmlformats.org/officeDocument/2006/relationships/image" Target="../media/image1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13.svg"/><Relationship Id="rId9" Type="http://schemas.openxmlformats.org/officeDocument/2006/relationships/image" Target="../media/image8.png"/><Relationship Id="rId14" Type="http://schemas.openxmlformats.org/officeDocument/2006/relationships/image" Target="../media/image17.sv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4.png"/><Relationship Id="rId3" Type="http://schemas.openxmlformats.org/officeDocument/2006/relationships/image" Target="../media/image1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13.svg"/><Relationship Id="rId9" Type="http://schemas.openxmlformats.org/officeDocument/2006/relationships/image" Target="../media/image8.png"/><Relationship Id="rId14" Type="http://schemas.openxmlformats.org/officeDocument/2006/relationships/image" Target="../media/image17.sv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svg"/><Relationship Id="rId11" Type="http://schemas.openxmlformats.org/officeDocument/2006/relationships/image" Target="../media/image10.png"/><Relationship Id="rId5" Type="http://schemas.openxmlformats.org/officeDocument/2006/relationships/image" Target="../media/image2.png"/><Relationship Id="rId10" Type="http://schemas.openxmlformats.org/officeDocument/2006/relationships/image" Target="../media/image9.svg"/><Relationship Id="rId4" Type="http://schemas.openxmlformats.org/officeDocument/2006/relationships/image" Target="../media/image23.svg"/><Relationship Id="rId9" Type="http://schemas.openxmlformats.org/officeDocument/2006/relationships/image" Target="../media/image8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24.png"/><Relationship Id="rId7" Type="http://schemas.openxmlformats.org/officeDocument/2006/relationships/image" Target="../media/image4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svg"/><Relationship Id="rId11" Type="http://schemas.openxmlformats.org/officeDocument/2006/relationships/image" Target="../media/image10.png"/><Relationship Id="rId5" Type="http://schemas.openxmlformats.org/officeDocument/2006/relationships/image" Target="../media/image2.png"/><Relationship Id="rId10" Type="http://schemas.openxmlformats.org/officeDocument/2006/relationships/image" Target="../media/image9.svg"/><Relationship Id="rId4" Type="http://schemas.openxmlformats.org/officeDocument/2006/relationships/image" Target="../media/image25.svg"/><Relationship Id="rId9" Type="http://schemas.openxmlformats.org/officeDocument/2006/relationships/image" Target="../media/image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13.svg"/><Relationship Id="rId9" Type="http://schemas.openxmlformats.org/officeDocument/2006/relationships/image" Target="../media/image8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13.sv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13.svg"/><Relationship Id="rId9" Type="http://schemas.openxmlformats.org/officeDocument/2006/relationships/image" Target="../media/image8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27.png"/><Relationship Id="rId7" Type="http://schemas.openxmlformats.org/officeDocument/2006/relationships/image" Target="../media/image4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svg"/><Relationship Id="rId11" Type="http://schemas.openxmlformats.org/officeDocument/2006/relationships/image" Target="../media/image10.png"/><Relationship Id="rId5" Type="http://schemas.openxmlformats.org/officeDocument/2006/relationships/image" Target="../media/image2.png"/><Relationship Id="rId10" Type="http://schemas.openxmlformats.org/officeDocument/2006/relationships/image" Target="../media/image7.svg"/><Relationship Id="rId4" Type="http://schemas.openxmlformats.org/officeDocument/2006/relationships/image" Target="../media/image28.sv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13.sv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13.sv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13.sv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1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840001" y="1810079"/>
            <a:ext cx="3960000" cy="1296049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EYInterstate Light" panose="02000506000000020004" pitchFamily="2" charset="0"/>
              </a:rPr>
              <a:t>Hire to Retire Process</a:t>
            </a:r>
            <a:br>
              <a:rPr lang="en-GB" dirty="0">
                <a:solidFill>
                  <a:schemeClr val="tx1"/>
                </a:solidFill>
                <a:latin typeface="EYInterstate Light" panose="02000506000000020004" pitchFamily="2" charset="0"/>
              </a:rPr>
            </a:br>
            <a:br>
              <a:rPr lang="en-GB" dirty="0">
                <a:solidFill>
                  <a:schemeClr val="tx1"/>
                </a:solidFill>
                <a:latin typeface="EYInterstate Light" panose="02000506000000020004" pitchFamily="2" charset="0"/>
              </a:rPr>
            </a:br>
            <a:br>
              <a:rPr lang="en-GB" dirty="0">
                <a:solidFill>
                  <a:schemeClr val="tx1"/>
                </a:solidFill>
                <a:latin typeface="EYInterstate Light" panose="02000506000000020004" pitchFamily="2" charset="0"/>
              </a:rPr>
            </a:br>
            <a:br>
              <a:rPr lang="en-GB" dirty="0">
                <a:solidFill>
                  <a:schemeClr val="tx1"/>
                </a:solidFill>
                <a:latin typeface="EYInterstate Light" panose="02000506000000020004" pitchFamily="2" charset="0"/>
              </a:rPr>
            </a:br>
            <a:r>
              <a:rPr lang="en-GB" dirty="0">
                <a:solidFill>
                  <a:schemeClr val="tx1"/>
                </a:solidFill>
                <a:latin typeface="EYInterstate Light" panose="02000506000000020004" pitchFamily="2" charset="0"/>
              </a:rPr>
              <a:t>CA. Purushottam Bajaj</a:t>
            </a:r>
          </a:p>
        </p:txBody>
      </p:sp>
    </p:spTree>
    <p:extLst>
      <p:ext uri="{BB962C8B-B14F-4D97-AF65-F5344CB8AC3E}">
        <p14:creationId xmlns:p14="http://schemas.microsoft.com/office/powerpoint/2010/main" val="558000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86">
            <a:extLst>
              <a:ext uri="{FF2B5EF4-FFF2-40B4-BE49-F238E27FC236}">
                <a16:creationId xmlns:a16="http://schemas.microsoft.com/office/drawing/2014/main" id="{CF4893B6-3301-4BCA-B88A-50B8B32662EE}"/>
              </a:ext>
            </a:extLst>
          </p:cNvPr>
          <p:cNvSpPr/>
          <p:nvPr/>
        </p:nvSpPr>
        <p:spPr>
          <a:xfrm>
            <a:off x="4020679" y="4799722"/>
            <a:ext cx="3974759" cy="18381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68000">
                <a:schemeClr val="tx1">
                  <a:lumMod val="75000"/>
                  <a:lumOff val="25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EAB96869-4A7B-40D3-8C5E-C89272B562F9}"/>
              </a:ext>
            </a:extLst>
          </p:cNvPr>
          <p:cNvSpPr/>
          <p:nvPr/>
        </p:nvSpPr>
        <p:spPr>
          <a:xfrm>
            <a:off x="8069630" y="3982158"/>
            <a:ext cx="3642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r>
              <a:rPr lang="en-US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Track, deduct, disburse &amp; remit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sp>
        <p:nvSpPr>
          <p:cNvPr id="93" name="Oval 5">
            <a:extLst>
              <a:ext uri="{FF2B5EF4-FFF2-40B4-BE49-F238E27FC236}">
                <a16:creationId xmlns:a16="http://schemas.microsoft.com/office/drawing/2014/main" id="{D4F5D1C4-4C39-4E2F-A195-94347835E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6" y="2579385"/>
            <a:ext cx="1615377" cy="161427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schemeClr val="tx2"/>
              </a:solidFill>
              <a:latin typeface="EYInterstate Light" panose="02000506000000020004" pitchFamily="2" charset="0"/>
            </a:endParaRPr>
          </a:p>
        </p:txBody>
      </p:sp>
      <p:sp>
        <p:nvSpPr>
          <p:cNvPr id="94" name="Freeform 6">
            <a:extLst>
              <a:ext uri="{FF2B5EF4-FFF2-40B4-BE49-F238E27FC236}">
                <a16:creationId xmlns:a16="http://schemas.microsoft.com/office/drawing/2014/main" id="{B3E17A0F-70B9-46B8-82D7-E561EDFC4CE6}"/>
              </a:ext>
            </a:extLst>
          </p:cNvPr>
          <p:cNvSpPr>
            <a:spLocks/>
          </p:cNvSpPr>
          <p:nvPr/>
        </p:nvSpPr>
        <p:spPr bwMode="auto">
          <a:xfrm>
            <a:off x="4895308" y="1888655"/>
            <a:ext cx="1126571" cy="839689"/>
          </a:xfrm>
          <a:custGeom>
            <a:avLst/>
            <a:gdLst>
              <a:gd name="T0" fmla="*/ 0 w 778"/>
              <a:gd name="T1" fmla="*/ 353 h 581"/>
              <a:gd name="T2" fmla="*/ 288 w 778"/>
              <a:gd name="T3" fmla="*/ 581 h 581"/>
              <a:gd name="T4" fmla="*/ 778 w 778"/>
              <a:gd name="T5" fmla="*/ 367 h 581"/>
              <a:gd name="T6" fmla="*/ 778 w 778"/>
              <a:gd name="T7" fmla="*/ 0 h 581"/>
              <a:gd name="T8" fmla="*/ 0 w 778"/>
              <a:gd name="T9" fmla="*/ 353 h 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8" h="581">
                <a:moveTo>
                  <a:pt x="0" y="353"/>
                </a:moveTo>
                <a:cubicBezTo>
                  <a:pt x="288" y="581"/>
                  <a:pt x="288" y="581"/>
                  <a:pt x="288" y="581"/>
                </a:cubicBezTo>
                <a:cubicBezTo>
                  <a:pt x="410" y="449"/>
                  <a:pt x="584" y="367"/>
                  <a:pt x="778" y="367"/>
                </a:cubicBezTo>
                <a:cubicBezTo>
                  <a:pt x="778" y="0"/>
                  <a:pt x="778" y="0"/>
                  <a:pt x="778" y="0"/>
                </a:cubicBezTo>
                <a:cubicBezTo>
                  <a:pt x="468" y="0"/>
                  <a:pt x="189" y="136"/>
                  <a:pt x="0" y="35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5" name="Oval 7">
            <a:extLst>
              <a:ext uri="{FF2B5EF4-FFF2-40B4-BE49-F238E27FC236}">
                <a16:creationId xmlns:a16="http://schemas.microsoft.com/office/drawing/2014/main" id="{F71DACA0-9803-44DB-9463-6F8E1C982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504" y="1799279"/>
            <a:ext cx="642179" cy="64218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9" name="Freeform 11">
            <a:extLst>
              <a:ext uri="{FF2B5EF4-FFF2-40B4-BE49-F238E27FC236}">
                <a16:creationId xmlns:a16="http://schemas.microsoft.com/office/drawing/2014/main" id="{A6720DEA-5D5D-42D2-A3C9-377AFA5243D0}"/>
              </a:ext>
            </a:extLst>
          </p:cNvPr>
          <p:cNvSpPr>
            <a:spLocks/>
          </p:cNvSpPr>
          <p:nvPr/>
        </p:nvSpPr>
        <p:spPr bwMode="auto">
          <a:xfrm>
            <a:off x="6186283" y="1899689"/>
            <a:ext cx="1235808" cy="1119953"/>
          </a:xfrm>
          <a:custGeom>
            <a:avLst/>
            <a:gdLst>
              <a:gd name="T0" fmla="*/ 18 w 854"/>
              <a:gd name="T1" fmla="*/ 0 h 774"/>
              <a:gd name="T2" fmla="*/ 0 w 854"/>
              <a:gd name="T3" fmla="*/ 368 h 774"/>
              <a:gd name="T4" fmla="*/ 505 w 854"/>
              <a:gd name="T5" fmla="*/ 774 h 774"/>
              <a:gd name="T6" fmla="*/ 854 w 854"/>
              <a:gd name="T7" fmla="*/ 660 h 774"/>
              <a:gd name="T8" fmla="*/ 18 w 854"/>
              <a:gd name="T9" fmla="*/ 0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4" h="774">
                <a:moveTo>
                  <a:pt x="18" y="0"/>
                </a:moveTo>
                <a:cubicBezTo>
                  <a:pt x="0" y="368"/>
                  <a:pt x="0" y="368"/>
                  <a:pt x="0" y="368"/>
                </a:cubicBezTo>
                <a:cubicBezTo>
                  <a:pt x="229" y="408"/>
                  <a:pt x="419" y="564"/>
                  <a:pt x="505" y="774"/>
                </a:cubicBezTo>
                <a:cubicBezTo>
                  <a:pt x="854" y="660"/>
                  <a:pt x="854" y="660"/>
                  <a:pt x="854" y="660"/>
                </a:cubicBezTo>
                <a:cubicBezTo>
                  <a:pt x="721" y="309"/>
                  <a:pt x="403" y="49"/>
                  <a:pt x="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0" name="Oval 12">
            <a:extLst>
              <a:ext uri="{FF2B5EF4-FFF2-40B4-BE49-F238E27FC236}">
                <a16:creationId xmlns:a16="http://schemas.microsoft.com/office/drawing/2014/main" id="{7A703B05-ADE7-4915-AD5C-82D9E840D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2613" y="1953755"/>
            <a:ext cx="642179" cy="64218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2" name="Freeform 14">
            <a:extLst>
              <a:ext uri="{FF2B5EF4-FFF2-40B4-BE49-F238E27FC236}">
                <a16:creationId xmlns:a16="http://schemas.microsoft.com/office/drawing/2014/main" id="{85044BF9-D837-4818-BF36-7D9B046E7813}"/>
              </a:ext>
            </a:extLst>
          </p:cNvPr>
          <p:cNvSpPr>
            <a:spLocks/>
          </p:cNvSpPr>
          <p:nvPr/>
        </p:nvSpPr>
        <p:spPr bwMode="auto">
          <a:xfrm>
            <a:off x="5036542" y="4137387"/>
            <a:ext cx="1432213" cy="745900"/>
          </a:xfrm>
          <a:custGeom>
            <a:avLst/>
            <a:gdLst>
              <a:gd name="T0" fmla="*/ 680 w 989"/>
              <a:gd name="T1" fmla="*/ 516 h 516"/>
              <a:gd name="T2" fmla="*/ 989 w 989"/>
              <a:gd name="T3" fmla="*/ 469 h 516"/>
              <a:gd name="T4" fmla="*/ 877 w 989"/>
              <a:gd name="T5" fmla="*/ 119 h 516"/>
              <a:gd name="T6" fmla="*/ 680 w 989"/>
              <a:gd name="T7" fmla="*/ 149 h 516"/>
              <a:gd name="T8" fmla="*/ 260 w 989"/>
              <a:gd name="T9" fmla="*/ 0 h 516"/>
              <a:gd name="T10" fmla="*/ 0 w 989"/>
              <a:gd name="T11" fmla="*/ 261 h 516"/>
              <a:gd name="T12" fmla="*/ 680 w 989"/>
              <a:gd name="T13" fmla="*/ 516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89" h="516">
                <a:moveTo>
                  <a:pt x="680" y="516"/>
                </a:moveTo>
                <a:cubicBezTo>
                  <a:pt x="788" y="516"/>
                  <a:pt x="892" y="499"/>
                  <a:pt x="989" y="469"/>
                </a:cubicBezTo>
                <a:cubicBezTo>
                  <a:pt x="877" y="119"/>
                  <a:pt x="877" y="119"/>
                  <a:pt x="877" y="119"/>
                </a:cubicBezTo>
                <a:cubicBezTo>
                  <a:pt x="815" y="139"/>
                  <a:pt x="749" y="149"/>
                  <a:pt x="680" y="149"/>
                </a:cubicBezTo>
                <a:cubicBezTo>
                  <a:pt x="521" y="149"/>
                  <a:pt x="374" y="93"/>
                  <a:pt x="260" y="0"/>
                </a:cubicBezTo>
                <a:cubicBezTo>
                  <a:pt x="0" y="261"/>
                  <a:pt x="0" y="261"/>
                  <a:pt x="0" y="261"/>
                </a:cubicBezTo>
                <a:cubicBezTo>
                  <a:pt x="182" y="420"/>
                  <a:pt x="420" y="516"/>
                  <a:pt x="680" y="51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3" name="Oval 15">
            <a:extLst>
              <a:ext uri="{FF2B5EF4-FFF2-40B4-BE49-F238E27FC236}">
                <a16:creationId xmlns:a16="http://schemas.microsoft.com/office/drawing/2014/main" id="{6E725DA6-72CE-486C-82F8-529F8BF4A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5077" y="4416547"/>
            <a:ext cx="643282" cy="64218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5" name="Freeform 17">
            <a:extLst>
              <a:ext uri="{FF2B5EF4-FFF2-40B4-BE49-F238E27FC236}">
                <a16:creationId xmlns:a16="http://schemas.microsoft.com/office/drawing/2014/main" id="{E232445A-AB2B-4733-8365-26807537333E}"/>
              </a:ext>
            </a:extLst>
          </p:cNvPr>
          <p:cNvSpPr>
            <a:spLocks/>
          </p:cNvSpPr>
          <p:nvPr/>
        </p:nvSpPr>
        <p:spPr bwMode="auto">
          <a:xfrm>
            <a:off x="6459928" y="3026262"/>
            <a:ext cx="1061471" cy="1720203"/>
          </a:xfrm>
          <a:custGeom>
            <a:avLst/>
            <a:gdLst>
              <a:gd name="T0" fmla="*/ 733 w 733"/>
              <a:gd name="T1" fmla="*/ 248 h 1189"/>
              <a:gd name="T2" fmla="*/ 703 w 733"/>
              <a:gd name="T3" fmla="*/ 0 h 1189"/>
              <a:gd name="T4" fmla="*/ 350 w 733"/>
              <a:gd name="T5" fmla="*/ 105 h 1189"/>
              <a:gd name="T6" fmla="*/ 366 w 733"/>
              <a:gd name="T7" fmla="*/ 248 h 1189"/>
              <a:gd name="T8" fmla="*/ 0 w 733"/>
              <a:gd name="T9" fmla="*/ 844 h 1189"/>
              <a:gd name="T10" fmla="*/ 130 w 733"/>
              <a:gd name="T11" fmla="*/ 1189 h 1189"/>
              <a:gd name="T12" fmla="*/ 733 w 733"/>
              <a:gd name="T13" fmla="*/ 248 h 1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33" h="1189">
                <a:moveTo>
                  <a:pt x="733" y="248"/>
                </a:moveTo>
                <a:cubicBezTo>
                  <a:pt x="733" y="163"/>
                  <a:pt x="722" y="80"/>
                  <a:pt x="703" y="0"/>
                </a:cubicBezTo>
                <a:cubicBezTo>
                  <a:pt x="350" y="105"/>
                  <a:pt x="350" y="105"/>
                  <a:pt x="350" y="105"/>
                </a:cubicBezTo>
                <a:cubicBezTo>
                  <a:pt x="360" y="151"/>
                  <a:pt x="366" y="199"/>
                  <a:pt x="366" y="248"/>
                </a:cubicBezTo>
                <a:cubicBezTo>
                  <a:pt x="366" y="508"/>
                  <a:pt x="217" y="734"/>
                  <a:pt x="0" y="844"/>
                </a:cubicBezTo>
                <a:cubicBezTo>
                  <a:pt x="130" y="1189"/>
                  <a:pt x="130" y="1189"/>
                  <a:pt x="130" y="1189"/>
                </a:cubicBezTo>
                <a:cubicBezTo>
                  <a:pt x="486" y="1025"/>
                  <a:pt x="733" y="666"/>
                  <a:pt x="733" y="24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6" name="Oval 18">
            <a:extLst>
              <a:ext uri="{FF2B5EF4-FFF2-40B4-BE49-F238E27FC236}">
                <a16:creationId xmlns:a16="http://schemas.microsoft.com/office/drawing/2014/main" id="{B39F217F-1B72-4DE9-825E-45F072805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6387" y="3654097"/>
            <a:ext cx="644386" cy="64218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8" name="Freeform 20">
            <a:extLst>
              <a:ext uri="{FF2B5EF4-FFF2-40B4-BE49-F238E27FC236}">
                <a16:creationId xmlns:a16="http://schemas.microsoft.com/office/drawing/2014/main" id="{1E4D95F0-2128-4365-B7DA-2497C9BBBAF3}"/>
              </a:ext>
            </a:extLst>
          </p:cNvPr>
          <p:cNvSpPr>
            <a:spLocks/>
          </p:cNvSpPr>
          <p:nvPr/>
        </p:nvSpPr>
        <p:spPr bwMode="auto">
          <a:xfrm>
            <a:off x="4523462" y="2555110"/>
            <a:ext cx="771277" cy="1823923"/>
          </a:xfrm>
          <a:custGeom>
            <a:avLst/>
            <a:gdLst>
              <a:gd name="T0" fmla="*/ 0 w 533"/>
              <a:gd name="T1" fmla="*/ 574 h 1261"/>
              <a:gd name="T2" fmla="*/ 260 w 533"/>
              <a:gd name="T3" fmla="*/ 1261 h 1261"/>
              <a:gd name="T4" fmla="*/ 533 w 533"/>
              <a:gd name="T5" fmla="*/ 1015 h 1261"/>
              <a:gd name="T6" fmla="*/ 366 w 533"/>
              <a:gd name="T7" fmla="*/ 574 h 1261"/>
              <a:gd name="T8" fmla="*/ 474 w 533"/>
              <a:gd name="T9" fmla="*/ 210 h 1261"/>
              <a:gd name="T10" fmla="*/ 174 w 533"/>
              <a:gd name="T11" fmla="*/ 0 h 1261"/>
              <a:gd name="T12" fmla="*/ 0 w 533"/>
              <a:gd name="T13" fmla="*/ 574 h 1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33" h="1261">
                <a:moveTo>
                  <a:pt x="0" y="574"/>
                </a:moveTo>
                <a:cubicBezTo>
                  <a:pt x="0" y="838"/>
                  <a:pt x="98" y="1079"/>
                  <a:pt x="260" y="1261"/>
                </a:cubicBezTo>
                <a:cubicBezTo>
                  <a:pt x="533" y="1015"/>
                  <a:pt x="533" y="1015"/>
                  <a:pt x="533" y="1015"/>
                </a:cubicBezTo>
                <a:cubicBezTo>
                  <a:pt x="429" y="898"/>
                  <a:pt x="366" y="743"/>
                  <a:pt x="366" y="574"/>
                </a:cubicBezTo>
                <a:cubicBezTo>
                  <a:pt x="366" y="440"/>
                  <a:pt x="406" y="315"/>
                  <a:pt x="474" y="210"/>
                </a:cubicBezTo>
                <a:cubicBezTo>
                  <a:pt x="174" y="0"/>
                  <a:pt x="174" y="0"/>
                  <a:pt x="174" y="0"/>
                </a:cubicBezTo>
                <a:cubicBezTo>
                  <a:pt x="64" y="164"/>
                  <a:pt x="0" y="362"/>
                  <a:pt x="0" y="5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9" name="Oval 21">
            <a:extLst>
              <a:ext uri="{FF2B5EF4-FFF2-40B4-BE49-F238E27FC236}">
                <a16:creationId xmlns:a16="http://schemas.microsoft.com/office/drawing/2014/main" id="{D6BCEAAE-9526-4255-825C-865498326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988" y="3125569"/>
            <a:ext cx="642179" cy="643283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256A1D9D-2028-4B7D-9422-2684CDBAB382}"/>
              </a:ext>
            </a:extLst>
          </p:cNvPr>
          <p:cNvSpPr/>
          <p:nvPr/>
        </p:nvSpPr>
        <p:spPr>
          <a:xfrm>
            <a:off x="5308890" y="3017190"/>
            <a:ext cx="1437008" cy="73866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685800"/>
            <a:r>
              <a: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rPr>
              <a:t>Hire to retire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05968307-A47A-4D75-AA0C-100C84A98377}"/>
              </a:ext>
            </a:extLst>
          </p:cNvPr>
          <p:cNvGrpSpPr/>
          <p:nvPr/>
        </p:nvGrpSpPr>
        <p:grpSpPr>
          <a:xfrm rot="7361578" flipH="1">
            <a:off x="7638183" y="4122173"/>
            <a:ext cx="267634" cy="500114"/>
            <a:chOff x="-1143000" y="-560388"/>
            <a:chExt cx="406401" cy="1420813"/>
          </a:xfrm>
          <a:solidFill>
            <a:schemeClr val="accent3"/>
          </a:solidFill>
        </p:grpSpPr>
        <p:sp>
          <p:nvSpPr>
            <p:cNvPr id="119" name="Freeform 20">
              <a:extLst>
                <a:ext uri="{FF2B5EF4-FFF2-40B4-BE49-F238E27FC236}">
                  <a16:creationId xmlns:a16="http://schemas.microsoft.com/office/drawing/2014/main" id="{78F94AB9-8882-4CFF-B847-0D90BAE2A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93787" y="-496888"/>
              <a:ext cx="357188" cy="1357313"/>
            </a:xfrm>
            <a:custGeom>
              <a:avLst/>
              <a:gdLst>
                <a:gd name="T0" fmla="*/ 66 w 166"/>
                <a:gd name="T1" fmla="*/ 0 h 633"/>
                <a:gd name="T2" fmla="*/ 40 w 166"/>
                <a:gd name="T3" fmla="*/ 41 h 633"/>
                <a:gd name="T4" fmla="*/ 22 w 166"/>
                <a:gd name="T5" fmla="*/ 91 h 633"/>
                <a:gd name="T6" fmla="*/ 13 w 166"/>
                <a:gd name="T7" fmla="*/ 133 h 633"/>
                <a:gd name="T8" fmla="*/ 0 w 166"/>
                <a:gd name="T9" fmla="*/ 255 h 633"/>
                <a:gd name="T10" fmla="*/ 5 w 166"/>
                <a:gd name="T11" fmla="*/ 334 h 633"/>
                <a:gd name="T12" fmla="*/ 5 w 166"/>
                <a:gd name="T13" fmla="*/ 339 h 633"/>
                <a:gd name="T14" fmla="*/ 7 w 166"/>
                <a:gd name="T15" fmla="*/ 353 h 633"/>
                <a:gd name="T16" fmla="*/ 11 w 166"/>
                <a:gd name="T17" fmla="*/ 375 h 633"/>
                <a:gd name="T18" fmla="*/ 16 w 166"/>
                <a:gd name="T19" fmla="*/ 401 h 633"/>
                <a:gd name="T20" fmla="*/ 24 w 166"/>
                <a:gd name="T21" fmla="*/ 430 h 633"/>
                <a:gd name="T22" fmla="*/ 34 w 166"/>
                <a:gd name="T23" fmla="*/ 459 h 633"/>
                <a:gd name="T24" fmla="*/ 46 w 166"/>
                <a:gd name="T25" fmla="*/ 487 h 633"/>
                <a:gd name="T26" fmla="*/ 58 w 166"/>
                <a:gd name="T27" fmla="*/ 511 h 633"/>
                <a:gd name="T28" fmla="*/ 90 w 166"/>
                <a:gd name="T29" fmla="*/ 565 h 633"/>
                <a:gd name="T30" fmla="*/ 108 w 166"/>
                <a:gd name="T31" fmla="*/ 588 h 633"/>
                <a:gd name="T32" fmla="*/ 126 w 166"/>
                <a:gd name="T33" fmla="*/ 605 h 633"/>
                <a:gd name="T34" fmla="*/ 135 w 166"/>
                <a:gd name="T35" fmla="*/ 612 h 633"/>
                <a:gd name="T36" fmla="*/ 145 w 166"/>
                <a:gd name="T37" fmla="*/ 619 h 633"/>
                <a:gd name="T38" fmla="*/ 166 w 166"/>
                <a:gd name="T39" fmla="*/ 633 h 633"/>
                <a:gd name="T40" fmla="*/ 153 w 166"/>
                <a:gd name="T41" fmla="*/ 611 h 633"/>
                <a:gd name="T42" fmla="*/ 147 w 166"/>
                <a:gd name="T43" fmla="*/ 602 h 633"/>
                <a:gd name="T44" fmla="*/ 141 w 166"/>
                <a:gd name="T45" fmla="*/ 592 h 633"/>
                <a:gd name="T46" fmla="*/ 128 w 166"/>
                <a:gd name="T47" fmla="*/ 572 h 633"/>
                <a:gd name="T48" fmla="*/ 112 w 166"/>
                <a:gd name="T49" fmla="*/ 550 h 633"/>
                <a:gd name="T50" fmla="*/ 82 w 166"/>
                <a:gd name="T51" fmla="*/ 499 h 633"/>
                <a:gd name="T52" fmla="*/ 43 w 166"/>
                <a:gd name="T53" fmla="*/ 394 h 633"/>
                <a:gd name="T54" fmla="*/ 37 w 166"/>
                <a:gd name="T55" fmla="*/ 370 h 633"/>
                <a:gd name="T56" fmla="*/ 34 w 166"/>
                <a:gd name="T57" fmla="*/ 349 h 633"/>
                <a:gd name="T58" fmla="*/ 32 w 166"/>
                <a:gd name="T59" fmla="*/ 336 h 633"/>
                <a:gd name="T60" fmla="*/ 31 w 166"/>
                <a:gd name="T61" fmla="*/ 331 h 633"/>
                <a:gd name="T62" fmla="*/ 27 w 166"/>
                <a:gd name="T63" fmla="*/ 256 h 633"/>
                <a:gd name="T64" fmla="*/ 40 w 166"/>
                <a:gd name="T65" fmla="*/ 138 h 633"/>
                <a:gd name="T66" fmla="*/ 48 w 166"/>
                <a:gd name="T67" fmla="*/ 97 h 633"/>
                <a:gd name="T68" fmla="*/ 59 w 166"/>
                <a:gd name="T69" fmla="*/ 47 h 633"/>
                <a:gd name="T70" fmla="*/ 66 w 166"/>
                <a:gd name="T71" fmla="*/ 0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6" h="633">
                  <a:moveTo>
                    <a:pt x="66" y="0"/>
                  </a:moveTo>
                  <a:cubicBezTo>
                    <a:pt x="55" y="14"/>
                    <a:pt x="47" y="27"/>
                    <a:pt x="40" y="41"/>
                  </a:cubicBezTo>
                  <a:cubicBezTo>
                    <a:pt x="33" y="55"/>
                    <a:pt x="27" y="71"/>
                    <a:pt x="22" y="91"/>
                  </a:cubicBezTo>
                  <a:cubicBezTo>
                    <a:pt x="21" y="98"/>
                    <a:pt x="18" y="109"/>
                    <a:pt x="13" y="133"/>
                  </a:cubicBezTo>
                  <a:cubicBezTo>
                    <a:pt x="7" y="162"/>
                    <a:pt x="1" y="212"/>
                    <a:pt x="0" y="255"/>
                  </a:cubicBezTo>
                  <a:cubicBezTo>
                    <a:pt x="0" y="299"/>
                    <a:pt x="5" y="334"/>
                    <a:pt x="5" y="334"/>
                  </a:cubicBezTo>
                  <a:cubicBezTo>
                    <a:pt x="5" y="334"/>
                    <a:pt x="5" y="336"/>
                    <a:pt x="5" y="339"/>
                  </a:cubicBezTo>
                  <a:cubicBezTo>
                    <a:pt x="6" y="343"/>
                    <a:pt x="6" y="347"/>
                    <a:pt x="7" y="353"/>
                  </a:cubicBezTo>
                  <a:cubicBezTo>
                    <a:pt x="8" y="360"/>
                    <a:pt x="9" y="367"/>
                    <a:pt x="11" y="375"/>
                  </a:cubicBezTo>
                  <a:cubicBezTo>
                    <a:pt x="12" y="383"/>
                    <a:pt x="14" y="392"/>
                    <a:pt x="16" y="401"/>
                  </a:cubicBezTo>
                  <a:cubicBezTo>
                    <a:pt x="19" y="410"/>
                    <a:pt x="22" y="420"/>
                    <a:pt x="24" y="430"/>
                  </a:cubicBezTo>
                  <a:cubicBezTo>
                    <a:pt x="28" y="439"/>
                    <a:pt x="31" y="449"/>
                    <a:pt x="34" y="459"/>
                  </a:cubicBezTo>
                  <a:cubicBezTo>
                    <a:pt x="38" y="469"/>
                    <a:pt x="42" y="478"/>
                    <a:pt x="46" y="487"/>
                  </a:cubicBezTo>
                  <a:cubicBezTo>
                    <a:pt x="50" y="496"/>
                    <a:pt x="54" y="504"/>
                    <a:pt x="58" y="511"/>
                  </a:cubicBezTo>
                  <a:cubicBezTo>
                    <a:pt x="73" y="540"/>
                    <a:pt x="85" y="556"/>
                    <a:pt x="90" y="565"/>
                  </a:cubicBezTo>
                  <a:cubicBezTo>
                    <a:pt x="97" y="574"/>
                    <a:pt x="103" y="581"/>
                    <a:pt x="108" y="588"/>
                  </a:cubicBezTo>
                  <a:cubicBezTo>
                    <a:pt x="114" y="594"/>
                    <a:pt x="120" y="600"/>
                    <a:pt x="126" y="605"/>
                  </a:cubicBezTo>
                  <a:cubicBezTo>
                    <a:pt x="129" y="607"/>
                    <a:pt x="132" y="610"/>
                    <a:pt x="135" y="612"/>
                  </a:cubicBezTo>
                  <a:cubicBezTo>
                    <a:pt x="138" y="615"/>
                    <a:pt x="142" y="617"/>
                    <a:pt x="145" y="619"/>
                  </a:cubicBezTo>
                  <a:cubicBezTo>
                    <a:pt x="151" y="624"/>
                    <a:pt x="158" y="628"/>
                    <a:pt x="166" y="633"/>
                  </a:cubicBezTo>
                  <a:cubicBezTo>
                    <a:pt x="161" y="625"/>
                    <a:pt x="157" y="618"/>
                    <a:pt x="153" y="611"/>
                  </a:cubicBezTo>
                  <a:cubicBezTo>
                    <a:pt x="151" y="608"/>
                    <a:pt x="149" y="605"/>
                    <a:pt x="147" y="602"/>
                  </a:cubicBezTo>
                  <a:cubicBezTo>
                    <a:pt x="145" y="598"/>
                    <a:pt x="143" y="595"/>
                    <a:pt x="141" y="592"/>
                  </a:cubicBezTo>
                  <a:cubicBezTo>
                    <a:pt x="137" y="585"/>
                    <a:pt x="132" y="579"/>
                    <a:pt x="128" y="572"/>
                  </a:cubicBezTo>
                  <a:cubicBezTo>
                    <a:pt x="123" y="565"/>
                    <a:pt x="118" y="558"/>
                    <a:pt x="112" y="550"/>
                  </a:cubicBezTo>
                  <a:cubicBezTo>
                    <a:pt x="107" y="541"/>
                    <a:pt x="96" y="526"/>
                    <a:pt x="82" y="499"/>
                  </a:cubicBezTo>
                  <a:cubicBezTo>
                    <a:pt x="67" y="471"/>
                    <a:pt x="51" y="430"/>
                    <a:pt x="43" y="394"/>
                  </a:cubicBezTo>
                  <a:cubicBezTo>
                    <a:pt x="41" y="386"/>
                    <a:pt x="39" y="377"/>
                    <a:pt x="37" y="370"/>
                  </a:cubicBezTo>
                  <a:cubicBezTo>
                    <a:pt x="36" y="362"/>
                    <a:pt x="35" y="355"/>
                    <a:pt x="34" y="349"/>
                  </a:cubicBezTo>
                  <a:cubicBezTo>
                    <a:pt x="33" y="344"/>
                    <a:pt x="32" y="339"/>
                    <a:pt x="32" y="336"/>
                  </a:cubicBezTo>
                  <a:cubicBezTo>
                    <a:pt x="31" y="333"/>
                    <a:pt x="31" y="331"/>
                    <a:pt x="31" y="331"/>
                  </a:cubicBezTo>
                  <a:cubicBezTo>
                    <a:pt x="31" y="331"/>
                    <a:pt x="27" y="297"/>
                    <a:pt x="27" y="256"/>
                  </a:cubicBezTo>
                  <a:cubicBezTo>
                    <a:pt x="28" y="214"/>
                    <a:pt x="34" y="166"/>
                    <a:pt x="40" y="138"/>
                  </a:cubicBezTo>
                  <a:cubicBezTo>
                    <a:pt x="44" y="115"/>
                    <a:pt x="47" y="104"/>
                    <a:pt x="48" y="97"/>
                  </a:cubicBezTo>
                  <a:cubicBezTo>
                    <a:pt x="53" y="78"/>
                    <a:pt x="56" y="62"/>
                    <a:pt x="59" y="47"/>
                  </a:cubicBezTo>
                  <a:cubicBezTo>
                    <a:pt x="61" y="32"/>
                    <a:pt x="63" y="18"/>
                    <a:pt x="66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IN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0" name="Freeform 21">
              <a:extLst>
                <a:ext uri="{FF2B5EF4-FFF2-40B4-BE49-F238E27FC236}">
                  <a16:creationId xmlns:a16="http://schemas.microsoft.com/office/drawing/2014/main" id="{C2FC1C64-2F83-4234-8C90-EA9D5A43E101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43000" y="-560388"/>
              <a:ext cx="285750" cy="277813"/>
            </a:xfrm>
            <a:custGeom>
              <a:avLst/>
              <a:gdLst>
                <a:gd name="T0" fmla="*/ 0 w 133"/>
                <a:gd name="T1" fmla="*/ 103 h 129"/>
                <a:gd name="T2" fmla="*/ 32 w 133"/>
                <a:gd name="T3" fmla="*/ 86 h 129"/>
                <a:gd name="T4" fmla="*/ 67 w 133"/>
                <a:gd name="T5" fmla="*/ 49 h 129"/>
                <a:gd name="T6" fmla="*/ 87 w 133"/>
                <a:gd name="T7" fmla="*/ 32 h 129"/>
                <a:gd name="T8" fmla="*/ 88 w 133"/>
                <a:gd name="T9" fmla="*/ 31 h 129"/>
                <a:gd name="T10" fmla="*/ 88 w 133"/>
                <a:gd name="T11" fmla="*/ 31 h 129"/>
                <a:gd name="T12" fmla="*/ 88 w 133"/>
                <a:gd name="T13" fmla="*/ 31 h 129"/>
                <a:gd name="T14" fmla="*/ 88 w 133"/>
                <a:gd name="T15" fmla="*/ 31 h 129"/>
                <a:gd name="T16" fmla="*/ 93 w 133"/>
                <a:gd name="T17" fmla="*/ 49 h 129"/>
                <a:gd name="T18" fmla="*/ 104 w 133"/>
                <a:gd name="T19" fmla="*/ 98 h 129"/>
                <a:gd name="T20" fmla="*/ 123 w 133"/>
                <a:gd name="T21" fmla="*/ 129 h 129"/>
                <a:gd name="T22" fmla="*/ 130 w 133"/>
                <a:gd name="T23" fmla="*/ 93 h 129"/>
                <a:gd name="T24" fmla="*/ 119 w 133"/>
                <a:gd name="T25" fmla="*/ 42 h 129"/>
                <a:gd name="T26" fmla="*/ 115 w 133"/>
                <a:gd name="T27" fmla="*/ 27 h 129"/>
                <a:gd name="T28" fmla="*/ 114 w 133"/>
                <a:gd name="T29" fmla="*/ 23 h 129"/>
                <a:gd name="T30" fmla="*/ 112 w 133"/>
                <a:gd name="T31" fmla="*/ 18 h 129"/>
                <a:gd name="T32" fmla="*/ 110 w 133"/>
                <a:gd name="T33" fmla="*/ 13 h 129"/>
                <a:gd name="T34" fmla="*/ 107 w 133"/>
                <a:gd name="T35" fmla="*/ 8 h 129"/>
                <a:gd name="T36" fmla="*/ 101 w 133"/>
                <a:gd name="T37" fmla="*/ 2 h 129"/>
                <a:gd name="T38" fmla="*/ 100 w 133"/>
                <a:gd name="T39" fmla="*/ 2 h 129"/>
                <a:gd name="T40" fmla="*/ 100 w 133"/>
                <a:gd name="T41" fmla="*/ 1 h 129"/>
                <a:gd name="T42" fmla="*/ 99 w 133"/>
                <a:gd name="T43" fmla="*/ 1 h 129"/>
                <a:gd name="T44" fmla="*/ 99 w 133"/>
                <a:gd name="T45" fmla="*/ 1 h 129"/>
                <a:gd name="T46" fmla="*/ 99 w 133"/>
                <a:gd name="T47" fmla="*/ 2 h 129"/>
                <a:gd name="T48" fmla="*/ 99 w 133"/>
                <a:gd name="T49" fmla="*/ 2 h 129"/>
                <a:gd name="T50" fmla="*/ 99 w 133"/>
                <a:gd name="T51" fmla="*/ 2 h 129"/>
                <a:gd name="T52" fmla="*/ 97 w 133"/>
                <a:gd name="T53" fmla="*/ 1 h 129"/>
                <a:gd name="T54" fmla="*/ 95 w 133"/>
                <a:gd name="T55" fmla="*/ 0 h 129"/>
                <a:gd name="T56" fmla="*/ 89 w 133"/>
                <a:gd name="T57" fmla="*/ 0 h 129"/>
                <a:gd name="T58" fmla="*/ 88 w 133"/>
                <a:gd name="T59" fmla="*/ 1 h 129"/>
                <a:gd name="T60" fmla="*/ 83 w 133"/>
                <a:gd name="T61" fmla="*/ 2 h 129"/>
                <a:gd name="T62" fmla="*/ 77 w 133"/>
                <a:gd name="T63" fmla="*/ 6 h 129"/>
                <a:gd name="T64" fmla="*/ 70 w 133"/>
                <a:gd name="T65" fmla="*/ 10 h 129"/>
                <a:gd name="T66" fmla="*/ 48 w 133"/>
                <a:gd name="T67" fmla="*/ 30 h 129"/>
                <a:gd name="T68" fmla="*/ 12 w 133"/>
                <a:gd name="T69" fmla="*/ 68 h 129"/>
                <a:gd name="T70" fmla="*/ 0 w 133"/>
                <a:gd name="T71" fmla="*/ 10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3" h="129">
                  <a:moveTo>
                    <a:pt x="0" y="103"/>
                  </a:moveTo>
                  <a:cubicBezTo>
                    <a:pt x="14" y="99"/>
                    <a:pt x="23" y="96"/>
                    <a:pt x="32" y="86"/>
                  </a:cubicBezTo>
                  <a:cubicBezTo>
                    <a:pt x="37" y="81"/>
                    <a:pt x="53" y="64"/>
                    <a:pt x="67" y="49"/>
                  </a:cubicBezTo>
                  <a:cubicBezTo>
                    <a:pt x="74" y="42"/>
                    <a:pt x="82" y="36"/>
                    <a:pt x="87" y="32"/>
                  </a:cubicBezTo>
                  <a:cubicBezTo>
                    <a:pt x="88" y="30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7" y="27"/>
                    <a:pt x="91" y="39"/>
                    <a:pt x="93" y="49"/>
                  </a:cubicBezTo>
                  <a:cubicBezTo>
                    <a:pt x="98" y="68"/>
                    <a:pt x="102" y="91"/>
                    <a:pt x="104" y="98"/>
                  </a:cubicBezTo>
                  <a:cubicBezTo>
                    <a:pt x="107" y="112"/>
                    <a:pt x="112" y="119"/>
                    <a:pt x="123" y="129"/>
                  </a:cubicBezTo>
                  <a:cubicBezTo>
                    <a:pt x="129" y="116"/>
                    <a:pt x="133" y="107"/>
                    <a:pt x="130" y="93"/>
                  </a:cubicBezTo>
                  <a:cubicBezTo>
                    <a:pt x="129" y="86"/>
                    <a:pt x="125" y="63"/>
                    <a:pt x="119" y="42"/>
                  </a:cubicBezTo>
                  <a:cubicBezTo>
                    <a:pt x="118" y="37"/>
                    <a:pt x="117" y="32"/>
                    <a:pt x="115" y="27"/>
                  </a:cubicBezTo>
                  <a:cubicBezTo>
                    <a:pt x="115" y="26"/>
                    <a:pt x="114" y="24"/>
                    <a:pt x="114" y="23"/>
                  </a:cubicBezTo>
                  <a:cubicBezTo>
                    <a:pt x="113" y="21"/>
                    <a:pt x="113" y="20"/>
                    <a:pt x="112" y="18"/>
                  </a:cubicBezTo>
                  <a:cubicBezTo>
                    <a:pt x="111" y="16"/>
                    <a:pt x="110" y="14"/>
                    <a:pt x="110" y="13"/>
                  </a:cubicBezTo>
                  <a:cubicBezTo>
                    <a:pt x="109" y="11"/>
                    <a:pt x="108" y="9"/>
                    <a:pt x="107" y="8"/>
                  </a:cubicBezTo>
                  <a:cubicBezTo>
                    <a:pt x="105" y="5"/>
                    <a:pt x="103" y="3"/>
                    <a:pt x="101" y="2"/>
                  </a:cubicBezTo>
                  <a:cubicBezTo>
                    <a:pt x="100" y="2"/>
                    <a:pt x="100" y="2"/>
                    <a:pt x="100" y="2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8" y="1"/>
                    <a:pt x="98" y="1"/>
                    <a:pt x="97" y="1"/>
                  </a:cubicBezTo>
                  <a:cubicBezTo>
                    <a:pt x="96" y="0"/>
                    <a:pt x="95" y="0"/>
                    <a:pt x="95" y="0"/>
                  </a:cubicBezTo>
                  <a:cubicBezTo>
                    <a:pt x="91" y="0"/>
                    <a:pt x="89" y="0"/>
                    <a:pt x="89" y="0"/>
                  </a:cubicBezTo>
                  <a:cubicBezTo>
                    <a:pt x="89" y="0"/>
                    <a:pt x="89" y="0"/>
                    <a:pt x="88" y="1"/>
                  </a:cubicBezTo>
                  <a:cubicBezTo>
                    <a:pt x="87" y="1"/>
                    <a:pt x="85" y="1"/>
                    <a:pt x="83" y="2"/>
                  </a:cubicBezTo>
                  <a:cubicBezTo>
                    <a:pt x="82" y="3"/>
                    <a:pt x="79" y="4"/>
                    <a:pt x="77" y="6"/>
                  </a:cubicBezTo>
                  <a:cubicBezTo>
                    <a:pt x="74" y="7"/>
                    <a:pt x="71" y="10"/>
                    <a:pt x="70" y="10"/>
                  </a:cubicBezTo>
                  <a:cubicBezTo>
                    <a:pt x="64" y="15"/>
                    <a:pt x="56" y="23"/>
                    <a:pt x="48" y="30"/>
                  </a:cubicBezTo>
                  <a:cubicBezTo>
                    <a:pt x="33" y="45"/>
                    <a:pt x="17" y="62"/>
                    <a:pt x="12" y="68"/>
                  </a:cubicBezTo>
                  <a:cubicBezTo>
                    <a:pt x="3" y="79"/>
                    <a:pt x="1" y="88"/>
                    <a:pt x="0" y="10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IN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pic>
        <p:nvPicPr>
          <p:cNvPr id="126" name="Graphic 125" descr="Target Audience">
            <a:extLst>
              <a:ext uri="{FF2B5EF4-FFF2-40B4-BE49-F238E27FC236}">
                <a16:creationId xmlns:a16="http://schemas.microsoft.com/office/drawing/2014/main" id="{7C814220-B8B2-4842-8499-A0425515F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27014" y="1835659"/>
            <a:ext cx="597521" cy="597521"/>
          </a:xfrm>
          <a:prstGeom prst="rect">
            <a:avLst/>
          </a:prstGeom>
        </p:spPr>
      </p:pic>
      <p:pic>
        <p:nvPicPr>
          <p:cNvPr id="128" name="Graphic 127" descr="Handshake">
            <a:extLst>
              <a:ext uri="{FF2B5EF4-FFF2-40B4-BE49-F238E27FC236}">
                <a16:creationId xmlns:a16="http://schemas.microsoft.com/office/drawing/2014/main" id="{73126340-BA54-4A21-BA12-AD3B3A0C36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51865" y="1972747"/>
            <a:ext cx="643673" cy="643673"/>
          </a:xfrm>
          <a:prstGeom prst="rect">
            <a:avLst/>
          </a:prstGeom>
        </p:spPr>
      </p:pic>
      <p:sp>
        <p:nvSpPr>
          <p:cNvPr id="136" name="Rectangle 135">
            <a:extLst>
              <a:ext uri="{FF2B5EF4-FFF2-40B4-BE49-F238E27FC236}">
                <a16:creationId xmlns:a16="http://schemas.microsoft.com/office/drawing/2014/main" id="{6544CC4F-43C1-4706-AE08-D817A22E4E6F}"/>
              </a:ext>
            </a:extLst>
          </p:cNvPr>
          <p:cNvSpPr/>
          <p:nvPr/>
        </p:nvSpPr>
        <p:spPr>
          <a:xfrm>
            <a:off x="8108407" y="3604993"/>
            <a:ext cx="18620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r>
              <a:rPr lang="en-US" sz="20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Payroll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D6E75D45-B705-4C13-A599-9E781C26DB76}"/>
              </a:ext>
            </a:extLst>
          </p:cNvPr>
          <p:cNvCxnSpPr/>
          <p:nvPr/>
        </p:nvCxnSpPr>
        <p:spPr>
          <a:xfrm>
            <a:off x="8141677" y="3974325"/>
            <a:ext cx="292608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3" name="Graphic 142" descr="Ribbon">
            <a:extLst>
              <a:ext uri="{FF2B5EF4-FFF2-40B4-BE49-F238E27FC236}">
                <a16:creationId xmlns:a16="http://schemas.microsoft.com/office/drawing/2014/main" id="{D577BFB5-DBA1-454D-83AC-C3B0C12C63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00683" y="4509037"/>
            <a:ext cx="457200" cy="457200"/>
          </a:xfrm>
          <a:prstGeom prst="rect">
            <a:avLst/>
          </a:prstGeom>
        </p:spPr>
      </p:pic>
      <p:pic>
        <p:nvPicPr>
          <p:cNvPr id="147" name="Graphic 146" descr="Contract">
            <a:extLst>
              <a:ext uri="{FF2B5EF4-FFF2-40B4-BE49-F238E27FC236}">
                <a16:creationId xmlns:a16="http://schemas.microsoft.com/office/drawing/2014/main" id="{7CD7F38D-E51A-452B-8A83-CAED409446D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07174" y="3221359"/>
            <a:ext cx="418525" cy="418525"/>
          </a:xfrm>
          <a:prstGeom prst="rect">
            <a:avLst/>
          </a:prstGeom>
        </p:spPr>
      </p:pic>
      <p:pic>
        <p:nvPicPr>
          <p:cNvPr id="145" name="Graphic 144" descr="Coins">
            <a:extLst>
              <a:ext uri="{FF2B5EF4-FFF2-40B4-BE49-F238E27FC236}">
                <a16:creationId xmlns:a16="http://schemas.microsoft.com/office/drawing/2014/main" id="{46E521C2-1712-45B8-A3B0-B162376CC60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048223" y="3748129"/>
            <a:ext cx="469492" cy="469492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B627376-916B-4A42-A491-90EA03B78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stages of Hire to Retire</a:t>
            </a:r>
            <a:br>
              <a:rPr lang="en-US" dirty="0">
                <a:solidFill>
                  <a:srgbClr val="FFC000"/>
                </a:solidFill>
              </a:rPr>
            </a:br>
            <a:endParaRPr lang="en-GB" dirty="0"/>
          </a:p>
        </p:txBody>
      </p:sp>
      <p:sp>
        <p:nvSpPr>
          <p:cNvPr id="50" name="Title 2">
            <a:extLst>
              <a:ext uri="{FF2B5EF4-FFF2-40B4-BE49-F238E27FC236}">
                <a16:creationId xmlns:a16="http://schemas.microsoft.com/office/drawing/2014/main" id="{221D410C-6C82-4F10-8864-DE1DE30D2241}"/>
              </a:ext>
            </a:extLst>
          </p:cNvPr>
          <p:cNvSpPr txBox="1">
            <a:spLocks/>
          </p:cNvSpPr>
          <p:nvPr/>
        </p:nvSpPr>
        <p:spPr>
          <a:xfrm>
            <a:off x="4790912" y="5185393"/>
            <a:ext cx="7063356" cy="9747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176213" lvl="1" indent="-176213" algn="just">
              <a:spcAft>
                <a:spcPts val="100"/>
              </a:spcAft>
              <a:buFont typeface="Wingdings" panose="05000000000000000000" pitchFamily="2" charset="2"/>
              <a:buChar char="§"/>
            </a:pPr>
            <a:r>
              <a:rPr lang="en-US" altLang="en-US" sz="1600" dirty="0">
                <a:latin typeface="EYInterstate Light" panose="02000506000000020004" pitchFamily="2" charset="0"/>
              </a:rPr>
              <a:t>Employee attendance and leave details are tracked for payroll computation </a:t>
            </a:r>
            <a:endParaRPr lang="en-US" sz="1600" b="1" dirty="0">
              <a:latin typeface="EYInterstate Light" pitchFamily="2" charset="0"/>
            </a:endParaRPr>
          </a:p>
          <a:p>
            <a:pPr marL="176213" lvl="1" indent="-176213" algn="just">
              <a:spcAft>
                <a:spcPts val="100"/>
              </a:spcAft>
              <a:buFont typeface="Wingdings" panose="05000000000000000000" pitchFamily="2" charset="2"/>
              <a:buChar char="§"/>
            </a:pPr>
            <a:r>
              <a:rPr lang="en-US" altLang="en-US" sz="1600" dirty="0">
                <a:latin typeface="EYInterstate Light" panose="02000506000000020004" pitchFamily="2" charset="0"/>
              </a:rPr>
              <a:t>Accurate deduction of statutory and other liabilities from employee payroll </a:t>
            </a:r>
          </a:p>
          <a:p>
            <a:pPr marL="176213" lvl="1" indent="-176213" algn="just">
              <a:spcAft>
                <a:spcPts val="100"/>
              </a:spcAft>
              <a:buFont typeface="Wingdings" panose="05000000000000000000" pitchFamily="2" charset="2"/>
              <a:buChar char="§"/>
            </a:pPr>
            <a:r>
              <a:rPr lang="en-US" altLang="en-US" sz="1600" dirty="0">
                <a:latin typeface="EYInterstate Light" panose="02000506000000020004" pitchFamily="2" charset="0"/>
              </a:rPr>
              <a:t>Accurate accounting for payroll cost in the books of accounts</a:t>
            </a:r>
          </a:p>
          <a:p>
            <a:pPr marL="176213" lvl="1" indent="-176213" algn="just">
              <a:spcAft>
                <a:spcPts val="100"/>
              </a:spcAft>
              <a:buFont typeface="Wingdings" panose="05000000000000000000" pitchFamily="2" charset="2"/>
              <a:buChar char="§"/>
            </a:pPr>
            <a:r>
              <a:rPr lang="en-US" altLang="en-US" sz="1600" dirty="0">
                <a:latin typeface="EYInterstate Light" panose="02000506000000020004" pitchFamily="2" charset="0"/>
              </a:rPr>
              <a:t>Accurate and timely remittance of statutory deductions</a:t>
            </a:r>
            <a:endParaRPr lang="en-US" sz="1600" b="1" dirty="0">
              <a:latin typeface="EYInterstate Light" pitchFamily="2" charset="0"/>
            </a:endParaRPr>
          </a:p>
          <a:p>
            <a:pPr marL="169863" lvl="1" indent="-169863">
              <a:spcAft>
                <a:spcPts val="100"/>
              </a:spcAft>
              <a:buFont typeface="Wingdings" panose="05000000000000000000" pitchFamily="2" charset="2"/>
              <a:buChar char="§"/>
            </a:pPr>
            <a:endParaRPr lang="en-US" sz="1600" dirty="0">
              <a:latin typeface="EYInterstate Light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36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136" grpId="0"/>
      <p:bldP spid="5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Payroll</a:t>
            </a:r>
          </a:p>
        </p:txBody>
      </p:sp>
      <p:pic>
        <p:nvPicPr>
          <p:cNvPr id="9" name="Graphic 8" descr="Coins">
            <a:extLst>
              <a:ext uri="{FF2B5EF4-FFF2-40B4-BE49-F238E27FC236}">
                <a16:creationId xmlns:a16="http://schemas.microsoft.com/office/drawing/2014/main" id="{9BAE9064-29B9-4D7E-AA61-0D5843A72B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88000" y="224183"/>
            <a:ext cx="704968" cy="704968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ED0D77AF-437E-46B1-A371-859198DE6462}"/>
              </a:ext>
            </a:extLst>
          </p:cNvPr>
          <p:cNvGrpSpPr/>
          <p:nvPr/>
        </p:nvGrpSpPr>
        <p:grpSpPr>
          <a:xfrm>
            <a:off x="10443368" y="196989"/>
            <a:ext cx="1111829" cy="1012636"/>
            <a:chOff x="4656571" y="2602968"/>
            <a:chExt cx="3305786" cy="3259448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F88AF2F-9837-4C1D-92E6-9C5A83066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3BBB5B15-5482-4F24-BCB5-7CB8A357F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noFill/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F08985C-324D-419F-8834-59C458ED0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B2D3BAB4-BD9B-41B5-90DF-CD19E01721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" name="Oval 12">
              <a:extLst>
                <a:ext uri="{FF2B5EF4-FFF2-40B4-BE49-F238E27FC236}">
                  <a16:creationId xmlns:a16="http://schemas.microsoft.com/office/drawing/2014/main" id="{88F408D0-E950-4387-AE7A-E1FCED0A5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D8B86F2E-DD1D-4FDF-9C6C-9EDE07FEF5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" name="Oval 15">
              <a:extLst>
                <a:ext uri="{FF2B5EF4-FFF2-40B4-BE49-F238E27FC236}">
                  <a16:creationId xmlns:a16="http://schemas.microsoft.com/office/drawing/2014/main" id="{B4E910EA-BC40-49E8-A7FC-7FE0F3A5D1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38F2A62E-DA57-405A-8941-B557AC484A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" name="Oval 18">
              <a:extLst>
                <a:ext uri="{FF2B5EF4-FFF2-40B4-BE49-F238E27FC236}">
                  <a16:creationId xmlns:a16="http://schemas.microsoft.com/office/drawing/2014/main" id="{E0B492AA-5599-4DA7-B752-9A3FD3623D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D27C6CA3-2838-4F96-BD50-64997145DC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" name="Oval 21">
              <a:extLst>
                <a:ext uri="{FF2B5EF4-FFF2-40B4-BE49-F238E27FC236}">
                  <a16:creationId xmlns:a16="http://schemas.microsoft.com/office/drawing/2014/main" id="{A1F8453B-1EBE-4461-909E-E11D305C6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460263C-1B97-49F3-9615-D520B8EBB50F}"/>
                </a:ext>
              </a:extLst>
            </p:cNvPr>
            <p:cNvSpPr/>
            <p:nvPr/>
          </p:nvSpPr>
          <p:spPr>
            <a:xfrm>
              <a:off x="5660472" y="3653263"/>
              <a:ext cx="1437007" cy="107390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25" name="Graphic 24" descr="Target Audience">
              <a:extLst>
                <a:ext uri="{FF2B5EF4-FFF2-40B4-BE49-F238E27FC236}">
                  <a16:creationId xmlns:a16="http://schemas.microsoft.com/office/drawing/2014/main" id="{8DED22F6-FD8E-4787-856E-BE7B86B6461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490490" y="2629102"/>
              <a:ext cx="597521" cy="597521"/>
            </a:xfrm>
            <a:prstGeom prst="rect">
              <a:avLst/>
            </a:prstGeom>
          </p:spPr>
        </p:pic>
        <p:pic>
          <p:nvPicPr>
            <p:cNvPr id="26" name="Graphic 25" descr="Handshake">
              <a:extLst>
                <a:ext uri="{FF2B5EF4-FFF2-40B4-BE49-F238E27FC236}">
                  <a16:creationId xmlns:a16="http://schemas.microsoft.com/office/drawing/2014/main" id="{D33EFD03-CFC9-42D9-BAAA-F65A140D94B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27" name="Graphic 26" descr="Ribbon">
              <a:extLst>
                <a:ext uri="{FF2B5EF4-FFF2-40B4-BE49-F238E27FC236}">
                  <a16:creationId xmlns:a16="http://schemas.microsoft.com/office/drawing/2014/main" id="{1FF89DAA-65CF-4A80-BF12-4664C459332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852267" y="5312726"/>
              <a:ext cx="457200" cy="457200"/>
            </a:xfrm>
            <a:prstGeom prst="rect">
              <a:avLst/>
            </a:prstGeom>
          </p:spPr>
        </p:pic>
        <p:pic>
          <p:nvPicPr>
            <p:cNvPr id="28" name="Graphic 27" descr="Contract">
              <a:extLst>
                <a:ext uri="{FF2B5EF4-FFF2-40B4-BE49-F238E27FC236}">
                  <a16:creationId xmlns:a16="http://schemas.microsoft.com/office/drawing/2014/main" id="{E450624C-472C-4DD5-BF76-684A03A5870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758757" y="4025047"/>
              <a:ext cx="418525" cy="418525"/>
            </a:xfrm>
            <a:prstGeom prst="rect">
              <a:avLst/>
            </a:prstGeom>
          </p:spPr>
        </p:pic>
        <p:pic>
          <p:nvPicPr>
            <p:cNvPr id="29" name="Graphic 28" descr="Coins">
              <a:extLst>
                <a:ext uri="{FF2B5EF4-FFF2-40B4-BE49-F238E27FC236}">
                  <a16:creationId xmlns:a16="http://schemas.microsoft.com/office/drawing/2014/main" id="{504EEB40-02B6-45BC-BF84-0BEB35237F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412808" y="4537060"/>
              <a:ext cx="469492" cy="469492"/>
            </a:xfrm>
            <a:prstGeom prst="rect">
              <a:avLst/>
            </a:prstGeom>
          </p:spPr>
        </p:pic>
      </p:grpSp>
      <p:grpSp>
        <p:nvGrpSpPr>
          <p:cNvPr id="32" name="Group 35">
            <a:extLst>
              <a:ext uri="{FF2B5EF4-FFF2-40B4-BE49-F238E27FC236}">
                <a16:creationId xmlns:a16="http://schemas.microsoft.com/office/drawing/2014/main" id="{AD1EFC81-68AF-4750-99AD-CA854CFD34E3}"/>
              </a:ext>
            </a:extLst>
          </p:cNvPr>
          <p:cNvGrpSpPr/>
          <p:nvPr/>
        </p:nvGrpSpPr>
        <p:grpSpPr>
          <a:xfrm>
            <a:off x="1995595" y="1613761"/>
            <a:ext cx="2485515" cy="1600908"/>
            <a:chOff x="620830" y="1127124"/>
            <a:chExt cx="2104403" cy="403662"/>
          </a:xfrm>
          <a:solidFill>
            <a:srgbClr val="646464"/>
          </a:solidFill>
        </p:grpSpPr>
        <p:sp>
          <p:nvSpPr>
            <p:cNvPr id="33" name="Rectangle 18">
              <a:extLst>
                <a:ext uri="{FF2B5EF4-FFF2-40B4-BE49-F238E27FC236}">
                  <a16:creationId xmlns:a16="http://schemas.microsoft.com/office/drawing/2014/main" id="{B766F760-65A1-480D-99EF-2F0DD3FADEE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197941">
              <a:off x="1483928" y="289482"/>
              <a:ext cx="400665" cy="2081944"/>
            </a:xfrm>
            <a:prstGeom prst="rect">
              <a:avLst/>
            </a:prstGeom>
            <a:solidFill>
              <a:srgbClr val="FFD200"/>
            </a:solidFill>
            <a:ln w="12700">
              <a:noFill/>
              <a:miter lim="800000"/>
              <a:headEnd/>
              <a:tailEnd/>
            </a:ln>
          </p:spPr>
          <p:txBody>
            <a:bodyPr vert="eaVert" lIns="87097" tIns="43549" rIns="87097" bIns="43549" anchor="ctr"/>
            <a:lstStyle/>
            <a:p>
              <a:pPr algn="ctr" eaLnBrk="0" hangingPunct="0">
                <a:spcBef>
                  <a:spcPct val="0"/>
                </a:spcBef>
              </a:pPr>
              <a:endParaRPr lang="en-GB" sz="1400" b="1" dirty="0">
                <a:latin typeface="EYInterstate Light" panose="02000506000000020004" pitchFamily="2" charset="0"/>
              </a:endParaRPr>
            </a:p>
          </p:txBody>
        </p:sp>
        <p:sp>
          <p:nvSpPr>
            <p:cNvPr id="34" name="Rectangle 19">
              <a:extLst>
                <a:ext uri="{FF2B5EF4-FFF2-40B4-BE49-F238E27FC236}">
                  <a16:creationId xmlns:a16="http://schemas.microsoft.com/office/drawing/2014/main" id="{4F3FEC1A-E4E0-4824-A5A9-35ED3639BF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197941">
              <a:off x="1461470" y="286484"/>
              <a:ext cx="400664" cy="2081944"/>
            </a:xfrm>
            <a:prstGeom prst="rect">
              <a:avLst/>
            </a:prstGeom>
            <a:solidFill>
              <a:srgbClr val="FFD200"/>
            </a:solidFill>
            <a:ln w="12700">
              <a:noFill/>
              <a:miter lim="800000"/>
              <a:headEnd/>
              <a:tailEnd/>
            </a:ln>
          </p:spPr>
          <p:txBody>
            <a:bodyPr vert="eaVert" lIns="87097" tIns="43549" rIns="87097" bIns="43549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sz="1400" b="1" dirty="0">
                  <a:latin typeface="EYInterstate Light" pitchFamily="2" charset="0"/>
                </a:rPr>
                <a:t>Track Masters, </a:t>
              </a:r>
            </a:p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sz="1400" b="1" dirty="0">
                  <a:latin typeface="EYInterstate Light" pitchFamily="2" charset="0"/>
                </a:rPr>
                <a:t>attendance &amp; leave</a:t>
              </a:r>
            </a:p>
          </p:txBody>
        </p:sp>
      </p:grpSp>
      <p:grpSp>
        <p:nvGrpSpPr>
          <p:cNvPr id="35" name="Group 40">
            <a:extLst>
              <a:ext uri="{FF2B5EF4-FFF2-40B4-BE49-F238E27FC236}">
                <a16:creationId xmlns:a16="http://schemas.microsoft.com/office/drawing/2014/main" id="{29AD319A-13CD-44A9-BE8C-915D18F4194A}"/>
              </a:ext>
            </a:extLst>
          </p:cNvPr>
          <p:cNvGrpSpPr/>
          <p:nvPr/>
        </p:nvGrpSpPr>
        <p:grpSpPr>
          <a:xfrm>
            <a:off x="1995595" y="3409652"/>
            <a:ext cx="2485515" cy="457200"/>
            <a:chOff x="620830" y="1127124"/>
            <a:chExt cx="2104403" cy="403662"/>
          </a:xfrm>
          <a:solidFill>
            <a:srgbClr val="646464"/>
          </a:solidFill>
        </p:grpSpPr>
        <p:sp>
          <p:nvSpPr>
            <p:cNvPr id="36" name="Rectangle 18">
              <a:extLst>
                <a:ext uri="{FF2B5EF4-FFF2-40B4-BE49-F238E27FC236}">
                  <a16:creationId xmlns:a16="http://schemas.microsoft.com/office/drawing/2014/main" id="{4B599FC3-52CD-4106-AF21-82B66C3782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197941">
              <a:off x="1483928" y="289482"/>
              <a:ext cx="400665" cy="2081944"/>
            </a:xfrm>
            <a:prstGeom prst="rect">
              <a:avLst/>
            </a:prstGeom>
            <a:solidFill>
              <a:srgbClr val="FFD200"/>
            </a:solidFill>
            <a:ln w="12700">
              <a:noFill/>
              <a:miter lim="800000"/>
              <a:headEnd/>
              <a:tailEnd/>
            </a:ln>
          </p:spPr>
          <p:txBody>
            <a:bodyPr vert="eaVert" lIns="87097" tIns="43549" rIns="87097" bIns="43549" anchor="ctr"/>
            <a:lstStyle/>
            <a:p>
              <a:pPr algn="ctr" eaLnBrk="0" hangingPunct="0">
                <a:spcBef>
                  <a:spcPct val="0"/>
                </a:spcBef>
              </a:pPr>
              <a:endParaRPr lang="en-GB" sz="1400" b="1" dirty="0">
                <a:latin typeface="EYInterstate Light" panose="02000506000000020004" pitchFamily="2" charset="0"/>
              </a:endParaRPr>
            </a:p>
          </p:txBody>
        </p:sp>
        <p:sp>
          <p:nvSpPr>
            <p:cNvPr id="37" name="Rectangle 19">
              <a:extLst>
                <a:ext uri="{FF2B5EF4-FFF2-40B4-BE49-F238E27FC236}">
                  <a16:creationId xmlns:a16="http://schemas.microsoft.com/office/drawing/2014/main" id="{23FED8C0-0C14-4524-9078-90FB015AF2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197941">
              <a:off x="1461470" y="286484"/>
              <a:ext cx="400664" cy="2081944"/>
            </a:xfrm>
            <a:prstGeom prst="rect">
              <a:avLst/>
            </a:prstGeom>
            <a:solidFill>
              <a:srgbClr val="FFD200"/>
            </a:solidFill>
            <a:ln w="12700">
              <a:noFill/>
              <a:miter lim="800000"/>
              <a:headEnd/>
              <a:tailEnd/>
            </a:ln>
          </p:spPr>
          <p:txBody>
            <a:bodyPr vert="eaVert" lIns="87097" tIns="43549" rIns="87097" bIns="43549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sz="1400" b="1" dirty="0">
                  <a:latin typeface="EYInterstate Light" pitchFamily="2" charset="0"/>
                </a:rPr>
                <a:t>Deduct</a:t>
              </a:r>
            </a:p>
          </p:txBody>
        </p:sp>
      </p:grpSp>
      <p:grpSp>
        <p:nvGrpSpPr>
          <p:cNvPr id="43" name="Group 45">
            <a:extLst>
              <a:ext uri="{FF2B5EF4-FFF2-40B4-BE49-F238E27FC236}">
                <a16:creationId xmlns:a16="http://schemas.microsoft.com/office/drawing/2014/main" id="{AF1C7EB3-DC1E-4681-B848-54A1629F1AA2}"/>
              </a:ext>
            </a:extLst>
          </p:cNvPr>
          <p:cNvGrpSpPr/>
          <p:nvPr/>
        </p:nvGrpSpPr>
        <p:grpSpPr>
          <a:xfrm>
            <a:off x="1995595" y="4081851"/>
            <a:ext cx="2485515" cy="1189074"/>
            <a:chOff x="620830" y="1127124"/>
            <a:chExt cx="2104403" cy="403662"/>
          </a:xfrm>
          <a:solidFill>
            <a:srgbClr val="646464"/>
          </a:solidFill>
        </p:grpSpPr>
        <p:sp>
          <p:nvSpPr>
            <p:cNvPr id="44" name="Rectangle 18">
              <a:extLst>
                <a:ext uri="{FF2B5EF4-FFF2-40B4-BE49-F238E27FC236}">
                  <a16:creationId xmlns:a16="http://schemas.microsoft.com/office/drawing/2014/main" id="{F925AA03-F7A0-4305-8790-5ABE6DD6698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197941">
              <a:off x="1483928" y="289482"/>
              <a:ext cx="400665" cy="2081944"/>
            </a:xfrm>
            <a:prstGeom prst="rect">
              <a:avLst/>
            </a:prstGeom>
            <a:solidFill>
              <a:srgbClr val="FFD200"/>
            </a:solidFill>
            <a:ln w="12700">
              <a:noFill/>
              <a:miter lim="800000"/>
              <a:headEnd/>
              <a:tailEnd/>
            </a:ln>
          </p:spPr>
          <p:txBody>
            <a:bodyPr vert="eaVert" lIns="87097" tIns="43549" rIns="87097" bIns="43549" anchor="ctr"/>
            <a:lstStyle/>
            <a:p>
              <a:pPr algn="ctr" eaLnBrk="0" hangingPunct="0">
                <a:spcBef>
                  <a:spcPct val="0"/>
                </a:spcBef>
              </a:pPr>
              <a:endParaRPr lang="en-GB" sz="1400" b="1" dirty="0">
                <a:latin typeface="EYInterstate Light" panose="02000506000000020004" pitchFamily="2" charset="0"/>
              </a:endParaRPr>
            </a:p>
          </p:txBody>
        </p:sp>
        <p:sp>
          <p:nvSpPr>
            <p:cNvPr id="45" name="Rectangle 19">
              <a:extLst>
                <a:ext uri="{FF2B5EF4-FFF2-40B4-BE49-F238E27FC236}">
                  <a16:creationId xmlns:a16="http://schemas.microsoft.com/office/drawing/2014/main" id="{B5074FFC-1C8C-4304-97A2-C82969A2F9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197941">
              <a:off x="1461470" y="286484"/>
              <a:ext cx="400664" cy="2081944"/>
            </a:xfrm>
            <a:prstGeom prst="rect">
              <a:avLst/>
            </a:prstGeom>
            <a:solidFill>
              <a:srgbClr val="FFD200"/>
            </a:solidFill>
            <a:ln w="12700">
              <a:noFill/>
              <a:miter lim="800000"/>
              <a:headEnd/>
              <a:tailEnd/>
            </a:ln>
          </p:spPr>
          <p:txBody>
            <a:bodyPr vert="eaVert" lIns="87097" tIns="43549" rIns="87097" bIns="43549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sz="1400" b="1" dirty="0">
                  <a:latin typeface="EYInterstate Light" pitchFamily="2" charset="0"/>
                </a:rPr>
                <a:t>Disburse</a:t>
              </a:r>
            </a:p>
          </p:txBody>
        </p:sp>
      </p:grpSp>
      <p:sp>
        <p:nvSpPr>
          <p:cNvPr id="54" name="Oval 53">
            <a:extLst>
              <a:ext uri="{FF2B5EF4-FFF2-40B4-BE49-F238E27FC236}">
                <a16:creationId xmlns:a16="http://schemas.microsoft.com/office/drawing/2014/main" id="{73C33652-B72B-4F8C-91C1-CF3838015FD9}"/>
              </a:ext>
            </a:extLst>
          </p:cNvPr>
          <p:cNvSpPr/>
          <p:nvPr/>
        </p:nvSpPr>
        <p:spPr>
          <a:xfrm>
            <a:off x="1838331" y="1572696"/>
            <a:ext cx="360000" cy="364776"/>
          </a:xfrm>
          <a:prstGeom prst="ellipse">
            <a:avLst/>
          </a:prstGeom>
          <a:solidFill>
            <a:schemeClr val="bg2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600" dirty="0">
                <a:solidFill>
                  <a:schemeClr val="tx2"/>
                </a:solidFill>
                <a:latin typeface="EYInterstate Light" panose="02000506000000020004" pitchFamily="2" charset="0"/>
              </a:rPr>
              <a:t>1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8D4BB0C5-B6BB-49D2-A0F5-85241F2508B5}"/>
              </a:ext>
            </a:extLst>
          </p:cNvPr>
          <p:cNvSpPr/>
          <p:nvPr/>
        </p:nvSpPr>
        <p:spPr>
          <a:xfrm>
            <a:off x="1838331" y="3304003"/>
            <a:ext cx="360000" cy="364776"/>
          </a:xfrm>
          <a:prstGeom prst="ellipse">
            <a:avLst/>
          </a:prstGeom>
          <a:solidFill>
            <a:schemeClr val="bg2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600" dirty="0">
                <a:solidFill>
                  <a:schemeClr val="tx2"/>
                </a:solidFill>
                <a:latin typeface="EYInterstate Light" panose="02000506000000020004" pitchFamily="2" charset="0"/>
              </a:rPr>
              <a:t>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77ACE630-34EE-4DD1-85A9-F1EA8AC41125}"/>
              </a:ext>
            </a:extLst>
          </p:cNvPr>
          <p:cNvSpPr/>
          <p:nvPr/>
        </p:nvSpPr>
        <p:spPr>
          <a:xfrm>
            <a:off x="1838331" y="3952003"/>
            <a:ext cx="360000" cy="364776"/>
          </a:xfrm>
          <a:prstGeom prst="ellipse">
            <a:avLst/>
          </a:prstGeom>
          <a:solidFill>
            <a:schemeClr val="bg2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600" dirty="0">
                <a:solidFill>
                  <a:schemeClr val="tx2"/>
                </a:solidFill>
                <a:latin typeface="EYInterstate Light" panose="02000506000000020004" pitchFamily="2" charset="0"/>
              </a:rPr>
              <a:t>3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11368AA-8B9A-4406-B3AA-01EF94E15171}"/>
              </a:ext>
            </a:extLst>
          </p:cNvPr>
          <p:cNvSpPr/>
          <p:nvPr/>
        </p:nvSpPr>
        <p:spPr>
          <a:xfrm>
            <a:off x="4546529" y="1543279"/>
            <a:ext cx="5797471" cy="52322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marL="0" lvl="1" algn="just">
              <a:spcAft>
                <a:spcPts val="600"/>
              </a:spcAft>
            </a:pPr>
            <a:r>
              <a:rPr lang="en-US" altLang="en-US" sz="1200" dirty="0">
                <a:latin typeface="EYInterstate Light" panose="02000506000000020004" pitchFamily="2" charset="0"/>
              </a:rPr>
              <a:t>To update payroll details of </a:t>
            </a:r>
            <a:r>
              <a:rPr lang="en-US" altLang="en-US" sz="1200" b="1" dirty="0">
                <a:latin typeface="EYInterstate Light" panose="02000506000000020004" pitchFamily="2" charset="0"/>
              </a:rPr>
              <a:t>joiners</a:t>
            </a:r>
            <a:r>
              <a:rPr lang="en-US" altLang="en-US" sz="1200" dirty="0">
                <a:latin typeface="EYInterstate Light" panose="02000506000000020004" pitchFamily="2" charset="0"/>
              </a:rPr>
              <a:t> in </a:t>
            </a:r>
            <a:r>
              <a:rPr lang="en-US" altLang="en-US" sz="1200" b="1" dirty="0">
                <a:latin typeface="EYInterstate Light" panose="02000506000000020004" pitchFamily="2" charset="0"/>
              </a:rPr>
              <a:t>Payroll master </a:t>
            </a:r>
            <a:r>
              <a:rPr lang="en-US" altLang="en-US" sz="1200" dirty="0">
                <a:latin typeface="EYInterstate Light" panose="02000506000000020004" pitchFamily="2" charset="0"/>
              </a:rPr>
              <a:t>to process salary for the payroll period accurately </a:t>
            </a:r>
            <a:r>
              <a:rPr lang="en-US" sz="1200" b="1" dirty="0">
                <a:latin typeface="EYInterstate Light" pitchFamily="2" charset="0"/>
              </a:rPr>
              <a:t> </a:t>
            </a:r>
          </a:p>
        </p:txBody>
      </p:sp>
      <p:grpSp>
        <p:nvGrpSpPr>
          <p:cNvPr id="61" name="Group 45">
            <a:extLst>
              <a:ext uri="{FF2B5EF4-FFF2-40B4-BE49-F238E27FC236}">
                <a16:creationId xmlns:a16="http://schemas.microsoft.com/office/drawing/2014/main" id="{3B04CCC1-0F6A-4478-8CB1-1F53583315CE}"/>
              </a:ext>
            </a:extLst>
          </p:cNvPr>
          <p:cNvGrpSpPr/>
          <p:nvPr/>
        </p:nvGrpSpPr>
        <p:grpSpPr>
          <a:xfrm>
            <a:off x="1969235" y="5491800"/>
            <a:ext cx="2485515" cy="457200"/>
            <a:chOff x="620830" y="1127124"/>
            <a:chExt cx="2104403" cy="403662"/>
          </a:xfrm>
          <a:solidFill>
            <a:srgbClr val="646464"/>
          </a:solidFill>
        </p:grpSpPr>
        <p:sp>
          <p:nvSpPr>
            <p:cNvPr id="62" name="Rectangle 18">
              <a:extLst>
                <a:ext uri="{FF2B5EF4-FFF2-40B4-BE49-F238E27FC236}">
                  <a16:creationId xmlns:a16="http://schemas.microsoft.com/office/drawing/2014/main" id="{3FD43CCC-0299-4954-918F-E2E64C1C89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197941">
              <a:off x="1483928" y="289482"/>
              <a:ext cx="400665" cy="2081944"/>
            </a:xfrm>
            <a:prstGeom prst="rect">
              <a:avLst/>
            </a:prstGeom>
            <a:solidFill>
              <a:srgbClr val="FFD200"/>
            </a:solidFill>
            <a:ln w="12700">
              <a:noFill/>
              <a:miter lim="800000"/>
              <a:headEnd/>
              <a:tailEnd/>
            </a:ln>
          </p:spPr>
          <p:txBody>
            <a:bodyPr vert="eaVert" lIns="87097" tIns="43549" rIns="87097" bIns="43549" anchor="ctr"/>
            <a:lstStyle/>
            <a:p>
              <a:pPr algn="ctr" eaLnBrk="0" hangingPunct="0">
                <a:spcBef>
                  <a:spcPct val="0"/>
                </a:spcBef>
              </a:pPr>
              <a:endParaRPr lang="en-GB" sz="1400" b="1" dirty="0">
                <a:latin typeface="EYInterstate Light" panose="02000506000000020004" pitchFamily="2" charset="0"/>
              </a:endParaRPr>
            </a:p>
          </p:txBody>
        </p:sp>
        <p:sp>
          <p:nvSpPr>
            <p:cNvPr id="63" name="Rectangle 19">
              <a:extLst>
                <a:ext uri="{FF2B5EF4-FFF2-40B4-BE49-F238E27FC236}">
                  <a16:creationId xmlns:a16="http://schemas.microsoft.com/office/drawing/2014/main" id="{80C96E03-2477-4092-A7AA-0BD08D78B38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197941">
              <a:off x="1461470" y="286484"/>
              <a:ext cx="400664" cy="2081944"/>
            </a:xfrm>
            <a:prstGeom prst="rect">
              <a:avLst/>
            </a:prstGeom>
            <a:solidFill>
              <a:srgbClr val="FFD200"/>
            </a:solidFill>
            <a:ln w="12700">
              <a:noFill/>
              <a:miter lim="800000"/>
              <a:headEnd/>
              <a:tailEnd/>
            </a:ln>
          </p:spPr>
          <p:txBody>
            <a:bodyPr vert="eaVert" lIns="87097" tIns="43549" rIns="87097" bIns="43549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en-US" sz="1400" b="1" dirty="0">
                  <a:latin typeface="EYInterstate Light" pitchFamily="2" charset="0"/>
                </a:rPr>
                <a:t>Remittance of Statutory Payments</a:t>
              </a:r>
            </a:p>
          </p:txBody>
        </p:sp>
      </p:grpSp>
      <p:sp>
        <p:nvSpPr>
          <p:cNvPr id="64" name="Oval 63">
            <a:extLst>
              <a:ext uri="{FF2B5EF4-FFF2-40B4-BE49-F238E27FC236}">
                <a16:creationId xmlns:a16="http://schemas.microsoft.com/office/drawing/2014/main" id="{B689EAFC-C2D4-4307-B6B4-11C9D755B27E}"/>
              </a:ext>
            </a:extLst>
          </p:cNvPr>
          <p:cNvSpPr/>
          <p:nvPr/>
        </p:nvSpPr>
        <p:spPr>
          <a:xfrm>
            <a:off x="1811971" y="5426245"/>
            <a:ext cx="360000" cy="364776"/>
          </a:xfrm>
          <a:prstGeom prst="ellipse">
            <a:avLst/>
          </a:prstGeom>
          <a:solidFill>
            <a:schemeClr val="bg2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600" dirty="0">
                <a:solidFill>
                  <a:schemeClr val="tx2"/>
                </a:solidFill>
                <a:latin typeface="EYInterstate Light" panose="02000506000000020004" pitchFamily="2" charset="0"/>
              </a:rPr>
              <a:t>4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15A9B15-71A6-49CB-833B-C42AAF248A8C}"/>
              </a:ext>
            </a:extLst>
          </p:cNvPr>
          <p:cNvSpPr/>
          <p:nvPr/>
        </p:nvSpPr>
        <p:spPr>
          <a:xfrm>
            <a:off x="4546360" y="2148546"/>
            <a:ext cx="6299153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050" lvl="1" indent="-19050">
              <a:spcAft>
                <a:spcPts val="600"/>
              </a:spcAft>
            </a:pPr>
            <a:r>
              <a:rPr lang="en-US" altLang="en-US" sz="1200" dirty="0">
                <a:latin typeface="EYInterstate Light" panose="02000506000000020004" pitchFamily="2" charset="0"/>
              </a:rPr>
              <a:t>To update </a:t>
            </a:r>
            <a:r>
              <a:rPr lang="en-US" altLang="en-US" sz="1200" b="1" dirty="0">
                <a:latin typeface="EYInterstate Light" panose="02000506000000020004" pitchFamily="2" charset="0"/>
              </a:rPr>
              <a:t>compensation revision </a:t>
            </a:r>
            <a:r>
              <a:rPr lang="en-US" altLang="en-US" sz="1200" dirty="0">
                <a:latin typeface="EYInterstate Light" panose="02000506000000020004" pitchFamily="2" charset="0"/>
              </a:rPr>
              <a:t>details for existing employees in Payroll master</a:t>
            </a:r>
          </a:p>
          <a:p>
            <a:pPr marL="19050" lvl="1" indent="-19050">
              <a:spcAft>
                <a:spcPts val="600"/>
              </a:spcAft>
            </a:pPr>
            <a:r>
              <a:rPr lang="en-US" sz="1200" b="1" dirty="0">
                <a:latin typeface="EYInterstate Light" panose="02000506000000020004" pitchFamily="2" charset="0"/>
              </a:rPr>
              <a:t>Earning components </a:t>
            </a:r>
            <a:r>
              <a:rPr lang="en-US" sz="1200" dirty="0">
                <a:latin typeface="EYInterstate Light" panose="02000506000000020004" pitchFamily="2" charset="0"/>
              </a:rPr>
              <a:t>to be supported by either Employment contract or Company Policy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E7B8726-16C2-42D1-8940-2D6686BF0C82}"/>
              </a:ext>
            </a:extLst>
          </p:cNvPr>
          <p:cNvSpPr/>
          <p:nvPr/>
        </p:nvSpPr>
        <p:spPr>
          <a:xfrm>
            <a:off x="4546529" y="2805720"/>
            <a:ext cx="52118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Aft>
                <a:spcPts val="600"/>
              </a:spcAft>
            </a:pPr>
            <a:r>
              <a:rPr lang="en-US" altLang="en-US" sz="1200" dirty="0">
                <a:latin typeface="EYInterstate Light" panose="02000506000000020004" pitchFamily="2" charset="0"/>
              </a:rPr>
              <a:t>To track employee </a:t>
            </a:r>
            <a:r>
              <a:rPr lang="en-US" altLang="en-US" sz="1200" b="1" dirty="0">
                <a:latin typeface="EYInterstate Light" panose="02000506000000020004" pitchFamily="2" charset="0"/>
              </a:rPr>
              <a:t>attendance and leave details </a:t>
            </a:r>
            <a:r>
              <a:rPr lang="en-US" altLang="en-US" sz="1200" dirty="0">
                <a:latin typeface="EYInterstate Light" panose="02000506000000020004" pitchFamily="2" charset="0"/>
              </a:rPr>
              <a:t>for payroll computation </a:t>
            </a:r>
            <a:endParaRPr lang="en-US" sz="1200" b="1" dirty="0">
              <a:latin typeface="EYInterstate Light" pitchFamily="2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C0A13D0-3ACC-45FB-BDCB-AD89D938ED13}"/>
              </a:ext>
            </a:extLst>
          </p:cNvPr>
          <p:cNvSpPr/>
          <p:nvPr/>
        </p:nvSpPr>
        <p:spPr>
          <a:xfrm>
            <a:off x="4546529" y="3412311"/>
            <a:ext cx="5342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Aft>
                <a:spcPts val="600"/>
              </a:spcAft>
            </a:pPr>
            <a:r>
              <a:rPr lang="en-US" altLang="en-US" sz="1200" dirty="0">
                <a:latin typeface="EYInterstate Light" panose="02000506000000020004" pitchFamily="2" charset="0"/>
              </a:rPr>
              <a:t>To deduct </a:t>
            </a:r>
            <a:r>
              <a:rPr lang="en-US" altLang="en-US" sz="1200" b="1" dirty="0">
                <a:latin typeface="EYInterstate Light" panose="02000506000000020004" pitchFamily="2" charset="0"/>
              </a:rPr>
              <a:t>statutory and other liabilities </a:t>
            </a:r>
            <a:r>
              <a:rPr lang="en-US" altLang="en-US" sz="1200" dirty="0">
                <a:latin typeface="EYInterstate Light" panose="02000506000000020004" pitchFamily="2" charset="0"/>
              </a:rPr>
              <a:t>on account of loans &amp; advance or utilisation of Company facility from employee payroll </a:t>
            </a:r>
            <a:endParaRPr lang="en-US" sz="1200" b="1" dirty="0">
              <a:latin typeface="EYInterstate Light" pitchFamily="2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62FA4D1-10F8-467D-9994-8772E4578C50}"/>
              </a:ext>
            </a:extLst>
          </p:cNvPr>
          <p:cNvSpPr/>
          <p:nvPr/>
        </p:nvSpPr>
        <p:spPr>
          <a:xfrm>
            <a:off x="4546528" y="4081851"/>
            <a:ext cx="53161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Aft>
                <a:spcPts val="600"/>
              </a:spcAft>
            </a:pPr>
            <a:r>
              <a:rPr lang="en-US" altLang="en-US" sz="1200" dirty="0">
                <a:latin typeface="EYInterstate Light" panose="02000506000000020004" pitchFamily="2" charset="0"/>
              </a:rPr>
              <a:t>To </a:t>
            </a:r>
            <a:r>
              <a:rPr lang="en-US" altLang="en-US" sz="1200" b="1" dirty="0">
                <a:latin typeface="EYInterstate Light" panose="02000506000000020004" pitchFamily="2" charset="0"/>
              </a:rPr>
              <a:t>account </a:t>
            </a:r>
            <a:r>
              <a:rPr lang="en-US" altLang="en-US" sz="1200" dirty="0">
                <a:latin typeface="EYInterstate Light" panose="02000506000000020004" pitchFamily="2" charset="0"/>
              </a:rPr>
              <a:t>the payroll cost in the books of accounts and </a:t>
            </a:r>
            <a:r>
              <a:rPr lang="en-US" altLang="en-US" sz="1200" b="1" dirty="0">
                <a:latin typeface="EYInterstate Light" panose="02000506000000020004" pitchFamily="2" charset="0"/>
              </a:rPr>
              <a:t>disburse </a:t>
            </a:r>
            <a:r>
              <a:rPr lang="en-US" altLang="en-US" sz="1200" dirty="0">
                <a:latin typeface="EYInterstate Light" panose="02000506000000020004" pitchFamily="2" charset="0"/>
              </a:rPr>
              <a:t>the same to the employees </a:t>
            </a:r>
            <a:endParaRPr lang="en-US" sz="1200" b="1" dirty="0">
              <a:latin typeface="EYInterstate Light" pitchFamily="2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32BE75D-1A29-4A73-AFD3-A522E08C5FFD}"/>
              </a:ext>
            </a:extLst>
          </p:cNvPr>
          <p:cNvSpPr/>
          <p:nvPr/>
        </p:nvSpPr>
        <p:spPr>
          <a:xfrm>
            <a:off x="4543927" y="4786725"/>
            <a:ext cx="5516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Aft>
                <a:spcPts val="600"/>
              </a:spcAft>
            </a:pPr>
            <a:r>
              <a:rPr lang="en-US" altLang="en-US" sz="1200" dirty="0">
                <a:latin typeface="EYInterstate Light" panose="02000506000000020004" pitchFamily="2" charset="0"/>
              </a:rPr>
              <a:t>To update the details of </a:t>
            </a:r>
            <a:r>
              <a:rPr lang="en-US" altLang="en-US" sz="1200" b="1" dirty="0">
                <a:latin typeface="EYInterstate Light" panose="02000506000000020004" pitchFamily="2" charset="0"/>
              </a:rPr>
              <a:t>employee leaving </a:t>
            </a:r>
            <a:r>
              <a:rPr lang="en-US" altLang="en-US" sz="1200" dirty="0">
                <a:latin typeface="EYInterstate Light" panose="02000506000000020004" pitchFamily="2" charset="0"/>
              </a:rPr>
              <a:t>the organization in payroll Master and input file to execute his </a:t>
            </a:r>
            <a:r>
              <a:rPr lang="en-US" altLang="en-US" sz="1200" b="1" dirty="0">
                <a:latin typeface="EYInterstate Light" panose="02000506000000020004" pitchFamily="2" charset="0"/>
              </a:rPr>
              <a:t>full and final settlement </a:t>
            </a:r>
            <a:r>
              <a:rPr lang="en-US" altLang="en-US" sz="1200" dirty="0">
                <a:latin typeface="EYInterstate Light" panose="02000506000000020004" pitchFamily="2" charset="0"/>
              </a:rPr>
              <a:t>accurately </a:t>
            </a:r>
            <a:endParaRPr lang="en-US" sz="1200" b="1" dirty="0">
              <a:latin typeface="EYInterstate Light" pitchFamily="2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5BB1176-D763-45E7-93B3-10133E5C6BBD}"/>
              </a:ext>
            </a:extLst>
          </p:cNvPr>
          <p:cNvSpPr/>
          <p:nvPr/>
        </p:nvSpPr>
        <p:spPr>
          <a:xfrm>
            <a:off x="4527070" y="5445000"/>
            <a:ext cx="5816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Aft>
                <a:spcPts val="600"/>
              </a:spcAft>
            </a:pPr>
            <a:r>
              <a:rPr lang="en-US" altLang="en-US" sz="1200" dirty="0">
                <a:latin typeface="EYInterstate Light" panose="02000506000000020004" pitchFamily="2" charset="0"/>
              </a:rPr>
              <a:t>To ensure accurate and timely </a:t>
            </a:r>
            <a:r>
              <a:rPr lang="en-US" altLang="en-US" sz="1200" b="1" dirty="0">
                <a:latin typeface="EYInterstate Light" panose="02000506000000020004" pitchFamily="2" charset="0"/>
              </a:rPr>
              <a:t>remittance of statutory deductions </a:t>
            </a:r>
            <a:r>
              <a:rPr lang="en-US" altLang="en-US" sz="1200" dirty="0">
                <a:latin typeface="EYInterstate Light" panose="02000506000000020004" pitchFamily="2" charset="0"/>
              </a:rPr>
              <a:t>like Provident fund, Professional Tax, Employee State Insurance Corporation, etc</a:t>
            </a:r>
            <a:endParaRPr lang="en-US" sz="1200" b="1" dirty="0">
              <a:latin typeface="EYInterstate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13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6" grpId="0" animBg="1"/>
      <p:bldP spid="60" grpId="0"/>
      <p:bldP spid="64" grpId="0" animBg="1"/>
      <p:bldP spid="65" grpId="0"/>
      <p:bldP spid="66" grpId="0"/>
      <p:bldP spid="67" grpId="0"/>
      <p:bldP spid="69" grpId="0"/>
      <p:bldP spid="70" grpId="0"/>
      <p:bldP spid="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Attendance monitoring</a:t>
            </a:r>
          </a:p>
        </p:txBody>
      </p:sp>
      <p:pic>
        <p:nvPicPr>
          <p:cNvPr id="9" name="Graphic 8" descr="Coins">
            <a:extLst>
              <a:ext uri="{FF2B5EF4-FFF2-40B4-BE49-F238E27FC236}">
                <a16:creationId xmlns:a16="http://schemas.microsoft.com/office/drawing/2014/main" id="{9BAE9064-29B9-4D7E-AA61-0D5843A72B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35032" y="189000"/>
            <a:ext cx="704968" cy="704968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ED0D77AF-437E-46B1-A371-859198DE6462}"/>
              </a:ext>
            </a:extLst>
          </p:cNvPr>
          <p:cNvGrpSpPr/>
          <p:nvPr/>
        </p:nvGrpSpPr>
        <p:grpSpPr>
          <a:xfrm>
            <a:off x="10443368" y="196989"/>
            <a:ext cx="1111829" cy="1012636"/>
            <a:chOff x="4656571" y="2602968"/>
            <a:chExt cx="3305786" cy="3259448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F88AF2F-9837-4C1D-92E6-9C5A83066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3BBB5B15-5482-4F24-BCB5-7CB8A357F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noFill/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F08985C-324D-419F-8834-59C458ED0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B2D3BAB4-BD9B-41B5-90DF-CD19E01721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" name="Oval 12">
              <a:extLst>
                <a:ext uri="{FF2B5EF4-FFF2-40B4-BE49-F238E27FC236}">
                  <a16:creationId xmlns:a16="http://schemas.microsoft.com/office/drawing/2014/main" id="{88F408D0-E950-4387-AE7A-E1FCED0A5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D8B86F2E-DD1D-4FDF-9C6C-9EDE07FEF5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" name="Oval 15">
              <a:extLst>
                <a:ext uri="{FF2B5EF4-FFF2-40B4-BE49-F238E27FC236}">
                  <a16:creationId xmlns:a16="http://schemas.microsoft.com/office/drawing/2014/main" id="{B4E910EA-BC40-49E8-A7FC-7FE0F3A5D1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38F2A62E-DA57-405A-8941-B557AC484A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" name="Oval 18">
              <a:extLst>
                <a:ext uri="{FF2B5EF4-FFF2-40B4-BE49-F238E27FC236}">
                  <a16:creationId xmlns:a16="http://schemas.microsoft.com/office/drawing/2014/main" id="{E0B492AA-5599-4DA7-B752-9A3FD3623D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D27C6CA3-2838-4F96-BD50-64997145DC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" name="Oval 21">
              <a:extLst>
                <a:ext uri="{FF2B5EF4-FFF2-40B4-BE49-F238E27FC236}">
                  <a16:creationId xmlns:a16="http://schemas.microsoft.com/office/drawing/2014/main" id="{A1F8453B-1EBE-4461-909E-E11D305C6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460263C-1B97-49F3-9615-D520B8EBB50F}"/>
                </a:ext>
              </a:extLst>
            </p:cNvPr>
            <p:cNvSpPr/>
            <p:nvPr/>
          </p:nvSpPr>
          <p:spPr>
            <a:xfrm>
              <a:off x="5660472" y="3653263"/>
              <a:ext cx="1437007" cy="107390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25" name="Graphic 24" descr="Target Audience">
              <a:extLst>
                <a:ext uri="{FF2B5EF4-FFF2-40B4-BE49-F238E27FC236}">
                  <a16:creationId xmlns:a16="http://schemas.microsoft.com/office/drawing/2014/main" id="{8DED22F6-FD8E-4787-856E-BE7B86B6461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490490" y="2629102"/>
              <a:ext cx="597521" cy="597521"/>
            </a:xfrm>
            <a:prstGeom prst="rect">
              <a:avLst/>
            </a:prstGeom>
          </p:spPr>
        </p:pic>
        <p:pic>
          <p:nvPicPr>
            <p:cNvPr id="26" name="Graphic 25" descr="Handshake">
              <a:extLst>
                <a:ext uri="{FF2B5EF4-FFF2-40B4-BE49-F238E27FC236}">
                  <a16:creationId xmlns:a16="http://schemas.microsoft.com/office/drawing/2014/main" id="{D33EFD03-CFC9-42D9-BAAA-F65A140D94B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27" name="Graphic 26" descr="Ribbon">
              <a:extLst>
                <a:ext uri="{FF2B5EF4-FFF2-40B4-BE49-F238E27FC236}">
                  <a16:creationId xmlns:a16="http://schemas.microsoft.com/office/drawing/2014/main" id="{1FF89DAA-65CF-4A80-BF12-4664C459332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852267" y="5312726"/>
              <a:ext cx="457200" cy="457200"/>
            </a:xfrm>
            <a:prstGeom prst="rect">
              <a:avLst/>
            </a:prstGeom>
          </p:spPr>
        </p:pic>
        <p:pic>
          <p:nvPicPr>
            <p:cNvPr id="28" name="Graphic 27" descr="Contract">
              <a:extLst>
                <a:ext uri="{FF2B5EF4-FFF2-40B4-BE49-F238E27FC236}">
                  <a16:creationId xmlns:a16="http://schemas.microsoft.com/office/drawing/2014/main" id="{E450624C-472C-4DD5-BF76-684A03A5870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758757" y="4025047"/>
              <a:ext cx="418525" cy="418525"/>
            </a:xfrm>
            <a:prstGeom prst="rect">
              <a:avLst/>
            </a:prstGeom>
          </p:spPr>
        </p:pic>
        <p:pic>
          <p:nvPicPr>
            <p:cNvPr id="29" name="Graphic 28" descr="Coins">
              <a:extLst>
                <a:ext uri="{FF2B5EF4-FFF2-40B4-BE49-F238E27FC236}">
                  <a16:creationId xmlns:a16="http://schemas.microsoft.com/office/drawing/2014/main" id="{504EEB40-02B6-45BC-BF84-0BEB35237F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412808" y="4537060"/>
              <a:ext cx="469492" cy="469492"/>
            </a:xfrm>
            <a:prstGeom prst="rect">
              <a:avLst/>
            </a:prstGeom>
          </p:spPr>
        </p:pic>
      </p:grp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20FAF0A3-6380-489A-9D99-2017063B3AB5}"/>
              </a:ext>
            </a:extLst>
          </p:cNvPr>
          <p:cNvSpPr/>
          <p:nvPr/>
        </p:nvSpPr>
        <p:spPr>
          <a:xfrm>
            <a:off x="3792000" y="1236021"/>
            <a:ext cx="4780501" cy="34011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300" kern="0" dirty="0">
                <a:solidFill>
                  <a:prstClr val="black"/>
                </a:solidFill>
                <a:latin typeface="Arial"/>
              </a:rPr>
              <a:t>Attendance is monitored through below mechanisms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D26270B4-72C3-403D-B357-AD9C8EFB1F4A}"/>
              </a:ext>
            </a:extLst>
          </p:cNvPr>
          <p:cNvSpPr/>
          <p:nvPr/>
        </p:nvSpPr>
        <p:spPr>
          <a:xfrm>
            <a:off x="1958119" y="1845000"/>
            <a:ext cx="2384095" cy="529963"/>
          </a:xfrm>
          <a:prstGeom prst="roundRect">
            <a:avLst/>
          </a:prstGeom>
          <a:solidFill>
            <a:srgbClr val="FFCCCC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300" kern="0" dirty="0">
                <a:solidFill>
                  <a:prstClr val="black"/>
                </a:solidFill>
                <a:latin typeface="Arial"/>
              </a:rPr>
              <a:t>Biometric Card / finger print / Swipe in / Swipe out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BA7F8CDF-1535-4E07-AEEF-40A29A434F83}"/>
              </a:ext>
            </a:extLst>
          </p:cNvPr>
          <p:cNvSpPr/>
          <p:nvPr/>
        </p:nvSpPr>
        <p:spPr>
          <a:xfrm>
            <a:off x="5195291" y="1845000"/>
            <a:ext cx="2731436" cy="529963"/>
          </a:xfrm>
          <a:prstGeom prst="roundRect">
            <a:avLst/>
          </a:prstGeom>
          <a:solidFill>
            <a:srgbClr val="99FFCC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300" kern="0" dirty="0">
                <a:solidFill>
                  <a:prstClr val="black"/>
                </a:solidFill>
                <a:latin typeface="Arial"/>
              </a:rPr>
              <a:t>Timesheet – Time in hours entered in timesheet system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32642B19-AC1E-4B73-9BB5-59EABFF287F8}"/>
              </a:ext>
            </a:extLst>
          </p:cNvPr>
          <p:cNvSpPr/>
          <p:nvPr/>
        </p:nvSpPr>
        <p:spPr>
          <a:xfrm>
            <a:off x="8915516" y="1847183"/>
            <a:ext cx="2830126" cy="529963"/>
          </a:xfrm>
          <a:prstGeom prst="roundRect">
            <a:avLst/>
          </a:prstGeom>
          <a:solidFill>
            <a:srgbClr val="FFCC99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300" kern="0" dirty="0">
                <a:solidFill>
                  <a:prstClr val="black"/>
                </a:solidFill>
                <a:latin typeface="Arial"/>
              </a:rPr>
              <a:t>Manual recording – Muster roll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A0C5C3C7-4BFF-4A92-BB12-7DA0CFDD4717}"/>
              </a:ext>
            </a:extLst>
          </p:cNvPr>
          <p:cNvSpPr/>
          <p:nvPr/>
        </p:nvSpPr>
        <p:spPr>
          <a:xfrm>
            <a:off x="1958119" y="2709000"/>
            <a:ext cx="2384095" cy="3434029"/>
          </a:xfrm>
          <a:prstGeom prst="roundRect">
            <a:avLst/>
          </a:prstGeom>
          <a:solidFill>
            <a:srgbClr val="FFCCCC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200" kern="0" dirty="0">
                <a:solidFill>
                  <a:prstClr val="black"/>
                </a:solidFill>
                <a:latin typeface="Arial"/>
              </a:rPr>
              <a:t>Various recognition systems such a Smart card, finger scan, face scan, etc are used.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IN" sz="1200" kern="0" dirty="0">
              <a:solidFill>
                <a:prstClr val="black"/>
              </a:solidFill>
              <a:latin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200" kern="0" dirty="0">
                <a:solidFill>
                  <a:prstClr val="black"/>
                </a:solidFill>
                <a:latin typeface="Arial"/>
              </a:rPr>
              <a:t>In time and out time are recorded in database.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IN" sz="1200" kern="0" dirty="0">
              <a:solidFill>
                <a:prstClr val="black"/>
              </a:solidFill>
              <a:latin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200" kern="0" dirty="0">
                <a:solidFill>
                  <a:prstClr val="black"/>
                </a:solidFill>
                <a:latin typeface="Arial"/>
              </a:rPr>
              <a:t>Minimum hours of presence for recording Full day/ Half day attendance are set in system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IN" sz="1200" kern="0" dirty="0">
              <a:solidFill>
                <a:prstClr val="black"/>
              </a:solidFill>
              <a:latin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200" kern="0" dirty="0">
                <a:solidFill>
                  <a:prstClr val="black"/>
                </a:solidFill>
                <a:latin typeface="Arial"/>
              </a:rPr>
              <a:t>Cut off date is decided to consolidate this data for calculation of payable days</a:t>
            </a:r>
            <a:endParaRPr lang="en-IN" sz="1300" kern="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87D1993D-D135-4146-9286-742DFD907BA0}"/>
              </a:ext>
            </a:extLst>
          </p:cNvPr>
          <p:cNvSpPr/>
          <p:nvPr/>
        </p:nvSpPr>
        <p:spPr>
          <a:xfrm>
            <a:off x="5195291" y="2709000"/>
            <a:ext cx="2731436" cy="3434029"/>
          </a:xfrm>
          <a:prstGeom prst="roundRect">
            <a:avLst/>
          </a:prstGeom>
          <a:solidFill>
            <a:srgbClr val="99FFCC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300" kern="0" dirty="0">
                <a:solidFill>
                  <a:prstClr val="black"/>
                </a:solidFill>
                <a:latin typeface="Arial"/>
              </a:rPr>
              <a:t>Employees are allocated on project codes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IN" sz="1300" kern="0" dirty="0">
              <a:solidFill>
                <a:prstClr val="black"/>
              </a:solidFill>
              <a:latin typeface="Arial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300" kern="0" dirty="0">
                <a:solidFill>
                  <a:prstClr val="black"/>
                </a:solidFill>
                <a:latin typeface="Arial"/>
              </a:rPr>
              <a:t>Basis allocated codes employees charge time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IN" sz="1300" kern="0" dirty="0">
              <a:solidFill>
                <a:prstClr val="black"/>
              </a:solidFill>
              <a:latin typeface="Arial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300" kern="0" dirty="0">
                <a:solidFill>
                  <a:prstClr val="black"/>
                </a:solidFill>
                <a:latin typeface="Arial"/>
              </a:rPr>
              <a:t>In case no allocation separate codes are allocated and time is charged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IN" sz="1300" kern="0" dirty="0">
              <a:solidFill>
                <a:prstClr val="black"/>
              </a:solidFill>
              <a:latin typeface="Arial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300" kern="0" dirty="0">
                <a:solidFill>
                  <a:prstClr val="black"/>
                </a:solidFill>
                <a:latin typeface="Arial"/>
              </a:rPr>
              <a:t>Cut off date is decided to consolidate </a:t>
            </a: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A6CB9614-3043-4088-8C9C-29EF90373BC3}"/>
              </a:ext>
            </a:extLst>
          </p:cNvPr>
          <p:cNvSpPr/>
          <p:nvPr/>
        </p:nvSpPr>
        <p:spPr>
          <a:xfrm>
            <a:off x="8918876" y="2709000"/>
            <a:ext cx="2830126" cy="1169999"/>
          </a:xfrm>
          <a:prstGeom prst="roundRect">
            <a:avLst/>
          </a:prstGeom>
          <a:solidFill>
            <a:srgbClr val="FFCC99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300" kern="0" dirty="0">
                <a:solidFill>
                  <a:prstClr val="black"/>
                </a:solidFill>
                <a:latin typeface="Arial"/>
              </a:rPr>
              <a:t>Attendance is recorded manually by marking presence of employee during entry in premise at gate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6C96AE-42C7-457C-903A-BB7907DAF2CF}"/>
              </a:ext>
            </a:extLst>
          </p:cNvPr>
          <p:cNvSpPr txBox="1"/>
          <p:nvPr/>
        </p:nvSpPr>
        <p:spPr>
          <a:xfrm>
            <a:off x="8709857" y="4500464"/>
            <a:ext cx="2731436" cy="16035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tIns="36576" rIns="36000" bIns="0" rtlCol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IN" sz="1200" b="1" i="1" dirty="0">
                <a:solidFill>
                  <a:schemeClr val="bg1"/>
                </a:solidFill>
              </a:rPr>
              <a:t>Leave reversals - </a:t>
            </a:r>
            <a:r>
              <a:rPr lang="en-IN" sz="1200" i="1" dirty="0">
                <a:solidFill>
                  <a:schemeClr val="bg1"/>
                </a:solidFill>
              </a:rPr>
              <a:t>In case employee misses any of above he/ she is marked absence and appropriate leaves / LOP is deducted from his/ her leave balance</a:t>
            </a:r>
          </a:p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endParaRPr lang="en-IN" sz="1200" i="1" dirty="0">
              <a:solidFill>
                <a:schemeClr val="bg1"/>
              </a:solidFill>
            </a:endParaRPr>
          </a:p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IN" sz="1200" i="1" dirty="0">
                <a:solidFill>
                  <a:schemeClr val="bg1"/>
                </a:solidFill>
              </a:rPr>
              <a:t>Employee has to apply for leave reversal with adequate reasoning and approval as per defined authority matrix</a:t>
            </a:r>
          </a:p>
        </p:txBody>
      </p:sp>
    </p:spTree>
    <p:extLst>
      <p:ext uri="{BB962C8B-B14F-4D97-AF65-F5344CB8AC3E}">
        <p14:creationId xmlns:p14="http://schemas.microsoft.com/office/powerpoint/2010/main" val="191216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7" grpId="0" animBg="1"/>
      <p:bldP spid="58" grpId="0" animBg="1"/>
      <p:bldP spid="59" grpId="0" animBg="1"/>
      <p:bldP spid="68" grpId="0" animBg="1"/>
      <p:bldP spid="72" grpId="0" animBg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Leave Management</a:t>
            </a:r>
          </a:p>
        </p:txBody>
      </p:sp>
      <p:pic>
        <p:nvPicPr>
          <p:cNvPr id="9" name="Graphic 8" descr="Coins">
            <a:extLst>
              <a:ext uri="{FF2B5EF4-FFF2-40B4-BE49-F238E27FC236}">
                <a16:creationId xmlns:a16="http://schemas.microsoft.com/office/drawing/2014/main" id="{9BAE9064-29B9-4D7E-AA61-0D5843A72B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35032" y="189000"/>
            <a:ext cx="704968" cy="704968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ED0D77AF-437E-46B1-A371-859198DE6462}"/>
              </a:ext>
            </a:extLst>
          </p:cNvPr>
          <p:cNvGrpSpPr/>
          <p:nvPr/>
        </p:nvGrpSpPr>
        <p:grpSpPr>
          <a:xfrm>
            <a:off x="10443368" y="196989"/>
            <a:ext cx="1111829" cy="1012636"/>
            <a:chOff x="4656571" y="2602968"/>
            <a:chExt cx="3305786" cy="3259448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F88AF2F-9837-4C1D-92E6-9C5A83066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3BBB5B15-5482-4F24-BCB5-7CB8A357F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noFill/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F08985C-324D-419F-8834-59C458ED0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B2D3BAB4-BD9B-41B5-90DF-CD19E01721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" name="Oval 12">
              <a:extLst>
                <a:ext uri="{FF2B5EF4-FFF2-40B4-BE49-F238E27FC236}">
                  <a16:creationId xmlns:a16="http://schemas.microsoft.com/office/drawing/2014/main" id="{88F408D0-E950-4387-AE7A-E1FCED0A5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D8B86F2E-DD1D-4FDF-9C6C-9EDE07FEF5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" name="Oval 15">
              <a:extLst>
                <a:ext uri="{FF2B5EF4-FFF2-40B4-BE49-F238E27FC236}">
                  <a16:creationId xmlns:a16="http://schemas.microsoft.com/office/drawing/2014/main" id="{B4E910EA-BC40-49E8-A7FC-7FE0F3A5D1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38F2A62E-DA57-405A-8941-B557AC484A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" name="Oval 18">
              <a:extLst>
                <a:ext uri="{FF2B5EF4-FFF2-40B4-BE49-F238E27FC236}">
                  <a16:creationId xmlns:a16="http://schemas.microsoft.com/office/drawing/2014/main" id="{E0B492AA-5599-4DA7-B752-9A3FD3623D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D27C6CA3-2838-4F96-BD50-64997145DC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" name="Oval 21">
              <a:extLst>
                <a:ext uri="{FF2B5EF4-FFF2-40B4-BE49-F238E27FC236}">
                  <a16:creationId xmlns:a16="http://schemas.microsoft.com/office/drawing/2014/main" id="{A1F8453B-1EBE-4461-909E-E11D305C6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460263C-1B97-49F3-9615-D520B8EBB50F}"/>
                </a:ext>
              </a:extLst>
            </p:cNvPr>
            <p:cNvSpPr/>
            <p:nvPr/>
          </p:nvSpPr>
          <p:spPr>
            <a:xfrm>
              <a:off x="5660472" y="3653263"/>
              <a:ext cx="1437007" cy="107390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25" name="Graphic 24" descr="Target Audience">
              <a:extLst>
                <a:ext uri="{FF2B5EF4-FFF2-40B4-BE49-F238E27FC236}">
                  <a16:creationId xmlns:a16="http://schemas.microsoft.com/office/drawing/2014/main" id="{8DED22F6-FD8E-4787-856E-BE7B86B6461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490490" y="2629102"/>
              <a:ext cx="597521" cy="597521"/>
            </a:xfrm>
            <a:prstGeom prst="rect">
              <a:avLst/>
            </a:prstGeom>
          </p:spPr>
        </p:pic>
        <p:pic>
          <p:nvPicPr>
            <p:cNvPr id="26" name="Graphic 25" descr="Handshake">
              <a:extLst>
                <a:ext uri="{FF2B5EF4-FFF2-40B4-BE49-F238E27FC236}">
                  <a16:creationId xmlns:a16="http://schemas.microsoft.com/office/drawing/2014/main" id="{D33EFD03-CFC9-42D9-BAAA-F65A140D94B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27" name="Graphic 26" descr="Ribbon">
              <a:extLst>
                <a:ext uri="{FF2B5EF4-FFF2-40B4-BE49-F238E27FC236}">
                  <a16:creationId xmlns:a16="http://schemas.microsoft.com/office/drawing/2014/main" id="{1FF89DAA-65CF-4A80-BF12-4664C459332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852267" y="5312726"/>
              <a:ext cx="457200" cy="457200"/>
            </a:xfrm>
            <a:prstGeom prst="rect">
              <a:avLst/>
            </a:prstGeom>
          </p:spPr>
        </p:pic>
        <p:pic>
          <p:nvPicPr>
            <p:cNvPr id="28" name="Graphic 27" descr="Contract">
              <a:extLst>
                <a:ext uri="{FF2B5EF4-FFF2-40B4-BE49-F238E27FC236}">
                  <a16:creationId xmlns:a16="http://schemas.microsoft.com/office/drawing/2014/main" id="{E450624C-472C-4DD5-BF76-684A03A5870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758757" y="4025047"/>
              <a:ext cx="418525" cy="418525"/>
            </a:xfrm>
            <a:prstGeom prst="rect">
              <a:avLst/>
            </a:prstGeom>
          </p:spPr>
        </p:pic>
        <p:pic>
          <p:nvPicPr>
            <p:cNvPr id="29" name="Graphic 28" descr="Coins">
              <a:extLst>
                <a:ext uri="{FF2B5EF4-FFF2-40B4-BE49-F238E27FC236}">
                  <a16:creationId xmlns:a16="http://schemas.microsoft.com/office/drawing/2014/main" id="{504EEB40-02B6-45BC-BF84-0BEB35237F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412808" y="4537060"/>
              <a:ext cx="469492" cy="469492"/>
            </a:xfrm>
            <a:prstGeom prst="rect">
              <a:avLst/>
            </a:prstGeom>
          </p:spPr>
        </p:pic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E70AF8D9-DE80-4972-B680-6BB3A2C09382}"/>
              </a:ext>
            </a:extLst>
          </p:cNvPr>
          <p:cNvSpPr/>
          <p:nvPr/>
        </p:nvSpPr>
        <p:spPr>
          <a:xfrm>
            <a:off x="544778" y="2106351"/>
            <a:ext cx="1627051" cy="145318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IN" sz="1200" dirty="0">
                <a:solidFill>
                  <a:schemeClr val="tx1"/>
                </a:solidFill>
              </a:rPr>
              <a:t>Earned leave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C96199F-BF39-4FF4-8D6B-3CCBEB6C5118}"/>
              </a:ext>
            </a:extLst>
          </p:cNvPr>
          <p:cNvSpPr/>
          <p:nvPr/>
        </p:nvSpPr>
        <p:spPr>
          <a:xfrm>
            <a:off x="2371966" y="2106351"/>
            <a:ext cx="1627050" cy="145318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IN" sz="1200" dirty="0">
              <a:solidFill>
                <a:schemeClr val="tx1"/>
              </a:solidFill>
            </a:endParaRPr>
          </a:p>
          <a:p>
            <a:pPr algn="ctr"/>
            <a:endParaRPr lang="en-IN" sz="1200" dirty="0">
              <a:solidFill>
                <a:schemeClr val="tx1"/>
              </a:solidFill>
            </a:endParaRPr>
          </a:p>
          <a:p>
            <a:pPr algn="ctr"/>
            <a:r>
              <a:rPr lang="en-IN" sz="1200" dirty="0">
                <a:solidFill>
                  <a:schemeClr val="tx1"/>
                </a:solidFill>
              </a:rPr>
              <a:t>Casual leave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0E84816-2D07-413E-A900-E89431C1F64B}"/>
              </a:ext>
            </a:extLst>
          </p:cNvPr>
          <p:cNvSpPr/>
          <p:nvPr/>
        </p:nvSpPr>
        <p:spPr>
          <a:xfrm>
            <a:off x="4204674" y="2106351"/>
            <a:ext cx="1627050" cy="1453180"/>
          </a:xfrm>
          <a:prstGeom prst="ellipse">
            <a:avLst/>
          </a:prstGeom>
          <a:solidFill>
            <a:schemeClr val="accent4">
              <a:lumMod val="9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IN" sz="1200" dirty="0">
              <a:solidFill>
                <a:schemeClr val="tx1"/>
              </a:solidFill>
            </a:endParaRPr>
          </a:p>
          <a:p>
            <a:pPr algn="ctr"/>
            <a:endParaRPr lang="en-IN" sz="1200" dirty="0">
              <a:solidFill>
                <a:schemeClr val="tx1"/>
              </a:solidFill>
            </a:endParaRPr>
          </a:p>
          <a:p>
            <a:pPr algn="ctr"/>
            <a:r>
              <a:rPr lang="en-IN" sz="1200" dirty="0">
                <a:solidFill>
                  <a:schemeClr val="tx1"/>
                </a:solidFill>
              </a:rPr>
              <a:t>Sick leave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35E9AD9-BC87-4838-9A5F-D49E7A599691}"/>
              </a:ext>
            </a:extLst>
          </p:cNvPr>
          <p:cNvSpPr/>
          <p:nvPr/>
        </p:nvSpPr>
        <p:spPr>
          <a:xfrm>
            <a:off x="5995686" y="2212589"/>
            <a:ext cx="1784629" cy="1450639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IN" sz="1200" dirty="0">
              <a:solidFill>
                <a:schemeClr val="tx1"/>
              </a:solidFill>
            </a:endParaRPr>
          </a:p>
          <a:p>
            <a:pPr algn="ctr"/>
            <a:endParaRPr lang="en-IN" sz="1200" dirty="0">
              <a:solidFill>
                <a:schemeClr val="tx1"/>
              </a:solidFill>
            </a:endParaRPr>
          </a:p>
          <a:p>
            <a:pPr algn="ctr"/>
            <a:r>
              <a:rPr lang="en-IN" sz="1200" dirty="0">
                <a:solidFill>
                  <a:schemeClr val="tx1"/>
                </a:solidFill>
              </a:rPr>
              <a:t>Maternity leave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581F1CC-92E4-4E67-8347-1FE13259E7CC}"/>
              </a:ext>
            </a:extLst>
          </p:cNvPr>
          <p:cNvSpPr/>
          <p:nvPr/>
        </p:nvSpPr>
        <p:spPr>
          <a:xfrm>
            <a:off x="8083686" y="2213303"/>
            <a:ext cx="1784629" cy="145318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IN" sz="1200" dirty="0">
              <a:solidFill>
                <a:schemeClr val="tx1"/>
              </a:solidFill>
            </a:endParaRPr>
          </a:p>
          <a:p>
            <a:pPr algn="ctr"/>
            <a:endParaRPr lang="en-IN" sz="1200" dirty="0">
              <a:solidFill>
                <a:schemeClr val="tx1"/>
              </a:solidFill>
            </a:endParaRPr>
          </a:p>
          <a:p>
            <a:pPr algn="ctr"/>
            <a:r>
              <a:rPr lang="en-IN" sz="1200" dirty="0">
                <a:solidFill>
                  <a:schemeClr val="tx1"/>
                </a:solidFill>
              </a:rPr>
              <a:t>Paternity leave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65DD7B-0079-4EBE-BEA1-D94D0341EA06}"/>
              </a:ext>
            </a:extLst>
          </p:cNvPr>
          <p:cNvSpPr txBox="1"/>
          <p:nvPr/>
        </p:nvSpPr>
        <p:spPr>
          <a:xfrm>
            <a:off x="984000" y="1341000"/>
            <a:ext cx="4638502" cy="403187"/>
          </a:xfrm>
          <a:prstGeom prst="rect">
            <a:avLst/>
          </a:prstGeom>
          <a:solidFill>
            <a:schemeClr val="bg2"/>
          </a:solidFill>
        </p:spPr>
        <p:txBody>
          <a:bodyPr wrap="square" lIns="0" tIns="36576" rIns="0" bIns="0" rtlCol="0">
            <a:spAutoFit/>
          </a:bodyPr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IN" sz="1400" dirty="0">
                <a:solidFill>
                  <a:schemeClr val="tx2"/>
                </a:solidFill>
              </a:rPr>
              <a:t>Leaves are credited to employees account as per the policy ( Number of leaves and timeline of leave credit)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A395D04-0C39-41DC-8554-8ABE3AC3A5FE}"/>
              </a:ext>
            </a:extLst>
          </p:cNvPr>
          <p:cNvSpPr txBox="1"/>
          <p:nvPr/>
        </p:nvSpPr>
        <p:spPr>
          <a:xfrm>
            <a:off x="602303" y="3861000"/>
            <a:ext cx="1512000" cy="2175980"/>
          </a:xfrm>
          <a:prstGeom prst="rect">
            <a:avLst/>
          </a:prstGeom>
          <a:solidFill>
            <a:schemeClr val="bg2"/>
          </a:solidFill>
        </p:spPr>
        <p:txBody>
          <a:bodyPr wrap="square" lIns="36000" tIns="36576" rIns="36000" bIns="0" rtlCol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IN" sz="1400" dirty="0">
                <a:solidFill>
                  <a:schemeClr val="tx2"/>
                </a:solidFill>
              </a:rPr>
              <a:t>Normally carried forward</a:t>
            </a:r>
          </a:p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endParaRPr lang="en-IN" sz="1400" dirty="0">
              <a:solidFill>
                <a:schemeClr val="tx2"/>
              </a:solidFill>
            </a:endParaRPr>
          </a:p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IN" sz="1400" dirty="0">
                <a:solidFill>
                  <a:schemeClr val="tx2"/>
                </a:solidFill>
              </a:rPr>
              <a:t>Generally, not encashed during active employment</a:t>
            </a:r>
          </a:p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endParaRPr lang="en-IN" sz="1400" dirty="0">
              <a:solidFill>
                <a:schemeClr val="tx2"/>
              </a:solidFill>
            </a:endParaRPr>
          </a:p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IN" sz="1400" dirty="0">
                <a:solidFill>
                  <a:schemeClr val="tx2"/>
                </a:solidFill>
              </a:rPr>
              <a:t>Encashed only on separation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DBE3817-51C0-43E5-A335-A240A73BA1BD}"/>
              </a:ext>
            </a:extLst>
          </p:cNvPr>
          <p:cNvSpPr txBox="1"/>
          <p:nvPr/>
        </p:nvSpPr>
        <p:spPr>
          <a:xfrm>
            <a:off x="2444699" y="3920091"/>
            <a:ext cx="3387026" cy="480131"/>
          </a:xfrm>
          <a:prstGeom prst="rect">
            <a:avLst/>
          </a:prstGeom>
          <a:solidFill>
            <a:schemeClr val="bg2"/>
          </a:solidFill>
        </p:spPr>
        <p:txBody>
          <a:bodyPr wrap="square" lIns="36000" tIns="36576" rIns="36000" bIns="0" rtlCol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IN" sz="1400" dirty="0">
                <a:solidFill>
                  <a:schemeClr val="tx2"/>
                </a:solidFill>
              </a:rPr>
              <a:t>Carry forward not applicable</a:t>
            </a:r>
          </a:p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IN" sz="1400" dirty="0">
                <a:solidFill>
                  <a:schemeClr val="tx2"/>
                </a:solidFill>
              </a:rPr>
              <a:t>Balance leaves lapse at the end of year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CD012C7-42B0-4CF4-84B3-D2E5742AAB7B}"/>
              </a:ext>
            </a:extLst>
          </p:cNvPr>
          <p:cNvSpPr txBox="1"/>
          <p:nvPr/>
        </p:nvSpPr>
        <p:spPr>
          <a:xfrm>
            <a:off x="5952000" y="3998104"/>
            <a:ext cx="2131686" cy="2359107"/>
          </a:xfrm>
          <a:prstGeom prst="rect">
            <a:avLst/>
          </a:prstGeom>
          <a:solidFill>
            <a:schemeClr val="bg2"/>
          </a:solidFill>
        </p:spPr>
        <p:txBody>
          <a:bodyPr wrap="square" lIns="36000" tIns="36576" rIns="36000" bIns="0" rtlCol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IN" sz="1400" dirty="0">
                <a:solidFill>
                  <a:schemeClr val="tx2"/>
                </a:solidFill>
              </a:rPr>
              <a:t>Governed by Maternity Benefit Act 2017</a:t>
            </a:r>
          </a:p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endParaRPr lang="en-IN" sz="1400" dirty="0">
              <a:solidFill>
                <a:schemeClr val="tx2"/>
              </a:solidFill>
            </a:endParaRPr>
          </a:p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IN" sz="1400" dirty="0">
                <a:solidFill>
                  <a:schemeClr val="tx2"/>
                </a:solidFill>
              </a:rPr>
              <a:t>26 weeks of paid leaves to be provided</a:t>
            </a:r>
          </a:p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endParaRPr lang="en-IN" sz="1400" dirty="0">
              <a:solidFill>
                <a:schemeClr val="tx2"/>
              </a:solidFill>
            </a:endParaRPr>
          </a:p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IN" sz="140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A woman must have been working as an employee in an establishment for a period of at least 80 days within the past 12 months</a:t>
            </a:r>
            <a:endParaRPr lang="en-IN" sz="1400" dirty="0">
              <a:solidFill>
                <a:schemeClr val="tx2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177E68F-514F-4660-88CA-7C2CF24141CA}"/>
              </a:ext>
            </a:extLst>
          </p:cNvPr>
          <p:cNvSpPr txBox="1"/>
          <p:nvPr/>
        </p:nvSpPr>
        <p:spPr>
          <a:xfrm>
            <a:off x="8173328" y="3965558"/>
            <a:ext cx="1869050" cy="586314"/>
          </a:xfrm>
          <a:prstGeom prst="rect">
            <a:avLst/>
          </a:prstGeom>
          <a:solidFill>
            <a:schemeClr val="bg2"/>
          </a:solidFill>
        </p:spPr>
        <p:txBody>
          <a:bodyPr wrap="square" lIns="36000" tIns="36576" rIns="36000" bIns="0" rtlCol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IN" sz="1400" dirty="0">
                <a:solidFill>
                  <a:schemeClr val="tx2"/>
                </a:solidFill>
              </a:rPr>
              <a:t>Awarded voluntarily by company and not mandated by Law</a:t>
            </a:r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id="{DCA03B18-30B2-4709-B706-8C2F326E9362}"/>
              </a:ext>
            </a:extLst>
          </p:cNvPr>
          <p:cNvSpPr/>
          <p:nvPr/>
        </p:nvSpPr>
        <p:spPr>
          <a:xfrm rot="5400000">
            <a:off x="3657566" y="2273659"/>
            <a:ext cx="491093" cy="2801776"/>
          </a:xfrm>
          <a:prstGeom prst="rightBrace">
            <a:avLst/>
          </a:prstGeom>
          <a:ln w="1905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6" name="Right Brace 35">
            <a:extLst>
              <a:ext uri="{FF2B5EF4-FFF2-40B4-BE49-F238E27FC236}">
                <a16:creationId xmlns:a16="http://schemas.microsoft.com/office/drawing/2014/main" id="{795929FF-ADE1-4BBD-BC5E-1F3A7F1B7C71}"/>
              </a:ext>
            </a:extLst>
          </p:cNvPr>
          <p:cNvSpPr/>
          <p:nvPr/>
        </p:nvSpPr>
        <p:spPr>
          <a:xfrm rot="16200000">
            <a:off x="2965099" y="124741"/>
            <a:ext cx="491093" cy="3615106"/>
          </a:xfrm>
          <a:prstGeom prst="rightBrace">
            <a:avLst/>
          </a:prstGeom>
          <a:ln w="1905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39E63A4C-EF8A-4E8B-A2BA-EA72C2C0BB83}"/>
              </a:ext>
            </a:extLst>
          </p:cNvPr>
          <p:cNvSpPr/>
          <p:nvPr/>
        </p:nvSpPr>
        <p:spPr>
          <a:xfrm>
            <a:off x="10183786" y="2156693"/>
            <a:ext cx="1784629" cy="1453180"/>
          </a:xfrm>
          <a:prstGeom prst="ellipse">
            <a:avLst/>
          </a:prstGeom>
          <a:solidFill>
            <a:srgbClr val="F04C3E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IN" sz="1200" dirty="0">
              <a:solidFill>
                <a:schemeClr val="tx1"/>
              </a:solidFill>
            </a:endParaRPr>
          </a:p>
          <a:p>
            <a:pPr algn="ctr"/>
            <a:endParaRPr lang="en-IN" sz="1200" dirty="0">
              <a:solidFill>
                <a:schemeClr val="tx1"/>
              </a:solidFill>
            </a:endParaRPr>
          </a:p>
          <a:p>
            <a:pPr algn="ctr"/>
            <a:r>
              <a:rPr lang="en-IN" sz="1200" dirty="0">
                <a:solidFill>
                  <a:schemeClr val="tx2"/>
                </a:solidFill>
              </a:rPr>
              <a:t>Unpaid leave / Leave Without Pay (LWP)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4FC1803-DFA2-4865-B1CE-56E88279210F}"/>
              </a:ext>
            </a:extLst>
          </p:cNvPr>
          <p:cNvSpPr txBox="1"/>
          <p:nvPr/>
        </p:nvSpPr>
        <p:spPr>
          <a:xfrm>
            <a:off x="10273428" y="3908948"/>
            <a:ext cx="1869050" cy="769441"/>
          </a:xfrm>
          <a:prstGeom prst="rect">
            <a:avLst/>
          </a:prstGeom>
          <a:solidFill>
            <a:schemeClr val="bg2"/>
          </a:solidFill>
        </p:spPr>
        <p:txBody>
          <a:bodyPr wrap="square" lIns="36000" tIns="36576" rIns="36000" bIns="0" rtlCol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IN" sz="1400" dirty="0">
                <a:solidFill>
                  <a:schemeClr val="tx2"/>
                </a:solidFill>
              </a:rPr>
              <a:t>Generally applied when employee does not have any balance of Paid Leaves. </a:t>
            </a:r>
          </a:p>
        </p:txBody>
      </p:sp>
    </p:spTree>
    <p:extLst>
      <p:ext uri="{BB962C8B-B14F-4D97-AF65-F5344CB8AC3E}">
        <p14:creationId xmlns:p14="http://schemas.microsoft.com/office/powerpoint/2010/main" val="201493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1" grpId="0" animBg="1"/>
      <p:bldP spid="32" grpId="0" animBg="1"/>
      <p:bldP spid="33" grpId="0" animBg="1"/>
      <p:bldP spid="34" grpId="0" animBg="1"/>
      <p:bldP spid="5" grpId="0" animBg="1"/>
      <p:bldP spid="30" grpId="0" animBg="1"/>
      <p:bldP spid="35" grpId="0" animBg="1"/>
      <p:bldP spid="37" grpId="0" animBg="1"/>
      <p:bldP spid="38" grpId="0" animBg="1"/>
      <p:bldP spid="2" grpId="0" animBg="1"/>
      <p:bldP spid="36" grpId="0" animBg="1"/>
      <p:bldP spid="39" grpId="0" animBg="1"/>
      <p:bldP spid="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Payroll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0DCAC754-12D3-475B-8D76-1ABABA59F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6627"/>
              </p:ext>
            </p:extLst>
          </p:nvPr>
        </p:nvGraphicFramePr>
        <p:xfrm>
          <a:off x="364949" y="1691663"/>
          <a:ext cx="11347052" cy="4498653"/>
        </p:xfrm>
        <a:graphic>
          <a:graphicData uri="http://schemas.openxmlformats.org/drawingml/2006/table">
            <a:tbl>
              <a:tblPr firstRow="1" bandRow="1"/>
              <a:tblGrid>
                <a:gridCol w="331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Activities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Risk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Controls</a:t>
                      </a:r>
                      <a:endParaRPr lang="en-US" sz="1400" b="0" i="1" dirty="0">
                        <a:solidFill>
                          <a:schemeClr val="tx1"/>
                        </a:solidFill>
                        <a:latin typeface="EYInterstate" panose="0200050302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066">
                <a:tc rowSpan="7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400" i="1" kern="1200" dirty="0">
                          <a:solidFill>
                            <a:schemeClr val="tx2"/>
                          </a:solidFill>
                          <a:latin typeface="EYInterstate Light" panose="02000506000000020004" pitchFamily="2" charset="0"/>
                          <a:ea typeface="+mn-ea"/>
                          <a:cs typeface="Arial" pitchFamily="34" charset="0"/>
                        </a:rPr>
                        <a:t>                                        Track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en-US" sz="1300" dirty="0">
                          <a:latin typeface="EYInterstate Light" panose="02000506000000020004" pitchFamily="2" charset="0"/>
                        </a:rPr>
                        <a:t>Update payroll details of new joiners in Payroll master</a:t>
                      </a:r>
                    </a:p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en-US" sz="1300" dirty="0">
                          <a:latin typeface="EYInterstate Light" panose="02000506000000020004" pitchFamily="2" charset="0"/>
                        </a:rPr>
                        <a:t>Update compensation revision details for existing employees</a:t>
                      </a: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en-US" sz="1300" dirty="0">
                          <a:latin typeface="EYInterstate Light" panose="02000506000000020004" pitchFamily="2" charset="0"/>
                        </a:rPr>
                        <a:t>Tracking employee attendance and leave details for payroll computation </a:t>
                      </a:r>
                      <a:endParaRPr lang="en-US" altLang="en-US" sz="1300" b="0" dirty="0">
                        <a:latin typeface="EYInterstate Light" panose="02000506000000020004" pitchFamily="2" charset="0"/>
                      </a:endParaRP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dirty="0">
                          <a:latin typeface="EYInterstate Light" panose="02000506000000020004" pitchFamily="2" charset="0"/>
                        </a:rPr>
                        <a:t>Leave reversal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Incorrect update of new joiner details in the employee master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Periodic reconciliation of employee-wise remuneration as per the pay register with the source file by HR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722810"/>
                  </a:ext>
                </a:extLst>
              </a:tr>
              <a:tr h="46402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Creation of fictitious employees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Reconciliation of list of new joiner with their individual joining report and induction tracker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493818"/>
                  </a:ext>
                </a:extLst>
              </a:tr>
              <a:tr h="46402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Un-authorised / Incorrect compensation revision details </a:t>
                      </a:r>
                      <a:endParaRPr kumimoji="0" lang="en-US" altLang="en-US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YInterstate Light" panose="02000506000000020004" pitchFamily="2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176213" indent="-176213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404040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Details updated in Payroll file / input file should be </a:t>
                      </a:r>
                      <a:r>
                        <a:rPr lang="en-US" altLang="en-US" sz="1300" b="1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reconciled with source documents</a:t>
                      </a: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 before initiating payroll processing </a:t>
                      </a:r>
                    </a:p>
                    <a:p>
                      <a:pPr marL="176213" indent="-176213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404040"/>
                        </a:buClr>
                        <a:buSzPct val="75000"/>
                        <a:buFont typeface="Wingdings" panose="05000000000000000000" pitchFamily="2" charset="2"/>
                        <a:buChar char="§"/>
                      </a:pPr>
                      <a:r>
                        <a:rPr lang="en-US" altLang="en-US" sz="1300" b="1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Access to Payroll file / input file should be limited </a:t>
                      </a: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to only authorised personnel and should be password protected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764281"/>
                  </a:ext>
                </a:extLst>
              </a:tr>
              <a:tr h="464024">
                <a:tc vMerge="1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endParaRPr lang="en-US" sz="1400" i="1" kern="1200" dirty="0">
                        <a:solidFill>
                          <a:schemeClr val="tx2"/>
                        </a:solidFill>
                        <a:latin typeface="EYInterstate Light" panose="02000506000000020004" pitchFamily="2" charset="0"/>
                        <a:ea typeface="+mn-ea"/>
                        <a:cs typeface="Arial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None/>
                      </a:pPr>
                      <a:endParaRPr lang="en-US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Swipe cards not being used or attendance register not updated on a daily basis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404040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en-US" sz="1300" b="1" dirty="0"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Periodic review</a:t>
                      </a:r>
                      <a:r>
                        <a:rPr lang="en-US" altLang="en-US" sz="1300" dirty="0"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 of ‘Swipe Report’ or ‘Attendance registers’ should be performed to ensure its </a:t>
                      </a:r>
                      <a:r>
                        <a:rPr lang="en-US" altLang="en-US" sz="1300" b="1" dirty="0"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accuracy and effectiveness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246513"/>
                  </a:ext>
                </a:extLst>
              </a:tr>
              <a:tr h="464024">
                <a:tc vMerge="1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endParaRPr lang="en-US" sz="1400" i="1" kern="1200" dirty="0">
                        <a:solidFill>
                          <a:schemeClr val="tx2"/>
                        </a:solidFill>
                        <a:latin typeface="EYInterstate Light" panose="02000506000000020004" pitchFamily="2" charset="0"/>
                        <a:ea typeface="+mn-ea"/>
                        <a:cs typeface="Arial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None/>
                      </a:pPr>
                      <a:endParaRPr lang="en-US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Non computation or incorrect computation of Loss of Pay details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404040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en-US" sz="1300" b="1" dirty="0"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Loss of Pay computation should be reviewed </a:t>
                      </a:r>
                      <a:r>
                        <a:rPr lang="en-US" altLang="en-US" sz="1300" dirty="0"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and approved by senior executive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689756"/>
                  </a:ext>
                </a:extLst>
              </a:tr>
              <a:tr h="464024">
                <a:tc vMerge="1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endParaRPr lang="en-US" sz="1400" i="1" kern="1200" dirty="0">
                        <a:solidFill>
                          <a:schemeClr val="tx2"/>
                        </a:solidFill>
                        <a:latin typeface="EYInterstate Light" panose="02000506000000020004" pitchFamily="2" charset="0"/>
                        <a:ea typeface="+mn-ea"/>
                        <a:cs typeface="Arial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None/>
                      </a:pPr>
                      <a:endParaRPr lang="en-US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Unauthorized leave reversal / reversal against policy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404040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Timeline based policy for </a:t>
                      </a:r>
                      <a:r>
                        <a:rPr lang="en-US" altLang="en-US" sz="1300" b="1" dirty="0"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reversing leave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676859"/>
                  </a:ext>
                </a:extLst>
              </a:tr>
              <a:tr h="464024">
                <a:tc vMerge="1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endParaRPr lang="en-US" sz="1400" i="1" kern="1200" dirty="0">
                        <a:solidFill>
                          <a:schemeClr val="tx2"/>
                        </a:solidFill>
                        <a:latin typeface="EYInterstate Light" panose="02000506000000020004" pitchFamily="2" charset="0"/>
                        <a:ea typeface="+mn-ea"/>
                        <a:cs typeface="Arial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None/>
                      </a:pPr>
                      <a:endParaRPr lang="en-US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Backdated leave and leave reversal applied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404040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Restrict system to allow for </a:t>
                      </a:r>
                      <a:r>
                        <a:rPr lang="en-US" altLang="en-US" sz="1300" b="1" dirty="0"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backdated leave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22018"/>
                  </a:ext>
                </a:extLst>
              </a:tr>
            </a:tbl>
          </a:graphicData>
        </a:graphic>
      </p:graphicFrame>
      <p:sp>
        <p:nvSpPr>
          <p:cNvPr id="39" name="Content Placeholder 8">
            <a:extLst>
              <a:ext uri="{FF2B5EF4-FFF2-40B4-BE49-F238E27FC236}">
                <a16:creationId xmlns:a16="http://schemas.microsoft.com/office/drawing/2014/main" id="{987D52B5-F353-4C29-B4A8-A8E2577251C5}"/>
              </a:ext>
            </a:extLst>
          </p:cNvPr>
          <p:cNvSpPr txBox="1">
            <a:spLocks/>
          </p:cNvSpPr>
          <p:nvPr/>
        </p:nvSpPr>
        <p:spPr>
          <a:xfrm>
            <a:off x="364949" y="2132532"/>
            <a:ext cx="331051" cy="331051"/>
          </a:xfrm>
          <a:prstGeom prst="rect">
            <a:avLst/>
          </a:prstGeom>
          <a:solidFill>
            <a:schemeClr val="accent5"/>
          </a:solidFill>
        </p:spPr>
        <p:txBody>
          <a:bodyPr vert="horz" lIns="36000" tIns="36000" rIns="36000" bIns="36000" rtlCol="0" anchor="ctr">
            <a:no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FontTx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800"/>
              </a:spcBef>
              <a:buFontTx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1463" indent="-271463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541338" indent="-26987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04863" indent="-26352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solidFill>
                  <a:schemeClr val="tx2"/>
                </a:solidFill>
                <a:latin typeface="EYInterstate" panose="02000503020000020004" pitchFamily="2" charset="0"/>
              </a:rPr>
              <a:t>1</a:t>
            </a:r>
          </a:p>
        </p:txBody>
      </p:sp>
      <p:pic>
        <p:nvPicPr>
          <p:cNvPr id="9" name="Graphic 8" descr="Coins">
            <a:extLst>
              <a:ext uri="{FF2B5EF4-FFF2-40B4-BE49-F238E27FC236}">
                <a16:creationId xmlns:a16="http://schemas.microsoft.com/office/drawing/2014/main" id="{9BAE9064-29B9-4D7E-AA61-0D5843A72B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88000" y="224183"/>
            <a:ext cx="704968" cy="704968"/>
          </a:xfrm>
          <a:prstGeom prst="rect">
            <a:avLst/>
          </a:prstGeom>
        </p:spPr>
      </p:pic>
      <p:sp>
        <p:nvSpPr>
          <p:cNvPr id="11" name="Title 2">
            <a:extLst>
              <a:ext uri="{FF2B5EF4-FFF2-40B4-BE49-F238E27FC236}">
                <a16:creationId xmlns:a16="http://schemas.microsoft.com/office/drawing/2014/main" id="{0F1C904E-2545-44E3-8FF0-FC9F392C2BC2}"/>
              </a:ext>
            </a:extLst>
          </p:cNvPr>
          <p:cNvSpPr txBox="1">
            <a:spLocks/>
          </p:cNvSpPr>
          <p:nvPr/>
        </p:nvSpPr>
        <p:spPr>
          <a:xfrm>
            <a:off x="9840000" y="6237000"/>
            <a:ext cx="1748631" cy="27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lvl="1">
              <a:spcAft>
                <a:spcPts val="200"/>
              </a:spcAft>
            </a:pPr>
            <a:r>
              <a:rPr lang="en-US" sz="1050" i="1" dirty="0">
                <a:latin typeface="EYInterstate Light" panose="02000506000000020004" pitchFamily="2" charset="0"/>
              </a:rPr>
              <a:t>Continued on next page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D0D77AF-437E-46B1-A371-859198DE6462}"/>
              </a:ext>
            </a:extLst>
          </p:cNvPr>
          <p:cNvGrpSpPr/>
          <p:nvPr/>
        </p:nvGrpSpPr>
        <p:grpSpPr>
          <a:xfrm>
            <a:off x="10443368" y="196989"/>
            <a:ext cx="1111829" cy="1012636"/>
            <a:chOff x="4656571" y="2602968"/>
            <a:chExt cx="3305786" cy="3259448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F88AF2F-9837-4C1D-92E6-9C5A83066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3BBB5B15-5482-4F24-BCB5-7CB8A357F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noFill/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F08985C-324D-419F-8834-59C458ED0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B2D3BAB4-BD9B-41B5-90DF-CD19E01721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" name="Oval 12">
              <a:extLst>
                <a:ext uri="{FF2B5EF4-FFF2-40B4-BE49-F238E27FC236}">
                  <a16:creationId xmlns:a16="http://schemas.microsoft.com/office/drawing/2014/main" id="{88F408D0-E950-4387-AE7A-E1FCED0A5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D8B86F2E-DD1D-4FDF-9C6C-9EDE07FEF5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" name="Oval 15">
              <a:extLst>
                <a:ext uri="{FF2B5EF4-FFF2-40B4-BE49-F238E27FC236}">
                  <a16:creationId xmlns:a16="http://schemas.microsoft.com/office/drawing/2014/main" id="{B4E910EA-BC40-49E8-A7FC-7FE0F3A5D1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38F2A62E-DA57-405A-8941-B557AC484A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" name="Oval 18">
              <a:extLst>
                <a:ext uri="{FF2B5EF4-FFF2-40B4-BE49-F238E27FC236}">
                  <a16:creationId xmlns:a16="http://schemas.microsoft.com/office/drawing/2014/main" id="{E0B492AA-5599-4DA7-B752-9A3FD3623D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D27C6CA3-2838-4F96-BD50-64997145DC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" name="Oval 21">
              <a:extLst>
                <a:ext uri="{FF2B5EF4-FFF2-40B4-BE49-F238E27FC236}">
                  <a16:creationId xmlns:a16="http://schemas.microsoft.com/office/drawing/2014/main" id="{A1F8453B-1EBE-4461-909E-E11D305C6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460263C-1B97-49F3-9615-D520B8EBB50F}"/>
                </a:ext>
              </a:extLst>
            </p:cNvPr>
            <p:cNvSpPr/>
            <p:nvPr/>
          </p:nvSpPr>
          <p:spPr>
            <a:xfrm>
              <a:off x="5660472" y="3653263"/>
              <a:ext cx="1437007" cy="107390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25" name="Graphic 24" descr="Target Audience">
              <a:extLst>
                <a:ext uri="{FF2B5EF4-FFF2-40B4-BE49-F238E27FC236}">
                  <a16:creationId xmlns:a16="http://schemas.microsoft.com/office/drawing/2014/main" id="{8DED22F6-FD8E-4787-856E-BE7B86B6461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490490" y="2629102"/>
              <a:ext cx="597521" cy="597521"/>
            </a:xfrm>
            <a:prstGeom prst="rect">
              <a:avLst/>
            </a:prstGeom>
          </p:spPr>
        </p:pic>
        <p:pic>
          <p:nvPicPr>
            <p:cNvPr id="26" name="Graphic 25" descr="Handshake">
              <a:extLst>
                <a:ext uri="{FF2B5EF4-FFF2-40B4-BE49-F238E27FC236}">
                  <a16:creationId xmlns:a16="http://schemas.microsoft.com/office/drawing/2014/main" id="{D33EFD03-CFC9-42D9-BAAA-F65A140D94B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27" name="Graphic 26" descr="Ribbon">
              <a:extLst>
                <a:ext uri="{FF2B5EF4-FFF2-40B4-BE49-F238E27FC236}">
                  <a16:creationId xmlns:a16="http://schemas.microsoft.com/office/drawing/2014/main" id="{1FF89DAA-65CF-4A80-BF12-4664C459332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852267" y="5312726"/>
              <a:ext cx="457200" cy="457200"/>
            </a:xfrm>
            <a:prstGeom prst="rect">
              <a:avLst/>
            </a:prstGeom>
          </p:spPr>
        </p:pic>
        <p:pic>
          <p:nvPicPr>
            <p:cNvPr id="28" name="Graphic 27" descr="Contract">
              <a:extLst>
                <a:ext uri="{FF2B5EF4-FFF2-40B4-BE49-F238E27FC236}">
                  <a16:creationId xmlns:a16="http://schemas.microsoft.com/office/drawing/2014/main" id="{E450624C-472C-4DD5-BF76-684A03A5870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758757" y="4025047"/>
              <a:ext cx="418525" cy="418525"/>
            </a:xfrm>
            <a:prstGeom prst="rect">
              <a:avLst/>
            </a:prstGeom>
          </p:spPr>
        </p:pic>
        <p:pic>
          <p:nvPicPr>
            <p:cNvPr id="29" name="Graphic 28" descr="Coins">
              <a:extLst>
                <a:ext uri="{FF2B5EF4-FFF2-40B4-BE49-F238E27FC236}">
                  <a16:creationId xmlns:a16="http://schemas.microsoft.com/office/drawing/2014/main" id="{504EEB40-02B6-45BC-BF84-0BEB35237F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412808" y="4537060"/>
              <a:ext cx="469492" cy="469492"/>
            </a:xfrm>
            <a:prstGeom prst="rect">
              <a:avLst/>
            </a:prstGeom>
          </p:spPr>
        </p:pic>
      </p:grpSp>
      <p:sp>
        <p:nvSpPr>
          <p:cNvPr id="31" name="AutoShape 5">
            <a:extLst>
              <a:ext uri="{FF2B5EF4-FFF2-40B4-BE49-F238E27FC236}">
                <a16:creationId xmlns:a16="http://schemas.microsoft.com/office/drawing/2014/main" id="{5190AEE2-8B84-4C70-90EF-2A5106B6CD3C}"/>
              </a:ext>
            </a:extLst>
          </p:cNvPr>
          <p:cNvSpPr>
            <a:spLocks noChangeArrowheads="1"/>
          </p:cNvSpPr>
          <p:nvPr/>
        </p:nvSpPr>
        <p:spPr bwMode="gray">
          <a:xfrm>
            <a:off x="3555419" y="1065176"/>
            <a:ext cx="1087298" cy="576000"/>
          </a:xfrm>
          <a:prstGeom prst="homePlate">
            <a:avLst>
              <a:gd name="adj" fmla="val 29160"/>
            </a:avLst>
          </a:prstGeom>
          <a:solidFill>
            <a:schemeClr val="accent2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latin typeface="EYInterstate Light" panose="02000506000000020004" pitchFamily="2" charset="0"/>
              </a:rPr>
              <a:t>Track</a:t>
            </a:r>
          </a:p>
        </p:txBody>
      </p:sp>
      <p:sp>
        <p:nvSpPr>
          <p:cNvPr id="32" name="AutoShape 6">
            <a:extLst>
              <a:ext uri="{FF2B5EF4-FFF2-40B4-BE49-F238E27FC236}">
                <a16:creationId xmlns:a16="http://schemas.microsoft.com/office/drawing/2014/main" id="{3F879021-751C-4016-B80D-159A446CCB3B}"/>
              </a:ext>
            </a:extLst>
          </p:cNvPr>
          <p:cNvSpPr>
            <a:spLocks noChangeArrowheads="1"/>
          </p:cNvSpPr>
          <p:nvPr/>
        </p:nvSpPr>
        <p:spPr bwMode="gray">
          <a:xfrm>
            <a:off x="4551133" y="1065176"/>
            <a:ext cx="1335168" cy="576000"/>
          </a:xfrm>
          <a:prstGeom prst="chevron">
            <a:avLst>
              <a:gd name="adj" fmla="val 3000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Deduct</a:t>
            </a:r>
          </a:p>
        </p:txBody>
      </p:sp>
      <p:sp>
        <p:nvSpPr>
          <p:cNvPr id="33" name="AutoShape 8">
            <a:extLst>
              <a:ext uri="{FF2B5EF4-FFF2-40B4-BE49-F238E27FC236}">
                <a16:creationId xmlns:a16="http://schemas.microsoft.com/office/drawing/2014/main" id="{EA7AB37A-6D7B-476E-8E85-B3C5D3C86B46}"/>
              </a:ext>
            </a:extLst>
          </p:cNvPr>
          <p:cNvSpPr>
            <a:spLocks noChangeArrowheads="1"/>
          </p:cNvSpPr>
          <p:nvPr/>
        </p:nvSpPr>
        <p:spPr bwMode="gray">
          <a:xfrm>
            <a:off x="5775133" y="1066285"/>
            <a:ext cx="1243584" cy="576000"/>
          </a:xfrm>
          <a:prstGeom prst="chevron">
            <a:avLst>
              <a:gd name="adj" fmla="val 3252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Disburse</a:t>
            </a:r>
          </a:p>
        </p:txBody>
      </p:sp>
      <p:sp>
        <p:nvSpPr>
          <p:cNvPr id="34" name="AutoShape 8">
            <a:extLst>
              <a:ext uri="{FF2B5EF4-FFF2-40B4-BE49-F238E27FC236}">
                <a16:creationId xmlns:a16="http://schemas.microsoft.com/office/drawing/2014/main" id="{C211F5B0-EDDE-42CE-99DD-84DEB7D2C68A}"/>
              </a:ext>
            </a:extLst>
          </p:cNvPr>
          <p:cNvSpPr>
            <a:spLocks noChangeArrowheads="1"/>
          </p:cNvSpPr>
          <p:nvPr/>
        </p:nvSpPr>
        <p:spPr bwMode="gray">
          <a:xfrm>
            <a:off x="6927133" y="1065176"/>
            <a:ext cx="1459584" cy="576000"/>
          </a:xfrm>
          <a:prstGeom prst="chevron">
            <a:avLst>
              <a:gd name="adj" fmla="val 3000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Remit</a:t>
            </a:r>
          </a:p>
        </p:txBody>
      </p:sp>
    </p:spTree>
    <p:extLst>
      <p:ext uri="{BB962C8B-B14F-4D97-AF65-F5344CB8AC3E}">
        <p14:creationId xmlns:p14="http://schemas.microsoft.com/office/powerpoint/2010/main" val="238129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Payroll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0DCAC754-12D3-475B-8D76-1ABABA59F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703431"/>
              </p:ext>
            </p:extLst>
          </p:nvPr>
        </p:nvGraphicFramePr>
        <p:xfrm>
          <a:off x="364949" y="1691663"/>
          <a:ext cx="11347052" cy="1677777"/>
        </p:xfrm>
        <a:graphic>
          <a:graphicData uri="http://schemas.openxmlformats.org/drawingml/2006/table">
            <a:tbl>
              <a:tblPr firstRow="1" bandRow="1"/>
              <a:tblGrid>
                <a:gridCol w="331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Activities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Risk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Controls</a:t>
                      </a:r>
                      <a:endParaRPr lang="en-US" sz="1400" b="0" i="1" dirty="0">
                        <a:solidFill>
                          <a:schemeClr val="tx1"/>
                        </a:solidFill>
                        <a:latin typeface="EYInterstate" panose="0200050302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24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400" i="1" kern="1200" dirty="0">
                          <a:solidFill>
                            <a:schemeClr val="tx2"/>
                          </a:solidFill>
                          <a:latin typeface="EYInterstate Light" panose="02000506000000020004" pitchFamily="2" charset="0"/>
                          <a:ea typeface="+mn-ea"/>
                          <a:cs typeface="Arial" pitchFamily="34" charset="0"/>
                        </a:rPr>
                        <a:t>   Deduct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Statutory &amp; deduction from employee payroll</a:t>
                      </a:r>
                    </a:p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Incorrect computation of statutory dues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Statutory deduction rates should be pre programmed in the ERP or in the Payroll file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2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Incorrect deduction or under deduction of other employee deductions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Employee deductions updated in the payroll file should be reconciled with the source data before initiating payroll processing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459123"/>
                  </a:ext>
                </a:extLst>
              </a:tr>
            </a:tbl>
          </a:graphicData>
        </a:graphic>
      </p:graphicFrame>
      <p:sp>
        <p:nvSpPr>
          <p:cNvPr id="39" name="Content Placeholder 8">
            <a:extLst>
              <a:ext uri="{FF2B5EF4-FFF2-40B4-BE49-F238E27FC236}">
                <a16:creationId xmlns:a16="http://schemas.microsoft.com/office/drawing/2014/main" id="{987D52B5-F353-4C29-B4A8-A8E2577251C5}"/>
              </a:ext>
            </a:extLst>
          </p:cNvPr>
          <p:cNvSpPr txBox="1">
            <a:spLocks/>
          </p:cNvSpPr>
          <p:nvPr/>
        </p:nvSpPr>
        <p:spPr>
          <a:xfrm>
            <a:off x="364949" y="2132532"/>
            <a:ext cx="331051" cy="331051"/>
          </a:xfrm>
          <a:prstGeom prst="rect">
            <a:avLst/>
          </a:prstGeom>
          <a:solidFill>
            <a:schemeClr val="accent5"/>
          </a:solidFill>
        </p:spPr>
        <p:txBody>
          <a:bodyPr vert="horz" lIns="36000" tIns="36000" rIns="36000" bIns="36000" rtlCol="0" anchor="ctr">
            <a:no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FontTx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800"/>
              </a:spcBef>
              <a:buFontTx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1463" indent="-271463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541338" indent="-26987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04863" indent="-26352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solidFill>
                  <a:schemeClr val="tx2"/>
                </a:solidFill>
                <a:latin typeface="EYInterstate" panose="02000503020000020004" pitchFamily="2" charset="0"/>
              </a:rPr>
              <a:t>2</a:t>
            </a:r>
          </a:p>
        </p:txBody>
      </p:sp>
      <p:pic>
        <p:nvPicPr>
          <p:cNvPr id="9" name="Graphic 8" descr="Coins">
            <a:extLst>
              <a:ext uri="{FF2B5EF4-FFF2-40B4-BE49-F238E27FC236}">
                <a16:creationId xmlns:a16="http://schemas.microsoft.com/office/drawing/2014/main" id="{9BAE9064-29B9-4D7E-AA61-0D5843A72B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88000" y="224183"/>
            <a:ext cx="704968" cy="704968"/>
          </a:xfrm>
          <a:prstGeom prst="rect">
            <a:avLst/>
          </a:prstGeom>
        </p:spPr>
      </p:pic>
      <p:sp>
        <p:nvSpPr>
          <p:cNvPr id="11" name="Title 2">
            <a:extLst>
              <a:ext uri="{FF2B5EF4-FFF2-40B4-BE49-F238E27FC236}">
                <a16:creationId xmlns:a16="http://schemas.microsoft.com/office/drawing/2014/main" id="{0F1C904E-2545-44E3-8FF0-FC9F392C2BC2}"/>
              </a:ext>
            </a:extLst>
          </p:cNvPr>
          <p:cNvSpPr txBox="1">
            <a:spLocks/>
          </p:cNvSpPr>
          <p:nvPr/>
        </p:nvSpPr>
        <p:spPr>
          <a:xfrm>
            <a:off x="10344000" y="5961231"/>
            <a:ext cx="1748631" cy="27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lvl="1">
              <a:spcAft>
                <a:spcPts val="200"/>
              </a:spcAft>
            </a:pPr>
            <a:r>
              <a:rPr lang="en-US" sz="1050" i="1" dirty="0">
                <a:latin typeface="EYInterstate Light" panose="02000506000000020004" pitchFamily="2" charset="0"/>
              </a:rPr>
              <a:t>Continue on next page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D0D77AF-437E-46B1-A371-859198DE6462}"/>
              </a:ext>
            </a:extLst>
          </p:cNvPr>
          <p:cNvGrpSpPr/>
          <p:nvPr/>
        </p:nvGrpSpPr>
        <p:grpSpPr>
          <a:xfrm>
            <a:off x="10443368" y="196989"/>
            <a:ext cx="1111829" cy="1012636"/>
            <a:chOff x="4656571" y="2602968"/>
            <a:chExt cx="3305786" cy="3259448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F88AF2F-9837-4C1D-92E6-9C5A83066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3BBB5B15-5482-4F24-BCB5-7CB8A357F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noFill/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F08985C-324D-419F-8834-59C458ED0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B2D3BAB4-BD9B-41B5-90DF-CD19E01721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" name="Oval 12">
              <a:extLst>
                <a:ext uri="{FF2B5EF4-FFF2-40B4-BE49-F238E27FC236}">
                  <a16:creationId xmlns:a16="http://schemas.microsoft.com/office/drawing/2014/main" id="{88F408D0-E950-4387-AE7A-E1FCED0A5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D8B86F2E-DD1D-4FDF-9C6C-9EDE07FEF5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" name="Oval 15">
              <a:extLst>
                <a:ext uri="{FF2B5EF4-FFF2-40B4-BE49-F238E27FC236}">
                  <a16:creationId xmlns:a16="http://schemas.microsoft.com/office/drawing/2014/main" id="{B4E910EA-BC40-49E8-A7FC-7FE0F3A5D1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38F2A62E-DA57-405A-8941-B557AC484A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" name="Oval 18">
              <a:extLst>
                <a:ext uri="{FF2B5EF4-FFF2-40B4-BE49-F238E27FC236}">
                  <a16:creationId xmlns:a16="http://schemas.microsoft.com/office/drawing/2014/main" id="{E0B492AA-5599-4DA7-B752-9A3FD3623D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D27C6CA3-2838-4F96-BD50-64997145DC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" name="Oval 21">
              <a:extLst>
                <a:ext uri="{FF2B5EF4-FFF2-40B4-BE49-F238E27FC236}">
                  <a16:creationId xmlns:a16="http://schemas.microsoft.com/office/drawing/2014/main" id="{A1F8453B-1EBE-4461-909E-E11D305C6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460263C-1B97-49F3-9615-D520B8EBB50F}"/>
                </a:ext>
              </a:extLst>
            </p:cNvPr>
            <p:cNvSpPr/>
            <p:nvPr/>
          </p:nvSpPr>
          <p:spPr>
            <a:xfrm>
              <a:off x="5660472" y="3653263"/>
              <a:ext cx="1437007" cy="107390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25" name="Graphic 24" descr="Target Audience">
              <a:extLst>
                <a:ext uri="{FF2B5EF4-FFF2-40B4-BE49-F238E27FC236}">
                  <a16:creationId xmlns:a16="http://schemas.microsoft.com/office/drawing/2014/main" id="{8DED22F6-FD8E-4787-856E-BE7B86B6461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490490" y="2629102"/>
              <a:ext cx="597521" cy="597521"/>
            </a:xfrm>
            <a:prstGeom prst="rect">
              <a:avLst/>
            </a:prstGeom>
          </p:spPr>
        </p:pic>
        <p:pic>
          <p:nvPicPr>
            <p:cNvPr id="26" name="Graphic 25" descr="Handshake">
              <a:extLst>
                <a:ext uri="{FF2B5EF4-FFF2-40B4-BE49-F238E27FC236}">
                  <a16:creationId xmlns:a16="http://schemas.microsoft.com/office/drawing/2014/main" id="{D33EFD03-CFC9-42D9-BAAA-F65A140D94B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27" name="Graphic 26" descr="Ribbon">
              <a:extLst>
                <a:ext uri="{FF2B5EF4-FFF2-40B4-BE49-F238E27FC236}">
                  <a16:creationId xmlns:a16="http://schemas.microsoft.com/office/drawing/2014/main" id="{1FF89DAA-65CF-4A80-BF12-4664C459332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852267" y="5312726"/>
              <a:ext cx="457200" cy="457200"/>
            </a:xfrm>
            <a:prstGeom prst="rect">
              <a:avLst/>
            </a:prstGeom>
          </p:spPr>
        </p:pic>
        <p:pic>
          <p:nvPicPr>
            <p:cNvPr id="28" name="Graphic 27" descr="Contract">
              <a:extLst>
                <a:ext uri="{FF2B5EF4-FFF2-40B4-BE49-F238E27FC236}">
                  <a16:creationId xmlns:a16="http://schemas.microsoft.com/office/drawing/2014/main" id="{E450624C-472C-4DD5-BF76-684A03A5870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758757" y="4025047"/>
              <a:ext cx="418525" cy="418525"/>
            </a:xfrm>
            <a:prstGeom prst="rect">
              <a:avLst/>
            </a:prstGeom>
          </p:spPr>
        </p:pic>
        <p:pic>
          <p:nvPicPr>
            <p:cNvPr id="29" name="Graphic 28" descr="Coins">
              <a:extLst>
                <a:ext uri="{FF2B5EF4-FFF2-40B4-BE49-F238E27FC236}">
                  <a16:creationId xmlns:a16="http://schemas.microsoft.com/office/drawing/2014/main" id="{504EEB40-02B6-45BC-BF84-0BEB35237F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412808" y="4537060"/>
              <a:ext cx="469492" cy="469492"/>
            </a:xfrm>
            <a:prstGeom prst="rect">
              <a:avLst/>
            </a:prstGeom>
          </p:spPr>
        </p:pic>
      </p:grpSp>
      <p:sp>
        <p:nvSpPr>
          <p:cNvPr id="31" name="AutoShape 5">
            <a:extLst>
              <a:ext uri="{FF2B5EF4-FFF2-40B4-BE49-F238E27FC236}">
                <a16:creationId xmlns:a16="http://schemas.microsoft.com/office/drawing/2014/main" id="{5190AEE2-8B84-4C70-90EF-2A5106B6CD3C}"/>
              </a:ext>
            </a:extLst>
          </p:cNvPr>
          <p:cNvSpPr>
            <a:spLocks noChangeArrowheads="1"/>
          </p:cNvSpPr>
          <p:nvPr/>
        </p:nvSpPr>
        <p:spPr bwMode="gray">
          <a:xfrm>
            <a:off x="3555419" y="1065176"/>
            <a:ext cx="1087298" cy="576000"/>
          </a:xfrm>
          <a:prstGeom prst="homePlate">
            <a:avLst>
              <a:gd name="adj" fmla="val 29160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Track</a:t>
            </a:r>
          </a:p>
        </p:txBody>
      </p:sp>
      <p:sp>
        <p:nvSpPr>
          <p:cNvPr id="32" name="AutoShape 6">
            <a:extLst>
              <a:ext uri="{FF2B5EF4-FFF2-40B4-BE49-F238E27FC236}">
                <a16:creationId xmlns:a16="http://schemas.microsoft.com/office/drawing/2014/main" id="{3F879021-751C-4016-B80D-159A446CCB3B}"/>
              </a:ext>
            </a:extLst>
          </p:cNvPr>
          <p:cNvSpPr>
            <a:spLocks noChangeArrowheads="1"/>
          </p:cNvSpPr>
          <p:nvPr/>
        </p:nvSpPr>
        <p:spPr bwMode="gray">
          <a:xfrm>
            <a:off x="4551133" y="1065176"/>
            <a:ext cx="1335168" cy="576000"/>
          </a:xfrm>
          <a:prstGeom prst="chevron">
            <a:avLst>
              <a:gd name="adj" fmla="val 30004"/>
            </a:avLst>
          </a:prstGeom>
          <a:solidFill>
            <a:schemeClr val="accent2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latin typeface="EYInterstate Light" panose="02000506000000020004" pitchFamily="2" charset="0"/>
              </a:rPr>
              <a:t>Deduct</a:t>
            </a:r>
          </a:p>
        </p:txBody>
      </p:sp>
      <p:sp>
        <p:nvSpPr>
          <p:cNvPr id="33" name="AutoShape 8">
            <a:extLst>
              <a:ext uri="{FF2B5EF4-FFF2-40B4-BE49-F238E27FC236}">
                <a16:creationId xmlns:a16="http://schemas.microsoft.com/office/drawing/2014/main" id="{EA7AB37A-6D7B-476E-8E85-B3C5D3C86B46}"/>
              </a:ext>
            </a:extLst>
          </p:cNvPr>
          <p:cNvSpPr>
            <a:spLocks noChangeArrowheads="1"/>
          </p:cNvSpPr>
          <p:nvPr/>
        </p:nvSpPr>
        <p:spPr bwMode="gray">
          <a:xfrm>
            <a:off x="5775133" y="1066285"/>
            <a:ext cx="1243584" cy="576000"/>
          </a:xfrm>
          <a:prstGeom prst="chevron">
            <a:avLst>
              <a:gd name="adj" fmla="val 3252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Disburse</a:t>
            </a:r>
          </a:p>
        </p:txBody>
      </p:sp>
      <p:sp>
        <p:nvSpPr>
          <p:cNvPr id="34" name="AutoShape 8">
            <a:extLst>
              <a:ext uri="{FF2B5EF4-FFF2-40B4-BE49-F238E27FC236}">
                <a16:creationId xmlns:a16="http://schemas.microsoft.com/office/drawing/2014/main" id="{C211F5B0-EDDE-42CE-99DD-84DEB7D2C68A}"/>
              </a:ext>
            </a:extLst>
          </p:cNvPr>
          <p:cNvSpPr>
            <a:spLocks noChangeArrowheads="1"/>
          </p:cNvSpPr>
          <p:nvPr/>
        </p:nvSpPr>
        <p:spPr bwMode="gray">
          <a:xfrm>
            <a:off x="6927133" y="1065176"/>
            <a:ext cx="1459584" cy="576000"/>
          </a:xfrm>
          <a:prstGeom prst="chevron">
            <a:avLst>
              <a:gd name="adj" fmla="val 3000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Remit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07DD58-652F-471D-9196-FED40BD04F79}"/>
              </a:ext>
            </a:extLst>
          </p:cNvPr>
          <p:cNvSpPr txBox="1"/>
          <p:nvPr/>
        </p:nvSpPr>
        <p:spPr>
          <a:xfrm>
            <a:off x="480000" y="3933000"/>
            <a:ext cx="7488000" cy="1260345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marL="356616" indent="-356616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/>
              <a:t>Provident Fund</a:t>
            </a:r>
          </a:p>
          <a:p>
            <a:pPr marL="356616" indent="-356616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/>
              <a:t>Professional Tax</a:t>
            </a:r>
          </a:p>
          <a:p>
            <a:pPr marL="356616" indent="-356616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/>
              <a:t>Employee State Insurance Corporate</a:t>
            </a:r>
          </a:p>
          <a:p>
            <a:pPr marL="356616" indent="-356616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/>
              <a:t>Tax Deduction at Source</a:t>
            </a:r>
          </a:p>
          <a:p>
            <a:pPr marL="356616" indent="-356616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/>
              <a:t>Labour Welfare Fund</a:t>
            </a:r>
          </a:p>
        </p:txBody>
      </p:sp>
    </p:spTree>
    <p:extLst>
      <p:ext uri="{BB962C8B-B14F-4D97-AF65-F5344CB8AC3E}">
        <p14:creationId xmlns:p14="http://schemas.microsoft.com/office/powerpoint/2010/main" val="139438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1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Payroll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0DCAC754-12D3-475B-8D76-1ABABA59F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907491"/>
              </p:ext>
            </p:extLst>
          </p:nvPr>
        </p:nvGraphicFramePr>
        <p:xfrm>
          <a:off x="340842" y="1991617"/>
          <a:ext cx="11347052" cy="2517453"/>
        </p:xfrm>
        <a:graphic>
          <a:graphicData uri="http://schemas.openxmlformats.org/drawingml/2006/table">
            <a:tbl>
              <a:tblPr firstRow="1" bandRow="1"/>
              <a:tblGrid>
                <a:gridCol w="331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Activities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Risk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Controls</a:t>
                      </a:r>
                      <a:endParaRPr lang="en-US" sz="1400" b="0" i="1" dirty="0">
                        <a:solidFill>
                          <a:schemeClr val="tx1"/>
                        </a:solidFill>
                        <a:latin typeface="EYInterstate" panose="0200050302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066">
                <a:tc rowSpan="3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400" i="1" kern="1200" dirty="0">
                          <a:solidFill>
                            <a:schemeClr val="tx2"/>
                          </a:solidFill>
                          <a:latin typeface="EYInterstate Light" panose="02000506000000020004" pitchFamily="2" charset="0"/>
                          <a:ea typeface="+mn-ea"/>
                          <a:cs typeface="Arial" pitchFamily="34" charset="0"/>
                        </a:rPr>
                        <a:t>           Disburse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Accounting of payroll expense for the month </a:t>
                      </a: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Release of bank advice for payroll disbursement </a:t>
                      </a: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Payroll disbursement to the employees </a:t>
                      </a: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Post payment reconciliation to ensure disbursement accuracy </a:t>
                      </a:r>
                    </a:p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Confidentiality of payroll details not maintained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lang="en-IN" sz="1300" dirty="0">
                        <a:solidFill>
                          <a:schemeClr val="tx1"/>
                        </a:solidFill>
                        <a:latin typeface="EYInterstate Light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Disbursement advice sent to the Finance department should contain only the total disbursement amount and not individual payout details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722810"/>
                  </a:ext>
                </a:extLst>
              </a:tr>
              <a:tr h="46402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Payroll cost accounted to incorrect wage type / GL 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Post accounting </a:t>
                      </a:r>
                      <a:r>
                        <a:rPr lang="en-US" altLang="en-US" sz="1300" b="1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of payroll cost, payroll JV and disbursement advice</a:t>
                      </a: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 should be reconciled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266713"/>
                  </a:ext>
                </a:extLst>
              </a:tr>
              <a:tr h="46402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Payroll disbursed to incorrect employee account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altLang="en-US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YInterstate Light" panose="02000506000000020004" pitchFamily="2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b="1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Employee bank accounts </a:t>
                      </a: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should be reconciled with the </a:t>
                      </a:r>
                      <a:r>
                        <a:rPr lang="en-US" altLang="en-US" sz="1300" b="1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employee details </a:t>
                      </a: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before releasing payment advice to the bank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897196"/>
                  </a:ext>
                </a:extLst>
              </a:tr>
            </a:tbl>
          </a:graphicData>
        </a:graphic>
      </p:graphicFrame>
      <p:sp>
        <p:nvSpPr>
          <p:cNvPr id="39" name="Content Placeholder 8">
            <a:extLst>
              <a:ext uri="{FF2B5EF4-FFF2-40B4-BE49-F238E27FC236}">
                <a16:creationId xmlns:a16="http://schemas.microsoft.com/office/drawing/2014/main" id="{987D52B5-F353-4C29-B4A8-A8E2577251C5}"/>
              </a:ext>
            </a:extLst>
          </p:cNvPr>
          <p:cNvSpPr txBox="1">
            <a:spLocks/>
          </p:cNvSpPr>
          <p:nvPr/>
        </p:nvSpPr>
        <p:spPr>
          <a:xfrm>
            <a:off x="340842" y="2432486"/>
            <a:ext cx="331051" cy="331051"/>
          </a:xfrm>
          <a:prstGeom prst="rect">
            <a:avLst/>
          </a:prstGeom>
          <a:solidFill>
            <a:schemeClr val="accent5"/>
          </a:solidFill>
        </p:spPr>
        <p:txBody>
          <a:bodyPr vert="horz" lIns="36000" tIns="36000" rIns="36000" bIns="36000" rtlCol="0" anchor="ctr">
            <a:no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FontTx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800"/>
              </a:spcBef>
              <a:buFontTx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1463" indent="-271463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541338" indent="-26987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04863" indent="-26352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solidFill>
                  <a:schemeClr val="tx2"/>
                </a:solidFill>
                <a:latin typeface="EYInterstate" panose="02000503020000020004" pitchFamily="2" charset="0"/>
              </a:rPr>
              <a:t>3</a:t>
            </a: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C35172AD-ABD7-447C-AC79-9EBFFC208279}"/>
              </a:ext>
            </a:extLst>
          </p:cNvPr>
          <p:cNvSpPr txBox="1">
            <a:spLocks/>
          </p:cNvSpPr>
          <p:nvPr/>
        </p:nvSpPr>
        <p:spPr>
          <a:xfrm>
            <a:off x="9939263" y="5601231"/>
            <a:ext cx="1748631" cy="27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lvl="1" algn="r">
              <a:spcAft>
                <a:spcPts val="200"/>
              </a:spcAft>
            </a:pPr>
            <a:r>
              <a:rPr lang="en-US" sz="1050" i="1" dirty="0">
                <a:latin typeface="EYInterstate Light" panose="02000506000000020004" pitchFamily="2" charset="0"/>
              </a:rPr>
              <a:t>End of section</a:t>
            </a:r>
          </a:p>
        </p:txBody>
      </p:sp>
      <p:pic>
        <p:nvPicPr>
          <p:cNvPr id="9" name="Graphic 8" descr="Coins">
            <a:extLst>
              <a:ext uri="{FF2B5EF4-FFF2-40B4-BE49-F238E27FC236}">
                <a16:creationId xmlns:a16="http://schemas.microsoft.com/office/drawing/2014/main" id="{9BAE9064-29B9-4D7E-AA61-0D5843A72B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88000" y="224183"/>
            <a:ext cx="704968" cy="704968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BE2C8F3A-3F1D-42A7-88F3-CFD95398A047}"/>
              </a:ext>
            </a:extLst>
          </p:cNvPr>
          <p:cNvGrpSpPr/>
          <p:nvPr/>
        </p:nvGrpSpPr>
        <p:grpSpPr>
          <a:xfrm>
            <a:off x="10443368" y="196989"/>
            <a:ext cx="1111829" cy="1012636"/>
            <a:chOff x="4656571" y="2602968"/>
            <a:chExt cx="3305786" cy="3259448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A37698F-14E9-437B-BB0C-D4CBA7AC3E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FAE90A6A-CECD-4BAE-AD59-2C06CF27B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noFill/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61E3544-7418-463B-93C0-20BCC6F1B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83C30DFB-EBB1-4146-BB63-AFBBA6BD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" name="Oval 12">
              <a:extLst>
                <a:ext uri="{FF2B5EF4-FFF2-40B4-BE49-F238E27FC236}">
                  <a16:creationId xmlns:a16="http://schemas.microsoft.com/office/drawing/2014/main" id="{D937859F-42D9-4F76-8B68-EC5CDDC57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3C6F7835-8C5A-4D00-B1AB-2D8D44AF18C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" name="Oval 15">
              <a:extLst>
                <a:ext uri="{FF2B5EF4-FFF2-40B4-BE49-F238E27FC236}">
                  <a16:creationId xmlns:a16="http://schemas.microsoft.com/office/drawing/2014/main" id="{D2E575A4-97A2-4092-BBAB-54577CCEA7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76900A7-8517-450E-896F-63CCD4E7AC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" name="Oval 18">
              <a:extLst>
                <a:ext uri="{FF2B5EF4-FFF2-40B4-BE49-F238E27FC236}">
                  <a16:creationId xmlns:a16="http://schemas.microsoft.com/office/drawing/2014/main" id="{B811312F-986C-45F3-93A1-8B221075DB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0A93D83-DC58-425F-9028-8A15630149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18CDB27-EB66-4203-AB23-AD98C4C72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8CF83DA-F3A1-452C-BE68-61DFB3C5FF2E}"/>
                </a:ext>
              </a:extLst>
            </p:cNvPr>
            <p:cNvSpPr/>
            <p:nvPr/>
          </p:nvSpPr>
          <p:spPr>
            <a:xfrm>
              <a:off x="5660472" y="3653263"/>
              <a:ext cx="1437007" cy="107390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24" name="Graphic 23" descr="Target Audience">
              <a:extLst>
                <a:ext uri="{FF2B5EF4-FFF2-40B4-BE49-F238E27FC236}">
                  <a16:creationId xmlns:a16="http://schemas.microsoft.com/office/drawing/2014/main" id="{4193EC95-663E-4FC2-9FCE-28475C2BDB7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490490" y="2629102"/>
              <a:ext cx="597521" cy="597521"/>
            </a:xfrm>
            <a:prstGeom prst="rect">
              <a:avLst/>
            </a:prstGeom>
          </p:spPr>
        </p:pic>
        <p:pic>
          <p:nvPicPr>
            <p:cNvPr id="25" name="Graphic 24" descr="Handshake">
              <a:extLst>
                <a:ext uri="{FF2B5EF4-FFF2-40B4-BE49-F238E27FC236}">
                  <a16:creationId xmlns:a16="http://schemas.microsoft.com/office/drawing/2014/main" id="{279C71F8-5229-496B-8982-9AF94259C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26" name="Graphic 25" descr="Ribbon">
              <a:extLst>
                <a:ext uri="{FF2B5EF4-FFF2-40B4-BE49-F238E27FC236}">
                  <a16:creationId xmlns:a16="http://schemas.microsoft.com/office/drawing/2014/main" id="{35448166-B35C-4A57-98ED-68EE56A7ECC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852267" y="5312726"/>
              <a:ext cx="457200" cy="457200"/>
            </a:xfrm>
            <a:prstGeom prst="rect">
              <a:avLst/>
            </a:prstGeom>
          </p:spPr>
        </p:pic>
        <p:pic>
          <p:nvPicPr>
            <p:cNvPr id="27" name="Graphic 26" descr="Contract">
              <a:extLst>
                <a:ext uri="{FF2B5EF4-FFF2-40B4-BE49-F238E27FC236}">
                  <a16:creationId xmlns:a16="http://schemas.microsoft.com/office/drawing/2014/main" id="{20F0F77E-F4B8-4AAE-BBE8-E6280705FB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758757" y="4025047"/>
              <a:ext cx="418525" cy="418525"/>
            </a:xfrm>
            <a:prstGeom prst="rect">
              <a:avLst/>
            </a:prstGeom>
          </p:spPr>
        </p:pic>
        <p:pic>
          <p:nvPicPr>
            <p:cNvPr id="28" name="Graphic 27" descr="Coins">
              <a:extLst>
                <a:ext uri="{FF2B5EF4-FFF2-40B4-BE49-F238E27FC236}">
                  <a16:creationId xmlns:a16="http://schemas.microsoft.com/office/drawing/2014/main" id="{F53BA463-7FD1-4EC6-955E-424FE596A0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412808" y="4537060"/>
              <a:ext cx="469492" cy="469492"/>
            </a:xfrm>
            <a:prstGeom prst="rect">
              <a:avLst/>
            </a:prstGeom>
          </p:spPr>
        </p:pic>
      </p:grpSp>
      <p:sp>
        <p:nvSpPr>
          <p:cNvPr id="29" name="AutoShape 5">
            <a:extLst>
              <a:ext uri="{FF2B5EF4-FFF2-40B4-BE49-F238E27FC236}">
                <a16:creationId xmlns:a16="http://schemas.microsoft.com/office/drawing/2014/main" id="{CB71911E-5CFC-4A85-94EC-9D343D23F6A9}"/>
              </a:ext>
            </a:extLst>
          </p:cNvPr>
          <p:cNvSpPr>
            <a:spLocks noChangeArrowheads="1"/>
          </p:cNvSpPr>
          <p:nvPr/>
        </p:nvSpPr>
        <p:spPr bwMode="gray">
          <a:xfrm>
            <a:off x="3555419" y="1065176"/>
            <a:ext cx="1087298" cy="576000"/>
          </a:xfrm>
          <a:prstGeom prst="homePlate">
            <a:avLst>
              <a:gd name="adj" fmla="val 29160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Track</a:t>
            </a:r>
          </a:p>
        </p:txBody>
      </p:sp>
      <p:sp>
        <p:nvSpPr>
          <p:cNvPr id="30" name="AutoShape 6">
            <a:extLst>
              <a:ext uri="{FF2B5EF4-FFF2-40B4-BE49-F238E27FC236}">
                <a16:creationId xmlns:a16="http://schemas.microsoft.com/office/drawing/2014/main" id="{65A6954B-33A3-448A-8E0A-1412BEA0C62C}"/>
              </a:ext>
            </a:extLst>
          </p:cNvPr>
          <p:cNvSpPr>
            <a:spLocks noChangeArrowheads="1"/>
          </p:cNvSpPr>
          <p:nvPr/>
        </p:nvSpPr>
        <p:spPr bwMode="gray">
          <a:xfrm>
            <a:off x="4551133" y="1065176"/>
            <a:ext cx="1335168" cy="576000"/>
          </a:xfrm>
          <a:prstGeom prst="chevron">
            <a:avLst>
              <a:gd name="adj" fmla="val 3000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Deduct</a:t>
            </a:r>
          </a:p>
        </p:txBody>
      </p:sp>
      <p:sp>
        <p:nvSpPr>
          <p:cNvPr id="31" name="AutoShape 8">
            <a:extLst>
              <a:ext uri="{FF2B5EF4-FFF2-40B4-BE49-F238E27FC236}">
                <a16:creationId xmlns:a16="http://schemas.microsoft.com/office/drawing/2014/main" id="{240A3420-0E92-48DF-B254-45926AAD040A}"/>
              </a:ext>
            </a:extLst>
          </p:cNvPr>
          <p:cNvSpPr>
            <a:spLocks noChangeArrowheads="1"/>
          </p:cNvSpPr>
          <p:nvPr/>
        </p:nvSpPr>
        <p:spPr bwMode="gray">
          <a:xfrm>
            <a:off x="5775133" y="1066285"/>
            <a:ext cx="1243584" cy="576000"/>
          </a:xfrm>
          <a:prstGeom prst="chevron">
            <a:avLst>
              <a:gd name="adj" fmla="val 32524"/>
            </a:avLst>
          </a:prstGeom>
          <a:solidFill>
            <a:schemeClr val="accent2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latin typeface="EYInterstate Light" panose="02000506000000020004" pitchFamily="2" charset="0"/>
              </a:rPr>
              <a:t>Disburse</a:t>
            </a:r>
          </a:p>
        </p:txBody>
      </p:sp>
      <p:sp>
        <p:nvSpPr>
          <p:cNvPr id="32" name="AutoShape 8">
            <a:extLst>
              <a:ext uri="{FF2B5EF4-FFF2-40B4-BE49-F238E27FC236}">
                <a16:creationId xmlns:a16="http://schemas.microsoft.com/office/drawing/2014/main" id="{F5DED21B-2C39-4E9A-83FF-913CDD1416C2}"/>
              </a:ext>
            </a:extLst>
          </p:cNvPr>
          <p:cNvSpPr>
            <a:spLocks noChangeArrowheads="1"/>
          </p:cNvSpPr>
          <p:nvPr/>
        </p:nvSpPr>
        <p:spPr bwMode="gray">
          <a:xfrm>
            <a:off x="6927133" y="1065176"/>
            <a:ext cx="1459584" cy="576000"/>
          </a:xfrm>
          <a:prstGeom prst="chevron">
            <a:avLst>
              <a:gd name="adj" fmla="val 3000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Remit</a:t>
            </a:r>
          </a:p>
        </p:txBody>
      </p:sp>
    </p:spTree>
    <p:extLst>
      <p:ext uri="{BB962C8B-B14F-4D97-AF65-F5344CB8AC3E}">
        <p14:creationId xmlns:p14="http://schemas.microsoft.com/office/powerpoint/2010/main" val="12010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Payroll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0DCAC754-12D3-475B-8D76-1ABABA59F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269686"/>
              </p:ext>
            </p:extLst>
          </p:nvPr>
        </p:nvGraphicFramePr>
        <p:xfrm>
          <a:off x="364949" y="1918464"/>
          <a:ext cx="11347052" cy="2268533"/>
        </p:xfrm>
        <a:graphic>
          <a:graphicData uri="http://schemas.openxmlformats.org/drawingml/2006/table">
            <a:tbl>
              <a:tblPr firstRow="1" bandRow="1"/>
              <a:tblGrid>
                <a:gridCol w="331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Activities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Risk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Controls</a:t>
                      </a:r>
                      <a:endParaRPr lang="en-US" sz="1400" b="0" i="1" dirty="0">
                        <a:solidFill>
                          <a:schemeClr val="tx1"/>
                        </a:solidFill>
                        <a:latin typeface="EYInterstate" panose="0200050302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320">
                <a:tc rowSpan="2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400" i="1" kern="1200" dirty="0">
                          <a:solidFill>
                            <a:schemeClr val="tx2"/>
                          </a:solidFill>
                          <a:latin typeface="EYInterstate Light" panose="02000506000000020004" pitchFamily="2" charset="0"/>
                          <a:ea typeface="+mn-ea"/>
                          <a:cs typeface="Arial" pitchFamily="34" charset="0"/>
                        </a:rPr>
                        <a:t>            Remit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7800" indent="-17780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Computation of amount of statutory remittances to be made </a:t>
                      </a:r>
                    </a:p>
                    <a:p>
                      <a:pPr marL="177800" indent="-17780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Intimation to the Finance Department with details of remittances </a:t>
                      </a:r>
                    </a:p>
                    <a:p>
                      <a:pPr marL="177800" indent="-17780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Remittance of statutory deductions by Finance Department  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Short remittance of statutory dues which may lead to penalty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lang="en-IN" sz="1300" dirty="0">
                        <a:solidFill>
                          <a:schemeClr val="tx1"/>
                        </a:solidFill>
                        <a:latin typeface="EYInterstate Light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Post payroll processing, </a:t>
                      </a:r>
                      <a:r>
                        <a:rPr lang="en-US" altLang="en-US" sz="1300" b="1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gross salary and statutory deductions as per pay register is reconciled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Statutory dues </a:t>
                      </a:r>
                      <a:r>
                        <a:rPr lang="en-US" altLang="en-US" sz="1300" b="1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paid to respective central or state authorities </a:t>
                      </a: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before due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059923"/>
                  </a:ext>
                </a:extLst>
              </a:tr>
              <a:tr h="550320">
                <a:tc vMerge="1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endParaRPr lang="en-US" sz="1400" i="1" kern="1200" dirty="0">
                        <a:solidFill>
                          <a:schemeClr val="tx2"/>
                        </a:solidFill>
                        <a:latin typeface="EYInterstate Light" panose="02000506000000020004" pitchFamily="2" charset="0"/>
                        <a:ea typeface="+mn-ea"/>
                        <a:cs typeface="Arial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Delay in remittance of statutory dues which may lead to penalty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lang="en-IN" sz="1300" dirty="0">
                        <a:solidFill>
                          <a:schemeClr val="tx1"/>
                        </a:solidFill>
                        <a:latin typeface="EYInterstate Light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b="1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Statutory compliance checklist </a:t>
                      </a: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is maintained to track and comply with statutory requirements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50180"/>
                  </a:ext>
                </a:extLst>
              </a:tr>
            </a:tbl>
          </a:graphicData>
        </a:graphic>
      </p:graphicFrame>
      <p:sp>
        <p:nvSpPr>
          <p:cNvPr id="39" name="Content Placeholder 8">
            <a:extLst>
              <a:ext uri="{FF2B5EF4-FFF2-40B4-BE49-F238E27FC236}">
                <a16:creationId xmlns:a16="http://schemas.microsoft.com/office/drawing/2014/main" id="{987D52B5-F353-4C29-B4A8-A8E2577251C5}"/>
              </a:ext>
            </a:extLst>
          </p:cNvPr>
          <p:cNvSpPr txBox="1">
            <a:spLocks/>
          </p:cNvSpPr>
          <p:nvPr/>
        </p:nvSpPr>
        <p:spPr>
          <a:xfrm>
            <a:off x="364949" y="2377949"/>
            <a:ext cx="331051" cy="331051"/>
          </a:xfrm>
          <a:prstGeom prst="rect">
            <a:avLst/>
          </a:prstGeom>
          <a:solidFill>
            <a:schemeClr val="accent5"/>
          </a:solidFill>
        </p:spPr>
        <p:txBody>
          <a:bodyPr vert="horz" lIns="36000" tIns="36000" rIns="36000" bIns="36000" rtlCol="0" anchor="ctr">
            <a:no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FontTx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800"/>
              </a:spcBef>
              <a:buFontTx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1463" indent="-271463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541338" indent="-26987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04863" indent="-26352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solidFill>
                  <a:schemeClr val="tx2"/>
                </a:solidFill>
                <a:latin typeface="EYInterstate" panose="02000503020000020004" pitchFamily="2" charset="0"/>
              </a:rPr>
              <a:t>4</a:t>
            </a: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C35172AD-ABD7-447C-AC79-9EBFFC208279}"/>
              </a:ext>
            </a:extLst>
          </p:cNvPr>
          <p:cNvSpPr txBox="1">
            <a:spLocks/>
          </p:cNvSpPr>
          <p:nvPr/>
        </p:nvSpPr>
        <p:spPr>
          <a:xfrm>
            <a:off x="9939263" y="5601231"/>
            <a:ext cx="1748631" cy="27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lvl="1" algn="r">
              <a:spcAft>
                <a:spcPts val="200"/>
              </a:spcAft>
            </a:pPr>
            <a:r>
              <a:rPr lang="en-US" sz="1050" i="1" dirty="0">
                <a:latin typeface="EYInterstate Light" panose="02000506000000020004" pitchFamily="2" charset="0"/>
              </a:rPr>
              <a:t>End of section</a:t>
            </a:r>
          </a:p>
        </p:txBody>
      </p:sp>
      <p:pic>
        <p:nvPicPr>
          <p:cNvPr id="9" name="Graphic 8" descr="Coins">
            <a:extLst>
              <a:ext uri="{FF2B5EF4-FFF2-40B4-BE49-F238E27FC236}">
                <a16:creationId xmlns:a16="http://schemas.microsoft.com/office/drawing/2014/main" id="{9BAE9064-29B9-4D7E-AA61-0D5843A72B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88000" y="224183"/>
            <a:ext cx="704968" cy="704968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BE2C8F3A-3F1D-42A7-88F3-CFD95398A047}"/>
              </a:ext>
            </a:extLst>
          </p:cNvPr>
          <p:cNvGrpSpPr/>
          <p:nvPr/>
        </p:nvGrpSpPr>
        <p:grpSpPr>
          <a:xfrm>
            <a:off x="10443368" y="196989"/>
            <a:ext cx="1111829" cy="1012636"/>
            <a:chOff x="4656571" y="2602968"/>
            <a:chExt cx="3305786" cy="3259448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A37698F-14E9-437B-BB0C-D4CBA7AC3E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FAE90A6A-CECD-4BAE-AD59-2C06CF27B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noFill/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61E3544-7418-463B-93C0-20BCC6F1B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83C30DFB-EBB1-4146-BB63-AFBBA6BD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" name="Oval 12">
              <a:extLst>
                <a:ext uri="{FF2B5EF4-FFF2-40B4-BE49-F238E27FC236}">
                  <a16:creationId xmlns:a16="http://schemas.microsoft.com/office/drawing/2014/main" id="{D937859F-42D9-4F76-8B68-EC5CDDC57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3C6F7835-8C5A-4D00-B1AB-2D8D44AF18C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" name="Oval 15">
              <a:extLst>
                <a:ext uri="{FF2B5EF4-FFF2-40B4-BE49-F238E27FC236}">
                  <a16:creationId xmlns:a16="http://schemas.microsoft.com/office/drawing/2014/main" id="{D2E575A4-97A2-4092-BBAB-54577CCEA7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76900A7-8517-450E-896F-63CCD4E7AC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" name="Oval 18">
              <a:extLst>
                <a:ext uri="{FF2B5EF4-FFF2-40B4-BE49-F238E27FC236}">
                  <a16:creationId xmlns:a16="http://schemas.microsoft.com/office/drawing/2014/main" id="{B811312F-986C-45F3-93A1-8B221075DB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0A93D83-DC58-425F-9028-8A15630149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18CDB27-EB66-4203-AB23-AD98C4C72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8CF83DA-F3A1-452C-BE68-61DFB3C5FF2E}"/>
                </a:ext>
              </a:extLst>
            </p:cNvPr>
            <p:cNvSpPr/>
            <p:nvPr/>
          </p:nvSpPr>
          <p:spPr>
            <a:xfrm>
              <a:off x="5660472" y="3653263"/>
              <a:ext cx="1437007" cy="107390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24" name="Graphic 23" descr="Target Audience">
              <a:extLst>
                <a:ext uri="{FF2B5EF4-FFF2-40B4-BE49-F238E27FC236}">
                  <a16:creationId xmlns:a16="http://schemas.microsoft.com/office/drawing/2014/main" id="{4193EC95-663E-4FC2-9FCE-28475C2BDB7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490490" y="2629102"/>
              <a:ext cx="597521" cy="597521"/>
            </a:xfrm>
            <a:prstGeom prst="rect">
              <a:avLst/>
            </a:prstGeom>
          </p:spPr>
        </p:pic>
        <p:pic>
          <p:nvPicPr>
            <p:cNvPr id="25" name="Graphic 24" descr="Handshake">
              <a:extLst>
                <a:ext uri="{FF2B5EF4-FFF2-40B4-BE49-F238E27FC236}">
                  <a16:creationId xmlns:a16="http://schemas.microsoft.com/office/drawing/2014/main" id="{279C71F8-5229-496B-8982-9AF94259C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26" name="Graphic 25" descr="Ribbon">
              <a:extLst>
                <a:ext uri="{FF2B5EF4-FFF2-40B4-BE49-F238E27FC236}">
                  <a16:creationId xmlns:a16="http://schemas.microsoft.com/office/drawing/2014/main" id="{35448166-B35C-4A57-98ED-68EE56A7ECC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852267" y="5312726"/>
              <a:ext cx="457200" cy="457200"/>
            </a:xfrm>
            <a:prstGeom prst="rect">
              <a:avLst/>
            </a:prstGeom>
          </p:spPr>
        </p:pic>
        <p:pic>
          <p:nvPicPr>
            <p:cNvPr id="27" name="Graphic 26" descr="Contract">
              <a:extLst>
                <a:ext uri="{FF2B5EF4-FFF2-40B4-BE49-F238E27FC236}">
                  <a16:creationId xmlns:a16="http://schemas.microsoft.com/office/drawing/2014/main" id="{20F0F77E-F4B8-4AAE-BBE8-E6280705FB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758757" y="4025047"/>
              <a:ext cx="418525" cy="418525"/>
            </a:xfrm>
            <a:prstGeom prst="rect">
              <a:avLst/>
            </a:prstGeom>
          </p:spPr>
        </p:pic>
        <p:pic>
          <p:nvPicPr>
            <p:cNvPr id="28" name="Graphic 27" descr="Coins">
              <a:extLst>
                <a:ext uri="{FF2B5EF4-FFF2-40B4-BE49-F238E27FC236}">
                  <a16:creationId xmlns:a16="http://schemas.microsoft.com/office/drawing/2014/main" id="{F53BA463-7FD1-4EC6-955E-424FE596A0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412808" y="4537060"/>
              <a:ext cx="469492" cy="469492"/>
            </a:xfrm>
            <a:prstGeom prst="rect">
              <a:avLst/>
            </a:prstGeom>
          </p:spPr>
        </p:pic>
      </p:grpSp>
      <p:sp>
        <p:nvSpPr>
          <p:cNvPr id="29" name="AutoShape 5">
            <a:extLst>
              <a:ext uri="{FF2B5EF4-FFF2-40B4-BE49-F238E27FC236}">
                <a16:creationId xmlns:a16="http://schemas.microsoft.com/office/drawing/2014/main" id="{CB71911E-5CFC-4A85-94EC-9D343D23F6A9}"/>
              </a:ext>
            </a:extLst>
          </p:cNvPr>
          <p:cNvSpPr>
            <a:spLocks noChangeArrowheads="1"/>
          </p:cNvSpPr>
          <p:nvPr/>
        </p:nvSpPr>
        <p:spPr bwMode="gray">
          <a:xfrm>
            <a:off x="3555419" y="1065176"/>
            <a:ext cx="1087298" cy="576000"/>
          </a:xfrm>
          <a:prstGeom prst="homePlate">
            <a:avLst>
              <a:gd name="adj" fmla="val 29160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Track</a:t>
            </a:r>
          </a:p>
        </p:txBody>
      </p:sp>
      <p:sp>
        <p:nvSpPr>
          <p:cNvPr id="30" name="AutoShape 6">
            <a:extLst>
              <a:ext uri="{FF2B5EF4-FFF2-40B4-BE49-F238E27FC236}">
                <a16:creationId xmlns:a16="http://schemas.microsoft.com/office/drawing/2014/main" id="{65A6954B-33A3-448A-8E0A-1412BEA0C62C}"/>
              </a:ext>
            </a:extLst>
          </p:cNvPr>
          <p:cNvSpPr>
            <a:spLocks noChangeArrowheads="1"/>
          </p:cNvSpPr>
          <p:nvPr/>
        </p:nvSpPr>
        <p:spPr bwMode="gray">
          <a:xfrm>
            <a:off x="4551133" y="1065176"/>
            <a:ext cx="1335168" cy="576000"/>
          </a:xfrm>
          <a:prstGeom prst="chevron">
            <a:avLst>
              <a:gd name="adj" fmla="val 3000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Deduct</a:t>
            </a:r>
          </a:p>
        </p:txBody>
      </p:sp>
      <p:sp>
        <p:nvSpPr>
          <p:cNvPr id="31" name="AutoShape 8">
            <a:extLst>
              <a:ext uri="{FF2B5EF4-FFF2-40B4-BE49-F238E27FC236}">
                <a16:creationId xmlns:a16="http://schemas.microsoft.com/office/drawing/2014/main" id="{240A3420-0E92-48DF-B254-45926AAD040A}"/>
              </a:ext>
            </a:extLst>
          </p:cNvPr>
          <p:cNvSpPr>
            <a:spLocks noChangeArrowheads="1"/>
          </p:cNvSpPr>
          <p:nvPr/>
        </p:nvSpPr>
        <p:spPr bwMode="gray">
          <a:xfrm>
            <a:off x="5775133" y="1066285"/>
            <a:ext cx="1243584" cy="576000"/>
          </a:xfrm>
          <a:prstGeom prst="chevron">
            <a:avLst>
              <a:gd name="adj" fmla="val 3252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Disburse</a:t>
            </a:r>
          </a:p>
        </p:txBody>
      </p:sp>
      <p:sp>
        <p:nvSpPr>
          <p:cNvPr id="32" name="AutoShape 8">
            <a:extLst>
              <a:ext uri="{FF2B5EF4-FFF2-40B4-BE49-F238E27FC236}">
                <a16:creationId xmlns:a16="http://schemas.microsoft.com/office/drawing/2014/main" id="{F5DED21B-2C39-4E9A-83FF-913CDD1416C2}"/>
              </a:ext>
            </a:extLst>
          </p:cNvPr>
          <p:cNvSpPr>
            <a:spLocks noChangeArrowheads="1"/>
          </p:cNvSpPr>
          <p:nvPr/>
        </p:nvSpPr>
        <p:spPr bwMode="gray">
          <a:xfrm>
            <a:off x="6927133" y="1065176"/>
            <a:ext cx="1459584" cy="576000"/>
          </a:xfrm>
          <a:prstGeom prst="chevron">
            <a:avLst>
              <a:gd name="adj" fmla="val 30004"/>
            </a:avLst>
          </a:prstGeom>
          <a:solidFill>
            <a:schemeClr val="accent2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latin typeface="EYInterstate Light" panose="02000506000000020004" pitchFamily="2" charset="0"/>
              </a:rPr>
              <a:t>Remit</a:t>
            </a:r>
          </a:p>
        </p:txBody>
      </p:sp>
    </p:spTree>
    <p:extLst>
      <p:ext uri="{BB962C8B-B14F-4D97-AF65-F5344CB8AC3E}">
        <p14:creationId xmlns:p14="http://schemas.microsoft.com/office/powerpoint/2010/main" val="91630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EYInterstate Light" panose="02000506000000020004" pitchFamily="2" charset="0"/>
              </a:rPr>
              <a:t>Local legislations</a:t>
            </a:r>
          </a:p>
        </p:txBody>
      </p:sp>
    </p:spTree>
    <p:extLst>
      <p:ext uri="{BB962C8B-B14F-4D97-AF65-F5344CB8AC3E}">
        <p14:creationId xmlns:p14="http://schemas.microsoft.com/office/powerpoint/2010/main" val="1507245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Local Legislations </a:t>
            </a:r>
            <a:endParaRPr lang="en-IN" sz="2800" dirty="0">
              <a:solidFill>
                <a:schemeClr val="accent2"/>
              </a:solidFill>
            </a:endParaRPr>
          </a:p>
        </p:txBody>
      </p: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FA1DFDF1-E136-4B6F-9E5D-3633138E1ECC}"/>
              </a:ext>
            </a:extLst>
          </p:cNvPr>
          <p:cNvGrpSpPr/>
          <p:nvPr/>
        </p:nvGrpSpPr>
        <p:grpSpPr>
          <a:xfrm>
            <a:off x="2988449" y="2503389"/>
            <a:ext cx="2839621" cy="2665343"/>
            <a:chOff x="2691499" y="1705907"/>
            <a:chExt cx="1748416" cy="2009674"/>
          </a:xfrm>
        </p:grpSpPr>
        <p:sp>
          <p:nvSpPr>
            <p:cNvPr id="120" name="Hexagon 119">
              <a:extLst>
                <a:ext uri="{FF2B5EF4-FFF2-40B4-BE49-F238E27FC236}">
                  <a16:creationId xmlns:a16="http://schemas.microsoft.com/office/drawing/2014/main" id="{2DD2D5E6-C5F4-4285-BCF1-BDEF53F78755}"/>
                </a:ext>
              </a:extLst>
            </p:cNvPr>
            <p:cNvSpPr/>
            <p:nvPr/>
          </p:nvSpPr>
          <p:spPr>
            <a:xfrm rot="5400000">
              <a:off x="2560870" y="1836536"/>
              <a:ext cx="2009674" cy="1748416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D200"/>
            </a:solid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pPr marL="0" marR="0" lvl="0" indent="0" defTabSz="91394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1" name="Hexagon 6">
              <a:extLst>
                <a:ext uri="{FF2B5EF4-FFF2-40B4-BE49-F238E27FC236}">
                  <a16:creationId xmlns:a16="http://schemas.microsoft.com/office/drawing/2014/main" id="{61D11A8C-33B8-4F15-B617-02ACA5E87443}"/>
                </a:ext>
              </a:extLst>
            </p:cNvPr>
            <p:cNvSpPr/>
            <p:nvPr/>
          </p:nvSpPr>
          <p:spPr>
            <a:xfrm>
              <a:off x="2963960" y="2019081"/>
              <a:ext cx="1203494" cy="138332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marL="0" marR="0" lvl="0" indent="0" algn="ctr" defTabSz="1377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46F68EF6-D7B4-4654-A052-1E5E3F3B2E4F}"/>
              </a:ext>
            </a:extLst>
          </p:cNvPr>
          <p:cNvGrpSpPr/>
          <p:nvPr/>
        </p:nvGrpSpPr>
        <p:grpSpPr>
          <a:xfrm>
            <a:off x="6025562" y="2691418"/>
            <a:ext cx="2487102" cy="1995467"/>
            <a:chOff x="4579789" y="1705907"/>
            <a:chExt cx="1748416" cy="2009674"/>
          </a:xfrm>
        </p:grpSpPr>
        <p:sp>
          <p:nvSpPr>
            <p:cNvPr id="118" name="Hexagon 117">
              <a:extLst>
                <a:ext uri="{FF2B5EF4-FFF2-40B4-BE49-F238E27FC236}">
                  <a16:creationId xmlns:a16="http://schemas.microsoft.com/office/drawing/2014/main" id="{7990918D-F465-4E76-B620-7EB060A3EE42}"/>
                </a:ext>
              </a:extLst>
            </p:cNvPr>
            <p:cNvSpPr/>
            <p:nvPr/>
          </p:nvSpPr>
          <p:spPr>
            <a:xfrm rot="5400000">
              <a:off x="4449160" y="1836536"/>
              <a:ext cx="2009674" cy="1748416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FFFF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9" name="Hexagon 8">
              <a:extLst>
                <a:ext uri="{FF2B5EF4-FFF2-40B4-BE49-F238E27FC236}">
                  <a16:creationId xmlns:a16="http://schemas.microsoft.com/office/drawing/2014/main" id="{74003617-4192-4A21-A9FD-39ECBA313078}"/>
                </a:ext>
              </a:extLst>
            </p:cNvPr>
            <p:cNvSpPr/>
            <p:nvPr/>
          </p:nvSpPr>
          <p:spPr>
            <a:xfrm>
              <a:off x="4852250" y="2019081"/>
              <a:ext cx="1203494" cy="138332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marR="0" lvl="0" indent="0" algn="ctr" defTabSz="1600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8F3C5AE2-35A1-4DB6-AC9B-299930E75BA6}"/>
              </a:ext>
            </a:extLst>
          </p:cNvPr>
          <p:cNvGrpSpPr/>
          <p:nvPr/>
        </p:nvGrpSpPr>
        <p:grpSpPr>
          <a:xfrm>
            <a:off x="4944273" y="4602692"/>
            <a:ext cx="2448000" cy="1929282"/>
            <a:chOff x="3639261" y="3411718"/>
            <a:chExt cx="1748416" cy="2009674"/>
          </a:xfrm>
        </p:grpSpPr>
        <p:sp>
          <p:nvSpPr>
            <p:cNvPr id="116" name="Hexagon 115">
              <a:extLst>
                <a:ext uri="{FF2B5EF4-FFF2-40B4-BE49-F238E27FC236}">
                  <a16:creationId xmlns:a16="http://schemas.microsoft.com/office/drawing/2014/main" id="{F422D971-45F7-454F-AF7E-764539BBBFFE}"/>
                </a:ext>
              </a:extLst>
            </p:cNvPr>
            <p:cNvSpPr/>
            <p:nvPr/>
          </p:nvSpPr>
          <p:spPr>
            <a:xfrm rot="5400000">
              <a:off x="3508632" y="3542347"/>
              <a:ext cx="2009674" cy="1748416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FFFF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7" name="Hexagon 10">
              <a:extLst>
                <a:ext uri="{FF2B5EF4-FFF2-40B4-BE49-F238E27FC236}">
                  <a16:creationId xmlns:a16="http://schemas.microsoft.com/office/drawing/2014/main" id="{08D3CF13-27A5-48FE-B651-1D840EF83F28}"/>
                </a:ext>
              </a:extLst>
            </p:cNvPr>
            <p:cNvSpPr/>
            <p:nvPr/>
          </p:nvSpPr>
          <p:spPr>
            <a:xfrm>
              <a:off x="3911722" y="3724892"/>
              <a:ext cx="1203494" cy="138332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marL="0" marR="0" lvl="0" indent="0" algn="ctr" defTabSz="1377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10" name="Rectangle 17">
            <a:extLst>
              <a:ext uri="{FF2B5EF4-FFF2-40B4-BE49-F238E27FC236}">
                <a16:creationId xmlns:a16="http://schemas.microsoft.com/office/drawing/2014/main" id="{3FAF86F8-9681-4056-B678-1044EFB4C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1286" y="3142217"/>
            <a:ext cx="1854277" cy="1385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6634" tIns="43319" rIns="86634" bIns="43319" anchor="ctr"/>
          <a:lstStyle/>
          <a:p>
            <a:pPr lvl="0" algn="ctr" defTabSz="913277" fontAlgn="base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/>
              <a:t>Employees Provident </a:t>
            </a:r>
          </a:p>
          <a:p>
            <a:pPr lvl="0" algn="ctr" defTabSz="913277" fontAlgn="base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/>
              <a:t>Fund &amp; Miscellaneous</a:t>
            </a:r>
          </a:p>
          <a:p>
            <a:pPr lvl="0" algn="ctr" defTabSz="913277" fontAlgn="base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IN" b="1" dirty="0"/>
              <a:t>Provisions Act, 1952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anose="02000506000000020004" pitchFamily="2" charset="0"/>
              <a:cs typeface="Arial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6B543DA-0D3C-4D7B-9A28-80272AA54C89}"/>
              </a:ext>
            </a:extLst>
          </p:cNvPr>
          <p:cNvSpPr/>
          <p:nvPr/>
        </p:nvSpPr>
        <p:spPr>
          <a:xfrm>
            <a:off x="8548973" y="3175823"/>
            <a:ext cx="3307027" cy="1059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 defTabSz="91440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buClr>
                <a:srgbClr val="FFD200"/>
              </a:buClr>
              <a:buSzPct val="70000"/>
              <a:buFont typeface="Arial" pitchFamily="34" charset="0"/>
              <a:buChar char="►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EYInterstate Light" panose="02000506000000020004" pitchFamily="2" charset="0"/>
              </a:rPr>
              <a:t>Employees</a:t>
            </a:r>
            <a:r>
              <a:rPr kumimoji="0" lang="en-US" sz="14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EYInterstate Light" panose="02000506000000020004" pitchFamily="2" charset="0"/>
              </a:rPr>
              <a:t> having gross salary less than 21000 INR per month  are mandatorily required to opt for ESIC</a:t>
            </a:r>
          </a:p>
          <a:p>
            <a:pPr marL="171450" marR="0" lvl="0" indent="-171450" defTabSz="91440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buClr>
                <a:srgbClr val="FFD200"/>
              </a:buClr>
              <a:buSzPct val="70000"/>
              <a:buFont typeface="Arial" pitchFamily="34" charset="0"/>
              <a:buChar char="►"/>
              <a:tabLst/>
              <a:defRPr/>
            </a:pPr>
            <a:r>
              <a:rPr lang="en-US" sz="1400" kern="0" noProof="0" dirty="0">
                <a:latin typeface="EYInterstate Light" panose="02000506000000020004" pitchFamily="2" charset="0"/>
              </a:rPr>
              <a:t>Employer and employee’s contribution</a:t>
            </a:r>
            <a:endParaRPr kumimoji="0" lang="en-US" sz="1400" b="0" i="0" u="none" strike="noStrike" kern="0" cap="none" spc="0" normalizeH="0" noProof="0" dirty="0">
              <a:ln>
                <a:noFill/>
              </a:ln>
              <a:effectLst/>
              <a:uLnTx/>
              <a:uFillTx/>
              <a:latin typeface="EYInterstate Light" panose="02000506000000020004" pitchFamily="2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C92FFC7A-36BA-42E5-B395-899F155B06CF}"/>
              </a:ext>
            </a:extLst>
          </p:cNvPr>
          <p:cNvSpPr/>
          <p:nvPr/>
        </p:nvSpPr>
        <p:spPr>
          <a:xfrm>
            <a:off x="7164579" y="1098523"/>
            <a:ext cx="4331421" cy="927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lnSpc>
                <a:spcPct val="85000"/>
              </a:lnSpc>
              <a:spcAft>
                <a:spcPts val="400"/>
              </a:spcAft>
              <a:buClr>
                <a:srgbClr val="FFD200"/>
              </a:buClr>
              <a:buSzPct val="70000"/>
              <a:buFont typeface="Arial" pitchFamily="34" charset="0"/>
              <a:buChar char="►"/>
            </a:pPr>
            <a:r>
              <a:rPr lang="en-US" sz="1400" dirty="0">
                <a:latin typeface="EYInterstate Light" panose="02000506000000020004" pitchFamily="2" charset="0"/>
              </a:rPr>
              <a:t>Professional tax is deducted from employees’ salary on monthly basis</a:t>
            </a:r>
          </a:p>
          <a:p>
            <a:pPr marL="171450" lvl="0" indent="-171450">
              <a:lnSpc>
                <a:spcPct val="85000"/>
              </a:lnSpc>
              <a:spcAft>
                <a:spcPts val="400"/>
              </a:spcAft>
              <a:buClr>
                <a:srgbClr val="FFD200"/>
              </a:buClr>
              <a:buSzPct val="70000"/>
              <a:buFont typeface="Arial" pitchFamily="34" charset="0"/>
              <a:buChar char="►"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EYInterstate Light" panose="02000506000000020004" pitchFamily="2" charset="0"/>
              </a:rPr>
              <a:t>Amount</a:t>
            </a:r>
            <a:r>
              <a:rPr kumimoji="0" lang="en-US" sz="14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EYInterstate Light" panose="02000506000000020004" pitchFamily="2" charset="0"/>
              </a:rPr>
              <a:t> Rs 2500 is deducted on annual basis</a:t>
            </a:r>
          </a:p>
          <a:p>
            <a:pPr marL="171450" lvl="0" indent="-171450">
              <a:lnSpc>
                <a:spcPct val="85000"/>
              </a:lnSpc>
              <a:spcAft>
                <a:spcPts val="400"/>
              </a:spcAft>
              <a:buClr>
                <a:srgbClr val="FFD200"/>
              </a:buClr>
              <a:buSzPct val="70000"/>
              <a:buFont typeface="Arial" pitchFamily="34" charset="0"/>
              <a:buChar char="►"/>
            </a:pPr>
            <a:r>
              <a:rPr lang="en-US" sz="1400" kern="0" baseline="0" dirty="0">
                <a:latin typeface="EYInterstate Light" panose="02000506000000020004" pitchFamily="2" charset="0"/>
              </a:rPr>
              <a:t>Deposited with respective state within due date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EYInterstate Light" panose="02000506000000020004" pitchFamily="2" charset="0"/>
            </a:endParaRPr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4914DBC3-7152-4E44-9BEA-919622B4C52F}"/>
              </a:ext>
            </a:extLst>
          </p:cNvPr>
          <p:cNvGrpSpPr/>
          <p:nvPr/>
        </p:nvGrpSpPr>
        <p:grpSpPr>
          <a:xfrm>
            <a:off x="4553545" y="928351"/>
            <a:ext cx="2507351" cy="1962057"/>
            <a:chOff x="3639261" y="95"/>
            <a:chExt cx="1748416" cy="2009674"/>
          </a:xfrm>
        </p:grpSpPr>
        <p:sp>
          <p:nvSpPr>
            <p:cNvPr id="125" name="Hexagon 124">
              <a:extLst>
                <a:ext uri="{FF2B5EF4-FFF2-40B4-BE49-F238E27FC236}">
                  <a16:creationId xmlns:a16="http://schemas.microsoft.com/office/drawing/2014/main" id="{8EE253EF-128F-471E-96F4-C4114395032C}"/>
                </a:ext>
              </a:extLst>
            </p:cNvPr>
            <p:cNvSpPr/>
            <p:nvPr/>
          </p:nvSpPr>
          <p:spPr>
            <a:xfrm rot="5400000">
              <a:off x="3508632" y="130724"/>
              <a:ext cx="2009674" cy="1748416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FFFF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pPr marL="0" marR="0" lvl="0" indent="0" defTabSz="91394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6" name="Hexagon 4">
              <a:extLst>
                <a:ext uri="{FF2B5EF4-FFF2-40B4-BE49-F238E27FC236}">
                  <a16:creationId xmlns:a16="http://schemas.microsoft.com/office/drawing/2014/main" id="{2DC2C6FF-14C3-485E-AD93-F556B0CB59B6}"/>
                </a:ext>
              </a:extLst>
            </p:cNvPr>
            <p:cNvSpPr/>
            <p:nvPr/>
          </p:nvSpPr>
          <p:spPr>
            <a:xfrm>
              <a:off x="3911722" y="313269"/>
              <a:ext cx="1203494" cy="138332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marL="0" marR="0" lvl="0" indent="0" algn="ctr" defTabSz="1377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33" name="Rectangle 132">
            <a:extLst>
              <a:ext uri="{FF2B5EF4-FFF2-40B4-BE49-F238E27FC236}">
                <a16:creationId xmlns:a16="http://schemas.microsoft.com/office/drawing/2014/main" id="{13FD0046-2D44-4AC1-B077-A0A992FD5141}"/>
              </a:ext>
            </a:extLst>
          </p:cNvPr>
          <p:cNvSpPr/>
          <p:nvPr/>
        </p:nvSpPr>
        <p:spPr>
          <a:xfrm>
            <a:off x="563114" y="5307331"/>
            <a:ext cx="2854728" cy="876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 defTabSz="91440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buClr>
                <a:srgbClr val="FFD200"/>
              </a:buClr>
              <a:buSzPct val="70000"/>
              <a:buFont typeface="Arial" pitchFamily="34" charset="0"/>
              <a:buChar char="►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EYInterstate Light" panose="02000506000000020004" pitchFamily="2" charset="0"/>
              </a:rPr>
              <a:t>Monthly withholding as per applicable slab rates</a:t>
            </a:r>
          </a:p>
          <a:p>
            <a:pPr marL="171450" indent="-171450">
              <a:lnSpc>
                <a:spcPct val="85000"/>
              </a:lnSpc>
              <a:spcAft>
                <a:spcPts val="400"/>
              </a:spcAft>
              <a:buClr>
                <a:srgbClr val="FFD200"/>
              </a:buClr>
              <a:buSzPct val="70000"/>
              <a:buFont typeface="Arial" pitchFamily="34" charset="0"/>
              <a:buChar char="►"/>
              <a:defRPr/>
            </a:pPr>
            <a:r>
              <a:rPr lang="en-US" sz="1400" kern="0" dirty="0">
                <a:latin typeface="EYInterstate Light" panose="02000506000000020004" pitchFamily="2" charset="0"/>
              </a:rPr>
              <a:t>TDS to be deposited by due date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D076A933-D22C-4DCF-912F-D7348F91282C}"/>
              </a:ext>
            </a:extLst>
          </p:cNvPr>
          <p:cNvSpPr/>
          <p:nvPr/>
        </p:nvSpPr>
        <p:spPr>
          <a:xfrm>
            <a:off x="8307467" y="6447779"/>
            <a:ext cx="2826264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defTabSz="91440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buClr>
                <a:srgbClr val="FFD200"/>
              </a:buClr>
              <a:buSzPct val="70000"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EYInterstate Light" panose="02000506000000020004" pitchFamily="2" charset="0"/>
              </a:rPr>
              <a:t>Source: Ministry of Human Resource</a:t>
            </a:r>
          </a:p>
        </p:txBody>
      </p:sp>
      <p:sp>
        <p:nvSpPr>
          <p:cNvPr id="135" name="Rectangle 17">
            <a:extLst>
              <a:ext uri="{FF2B5EF4-FFF2-40B4-BE49-F238E27FC236}">
                <a16:creationId xmlns:a16="http://schemas.microsoft.com/office/drawing/2014/main" id="{A09D2689-E9EF-44CB-AB1D-ACE2C98BA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1315" y="1511797"/>
            <a:ext cx="2011756" cy="87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6634" tIns="43319" rIns="86634" bIns="43319" anchor="ctr"/>
          <a:lstStyle/>
          <a:p>
            <a:pPr marL="0" marR="0" lvl="0" indent="0" algn="ctr" defTabSz="913277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anose="02000506000000020004" pitchFamily="2" charset="0"/>
                <a:cs typeface="Arial" pitchFamily="34" charset="0"/>
              </a:rPr>
              <a:t>Professional Tax</a:t>
            </a:r>
          </a:p>
          <a:p>
            <a:pPr marL="0" marR="0" lvl="0" indent="0" algn="ctr" defTabSz="913277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anose="02000506000000020004" pitchFamily="2" charset="0"/>
                <a:cs typeface="Arial" pitchFamily="34" charset="0"/>
              </a:rPr>
              <a:t>Act, 1987</a:t>
            </a:r>
          </a:p>
        </p:txBody>
      </p:sp>
      <p:sp>
        <p:nvSpPr>
          <p:cNvPr id="137" name="Rectangle 17">
            <a:extLst>
              <a:ext uri="{FF2B5EF4-FFF2-40B4-BE49-F238E27FC236}">
                <a16:creationId xmlns:a16="http://schemas.microsoft.com/office/drawing/2014/main" id="{E840CEFD-1615-4904-BE65-158308742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3235" y="3274864"/>
            <a:ext cx="2011756" cy="87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6634" tIns="43319" rIns="86634" bIns="43319" anchor="ctr"/>
          <a:lstStyle/>
          <a:p>
            <a:pPr marL="0" marR="0" lvl="0" indent="0" algn="ctr" defTabSz="913277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anose="02000506000000020004" pitchFamily="2" charset="0"/>
                <a:cs typeface="Arial" pitchFamily="34" charset="0"/>
              </a:rPr>
              <a:t>Employee State</a:t>
            </a:r>
          </a:p>
          <a:p>
            <a:pPr marL="0" marR="0" lvl="0" indent="0" algn="ctr" defTabSz="913277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anose="02000506000000020004" pitchFamily="2" charset="0"/>
                <a:cs typeface="Arial" pitchFamily="34" charset="0"/>
              </a:rPr>
              <a:t>Insurance Act, 1948</a:t>
            </a:r>
          </a:p>
        </p:txBody>
      </p:sp>
      <p:sp>
        <p:nvSpPr>
          <p:cNvPr id="138" name="Rectangle 17">
            <a:extLst>
              <a:ext uri="{FF2B5EF4-FFF2-40B4-BE49-F238E27FC236}">
                <a16:creationId xmlns:a16="http://schemas.microsoft.com/office/drawing/2014/main" id="{6750198C-29A7-4423-8650-DEC44477E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8101" y="5177028"/>
            <a:ext cx="2011756" cy="113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6634" tIns="43319" rIns="86634" bIns="43319" anchor="ctr"/>
          <a:lstStyle/>
          <a:p>
            <a:pPr marL="0" marR="0" lvl="0" indent="0" algn="ctr" defTabSz="913277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anose="02000506000000020004" pitchFamily="2" charset="0"/>
                <a:cs typeface="Arial" pitchFamily="34" charset="0"/>
              </a:rPr>
              <a:t>Payment of Gratuity</a:t>
            </a:r>
          </a:p>
          <a:p>
            <a:pPr marL="0" marR="0" lvl="0" indent="0" algn="ctr" defTabSz="913277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YInterstate Light" panose="02000506000000020004" pitchFamily="2" charset="0"/>
                <a:cs typeface="Arial" pitchFamily="34" charset="0"/>
              </a:rPr>
              <a:t>Act, 1972</a:t>
            </a:r>
            <a:endParaRPr lang="en-US" sz="1200" i="1" kern="0" dirty="0">
              <a:solidFill>
                <a:srgbClr val="000000"/>
              </a:solidFill>
              <a:latin typeface="EYInterstate Light" panose="02000506000000020004" pitchFamily="2" charset="0"/>
              <a:cs typeface="Arial" pitchFamily="34" charset="0"/>
            </a:endParaRPr>
          </a:p>
          <a:p>
            <a:pPr marL="0" marR="0" lvl="0" indent="0" algn="ctr" defTabSz="913277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YInterstate Light" panose="02000506000000020004" pitchFamily="2" charset="0"/>
              <a:cs typeface="Arial" pitchFamily="34" charset="0"/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E2C9424E-7A48-4A76-BBF3-76B22134D6E7}"/>
              </a:ext>
            </a:extLst>
          </p:cNvPr>
          <p:cNvSpPr/>
          <p:nvPr/>
        </p:nvSpPr>
        <p:spPr>
          <a:xfrm>
            <a:off x="7539924" y="5056945"/>
            <a:ext cx="3307027" cy="1242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 defTabSz="91440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buClr>
                <a:srgbClr val="FFD200"/>
              </a:buClr>
              <a:buSzPct val="70000"/>
              <a:buFont typeface="Arial" pitchFamily="34" charset="0"/>
              <a:buChar char="►"/>
              <a:tabLst/>
              <a:defRPr/>
            </a:pPr>
            <a:r>
              <a:rPr lang="en-US" sz="1400" kern="0" dirty="0">
                <a:latin typeface="EYInterstate Light" panose="02000506000000020004" pitchFamily="2" charset="0"/>
              </a:rPr>
              <a:t>Employees working for more than 4 years 8 months are eligible for Gratuity</a:t>
            </a:r>
          </a:p>
          <a:p>
            <a:pPr marL="171450" indent="-171450">
              <a:lnSpc>
                <a:spcPct val="85000"/>
              </a:lnSpc>
              <a:spcAft>
                <a:spcPts val="400"/>
              </a:spcAft>
              <a:buClr>
                <a:srgbClr val="FFD200"/>
              </a:buClr>
              <a:buSzPct val="70000"/>
              <a:buFont typeface="Arial" pitchFamily="34" charset="0"/>
              <a:buChar char="►"/>
              <a:defRPr/>
            </a:pPr>
            <a:r>
              <a:rPr lang="en-US" sz="1400" kern="0" dirty="0">
                <a:latin typeface="EYInterstate Light" panose="02000506000000020004" pitchFamily="2" charset="0"/>
              </a:rPr>
              <a:t>Gratuity is paid basis formula - </a:t>
            </a:r>
            <a:r>
              <a:rPr lang="en-IN" sz="1400" kern="0" dirty="0">
                <a:latin typeface="EYInterstate Light" panose="02000506000000020004" pitchFamily="2" charset="0"/>
              </a:rPr>
              <a:t>15/26 x No. of years served x Basic salary</a:t>
            </a:r>
            <a:endParaRPr lang="en-US" sz="1400" kern="0" dirty="0">
              <a:latin typeface="EYInterstate Light" panose="02000506000000020004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CE7DDAB-57C8-F6AB-BC3A-B79C1F44F71D}"/>
              </a:ext>
            </a:extLst>
          </p:cNvPr>
          <p:cNvGrpSpPr/>
          <p:nvPr/>
        </p:nvGrpSpPr>
        <p:grpSpPr>
          <a:xfrm>
            <a:off x="2931694" y="5219987"/>
            <a:ext cx="1954607" cy="1748311"/>
            <a:chOff x="3911722" y="3141552"/>
            <a:chExt cx="1697325" cy="1966666"/>
          </a:xfrm>
        </p:grpSpPr>
        <p:sp>
          <p:nvSpPr>
            <p:cNvPr id="3" name="Hexagon 2">
              <a:extLst>
                <a:ext uri="{FF2B5EF4-FFF2-40B4-BE49-F238E27FC236}">
                  <a16:creationId xmlns:a16="http://schemas.microsoft.com/office/drawing/2014/main" id="{93ED13A2-9327-B4A3-CD7F-E801DFD9ECC4}"/>
                </a:ext>
              </a:extLst>
            </p:cNvPr>
            <p:cNvSpPr/>
            <p:nvPr/>
          </p:nvSpPr>
          <p:spPr>
            <a:xfrm>
              <a:off x="3970962" y="3141552"/>
              <a:ext cx="1638085" cy="1015997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FFFF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pPr algn="ctr"/>
              <a:r>
                <a:rPr lang="en-IN" dirty="0"/>
                <a:t>Income Tax Act, 1961</a:t>
              </a:r>
            </a:p>
          </p:txBody>
        </p:sp>
        <p:sp>
          <p:nvSpPr>
            <p:cNvPr id="4" name="Hexagon 10">
              <a:extLst>
                <a:ext uri="{FF2B5EF4-FFF2-40B4-BE49-F238E27FC236}">
                  <a16:creationId xmlns:a16="http://schemas.microsoft.com/office/drawing/2014/main" id="{7F823F43-63AB-9554-1261-685F850CEDAE}"/>
                </a:ext>
              </a:extLst>
            </p:cNvPr>
            <p:cNvSpPr/>
            <p:nvPr/>
          </p:nvSpPr>
          <p:spPr>
            <a:xfrm>
              <a:off x="3911722" y="3724892"/>
              <a:ext cx="1203494" cy="138332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marL="0" marR="0" lvl="0" indent="0" algn="ctr" defTabSz="1377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7F840067-016A-51BE-2559-033FE5FA6209}"/>
              </a:ext>
            </a:extLst>
          </p:cNvPr>
          <p:cNvSpPr/>
          <p:nvPr/>
        </p:nvSpPr>
        <p:spPr>
          <a:xfrm>
            <a:off x="204262" y="3187107"/>
            <a:ext cx="3032908" cy="1528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marR="0" lvl="0" indent="-171450" defTabSz="91440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buClr>
                <a:srgbClr val="FFD200"/>
              </a:buClr>
              <a:buSzPct val="70000"/>
              <a:buFont typeface="Arial" pitchFamily="34" charset="0"/>
              <a:buChar char="►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EYInterstate Light" panose="02000506000000020004" pitchFamily="2" charset="0"/>
              </a:rPr>
              <a:t>12</a:t>
            </a:r>
            <a:r>
              <a:rPr kumimoji="0" lang="en-US" sz="14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EYInterstate Light" panose="02000506000000020004" pitchFamily="2" charset="0"/>
              </a:rPr>
              <a:t> % of basic salary</a:t>
            </a:r>
          </a:p>
          <a:p>
            <a:pPr marL="171450" marR="0" lvl="0" indent="-171450" defTabSz="91440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buClr>
                <a:srgbClr val="FFD200"/>
              </a:buClr>
              <a:buSzPct val="70000"/>
              <a:buFont typeface="Arial" pitchFamily="34" charset="0"/>
              <a:buChar char="►"/>
              <a:tabLst/>
              <a:defRPr/>
            </a:pPr>
            <a:r>
              <a:rPr lang="en-US" sz="1400" kern="0" baseline="0" dirty="0">
                <a:latin typeface="EYInterstate Light" panose="02000506000000020004" pitchFamily="2" charset="0"/>
              </a:rPr>
              <a:t>Contributed</a:t>
            </a:r>
            <a:r>
              <a:rPr lang="en-US" sz="1400" kern="0" dirty="0">
                <a:latin typeface="EYInterstate Light" panose="02000506000000020004" pitchFamily="2" charset="0"/>
              </a:rPr>
              <a:t> by employee and employer both individually</a:t>
            </a:r>
          </a:p>
          <a:p>
            <a:pPr marL="171450" marR="0" lvl="0" indent="-171450" defTabSz="91440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buClr>
                <a:srgbClr val="FFD200"/>
              </a:buClr>
              <a:buSzPct val="70000"/>
              <a:buFont typeface="Arial" pitchFamily="34" charset="0"/>
              <a:buChar char="►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EYInterstate Light" panose="02000506000000020004" pitchFamily="2" charset="0"/>
              </a:rPr>
              <a:t>S</a:t>
            </a:r>
            <a:r>
              <a:rPr kumimoji="0" lang="en-US" sz="14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EYInterstate Light" panose="02000506000000020004" pitchFamily="2" charset="0"/>
              </a:rPr>
              <a:t>hould be deposited with EPFO within due date</a:t>
            </a:r>
          </a:p>
          <a:p>
            <a:pPr marL="171450" marR="0" lvl="0" indent="-171450" defTabSz="91440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400"/>
              </a:spcAft>
              <a:buClr>
                <a:srgbClr val="FFD200"/>
              </a:buClr>
              <a:buSzPct val="70000"/>
              <a:buFont typeface="Arial" pitchFamily="34" charset="0"/>
              <a:buChar char="►"/>
              <a:tabLst/>
              <a:defRPr/>
            </a:pPr>
            <a:r>
              <a:rPr lang="en-US" sz="1400" kern="0" baseline="0" dirty="0">
                <a:latin typeface="EYInterstate Light" panose="02000506000000020004" pitchFamily="2" charset="0"/>
              </a:rPr>
              <a:t>Delay or</a:t>
            </a:r>
            <a:r>
              <a:rPr lang="en-US" sz="1400" kern="0" dirty="0">
                <a:latin typeface="EYInterstate Light" panose="02000506000000020004" pitchFamily="2" charset="0"/>
              </a:rPr>
              <a:t> non deposit leads to actions as per Act.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EYInterstate Light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56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14" grpId="0"/>
      <p:bldP spid="115" grpId="0"/>
      <p:bldP spid="133" grpId="0"/>
      <p:bldP spid="135" grpId="0"/>
      <p:bldP spid="137" grpId="0"/>
      <p:bldP spid="138" grpId="0"/>
      <p:bldP spid="158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7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Learning Objectives </a:t>
            </a:r>
            <a:br>
              <a:rPr lang="en-GB" dirty="0"/>
            </a:br>
            <a:endParaRPr lang="en-US" i="1" dirty="0">
              <a:solidFill>
                <a:srgbClr val="FFC0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09601" y="1014757"/>
            <a:ext cx="10977032" cy="591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SzPct val="75000"/>
              <a:defRPr/>
            </a:pPr>
            <a:r>
              <a:rPr lang="en-US" sz="1600" kern="0" dirty="0">
                <a:solidFill>
                  <a:schemeClr val="tx1">
                    <a:lumMod val="50000"/>
                  </a:schemeClr>
                </a:solidFill>
                <a:latin typeface="EYInterstate Light" panose="02000506000000020004" pitchFamily="2" charset="0"/>
              </a:rPr>
              <a:t>Post the session, you will be able to:</a:t>
            </a:r>
          </a:p>
          <a:p>
            <a:pPr marL="342900" marR="0" lvl="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n-US" sz="1600" kern="0" dirty="0">
                <a:solidFill>
                  <a:schemeClr val="tx1">
                    <a:lumMod val="50000"/>
                  </a:schemeClr>
                </a:solidFill>
                <a:latin typeface="EYInterstate Light" panose="02000506000000020004" pitchFamily="2" charset="0"/>
              </a:rPr>
              <a:t>Understand various core processes </a:t>
            </a:r>
          </a:p>
          <a:p>
            <a:pPr marL="342900" marR="0" lvl="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n-US" sz="1600" kern="0" dirty="0">
                <a:solidFill>
                  <a:schemeClr val="tx1">
                    <a:lumMod val="50000"/>
                  </a:schemeClr>
                </a:solidFill>
                <a:latin typeface="EYInterstate Light" panose="02000506000000020004" pitchFamily="2" charset="0"/>
              </a:rPr>
              <a:t>Identify key risk and associated controls </a:t>
            </a:r>
          </a:p>
          <a:p>
            <a:pPr marL="342900" marR="0" lvl="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n-US" sz="1600" kern="0" dirty="0">
                <a:solidFill>
                  <a:schemeClr val="tx1">
                    <a:lumMod val="50000"/>
                  </a:schemeClr>
                </a:solidFill>
                <a:latin typeface="EYInterstate Light" panose="02000506000000020004" pitchFamily="2" charset="0"/>
              </a:rPr>
              <a:t>Understand legislations which are commonly applicable for HR/ Payroll process</a:t>
            </a:r>
            <a:endParaRPr lang="en-CA" sz="1600" kern="0" dirty="0">
              <a:solidFill>
                <a:schemeClr val="tx1">
                  <a:lumMod val="50000"/>
                </a:schemeClr>
              </a:solidFill>
              <a:latin typeface="EYInterstate Light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9743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00" y="392549"/>
            <a:ext cx="4579051" cy="772070"/>
          </a:xfrm>
        </p:spPr>
        <p:txBody>
          <a:bodyPr/>
          <a:lstStyle/>
          <a:p>
            <a:r>
              <a:rPr lang="en-GB" dirty="0"/>
              <a:t>Payroll</a:t>
            </a:r>
            <a:br>
              <a:rPr lang="en-GB" dirty="0"/>
            </a:br>
            <a:r>
              <a:rPr lang="en-GB" sz="1600" dirty="0"/>
              <a:t>Typical observations</a:t>
            </a:r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4DAFA087-34C7-4EC4-AE63-1A7A5E26EE9C}"/>
              </a:ext>
            </a:extLst>
          </p:cNvPr>
          <p:cNvSpPr txBox="1">
            <a:spLocks/>
          </p:cNvSpPr>
          <p:nvPr/>
        </p:nvSpPr>
        <p:spPr>
          <a:xfrm>
            <a:off x="9963370" y="6204408"/>
            <a:ext cx="1748631" cy="27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lvl="1" algn="r">
              <a:spcAft>
                <a:spcPts val="200"/>
              </a:spcAft>
            </a:pPr>
            <a:r>
              <a:rPr lang="en-US" sz="1050" i="1" dirty="0">
                <a:latin typeface="EYInterstate Light" panose="02000506000000020004" pitchFamily="2" charset="0"/>
              </a:rPr>
              <a:t>End of section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F655757-380C-4162-95FF-A6F287CE128C}"/>
              </a:ext>
            </a:extLst>
          </p:cNvPr>
          <p:cNvGrpSpPr/>
          <p:nvPr/>
        </p:nvGrpSpPr>
        <p:grpSpPr>
          <a:xfrm>
            <a:off x="10467617" y="189000"/>
            <a:ext cx="1095448" cy="975619"/>
            <a:chOff x="4656571" y="2602968"/>
            <a:chExt cx="3305786" cy="325944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99D5C20-2598-4643-BF93-E950D055A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8A1D6130-F062-438B-B550-BB17955CA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8477B19-5733-4C62-9445-001DB69A0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A40930BB-DD72-4347-932F-6D7C80DD42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" name="Oval 12">
              <a:extLst>
                <a:ext uri="{FF2B5EF4-FFF2-40B4-BE49-F238E27FC236}">
                  <a16:creationId xmlns:a16="http://schemas.microsoft.com/office/drawing/2014/main" id="{B5189310-0000-4DBB-9938-21F03C5BE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" name="Freeform 14">
              <a:extLst>
                <a:ext uri="{FF2B5EF4-FFF2-40B4-BE49-F238E27FC236}">
                  <a16:creationId xmlns:a16="http://schemas.microsoft.com/office/drawing/2014/main" id="{F26032E0-FE5A-4737-8039-DDBE10FDCF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" name="Oval 15">
              <a:extLst>
                <a:ext uri="{FF2B5EF4-FFF2-40B4-BE49-F238E27FC236}">
                  <a16:creationId xmlns:a16="http://schemas.microsoft.com/office/drawing/2014/main" id="{9ADA73F4-6233-4685-8373-FF68C4F1E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" name="Freeform 17">
              <a:extLst>
                <a:ext uri="{FF2B5EF4-FFF2-40B4-BE49-F238E27FC236}">
                  <a16:creationId xmlns:a16="http://schemas.microsoft.com/office/drawing/2014/main" id="{14A9C7B8-1344-47E2-9166-ED9D11C2E3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F1DA212-A3A6-4B85-883B-8893850D6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id="{E0FEB74B-DF54-44C0-A478-9A5638E83D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" name="Oval 21">
              <a:extLst>
                <a:ext uri="{FF2B5EF4-FFF2-40B4-BE49-F238E27FC236}">
                  <a16:creationId xmlns:a16="http://schemas.microsoft.com/office/drawing/2014/main" id="{0AEE6DF8-C67D-4ACA-B6DA-F267624BE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481E63E-3707-4A59-B65B-D90ECA3E354F}"/>
                </a:ext>
              </a:extLst>
            </p:cNvPr>
            <p:cNvSpPr/>
            <p:nvPr/>
          </p:nvSpPr>
          <p:spPr>
            <a:xfrm>
              <a:off x="5660473" y="3632889"/>
              <a:ext cx="1437008" cy="111464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43" name="Graphic 42" descr="Target Audience">
              <a:extLst>
                <a:ext uri="{FF2B5EF4-FFF2-40B4-BE49-F238E27FC236}">
                  <a16:creationId xmlns:a16="http://schemas.microsoft.com/office/drawing/2014/main" id="{1FD14F94-3EEF-4177-898D-74AC0C63B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478597" y="2639347"/>
              <a:ext cx="597521" cy="597521"/>
            </a:xfrm>
            <a:prstGeom prst="rect">
              <a:avLst/>
            </a:prstGeom>
          </p:spPr>
        </p:pic>
        <p:pic>
          <p:nvPicPr>
            <p:cNvPr id="44" name="Graphic 43" descr="Handshake">
              <a:extLst>
                <a:ext uri="{FF2B5EF4-FFF2-40B4-BE49-F238E27FC236}">
                  <a16:creationId xmlns:a16="http://schemas.microsoft.com/office/drawing/2014/main" id="{A2EB550B-C41D-42EE-A925-3D59B966D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45" name="Graphic 44" descr="Ribbon">
              <a:extLst>
                <a:ext uri="{FF2B5EF4-FFF2-40B4-BE49-F238E27FC236}">
                  <a16:creationId xmlns:a16="http://schemas.microsoft.com/office/drawing/2014/main" id="{49926E4C-E783-45BC-878E-964CD179B54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852267" y="5312726"/>
              <a:ext cx="457200" cy="457200"/>
            </a:xfrm>
            <a:prstGeom prst="rect">
              <a:avLst/>
            </a:prstGeom>
          </p:spPr>
        </p:pic>
        <p:pic>
          <p:nvPicPr>
            <p:cNvPr id="47" name="Graphic 46" descr="Contract">
              <a:extLst>
                <a:ext uri="{FF2B5EF4-FFF2-40B4-BE49-F238E27FC236}">
                  <a16:creationId xmlns:a16="http://schemas.microsoft.com/office/drawing/2014/main" id="{543B689A-C9EB-48F6-BF5C-DB5F90DD771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758757" y="4025047"/>
              <a:ext cx="418525" cy="418525"/>
            </a:xfrm>
            <a:prstGeom prst="rect">
              <a:avLst/>
            </a:prstGeom>
          </p:spPr>
        </p:pic>
        <p:pic>
          <p:nvPicPr>
            <p:cNvPr id="49" name="Graphic 48" descr="Coins">
              <a:extLst>
                <a:ext uri="{FF2B5EF4-FFF2-40B4-BE49-F238E27FC236}">
                  <a16:creationId xmlns:a16="http://schemas.microsoft.com/office/drawing/2014/main" id="{E8F19C87-4622-4773-A644-26DEA2C87B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399807" y="4551818"/>
              <a:ext cx="469492" cy="469492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B151BFC-AA63-44CE-97D7-6AC5D1313313}"/>
              </a:ext>
            </a:extLst>
          </p:cNvPr>
          <p:cNvSpPr txBox="1"/>
          <p:nvPr/>
        </p:nvSpPr>
        <p:spPr>
          <a:xfrm>
            <a:off x="192000" y="981000"/>
            <a:ext cx="10899028" cy="5521576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>
                <a:solidFill>
                  <a:schemeClr val="bg1"/>
                </a:solidFill>
              </a:rPr>
              <a:t>Fictitious employee (Same PAN, Bank A/c, no attendance record)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>
                <a:solidFill>
                  <a:schemeClr val="bg1"/>
                </a:solidFill>
              </a:rPr>
              <a:t>Absence of maker-checker control for CTC update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>
                <a:solidFill>
                  <a:schemeClr val="bg1"/>
                </a:solidFill>
              </a:rPr>
              <a:t>Unwarranted access to confidential information such as CTC, bank files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>
                <a:solidFill>
                  <a:schemeClr val="bg1"/>
                </a:solidFill>
              </a:rPr>
              <a:t>Manual input on joiners/ leavers shared by HR – not matching with system records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>
                <a:solidFill>
                  <a:schemeClr val="bg1"/>
                </a:solidFill>
              </a:rPr>
              <a:t>Incorrect pro-rata payment for joiners and leavers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>
                <a:solidFill>
                  <a:schemeClr val="bg1"/>
                </a:solidFill>
              </a:rPr>
              <a:t>Difference in input and output for earnings and deductions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>
                <a:solidFill>
                  <a:schemeClr val="bg1"/>
                </a:solidFill>
              </a:rPr>
              <a:t>Delay in departmental clearance and full &amp; final settlement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b="1" dirty="0">
                <a:solidFill>
                  <a:schemeClr val="bg1"/>
                </a:solidFill>
              </a:rPr>
              <a:t>Non-payment or delay in payment of gratuity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>
                <a:solidFill>
                  <a:schemeClr val="bg1"/>
                </a:solidFill>
              </a:rPr>
              <a:t>Salary variation and Headcount reconciliation not performed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>
                <a:solidFill>
                  <a:schemeClr val="bg1"/>
                </a:solidFill>
              </a:rPr>
              <a:t>Inadequate maker-checker control before finalizing and disbursing salary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>
                <a:solidFill>
                  <a:schemeClr val="bg1"/>
                </a:solidFill>
              </a:rPr>
              <a:t>Incorrect statutory deductions (PF  - Supreme Court guideline not followed)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b="1" dirty="0">
                <a:solidFill>
                  <a:schemeClr val="bg1"/>
                </a:solidFill>
              </a:rPr>
              <a:t>Payment beyond separation date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b="1" dirty="0">
                <a:solidFill>
                  <a:schemeClr val="bg1"/>
                </a:solidFill>
              </a:rPr>
              <a:t>Open employee balances with active and inactive employees (receivable balance not provided)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>
                <a:solidFill>
                  <a:schemeClr val="bg1"/>
                </a:solidFill>
              </a:rPr>
              <a:t>Reconciliation not performed for salary payable</a:t>
            </a:r>
          </a:p>
        </p:txBody>
      </p:sp>
      <p:pic>
        <p:nvPicPr>
          <p:cNvPr id="24" name="Graphic 23" descr="Coins">
            <a:extLst>
              <a:ext uri="{FF2B5EF4-FFF2-40B4-BE49-F238E27FC236}">
                <a16:creationId xmlns:a16="http://schemas.microsoft.com/office/drawing/2014/main" id="{6783D0F2-5D23-40FD-88A7-49D71B7DBF3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216000" y="249956"/>
            <a:ext cx="704968" cy="70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46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86">
            <a:extLst>
              <a:ext uri="{FF2B5EF4-FFF2-40B4-BE49-F238E27FC236}">
                <a16:creationId xmlns:a16="http://schemas.microsoft.com/office/drawing/2014/main" id="{CF4893B6-3301-4BCA-B88A-50B8B32662EE}"/>
              </a:ext>
            </a:extLst>
          </p:cNvPr>
          <p:cNvSpPr/>
          <p:nvPr/>
        </p:nvSpPr>
        <p:spPr>
          <a:xfrm>
            <a:off x="4020679" y="4799722"/>
            <a:ext cx="3974759" cy="18381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68000">
                <a:schemeClr val="tx1">
                  <a:lumMod val="75000"/>
                  <a:lumOff val="25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E0C0E0DB-9E30-413E-9E07-59E2612A5C50}"/>
              </a:ext>
            </a:extLst>
          </p:cNvPr>
          <p:cNvSpPr/>
          <p:nvPr/>
        </p:nvSpPr>
        <p:spPr>
          <a:xfrm>
            <a:off x="886895" y="3066292"/>
            <a:ext cx="30951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/>
            <a:r>
              <a:rPr lang="en-US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Interview, obtain feedback &amp; disburse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sp>
        <p:nvSpPr>
          <p:cNvPr id="93" name="Oval 5">
            <a:extLst>
              <a:ext uri="{FF2B5EF4-FFF2-40B4-BE49-F238E27FC236}">
                <a16:creationId xmlns:a16="http://schemas.microsoft.com/office/drawing/2014/main" id="{D4F5D1C4-4C39-4E2F-A195-94347835E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6" y="2579385"/>
            <a:ext cx="1615377" cy="161427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schemeClr val="tx2"/>
              </a:solidFill>
              <a:latin typeface="EYInterstate Light" panose="02000506000000020004" pitchFamily="2" charset="0"/>
            </a:endParaRPr>
          </a:p>
        </p:txBody>
      </p:sp>
      <p:sp>
        <p:nvSpPr>
          <p:cNvPr id="94" name="Freeform 6">
            <a:extLst>
              <a:ext uri="{FF2B5EF4-FFF2-40B4-BE49-F238E27FC236}">
                <a16:creationId xmlns:a16="http://schemas.microsoft.com/office/drawing/2014/main" id="{B3E17A0F-70B9-46B8-82D7-E561EDFC4CE6}"/>
              </a:ext>
            </a:extLst>
          </p:cNvPr>
          <p:cNvSpPr>
            <a:spLocks/>
          </p:cNvSpPr>
          <p:nvPr/>
        </p:nvSpPr>
        <p:spPr bwMode="auto">
          <a:xfrm>
            <a:off x="4895308" y="1888655"/>
            <a:ext cx="1126571" cy="839689"/>
          </a:xfrm>
          <a:custGeom>
            <a:avLst/>
            <a:gdLst>
              <a:gd name="T0" fmla="*/ 0 w 778"/>
              <a:gd name="T1" fmla="*/ 353 h 581"/>
              <a:gd name="T2" fmla="*/ 288 w 778"/>
              <a:gd name="T3" fmla="*/ 581 h 581"/>
              <a:gd name="T4" fmla="*/ 778 w 778"/>
              <a:gd name="T5" fmla="*/ 367 h 581"/>
              <a:gd name="T6" fmla="*/ 778 w 778"/>
              <a:gd name="T7" fmla="*/ 0 h 581"/>
              <a:gd name="T8" fmla="*/ 0 w 778"/>
              <a:gd name="T9" fmla="*/ 353 h 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8" h="581">
                <a:moveTo>
                  <a:pt x="0" y="353"/>
                </a:moveTo>
                <a:cubicBezTo>
                  <a:pt x="288" y="581"/>
                  <a:pt x="288" y="581"/>
                  <a:pt x="288" y="581"/>
                </a:cubicBezTo>
                <a:cubicBezTo>
                  <a:pt x="410" y="449"/>
                  <a:pt x="584" y="367"/>
                  <a:pt x="778" y="367"/>
                </a:cubicBezTo>
                <a:cubicBezTo>
                  <a:pt x="778" y="0"/>
                  <a:pt x="778" y="0"/>
                  <a:pt x="778" y="0"/>
                </a:cubicBezTo>
                <a:cubicBezTo>
                  <a:pt x="468" y="0"/>
                  <a:pt x="189" y="136"/>
                  <a:pt x="0" y="35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5" name="Oval 7">
            <a:extLst>
              <a:ext uri="{FF2B5EF4-FFF2-40B4-BE49-F238E27FC236}">
                <a16:creationId xmlns:a16="http://schemas.microsoft.com/office/drawing/2014/main" id="{F71DACA0-9803-44DB-9463-6F8E1C982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504" y="1799279"/>
            <a:ext cx="642179" cy="64218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9" name="Freeform 11">
            <a:extLst>
              <a:ext uri="{FF2B5EF4-FFF2-40B4-BE49-F238E27FC236}">
                <a16:creationId xmlns:a16="http://schemas.microsoft.com/office/drawing/2014/main" id="{A6720DEA-5D5D-42D2-A3C9-377AFA5243D0}"/>
              </a:ext>
            </a:extLst>
          </p:cNvPr>
          <p:cNvSpPr>
            <a:spLocks/>
          </p:cNvSpPr>
          <p:nvPr/>
        </p:nvSpPr>
        <p:spPr bwMode="auto">
          <a:xfrm>
            <a:off x="6186283" y="1899689"/>
            <a:ext cx="1235808" cy="1119953"/>
          </a:xfrm>
          <a:custGeom>
            <a:avLst/>
            <a:gdLst>
              <a:gd name="T0" fmla="*/ 18 w 854"/>
              <a:gd name="T1" fmla="*/ 0 h 774"/>
              <a:gd name="T2" fmla="*/ 0 w 854"/>
              <a:gd name="T3" fmla="*/ 368 h 774"/>
              <a:gd name="T4" fmla="*/ 505 w 854"/>
              <a:gd name="T5" fmla="*/ 774 h 774"/>
              <a:gd name="T6" fmla="*/ 854 w 854"/>
              <a:gd name="T7" fmla="*/ 660 h 774"/>
              <a:gd name="T8" fmla="*/ 18 w 854"/>
              <a:gd name="T9" fmla="*/ 0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4" h="774">
                <a:moveTo>
                  <a:pt x="18" y="0"/>
                </a:moveTo>
                <a:cubicBezTo>
                  <a:pt x="0" y="368"/>
                  <a:pt x="0" y="368"/>
                  <a:pt x="0" y="368"/>
                </a:cubicBezTo>
                <a:cubicBezTo>
                  <a:pt x="229" y="408"/>
                  <a:pt x="419" y="564"/>
                  <a:pt x="505" y="774"/>
                </a:cubicBezTo>
                <a:cubicBezTo>
                  <a:pt x="854" y="660"/>
                  <a:pt x="854" y="660"/>
                  <a:pt x="854" y="660"/>
                </a:cubicBezTo>
                <a:cubicBezTo>
                  <a:pt x="721" y="309"/>
                  <a:pt x="403" y="49"/>
                  <a:pt x="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0" name="Oval 12">
            <a:extLst>
              <a:ext uri="{FF2B5EF4-FFF2-40B4-BE49-F238E27FC236}">
                <a16:creationId xmlns:a16="http://schemas.microsoft.com/office/drawing/2014/main" id="{7A703B05-ADE7-4915-AD5C-82D9E840D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2613" y="1953755"/>
            <a:ext cx="642179" cy="64218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2" name="Freeform 14">
            <a:extLst>
              <a:ext uri="{FF2B5EF4-FFF2-40B4-BE49-F238E27FC236}">
                <a16:creationId xmlns:a16="http://schemas.microsoft.com/office/drawing/2014/main" id="{85044BF9-D837-4818-BF36-7D9B046E7813}"/>
              </a:ext>
            </a:extLst>
          </p:cNvPr>
          <p:cNvSpPr>
            <a:spLocks/>
          </p:cNvSpPr>
          <p:nvPr/>
        </p:nvSpPr>
        <p:spPr bwMode="auto">
          <a:xfrm>
            <a:off x="5036542" y="4137387"/>
            <a:ext cx="1432213" cy="745900"/>
          </a:xfrm>
          <a:custGeom>
            <a:avLst/>
            <a:gdLst>
              <a:gd name="T0" fmla="*/ 680 w 989"/>
              <a:gd name="T1" fmla="*/ 516 h 516"/>
              <a:gd name="T2" fmla="*/ 989 w 989"/>
              <a:gd name="T3" fmla="*/ 469 h 516"/>
              <a:gd name="T4" fmla="*/ 877 w 989"/>
              <a:gd name="T5" fmla="*/ 119 h 516"/>
              <a:gd name="T6" fmla="*/ 680 w 989"/>
              <a:gd name="T7" fmla="*/ 149 h 516"/>
              <a:gd name="T8" fmla="*/ 260 w 989"/>
              <a:gd name="T9" fmla="*/ 0 h 516"/>
              <a:gd name="T10" fmla="*/ 0 w 989"/>
              <a:gd name="T11" fmla="*/ 261 h 516"/>
              <a:gd name="T12" fmla="*/ 680 w 989"/>
              <a:gd name="T13" fmla="*/ 516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89" h="516">
                <a:moveTo>
                  <a:pt x="680" y="516"/>
                </a:moveTo>
                <a:cubicBezTo>
                  <a:pt x="788" y="516"/>
                  <a:pt x="892" y="499"/>
                  <a:pt x="989" y="469"/>
                </a:cubicBezTo>
                <a:cubicBezTo>
                  <a:pt x="877" y="119"/>
                  <a:pt x="877" y="119"/>
                  <a:pt x="877" y="119"/>
                </a:cubicBezTo>
                <a:cubicBezTo>
                  <a:pt x="815" y="139"/>
                  <a:pt x="749" y="149"/>
                  <a:pt x="680" y="149"/>
                </a:cubicBezTo>
                <a:cubicBezTo>
                  <a:pt x="521" y="149"/>
                  <a:pt x="374" y="93"/>
                  <a:pt x="260" y="0"/>
                </a:cubicBezTo>
                <a:cubicBezTo>
                  <a:pt x="0" y="261"/>
                  <a:pt x="0" y="261"/>
                  <a:pt x="0" y="261"/>
                </a:cubicBezTo>
                <a:cubicBezTo>
                  <a:pt x="182" y="420"/>
                  <a:pt x="420" y="516"/>
                  <a:pt x="680" y="51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3" name="Oval 15">
            <a:extLst>
              <a:ext uri="{FF2B5EF4-FFF2-40B4-BE49-F238E27FC236}">
                <a16:creationId xmlns:a16="http://schemas.microsoft.com/office/drawing/2014/main" id="{6E725DA6-72CE-486C-82F8-529F8BF4A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5077" y="4416547"/>
            <a:ext cx="643282" cy="64218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5" name="Freeform 17">
            <a:extLst>
              <a:ext uri="{FF2B5EF4-FFF2-40B4-BE49-F238E27FC236}">
                <a16:creationId xmlns:a16="http://schemas.microsoft.com/office/drawing/2014/main" id="{E232445A-AB2B-4733-8365-26807537333E}"/>
              </a:ext>
            </a:extLst>
          </p:cNvPr>
          <p:cNvSpPr>
            <a:spLocks/>
          </p:cNvSpPr>
          <p:nvPr/>
        </p:nvSpPr>
        <p:spPr bwMode="auto">
          <a:xfrm>
            <a:off x="6459928" y="3026262"/>
            <a:ext cx="1061471" cy="1720203"/>
          </a:xfrm>
          <a:custGeom>
            <a:avLst/>
            <a:gdLst>
              <a:gd name="T0" fmla="*/ 733 w 733"/>
              <a:gd name="T1" fmla="*/ 248 h 1189"/>
              <a:gd name="T2" fmla="*/ 703 w 733"/>
              <a:gd name="T3" fmla="*/ 0 h 1189"/>
              <a:gd name="T4" fmla="*/ 350 w 733"/>
              <a:gd name="T5" fmla="*/ 105 h 1189"/>
              <a:gd name="T6" fmla="*/ 366 w 733"/>
              <a:gd name="T7" fmla="*/ 248 h 1189"/>
              <a:gd name="T8" fmla="*/ 0 w 733"/>
              <a:gd name="T9" fmla="*/ 844 h 1189"/>
              <a:gd name="T10" fmla="*/ 130 w 733"/>
              <a:gd name="T11" fmla="*/ 1189 h 1189"/>
              <a:gd name="T12" fmla="*/ 733 w 733"/>
              <a:gd name="T13" fmla="*/ 248 h 1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33" h="1189">
                <a:moveTo>
                  <a:pt x="733" y="248"/>
                </a:moveTo>
                <a:cubicBezTo>
                  <a:pt x="733" y="163"/>
                  <a:pt x="722" y="80"/>
                  <a:pt x="703" y="0"/>
                </a:cubicBezTo>
                <a:cubicBezTo>
                  <a:pt x="350" y="105"/>
                  <a:pt x="350" y="105"/>
                  <a:pt x="350" y="105"/>
                </a:cubicBezTo>
                <a:cubicBezTo>
                  <a:pt x="360" y="151"/>
                  <a:pt x="366" y="199"/>
                  <a:pt x="366" y="248"/>
                </a:cubicBezTo>
                <a:cubicBezTo>
                  <a:pt x="366" y="508"/>
                  <a:pt x="217" y="734"/>
                  <a:pt x="0" y="844"/>
                </a:cubicBezTo>
                <a:cubicBezTo>
                  <a:pt x="130" y="1189"/>
                  <a:pt x="130" y="1189"/>
                  <a:pt x="130" y="1189"/>
                </a:cubicBezTo>
                <a:cubicBezTo>
                  <a:pt x="486" y="1025"/>
                  <a:pt x="733" y="666"/>
                  <a:pt x="733" y="24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6" name="Oval 18">
            <a:extLst>
              <a:ext uri="{FF2B5EF4-FFF2-40B4-BE49-F238E27FC236}">
                <a16:creationId xmlns:a16="http://schemas.microsoft.com/office/drawing/2014/main" id="{B39F217F-1B72-4DE9-825E-45F072805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6387" y="3654097"/>
            <a:ext cx="644386" cy="64218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8" name="Freeform 20">
            <a:extLst>
              <a:ext uri="{FF2B5EF4-FFF2-40B4-BE49-F238E27FC236}">
                <a16:creationId xmlns:a16="http://schemas.microsoft.com/office/drawing/2014/main" id="{1E4D95F0-2128-4365-B7DA-2497C9BBBAF3}"/>
              </a:ext>
            </a:extLst>
          </p:cNvPr>
          <p:cNvSpPr>
            <a:spLocks/>
          </p:cNvSpPr>
          <p:nvPr/>
        </p:nvSpPr>
        <p:spPr bwMode="auto">
          <a:xfrm>
            <a:off x="4523462" y="2555110"/>
            <a:ext cx="771277" cy="1823923"/>
          </a:xfrm>
          <a:custGeom>
            <a:avLst/>
            <a:gdLst>
              <a:gd name="T0" fmla="*/ 0 w 533"/>
              <a:gd name="T1" fmla="*/ 574 h 1261"/>
              <a:gd name="T2" fmla="*/ 260 w 533"/>
              <a:gd name="T3" fmla="*/ 1261 h 1261"/>
              <a:gd name="T4" fmla="*/ 533 w 533"/>
              <a:gd name="T5" fmla="*/ 1015 h 1261"/>
              <a:gd name="T6" fmla="*/ 366 w 533"/>
              <a:gd name="T7" fmla="*/ 574 h 1261"/>
              <a:gd name="T8" fmla="*/ 474 w 533"/>
              <a:gd name="T9" fmla="*/ 210 h 1261"/>
              <a:gd name="T10" fmla="*/ 174 w 533"/>
              <a:gd name="T11" fmla="*/ 0 h 1261"/>
              <a:gd name="T12" fmla="*/ 0 w 533"/>
              <a:gd name="T13" fmla="*/ 574 h 1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33" h="1261">
                <a:moveTo>
                  <a:pt x="0" y="574"/>
                </a:moveTo>
                <a:cubicBezTo>
                  <a:pt x="0" y="838"/>
                  <a:pt x="98" y="1079"/>
                  <a:pt x="260" y="1261"/>
                </a:cubicBezTo>
                <a:cubicBezTo>
                  <a:pt x="533" y="1015"/>
                  <a:pt x="533" y="1015"/>
                  <a:pt x="533" y="1015"/>
                </a:cubicBezTo>
                <a:cubicBezTo>
                  <a:pt x="429" y="898"/>
                  <a:pt x="366" y="743"/>
                  <a:pt x="366" y="574"/>
                </a:cubicBezTo>
                <a:cubicBezTo>
                  <a:pt x="366" y="440"/>
                  <a:pt x="406" y="315"/>
                  <a:pt x="474" y="210"/>
                </a:cubicBezTo>
                <a:cubicBezTo>
                  <a:pt x="174" y="0"/>
                  <a:pt x="174" y="0"/>
                  <a:pt x="174" y="0"/>
                </a:cubicBezTo>
                <a:cubicBezTo>
                  <a:pt x="64" y="164"/>
                  <a:pt x="0" y="362"/>
                  <a:pt x="0" y="5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9" name="Oval 21">
            <a:extLst>
              <a:ext uri="{FF2B5EF4-FFF2-40B4-BE49-F238E27FC236}">
                <a16:creationId xmlns:a16="http://schemas.microsoft.com/office/drawing/2014/main" id="{D6BCEAAE-9526-4255-825C-865498326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988" y="3125569"/>
            <a:ext cx="642179" cy="643283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256A1D9D-2028-4B7D-9422-2684CDBAB382}"/>
              </a:ext>
            </a:extLst>
          </p:cNvPr>
          <p:cNvSpPr/>
          <p:nvPr/>
        </p:nvSpPr>
        <p:spPr>
          <a:xfrm>
            <a:off x="5308890" y="3017190"/>
            <a:ext cx="1437008" cy="73866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685800"/>
            <a:r>
              <a: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rPr>
              <a:t>Hire to retire</a:t>
            </a:r>
          </a:p>
        </p:txBody>
      </p:sp>
      <p:sp>
        <p:nvSpPr>
          <p:cNvPr id="124" name="Freeform 64">
            <a:extLst>
              <a:ext uri="{FF2B5EF4-FFF2-40B4-BE49-F238E27FC236}">
                <a16:creationId xmlns:a16="http://schemas.microsoft.com/office/drawing/2014/main" id="{61F0B22F-2ACA-4191-964A-651D704B804F}"/>
              </a:ext>
            </a:extLst>
          </p:cNvPr>
          <p:cNvSpPr>
            <a:spLocks noEditPoints="1"/>
          </p:cNvSpPr>
          <p:nvPr/>
        </p:nvSpPr>
        <p:spPr bwMode="auto">
          <a:xfrm rot="17100000">
            <a:off x="3985076" y="3544827"/>
            <a:ext cx="203000" cy="709706"/>
          </a:xfrm>
          <a:custGeom>
            <a:avLst/>
            <a:gdLst>
              <a:gd name="T0" fmla="*/ 87 w 189"/>
              <a:gd name="T1" fmla="*/ 32 h 662"/>
              <a:gd name="T2" fmla="*/ 63 w 189"/>
              <a:gd name="T3" fmla="*/ 70 h 662"/>
              <a:gd name="T4" fmla="*/ 36 w 189"/>
              <a:gd name="T5" fmla="*/ 162 h 662"/>
              <a:gd name="T6" fmla="*/ 28 w 189"/>
              <a:gd name="T7" fmla="*/ 363 h 662"/>
              <a:gd name="T8" fmla="*/ 30 w 189"/>
              <a:gd name="T9" fmla="*/ 382 h 662"/>
              <a:gd name="T10" fmla="*/ 39 w 189"/>
              <a:gd name="T11" fmla="*/ 430 h 662"/>
              <a:gd name="T12" fmla="*/ 57 w 189"/>
              <a:gd name="T13" fmla="*/ 488 h 662"/>
              <a:gd name="T14" fmla="*/ 81 w 189"/>
              <a:gd name="T15" fmla="*/ 540 h 662"/>
              <a:gd name="T16" fmla="*/ 131 w 189"/>
              <a:gd name="T17" fmla="*/ 617 h 662"/>
              <a:gd name="T18" fmla="*/ 158 w 189"/>
              <a:gd name="T19" fmla="*/ 641 h 662"/>
              <a:gd name="T20" fmla="*/ 189 w 189"/>
              <a:gd name="T21" fmla="*/ 662 h 662"/>
              <a:gd name="T22" fmla="*/ 170 w 189"/>
              <a:gd name="T23" fmla="*/ 631 h 662"/>
              <a:gd name="T24" fmla="*/ 151 w 189"/>
              <a:gd name="T25" fmla="*/ 601 h 662"/>
              <a:gd name="T26" fmla="*/ 105 w 189"/>
              <a:gd name="T27" fmla="*/ 528 h 662"/>
              <a:gd name="T28" fmla="*/ 60 w 189"/>
              <a:gd name="T29" fmla="*/ 399 h 662"/>
              <a:gd name="T30" fmla="*/ 55 w 189"/>
              <a:gd name="T31" fmla="*/ 365 h 662"/>
              <a:gd name="T32" fmla="*/ 50 w 189"/>
              <a:gd name="T33" fmla="*/ 285 h 662"/>
              <a:gd name="T34" fmla="*/ 71 w 189"/>
              <a:gd name="T35" fmla="*/ 126 h 662"/>
              <a:gd name="T36" fmla="*/ 88 w 189"/>
              <a:gd name="T37" fmla="*/ 32 h 662"/>
              <a:gd name="T38" fmla="*/ 104 w 189"/>
              <a:gd name="T39" fmla="*/ 98 h 662"/>
              <a:gd name="T40" fmla="*/ 130 w 189"/>
              <a:gd name="T41" fmla="*/ 93 h 662"/>
              <a:gd name="T42" fmla="*/ 115 w 189"/>
              <a:gd name="T43" fmla="*/ 27 h 662"/>
              <a:gd name="T44" fmla="*/ 112 w 189"/>
              <a:gd name="T45" fmla="*/ 18 h 662"/>
              <a:gd name="T46" fmla="*/ 107 w 189"/>
              <a:gd name="T47" fmla="*/ 8 h 662"/>
              <a:gd name="T48" fmla="*/ 100 w 189"/>
              <a:gd name="T49" fmla="*/ 2 h 662"/>
              <a:gd name="T50" fmla="*/ 99 w 189"/>
              <a:gd name="T51" fmla="*/ 1 h 662"/>
              <a:gd name="T52" fmla="*/ 99 w 189"/>
              <a:gd name="T53" fmla="*/ 2 h 662"/>
              <a:gd name="T54" fmla="*/ 99 w 189"/>
              <a:gd name="T55" fmla="*/ 2 h 662"/>
              <a:gd name="T56" fmla="*/ 95 w 189"/>
              <a:gd name="T57" fmla="*/ 0 h 662"/>
              <a:gd name="T58" fmla="*/ 88 w 189"/>
              <a:gd name="T59" fmla="*/ 1 h 662"/>
              <a:gd name="T60" fmla="*/ 77 w 189"/>
              <a:gd name="T61" fmla="*/ 6 h 662"/>
              <a:gd name="T62" fmla="*/ 48 w 189"/>
              <a:gd name="T63" fmla="*/ 30 h 662"/>
              <a:gd name="T64" fmla="*/ 0 w 189"/>
              <a:gd name="T65" fmla="*/ 103 h 662"/>
              <a:gd name="T66" fmla="*/ 67 w 189"/>
              <a:gd name="T67" fmla="*/ 49 h 662"/>
              <a:gd name="T68" fmla="*/ 88 w 189"/>
              <a:gd name="T69" fmla="*/ 30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9" h="662">
                <a:moveTo>
                  <a:pt x="67" y="49"/>
                </a:moveTo>
                <a:cubicBezTo>
                  <a:pt x="74" y="42"/>
                  <a:pt x="82" y="36"/>
                  <a:pt x="87" y="32"/>
                </a:cubicBezTo>
                <a:cubicBezTo>
                  <a:pt x="87" y="31"/>
                  <a:pt x="87" y="31"/>
                  <a:pt x="87" y="31"/>
                </a:cubicBezTo>
                <a:cubicBezTo>
                  <a:pt x="77" y="45"/>
                  <a:pt x="70" y="57"/>
                  <a:pt x="63" y="70"/>
                </a:cubicBezTo>
                <a:cubicBezTo>
                  <a:pt x="56" y="84"/>
                  <a:pt x="50" y="100"/>
                  <a:pt x="45" y="120"/>
                </a:cubicBezTo>
                <a:cubicBezTo>
                  <a:pt x="44" y="127"/>
                  <a:pt x="41" y="138"/>
                  <a:pt x="36" y="162"/>
                </a:cubicBezTo>
                <a:cubicBezTo>
                  <a:pt x="30" y="191"/>
                  <a:pt x="24" y="241"/>
                  <a:pt x="23" y="284"/>
                </a:cubicBezTo>
                <a:cubicBezTo>
                  <a:pt x="23" y="328"/>
                  <a:pt x="28" y="363"/>
                  <a:pt x="28" y="363"/>
                </a:cubicBezTo>
                <a:cubicBezTo>
                  <a:pt x="28" y="363"/>
                  <a:pt x="28" y="365"/>
                  <a:pt x="28" y="368"/>
                </a:cubicBezTo>
                <a:cubicBezTo>
                  <a:pt x="29" y="372"/>
                  <a:pt x="29" y="376"/>
                  <a:pt x="30" y="382"/>
                </a:cubicBezTo>
                <a:cubicBezTo>
                  <a:pt x="31" y="389"/>
                  <a:pt x="32" y="396"/>
                  <a:pt x="34" y="404"/>
                </a:cubicBezTo>
                <a:cubicBezTo>
                  <a:pt x="35" y="412"/>
                  <a:pt x="37" y="421"/>
                  <a:pt x="39" y="430"/>
                </a:cubicBezTo>
                <a:cubicBezTo>
                  <a:pt x="42" y="439"/>
                  <a:pt x="45" y="449"/>
                  <a:pt x="47" y="459"/>
                </a:cubicBezTo>
                <a:cubicBezTo>
                  <a:pt x="51" y="468"/>
                  <a:pt x="54" y="478"/>
                  <a:pt x="57" y="488"/>
                </a:cubicBezTo>
                <a:cubicBezTo>
                  <a:pt x="61" y="498"/>
                  <a:pt x="65" y="507"/>
                  <a:pt x="69" y="516"/>
                </a:cubicBezTo>
                <a:cubicBezTo>
                  <a:pt x="73" y="525"/>
                  <a:pt x="77" y="533"/>
                  <a:pt x="81" y="540"/>
                </a:cubicBezTo>
                <a:cubicBezTo>
                  <a:pt x="96" y="569"/>
                  <a:pt x="108" y="585"/>
                  <a:pt x="113" y="594"/>
                </a:cubicBezTo>
                <a:cubicBezTo>
                  <a:pt x="120" y="603"/>
                  <a:pt x="126" y="610"/>
                  <a:pt x="131" y="617"/>
                </a:cubicBezTo>
                <a:cubicBezTo>
                  <a:pt x="137" y="623"/>
                  <a:pt x="143" y="629"/>
                  <a:pt x="149" y="634"/>
                </a:cubicBezTo>
                <a:cubicBezTo>
                  <a:pt x="152" y="636"/>
                  <a:pt x="155" y="639"/>
                  <a:pt x="158" y="641"/>
                </a:cubicBezTo>
                <a:cubicBezTo>
                  <a:pt x="161" y="644"/>
                  <a:pt x="165" y="646"/>
                  <a:pt x="168" y="648"/>
                </a:cubicBezTo>
                <a:cubicBezTo>
                  <a:pt x="174" y="653"/>
                  <a:pt x="181" y="657"/>
                  <a:pt x="189" y="662"/>
                </a:cubicBezTo>
                <a:cubicBezTo>
                  <a:pt x="184" y="654"/>
                  <a:pt x="180" y="647"/>
                  <a:pt x="176" y="640"/>
                </a:cubicBezTo>
                <a:cubicBezTo>
                  <a:pt x="174" y="637"/>
                  <a:pt x="172" y="634"/>
                  <a:pt x="170" y="631"/>
                </a:cubicBezTo>
                <a:cubicBezTo>
                  <a:pt x="168" y="627"/>
                  <a:pt x="166" y="624"/>
                  <a:pt x="164" y="621"/>
                </a:cubicBezTo>
                <a:cubicBezTo>
                  <a:pt x="160" y="614"/>
                  <a:pt x="155" y="608"/>
                  <a:pt x="151" y="601"/>
                </a:cubicBezTo>
                <a:cubicBezTo>
                  <a:pt x="146" y="594"/>
                  <a:pt x="141" y="587"/>
                  <a:pt x="135" y="579"/>
                </a:cubicBezTo>
                <a:cubicBezTo>
                  <a:pt x="130" y="570"/>
                  <a:pt x="119" y="555"/>
                  <a:pt x="105" y="528"/>
                </a:cubicBezTo>
                <a:cubicBezTo>
                  <a:pt x="90" y="500"/>
                  <a:pt x="74" y="459"/>
                  <a:pt x="66" y="423"/>
                </a:cubicBezTo>
                <a:cubicBezTo>
                  <a:pt x="64" y="415"/>
                  <a:pt x="62" y="406"/>
                  <a:pt x="60" y="399"/>
                </a:cubicBezTo>
                <a:cubicBezTo>
                  <a:pt x="59" y="391"/>
                  <a:pt x="58" y="384"/>
                  <a:pt x="57" y="378"/>
                </a:cubicBezTo>
                <a:cubicBezTo>
                  <a:pt x="56" y="373"/>
                  <a:pt x="55" y="368"/>
                  <a:pt x="55" y="365"/>
                </a:cubicBezTo>
                <a:cubicBezTo>
                  <a:pt x="54" y="362"/>
                  <a:pt x="54" y="360"/>
                  <a:pt x="54" y="360"/>
                </a:cubicBezTo>
                <a:cubicBezTo>
                  <a:pt x="54" y="360"/>
                  <a:pt x="50" y="326"/>
                  <a:pt x="50" y="285"/>
                </a:cubicBezTo>
                <a:cubicBezTo>
                  <a:pt x="51" y="243"/>
                  <a:pt x="57" y="195"/>
                  <a:pt x="63" y="167"/>
                </a:cubicBezTo>
                <a:cubicBezTo>
                  <a:pt x="67" y="144"/>
                  <a:pt x="70" y="133"/>
                  <a:pt x="71" y="126"/>
                </a:cubicBezTo>
                <a:cubicBezTo>
                  <a:pt x="76" y="107"/>
                  <a:pt x="79" y="91"/>
                  <a:pt x="82" y="76"/>
                </a:cubicBezTo>
                <a:cubicBezTo>
                  <a:pt x="84" y="62"/>
                  <a:pt x="86" y="48"/>
                  <a:pt x="88" y="32"/>
                </a:cubicBezTo>
                <a:cubicBezTo>
                  <a:pt x="89" y="35"/>
                  <a:pt x="92" y="43"/>
                  <a:pt x="93" y="49"/>
                </a:cubicBezTo>
                <a:cubicBezTo>
                  <a:pt x="98" y="68"/>
                  <a:pt x="102" y="91"/>
                  <a:pt x="104" y="98"/>
                </a:cubicBezTo>
                <a:cubicBezTo>
                  <a:pt x="107" y="112"/>
                  <a:pt x="112" y="119"/>
                  <a:pt x="123" y="129"/>
                </a:cubicBezTo>
                <a:cubicBezTo>
                  <a:pt x="129" y="116"/>
                  <a:pt x="133" y="107"/>
                  <a:pt x="130" y="93"/>
                </a:cubicBezTo>
                <a:cubicBezTo>
                  <a:pt x="129" y="86"/>
                  <a:pt x="125" y="63"/>
                  <a:pt x="119" y="42"/>
                </a:cubicBezTo>
                <a:cubicBezTo>
                  <a:pt x="118" y="37"/>
                  <a:pt x="117" y="32"/>
                  <a:pt x="115" y="27"/>
                </a:cubicBezTo>
                <a:cubicBezTo>
                  <a:pt x="115" y="26"/>
                  <a:pt x="114" y="24"/>
                  <a:pt x="114" y="23"/>
                </a:cubicBezTo>
                <a:cubicBezTo>
                  <a:pt x="113" y="21"/>
                  <a:pt x="113" y="20"/>
                  <a:pt x="112" y="18"/>
                </a:cubicBezTo>
                <a:cubicBezTo>
                  <a:pt x="111" y="16"/>
                  <a:pt x="110" y="14"/>
                  <a:pt x="110" y="13"/>
                </a:cubicBezTo>
                <a:cubicBezTo>
                  <a:pt x="109" y="11"/>
                  <a:pt x="108" y="9"/>
                  <a:pt x="107" y="8"/>
                </a:cubicBezTo>
                <a:cubicBezTo>
                  <a:pt x="105" y="5"/>
                  <a:pt x="103" y="3"/>
                  <a:pt x="101" y="2"/>
                </a:cubicBezTo>
                <a:cubicBezTo>
                  <a:pt x="100" y="2"/>
                  <a:pt x="100" y="2"/>
                  <a:pt x="100" y="2"/>
                </a:cubicBezTo>
                <a:cubicBezTo>
                  <a:pt x="100" y="1"/>
                  <a:pt x="100" y="1"/>
                  <a:pt x="100" y="1"/>
                </a:cubicBezTo>
                <a:cubicBezTo>
                  <a:pt x="99" y="1"/>
                  <a:pt x="99" y="1"/>
                  <a:pt x="99" y="1"/>
                </a:cubicBezTo>
                <a:cubicBezTo>
                  <a:pt x="99" y="1"/>
                  <a:pt x="99" y="1"/>
                  <a:pt x="99" y="1"/>
                </a:cubicBezTo>
                <a:cubicBezTo>
                  <a:pt x="99" y="2"/>
                  <a:pt x="99" y="2"/>
                  <a:pt x="99" y="2"/>
                </a:cubicBezTo>
                <a:cubicBezTo>
                  <a:pt x="99" y="2"/>
                  <a:pt x="99" y="2"/>
                  <a:pt x="99" y="2"/>
                </a:cubicBezTo>
                <a:cubicBezTo>
                  <a:pt x="99" y="2"/>
                  <a:pt x="99" y="2"/>
                  <a:pt x="99" y="2"/>
                </a:cubicBezTo>
                <a:cubicBezTo>
                  <a:pt x="98" y="1"/>
                  <a:pt x="98" y="1"/>
                  <a:pt x="97" y="1"/>
                </a:cubicBezTo>
                <a:cubicBezTo>
                  <a:pt x="96" y="0"/>
                  <a:pt x="95" y="0"/>
                  <a:pt x="95" y="0"/>
                </a:cubicBezTo>
                <a:cubicBezTo>
                  <a:pt x="91" y="0"/>
                  <a:pt x="89" y="0"/>
                  <a:pt x="89" y="0"/>
                </a:cubicBezTo>
                <a:cubicBezTo>
                  <a:pt x="89" y="0"/>
                  <a:pt x="89" y="0"/>
                  <a:pt x="88" y="1"/>
                </a:cubicBezTo>
                <a:cubicBezTo>
                  <a:pt x="87" y="1"/>
                  <a:pt x="85" y="1"/>
                  <a:pt x="83" y="2"/>
                </a:cubicBezTo>
                <a:cubicBezTo>
                  <a:pt x="82" y="3"/>
                  <a:pt x="79" y="4"/>
                  <a:pt x="77" y="6"/>
                </a:cubicBezTo>
                <a:cubicBezTo>
                  <a:pt x="74" y="7"/>
                  <a:pt x="71" y="10"/>
                  <a:pt x="70" y="10"/>
                </a:cubicBezTo>
                <a:cubicBezTo>
                  <a:pt x="64" y="15"/>
                  <a:pt x="56" y="23"/>
                  <a:pt x="48" y="30"/>
                </a:cubicBezTo>
                <a:cubicBezTo>
                  <a:pt x="33" y="45"/>
                  <a:pt x="17" y="62"/>
                  <a:pt x="12" y="68"/>
                </a:cubicBezTo>
                <a:cubicBezTo>
                  <a:pt x="3" y="79"/>
                  <a:pt x="1" y="88"/>
                  <a:pt x="0" y="103"/>
                </a:cubicBezTo>
                <a:cubicBezTo>
                  <a:pt x="14" y="99"/>
                  <a:pt x="23" y="96"/>
                  <a:pt x="32" y="86"/>
                </a:cubicBezTo>
                <a:cubicBezTo>
                  <a:pt x="37" y="81"/>
                  <a:pt x="53" y="64"/>
                  <a:pt x="67" y="49"/>
                </a:cubicBezTo>
                <a:close/>
                <a:moveTo>
                  <a:pt x="88" y="30"/>
                </a:moveTo>
                <a:cubicBezTo>
                  <a:pt x="88" y="30"/>
                  <a:pt x="88" y="30"/>
                  <a:pt x="88" y="30"/>
                </a:cubicBezTo>
                <a:cubicBezTo>
                  <a:pt x="88" y="30"/>
                  <a:pt x="88" y="30"/>
                  <a:pt x="88" y="30"/>
                </a:cubicBez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IN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26" name="Graphic 125" descr="Target Audience">
            <a:extLst>
              <a:ext uri="{FF2B5EF4-FFF2-40B4-BE49-F238E27FC236}">
                <a16:creationId xmlns:a16="http://schemas.microsoft.com/office/drawing/2014/main" id="{7C814220-B8B2-4842-8499-A0425515F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27014" y="1835659"/>
            <a:ext cx="597521" cy="597521"/>
          </a:xfrm>
          <a:prstGeom prst="rect">
            <a:avLst/>
          </a:prstGeom>
        </p:spPr>
      </p:pic>
      <p:pic>
        <p:nvPicPr>
          <p:cNvPr id="128" name="Graphic 127" descr="Handshake">
            <a:extLst>
              <a:ext uri="{FF2B5EF4-FFF2-40B4-BE49-F238E27FC236}">
                <a16:creationId xmlns:a16="http://schemas.microsoft.com/office/drawing/2014/main" id="{73126340-BA54-4A21-BA12-AD3B3A0C36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51865" y="1972747"/>
            <a:ext cx="643673" cy="643673"/>
          </a:xfrm>
          <a:prstGeom prst="rect">
            <a:avLst/>
          </a:prstGeom>
        </p:spPr>
      </p:pic>
      <p:sp>
        <p:nvSpPr>
          <p:cNvPr id="134" name="Rectangle 133">
            <a:extLst>
              <a:ext uri="{FF2B5EF4-FFF2-40B4-BE49-F238E27FC236}">
                <a16:creationId xmlns:a16="http://schemas.microsoft.com/office/drawing/2014/main" id="{8BA637B3-A7F3-478F-902C-2028D2EC8F33}"/>
              </a:ext>
            </a:extLst>
          </p:cNvPr>
          <p:cNvSpPr/>
          <p:nvPr/>
        </p:nvSpPr>
        <p:spPr>
          <a:xfrm>
            <a:off x="1924832" y="2651811"/>
            <a:ext cx="2023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/>
            <a:r>
              <a:rPr lang="en-US" sz="20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Exit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B588FA02-DFAA-4A51-B3F7-C1662B4517D3}"/>
              </a:ext>
            </a:extLst>
          </p:cNvPr>
          <p:cNvCxnSpPr/>
          <p:nvPr/>
        </p:nvCxnSpPr>
        <p:spPr>
          <a:xfrm>
            <a:off x="1200000" y="3069000"/>
            <a:ext cx="27432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3" name="Graphic 142" descr="Ribbon">
            <a:extLst>
              <a:ext uri="{FF2B5EF4-FFF2-40B4-BE49-F238E27FC236}">
                <a16:creationId xmlns:a16="http://schemas.microsoft.com/office/drawing/2014/main" id="{D577BFB5-DBA1-454D-83AC-C3B0C12C63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00683" y="4509037"/>
            <a:ext cx="457200" cy="457200"/>
          </a:xfrm>
          <a:prstGeom prst="rect">
            <a:avLst/>
          </a:prstGeom>
        </p:spPr>
      </p:pic>
      <p:pic>
        <p:nvPicPr>
          <p:cNvPr id="147" name="Graphic 146" descr="Contract">
            <a:extLst>
              <a:ext uri="{FF2B5EF4-FFF2-40B4-BE49-F238E27FC236}">
                <a16:creationId xmlns:a16="http://schemas.microsoft.com/office/drawing/2014/main" id="{7CD7F38D-E51A-452B-8A83-CAED409446D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07174" y="3221359"/>
            <a:ext cx="418525" cy="418525"/>
          </a:xfrm>
          <a:prstGeom prst="rect">
            <a:avLst/>
          </a:prstGeom>
        </p:spPr>
      </p:pic>
      <p:pic>
        <p:nvPicPr>
          <p:cNvPr id="145" name="Graphic 144" descr="Coins">
            <a:extLst>
              <a:ext uri="{FF2B5EF4-FFF2-40B4-BE49-F238E27FC236}">
                <a16:creationId xmlns:a16="http://schemas.microsoft.com/office/drawing/2014/main" id="{46E521C2-1712-45B8-A3B0-B162376CC60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048223" y="3748129"/>
            <a:ext cx="469492" cy="469492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B627376-916B-4A42-A491-90EA03B78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stages of Hire to Retire</a:t>
            </a:r>
            <a:br>
              <a:rPr lang="en-US" dirty="0">
                <a:solidFill>
                  <a:srgbClr val="FFC000"/>
                </a:solidFill>
              </a:rPr>
            </a:br>
            <a:endParaRPr lang="en-GB" dirty="0"/>
          </a:p>
        </p:txBody>
      </p:sp>
      <p:sp>
        <p:nvSpPr>
          <p:cNvPr id="50" name="Title 2">
            <a:extLst>
              <a:ext uri="{FF2B5EF4-FFF2-40B4-BE49-F238E27FC236}">
                <a16:creationId xmlns:a16="http://schemas.microsoft.com/office/drawing/2014/main" id="{14CAAF6F-B28C-4C5F-926E-0E0D325B6E24}"/>
              </a:ext>
            </a:extLst>
          </p:cNvPr>
          <p:cNvSpPr txBox="1">
            <a:spLocks/>
          </p:cNvSpPr>
          <p:nvPr/>
        </p:nvSpPr>
        <p:spPr>
          <a:xfrm>
            <a:off x="956811" y="4021655"/>
            <a:ext cx="3133711" cy="9747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176213" lvl="1" indent="-176213" algn="just">
              <a:spcAft>
                <a:spcPts val="100"/>
              </a:spcAft>
              <a:buFont typeface="Wingdings" panose="05000000000000000000" pitchFamily="2" charset="2"/>
              <a:buChar char="§"/>
            </a:pPr>
            <a:r>
              <a:rPr lang="en-US" altLang="en-US" sz="1600" dirty="0">
                <a:latin typeface="EYInterstate Light" panose="02000506000000020004" pitchFamily="2" charset="0"/>
              </a:rPr>
              <a:t>Proper exit and clearance procedure in place</a:t>
            </a:r>
          </a:p>
          <a:p>
            <a:pPr marL="176213" lvl="1" indent="-176213" algn="just">
              <a:spcAft>
                <a:spcPts val="1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EYInterstate Light" panose="02000506000000020004" pitchFamily="2" charset="0"/>
              </a:rPr>
              <a:t>Accurate disbursement of final pay</a:t>
            </a:r>
          </a:p>
        </p:txBody>
      </p:sp>
      <p:sp>
        <p:nvSpPr>
          <p:cNvPr id="28" name="Rounded Rectangle 37">
            <a:extLst>
              <a:ext uri="{FF2B5EF4-FFF2-40B4-BE49-F238E27FC236}">
                <a16:creationId xmlns:a16="http://schemas.microsoft.com/office/drawing/2014/main" id="{8B7C9378-BA5F-48BB-944D-ECD84C8D93EC}"/>
              </a:ext>
            </a:extLst>
          </p:cNvPr>
          <p:cNvSpPr/>
          <p:nvPr/>
        </p:nvSpPr>
        <p:spPr>
          <a:xfrm>
            <a:off x="8832000" y="983851"/>
            <a:ext cx="2448000" cy="357149"/>
          </a:xfrm>
          <a:prstGeom prst="round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E7BE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13716" tIns="13716" rIns="13716" bIns="13716"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Request for resignation is raised</a:t>
            </a:r>
          </a:p>
        </p:txBody>
      </p:sp>
      <p:sp>
        <p:nvSpPr>
          <p:cNvPr id="29" name="Rounded Rectangle 37">
            <a:extLst>
              <a:ext uri="{FF2B5EF4-FFF2-40B4-BE49-F238E27FC236}">
                <a16:creationId xmlns:a16="http://schemas.microsoft.com/office/drawing/2014/main" id="{518FB929-BD47-4AE2-8A90-D2228E2E7F0C}"/>
              </a:ext>
            </a:extLst>
          </p:cNvPr>
          <p:cNvSpPr/>
          <p:nvPr/>
        </p:nvSpPr>
        <p:spPr>
          <a:xfrm>
            <a:off x="8832000" y="1615598"/>
            <a:ext cx="2448000" cy="357149"/>
          </a:xfrm>
          <a:prstGeom prst="round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E7BE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13716" tIns="13716" rIns="13716" bIns="13716"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System records last working day basis notice period as per policy</a:t>
            </a:r>
          </a:p>
        </p:txBody>
      </p:sp>
      <p:sp>
        <p:nvSpPr>
          <p:cNvPr id="30" name="Rounded Rectangle 37">
            <a:extLst>
              <a:ext uri="{FF2B5EF4-FFF2-40B4-BE49-F238E27FC236}">
                <a16:creationId xmlns:a16="http://schemas.microsoft.com/office/drawing/2014/main" id="{AE108DAB-E70E-4974-85DD-7054A00C36AA}"/>
              </a:ext>
            </a:extLst>
          </p:cNvPr>
          <p:cNvSpPr/>
          <p:nvPr/>
        </p:nvSpPr>
        <p:spPr>
          <a:xfrm>
            <a:off x="8848645" y="2280829"/>
            <a:ext cx="2448000" cy="357149"/>
          </a:xfrm>
          <a:prstGeom prst="round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E7BE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13716" tIns="13716" rIns="13716" bIns="13716"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Approvals as per defined matrix are triggered</a:t>
            </a:r>
          </a:p>
        </p:txBody>
      </p:sp>
      <p:sp>
        <p:nvSpPr>
          <p:cNvPr id="31" name="Rounded Rectangle 37">
            <a:extLst>
              <a:ext uri="{FF2B5EF4-FFF2-40B4-BE49-F238E27FC236}">
                <a16:creationId xmlns:a16="http://schemas.microsoft.com/office/drawing/2014/main" id="{435D4EB7-4C05-45F9-A3AF-6F25A8DF4D40}"/>
              </a:ext>
            </a:extLst>
          </p:cNvPr>
          <p:cNvSpPr/>
          <p:nvPr/>
        </p:nvSpPr>
        <p:spPr>
          <a:xfrm>
            <a:off x="8845477" y="2946060"/>
            <a:ext cx="2448000" cy="357149"/>
          </a:xfrm>
          <a:prstGeom prst="round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E7BE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13716" tIns="13716" rIns="13716" bIns="13716"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Employee is directed for departmental clearances</a:t>
            </a:r>
          </a:p>
        </p:txBody>
      </p:sp>
      <p:sp>
        <p:nvSpPr>
          <p:cNvPr id="32" name="Rounded Rectangle 37">
            <a:extLst>
              <a:ext uri="{FF2B5EF4-FFF2-40B4-BE49-F238E27FC236}">
                <a16:creationId xmlns:a16="http://schemas.microsoft.com/office/drawing/2014/main" id="{9A6DCA8B-4618-47DA-8ECA-4319F0000152}"/>
              </a:ext>
            </a:extLst>
          </p:cNvPr>
          <p:cNvSpPr/>
          <p:nvPr/>
        </p:nvSpPr>
        <p:spPr>
          <a:xfrm>
            <a:off x="8845477" y="3611291"/>
            <a:ext cx="2459628" cy="684986"/>
          </a:xfrm>
          <a:prstGeom prst="round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E7BE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13716" tIns="13716" rIns="13716" bIns="13716"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Employee ID is deactivated from all the relevant systems on last working day</a:t>
            </a:r>
          </a:p>
        </p:txBody>
      </p:sp>
      <p:sp>
        <p:nvSpPr>
          <p:cNvPr id="33" name="Rounded Rectangle 37">
            <a:extLst>
              <a:ext uri="{FF2B5EF4-FFF2-40B4-BE49-F238E27FC236}">
                <a16:creationId xmlns:a16="http://schemas.microsoft.com/office/drawing/2014/main" id="{4FEC6533-E4F1-480E-9EAE-4AB08ED11CEF}"/>
              </a:ext>
            </a:extLst>
          </p:cNvPr>
          <p:cNvSpPr/>
          <p:nvPr/>
        </p:nvSpPr>
        <p:spPr>
          <a:xfrm>
            <a:off x="8848645" y="4623743"/>
            <a:ext cx="2459628" cy="788525"/>
          </a:xfrm>
          <a:prstGeom prst="round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E7BE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13716" tIns="13716" rIns="13716" bIns="13716"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Employee is issued Experience letter, Relieving letter and Full and final computation sheet along with the final settlement amount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0308615-EF93-4748-805E-0908E40DF597}"/>
              </a:ext>
            </a:extLst>
          </p:cNvPr>
          <p:cNvCxnSpPr>
            <a:cxnSpLocks/>
            <a:stCxn id="28" idx="2"/>
            <a:endCxn id="29" idx="0"/>
          </p:cNvCxnSpPr>
          <p:nvPr/>
        </p:nvCxnSpPr>
        <p:spPr>
          <a:xfrm>
            <a:off x="10056000" y="1341000"/>
            <a:ext cx="0" cy="274598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781CA91-F6ED-4355-9E7C-F28D5B88A406}"/>
              </a:ext>
            </a:extLst>
          </p:cNvPr>
          <p:cNvCxnSpPr>
            <a:cxnSpLocks/>
          </p:cNvCxnSpPr>
          <p:nvPr/>
        </p:nvCxnSpPr>
        <p:spPr>
          <a:xfrm>
            <a:off x="10078459" y="1985832"/>
            <a:ext cx="0" cy="274598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AE5EE95-BF65-4686-ADF4-7FAD44CC922D}"/>
              </a:ext>
            </a:extLst>
          </p:cNvPr>
          <p:cNvCxnSpPr>
            <a:cxnSpLocks/>
          </p:cNvCxnSpPr>
          <p:nvPr/>
        </p:nvCxnSpPr>
        <p:spPr>
          <a:xfrm>
            <a:off x="10044441" y="2651811"/>
            <a:ext cx="0" cy="274598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A773824-E76E-4DC3-A3C0-64907B89B536}"/>
              </a:ext>
            </a:extLst>
          </p:cNvPr>
          <p:cNvCxnSpPr>
            <a:cxnSpLocks/>
          </p:cNvCxnSpPr>
          <p:nvPr/>
        </p:nvCxnSpPr>
        <p:spPr>
          <a:xfrm>
            <a:off x="10060434" y="3329772"/>
            <a:ext cx="0" cy="274598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CDE6827C-2FB7-4C6A-B971-C95F809DD5F1}"/>
              </a:ext>
            </a:extLst>
          </p:cNvPr>
          <p:cNvCxnSpPr>
            <a:cxnSpLocks/>
          </p:cNvCxnSpPr>
          <p:nvPr/>
        </p:nvCxnSpPr>
        <p:spPr>
          <a:xfrm>
            <a:off x="10041559" y="4296277"/>
            <a:ext cx="0" cy="274598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52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124" grpId="0" animBg="1"/>
      <p:bldP spid="134" grpId="0"/>
      <p:bldP spid="50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B23C2F8-2CDB-C659-17F1-1D51FBE075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87685"/>
              </p:ext>
            </p:extLst>
          </p:nvPr>
        </p:nvGraphicFramePr>
        <p:xfrm>
          <a:off x="457200" y="1053000"/>
          <a:ext cx="11038801" cy="5034996"/>
        </p:xfrm>
        <a:graphic>
          <a:graphicData uri="http://schemas.openxmlformats.org/drawingml/2006/table">
            <a:tbl>
              <a:tblPr firstRow="1" bandRow="1"/>
              <a:tblGrid>
                <a:gridCol w="598800">
                  <a:extLst>
                    <a:ext uri="{9D8B030D-6E8A-4147-A177-3AD203B41FA5}">
                      <a16:colId xmlns:a16="http://schemas.microsoft.com/office/drawing/2014/main" val="2869839060"/>
                    </a:ext>
                  </a:extLst>
                </a:gridCol>
                <a:gridCol w="7138217">
                  <a:extLst>
                    <a:ext uri="{9D8B030D-6E8A-4147-A177-3AD203B41FA5}">
                      <a16:colId xmlns:a16="http://schemas.microsoft.com/office/drawing/2014/main" val="2330055160"/>
                    </a:ext>
                  </a:extLst>
                </a:gridCol>
                <a:gridCol w="3301784">
                  <a:extLst>
                    <a:ext uri="{9D8B030D-6E8A-4147-A177-3AD203B41FA5}">
                      <a16:colId xmlns:a16="http://schemas.microsoft.com/office/drawing/2014/main" val="190540932"/>
                    </a:ext>
                  </a:extLst>
                </a:gridCol>
              </a:tblGrid>
              <a:tr h="26781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Sr No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Key Analytics/tests Performed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Conclusion (Illustration)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125059"/>
                  </a:ext>
                </a:extLst>
              </a:tr>
              <a:tr h="52492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Headcount reconciliation to validate Headcount as per Salary Register vs - Employee Master, Hiring &amp; Separation date</a:t>
                      </a:r>
                    </a:p>
                  </a:txBody>
                  <a:tcPr marL="7200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Issues observed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155809"/>
                  </a:ext>
                </a:extLst>
              </a:tr>
              <a:tr h="26781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Duplicate Employee Id’s and Bank Accounts (PAN/ Aadhar, UAN)</a:t>
                      </a:r>
                    </a:p>
                  </a:txBody>
                  <a:tcPr marL="7200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Issues observed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907167"/>
                  </a:ext>
                </a:extLst>
              </a:tr>
              <a:tr h="26781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Salary- CTC v/s Salary Register</a:t>
                      </a:r>
                    </a:p>
                  </a:txBody>
                  <a:tcPr marL="7200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Issues observed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6184613"/>
                  </a:ext>
                </a:extLst>
              </a:tr>
              <a:tr h="26781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Reconciliation of Salary as per JV, bank file &amp; Pay register </a:t>
                      </a:r>
                    </a:p>
                  </a:txBody>
                  <a:tcPr marL="7200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Issues observed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4279186"/>
                  </a:ext>
                </a:extLst>
              </a:tr>
              <a:tr h="52492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Accuracy of pro rata computation for new joiners, separations and payroll transfers</a:t>
                      </a:r>
                    </a:p>
                  </a:txBody>
                  <a:tcPr marL="7200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Issues observed for payroll transfer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21092"/>
                  </a:ext>
                </a:extLst>
              </a:tr>
              <a:tr h="26781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Accuracy of payable days basis LWP input</a:t>
                      </a:r>
                    </a:p>
                  </a:txBody>
                  <a:tcPr marL="7200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Issues observed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1360629"/>
                  </a:ext>
                </a:extLst>
              </a:tr>
              <a:tr h="52492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Accuracy of Leave balances w.r.t opening balance, pro-rata credit, carry forward, eligibility for leave for the audit period</a:t>
                      </a:r>
                    </a:p>
                  </a:txBody>
                  <a:tcPr marL="7200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Issues observed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533438"/>
                  </a:ext>
                </a:extLst>
              </a:tr>
              <a:tr h="26781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Accuracy of Attendance recovery computation for </a:t>
                      </a:r>
                      <a:r>
                        <a:rPr lang="en-IN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sample month</a:t>
                      </a:r>
                    </a:p>
                  </a:txBody>
                  <a:tcPr marL="7200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Refer Observation 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586407"/>
                  </a:ext>
                </a:extLst>
              </a:tr>
              <a:tr h="52492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Validation of onetime inputs such as referral bonus, joining bonus, shift allowances, advances, payment on national holiday etc for </a:t>
                      </a:r>
                      <a:r>
                        <a:rPr lang="en-IN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sample month</a:t>
                      </a:r>
                    </a:p>
                  </a:txBody>
                  <a:tcPr marL="7200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Issues observed for national holiday; Refer Observation 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676983"/>
                  </a:ext>
                </a:extLst>
              </a:tr>
              <a:tr h="52492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Separated employees: Timely deactivation, pending dues clearance, asset allocation</a:t>
                      </a:r>
                    </a:p>
                  </a:txBody>
                  <a:tcPr marL="7200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Refer Observation 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3599747"/>
                  </a:ext>
                </a:extLst>
              </a:tr>
              <a:tr h="26781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Timeliness in payment of gratuity</a:t>
                      </a:r>
                    </a:p>
                  </a:txBody>
                  <a:tcPr marL="7200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Refer Observation 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651243"/>
                  </a:ext>
                </a:extLst>
              </a:tr>
              <a:tr h="26781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Review of open employee balances as on audit cut-off</a:t>
                      </a:r>
                    </a:p>
                  </a:txBody>
                  <a:tcPr marL="7200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Refer Observation x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883615"/>
                  </a:ext>
                </a:extLst>
              </a:tr>
              <a:tr h="26781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Validation of access rights to HRMS &amp; Ascent System</a:t>
                      </a:r>
                    </a:p>
                  </a:txBody>
                  <a:tcPr marL="7200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Issues observed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7262927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4BBC63FF-FC74-B836-C4F4-61F4D2B1A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000" y="364114"/>
            <a:ext cx="11038801" cy="431999"/>
          </a:xfrm>
        </p:spPr>
        <p:txBody>
          <a:bodyPr vert="horz" lIns="0" tIns="0" rIns="0" bIns="0" rtlCol="0" anchor="t" anchorCtr="0">
            <a:noAutofit/>
          </a:bodyPr>
          <a:lstStyle/>
          <a:p>
            <a:pPr defTabSz="800100"/>
            <a:r>
              <a:rPr lang="en-US" sz="2200" kern="1200" dirty="0">
                <a:latin typeface="Arial" pitchFamily="34" charset="0"/>
                <a:cs typeface="Arial" pitchFamily="34" charset="0"/>
              </a:rPr>
              <a:t>Results for Data Analytics performed during IA (Integral part of IA Report)</a:t>
            </a:r>
            <a:br>
              <a:rPr lang="en-US" sz="2200" kern="1200" dirty="0">
                <a:latin typeface="Arial" pitchFamily="34" charset="0"/>
                <a:cs typeface="Arial" pitchFamily="34" charset="0"/>
              </a:rPr>
            </a:br>
            <a:endParaRPr lang="en-US" sz="2200" kern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41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fraud risks</a:t>
            </a:r>
            <a:endParaRPr lang="en-IN" dirty="0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5183F22A-AC92-4013-A747-5783B25A9AF1}"/>
              </a:ext>
            </a:extLst>
          </p:cNvPr>
          <p:cNvSpPr txBox="1">
            <a:spLocks/>
          </p:cNvSpPr>
          <p:nvPr/>
        </p:nvSpPr>
        <p:spPr>
          <a:xfrm>
            <a:off x="609600" y="1280510"/>
            <a:ext cx="4694400" cy="2076490"/>
          </a:xfrm>
          <a:prstGeom prst="rect">
            <a:avLst/>
          </a:prstGeom>
        </p:spPr>
        <p:txBody>
          <a:bodyPr/>
          <a:lstStyle>
            <a:lvl1pPr marL="356616" indent="-356616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24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1pPr>
            <a:lvl2pPr marL="713232" indent="-356616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20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2pPr>
            <a:lvl3pPr marL="1069848" indent="-356616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3pPr>
            <a:lvl4pPr marL="1426464" indent="-356616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6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4pPr>
            <a:lvl5pPr marL="1783080" indent="-356616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6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None/>
            </a:pPr>
            <a:r>
              <a:rPr lang="en-US" sz="1200" b="1" u="sng" dirty="0">
                <a:solidFill>
                  <a:schemeClr val="tx1"/>
                </a:solidFill>
                <a:latin typeface="EYInterstate Light" panose="02000506000000020004" pitchFamily="2" charset="0"/>
              </a:rPr>
              <a:t>Recruitment related fraud</a:t>
            </a:r>
          </a:p>
          <a:p>
            <a:pPr marL="357188" lvl="1" indent="-171450">
              <a:lnSpc>
                <a:spcPct val="150000"/>
              </a:lnSpc>
              <a:spcBef>
                <a:spcPts val="300"/>
              </a:spcBef>
              <a:buClr>
                <a:srgbClr val="FFE600"/>
              </a:buClr>
            </a:pPr>
            <a:r>
              <a:rPr lang="en-US" sz="1200" b="1" dirty="0">
                <a:solidFill>
                  <a:srgbClr val="646464">
                    <a:lumMod val="50000"/>
                  </a:srgbClr>
                </a:solidFill>
                <a:latin typeface="EYInterstate Light" panose="02000506000000020004" pitchFamily="2" charset="0"/>
                <a:cs typeface="+mn-cs"/>
              </a:rPr>
              <a:t>Candidates with fraudulent CV  (using false academic credentials/ experience certificates) to obtain employment</a:t>
            </a:r>
          </a:p>
          <a:p>
            <a:pPr marL="357188" lvl="1" indent="-171450">
              <a:lnSpc>
                <a:spcPct val="150000"/>
              </a:lnSpc>
              <a:spcBef>
                <a:spcPts val="300"/>
              </a:spcBef>
              <a:buClr>
                <a:srgbClr val="FFE600"/>
              </a:buClr>
            </a:pPr>
            <a:r>
              <a:rPr lang="en-US" sz="1200" dirty="0">
                <a:solidFill>
                  <a:srgbClr val="646464">
                    <a:lumMod val="50000"/>
                  </a:srgbClr>
                </a:solidFill>
                <a:latin typeface="EYInterstate Light" panose="02000506000000020004" pitchFamily="2" charset="0"/>
                <a:cs typeface="+mn-cs"/>
              </a:rPr>
              <a:t>Fraudulent offer letters issued by persons posing as employees of an organization</a:t>
            </a:r>
          </a:p>
          <a:p>
            <a:pPr marL="357188" lvl="1" indent="-171450">
              <a:lnSpc>
                <a:spcPct val="150000"/>
              </a:lnSpc>
              <a:spcBef>
                <a:spcPts val="300"/>
              </a:spcBef>
              <a:buClr>
                <a:srgbClr val="FFE600"/>
              </a:buClr>
            </a:pPr>
            <a:r>
              <a:rPr lang="en-US" sz="1200" dirty="0">
                <a:solidFill>
                  <a:srgbClr val="646464">
                    <a:lumMod val="50000"/>
                  </a:srgbClr>
                </a:solidFill>
                <a:latin typeface="EYInterstate Light" panose="02000506000000020004" pitchFamily="2" charset="0"/>
                <a:cs typeface="+mn-cs"/>
              </a:rPr>
              <a:t>Unauthorised interviews conducted or fictitious approval provided to select preferred candidate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FF60E605-585F-4D6C-8DE6-241F04ED9D9D}"/>
              </a:ext>
            </a:extLst>
          </p:cNvPr>
          <p:cNvSpPr txBox="1">
            <a:spLocks/>
          </p:cNvSpPr>
          <p:nvPr/>
        </p:nvSpPr>
        <p:spPr>
          <a:xfrm>
            <a:off x="5448000" y="1276200"/>
            <a:ext cx="5712209" cy="1432800"/>
          </a:xfrm>
          <a:prstGeom prst="rect">
            <a:avLst/>
          </a:prstGeom>
        </p:spPr>
        <p:txBody>
          <a:bodyPr/>
          <a:lstStyle>
            <a:lvl1pPr marL="356616" indent="-356616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24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1pPr>
            <a:lvl2pPr marL="713232" indent="-356616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20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2pPr>
            <a:lvl3pPr marL="1069848" indent="-356616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3pPr>
            <a:lvl4pPr marL="1426464" indent="-356616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6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4pPr>
            <a:lvl5pPr marL="1783080" indent="-356616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6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buNone/>
            </a:pPr>
            <a:r>
              <a:rPr lang="en-US" sz="1200" b="1" u="sng" dirty="0">
                <a:solidFill>
                  <a:schemeClr val="tx1"/>
                </a:solidFill>
                <a:latin typeface="EYInterstate Light" panose="02000506000000020004" pitchFamily="2" charset="0"/>
              </a:rPr>
              <a:t>Unauthorized modification of records</a:t>
            </a:r>
          </a:p>
          <a:p>
            <a:pPr marL="185738" lvl="1" indent="-185738" defTabSz="685800">
              <a:lnSpc>
                <a:spcPct val="150000"/>
              </a:lnSpc>
              <a:spcBef>
                <a:spcPts val="300"/>
              </a:spcBef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EYInterstate Light" panose="02000506000000020004" pitchFamily="2" charset="0"/>
              </a:rPr>
              <a:t>Unauthorized modification made to HR or payroll database records for personal benefits e.g. bank accounts</a:t>
            </a:r>
          </a:p>
          <a:p>
            <a:pPr marL="185738" lvl="1" indent="-185738" defTabSz="685800">
              <a:lnSpc>
                <a:spcPct val="150000"/>
              </a:lnSpc>
              <a:spcBef>
                <a:spcPts val="300"/>
              </a:spcBef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EYInterstate Light" panose="02000506000000020004" pitchFamily="2" charset="0"/>
              </a:rPr>
              <a:t>Incorrect details in processing payroll such as number of days worked and overtime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B1574EC-9C0A-4760-B5AD-84D4C776C41F}"/>
              </a:ext>
            </a:extLst>
          </p:cNvPr>
          <p:cNvSpPr/>
          <p:nvPr/>
        </p:nvSpPr>
        <p:spPr>
          <a:xfrm>
            <a:off x="609601" y="917071"/>
            <a:ext cx="4694399" cy="279929"/>
          </a:xfrm>
          <a:prstGeom prst="rect">
            <a:avLst/>
          </a:prstGeom>
          <a:solidFill>
            <a:srgbClr val="FFD200"/>
          </a:solidFill>
          <a:ln w="9525" cap="flat" cmpd="sng" algn="ctr">
            <a:noFill/>
            <a:prstDash val="solid"/>
          </a:ln>
          <a:effectLst/>
        </p:spPr>
        <p:txBody>
          <a:bodyPr rtlCol="0" anchor="ctr" anchorCtr="0"/>
          <a:lstStyle/>
          <a:p>
            <a:pPr marL="0" marR="0" lvl="0" indent="0" algn="ctr" defTabSz="91394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FFE600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EYInterstate Light" panose="02000506000000020004" pitchFamily="2" charset="0"/>
                <a:ea typeface="+mn-ea"/>
                <a:cs typeface="Arial" panose="020B0604020202020204" pitchFamily="34" charset="0"/>
              </a:rPr>
              <a:t>Recruitment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8F0580B-9256-4CE5-9AC8-A43102F007C7}"/>
              </a:ext>
            </a:extLst>
          </p:cNvPr>
          <p:cNvSpPr/>
          <p:nvPr/>
        </p:nvSpPr>
        <p:spPr>
          <a:xfrm>
            <a:off x="5457174" y="917071"/>
            <a:ext cx="5621224" cy="279929"/>
          </a:xfrm>
          <a:prstGeom prst="rect">
            <a:avLst/>
          </a:prstGeom>
          <a:solidFill>
            <a:srgbClr val="FFD200"/>
          </a:solidFill>
          <a:ln w="9525" cap="flat" cmpd="sng" algn="ctr">
            <a:noFill/>
            <a:prstDash val="solid"/>
          </a:ln>
          <a:effectLst/>
        </p:spPr>
        <p:txBody>
          <a:bodyPr rtlCol="0" anchor="ctr" anchorCtr="0"/>
          <a:lstStyle/>
          <a:p>
            <a:pPr marL="0" marR="0" lvl="0" indent="0" algn="ctr" defTabSz="91394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FFE600"/>
              </a:buClr>
              <a:buSzPct val="80000"/>
              <a:buFont typeface="Arial" charset="0"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EYInterstate Light" panose="02000506000000020004" pitchFamily="2" charset="0"/>
                <a:ea typeface="+mn-ea"/>
                <a:cs typeface="Arial" panose="020B0604020202020204" pitchFamily="34" charset="0"/>
              </a:rPr>
              <a:t>Payroll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18047E-BD74-2753-1AD5-CD989E848115}"/>
              </a:ext>
            </a:extLst>
          </p:cNvPr>
          <p:cNvSpPr txBox="1"/>
          <p:nvPr/>
        </p:nvSpPr>
        <p:spPr>
          <a:xfrm>
            <a:off x="609601" y="3440510"/>
            <a:ext cx="4464000" cy="14296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sz="1200" b="1" u="sng" dirty="0">
                <a:solidFill>
                  <a:schemeClr val="tx1"/>
                </a:solidFill>
                <a:latin typeface="EYInterstate Light" panose="02000506000000020004" pitchFamily="2" charset="0"/>
              </a:rPr>
              <a:t>Recruitment through manpower consultancy firms</a:t>
            </a:r>
          </a:p>
          <a:p>
            <a:pPr marL="357188" lvl="1" indent="-171450">
              <a:lnSpc>
                <a:spcPct val="150000"/>
              </a:lnSpc>
              <a:spcBef>
                <a:spcPts val="300"/>
              </a:spcBef>
              <a:buClr>
                <a:srgbClr val="FFE600"/>
              </a:buClr>
              <a:buSzPct val="70000"/>
              <a:buFont typeface="Arial" pitchFamily="34" charset="0"/>
              <a:buChar char="►"/>
            </a:pPr>
            <a:r>
              <a:rPr lang="en-US" sz="1200" dirty="0">
                <a:solidFill>
                  <a:srgbClr val="646464">
                    <a:lumMod val="50000"/>
                  </a:srgbClr>
                </a:solidFill>
                <a:latin typeface="EYInterstate Light" panose="02000506000000020004" pitchFamily="2" charset="0"/>
              </a:rPr>
              <a:t>Walk-ins/ website registrations routed as referrals or as candidates referred by manpower consultancy firms </a:t>
            </a:r>
          </a:p>
          <a:p>
            <a:pPr marL="357188" lvl="1" indent="-171450">
              <a:lnSpc>
                <a:spcPct val="150000"/>
              </a:lnSpc>
              <a:spcBef>
                <a:spcPts val="300"/>
              </a:spcBef>
              <a:buClr>
                <a:srgbClr val="FFE600"/>
              </a:buClr>
              <a:buSzPct val="70000"/>
              <a:buFont typeface="Arial" pitchFamily="34" charset="0"/>
              <a:buChar char="►"/>
            </a:pPr>
            <a:r>
              <a:rPr lang="en-US" sz="1200" dirty="0">
                <a:solidFill>
                  <a:srgbClr val="646464">
                    <a:lumMod val="50000"/>
                  </a:srgbClr>
                </a:solidFill>
                <a:latin typeface="EYInterstate Light" panose="02000506000000020004" pitchFamily="2" charset="0"/>
              </a:rPr>
              <a:t>Selection of incompetent agencies or direct payments made to dummy vendors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41BF9D-B400-1CC0-A24F-033149F818C6}"/>
              </a:ext>
            </a:extLst>
          </p:cNvPr>
          <p:cNvSpPr txBox="1"/>
          <p:nvPr/>
        </p:nvSpPr>
        <p:spPr>
          <a:xfrm>
            <a:off x="609601" y="4953707"/>
            <a:ext cx="4550399" cy="1522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26" indent="0">
              <a:lnSpc>
                <a:spcPct val="150000"/>
              </a:lnSpc>
              <a:spcBef>
                <a:spcPts val="300"/>
              </a:spcBef>
              <a:buNone/>
            </a:pPr>
            <a:r>
              <a:rPr lang="en-US" sz="1200" b="1" u="sng" dirty="0">
                <a:solidFill>
                  <a:schemeClr val="bg1">
                    <a:lumMod val="50000"/>
                  </a:schemeClr>
                </a:solidFill>
                <a:latin typeface="EYInterstate Light" panose="02000506000000020004" pitchFamily="2" charset="0"/>
              </a:rPr>
              <a:t>External Fraud against an organization</a:t>
            </a:r>
          </a:p>
          <a:p>
            <a:pPr marL="357188" lvl="1" indent="-171450">
              <a:lnSpc>
                <a:spcPct val="150000"/>
              </a:lnSpc>
              <a:spcBef>
                <a:spcPts val="300"/>
              </a:spcBef>
              <a:buClr>
                <a:srgbClr val="FFE600"/>
              </a:buClr>
              <a:buSzPct val="70000"/>
              <a:buFont typeface="Arial" pitchFamily="34" charset="0"/>
              <a:buChar char="►"/>
            </a:pPr>
            <a:r>
              <a:rPr lang="en-US" sz="1200" dirty="0">
                <a:solidFill>
                  <a:srgbClr val="646464">
                    <a:lumMod val="50000"/>
                  </a:srgbClr>
                </a:solidFill>
                <a:latin typeface="EYInterstate Light" panose="02000506000000020004" pitchFamily="2" charset="0"/>
              </a:rPr>
              <a:t>Fake job portals created to entice people with fake job offers</a:t>
            </a:r>
          </a:p>
          <a:p>
            <a:pPr marL="357188" lvl="1" indent="-171450">
              <a:lnSpc>
                <a:spcPct val="150000"/>
              </a:lnSpc>
              <a:spcBef>
                <a:spcPts val="300"/>
              </a:spcBef>
              <a:buClr>
                <a:srgbClr val="FFE600"/>
              </a:buClr>
              <a:buSzPct val="70000"/>
              <a:buFont typeface="Arial" pitchFamily="34" charset="0"/>
              <a:buChar char="►"/>
            </a:pPr>
            <a:r>
              <a:rPr lang="en-US" sz="1200" dirty="0">
                <a:solidFill>
                  <a:srgbClr val="646464">
                    <a:lumMod val="50000"/>
                  </a:srgbClr>
                </a:solidFill>
                <a:latin typeface="EYInterstate Light" panose="02000506000000020004" pitchFamily="2" charset="0"/>
              </a:rPr>
              <a:t>Outsiders claiming to be as officials and accepting deposits from candidates for fictitious jobs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4DBE6C-BB30-EA98-ACF3-779C473A2AF7}"/>
              </a:ext>
            </a:extLst>
          </p:cNvPr>
          <p:cNvSpPr txBox="1"/>
          <p:nvPr/>
        </p:nvSpPr>
        <p:spPr>
          <a:xfrm>
            <a:off x="5474571" y="2689567"/>
            <a:ext cx="6094602" cy="12450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45" indent="0" defTabSz="685800">
              <a:lnSpc>
                <a:spcPct val="150000"/>
              </a:lnSpc>
              <a:spcBef>
                <a:spcPts val="300"/>
              </a:spcBef>
              <a:buNone/>
            </a:pPr>
            <a:r>
              <a:rPr lang="en-US" sz="1200" b="1" u="sng" dirty="0">
                <a:solidFill>
                  <a:schemeClr val="tx1"/>
                </a:solidFill>
                <a:latin typeface="EYInterstate Light" panose="02000506000000020004" pitchFamily="2" charset="0"/>
              </a:rPr>
              <a:t>Salary paid to fictitious employees or accounts </a:t>
            </a:r>
          </a:p>
          <a:p>
            <a:pPr marL="185738" lvl="1" indent="-185738" defTabSz="685800">
              <a:lnSpc>
                <a:spcPct val="150000"/>
              </a:lnSpc>
              <a:spcBef>
                <a:spcPts val="3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Overriding or circumventing system controls for personal benefit</a:t>
            </a:r>
          </a:p>
          <a:p>
            <a:pPr marL="185738" lvl="1" indent="-185738" defTabSz="685800">
              <a:lnSpc>
                <a:spcPct val="150000"/>
              </a:lnSpc>
              <a:spcBef>
                <a:spcPts val="3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Non- segregation of duties in instances where recruitment personnel are also responsible for processing payroll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57EC34-B58D-7D59-AB6B-C341D3C87717}"/>
              </a:ext>
            </a:extLst>
          </p:cNvPr>
          <p:cNvSpPr txBox="1"/>
          <p:nvPr/>
        </p:nvSpPr>
        <p:spPr>
          <a:xfrm>
            <a:off x="5498880" y="3953203"/>
            <a:ext cx="6094602" cy="1522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45" indent="0" defTabSz="685800">
              <a:lnSpc>
                <a:spcPct val="150000"/>
              </a:lnSpc>
              <a:spcBef>
                <a:spcPts val="300"/>
              </a:spcBef>
              <a:buNone/>
            </a:pPr>
            <a:r>
              <a:rPr lang="en-US" sz="1200" b="1" u="sng" dirty="0">
                <a:solidFill>
                  <a:schemeClr val="tx1"/>
                </a:solidFill>
                <a:latin typeface="EYInterstate Light" panose="02000506000000020004" pitchFamily="2" charset="0"/>
              </a:rPr>
              <a:t>Collusion</a:t>
            </a:r>
          </a:p>
          <a:p>
            <a:pPr marL="185738" lvl="1" indent="-185738" defTabSz="685800">
              <a:lnSpc>
                <a:spcPct val="150000"/>
              </a:lnSpc>
              <a:spcBef>
                <a:spcPts val="3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Collusion of payroll personnel with employees for processing excess payments for personal benefits </a:t>
            </a:r>
          </a:p>
          <a:p>
            <a:pPr marL="185738" lvl="1" indent="-185738" defTabSz="685800">
              <a:lnSpc>
                <a:spcPct val="150000"/>
              </a:lnSpc>
              <a:spcBef>
                <a:spcPts val="3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Agreements with payroll processing agency entered at high rates for personal benefit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7D89D8-E566-5DE8-2782-F6A605A2D5EF}"/>
              </a:ext>
            </a:extLst>
          </p:cNvPr>
          <p:cNvSpPr txBox="1"/>
          <p:nvPr/>
        </p:nvSpPr>
        <p:spPr>
          <a:xfrm>
            <a:off x="5513456" y="5347955"/>
            <a:ext cx="6094602" cy="1283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945" indent="0" defTabSz="685800">
              <a:lnSpc>
                <a:spcPct val="150000"/>
              </a:lnSpc>
              <a:spcBef>
                <a:spcPts val="300"/>
              </a:spcBef>
              <a:buNone/>
            </a:pPr>
            <a:r>
              <a:rPr lang="en-US" sz="1200" b="1" u="sng" dirty="0">
                <a:solidFill>
                  <a:schemeClr val="tx1"/>
                </a:solidFill>
                <a:latin typeface="EYInterstate Light" panose="02000506000000020004" pitchFamily="2" charset="0"/>
              </a:rPr>
              <a:t>Improper verifications/ calculations</a:t>
            </a:r>
          </a:p>
          <a:p>
            <a:pPr marL="185738" lvl="1" indent="-185738" defTabSz="685800">
              <a:lnSpc>
                <a:spcPct val="150000"/>
              </a:lnSpc>
              <a:spcBef>
                <a:spcPts val="3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Reimbursement claims made on the basis of improper bills </a:t>
            </a:r>
          </a:p>
          <a:p>
            <a:pPr marL="185738" lvl="1" indent="-185738" defTabSz="685800">
              <a:lnSpc>
                <a:spcPct val="150000"/>
              </a:lnSpc>
              <a:spcBef>
                <a:spcPts val="3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Improper verification of bills leading to excess payments </a:t>
            </a:r>
          </a:p>
          <a:p>
            <a:pPr marL="2945" indent="0" defTabSz="685800">
              <a:lnSpc>
                <a:spcPct val="150000"/>
              </a:lnSpc>
              <a:spcBef>
                <a:spcPts val="300"/>
              </a:spcBef>
              <a:buNone/>
            </a:pPr>
            <a:endParaRPr lang="en-US" sz="1200" dirty="0">
              <a:solidFill>
                <a:schemeClr val="tx1"/>
              </a:solidFill>
              <a:latin typeface="EYInterstate Light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23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24" grpId="0" animBg="1"/>
      <p:bldP spid="25" grpId="0" animBg="1"/>
      <p:bldP spid="3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2801-9FCB-C579-364D-4728EC5BC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Fraud news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0B1FCF-A586-D5C3-D2A4-DF6752E03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000" y="861590"/>
            <a:ext cx="11591999" cy="148741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0168816-9158-313D-43DB-528CEE56D7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1" y="2493000"/>
            <a:ext cx="11246398" cy="2160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16635D7-A768-69E2-77E7-51F5392CEE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596" y="4677985"/>
            <a:ext cx="11088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762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00" y="392549"/>
            <a:ext cx="4579051" cy="772070"/>
          </a:xfrm>
        </p:spPr>
        <p:txBody>
          <a:bodyPr/>
          <a:lstStyle/>
          <a:p>
            <a:br>
              <a:rPr lang="en-GB" sz="2000" dirty="0"/>
            </a:br>
            <a:r>
              <a:rPr lang="en-GB" sz="2000" dirty="0"/>
              <a:t>Some practical insights</a:t>
            </a: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4DAFA087-34C7-4EC4-AE63-1A7A5E26EE9C}"/>
              </a:ext>
            </a:extLst>
          </p:cNvPr>
          <p:cNvSpPr txBox="1">
            <a:spLocks/>
          </p:cNvSpPr>
          <p:nvPr/>
        </p:nvSpPr>
        <p:spPr>
          <a:xfrm>
            <a:off x="9963370" y="6204408"/>
            <a:ext cx="1748631" cy="27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lvl="1" algn="r">
              <a:spcAft>
                <a:spcPts val="200"/>
              </a:spcAft>
            </a:pPr>
            <a:r>
              <a:rPr lang="en-US" sz="1050" i="1" dirty="0">
                <a:latin typeface="EYInterstate Light" panose="02000506000000020004" pitchFamily="2" charset="0"/>
              </a:rPr>
              <a:t>End of section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F655757-380C-4162-95FF-A6F287CE128C}"/>
              </a:ext>
            </a:extLst>
          </p:cNvPr>
          <p:cNvGrpSpPr/>
          <p:nvPr/>
        </p:nvGrpSpPr>
        <p:grpSpPr>
          <a:xfrm>
            <a:off x="10467617" y="189000"/>
            <a:ext cx="1095448" cy="975619"/>
            <a:chOff x="4656571" y="2602968"/>
            <a:chExt cx="3305786" cy="325944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99D5C20-2598-4643-BF93-E950D055A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8A1D6130-F062-438B-B550-BB17955CA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8477B19-5733-4C62-9445-001DB69A0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A40930BB-DD72-4347-932F-6D7C80DD42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" name="Oval 12">
              <a:extLst>
                <a:ext uri="{FF2B5EF4-FFF2-40B4-BE49-F238E27FC236}">
                  <a16:creationId xmlns:a16="http://schemas.microsoft.com/office/drawing/2014/main" id="{B5189310-0000-4DBB-9938-21F03C5BE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" name="Freeform 14">
              <a:extLst>
                <a:ext uri="{FF2B5EF4-FFF2-40B4-BE49-F238E27FC236}">
                  <a16:creationId xmlns:a16="http://schemas.microsoft.com/office/drawing/2014/main" id="{F26032E0-FE5A-4737-8039-DDBE10FDCF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" name="Oval 15">
              <a:extLst>
                <a:ext uri="{FF2B5EF4-FFF2-40B4-BE49-F238E27FC236}">
                  <a16:creationId xmlns:a16="http://schemas.microsoft.com/office/drawing/2014/main" id="{9ADA73F4-6233-4685-8373-FF68C4F1E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" name="Freeform 17">
              <a:extLst>
                <a:ext uri="{FF2B5EF4-FFF2-40B4-BE49-F238E27FC236}">
                  <a16:creationId xmlns:a16="http://schemas.microsoft.com/office/drawing/2014/main" id="{14A9C7B8-1344-47E2-9166-ED9D11C2E3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F1DA212-A3A6-4B85-883B-8893850D6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id="{E0FEB74B-DF54-44C0-A478-9A5638E83D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" name="Oval 21">
              <a:extLst>
                <a:ext uri="{FF2B5EF4-FFF2-40B4-BE49-F238E27FC236}">
                  <a16:creationId xmlns:a16="http://schemas.microsoft.com/office/drawing/2014/main" id="{0AEE6DF8-C67D-4ACA-B6DA-F267624BE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481E63E-3707-4A59-B65B-D90ECA3E354F}"/>
                </a:ext>
              </a:extLst>
            </p:cNvPr>
            <p:cNvSpPr/>
            <p:nvPr/>
          </p:nvSpPr>
          <p:spPr>
            <a:xfrm>
              <a:off x="5660473" y="3632889"/>
              <a:ext cx="1437008" cy="111464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43" name="Graphic 42" descr="Target Audience">
              <a:extLst>
                <a:ext uri="{FF2B5EF4-FFF2-40B4-BE49-F238E27FC236}">
                  <a16:creationId xmlns:a16="http://schemas.microsoft.com/office/drawing/2014/main" id="{1FD14F94-3EEF-4177-898D-74AC0C63B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478597" y="2639347"/>
              <a:ext cx="597521" cy="597521"/>
            </a:xfrm>
            <a:prstGeom prst="rect">
              <a:avLst/>
            </a:prstGeom>
          </p:spPr>
        </p:pic>
        <p:pic>
          <p:nvPicPr>
            <p:cNvPr id="44" name="Graphic 43" descr="Handshake">
              <a:extLst>
                <a:ext uri="{FF2B5EF4-FFF2-40B4-BE49-F238E27FC236}">
                  <a16:creationId xmlns:a16="http://schemas.microsoft.com/office/drawing/2014/main" id="{A2EB550B-C41D-42EE-A925-3D59B966D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45" name="Graphic 44" descr="Ribbon">
              <a:extLst>
                <a:ext uri="{FF2B5EF4-FFF2-40B4-BE49-F238E27FC236}">
                  <a16:creationId xmlns:a16="http://schemas.microsoft.com/office/drawing/2014/main" id="{49926E4C-E783-45BC-878E-964CD179B54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852267" y="5312726"/>
              <a:ext cx="457200" cy="457200"/>
            </a:xfrm>
            <a:prstGeom prst="rect">
              <a:avLst/>
            </a:prstGeom>
          </p:spPr>
        </p:pic>
        <p:pic>
          <p:nvPicPr>
            <p:cNvPr id="47" name="Graphic 46" descr="Contract">
              <a:extLst>
                <a:ext uri="{FF2B5EF4-FFF2-40B4-BE49-F238E27FC236}">
                  <a16:creationId xmlns:a16="http://schemas.microsoft.com/office/drawing/2014/main" id="{543B689A-C9EB-48F6-BF5C-DB5F90DD771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758757" y="4025047"/>
              <a:ext cx="418525" cy="418525"/>
            </a:xfrm>
            <a:prstGeom prst="rect">
              <a:avLst/>
            </a:prstGeom>
          </p:spPr>
        </p:pic>
        <p:pic>
          <p:nvPicPr>
            <p:cNvPr id="49" name="Graphic 48" descr="Coins">
              <a:extLst>
                <a:ext uri="{FF2B5EF4-FFF2-40B4-BE49-F238E27FC236}">
                  <a16:creationId xmlns:a16="http://schemas.microsoft.com/office/drawing/2014/main" id="{E8F19C87-4622-4773-A644-26DEA2C87B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399807" y="4551818"/>
              <a:ext cx="469492" cy="469492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B151BFC-AA63-44CE-97D7-6AC5D1313313}"/>
              </a:ext>
            </a:extLst>
          </p:cNvPr>
          <p:cNvSpPr txBox="1"/>
          <p:nvPr/>
        </p:nvSpPr>
        <p:spPr>
          <a:xfrm>
            <a:off x="348640" y="1346198"/>
            <a:ext cx="11664000" cy="4709815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marL="356616" indent="-356616">
              <a:lnSpc>
                <a:spcPct val="200000"/>
              </a:lnSpc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/>
              <a:t>Definition of </a:t>
            </a:r>
            <a:r>
              <a:rPr lang="en-IN" sz="1400" b="1" dirty="0"/>
              <a:t>scope and exclusions </a:t>
            </a:r>
            <a:r>
              <a:rPr lang="en-IN" sz="1400" dirty="0"/>
              <a:t>(Inability to verify control in absence of information, senior management transaction, confidential nature)</a:t>
            </a:r>
          </a:p>
          <a:p>
            <a:pPr marL="356616" indent="-356616">
              <a:lnSpc>
                <a:spcPct val="200000"/>
              </a:lnSpc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/>
              <a:t>Thorough </a:t>
            </a:r>
            <a:r>
              <a:rPr lang="en-IN" sz="1400" b="1" dirty="0"/>
              <a:t>process understanding &amp; system walkthrough </a:t>
            </a:r>
            <a:r>
              <a:rPr lang="en-IN" sz="1400" dirty="0"/>
              <a:t>(AC/ Board emphasizes on process design gaps in relation to operating ineffectiveness)</a:t>
            </a:r>
          </a:p>
          <a:p>
            <a:pPr marL="356616" indent="-356616">
              <a:lnSpc>
                <a:spcPct val="200000"/>
              </a:lnSpc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/>
              <a:t>Research and understand </a:t>
            </a:r>
            <a:r>
              <a:rPr lang="en-IN" sz="1400" b="1" dirty="0"/>
              <a:t>key applicable laws </a:t>
            </a:r>
            <a:r>
              <a:rPr lang="en-IN" sz="1400" dirty="0"/>
              <a:t>especially for overseas location (payroll frequency, overtime applicability, redundancy pay, sick &amp; other leaves, anti-discrimination laws – prohibited interview questions and information – marital status, nationality, photo etc., data of rejected candidates, 4 labour codes yet to notified (possibility after 2024 election) </a:t>
            </a:r>
          </a:p>
          <a:p>
            <a:pPr marL="356616" indent="-356616">
              <a:lnSpc>
                <a:spcPct val="200000"/>
              </a:lnSpc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/>
              <a:t>System control to restrict </a:t>
            </a:r>
            <a:r>
              <a:rPr lang="en-IN" sz="1400" b="1" dirty="0"/>
              <a:t>vendor-based sourcing </a:t>
            </a:r>
            <a:r>
              <a:rPr lang="en-IN" sz="1400" dirty="0"/>
              <a:t>prior to exhausting other sources</a:t>
            </a:r>
          </a:p>
          <a:p>
            <a:pPr marL="356616" indent="-356616">
              <a:lnSpc>
                <a:spcPct val="200000"/>
              </a:lnSpc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/>
              <a:t>Sharing of profiles by Recruiters to employees/ vendors for personal gain (Indicators – </a:t>
            </a:r>
            <a:r>
              <a:rPr lang="en-IN" sz="1400" b="1" dirty="0"/>
              <a:t>frequent referral, referral &amp; recruiter combination</a:t>
            </a:r>
            <a:r>
              <a:rPr lang="en-IN" sz="1400" dirty="0"/>
              <a:t>)</a:t>
            </a:r>
          </a:p>
          <a:p>
            <a:pPr marL="356616" indent="-356616">
              <a:lnSpc>
                <a:spcPct val="200000"/>
              </a:lnSpc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/>
              <a:t>Referral payment where referrer interviewed the candidate (</a:t>
            </a:r>
            <a:r>
              <a:rPr lang="en-IN" sz="1400" b="1" dirty="0"/>
              <a:t>conflict of interest</a:t>
            </a:r>
            <a:r>
              <a:rPr lang="en-IN" sz="1400" dirty="0"/>
              <a:t>)</a:t>
            </a:r>
          </a:p>
          <a:p>
            <a:pPr marL="356616" indent="-356616">
              <a:lnSpc>
                <a:spcPct val="200000"/>
              </a:lnSpc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b="1" dirty="0"/>
              <a:t>Background of recruitment vendors </a:t>
            </a:r>
            <a:r>
              <a:rPr lang="en-IN" sz="1400" dirty="0"/>
              <a:t>(GST certificate, headcount, legal structure &amp; ownership details), variation in rates</a:t>
            </a:r>
          </a:p>
          <a:p>
            <a:pPr marL="356616" indent="-356616">
              <a:lnSpc>
                <a:spcPct val="200000"/>
              </a:lnSpc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b="1" dirty="0"/>
              <a:t>Integration </a:t>
            </a:r>
            <a:r>
              <a:rPr lang="en-IN" sz="1400" dirty="0"/>
              <a:t>of recruitment, HRMS and payroll module (control over offered CTC, referral bonus etc.)</a:t>
            </a:r>
          </a:p>
        </p:txBody>
      </p:sp>
      <p:pic>
        <p:nvPicPr>
          <p:cNvPr id="24" name="Graphic 23" descr="Coins">
            <a:extLst>
              <a:ext uri="{FF2B5EF4-FFF2-40B4-BE49-F238E27FC236}">
                <a16:creationId xmlns:a16="http://schemas.microsoft.com/office/drawing/2014/main" id="{6783D0F2-5D23-40FD-88A7-49D71B7DBF3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216000" y="249956"/>
            <a:ext cx="704968" cy="70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91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00" y="392549"/>
            <a:ext cx="4579051" cy="772070"/>
          </a:xfrm>
        </p:spPr>
        <p:txBody>
          <a:bodyPr/>
          <a:lstStyle/>
          <a:p>
            <a:br>
              <a:rPr lang="en-GB" sz="2000" dirty="0"/>
            </a:br>
            <a:r>
              <a:rPr lang="en-GB" sz="2000" dirty="0"/>
              <a:t>Some practical insights</a:t>
            </a: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4DAFA087-34C7-4EC4-AE63-1A7A5E26EE9C}"/>
              </a:ext>
            </a:extLst>
          </p:cNvPr>
          <p:cNvSpPr txBox="1">
            <a:spLocks/>
          </p:cNvSpPr>
          <p:nvPr/>
        </p:nvSpPr>
        <p:spPr>
          <a:xfrm>
            <a:off x="9963370" y="6204408"/>
            <a:ext cx="1748631" cy="27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lvl="1" algn="r">
              <a:spcAft>
                <a:spcPts val="200"/>
              </a:spcAft>
            </a:pPr>
            <a:r>
              <a:rPr lang="en-US" sz="1050" i="1" dirty="0">
                <a:latin typeface="EYInterstate Light" panose="02000506000000020004" pitchFamily="2" charset="0"/>
              </a:rPr>
              <a:t>End of section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F655757-380C-4162-95FF-A6F287CE128C}"/>
              </a:ext>
            </a:extLst>
          </p:cNvPr>
          <p:cNvGrpSpPr/>
          <p:nvPr/>
        </p:nvGrpSpPr>
        <p:grpSpPr>
          <a:xfrm>
            <a:off x="10467617" y="189000"/>
            <a:ext cx="1095448" cy="975619"/>
            <a:chOff x="4656571" y="2602968"/>
            <a:chExt cx="3305786" cy="325944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99D5C20-2598-4643-BF93-E950D055A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8A1D6130-F062-438B-B550-BB17955CA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8477B19-5733-4C62-9445-001DB69A0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A40930BB-DD72-4347-932F-6D7C80DD42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" name="Oval 12">
              <a:extLst>
                <a:ext uri="{FF2B5EF4-FFF2-40B4-BE49-F238E27FC236}">
                  <a16:creationId xmlns:a16="http://schemas.microsoft.com/office/drawing/2014/main" id="{B5189310-0000-4DBB-9938-21F03C5BE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" name="Freeform 14">
              <a:extLst>
                <a:ext uri="{FF2B5EF4-FFF2-40B4-BE49-F238E27FC236}">
                  <a16:creationId xmlns:a16="http://schemas.microsoft.com/office/drawing/2014/main" id="{F26032E0-FE5A-4737-8039-DDBE10FDCF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" name="Oval 15">
              <a:extLst>
                <a:ext uri="{FF2B5EF4-FFF2-40B4-BE49-F238E27FC236}">
                  <a16:creationId xmlns:a16="http://schemas.microsoft.com/office/drawing/2014/main" id="{9ADA73F4-6233-4685-8373-FF68C4F1E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" name="Freeform 17">
              <a:extLst>
                <a:ext uri="{FF2B5EF4-FFF2-40B4-BE49-F238E27FC236}">
                  <a16:creationId xmlns:a16="http://schemas.microsoft.com/office/drawing/2014/main" id="{14A9C7B8-1344-47E2-9166-ED9D11C2E3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F1DA212-A3A6-4B85-883B-8893850D6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id="{E0FEB74B-DF54-44C0-A478-9A5638E83D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" name="Oval 21">
              <a:extLst>
                <a:ext uri="{FF2B5EF4-FFF2-40B4-BE49-F238E27FC236}">
                  <a16:creationId xmlns:a16="http://schemas.microsoft.com/office/drawing/2014/main" id="{0AEE6DF8-C67D-4ACA-B6DA-F267624BE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481E63E-3707-4A59-B65B-D90ECA3E354F}"/>
                </a:ext>
              </a:extLst>
            </p:cNvPr>
            <p:cNvSpPr/>
            <p:nvPr/>
          </p:nvSpPr>
          <p:spPr>
            <a:xfrm>
              <a:off x="5660473" y="3632889"/>
              <a:ext cx="1437008" cy="111464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43" name="Graphic 42" descr="Target Audience">
              <a:extLst>
                <a:ext uri="{FF2B5EF4-FFF2-40B4-BE49-F238E27FC236}">
                  <a16:creationId xmlns:a16="http://schemas.microsoft.com/office/drawing/2014/main" id="{1FD14F94-3EEF-4177-898D-74AC0C63B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478597" y="2639347"/>
              <a:ext cx="597521" cy="597521"/>
            </a:xfrm>
            <a:prstGeom prst="rect">
              <a:avLst/>
            </a:prstGeom>
          </p:spPr>
        </p:pic>
        <p:pic>
          <p:nvPicPr>
            <p:cNvPr id="44" name="Graphic 43" descr="Handshake">
              <a:extLst>
                <a:ext uri="{FF2B5EF4-FFF2-40B4-BE49-F238E27FC236}">
                  <a16:creationId xmlns:a16="http://schemas.microsoft.com/office/drawing/2014/main" id="{A2EB550B-C41D-42EE-A925-3D59B966D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45" name="Graphic 44" descr="Ribbon">
              <a:extLst>
                <a:ext uri="{FF2B5EF4-FFF2-40B4-BE49-F238E27FC236}">
                  <a16:creationId xmlns:a16="http://schemas.microsoft.com/office/drawing/2014/main" id="{49926E4C-E783-45BC-878E-964CD179B54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852267" y="5312726"/>
              <a:ext cx="457200" cy="457200"/>
            </a:xfrm>
            <a:prstGeom prst="rect">
              <a:avLst/>
            </a:prstGeom>
          </p:spPr>
        </p:pic>
        <p:pic>
          <p:nvPicPr>
            <p:cNvPr id="47" name="Graphic 46" descr="Contract">
              <a:extLst>
                <a:ext uri="{FF2B5EF4-FFF2-40B4-BE49-F238E27FC236}">
                  <a16:creationId xmlns:a16="http://schemas.microsoft.com/office/drawing/2014/main" id="{543B689A-C9EB-48F6-BF5C-DB5F90DD771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758757" y="4025047"/>
              <a:ext cx="418525" cy="418525"/>
            </a:xfrm>
            <a:prstGeom prst="rect">
              <a:avLst/>
            </a:prstGeom>
          </p:spPr>
        </p:pic>
        <p:pic>
          <p:nvPicPr>
            <p:cNvPr id="49" name="Graphic 48" descr="Coins">
              <a:extLst>
                <a:ext uri="{FF2B5EF4-FFF2-40B4-BE49-F238E27FC236}">
                  <a16:creationId xmlns:a16="http://schemas.microsoft.com/office/drawing/2014/main" id="{E8F19C87-4622-4773-A644-26DEA2C87B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399807" y="4551818"/>
              <a:ext cx="469492" cy="469492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B151BFC-AA63-44CE-97D7-6AC5D1313313}"/>
              </a:ext>
            </a:extLst>
          </p:cNvPr>
          <p:cNvSpPr txBox="1"/>
          <p:nvPr/>
        </p:nvSpPr>
        <p:spPr>
          <a:xfrm>
            <a:off x="192000" y="1034201"/>
            <a:ext cx="11664000" cy="4786760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marL="356616" indent="-356616">
              <a:lnSpc>
                <a:spcPct val="200000"/>
              </a:lnSpc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/>
              <a:t>Integration of </a:t>
            </a:r>
            <a:r>
              <a:rPr lang="en-IN" sz="1400" b="1" dirty="0"/>
              <a:t>attendance, LMS and payroll </a:t>
            </a:r>
            <a:r>
              <a:rPr lang="en-IN" sz="1400" dirty="0"/>
              <a:t>module (Timesheet vs. LMS – single source of truth, LWP not considered for deduction, payment without attendance)</a:t>
            </a:r>
          </a:p>
          <a:p>
            <a:pPr marL="356616" indent="-356616">
              <a:lnSpc>
                <a:spcPct val="200000"/>
              </a:lnSpc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/>
              <a:t>Higher risk when HRMS and payroll applications are </a:t>
            </a:r>
            <a:r>
              <a:rPr lang="en-IN" sz="1400" b="1" dirty="0"/>
              <a:t>not integrated </a:t>
            </a:r>
            <a:r>
              <a:rPr lang="en-IN" sz="1400" dirty="0"/>
              <a:t>(Mismatch in employee, CTC, bank a/c, joining and separation date, salary paid to inactive employee due to reactivation of employee profile to pay commission)</a:t>
            </a:r>
          </a:p>
          <a:p>
            <a:pPr marL="356616" indent="-356616">
              <a:lnSpc>
                <a:spcPct val="200000"/>
              </a:lnSpc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/>
              <a:t>Salary paid in </a:t>
            </a:r>
            <a:r>
              <a:rPr lang="en-IN" sz="1400" b="1" dirty="0"/>
              <a:t>multiple countries </a:t>
            </a:r>
            <a:r>
              <a:rPr lang="en-IN" sz="1400" dirty="0"/>
              <a:t>for the same period</a:t>
            </a:r>
          </a:p>
          <a:p>
            <a:pPr marL="356616" indent="-356616">
              <a:lnSpc>
                <a:spcPct val="200000"/>
              </a:lnSpc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/>
              <a:t>Salary paid at </a:t>
            </a:r>
            <a:r>
              <a:rPr lang="en-IN" sz="1400" b="1" dirty="0"/>
              <a:t>onsite payroll </a:t>
            </a:r>
            <a:r>
              <a:rPr lang="en-IN" sz="1400" dirty="0"/>
              <a:t>for employee returned to offshore (returned without raising Travel Request and initiating clearance, informed via email, delay in communication of transfer date)</a:t>
            </a:r>
          </a:p>
          <a:p>
            <a:pPr marL="356616" indent="-356616">
              <a:lnSpc>
                <a:spcPct val="200000"/>
              </a:lnSpc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/>
              <a:t>Payment beyond last working day and unrecovered balances </a:t>
            </a:r>
            <a:r>
              <a:rPr lang="en-IN" sz="1400" b="1" dirty="0"/>
              <a:t>due to weak communication protocols </a:t>
            </a:r>
            <a:r>
              <a:rPr lang="en-IN" sz="1400" dirty="0"/>
              <a:t>(absconding cases, separation under discussion &amp; not in the system)</a:t>
            </a:r>
          </a:p>
          <a:p>
            <a:pPr marL="356616" indent="-356616">
              <a:lnSpc>
                <a:spcPct val="20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/>
              <a:t>Automation to trigger </a:t>
            </a:r>
            <a:r>
              <a:rPr lang="en-IN" sz="1400" b="1" dirty="0"/>
              <a:t>condition-based recovery </a:t>
            </a:r>
            <a:r>
              <a:rPr lang="en-IN" sz="1400" dirty="0"/>
              <a:t>(joining bonus, notice pay, retention bonus etc.)</a:t>
            </a:r>
          </a:p>
          <a:p>
            <a:pPr marL="356616" indent="-356616">
              <a:lnSpc>
                <a:spcPct val="200000"/>
              </a:lnSpc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/>
              <a:t>Inadequate process to pre-approve and track </a:t>
            </a:r>
            <a:r>
              <a:rPr lang="en-IN" sz="1400" b="1" dirty="0"/>
              <a:t>overtime hours, working on national holiday</a:t>
            </a:r>
          </a:p>
        </p:txBody>
      </p:sp>
      <p:pic>
        <p:nvPicPr>
          <p:cNvPr id="24" name="Graphic 23" descr="Coins">
            <a:extLst>
              <a:ext uri="{FF2B5EF4-FFF2-40B4-BE49-F238E27FC236}">
                <a16:creationId xmlns:a16="http://schemas.microsoft.com/office/drawing/2014/main" id="{6783D0F2-5D23-40FD-88A7-49D71B7DBF3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216000" y="249956"/>
            <a:ext cx="704968" cy="70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34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E0FE4-B514-CA68-520B-B772C7B2A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Summary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A61838-AD97-53E2-318E-AC3D1AF3F0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583095"/>
              </p:ext>
            </p:extLst>
          </p:nvPr>
        </p:nvGraphicFramePr>
        <p:xfrm>
          <a:off x="345188" y="1147622"/>
          <a:ext cx="11131051" cy="5171292"/>
        </p:xfrm>
        <a:graphic>
          <a:graphicData uri="http://schemas.openxmlformats.org/drawingml/2006/table">
            <a:tbl>
              <a:tblPr/>
              <a:tblGrid>
                <a:gridCol w="2899215">
                  <a:extLst>
                    <a:ext uri="{9D8B030D-6E8A-4147-A177-3AD203B41FA5}">
                      <a16:colId xmlns:a16="http://schemas.microsoft.com/office/drawing/2014/main" val="1813343110"/>
                    </a:ext>
                  </a:extLst>
                </a:gridCol>
                <a:gridCol w="8231836">
                  <a:extLst>
                    <a:ext uri="{9D8B030D-6E8A-4147-A177-3AD203B41FA5}">
                      <a16:colId xmlns:a16="http://schemas.microsoft.com/office/drawing/2014/main" val="1514775063"/>
                    </a:ext>
                  </a:extLst>
                </a:gridCol>
              </a:tblGrid>
              <a:tr h="2653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Sub-Process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/>
                        <a:t>Leading Practice</a:t>
                      </a:r>
                    </a:p>
                  </a:txBody>
                  <a:tcPr marL="9524" marR="9524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801798"/>
                  </a:ext>
                </a:extLst>
              </a:tr>
              <a:tr h="29921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Employee master data maintenance</a:t>
                      </a:r>
                    </a:p>
                  </a:txBody>
                  <a:tcPr marL="35998" marR="35998" marT="36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331018"/>
                  </a:ext>
                </a:extLst>
              </a:tr>
              <a:tr h="867289">
                <a:tc rowSpan="2">
                  <a:txBody>
                    <a:bodyPr/>
                    <a:lstStyle/>
                    <a:p>
                      <a:pPr marL="0" algn="l" defTabSz="914081" rtl="0" eaLnBrk="1" fontAlgn="b" latinLnBrk="0" hangingPunct="1"/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Creation &amp; modification</a:t>
                      </a:r>
                    </a:p>
                  </a:txBody>
                  <a:tcPr marL="35998" marR="35998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081" rtl="0" eaLnBrk="1" fontAlgn="ctr" latinLnBrk="0" hangingPunct="1">
                        <a:lnSpc>
                          <a:spcPct val="150000"/>
                        </a:lnSpc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Employee master database is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maintained on the 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Company’s system </a:t>
                      </a:r>
                    </a:p>
                    <a:p>
                      <a:pPr marL="171450" indent="-171450" algn="l" defTabSz="914081" rtl="0" eaLnBrk="1" fontAlgn="ctr" latinLnBrk="0" hangingPunct="1">
                        <a:lnSpc>
                          <a:spcPct val="150000"/>
                        </a:lnSpc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Outsourced - Shared with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third party payroll processing service provider in a </a:t>
                      </a: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non-editable format</a:t>
                      </a:r>
                      <a:r>
                        <a:rPr lang="en-US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through interface 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 vendor system.</a:t>
                      </a:r>
                    </a:p>
                  </a:txBody>
                  <a:tcPr marL="35998" marR="35998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6686609"/>
                  </a:ext>
                </a:extLst>
              </a:tr>
              <a:tr h="534659">
                <a:tc vMerge="1">
                  <a:txBody>
                    <a:bodyPr/>
                    <a:lstStyle/>
                    <a:p>
                      <a:pPr marL="0" algn="l" defTabSz="914081" rtl="0" eaLnBrk="1" fontAlgn="b" latinLnBrk="0" hangingPunct="1"/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98" marR="35998" marT="36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081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System defined </a:t>
                      </a:r>
                      <a:r>
                        <a:rPr lang="en-US" sz="1400" b="1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maker checker responsibilities</a:t>
                      </a:r>
                      <a:r>
                        <a:rPr lang="en-US" sz="1400" b="1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for amendments to employee master data</a:t>
                      </a:r>
                      <a:endParaRPr lang="en-IN" sz="1400" b="0" i="0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5998" marR="35998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777380"/>
                  </a:ext>
                </a:extLst>
              </a:tr>
              <a:tr h="867289">
                <a:tc>
                  <a:txBody>
                    <a:bodyPr/>
                    <a:lstStyle/>
                    <a:p>
                      <a:pPr marL="0" algn="l" defTabSz="914081" rtl="0" eaLnBrk="1" fontAlgn="b" latinLnBrk="0" hangingPunct="1"/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Access rights</a:t>
                      </a:r>
                    </a:p>
                  </a:txBody>
                  <a:tcPr marL="35998" marR="35998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081" rtl="0" eaLnBrk="1" fontAlgn="ctr" latinLnBrk="0" hangingPunct="1">
                        <a:lnSpc>
                          <a:spcPct val="150000"/>
                        </a:lnSpc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</a:pPr>
                      <a:r>
                        <a:rPr lang="en-US" sz="1400" b="0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Access rights to edit salary are</a:t>
                      </a:r>
                      <a:r>
                        <a:rPr lang="en-US" sz="1400" b="0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restricted </a:t>
                      </a:r>
                      <a:r>
                        <a:rPr lang="en-US" sz="1400" b="0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to limited &amp; authorized personnel.</a:t>
                      </a:r>
                      <a:r>
                        <a:rPr lang="en-US" sz="1400" b="0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indent="-171450" algn="l" defTabSz="914081" rtl="0" eaLnBrk="1" fontAlgn="ctr" latinLnBrk="0" hangingPunct="1">
                        <a:lnSpc>
                          <a:spcPct val="150000"/>
                        </a:lnSpc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</a:pPr>
                      <a:r>
                        <a:rPr lang="en-US" sz="1400" b="1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400" b="1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eriodic review </a:t>
                      </a:r>
                      <a:r>
                        <a:rPr lang="en-US" sz="1400" b="0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of access rights and taking corrective actions required, if any</a:t>
                      </a:r>
                      <a:endParaRPr lang="en-IN" sz="1400" b="0" i="0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5998" marR="35998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6044692"/>
                  </a:ext>
                </a:extLst>
              </a:tr>
              <a:tr h="555237">
                <a:tc>
                  <a:txBody>
                    <a:bodyPr/>
                    <a:lstStyle/>
                    <a:p>
                      <a:pPr marL="0" algn="l" defTabSz="914081" rtl="0" eaLnBrk="1" fontAlgn="b" latinLnBrk="0" hangingPunct="1"/>
                      <a:r>
                        <a:rPr lang="en-IN" sz="1400" kern="120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Change logs</a:t>
                      </a:r>
                    </a:p>
                  </a:txBody>
                  <a:tcPr marL="35998" marR="35998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081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IN" sz="1400" b="0" i="0" u="none" strike="noStrike" kern="1200" noProof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Log of changes to critical fields ( Ex : CTC components, SSN, Bank accounts) is </a:t>
                      </a:r>
                      <a:r>
                        <a:rPr lang="en-IN" sz="1400" b="1" i="0" u="none" strike="noStrike" kern="1200" noProof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maintained </a:t>
                      </a:r>
                      <a:r>
                        <a:rPr lang="en-IN" sz="1400" b="0" i="0" u="none" strike="noStrike" kern="1200" noProof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IN" sz="1400" b="1" i="0" u="none" strike="noStrike" kern="1200" noProof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reviewed</a:t>
                      </a:r>
                      <a:r>
                        <a:rPr lang="en-IN" sz="1400" b="0" i="0" u="none" strike="noStrike" kern="1200" noProof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on monthly basis to monitor</a:t>
                      </a:r>
                      <a:r>
                        <a:rPr lang="en-IN" sz="1400" b="0" i="0" u="none" strike="noStrike" kern="1200" baseline="0" noProof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unauthorized changes</a:t>
                      </a:r>
                      <a:endParaRPr lang="en-IN" sz="1400" b="0" i="0" u="none" strike="noStrike" kern="1200" noProof="0" dirty="0">
                        <a:solidFill>
                          <a:sysClr val="windowText" lastClr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5998" marR="35998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160658"/>
                  </a:ext>
                </a:extLst>
              </a:tr>
              <a:tr h="1532549">
                <a:tc>
                  <a:txBody>
                    <a:bodyPr/>
                    <a:lstStyle/>
                    <a:p>
                      <a:pPr marL="0" algn="l" defTabSz="914081" rtl="0" eaLnBrk="1" fontAlgn="b" latinLnBrk="0" hangingPunct="1"/>
                      <a:r>
                        <a:rPr lang="en-IN" sz="1400" b="0" u="none" strike="noStrike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Increments update</a:t>
                      </a:r>
                    </a:p>
                  </a:txBody>
                  <a:tcPr marL="35998" marR="35998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081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IN" sz="1400" b="0" i="0" u="none" strike="noStrike" kern="1200" noProof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Amendment to CTC</a:t>
                      </a:r>
                      <a:r>
                        <a:rPr lang="en-IN" sz="1400" b="0" i="0" u="none" strike="noStrike" kern="1200" baseline="0" noProof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data in masters is supported by </a:t>
                      </a:r>
                      <a:r>
                        <a:rPr lang="en-IN" sz="1400" b="1" i="0" u="none" strike="noStrike" kern="1200" baseline="0" noProof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approved list </a:t>
                      </a:r>
                      <a:r>
                        <a:rPr lang="en-IN" sz="1400" b="0" i="0" u="none" strike="noStrike" kern="1200" baseline="0" noProof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of employees with revised compensation or mail approval in case of exceptions, if any</a:t>
                      </a:r>
                    </a:p>
                    <a:p>
                      <a:pPr marL="171450" marR="0" lvl="0" indent="-171450" algn="l" defTabSz="914081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IN" sz="1400" b="1" i="0" u="none" strike="noStrike" kern="1200" baseline="0" noProof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Signed increment letters </a:t>
                      </a:r>
                      <a:r>
                        <a:rPr lang="en-IN" sz="1400" b="0" i="0" u="none" strike="noStrike" kern="1200" baseline="0" noProof="0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are issued to employees</a:t>
                      </a:r>
                    </a:p>
                  </a:txBody>
                  <a:tcPr marL="35998" marR="35998" marT="3600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3898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367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7F222C9-45E5-54CD-FA97-23B5F62F35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23211"/>
              </p:ext>
            </p:extLst>
          </p:nvPr>
        </p:nvGraphicFramePr>
        <p:xfrm>
          <a:off x="427590" y="1159739"/>
          <a:ext cx="11068410" cy="4409302"/>
        </p:xfrm>
        <a:graphic>
          <a:graphicData uri="http://schemas.openxmlformats.org/drawingml/2006/table">
            <a:tbl>
              <a:tblPr/>
              <a:tblGrid>
                <a:gridCol w="2276177">
                  <a:extLst>
                    <a:ext uri="{9D8B030D-6E8A-4147-A177-3AD203B41FA5}">
                      <a16:colId xmlns:a16="http://schemas.microsoft.com/office/drawing/2014/main" val="341016271"/>
                    </a:ext>
                  </a:extLst>
                </a:gridCol>
                <a:gridCol w="8792233">
                  <a:extLst>
                    <a:ext uri="{9D8B030D-6E8A-4147-A177-3AD203B41FA5}">
                      <a16:colId xmlns:a16="http://schemas.microsoft.com/office/drawing/2014/main" val="2303545444"/>
                    </a:ext>
                  </a:extLst>
                </a:gridCol>
              </a:tblGrid>
              <a:tr h="3196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Sub-Process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Leading practice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576509"/>
                  </a:ext>
                </a:extLst>
              </a:tr>
              <a:tr h="285279">
                <a:tc gridSpan="2">
                  <a:txBody>
                    <a:bodyPr/>
                    <a:lstStyle/>
                    <a:p>
                      <a:pPr marL="0" algn="ctr" defTabSz="914081" rtl="0" eaLnBrk="1" fontAlgn="ctr" latinLnBrk="0" hangingPunct="1"/>
                      <a:r>
                        <a:rPr lang="en-IN"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Attendance &amp; Leave Management</a:t>
                      </a:r>
                    </a:p>
                  </a:txBody>
                  <a:tcPr marL="35998" marR="35998" marT="36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809762"/>
                  </a:ext>
                </a:extLst>
              </a:tr>
              <a:tr h="692247">
                <a:tc>
                  <a:txBody>
                    <a:bodyPr/>
                    <a:lstStyle/>
                    <a:p>
                      <a:pPr marL="0" indent="0" algn="l" defTabSz="914081" rtl="0" eaLnBrk="1" fontAlgn="ctr" latinLnBrk="0" hangingPunct="1">
                        <a:buNone/>
                      </a:pPr>
                      <a:r>
                        <a:rPr lang="en-IN" sz="1400" b="0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Attendance </a:t>
                      </a:r>
                    </a:p>
                  </a:txBody>
                  <a:tcPr marL="35998" marR="35998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Attendance records are captured through </a:t>
                      </a:r>
                      <a:r>
                        <a:rPr lang="en-IN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based timesheets</a:t>
                      </a: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35998" marR="35998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8388749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indent="0" algn="l" defTabSz="914081" rtl="0" eaLnBrk="1" fontAlgn="ctr" latinLnBrk="0" hangingPunct="1">
                        <a:buNone/>
                      </a:pPr>
                      <a:r>
                        <a:rPr lang="en-IN" sz="1400" b="0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Leave</a:t>
                      </a:r>
                      <a:r>
                        <a:rPr lang="en-IN" sz="1400" b="0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Management System</a:t>
                      </a:r>
                      <a:endParaRPr lang="en-IN" sz="1400" b="0" i="0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5998" marR="35998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081" rtl="0" eaLnBrk="1" fontAlgn="ctr" latinLnBrk="0" hangingPunct="1">
                        <a:lnSpc>
                          <a:spcPct val="200000"/>
                        </a:lnSpc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</a:pPr>
                      <a:r>
                        <a:rPr lang="en-US" sz="1400" b="0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Leave Management</a:t>
                      </a:r>
                      <a:r>
                        <a:rPr lang="en-US" sz="1400" b="0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System (LMS) is </a:t>
                      </a:r>
                      <a:r>
                        <a:rPr lang="en-US" sz="1400" b="1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integrated </a:t>
                      </a:r>
                      <a:r>
                        <a:rPr lang="en-US" sz="1400" b="0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with Attendance system</a:t>
                      </a:r>
                    </a:p>
                    <a:p>
                      <a:pPr marL="171450" marR="0" lvl="0" indent="-171450" algn="l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Manual adjustments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leave balances in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system are </a:t>
                      </a:r>
                      <a:r>
                        <a:rPr lang="en-US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permitted</a:t>
                      </a:r>
                      <a:endParaRPr lang="en-IN" sz="1400" b="1" i="0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5998" marR="35998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510940"/>
                  </a:ext>
                </a:extLst>
              </a:tr>
              <a:tr h="1262892">
                <a:tc>
                  <a:txBody>
                    <a:bodyPr/>
                    <a:lstStyle/>
                    <a:p>
                      <a:pPr marL="0" marR="0" lvl="0" indent="0" algn="l" defTabSz="91408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‘Leave</a:t>
                      </a:r>
                      <a:r>
                        <a:rPr lang="en-IN" sz="1400" b="0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without pay’ adjustment</a:t>
                      </a:r>
                      <a:endParaRPr lang="en-IN" sz="1400" b="0" i="0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228600" indent="-228600" algn="l" defTabSz="914081" rtl="0" eaLnBrk="1" fontAlgn="ctr" latinLnBrk="0" hangingPunct="1">
                        <a:buAutoNum type="arabicPeriod"/>
                      </a:pPr>
                      <a:endParaRPr lang="en-IN" sz="1400" b="0" i="0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5998" marR="35998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‘Leave without pay’(LWP) to be separately</a:t>
                      </a:r>
                      <a:r>
                        <a:rPr lang="en-IN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identified in leave management system as well as SAP timesheet</a:t>
                      </a:r>
                    </a:p>
                    <a:p>
                      <a:pPr marL="171450" marR="0" lvl="0" indent="-171450" algn="l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LWP</a:t>
                      </a:r>
                      <a:r>
                        <a:rPr lang="en-IN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adjusted in </a:t>
                      </a:r>
                      <a:r>
                        <a:rPr lang="en-IN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same pay cycle </a:t>
                      </a:r>
                      <a:r>
                        <a:rPr lang="en-IN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considered for payroll processing through </a:t>
                      </a:r>
                      <a:r>
                        <a:rPr lang="en-IN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 interface with payroll system</a:t>
                      </a:r>
                      <a:endParaRPr lang="en-IN" sz="1400" b="1" i="0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5998" marR="35998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314882"/>
                  </a:ext>
                </a:extLst>
              </a:tr>
              <a:tr h="715962">
                <a:tc>
                  <a:txBody>
                    <a:bodyPr/>
                    <a:lstStyle/>
                    <a:p>
                      <a:pPr marL="0" indent="0" algn="l" defTabSz="914081" rtl="0" eaLnBrk="1" fontAlgn="ctr" latinLnBrk="0" hangingPunct="1">
                        <a:buNone/>
                      </a:pPr>
                      <a:r>
                        <a:rPr lang="en-IN" sz="1400" b="0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Overtime</a:t>
                      </a:r>
                    </a:p>
                  </a:txBody>
                  <a:tcPr marL="35998" marR="35998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Daily overtime hours </a:t>
                      </a:r>
                      <a:r>
                        <a:rPr lang="en-IN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separately recorded </a:t>
                      </a: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timesheet and considered for </a:t>
                      </a:r>
                      <a:r>
                        <a:rPr lang="en-IN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payroll through interface file</a:t>
                      </a:r>
                    </a:p>
                  </a:txBody>
                  <a:tcPr marL="35998" marR="35998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2591865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C5982975-8D71-7C77-58C9-27174A3D3160}"/>
              </a:ext>
            </a:extLst>
          </p:cNvPr>
          <p:cNvSpPr txBox="1">
            <a:spLocks/>
          </p:cNvSpPr>
          <p:nvPr/>
        </p:nvSpPr>
        <p:spPr>
          <a:xfrm>
            <a:off x="427590" y="387669"/>
            <a:ext cx="11131051" cy="77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r>
              <a:rPr lang="en-IN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2964950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6ACAB23-FA7A-C7D3-7D0D-88D9BF3F9A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10739"/>
              </p:ext>
            </p:extLst>
          </p:nvPr>
        </p:nvGraphicFramePr>
        <p:xfrm>
          <a:off x="264000" y="1001904"/>
          <a:ext cx="11131051" cy="5491922"/>
        </p:xfrm>
        <a:graphic>
          <a:graphicData uri="http://schemas.openxmlformats.org/drawingml/2006/table">
            <a:tbl>
              <a:tblPr/>
              <a:tblGrid>
                <a:gridCol w="3796863">
                  <a:extLst>
                    <a:ext uri="{9D8B030D-6E8A-4147-A177-3AD203B41FA5}">
                      <a16:colId xmlns:a16="http://schemas.microsoft.com/office/drawing/2014/main" val="3822307632"/>
                    </a:ext>
                  </a:extLst>
                </a:gridCol>
                <a:gridCol w="7334188">
                  <a:extLst>
                    <a:ext uri="{9D8B030D-6E8A-4147-A177-3AD203B41FA5}">
                      <a16:colId xmlns:a16="http://schemas.microsoft.com/office/drawing/2014/main" val="2509511342"/>
                    </a:ext>
                  </a:extLst>
                </a:gridCol>
              </a:tblGrid>
              <a:tr h="3474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Sub-Process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96" marR="9596" marT="9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Leading practice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96" marR="9596" marT="9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327545"/>
                  </a:ext>
                </a:extLst>
              </a:tr>
              <a:tr h="205183">
                <a:tc gridSpan="2">
                  <a:txBody>
                    <a:bodyPr/>
                    <a:lstStyle/>
                    <a:p>
                      <a:pPr marL="0" algn="ctr" defTabSz="914081" rtl="0" eaLnBrk="1" fontAlgn="ctr" latinLnBrk="0" hangingPunct="1"/>
                      <a:r>
                        <a:rPr lang="en-IN"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Salary Processing</a:t>
                      </a:r>
                    </a:p>
                  </a:txBody>
                  <a:tcPr marL="92133" marR="92133" marT="46066" marB="4606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464391"/>
                  </a:ext>
                </a:extLst>
              </a:tr>
              <a:tr h="774515">
                <a:tc>
                  <a:txBody>
                    <a:bodyPr/>
                    <a:lstStyle/>
                    <a:p>
                      <a:pPr marL="0" algn="l" defTabSz="914081" rtl="0" eaLnBrk="1" fontAlgn="b" latinLnBrk="0" hangingPunct="1">
                        <a:lnSpc>
                          <a:spcPct val="200000"/>
                        </a:lnSpc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Payroll processing</a:t>
                      </a:r>
                    </a:p>
                  </a:txBody>
                  <a:tcPr marL="36271" marR="36271" marT="36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IN" sz="1400" b="1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Standard operating</a:t>
                      </a:r>
                      <a:r>
                        <a:rPr lang="en-IN" sz="1400" b="1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procedure</a:t>
                      </a:r>
                      <a:r>
                        <a:rPr lang="en-IN" sz="1400" b="0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or s</a:t>
                      </a:r>
                      <a:r>
                        <a:rPr lang="en-IN" sz="1400" b="0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tep by step procedure manual for payroll processing is</a:t>
                      </a:r>
                      <a:r>
                        <a:rPr lang="en-IN" sz="1400" b="0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documented.</a:t>
                      </a:r>
                      <a:endParaRPr lang="en-IN" sz="1400" b="0" i="0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271" marR="36271" marT="36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930586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marL="0" indent="0" algn="l" defTabSz="914081" rtl="0" eaLnBrk="1" fontAlgn="ctr" latinLnBrk="0" hangingPunct="1">
                        <a:lnSpc>
                          <a:spcPct val="200000"/>
                        </a:lnSpc>
                        <a:buNone/>
                      </a:pPr>
                      <a:r>
                        <a:rPr lang="en-IN" sz="1400" b="0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One time Inputs (E.g. Signing bonus, transport</a:t>
                      </a:r>
                      <a:r>
                        <a:rPr lang="en-IN" sz="1400" b="0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allowance etc.)</a:t>
                      </a:r>
                      <a:endParaRPr lang="en-IN" sz="1400" b="0" i="0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271" marR="36271" marT="36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IN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Payments </a:t>
                      </a: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in</a:t>
                      </a:r>
                      <a:r>
                        <a:rPr lang="en-IN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accordance with </a:t>
                      </a: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documented HR policies / Employment Contracts.</a:t>
                      </a:r>
                    </a:p>
                    <a:p>
                      <a:pPr marL="171450" marR="0" lvl="0" indent="-171450" algn="l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IN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IN" sz="1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ecoveries</a:t>
                      </a:r>
                      <a:r>
                        <a:rPr lang="en-IN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per HR policies / Employment Contract terms are ensured during clearance process  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271" marR="36271" marT="36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2224667"/>
                  </a:ext>
                </a:extLst>
              </a:tr>
              <a:tr h="711914">
                <a:tc>
                  <a:txBody>
                    <a:bodyPr/>
                    <a:lstStyle/>
                    <a:p>
                      <a:pPr marL="0" indent="0" algn="l" defTabSz="914081" rtl="0" eaLnBrk="1" fontAlgn="ctr" latinLnBrk="0" hangingPunct="1">
                        <a:lnSpc>
                          <a:spcPct val="200000"/>
                        </a:lnSpc>
                        <a:buNone/>
                      </a:pPr>
                      <a:r>
                        <a:rPr lang="en-IN" sz="1400" b="0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Reimbursements  (e.g.</a:t>
                      </a:r>
                      <a:r>
                        <a:rPr lang="en-IN" sz="1400" b="0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400" b="0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Travel, Tuition, etc.)</a:t>
                      </a:r>
                    </a:p>
                  </a:txBody>
                  <a:tcPr marL="36271" marR="36271" marT="36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IN" sz="1400" b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Reimbursements are in accordance</a:t>
                      </a:r>
                      <a:r>
                        <a:rPr lang="en-IN" sz="1400" b="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400" b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with documented </a:t>
                      </a:r>
                      <a:r>
                        <a:rPr lang="en-IN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HR policies </a:t>
                      </a:r>
                      <a:r>
                        <a:rPr lang="en-IN" sz="1400" b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and backed by </a:t>
                      </a:r>
                      <a:r>
                        <a:rPr lang="en-IN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supporting</a:t>
                      </a:r>
                      <a:r>
                        <a:rPr lang="en-IN" sz="1400" b="1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IN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approvals</a:t>
                      </a:r>
                    </a:p>
                  </a:txBody>
                  <a:tcPr marL="36271" marR="36271" marT="36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2959636"/>
                  </a:ext>
                </a:extLst>
              </a:tr>
              <a:tr h="1218645">
                <a:tc>
                  <a:txBody>
                    <a:bodyPr/>
                    <a:lstStyle/>
                    <a:p>
                      <a:pPr marL="0" indent="0" algn="l" defTabSz="914081" rtl="0" eaLnBrk="1" fontAlgn="ctr" latinLnBrk="0" hangingPunct="1">
                        <a:lnSpc>
                          <a:spcPct val="200000"/>
                        </a:lnSpc>
                        <a:buNone/>
                      </a:pPr>
                      <a:r>
                        <a:rPr lang="en-IN" sz="1400" b="0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Final Pay Register</a:t>
                      </a:r>
                    </a:p>
                  </a:txBody>
                  <a:tcPr marL="36271" marR="36271" marT="36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Month</a:t>
                      </a:r>
                      <a:r>
                        <a:rPr lang="en-US" sz="1400" b="1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on month variation in s</a:t>
                      </a:r>
                      <a:r>
                        <a:rPr lang="en-US" sz="1400" b="1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alary is reviewed</a:t>
                      </a:r>
                      <a:r>
                        <a:rPr lang="en-US" sz="1400" b="0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400" b="0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CTC as per pay register is reconciled with master prior to salary disbursement</a:t>
                      </a:r>
                    </a:p>
                    <a:p>
                      <a:pPr marL="171450" marR="0" lvl="0" indent="-171450" algn="l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Computation </a:t>
                      </a:r>
                      <a:r>
                        <a:rPr lang="en-US" sz="1400" b="1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accuracy for sample pay slip </a:t>
                      </a:r>
                      <a:r>
                        <a:rPr lang="en-US" sz="1400" b="0" i="0" u="none" strike="noStrike" kern="1200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is reviewed before release of pay register for salary disbursement</a:t>
                      </a:r>
                      <a:endParaRPr lang="en-IN" sz="1400" b="0" i="0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271" marR="36271" marT="36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9883460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F8354187-2DC1-C851-BAC4-987238A3118F}"/>
              </a:ext>
            </a:extLst>
          </p:cNvPr>
          <p:cNvSpPr txBox="1">
            <a:spLocks/>
          </p:cNvSpPr>
          <p:nvPr/>
        </p:nvSpPr>
        <p:spPr>
          <a:xfrm>
            <a:off x="427590" y="387669"/>
            <a:ext cx="11131051" cy="77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r>
              <a:rPr lang="en-IN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74784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519DEF4-932B-4531-A996-AC3C54C1F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Process, Risks &amp; Associated Controls</a:t>
            </a:r>
            <a:br>
              <a:rPr lang="en-US" i="1" dirty="0">
                <a:solidFill>
                  <a:srgbClr val="FFC000"/>
                </a:solidFill>
              </a:rPr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9448655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3CC295C-5944-69FA-8FE9-6CB953BE73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4072"/>
              </p:ext>
            </p:extLst>
          </p:nvPr>
        </p:nvGraphicFramePr>
        <p:xfrm>
          <a:off x="427590" y="1152753"/>
          <a:ext cx="11015998" cy="3651053"/>
        </p:xfrm>
        <a:graphic>
          <a:graphicData uri="http://schemas.openxmlformats.org/drawingml/2006/table">
            <a:tbl>
              <a:tblPr/>
              <a:tblGrid>
                <a:gridCol w="3310501">
                  <a:extLst>
                    <a:ext uri="{9D8B030D-6E8A-4147-A177-3AD203B41FA5}">
                      <a16:colId xmlns:a16="http://schemas.microsoft.com/office/drawing/2014/main" val="3743951511"/>
                    </a:ext>
                  </a:extLst>
                </a:gridCol>
                <a:gridCol w="7705497">
                  <a:extLst>
                    <a:ext uri="{9D8B030D-6E8A-4147-A177-3AD203B41FA5}">
                      <a16:colId xmlns:a16="http://schemas.microsoft.com/office/drawing/2014/main" val="2786798476"/>
                    </a:ext>
                  </a:extLst>
                </a:gridCol>
              </a:tblGrid>
              <a:tr h="4042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Sub-Process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Leading practice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28127"/>
                  </a:ext>
                </a:extLst>
              </a:tr>
              <a:tr h="300527">
                <a:tc gridSpan="2">
                  <a:txBody>
                    <a:bodyPr/>
                    <a:lstStyle/>
                    <a:p>
                      <a:pPr marL="0" algn="ctr" defTabSz="914081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Salary Processing</a:t>
                      </a:r>
                      <a:endParaRPr lang="en-IN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5998" marR="35998" marT="36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674598"/>
                  </a:ext>
                </a:extLst>
              </a:tr>
              <a:tr h="719073">
                <a:tc rowSpan="2">
                  <a:txBody>
                    <a:bodyPr/>
                    <a:lstStyle/>
                    <a:p>
                      <a:pPr marL="0" marR="0" lvl="0" indent="0" algn="l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Salary disbursement</a:t>
                      </a:r>
                    </a:p>
                    <a:p>
                      <a:pPr marL="0" indent="0" algn="l" defTabSz="914081" rtl="0" eaLnBrk="1" fontAlgn="ctr" latinLnBrk="0" hangingPunct="1">
                        <a:lnSpc>
                          <a:spcPct val="200000"/>
                        </a:lnSpc>
                        <a:buNone/>
                      </a:pPr>
                      <a:endParaRPr lang="en-IN" sz="1400" b="0" i="0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5998" marR="35998" marT="36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Bank details 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are updated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by employee 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and are</a:t>
                      </a:r>
                      <a:r>
                        <a:rPr lang="en-US" sz="1400" b="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non-editable by anyone other than employee </a:t>
                      </a:r>
                      <a:endParaRPr lang="en-IN" sz="14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99" marR="35999" marT="360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3727147"/>
                  </a:ext>
                </a:extLst>
              </a:tr>
              <a:tr h="1155254">
                <a:tc vMerge="1">
                  <a:txBody>
                    <a:bodyPr/>
                    <a:lstStyle/>
                    <a:p>
                      <a:pPr marL="0" indent="0" algn="l" defTabSz="914081" rtl="0" eaLnBrk="1" fontAlgn="ctr" latinLnBrk="0" hangingPunct="1">
                        <a:buNone/>
                      </a:pPr>
                      <a:endParaRPr lang="en-IN" sz="1200" b="0" i="0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5998" marR="35998" marT="36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Post payroll processing, bank file is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auto generated 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and can be uploaded to bank server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without manual intervention</a:t>
                      </a:r>
                      <a:endParaRPr lang="en-IN" sz="14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99" marR="35999" marT="360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48196"/>
                  </a:ext>
                </a:extLst>
              </a:tr>
              <a:tr h="1071952">
                <a:tc>
                  <a:txBody>
                    <a:bodyPr/>
                    <a:lstStyle/>
                    <a:p>
                      <a:pPr marL="0" indent="0" algn="l" defTabSz="914081" rtl="0" eaLnBrk="1" fontAlgn="ctr" latinLnBrk="0" hangingPunct="1">
                        <a:lnSpc>
                          <a:spcPct val="200000"/>
                        </a:lnSpc>
                        <a:buNone/>
                      </a:pPr>
                      <a:r>
                        <a:rPr lang="en-IN" sz="1400" b="0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IT General Controls at third party payroll agency</a:t>
                      </a:r>
                    </a:p>
                  </a:txBody>
                  <a:tcPr marL="35998" marR="35998" marT="36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IN" sz="1400" b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Adequacy of controls at third party payroll</a:t>
                      </a:r>
                      <a:r>
                        <a:rPr lang="en-IN" sz="1400" b="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agency is assessed by obtaining audit report by independent agency (</a:t>
                      </a:r>
                      <a:r>
                        <a:rPr lang="en-IN" sz="1400" b="1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SOCR</a:t>
                      </a:r>
                      <a:r>
                        <a:rPr lang="en-IN" sz="1400" b="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– Service Organization Controls Reporting)</a:t>
                      </a:r>
                      <a:endParaRPr lang="en-IN" sz="14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99" marR="35999" marT="360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280739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A676AF74-22CD-633C-D234-1EDAC57AED5C}"/>
              </a:ext>
            </a:extLst>
          </p:cNvPr>
          <p:cNvSpPr txBox="1">
            <a:spLocks/>
          </p:cNvSpPr>
          <p:nvPr/>
        </p:nvSpPr>
        <p:spPr>
          <a:xfrm>
            <a:off x="427590" y="387669"/>
            <a:ext cx="11131051" cy="77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r>
              <a:rPr lang="en-IN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060398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85DCE5B-385A-A983-6E61-977A124F5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072041"/>
              </p:ext>
            </p:extLst>
          </p:nvPr>
        </p:nvGraphicFramePr>
        <p:xfrm>
          <a:off x="427590" y="1122274"/>
          <a:ext cx="10949041" cy="3614321"/>
        </p:xfrm>
        <a:graphic>
          <a:graphicData uri="http://schemas.openxmlformats.org/drawingml/2006/table">
            <a:tbl>
              <a:tblPr/>
              <a:tblGrid>
                <a:gridCol w="3169462">
                  <a:extLst>
                    <a:ext uri="{9D8B030D-6E8A-4147-A177-3AD203B41FA5}">
                      <a16:colId xmlns:a16="http://schemas.microsoft.com/office/drawing/2014/main" val="528717757"/>
                    </a:ext>
                  </a:extLst>
                </a:gridCol>
                <a:gridCol w="7779579">
                  <a:extLst>
                    <a:ext uri="{9D8B030D-6E8A-4147-A177-3AD203B41FA5}">
                      <a16:colId xmlns:a16="http://schemas.microsoft.com/office/drawing/2014/main" val="366543301"/>
                    </a:ext>
                  </a:extLst>
                </a:gridCol>
              </a:tblGrid>
              <a:tr h="362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Sub-Process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Leading practice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134626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marL="0" algn="ctr" defTabSz="914081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Separation and Exit Management</a:t>
                      </a:r>
                      <a:endParaRPr lang="en-IN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5998" marR="35998" marT="36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824371"/>
                  </a:ext>
                </a:extLst>
              </a:tr>
              <a:tr h="1112715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Employee Separation/</a:t>
                      </a:r>
                      <a:r>
                        <a:rPr lang="en-US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clearance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98" marR="35998" marT="36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Exit request are raised</a:t>
                      </a:r>
                      <a:r>
                        <a:rPr lang="en-US" sz="1400" b="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en-US" sz="1400" b="1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system </a:t>
                      </a:r>
                      <a:r>
                        <a:rPr lang="en-US" sz="1400" b="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1400" b="1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e-clearance </a:t>
                      </a:r>
                      <a:r>
                        <a:rPr lang="en-US" sz="1400" b="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form is generated. </a:t>
                      </a:r>
                    </a:p>
                    <a:p>
                      <a:pPr marL="171450" marR="0" lvl="0" indent="-171450" algn="just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System based workflow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to track clearances 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from various departments</a:t>
                      </a:r>
                      <a:endParaRPr lang="en-IN" sz="14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98" marR="35998" marT="36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0962211"/>
                  </a:ext>
                </a:extLst>
              </a:tr>
              <a:tr h="796485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Employee transfer</a:t>
                      </a:r>
                    </a:p>
                  </a:txBody>
                  <a:tcPr marL="35998" marR="35998" marT="36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Transfer requests are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raised in system 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and effected in HR master.</a:t>
                      </a:r>
                      <a:r>
                        <a:rPr lang="en-US" sz="1400" b="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Effective Transfer dates </a:t>
                      </a:r>
                      <a:r>
                        <a:rPr lang="en-US" sz="1400" b="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are communicated to respective geography through system triggers. </a:t>
                      </a:r>
                    </a:p>
                  </a:txBody>
                  <a:tcPr marL="35998" marR="35998" marT="36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0411640"/>
                  </a:ext>
                </a:extLst>
              </a:tr>
              <a:tr h="796485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Counsel out / severance</a:t>
                      </a:r>
                      <a:r>
                        <a:rPr lang="en-IN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pay</a:t>
                      </a:r>
                      <a:endParaRPr lang="en-IN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98" marR="35998" marT="36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081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Pct val="80000"/>
                        <a:buFont typeface="Arial" panose="020B0604020202020204" pitchFamily="34" charset="0"/>
                        <a:buChar char="►"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Severance or counsel out agreement</a:t>
                      </a:r>
                      <a:r>
                        <a:rPr lang="en-US" sz="1400" b="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is executed with separating employee and copy of the agreement is shared with payroll team for payment processing</a:t>
                      </a:r>
                      <a:endParaRPr lang="en-IN" sz="14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98" marR="35998" marT="36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284626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AD90333F-B128-220B-7534-A442597325F6}"/>
              </a:ext>
            </a:extLst>
          </p:cNvPr>
          <p:cNvSpPr txBox="1">
            <a:spLocks/>
          </p:cNvSpPr>
          <p:nvPr/>
        </p:nvSpPr>
        <p:spPr>
          <a:xfrm>
            <a:off x="427590" y="387669"/>
            <a:ext cx="11131051" cy="77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r>
              <a:rPr lang="en-IN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42676204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559D6F8-C942-46AE-AB22-0A1747E7BA4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3628"/>
            <a:ext cx="12147373" cy="685437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0414430-F834-4E4A-8A86-A40A638A2D90}"/>
              </a:ext>
            </a:extLst>
          </p:cNvPr>
          <p:cNvSpPr/>
          <p:nvPr/>
        </p:nvSpPr>
        <p:spPr>
          <a:xfrm>
            <a:off x="48000" y="974463"/>
            <a:ext cx="6412512" cy="4618145"/>
          </a:xfrm>
          <a:prstGeom prst="rect">
            <a:avLst/>
          </a:prstGeom>
          <a:solidFill>
            <a:schemeClr val="tx1">
              <a:alpha val="50000"/>
            </a:schemeClr>
          </a:solidFill>
          <a:ln w="9525"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2722" tIns="342722" rIns="342722" bIns="342722" rtlCol="0" anchor="ctr" anchorCtr="0"/>
          <a:lstStyle/>
          <a:p>
            <a:pPr defTabSz="685457"/>
            <a:r>
              <a:rPr lang="en-US" sz="6000" dirty="0">
                <a:solidFill>
                  <a:schemeClr val="accent2"/>
                </a:solidFill>
                <a:latin typeface="EYInterstate Light" panose="02000506000000020004" pitchFamily="2" charset="0"/>
              </a:rPr>
              <a:t>Questions?</a:t>
            </a:r>
            <a:endParaRPr lang="en-US" sz="6000" dirty="0">
              <a:solidFill>
                <a:schemeClr val="accent2"/>
              </a:solidFill>
            </a:endParaRPr>
          </a:p>
        </p:txBody>
      </p:sp>
      <p:sp>
        <p:nvSpPr>
          <p:cNvPr id="8" name="Line 10">
            <a:extLst>
              <a:ext uri="{FF2B5EF4-FFF2-40B4-BE49-F238E27FC236}">
                <a16:creationId xmlns:a16="http://schemas.microsoft.com/office/drawing/2014/main" id="{2190C7F9-5396-4FB0-94CE-466F13B43C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023" y="2123809"/>
            <a:ext cx="5852160" cy="1527"/>
          </a:xfrm>
          <a:prstGeom prst="line">
            <a:avLst/>
          </a:prstGeom>
          <a:solidFill>
            <a:schemeClr val="accent4"/>
          </a:solidFill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457"/>
            <a:endParaRPr lang="en-US" sz="101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339A09E6-4EF7-4162-AEDD-225F3E057A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2000" y="4538348"/>
            <a:ext cx="5852160" cy="1527"/>
          </a:xfrm>
          <a:prstGeom prst="line">
            <a:avLst/>
          </a:prstGeom>
          <a:solidFill>
            <a:schemeClr val="accent4"/>
          </a:solidFill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457"/>
            <a:endParaRPr lang="en-US" sz="101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69002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86">
            <a:extLst>
              <a:ext uri="{FF2B5EF4-FFF2-40B4-BE49-F238E27FC236}">
                <a16:creationId xmlns:a16="http://schemas.microsoft.com/office/drawing/2014/main" id="{CF4893B6-3301-4BCA-B88A-50B8B32662EE}"/>
              </a:ext>
            </a:extLst>
          </p:cNvPr>
          <p:cNvSpPr/>
          <p:nvPr/>
        </p:nvSpPr>
        <p:spPr>
          <a:xfrm>
            <a:off x="4020679" y="4799722"/>
            <a:ext cx="3974759" cy="18381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68000">
                <a:schemeClr val="tx1">
                  <a:lumMod val="75000"/>
                  <a:lumOff val="25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9892B58-1BD8-46FB-A859-B5F05CCE483E}"/>
              </a:ext>
            </a:extLst>
          </p:cNvPr>
          <p:cNvSpPr/>
          <p:nvPr/>
        </p:nvSpPr>
        <p:spPr>
          <a:xfrm>
            <a:off x="8025786" y="1594707"/>
            <a:ext cx="38302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r>
              <a:rPr lang="en-US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Analyse, develop &amp; manage training programs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sp>
        <p:nvSpPr>
          <p:cNvPr id="93" name="Oval 5">
            <a:extLst>
              <a:ext uri="{FF2B5EF4-FFF2-40B4-BE49-F238E27FC236}">
                <a16:creationId xmlns:a16="http://schemas.microsoft.com/office/drawing/2014/main" id="{D4F5D1C4-4C39-4E2F-A195-94347835E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6" y="2579385"/>
            <a:ext cx="1615377" cy="161427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schemeClr val="tx2"/>
              </a:solidFill>
              <a:latin typeface="EYInterstate Light" panose="02000506000000020004" pitchFamily="2" charset="0"/>
            </a:endParaRPr>
          </a:p>
        </p:txBody>
      </p:sp>
      <p:sp>
        <p:nvSpPr>
          <p:cNvPr id="94" name="Freeform 6">
            <a:extLst>
              <a:ext uri="{FF2B5EF4-FFF2-40B4-BE49-F238E27FC236}">
                <a16:creationId xmlns:a16="http://schemas.microsoft.com/office/drawing/2014/main" id="{B3E17A0F-70B9-46B8-82D7-E561EDFC4CE6}"/>
              </a:ext>
            </a:extLst>
          </p:cNvPr>
          <p:cNvSpPr>
            <a:spLocks/>
          </p:cNvSpPr>
          <p:nvPr/>
        </p:nvSpPr>
        <p:spPr bwMode="auto">
          <a:xfrm>
            <a:off x="4895308" y="1888655"/>
            <a:ext cx="1126571" cy="839689"/>
          </a:xfrm>
          <a:custGeom>
            <a:avLst/>
            <a:gdLst>
              <a:gd name="T0" fmla="*/ 0 w 778"/>
              <a:gd name="T1" fmla="*/ 353 h 581"/>
              <a:gd name="T2" fmla="*/ 288 w 778"/>
              <a:gd name="T3" fmla="*/ 581 h 581"/>
              <a:gd name="T4" fmla="*/ 778 w 778"/>
              <a:gd name="T5" fmla="*/ 367 h 581"/>
              <a:gd name="T6" fmla="*/ 778 w 778"/>
              <a:gd name="T7" fmla="*/ 0 h 581"/>
              <a:gd name="T8" fmla="*/ 0 w 778"/>
              <a:gd name="T9" fmla="*/ 353 h 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8" h="581">
                <a:moveTo>
                  <a:pt x="0" y="353"/>
                </a:moveTo>
                <a:cubicBezTo>
                  <a:pt x="288" y="581"/>
                  <a:pt x="288" y="581"/>
                  <a:pt x="288" y="581"/>
                </a:cubicBezTo>
                <a:cubicBezTo>
                  <a:pt x="410" y="449"/>
                  <a:pt x="584" y="367"/>
                  <a:pt x="778" y="367"/>
                </a:cubicBezTo>
                <a:cubicBezTo>
                  <a:pt x="778" y="0"/>
                  <a:pt x="778" y="0"/>
                  <a:pt x="778" y="0"/>
                </a:cubicBezTo>
                <a:cubicBezTo>
                  <a:pt x="468" y="0"/>
                  <a:pt x="189" y="136"/>
                  <a:pt x="0" y="35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5" name="Oval 7">
            <a:extLst>
              <a:ext uri="{FF2B5EF4-FFF2-40B4-BE49-F238E27FC236}">
                <a16:creationId xmlns:a16="http://schemas.microsoft.com/office/drawing/2014/main" id="{F71DACA0-9803-44DB-9463-6F8E1C982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504" y="1799279"/>
            <a:ext cx="642179" cy="64218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9" name="Freeform 11">
            <a:extLst>
              <a:ext uri="{FF2B5EF4-FFF2-40B4-BE49-F238E27FC236}">
                <a16:creationId xmlns:a16="http://schemas.microsoft.com/office/drawing/2014/main" id="{A6720DEA-5D5D-42D2-A3C9-377AFA5243D0}"/>
              </a:ext>
            </a:extLst>
          </p:cNvPr>
          <p:cNvSpPr>
            <a:spLocks/>
          </p:cNvSpPr>
          <p:nvPr/>
        </p:nvSpPr>
        <p:spPr bwMode="auto">
          <a:xfrm>
            <a:off x="6186283" y="1899689"/>
            <a:ext cx="1235808" cy="1119953"/>
          </a:xfrm>
          <a:custGeom>
            <a:avLst/>
            <a:gdLst>
              <a:gd name="T0" fmla="*/ 18 w 854"/>
              <a:gd name="T1" fmla="*/ 0 h 774"/>
              <a:gd name="T2" fmla="*/ 0 w 854"/>
              <a:gd name="T3" fmla="*/ 368 h 774"/>
              <a:gd name="T4" fmla="*/ 505 w 854"/>
              <a:gd name="T5" fmla="*/ 774 h 774"/>
              <a:gd name="T6" fmla="*/ 854 w 854"/>
              <a:gd name="T7" fmla="*/ 660 h 774"/>
              <a:gd name="T8" fmla="*/ 18 w 854"/>
              <a:gd name="T9" fmla="*/ 0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4" h="774">
                <a:moveTo>
                  <a:pt x="18" y="0"/>
                </a:moveTo>
                <a:cubicBezTo>
                  <a:pt x="0" y="368"/>
                  <a:pt x="0" y="368"/>
                  <a:pt x="0" y="368"/>
                </a:cubicBezTo>
                <a:cubicBezTo>
                  <a:pt x="229" y="408"/>
                  <a:pt x="419" y="564"/>
                  <a:pt x="505" y="774"/>
                </a:cubicBezTo>
                <a:cubicBezTo>
                  <a:pt x="854" y="660"/>
                  <a:pt x="854" y="660"/>
                  <a:pt x="854" y="660"/>
                </a:cubicBezTo>
                <a:cubicBezTo>
                  <a:pt x="721" y="309"/>
                  <a:pt x="403" y="49"/>
                  <a:pt x="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0" name="Oval 12">
            <a:extLst>
              <a:ext uri="{FF2B5EF4-FFF2-40B4-BE49-F238E27FC236}">
                <a16:creationId xmlns:a16="http://schemas.microsoft.com/office/drawing/2014/main" id="{7A703B05-ADE7-4915-AD5C-82D9E840D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2613" y="1953755"/>
            <a:ext cx="642179" cy="64218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2" name="Freeform 14">
            <a:extLst>
              <a:ext uri="{FF2B5EF4-FFF2-40B4-BE49-F238E27FC236}">
                <a16:creationId xmlns:a16="http://schemas.microsoft.com/office/drawing/2014/main" id="{85044BF9-D837-4818-BF36-7D9B046E7813}"/>
              </a:ext>
            </a:extLst>
          </p:cNvPr>
          <p:cNvSpPr>
            <a:spLocks/>
          </p:cNvSpPr>
          <p:nvPr/>
        </p:nvSpPr>
        <p:spPr bwMode="auto">
          <a:xfrm>
            <a:off x="5036542" y="4137387"/>
            <a:ext cx="1432213" cy="745900"/>
          </a:xfrm>
          <a:custGeom>
            <a:avLst/>
            <a:gdLst>
              <a:gd name="T0" fmla="*/ 680 w 989"/>
              <a:gd name="T1" fmla="*/ 516 h 516"/>
              <a:gd name="T2" fmla="*/ 989 w 989"/>
              <a:gd name="T3" fmla="*/ 469 h 516"/>
              <a:gd name="T4" fmla="*/ 877 w 989"/>
              <a:gd name="T5" fmla="*/ 119 h 516"/>
              <a:gd name="T6" fmla="*/ 680 w 989"/>
              <a:gd name="T7" fmla="*/ 149 h 516"/>
              <a:gd name="T8" fmla="*/ 260 w 989"/>
              <a:gd name="T9" fmla="*/ 0 h 516"/>
              <a:gd name="T10" fmla="*/ 0 w 989"/>
              <a:gd name="T11" fmla="*/ 261 h 516"/>
              <a:gd name="T12" fmla="*/ 680 w 989"/>
              <a:gd name="T13" fmla="*/ 516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89" h="516">
                <a:moveTo>
                  <a:pt x="680" y="516"/>
                </a:moveTo>
                <a:cubicBezTo>
                  <a:pt x="788" y="516"/>
                  <a:pt x="892" y="499"/>
                  <a:pt x="989" y="469"/>
                </a:cubicBezTo>
                <a:cubicBezTo>
                  <a:pt x="877" y="119"/>
                  <a:pt x="877" y="119"/>
                  <a:pt x="877" y="119"/>
                </a:cubicBezTo>
                <a:cubicBezTo>
                  <a:pt x="815" y="139"/>
                  <a:pt x="749" y="149"/>
                  <a:pt x="680" y="149"/>
                </a:cubicBezTo>
                <a:cubicBezTo>
                  <a:pt x="521" y="149"/>
                  <a:pt x="374" y="93"/>
                  <a:pt x="260" y="0"/>
                </a:cubicBezTo>
                <a:cubicBezTo>
                  <a:pt x="0" y="261"/>
                  <a:pt x="0" y="261"/>
                  <a:pt x="0" y="261"/>
                </a:cubicBezTo>
                <a:cubicBezTo>
                  <a:pt x="182" y="420"/>
                  <a:pt x="420" y="516"/>
                  <a:pt x="680" y="51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3" name="Oval 15">
            <a:extLst>
              <a:ext uri="{FF2B5EF4-FFF2-40B4-BE49-F238E27FC236}">
                <a16:creationId xmlns:a16="http://schemas.microsoft.com/office/drawing/2014/main" id="{6E725DA6-72CE-486C-82F8-529F8BF4A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5077" y="4416547"/>
            <a:ext cx="643282" cy="64218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5" name="Freeform 17">
            <a:extLst>
              <a:ext uri="{FF2B5EF4-FFF2-40B4-BE49-F238E27FC236}">
                <a16:creationId xmlns:a16="http://schemas.microsoft.com/office/drawing/2014/main" id="{E232445A-AB2B-4733-8365-26807537333E}"/>
              </a:ext>
            </a:extLst>
          </p:cNvPr>
          <p:cNvSpPr>
            <a:spLocks/>
          </p:cNvSpPr>
          <p:nvPr/>
        </p:nvSpPr>
        <p:spPr bwMode="auto">
          <a:xfrm>
            <a:off x="6459928" y="3026262"/>
            <a:ext cx="1061471" cy="1720203"/>
          </a:xfrm>
          <a:custGeom>
            <a:avLst/>
            <a:gdLst>
              <a:gd name="T0" fmla="*/ 733 w 733"/>
              <a:gd name="T1" fmla="*/ 248 h 1189"/>
              <a:gd name="T2" fmla="*/ 703 w 733"/>
              <a:gd name="T3" fmla="*/ 0 h 1189"/>
              <a:gd name="T4" fmla="*/ 350 w 733"/>
              <a:gd name="T5" fmla="*/ 105 h 1189"/>
              <a:gd name="T6" fmla="*/ 366 w 733"/>
              <a:gd name="T7" fmla="*/ 248 h 1189"/>
              <a:gd name="T8" fmla="*/ 0 w 733"/>
              <a:gd name="T9" fmla="*/ 844 h 1189"/>
              <a:gd name="T10" fmla="*/ 130 w 733"/>
              <a:gd name="T11" fmla="*/ 1189 h 1189"/>
              <a:gd name="T12" fmla="*/ 733 w 733"/>
              <a:gd name="T13" fmla="*/ 248 h 1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33" h="1189">
                <a:moveTo>
                  <a:pt x="733" y="248"/>
                </a:moveTo>
                <a:cubicBezTo>
                  <a:pt x="733" y="163"/>
                  <a:pt x="722" y="80"/>
                  <a:pt x="703" y="0"/>
                </a:cubicBezTo>
                <a:cubicBezTo>
                  <a:pt x="350" y="105"/>
                  <a:pt x="350" y="105"/>
                  <a:pt x="350" y="105"/>
                </a:cubicBezTo>
                <a:cubicBezTo>
                  <a:pt x="360" y="151"/>
                  <a:pt x="366" y="199"/>
                  <a:pt x="366" y="248"/>
                </a:cubicBezTo>
                <a:cubicBezTo>
                  <a:pt x="366" y="508"/>
                  <a:pt x="217" y="734"/>
                  <a:pt x="0" y="844"/>
                </a:cubicBezTo>
                <a:cubicBezTo>
                  <a:pt x="130" y="1189"/>
                  <a:pt x="130" y="1189"/>
                  <a:pt x="130" y="1189"/>
                </a:cubicBezTo>
                <a:cubicBezTo>
                  <a:pt x="486" y="1025"/>
                  <a:pt x="733" y="666"/>
                  <a:pt x="733" y="24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6" name="Oval 18">
            <a:extLst>
              <a:ext uri="{FF2B5EF4-FFF2-40B4-BE49-F238E27FC236}">
                <a16:creationId xmlns:a16="http://schemas.microsoft.com/office/drawing/2014/main" id="{B39F217F-1B72-4DE9-825E-45F072805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6387" y="3654097"/>
            <a:ext cx="644386" cy="64218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8" name="Freeform 20">
            <a:extLst>
              <a:ext uri="{FF2B5EF4-FFF2-40B4-BE49-F238E27FC236}">
                <a16:creationId xmlns:a16="http://schemas.microsoft.com/office/drawing/2014/main" id="{1E4D95F0-2128-4365-B7DA-2497C9BBBAF3}"/>
              </a:ext>
            </a:extLst>
          </p:cNvPr>
          <p:cNvSpPr>
            <a:spLocks/>
          </p:cNvSpPr>
          <p:nvPr/>
        </p:nvSpPr>
        <p:spPr bwMode="auto">
          <a:xfrm>
            <a:off x="4523462" y="2555110"/>
            <a:ext cx="771277" cy="1823923"/>
          </a:xfrm>
          <a:custGeom>
            <a:avLst/>
            <a:gdLst>
              <a:gd name="T0" fmla="*/ 0 w 533"/>
              <a:gd name="T1" fmla="*/ 574 h 1261"/>
              <a:gd name="T2" fmla="*/ 260 w 533"/>
              <a:gd name="T3" fmla="*/ 1261 h 1261"/>
              <a:gd name="T4" fmla="*/ 533 w 533"/>
              <a:gd name="T5" fmla="*/ 1015 h 1261"/>
              <a:gd name="T6" fmla="*/ 366 w 533"/>
              <a:gd name="T7" fmla="*/ 574 h 1261"/>
              <a:gd name="T8" fmla="*/ 474 w 533"/>
              <a:gd name="T9" fmla="*/ 210 h 1261"/>
              <a:gd name="T10" fmla="*/ 174 w 533"/>
              <a:gd name="T11" fmla="*/ 0 h 1261"/>
              <a:gd name="T12" fmla="*/ 0 w 533"/>
              <a:gd name="T13" fmla="*/ 574 h 1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33" h="1261">
                <a:moveTo>
                  <a:pt x="0" y="574"/>
                </a:moveTo>
                <a:cubicBezTo>
                  <a:pt x="0" y="838"/>
                  <a:pt x="98" y="1079"/>
                  <a:pt x="260" y="1261"/>
                </a:cubicBezTo>
                <a:cubicBezTo>
                  <a:pt x="533" y="1015"/>
                  <a:pt x="533" y="1015"/>
                  <a:pt x="533" y="1015"/>
                </a:cubicBezTo>
                <a:cubicBezTo>
                  <a:pt x="429" y="898"/>
                  <a:pt x="366" y="743"/>
                  <a:pt x="366" y="574"/>
                </a:cubicBezTo>
                <a:cubicBezTo>
                  <a:pt x="366" y="440"/>
                  <a:pt x="406" y="315"/>
                  <a:pt x="474" y="210"/>
                </a:cubicBezTo>
                <a:cubicBezTo>
                  <a:pt x="174" y="0"/>
                  <a:pt x="174" y="0"/>
                  <a:pt x="174" y="0"/>
                </a:cubicBezTo>
                <a:cubicBezTo>
                  <a:pt x="64" y="164"/>
                  <a:pt x="0" y="362"/>
                  <a:pt x="0" y="5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9" name="Oval 21">
            <a:extLst>
              <a:ext uri="{FF2B5EF4-FFF2-40B4-BE49-F238E27FC236}">
                <a16:creationId xmlns:a16="http://schemas.microsoft.com/office/drawing/2014/main" id="{D6BCEAAE-9526-4255-825C-865498326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988" y="3125569"/>
            <a:ext cx="642179" cy="643283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256A1D9D-2028-4B7D-9422-2684CDBAB382}"/>
              </a:ext>
            </a:extLst>
          </p:cNvPr>
          <p:cNvSpPr/>
          <p:nvPr/>
        </p:nvSpPr>
        <p:spPr>
          <a:xfrm>
            <a:off x="5308890" y="3017190"/>
            <a:ext cx="1437008" cy="73866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685800"/>
            <a:r>
              <a: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rPr>
              <a:t>Hire to retire</a:t>
            </a:r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0D8F3D2D-2AC5-4A66-9210-330C0220F5E2}"/>
              </a:ext>
            </a:extLst>
          </p:cNvPr>
          <p:cNvGrpSpPr/>
          <p:nvPr/>
        </p:nvGrpSpPr>
        <p:grpSpPr>
          <a:xfrm rot="14238422" flipH="1" flipV="1">
            <a:off x="7447034" y="1669041"/>
            <a:ext cx="225965" cy="789993"/>
            <a:chOff x="-1143000" y="-560388"/>
            <a:chExt cx="406401" cy="1420813"/>
          </a:xfrm>
          <a:solidFill>
            <a:schemeClr val="accent2"/>
          </a:solidFill>
        </p:grpSpPr>
        <p:sp>
          <p:nvSpPr>
            <p:cNvPr id="116" name="Freeform 20">
              <a:extLst>
                <a:ext uri="{FF2B5EF4-FFF2-40B4-BE49-F238E27FC236}">
                  <a16:creationId xmlns:a16="http://schemas.microsoft.com/office/drawing/2014/main" id="{2DAA4B38-9EF6-46CD-8270-13B13523994F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93787" y="-496888"/>
              <a:ext cx="357188" cy="1357313"/>
            </a:xfrm>
            <a:custGeom>
              <a:avLst/>
              <a:gdLst>
                <a:gd name="T0" fmla="*/ 66 w 166"/>
                <a:gd name="T1" fmla="*/ 0 h 633"/>
                <a:gd name="T2" fmla="*/ 40 w 166"/>
                <a:gd name="T3" fmla="*/ 41 h 633"/>
                <a:gd name="T4" fmla="*/ 22 w 166"/>
                <a:gd name="T5" fmla="*/ 91 h 633"/>
                <a:gd name="T6" fmla="*/ 13 w 166"/>
                <a:gd name="T7" fmla="*/ 133 h 633"/>
                <a:gd name="T8" fmla="*/ 0 w 166"/>
                <a:gd name="T9" fmla="*/ 255 h 633"/>
                <a:gd name="T10" fmla="*/ 5 w 166"/>
                <a:gd name="T11" fmla="*/ 334 h 633"/>
                <a:gd name="T12" fmla="*/ 5 w 166"/>
                <a:gd name="T13" fmla="*/ 339 h 633"/>
                <a:gd name="T14" fmla="*/ 7 w 166"/>
                <a:gd name="T15" fmla="*/ 353 h 633"/>
                <a:gd name="T16" fmla="*/ 11 w 166"/>
                <a:gd name="T17" fmla="*/ 375 h 633"/>
                <a:gd name="T18" fmla="*/ 16 w 166"/>
                <a:gd name="T19" fmla="*/ 401 h 633"/>
                <a:gd name="T20" fmla="*/ 24 w 166"/>
                <a:gd name="T21" fmla="*/ 430 h 633"/>
                <a:gd name="T22" fmla="*/ 34 w 166"/>
                <a:gd name="T23" fmla="*/ 459 h 633"/>
                <a:gd name="T24" fmla="*/ 46 w 166"/>
                <a:gd name="T25" fmla="*/ 487 h 633"/>
                <a:gd name="T26" fmla="*/ 58 w 166"/>
                <a:gd name="T27" fmla="*/ 511 h 633"/>
                <a:gd name="T28" fmla="*/ 90 w 166"/>
                <a:gd name="T29" fmla="*/ 565 h 633"/>
                <a:gd name="T30" fmla="*/ 108 w 166"/>
                <a:gd name="T31" fmla="*/ 588 h 633"/>
                <a:gd name="T32" fmla="*/ 126 w 166"/>
                <a:gd name="T33" fmla="*/ 605 h 633"/>
                <a:gd name="T34" fmla="*/ 135 w 166"/>
                <a:gd name="T35" fmla="*/ 612 h 633"/>
                <a:gd name="T36" fmla="*/ 145 w 166"/>
                <a:gd name="T37" fmla="*/ 619 h 633"/>
                <a:gd name="T38" fmla="*/ 166 w 166"/>
                <a:gd name="T39" fmla="*/ 633 h 633"/>
                <a:gd name="T40" fmla="*/ 153 w 166"/>
                <a:gd name="T41" fmla="*/ 611 h 633"/>
                <a:gd name="T42" fmla="*/ 147 w 166"/>
                <a:gd name="T43" fmla="*/ 602 h 633"/>
                <a:gd name="T44" fmla="*/ 141 w 166"/>
                <a:gd name="T45" fmla="*/ 592 h 633"/>
                <a:gd name="T46" fmla="*/ 128 w 166"/>
                <a:gd name="T47" fmla="*/ 572 h 633"/>
                <a:gd name="T48" fmla="*/ 112 w 166"/>
                <a:gd name="T49" fmla="*/ 550 h 633"/>
                <a:gd name="T50" fmla="*/ 82 w 166"/>
                <a:gd name="T51" fmla="*/ 499 h 633"/>
                <a:gd name="T52" fmla="*/ 43 w 166"/>
                <a:gd name="T53" fmla="*/ 394 h 633"/>
                <a:gd name="T54" fmla="*/ 37 w 166"/>
                <a:gd name="T55" fmla="*/ 370 h 633"/>
                <a:gd name="T56" fmla="*/ 34 w 166"/>
                <a:gd name="T57" fmla="*/ 349 h 633"/>
                <a:gd name="T58" fmla="*/ 32 w 166"/>
                <a:gd name="T59" fmla="*/ 336 h 633"/>
                <a:gd name="T60" fmla="*/ 31 w 166"/>
                <a:gd name="T61" fmla="*/ 331 h 633"/>
                <a:gd name="T62" fmla="*/ 27 w 166"/>
                <a:gd name="T63" fmla="*/ 256 h 633"/>
                <a:gd name="T64" fmla="*/ 40 w 166"/>
                <a:gd name="T65" fmla="*/ 138 h 633"/>
                <a:gd name="T66" fmla="*/ 48 w 166"/>
                <a:gd name="T67" fmla="*/ 97 h 633"/>
                <a:gd name="T68" fmla="*/ 59 w 166"/>
                <a:gd name="T69" fmla="*/ 47 h 633"/>
                <a:gd name="T70" fmla="*/ 66 w 166"/>
                <a:gd name="T71" fmla="*/ 0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6" h="633">
                  <a:moveTo>
                    <a:pt x="66" y="0"/>
                  </a:moveTo>
                  <a:cubicBezTo>
                    <a:pt x="55" y="14"/>
                    <a:pt x="47" y="27"/>
                    <a:pt x="40" y="41"/>
                  </a:cubicBezTo>
                  <a:cubicBezTo>
                    <a:pt x="33" y="55"/>
                    <a:pt x="27" y="71"/>
                    <a:pt x="22" y="91"/>
                  </a:cubicBezTo>
                  <a:cubicBezTo>
                    <a:pt x="21" y="98"/>
                    <a:pt x="18" y="109"/>
                    <a:pt x="13" y="133"/>
                  </a:cubicBezTo>
                  <a:cubicBezTo>
                    <a:pt x="7" y="162"/>
                    <a:pt x="1" y="212"/>
                    <a:pt x="0" y="255"/>
                  </a:cubicBezTo>
                  <a:cubicBezTo>
                    <a:pt x="0" y="299"/>
                    <a:pt x="5" y="334"/>
                    <a:pt x="5" y="334"/>
                  </a:cubicBezTo>
                  <a:cubicBezTo>
                    <a:pt x="5" y="334"/>
                    <a:pt x="5" y="336"/>
                    <a:pt x="5" y="339"/>
                  </a:cubicBezTo>
                  <a:cubicBezTo>
                    <a:pt x="6" y="343"/>
                    <a:pt x="6" y="347"/>
                    <a:pt x="7" y="353"/>
                  </a:cubicBezTo>
                  <a:cubicBezTo>
                    <a:pt x="8" y="360"/>
                    <a:pt x="9" y="367"/>
                    <a:pt x="11" y="375"/>
                  </a:cubicBezTo>
                  <a:cubicBezTo>
                    <a:pt x="12" y="383"/>
                    <a:pt x="14" y="392"/>
                    <a:pt x="16" y="401"/>
                  </a:cubicBezTo>
                  <a:cubicBezTo>
                    <a:pt x="19" y="410"/>
                    <a:pt x="22" y="420"/>
                    <a:pt x="24" y="430"/>
                  </a:cubicBezTo>
                  <a:cubicBezTo>
                    <a:pt x="28" y="439"/>
                    <a:pt x="31" y="449"/>
                    <a:pt x="34" y="459"/>
                  </a:cubicBezTo>
                  <a:cubicBezTo>
                    <a:pt x="38" y="469"/>
                    <a:pt x="42" y="478"/>
                    <a:pt x="46" y="487"/>
                  </a:cubicBezTo>
                  <a:cubicBezTo>
                    <a:pt x="50" y="496"/>
                    <a:pt x="54" y="504"/>
                    <a:pt x="58" y="511"/>
                  </a:cubicBezTo>
                  <a:cubicBezTo>
                    <a:pt x="73" y="540"/>
                    <a:pt x="85" y="556"/>
                    <a:pt x="90" y="565"/>
                  </a:cubicBezTo>
                  <a:cubicBezTo>
                    <a:pt x="97" y="574"/>
                    <a:pt x="103" y="581"/>
                    <a:pt x="108" y="588"/>
                  </a:cubicBezTo>
                  <a:cubicBezTo>
                    <a:pt x="114" y="594"/>
                    <a:pt x="120" y="600"/>
                    <a:pt x="126" y="605"/>
                  </a:cubicBezTo>
                  <a:cubicBezTo>
                    <a:pt x="129" y="607"/>
                    <a:pt x="132" y="610"/>
                    <a:pt x="135" y="612"/>
                  </a:cubicBezTo>
                  <a:cubicBezTo>
                    <a:pt x="138" y="615"/>
                    <a:pt x="142" y="617"/>
                    <a:pt x="145" y="619"/>
                  </a:cubicBezTo>
                  <a:cubicBezTo>
                    <a:pt x="151" y="624"/>
                    <a:pt x="158" y="628"/>
                    <a:pt x="166" y="633"/>
                  </a:cubicBezTo>
                  <a:cubicBezTo>
                    <a:pt x="161" y="625"/>
                    <a:pt x="157" y="618"/>
                    <a:pt x="153" y="611"/>
                  </a:cubicBezTo>
                  <a:cubicBezTo>
                    <a:pt x="151" y="608"/>
                    <a:pt x="149" y="605"/>
                    <a:pt x="147" y="602"/>
                  </a:cubicBezTo>
                  <a:cubicBezTo>
                    <a:pt x="145" y="598"/>
                    <a:pt x="143" y="595"/>
                    <a:pt x="141" y="592"/>
                  </a:cubicBezTo>
                  <a:cubicBezTo>
                    <a:pt x="137" y="585"/>
                    <a:pt x="132" y="579"/>
                    <a:pt x="128" y="572"/>
                  </a:cubicBezTo>
                  <a:cubicBezTo>
                    <a:pt x="123" y="565"/>
                    <a:pt x="118" y="558"/>
                    <a:pt x="112" y="550"/>
                  </a:cubicBezTo>
                  <a:cubicBezTo>
                    <a:pt x="107" y="541"/>
                    <a:pt x="96" y="526"/>
                    <a:pt x="82" y="499"/>
                  </a:cubicBezTo>
                  <a:cubicBezTo>
                    <a:pt x="67" y="471"/>
                    <a:pt x="51" y="430"/>
                    <a:pt x="43" y="394"/>
                  </a:cubicBezTo>
                  <a:cubicBezTo>
                    <a:pt x="41" y="386"/>
                    <a:pt x="39" y="377"/>
                    <a:pt x="37" y="370"/>
                  </a:cubicBezTo>
                  <a:cubicBezTo>
                    <a:pt x="36" y="362"/>
                    <a:pt x="35" y="355"/>
                    <a:pt x="34" y="349"/>
                  </a:cubicBezTo>
                  <a:cubicBezTo>
                    <a:pt x="33" y="344"/>
                    <a:pt x="32" y="339"/>
                    <a:pt x="32" y="336"/>
                  </a:cubicBezTo>
                  <a:cubicBezTo>
                    <a:pt x="31" y="333"/>
                    <a:pt x="31" y="331"/>
                    <a:pt x="31" y="331"/>
                  </a:cubicBezTo>
                  <a:cubicBezTo>
                    <a:pt x="31" y="331"/>
                    <a:pt x="27" y="297"/>
                    <a:pt x="27" y="256"/>
                  </a:cubicBezTo>
                  <a:cubicBezTo>
                    <a:pt x="28" y="214"/>
                    <a:pt x="34" y="166"/>
                    <a:pt x="40" y="138"/>
                  </a:cubicBezTo>
                  <a:cubicBezTo>
                    <a:pt x="44" y="115"/>
                    <a:pt x="47" y="104"/>
                    <a:pt x="48" y="97"/>
                  </a:cubicBezTo>
                  <a:cubicBezTo>
                    <a:pt x="53" y="78"/>
                    <a:pt x="56" y="62"/>
                    <a:pt x="59" y="47"/>
                  </a:cubicBezTo>
                  <a:cubicBezTo>
                    <a:pt x="61" y="32"/>
                    <a:pt x="63" y="18"/>
                    <a:pt x="66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IN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7" name="Freeform 21">
              <a:extLst>
                <a:ext uri="{FF2B5EF4-FFF2-40B4-BE49-F238E27FC236}">
                  <a16:creationId xmlns:a16="http://schemas.microsoft.com/office/drawing/2014/main" id="{CE784197-B86F-43E1-8B3C-CD7326439E09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43000" y="-560388"/>
              <a:ext cx="285750" cy="277813"/>
            </a:xfrm>
            <a:custGeom>
              <a:avLst/>
              <a:gdLst>
                <a:gd name="T0" fmla="*/ 0 w 133"/>
                <a:gd name="T1" fmla="*/ 103 h 129"/>
                <a:gd name="T2" fmla="*/ 32 w 133"/>
                <a:gd name="T3" fmla="*/ 86 h 129"/>
                <a:gd name="T4" fmla="*/ 67 w 133"/>
                <a:gd name="T5" fmla="*/ 49 h 129"/>
                <a:gd name="T6" fmla="*/ 87 w 133"/>
                <a:gd name="T7" fmla="*/ 32 h 129"/>
                <a:gd name="T8" fmla="*/ 88 w 133"/>
                <a:gd name="T9" fmla="*/ 31 h 129"/>
                <a:gd name="T10" fmla="*/ 88 w 133"/>
                <a:gd name="T11" fmla="*/ 31 h 129"/>
                <a:gd name="T12" fmla="*/ 88 w 133"/>
                <a:gd name="T13" fmla="*/ 31 h 129"/>
                <a:gd name="T14" fmla="*/ 88 w 133"/>
                <a:gd name="T15" fmla="*/ 31 h 129"/>
                <a:gd name="T16" fmla="*/ 93 w 133"/>
                <a:gd name="T17" fmla="*/ 49 h 129"/>
                <a:gd name="T18" fmla="*/ 104 w 133"/>
                <a:gd name="T19" fmla="*/ 98 h 129"/>
                <a:gd name="T20" fmla="*/ 123 w 133"/>
                <a:gd name="T21" fmla="*/ 129 h 129"/>
                <a:gd name="T22" fmla="*/ 130 w 133"/>
                <a:gd name="T23" fmla="*/ 93 h 129"/>
                <a:gd name="T24" fmla="*/ 119 w 133"/>
                <a:gd name="T25" fmla="*/ 42 h 129"/>
                <a:gd name="T26" fmla="*/ 115 w 133"/>
                <a:gd name="T27" fmla="*/ 27 h 129"/>
                <a:gd name="T28" fmla="*/ 114 w 133"/>
                <a:gd name="T29" fmla="*/ 23 h 129"/>
                <a:gd name="T30" fmla="*/ 112 w 133"/>
                <a:gd name="T31" fmla="*/ 18 h 129"/>
                <a:gd name="T32" fmla="*/ 110 w 133"/>
                <a:gd name="T33" fmla="*/ 13 h 129"/>
                <a:gd name="T34" fmla="*/ 107 w 133"/>
                <a:gd name="T35" fmla="*/ 8 h 129"/>
                <a:gd name="T36" fmla="*/ 101 w 133"/>
                <a:gd name="T37" fmla="*/ 2 h 129"/>
                <a:gd name="T38" fmla="*/ 100 w 133"/>
                <a:gd name="T39" fmla="*/ 2 h 129"/>
                <a:gd name="T40" fmla="*/ 100 w 133"/>
                <a:gd name="T41" fmla="*/ 1 h 129"/>
                <a:gd name="T42" fmla="*/ 99 w 133"/>
                <a:gd name="T43" fmla="*/ 1 h 129"/>
                <a:gd name="T44" fmla="*/ 99 w 133"/>
                <a:gd name="T45" fmla="*/ 1 h 129"/>
                <a:gd name="T46" fmla="*/ 99 w 133"/>
                <a:gd name="T47" fmla="*/ 2 h 129"/>
                <a:gd name="T48" fmla="*/ 99 w 133"/>
                <a:gd name="T49" fmla="*/ 2 h 129"/>
                <a:gd name="T50" fmla="*/ 99 w 133"/>
                <a:gd name="T51" fmla="*/ 2 h 129"/>
                <a:gd name="T52" fmla="*/ 97 w 133"/>
                <a:gd name="T53" fmla="*/ 1 h 129"/>
                <a:gd name="T54" fmla="*/ 95 w 133"/>
                <a:gd name="T55" fmla="*/ 0 h 129"/>
                <a:gd name="T56" fmla="*/ 89 w 133"/>
                <a:gd name="T57" fmla="*/ 0 h 129"/>
                <a:gd name="T58" fmla="*/ 88 w 133"/>
                <a:gd name="T59" fmla="*/ 1 h 129"/>
                <a:gd name="T60" fmla="*/ 83 w 133"/>
                <a:gd name="T61" fmla="*/ 2 h 129"/>
                <a:gd name="T62" fmla="*/ 77 w 133"/>
                <a:gd name="T63" fmla="*/ 6 h 129"/>
                <a:gd name="T64" fmla="*/ 70 w 133"/>
                <a:gd name="T65" fmla="*/ 10 h 129"/>
                <a:gd name="T66" fmla="*/ 48 w 133"/>
                <a:gd name="T67" fmla="*/ 30 h 129"/>
                <a:gd name="T68" fmla="*/ 12 w 133"/>
                <a:gd name="T69" fmla="*/ 68 h 129"/>
                <a:gd name="T70" fmla="*/ 0 w 133"/>
                <a:gd name="T71" fmla="*/ 10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3" h="129">
                  <a:moveTo>
                    <a:pt x="0" y="103"/>
                  </a:moveTo>
                  <a:cubicBezTo>
                    <a:pt x="14" y="99"/>
                    <a:pt x="23" y="96"/>
                    <a:pt x="32" y="86"/>
                  </a:cubicBezTo>
                  <a:cubicBezTo>
                    <a:pt x="37" y="81"/>
                    <a:pt x="53" y="64"/>
                    <a:pt x="67" y="49"/>
                  </a:cubicBezTo>
                  <a:cubicBezTo>
                    <a:pt x="74" y="42"/>
                    <a:pt x="82" y="36"/>
                    <a:pt x="87" y="32"/>
                  </a:cubicBezTo>
                  <a:cubicBezTo>
                    <a:pt x="88" y="30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7" y="27"/>
                    <a:pt x="91" y="39"/>
                    <a:pt x="93" y="49"/>
                  </a:cubicBezTo>
                  <a:cubicBezTo>
                    <a:pt x="98" y="68"/>
                    <a:pt x="102" y="91"/>
                    <a:pt x="104" y="98"/>
                  </a:cubicBezTo>
                  <a:cubicBezTo>
                    <a:pt x="107" y="112"/>
                    <a:pt x="112" y="119"/>
                    <a:pt x="123" y="129"/>
                  </a:cubicBezTo>
                  <a:cubicBezTo>
                    <a:pt x="129" y="116"/>
                    <a:pt x="133" y="107"/>
                    <a:pt x="130" y="93"/>
                  </a:cubicBezTo>
                  <a:cubicBezTo>
                    <a:pt x="129" y="86"/>
                    <a:pt x="125" y="63"/>
                    <a:pt x="119" y="42"/>
                  </a:cubicBezTo>
                  <a:cubicBezTo>
                    <a:pt x="118" y="37"/>
                    <a:pt x="117" y="32"/>
                    <a:pt x="115" y="27"/>
                  </a:cubicBezTo>
                  <a:cubicBezTo>
                    <a:pt x="115" y="26"/>
                    <a:pt x="114" y="24"/>
                    <a:pt x="114" y="23"/>
                  </a:cubicBezTo>
                  <a:cubicBezTo>
                    <a:pt x="113" y="21"/>
                    <a:pt x="113" y="20"/>
                    <a:pt x="112" y="18"/>
                  </a:cubicBezTo>
                  <a:cubicBezTo>
                    <a:pt x="111" y="16"/>
                    <a:pt x="110" y="14"/>
                    <a:pt x="110" y="13"/>
                  </a:cubicBezTo>
                  <a:cubicBezTo>
                    <a:pt x="109" y="11"/>
                    <a:pt x="108" y="9"/>
                    <a:pt x="107" y="8"/>
                  </a:cubicBezTo>
                  <a:cubicBezTo>
                    <a:pt x="105" y="5"/>
                    <a:pt x="103" y="3"/>
                    <a:pt x="101" y="2"/>
                  </a:cubicBezTo>
                  <a:cubicBezTo>
                    <a:pt x="100" y="2"/>
                    <a:pt x="100" y="2"/>
                    <a:pt x="100" y="2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8" y="1"/>
                    <a:pt x="98" y="1"/>
                    <a:pt x="97" y="1"/>
                  </a:cubicBezTo>
                  <a:cubicBezTo>
                    <a:pt x="96" y="0"/>
                    <a:pt x="95" y="0"/>
                    <a:pt x="95" y="0"/>
                  </a:cubicBezTo>
                  <a:cubicBezTo>
                    <a:pt x="91" y="0"/>
                    <a:pt x="89" y="0"/>
                    <a:pt x="89" y="0"/>
                  </a:cubicBezTo>
                  <a:cubicBezTo>
                    <a:pt x="89" y="0"/>
                    <a:pt x="89" y="0"/>
                    <a:pt x="88" y="1"/>
                  </a:cubicBezTo>
                  <a:cubicBezTo>
                    <a:pt x="87" y="1"/>
                    <a:pt x="85" y="1"/>
                    <a:pt x="83" y="2"/>
                  </a:cubicBezTo>
                  <a:cubicBezTo>
                    <a:pt x="82" y="3"/>
                    <a:pt x="79" y="4"/>
                    <a:pt x="77" y="6"/>
                  </a:cubicBezTo>
                  <a:cubicBezTo>
                    <a:pt x="74" y="7"/>
                    <a:pt x="71" y="10"/>
                    <a:pt x="70" y="10"/>
                  </a:cubicBezTo>
                  <a:cubicBezTo>
                    <a:pt x="64" y="15"/>
                    <a:pt x="56" y="23"/>
                    <a:pt x="48" y="30"/>
                  </a:cubicBezTo>
                  <a:cubicBezTo>
                    <a:pt x="33" y="45"/>
                    <a:pt x="17" y="62"/>
                    <a:pt x="12" y="68"/>
                  </a:cubicBezTo>
                  <a:cubicBezTo>
                    <a:pt x="3" y="79"/>
                    <a:pt x="1" y="88"/>
                    <a:pt x="0" y="10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IN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pic>
        <p:nvPicPr>
          <p:cNvPr id="126" name="Graphic 125" descr="Target Audience">
            <a:extLst>
              <a:ext uri="{FF2B5EF4-FFF2-40B4-BE49-F238E27FC236}">
                <a16:creationId xmlns:a16="http://schemas.microsoft.com/office/drawing/2014/main" id="{7C814220-B8B2-4842-8499-A0425515F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27014" y="1835659"/>
            <a:ext cx="597521" cy="597521"/>
          </a:xfrm>
          <a:prstGeom prst="rect">
            <a:avLst/>
          </a:prstGeom>
        </p:spPr>
      </p:pic>
      <p:pic>
        <p:nvPicPr>
          <p:cNvPr id="128" name="Graphic 127" descr="Handshake">
            <a:extLst>
              <a:ext uri="{FF2B5EF4-FFF2-40B4-BE49-F238E27FC236}">
                <a16:creationId xmlns:a16="http://schemas.microsoft.com/office/drawing/2014/main" id="{73126340-BA54-4A21-BA12-AD3B3A0C36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51865" y="1972747"/>
            <a:ext cx="643673" cy="643673"/>
          </a:xfrm>
          <a:prstGeom prst="rect">
            <a:avLst/>
          </a:prstGeom>
        </p:spPr>
      </p:pic>
      <p:sp>
        <p:nvSpPr>
          <p:cNvPr id="132" name="Rectangle 131">
            <a:extLst>
              <a:ext uri="{FF2B5EF4-FFF2-40B4-BE49-F238E27FC236}">
                <a16:creationId xmlns:a16="http://schemas.microsoft.com/office/drawing/2014/main" id="{4BDC7E12-DE24-445B-8086-D5FBFF7A02F1}"/>
              </a:ext>
            </a:extLst>
          </p:cNvPr>
          <p:cNvSpPr/>
          <p:nvPr/>
        </p:nvSpPr>
        <p:spPr>
          <a:xfrm>
            <a:off x="8035912" y="1186765"/>
            <a:ext cx="19044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r>
              <a:rPr lang="en-US" sz="20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Training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8C43CD23-EB62-4602-99C4-814E60E0BA8C}"/>
              </a:ext>
            </a:extLst>
          </p:cNvPr>
          <p:cNvCxnSpPr/>
          <p:nvPr/>
        </p:nvCxnSpPr>
        <p:spPr>
          <a:xfrm>
            <a:off x="8111538" y="1561982"/>
            <a:ext cx="292608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3" name="Graphic 142" descr="Ribbon">
            <a:extLst>
              <a:ext uri="{FF2B5EF4-FFF2-40B4-BE49-F238E27FC236}">
                <a16:creationId xmlns:a16="http://schemas.microsoft.com/office/drawing/2014/main" id="{D577BFB5-DBA1-454D-83AC-C3B0C12C63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00683" y="4509037"/>
            <a:ext cx="457200" cy="457200"/>
          </a:xfrm>
          <a:prstGeom prst="rect">
            <a:avLst/>
          </a:prstGeom>
        </p:spPr>
      </p:pic>
      <p:pic>
        <p:nvPicPr>
          <p:cNvPr id="147" name="Graphic 146" descr="Contract">
            <a:extLst>
              <a:ext uri="{FF2B5EF4-FFF2-40B4-BE49-F238E27FC236}">
                <a16:creationId xmlns:a16="http://schemas.microsoft.com/office/drawing/2014/main" id="{7CD7F38D-E51A-452B-8A83-CAED409446D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07174" y="3221359"/>
            <a:ext cx="418525" cy="418525"/>
          </a:xfrm>
          <a:prstGeom prst="rect">
            <a:avLst/>
          </a:prstGeom>
        </p:spPr>
      </p:pic>
      <p:pic>
        <p:nvPicPr>
          <p:cNvPr id="145" name="Graphic 144" descr="Coins">
            <a:extLst>
              <a:ext uri="{FF2B5EF4-FFF2-40B4-BE49-F238E27FC236}">
                <a16:creationId xmlns:a16="http://schemas.microsoft.com/office/drawing/2014/main" id="{46E521C2-1712-45B8-A3B0-B162376CC60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048223" y="3748129"/>
            <a:ext cx="469492" cy="469492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B627376-916B-4A42-A491-90EA03B78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stages of Hire to Retire</a:t>
            </a:r>
            <a:br>
              <a:rPr lang="en-US" dirty="0">
                <a:solidFill>
                  <a:srgbClr val="FFC000"/>
                </a:solidFill>
              </a:rPr>
            </a:br>
            <a:endParaRPr lang="en-GB" dirty="0"/>
          </a:p>
        </p:txBody>
      </p:sp>
      <p:sp>
        <p:nvSpPr>
          <p:cNvPr id="50" name="Title 2">
            <a:extLst>
              <a:ext uri="{FF2B5EF4-FFF2-40B4-BE49-F238E27FC236}">
                <a16:creationId xmlns:a16="http://schemas.microsoft.com/office/drawing/2014/main" id="{CC800A52-A8EF-47C7-AF89-802D54F5008D}"/>
              </a:ext>
            </a:extLst>
          </p:cNvPr>
          <p:cNvSpPr txBox="1">
            <a:spLocks/>
          </p:cNvSpPr>
          <p:nvPr/>
        </p:nvSpPr>
        <p:spPr>
          <a:xfrm>
            <a:off x="8096853" y="2548734"/>
            <a:ext cx="3112046" cy="13122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169863" lvl="1" indent="-169863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EYInterstate Light" panose="02000506000000020004" pitchFamily="2" charset="0"/>
              </a:rPr>
              <a:t>Identify training needs for employee</a:t>
            </a:r>
          </a:p>
          <a:p>
            <a:pPr marL="169863" lvl="1" indent="-169863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EYInterstate Light" panose="02000506000000020004" pitchFamily="2" charset="0"/>
              </a:rPr>
              <a:t>Prepare a training calendar for the year based on needs identified</a:t>
            </a:r>
          </a:p>
          <a:p>
            <a:pPr marL="169863" lvl="1" indent="-169863"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en-US" sz="1600" dirty="0">
              <a:latin typeface="EYInterstate Light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22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132" grpId="0"/>
      <p:bldP spid="5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Training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0DCAC754-12D3-475B-8D76-1ABABA59F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610627"/>
              </p:ext>
            </p:extLst>
          </p:nvPr>
        </p:nvGraphicFramePr>
        <p:xfrm>
          <a:off x="364949" y="1177220"/>
          <a:ext cx="11347052" cy="4165913"/>
        </p:xfrm>
        <a:graphic>
          <a:graphicData uri="http://schemas.openxmlformats.org/drawingml/2006/table">
            <a:tbl>
              <a:tblPr firstRow="1" bandRow="1"/>
              <a:tblGrid>
                <a:gridCol w="331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Activities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Risk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Controls</a:t>
                      </a:r>
                      <a:endParaRPr lang="en-US" sz="1400" b="0" i="1" dirty="0">
                        <a:solidFill>
                          <a:schemeClr val="tx1"/>
                        </a:solidFill>
                        <a:latin typeface="EYInterstate" panose="0200050302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066">
                <a:tc rowSpan="2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400" i="1" kern="1200" dirty="0">
                          <a:solidFill>
                            <a:schemeClr val="tx2"/>
                          </a:solidFill>
                          <a:latin typeface="EYInterstate Light" panose="02000506000000020004" pitchFamily="2" charset="0"/>
                          <a:ea typeface="+mn-ea"/>
                          <a:cs typeface="Arial" pitchFamily="34" charset="0"/>
                        </a:rPr>
                        <a:t>   Analyse       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Define training budget at the beginning of the year</a:t>
                      </a:r>
                    </a:p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Employee supervisor to analyse need for training base on mid &amp; annual performance evaluation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itchFamily="2" charset="0"/>
                        </a:rPr>
                        <a:t>Identification of training needs does not form part of appraisal process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itchFamily="2" charset="0"/>
                        </a:rPr>
                        <a:t>A need assessment form needs to be completed in conjunction with the Performance Appraisal form for identification of training needs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722810"/>
                  </a:ext>
                </a:extLst>
              </a:tr>
              <a:tr h="46402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itchFamily="2" charset="0"/>
                        </a:rPr>
                        <a:t>Inadequate training budgets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altLang="en-US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YInterstate Light" panose="02000506000000020004" pitchFamily="2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itchFamily="2" charset="0"/>
                        </a:rPr>
                        <a:t>Training expenditure budget to be aligned with the industry/ group benchmarks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764281"/>
                  </a:ext>
                </a:extLst>
              </a:tr>
              <a:tr h="464330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400" i="1" kern="1200" dirty="0">
                          <a:solidFill>
                            <a:schemeClr val="tx2"/>
                          </a:solidFill>
                          <a:latin typeface="EYInterstate Light" panose="02000506000000020004" pitchFamily="2" charset="0"/>
                          <a:ea typeface="+mn-ea"/>
                          <a:cs typeface="Arial" pitchFamily="34" charset="0"/>
                        </a:rPr>
                        <a:t>        Develop &amp; manage  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Prepare and plan annual training calendar</a:t>
                      </a: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Focus is on individual training needs at higher levels and high potential employees</a:t>
                      </a:r>
                    </a:p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itchFamily="2" charset="0"/>
                        </a:rPr>
                        <a:t>High absenteeism in trainings, and no system of post training assessment of impact on individual's performance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itchFamily="2" charset="0"/>
                        </a:rPr>
                        <a:t>A feedback form needs to be completed by the Human Resource and the respective departmental manager to ensure that the skills required has been imparted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3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itchFamily="2" charset="0"/>
                        </a:rPr>
                        <a:t>No correlation between training needs identified, training calendar and trainings actually imparted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altLang="en-US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YInterstate Light" panose="02000506000000020004" pitchFamily="2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itchFamily="2" charset="0"/>
                        </a:rPr>
                        <a:t>Training needs identified during performance appraisal needs to be aligned with the training calendar and training calendar should be adhered to. In effect, there has to be a co— ordination between training needs identified, training calendar and trainings imparted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459123"/>
                  </a:ext>
                </a:extLst>
              </a:tr>
              <a:tr h="5503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itchFamily="2" charset="0"/>
                        </a:rPr>
                        <a:t>Substantial shortfall between training budget vis a vis actual expenditure incurred on training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itchFamily="2" charset="0"/>
                        </a:rPr>
                        <a:t>Adequate approvals for external trainers </a:t>
                      </a:r>
                      <a:endParaRPr lang="en-IN" sz="1300" dirty="0">
                        <a:solidFill>
                          <a:schemeClr val="tx1"/>
                        </a:solidFill>
                        <a:latin typeface="EYInterstate Light" pitchFamily="2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altLang="en-US" sz="1300" b="0" i="0" u="sng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YInterstate Light" panose="02000506000000020004" pitchFamily="2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887460"/>
                  </a:ext>
                </a:extLst>
              </a:tr>
            </a:tbl>
          </a:graphicData>
        </a:graphic>
      </p:graphicFrame>
      <p:sp>
        <p:nvSpPr>
          <p:cNvPr id="39" name="Content Placeholder 8">
            <a:extLst>
              <a:ext uri="{FF2B5EF4-FFF2-40B4-BE49-F238E27FC236}">
                <a16:creationId xmlns:a16="http://schemas.microsoft.com/office/drawing/2014/main" id="{987D52B5-F353-4C29-B4A8-A8E2577251C5}"/>
              </a:ext>
            </a:extLst>
          </p:cNvPr>
          <p:cNvSpPr txBox="1">
            <a:spLocks/>
          </p:cNvSpPr>
          <p:nvPr/>
        </p:nvSpPr>
        <p:spPr>
          <a:xfrm>
            <a:off x="364949" y="1618089"/>
            <a:ext cx="331051" cy="331051"/>
          </a:xfrm>
          <a:prstGeom prst="rect">
            <a:avLst/>
          </a:prstGeom>
          <a:solidFill>
            <a:schemeClr val="accent5"/>
          </a:solidFill>
        </p:spPr>
        <p:txBody>
          <a:bodyPr vert="horz" lIns="36000" tIns="36000" rIns="36000" bIns="36000" rtlCol="0" anchor="ctr">
            <a:no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FontTx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800"/>
              </a:spcBef>
              <a:buFontTx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1463" indent="-271463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541338" indent="-26987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04863" indent="-26352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solidFill>
                  <a:schemeClr val="tx2"/>
                </a:solidFill>
                <a:latin typeface="EYInterstate" panose="02000503020000020004" pitchFamily="2" charset="0"/>
              </a:rPr>
              <a:t>1</a:t>
            </a:r>
          </a:p>
        </p:txBody>
      </p:sp>
      <p:sp>
        <p:nvSpPr>
          <p:cNvPr id="48" name="Content Placeholder 8">
            <a:extLst>
              <a:ext uri="{FF2B5EF4-FFF2-40B4-BE49-F238E27FC236}">
                <a16:creationId xmlns:a16="http://schemas.microsoft.com/office/drawing/2014/main" id="{69A91A16-EE64-48F7-9706-DE7B2DF2CD7F}"/>
              </a:ext>
            </a:extLst>
          </p:cNvPr>
          <p:cNvSpPr txBox="1">
            <a:spLocks/>
          </p:cNvSpPr>
          <p:nvPr/>
        </p:nvSpPr>
        <p:spPr>
          <a:xfrm>
            <a:off x="364949" y="2881949"/>
            <a:ext cx="331051" cy="331051"/>
          </a:xfrm>
          <a:prstGeom prst="rect">
            <a:avLst/>
          </a:prstGeom>
          <a:solidFill>
            <a:schemeClr val="accent5"/>
          </a:solidFill>
        </p:spPr>
        <p:txBody>
          <a:bodyPr vert="horz" lIns="36000" tIns="36000" rIns="36000" bIns="36000" rtlCol="0" anchor="ctr">
            <a:no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FontTx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800"/>
              </a:spcBef>
              <a:buFontTx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1463" indent="-271463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541338" indent="-26987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04863" indent="-26352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solidFill>
                  <a:schemeClr val="tx2"/>
                </a:solidFill>
                <a:latin typeface="EYInterstate" panose="02000503020000020004" pitchFamily="2" charset="0"/>
              </a:rPr>
              <a:t>2</a:t>
            </a:r>
          </a:p>
        </p:txBody>
      </p:sp>
      <p:pic>
        <p:nvPicPr>
          <p:cNvPr id="8" name="Graphic 7" descr="Handshake">
            <a:extLst>
              <a:ext uri="{FF2B5EF4-FFF2-40B4-BE49-F238E27FC236}">
                <a16:creationId xmlns:a16="http://schemas.microsoft.com/office/drawing/2014/main" id="{86182F6A-CE2A-42C8-83A5-B04557A6CA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25984" y="160147"/>
            <a:ext cx="877895" cy="877895"/>
          </a:xfrm>
          <a:prstGeom prst="rect">
            <a:avLst/>
          </a:prstGeom>
        </p:spPr>
      </p:pic>
      <p:sp>
        <p:nvSpPr>
          <p:cNvPr id="10" name="Title 2">
            <a:extLst>
              <a:ext uri="{FF2B5EF4-FFF2-40B4-BE49-F238E27FC236}">
                <a16:creationId xmlns:a16="http://schemas.microsoft.com/office/drawing/2014/main" id="{C35172AD-ABD7-447C-AC79-9EBFFC208279}"/>
              </a:ext>
            </a:extLst>
          </p:cNvPr>
          <p:cNvSpPr txBox="1">
            <a:spLocks/>
          </p:cNvSpPr>
          <p:nvPr/>
        </p:nvSpPr>
        <p:spPr>
          <a:xfrm>
            <a:off x="9939263" y="5407941"/>
            <a:ext cx="1748631" cy="27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lvl="1" algn="r">
              <a:spcAft>
                <a:spcPts val="200"/>
              </a:spcAft>
            </a:pPr>
            <a:r>
              <a:rPr lang="en-US" sz="1050" i="1" dirty="0">
                <a:latin typeface="EYInterstate Light" panose="02000506000000020004" pitchFamily="2" charset="0"/>
              </a:rPr>
              <a:t>End of section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8358349-5801-4F00-A1AA-B3CC38F6EAD5}"/>
              </a:ext>
            </a:extLst>
          </p:cNvPr>
          <p:cNvGrpSpPr/>
          <p:nvPr/>
        </p:nvGrpSpPr>
        <p:grpSpPr>
          <a:xfrm>
            <a:off x="10443368" y="221463"/>
            <a:ext cx="1146140" cy="982227"/>
            <a:chOff x="3116470" y="1303244"/>
            <a:chExt cx="4308204" cy="3786400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AF0B224-FA65-44FA-B463-7A9571817DB8}"/>
                </a:ext>
              </a:extLst>
            </p:cNvPr>
            <p:cNvGrpSpPr/>
            <p:nvPr/>
          </p:nvGrpSpPr>
          <p:grpSpPr>
            <a:xfrm>
              <a:off x="3116470" y="1303244"/>
              <a:ext cx="4308204" cy="3786400"/>
              <a:chOff x="4656571" y="2602968"/>
              <a:chExt cx="3305786" cy="3259448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18F15B75-4F41-4DFA-B707-8FAFB6E669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1289" y="3383072"/>
                <a:ext cx="1615377" cy="161427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dirty="0">
                  <a:solidFill>
                    <a:schemeClr val="tx2"/>
                  </a:solidFill>
                  <a:latin typeface="EYInterstate Light" panose="02000506000000020004" pitchFamily="2" charset="0"/>
                </a:endParaRPr>
              </a:p>
            </p:txBody>
          </p:sp>
          <p:sp>
            <p:nvSpPr>
              <p:cNvPr id="15" name="Freeform 6">
                <a:extLst>
                  <a:ext uri="{FF2B5EF4-FFF2-40B4-BE49-F238E27FC236}">
                    <a16:creationId xmlns:a16="http://schemas.microsoft.com/office/drawing/2014/main" id="{378A8B1E-B13E-47EC-BD50-3FC8B6F159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6891" y="2692343"/>
                <a:ext cx="1126571" cy="839689"/>
              </a:xfrm>
              <a:custGeom>
                <a:avLst/>
                <a:gdLst>
                  <a:gd name="T0" fmla="*/ 0 w 778"/>
                  <a:gd name="T1" fmla="*/ 353 h 581"/>
                  <a:gd name="T2" fmla="*/ 288 w 778"/>
                  <a:gd name="T3" fmla="*/ 581 h 581"/>
                  <a:gd name="T4" fmla="*/ 778 w 778"/>
                  <a:gd name="T5" fmla="*/ 367 h 581"/>
                  <a:gd name="T6" fmla="*/ 778 w 778"/>
                  <a:gd name="T7" fmla="*/ 0 h 581"/>
                  <a:gd name="T8" fmla="*/ 0 w 778"/>
                  <a:gd name="T9" fmla="*/ 353 h 5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78" h="581">
                    <a:moveTo>
                      <a:pt x="0" y="353"/>
                    </a:moveTo>
                    <a:cubicBezTo>
                      <a:pt x="288" y="581"/>
                      <a:pt x="288" y="581"/>
                      <a:pt x="288" y="581"/>
                    </a:cubicBezTo>
                    <a:cubicBezTo>
                      <a:pt x="410" y="449"/>
                      <a:pt x="584" y="367"/>
                      <a:pt x="778" y="367"/>
                    </a:cubicBezTo>
                    <a:cubicBezTo>
                      <a:pt x="778" y="0"/>
                      <a:pt x="778" y="0"/>
                      <a:pt x="778" y="0"/>
                    </a:cubicBezTo>
                    <a:cubicBezTo>
                      <a:pt x="468" y="0"/>
                      <a:pt x="189" y="136"/>
                      <a:pt x="0" y="353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28575">
                <a:noFill/>
                <a:round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1300AD31-1200-4216-929C-9F72A09593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3087" y="2602968"/>
                <a:ext cx="642179" cy="64218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7" name="Freeform 11">
                <a:extLst>
                  <a:ext uri="{FF2B5EF4-FFF2-40B4-BE49-F238E27FC236}">
                    <a16:creationId xmlns:a16="http://schemas.microsoft.com/office/drawing/2014/main" id="{3CA71685-4F1A-4F52-B3C1-645E151DA1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7867" y="2703377"/>
                <a:ext cx="1235808" cy="1119953"/>
              </a:xfrm>
              <a:custGeom>
                <a:avLst/>
                <a:gdLst>
                  <a:gd name="T0" fmla="*/ 18 w 854"/>
                  <a:gd name="T1" fmla="*/ 0 h 774"/>
                  <a:gd name="T2" fmla="*/ 0 w 854"/>
                  <a:gd name="T3" fmla="*/ 368 h 774"/>
                  <a:gd name="T4" fmla="*/ 505 w 854"/>
                  <a:gd name="T5" fmla="*/ 774 h 774"/>
                  <a:gd name="T6" fmla="*/ 854 w 854"/>
                  <a:gd name="T7" fmla="*/ 660 h 774"/>
                  <a:gd name="T8" fmla="*/ 18 w 854"/>
                  <a:gd name="T9" fmla="*/ 0 h 7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54" h="774">
                    <a:moveTo>
                      <a:pt x="18" y="0"/>
                    </a:moveTo>
                    <a:cubicBezTo>
                      <a:pt x="0" y="368"/>
                      <a:pt x="0" y="368"/>
                      <a:pt x="0" y="368"/>
                    </a:cubicBezTo>
                    <a:cubicBezTo>
                      <a:pt x="229" y="408"/>
                      <a:pt x="419" y="564"/>
                      <a:pt x="505" y="774"/>
                    </a:cubicBezTo>
                    <a:cubicBezTo>
                      <a:pt x="854" y="660"/>
                      <a:pt x="854" y="660"/>
                      <a:pt x="854" y="660"/>
                    </a:cubicBezTo>
                    <a:cubicBezTo>
                      <a:pt x="721" y="309"/>
                      <a:pt x="403" y="49"/>
                      <a:pt x="1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8" name="Oval 12">
                <a:extLst>
                  <a:ext uri="{FF2B5EF4-FFF2-40B4-BE49-F238E27FC236}">
                    <a16:creationId xmlns:a16="http://schemas.microsoft.com/office/drawing/2014/main" id="{8C0EED07-91D3-4043-A86C-7B1B5A80E9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04196" y="2757444"/>
                <a:ext cx="642179" cy="64218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9" name="Freeform 14">
                <a:extLst>
                  <a:ext uri="{FF2B5EF4-FFF2-40B4-BE49-F238E27FC236}">
                    <a16:creationId xmlns:a16="http://schemas.microsoft.com/office/drawing/2014/main" id="{D7BFC6A4-64D4-4B6C-83B1-C87B007766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8125" y="4941076"/>
                <a:ext cx="1432213" cy="745900"/>
              </a:xfrm>
              <a:custGeom>
                <a:avLst/>
                <a:gdLst>
                  <a:gd name="T0" fmla="*/ 680 w 989"/>
                  <a:gd name="T1" fmla="*/ 516 h 516"/>
                  <a:gd name="T2" fmla="*/ 989 w 989"/>
                  <a:gd name="T3" fmla="*/ 469 h 516"/>
                  <a:gd name="T4" fmla="*/ 877 w 989"/>
                  <a:gd name="T5" fmla="*/ 119 h 516"/>
                  <a:gd name="T6" fmla="*/ 680 w 989"/>
                  <a:gd name="T7" fmla="*/ 149 h 516"/>
                  <a:gd name="T8" fmla="*/ 260 w 989"/>
                  <a:gd name="T9" fmla="*/ 0 h 516"/>
                  <a:gd name="T10" fmla="*/ 0 w 989"/>
                  <a:gd name="T11" fmla="*/ 261 h 516"/>
                  <a:gd name="T12" fmla="*/ 680 w 989"/>
                  <a:gd name="T13" fmla="*/ 516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9" h="516">
                    <a:moveTo>
                      <a:pt x="680" y="516"/>
                    </a:moveTo>
                    <a:cubicBezTo>
                      <a:pt x="788" y="516"/>
                      <a:pt x="892" y="499"/>
                      <a:pt x="989" y="469"/>
                    </a:cubicBezTo>
                    <a:cubicBezTo>
                      <a:pt x="877" y="119"/>
                      <a:pt x="877" y="119"/>
                      <a:pt x="877" y="119"/>
                    </a:cubicBezTo>
                    <a:cubicBezTo>
                      <a:pt x="815" y="139"/>
                      <a:pt x="749" y="149"/>
                      <a:pt x="680" y="149"/>
                    </a:cubicBezTo>
                    <a:cubicBezTo>
                      <a:pt x="521" y="149"/>
                      <a:pt x="374" y="93"/>
                      <a:pt x="260" y="0"/>
                    </a:cubicBezTo>
                    <a:cubicBezTo>
                      <a:pt x="0" y="261"/>
                      <a:pt x="0" y="261"/>
                      <a:pt x="0" y="261"/>
                    </a:cubicBezTo>
                    <a:cubicBezTo>
                      <a:pt x="182" y="420"/>
                      <a:pt x="420" y="516"/>
                      <a:pt x="680" y="516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" name="Oval 15">
                <a:extLst>
                  <a:ext uri="{FF2B5EF4-FFF2-40B4-BE49-F238E27FC236}">
                    <a16:creationId xmlns:a16="http://schemas.microsoft.com/office/drawing/2014/main" id="{F31446ED-90D0-4B27-9638-7FE9194FD9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56661" y="5220236"/>
                <a:ext cx="643282" cy="642180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1" name="Freeform 17">
                <a:extLst>
                  <a:ext uri="{FF2B5EF4-FFF2-40B4-BE49-F238E27FC236}">
                    <a16:creationId xmlns:a16="http://schemas.microsoft.com/office/drawing/2014/main" id="{B96E08F4-B8F7-4EE0-A27E-A44F9B697E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11511" y="3829950"/>
                <a:ext cx="1061471" cy="1720203"/>
              </a:xfrm>
              <a:custGeom>
                <a:avLst/>
                <a:gdLst>
                  <a:gd name="T0" fmla="*/ 733 w 733"/>
                  <a:gd name="T1" fmla="*/ 248 h 1189"/>
                  <a:gd name="T2" fmla="*/ 703 w 733"/>
                  <a:gd name="T3" fmla="*/ 0 h 1189"/>
                  <a:gd name="T4" fmla="*/ 350 w 733"/>
                  <a:gd name="T5" fmla="*/ 105 h 1189"/>
                  <a:gd name="T6" fmla="*/ 366 w 733"/>
                  <a:gd name="T7" fmla="*/ 248 h 1189"/>
                  <a:gd name="T8" fmla="*/ 0 w 733"/>
                  <a:gd name="T9" fmla="*/ 844 h 1189"/>
                  <a:gd name="T10" fmla="*/ 130 w 733"/>
                  <a:gd name="T11" fmla="*/ 1189 h 1189"/>
                  <a:gd name="T12" fmla="*/ 733 w 733"/>
                  <a:gd name="T13" fmla="*/ 248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33" h="1189">
                    <a:moveTo>
                      <a:pt x="733" y="248"/>
                    </a:moveTo>
                    <a:cubicBezTo>
                      <a:pt x="733" y="163"/>
                      <a:pt x="722" y="80"/>
                      <a:pt x="703" y="0"/>
                    </a:cubicBezTo>
                    <a:cubicBezTo>
                      <a:pt x="350" y="105"/>
                      <a:pt x="350" y="105"/>
                      <a:pt x="350" y="105"/>
                    </a:cubicBezTo>
                    <a:cubicBezTo>
                      <a:pt x="360" y="151"/>
                      <a:pt x="366" y="199"/>
                      <a:pt x="366" y="248"/>
                    </a:cubicBezTo>
                    <a:cubicBezTo>
                      <a:pt x="366" y="508"/>
                      <a:pt x="217" y="734"/>
                      <a:pt x="0" y="844"/>
                    </a:cubicBezTo>
                    <a:cubicBezTo>
                      <a:pt x="130" y="1189"/>
                      <a:pt x="130" y="1189"/>
                      <a:pt x="130" y="1189"/>
                    </a:cubicBezTo>
                    <a:cubicBezTo>
                      <a:pt x="486" y="1025"/>
                      <a:pt x="733" y="666"/>
                      <a:pt x="733" y="24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" name="Oval 18">
                <a:extLst>
                  <a:ext uri="{FF2B5EF4-FFF2-40B4-BE49-F238E27FC236}">
                    <a16:creationId xmlns:a16="http://schemas.microsoft.com/office/drawing/2014/main" id="{D7D61382-D395-4628-AAF5-3AC812DC7A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17971" y="4457786"/>
                <a:ext cx="644386" cy="642180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3" name="Freeform 20">
                <a:extLst>
                  <a:ext uri="{FF2B5EF4-FFF2-40B4-BE49-F238E27FC236}">
                    <a16:creationId xmlns:a16="http://schemas.microsoft.com/office/drawing/2014/main" id="{1E7EF451-6913-4CC4-A6D8-8B4BA31036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5045" y="3358798"/>
                <a:ext cx="771277" cy="1823923"/>
              </a:xfrm>
              <a:custGeom>
                <a:avLst/>
                <a:gdLst>
                  <a:gd name="T0" fmla="*/ 0 w 533"/>
                  <a:gd name="T1" fmla="*/ 574 h 1261"/>
                  <a:gd name="T2" fmla="*/ 260 w 533"/>
                  <a:gd name="T3" fmla="*/ 1261 h 1261"/>
                  <a:gd name="T4" fmla="*/ 533 w 533"/>
                  <a:gd name="T5" fmla="*/ 1015 h 1261"/>
                  <a:gd name="T6" fmla="*/ 366 w 533"/>
                  <a:gd name="T7" fmla="*/ 574 h 1261"/>
                  <a:gd name="T8" fmla="*/ 474 w 533"/>
                  <a:gd name="T9" fmla="*/ 210 h 1261"/>
                  <a:gd name="T10" fmla="*/ 174 w 533"/>
                  <a:gd name="T11" fmla="*/ 0 h 1261"/>
                  <a:gd name="T12" fmla="*/ 0 w 533"/>
                  <a:gd name="T13" fmla="*/ 574 h 1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3" h="1261">
                    <a:moveTo>
                      <a:pt x="0" y="574"/>
                    </a:moveTo>
                    <a:cubicBezTo>
                      <a:pt x="0" y="838"/>
                      <a:pt x="98" y="1079"/>
                      <a:pt x="260" y="1261"/>
                    </a:cubicBezTo>
                    <a:cubicBezTo>
                      <a:pt x="533" y="1015"/>
                      <a:pt x="533" y="1015"/>
                      <a:pt x="533" y="1015"/>
                    </a:cubicBezTo>
                    <a:cubicBezTo>
                      <a:pt x="429" y="898"/>
                      <a:pt x="366" y="743"/>
                      <a:pt x="366" y="574"/>
                    </a:cubicBezTo>
                    <a:cubicBezTo>
                      <a:pt x="366" y="440"/>
                      <a:pt x="406" y="315"/>
                      <a:pt x="474" y="210"/>
                    </a:cubicBezTo>
                    <a:cubicBezTo>
                      <a:pt x="174" y="0"/>
                      <a:pt x="174" y="0"/>
                      <a:pt x="174" y="0"/>
                    </a:cubicBezTo>
                    <a:cubicBezTo>
                      <a:pt x="64" y="164"/>
                      <a:pt x="0" y="362"/>
                      <a:pt x="0" y="5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" name="Oval 21">
                <a:extLst>
                  <a:ext uri="{FF2B5EF4-FFF2-40B4-BE49-F238E27FC236}">
                    <a16:creationId xmlns:a16="http://schemas.microsoft.com/office/drawing/2014/main" id="{CE29FF35-2ACB-4F3A-B60E-D3BC1CC535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6571" y="3929257"/>
                <a:ext cx="642179" cy="643283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808F9AEF-7BC2-481F-8A08-042D3524768C}"/>
                  </a:ext>
                </a:extLst>
              </p:cNvPr>
              <p:cNvSpPr/>
              <p:nvPr/>
            </p:nvSpPr>
            <p:spPr>
              <a:xfrm>
                <a:off x="5660474" y="3653263"/>
                <a:ext cx="1437008" cy="1073900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algn="ctr" defTabSz="685800"/>
                <a:endParaRPr lang="en-US" sz="2100" b="1" cap="all" dirty="0">
                  <a:solidFill>
                    <a:schemeClr val="tx2"/>
                  </a:solidFill>
                  <a:latin typeface="EYInterstate Light" panose="02000506000000020004" pitchFamily="2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26" name="Graphic 25" descr="Target Audience">
                <a:extLst>
                  <a:ext uri="{FF2B5EF4-FFF2-40B4-BE49-F238E27FC236}">
                    <a16:creationId xmlns:a16="http://schemas.microsoft.com/office/drawing/2014/main" id="{2A7305D3-018F-4850-9625-A123B87883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490490" y="2629102"/>
                <a:ext cx="597521" cy="597521"/>
              </a:xfrm>
              <a:prstGeom prst="rect">
                <a:avLst/>
              </a:prstGeom>
            </p:spPr>
          </p:pic>
          <p:pic>
            <p:nvPicPr>
              <p:cNvPr id="27" name="Graphic 26" descr="Ribbon">
                <a:extLst>
                  <a:ext uri="{FF2B5EF4-FFF2-40B4-BE49-F238E27FC236}">
                    <a16:creationId xmlns:a16="http://schemas.microsoft.com/office/drawing/2014/main" id="{FB81BE0E-DF6C-45AD-9275-624BAB6961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5852267" y="5312726"/>
                <a:ext cx="457200" cy="457200"/>
              </a:xfrm>
              <a:prstGeom prst="rect">
                <a:avLst/>
              </a:prstGeom>
            </p:spPr>
          </p:pic>
          <p:pic>
            <p:nvPicPr>
              <p:cNvPr id="29" name="Graphic 28" descr="Contract">
                <a:extLst>
                  <a:ext uri="{FF2B5EF4-FFF2-40B4-BE49-F238E27FC236}">
                    <a16:creationId xmlns:a16="http://schemas.microsoft.com/office/drawing/2014/main" id="{C6BA50D1-D998-4BD4-A849-9DA7CE6A37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4758757" y="4025047"/>
                <a:ext cx="418525" cy="418525"/>
              </a:xfrm>
              <a:prstGeom prst="rect">
                <a:avLst/>
              </a:prstGeom>
            </p:spPr>
          </p:pic>
          <p:pic>
            <p:nvPicPr>
              <p:cNvPr id="30" name="Graphic 29" descr="Coins">
                <a:extLst>
                  <a:ext uri="{FF2B5EF4-FFF2-40B4-BE49-F238E27FC236}">
                    <a16:creationId xmlns:a16="http://schemas.microsoft.com/office/drawing/2014/main" id="{491CEC8D-9B8B-46E2-B6EC-603196C624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7399807" y="4551818"/>
                <a:ext cx="469492" cy="469492"/>
              </a:xfrm>
              <a:prstGeom prst="rect">
                <a:avLst/>
              </a:prstGeom>
            </p:spPr>
          </p:pic>
        </p:grpSp>
        <p:pic>
          <p:nvPicPr>
            <p:cNvPr id="13" name="Graphic 12" descr="Handshake">
              <a:extLst>
                <a:ext uri="{FF2B5EF4-FFF2-40B4-BE49-F238E27FC236}">
                  <a16:creationId xmlns:a16="http://schemas.microsoft.com/office/drawing/2014/main" id="{BC076D8F-0FBB-4423-9B59-9938CCDC2A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76711" y="1517905"/>
              <a:ext cx="838855" cy="747735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AE3AF32-A237-412B-9800-5DA51EC36007}"/>
              </a:ext>
            </a:extLst>
          </p:cNvPr>
          <p:cNvSpPr txBox="1"/>
          <p:nvPr/>
        </p:nvSpPr>
        <p:spPr>
          <a:xfrm>
            <a:off x="364949" y="5453142"/>
            <a:ext cx="5040000" cy="895630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marL="356616" indent="-356616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200" dirty="0">
                <a:solidFill>
                  <a:schemeClr val="bg1"/>
                </a:solidFill>
              </a:rPr>
              <a:t>Training calendar not in place or not followed</a:t>
            </a:r>
          </a:p>
          <a:p>
            <a:pPr marL="356616" indent="-356616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200" dirty="0">
                <a:solidFill>
                  <a:schemeClr val="bg1"/>
                </a:solidFill>
              </a:rPr>
              <a:t>Inadequate compliance to training requirement/ mandatory trainings</a:t>
            </a:r>
          </a:p>
          <a:p>
            <a:pPr marL="356616" indent="-356616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200" dirty="0">
                <a:solidFill>
                  <a:schemeClr val="bg1"/>
                </a:solidFill>
              </a:rPr>
              <a:t>Lower average training hours per employee</a:t>
            </a:r>
          </a:p>
          <a:p>
            <a:pPr marL="356616" indent="-356616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200" dirty="0">
                <a:solidFill>
                  <a:schemeClr val="bg1"/>
                </a:solidFill>
              </a:rPr>
              <a:t>L&amp;D Expenses in excess of the budget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EEC9509-0943-47BA-B1B4-B4D525BF6449}"/>
              </a:ext>
            </a:extLst>
          </p:cNvPr>
          <p:cNvSpPr txBox="1"/>
          <p:nvPr/>
        </p:nvSpPr>
        <p:spPr>
          <a:xfrm>
            <a:off x="5443069" y="5453142"/>
            <a:ext cx="5040000" cy="895630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 marL="356616" indent="-356616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200" dirty="0">
                <a:solidFill>
                  <a:schemeClr val="bg1"/>
                </a:solidFill>
              </a:rPr>
              <a:t>Training not backed with proper attendance and feedback records</a:t>
            </a:r>
          </a:p>
          <a:p>
            <a:pPr marL="356616" indent="-356616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200" dirty="0">
                <a:solidFill>
                  <a:schemeClr val="bg1"/>
                </a:solidFill>
              </a:rPr>
              <a:t>Employees with ‘Nil’ training hours</a:t>
            </a:r>
          </a:p>
          <a:p>
            <a:pPr marL="356616" indent="-356616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200" dirty="0">
                <a:solidFill>
                  <a:schemeClr val="bg1"/>
                </a:solidFill>
              </a:rPr>
              <a:t>Misuse of training code to hide project cost</a:t>
            </a:r>
          </a:p>
          <a:p>
            <a:pPr marL="356616" indent="-356616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200" dirty="0">
                <a:solidFill>
                  <a:schemeClr val="bg1"/>
                </a:solidFill>
              </a:rPr>
              <a:t>Budgeted training vs. actual training conducted</a:t>
            </a:r>
          </a:p>
        </p:txBody>
      </p:sp>
    </p:spTree>
    <p:extLst>
      <p:ext uri="{BB962C8B-B14F-4D97-AF65-F5344CB8AC3E}">
        <p14:creationId xmlns:p14="http://schemas.microsoft.com/office/powerpoint/2010/main" val="245408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8" grpId="0" animBg="1"/>
      <p:bldP spid="10" grpId="0"/>
      <p:bldP spid="2" grpId="0"/>
      <p:bldP spid="2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86">
            <a:extLst>
              <a:ext uri="{FF2B5EF4-FFF2-40B4-BE49-F238E27FC236}">
                <a16:creationId xmlns:a16="http://schemas.microsoft.com/office/drawing/2014/main" id="{CF4893B6-3301-4BCA-B88A-50B8B32662EE}"/>
              </a:ext>
            </a:extLst>
          </p:cNvPr>
          <p:cNvSpPr/>
          <p:nvPr/>
        </p:nvSpPr>
        <p:spPr>
          <a:xfrm>
            <a:off x="4020679" y="4799722"/>
            <a:ext cx="3974759" cy="18381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68000">
                <a:schemeClr val="tx1">
                  <a:lumMod val="75000"/>
                  <a:lumOff val="25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FA3EB8A-FEF0-4130-B039-7C57B7429592}"/>
              </a:ext>
            </a:extLst>
          </p:cNvPr>
          <p:cNvSpPr/>
          <p:nvPr/>
        </p:nvSpPr>
        <p:spPr>
          <a:xfrm>
            <a:off x="626091" y="4883372"/>
            <a:ext cx="37824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/>
            <a:r>
              <a:rPr lang="en-US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Set, align goals &amp; appraisal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sp>
        <p:nvSpPr>
          <p:cNvPr id="93" name="Oval 5">
            <a:extLst>
              <a:ext uri="{FF2B5EF4-FFF2-40B4-BE49-F238E27FC236}">
                <a16:creationId xmlns:a16="http://schemas.microsoft.com/office/drawing/2014/main" id="{D4F5D1C4-4C39-4E2F-A195-94347835E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6" y="2579385"/>
            <a:ext cx="1615377" cy="161427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schemeClr val="tx2"/>
              </a:solidFill>
              <a:latin typeface="EYInterstate Light" panose="02000506000000020004" pitchFamily="2" charset="0"/>
            </a:endParaRPr>
          </a:p>
        </p:txBody>
      </p:sp>
      <p:sp>
        <p:nvSpPr>
          <p:cNvPr id="94" name="Freeform 6">
            <a:extLst>
              <a:ext uri="{FF2B5EF4-FFF2-40B4-BE49-F238E27FC236}">
                <a16:creationId xmlns:a16="http://schemas.microsoft.com/office/drawing/2014/main" id="{B3E17A0F-70B9-46B8-82D7-E561EDFC4CE6}"/>
              </a:ext>
            </a:extLst>
          </p:cNvPr>
          <p:cNvSpPr>
            <a:spLocks/>
          </p:cNvSpPr>
          <p:nvPr/>
        </p:nvSpPr>
        <p:spPr bwMode="auto">
          <a:xfrm>
            <a:off x="4895308" y="1888655"/>
            <a:ext cx="1126571" cy="839689"/>
          </a:xfrm>
          <a:custGeom>
            <a:avLst/>
            <a:gdLst>
              <a:gd name="T0" fmla="*/ 0 w 778"/>
              <a:gd name="T1" fmla="*/ 353 h 581"/>
              <a:gd name="T2" fmla="*/ 288 w 778"/>
              <a:gd name="T3" fmla="*/ 581 h 581"/>
              <a:gd name="T4" fmla="*/ 778 w 778"/>
              <a:gd name="T5" fmla="*/ 367 h 581"/>
              <a:gd name="T6" fmla="*/ 778 w 778"/>
              <a:gd name="T7" fmla="*/ 0 h 581"/>
              <a:gd name="T8" fmla="*/ 0 w 778"/>
              <a:gd name="T9" fmla="*/ 353 h 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8" h="581">
                <a:moveTo>
                  <a:pt x="0" y="353"/>
                </a:moveTo>
                <a:cubicBezTo>
                  <a:pt x="288" y="581"/>
                  <a:pt x="288" y="581"/>
                  <a:pt x="288" y="581"/>
                </a:cubicBezTo>
                <a:cubicBezTo>
                  <a:pt x="410" y="449"/>
                  <a:pt x="584" y="367"/>
                  <a:pt x="778" y="367"/>
                </a:cubicBezTo>
                <a:cubicBezTo>
                  <a:pt x="778" y="0"/>
                  <a:pt x="778" y="0"/>
                  <a:pt x="778" y="0"/>
                </a:cubicBezTo>
                <a:cubicBezTo>
                  <a:pt x="468" y="0"/>
                  <a:pt x="189" y="136"/>
                  <a:pt x="0" y="35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5" name="Oval 7">
            <a:extLst>
              <a:ext uri="{FF2B5EF4-FFF2-40B4-BE49-F238E27FC236}">
                <a16:creationId xmlns:a16="http://schemas.microsoft.com/office/drawing/2014/main" id="{F71DACA0-9803-44DB-9463-6F8E1C982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504" y="1799279"/>
            <a:ext cx="642179" cy="64218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9" name="Freeform 11">
            <a:extLst>
              <a:ext uri="{FF2B5EF4-FFF2-40B4-BE49-F238E27FC236}">
                <a16:creationId xmlns:a16="http://schemas.microsoft.com/office/drawing/2014/main" id="{A6720DEA-5D5D-42D2-A3C9-377AFA5243D0}"/>
              </a:ext>
            </a:extLst>
          </p:cNvPr>
          <p:cNvSpPr>
            <a:spLocks/>
          </p:cNvSpPr>
          <p:nvPr/>
        </p:nvSpPr>
        <p:spPr bwMode="auto">
          <a:xfrm>
            <a:off x="6186283" y="1899689"/>
            <a:ext cx="1235808" cy="1119953"/>
          </a:xfrm>
          <a:custGeom>
            <a:avLst/>
            <a:gdLst>
              <a:gd name="T0" fmla="*/ 18 w 854"/>
              <a:gd name="T1" fmla="*/ 0 h 774"/>
              <a:gd name="T2" fmla="*/ 0 w 854"/>
              <a:gd name="T3" fmla="*/ 368 h 774"/>
              <a:gd name="T4" fmla="*/ 505 w 854"/>
              <a:gd name="T5" fmla="*/ 774 h 774"/>
              <a:gd name="T6" fmla="*/ 854 w 854"/>
              <a:gd name="T7" fmla="*/ 660 h 774"/>
              <a:gd name="T8" fmla="*/ 18 w 854"/>
              <a:gd name="T9" fmla="*/ 0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4" h="774">
                <a:moveTo>
                  <a:pt x="18" y="0"/>
                </a:moveTo>
                <a:cubicBezTo>
                  <a:pt x="0" y="368"/>
                  <a:pt x="0" y="368"/>
                  <a:pt x="0" y="368"/>
                </a:cubicBezTo>
                <a:cubicBezTo>
                  <a:pt x="229" y="408"/>
                  <a:pt x="419" y="564"/>
                  <a:pt x="505" y="774"/>
                </a:cubicBezTo>
                <a:cubicBezTo>
                  <a:pt x="854" y="660"/>
                  <a:pt x="854" y="660"/>
                  <a:pt x="854" y="660"/>
                </a:cubicBezTo>
                <a:cubicBezTo>
                  <a:pt x="721" y="309"/>
                  <a:pt x="403" y="49"/>
                  <a:pt x="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0" name="Oval 12">
            <a:extLst>
              <a:ext uri="{FF2B5EF4-FFF2-40B4-BE49-F238E27FC236}">
                <a16:creationId xmlns:a16="http://schemas.microsoft.com/office/drawing/2014/main" id="{7A703B05-ADE7-4915-AD5C-82D9E840D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2613" y="1953755"/>
            <a:ext cx="642179" cy="64218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2" name="Freeform 14">
            <a:extLst>
              <a:ext uri="{FF2B5EF4-FFF2-40B4-BE49-F238E27FC236}">
                <a16:creationId xmlns:a16="http://schemas.microsoft.com/office/drawing/2014/main" id="{85044BF9-D837-4818-BF36-7D9B046E7813}"/>
              </a:ext>
            </a:extLst>
          </p:cNvPr>
          <p:cNvSpPr>
            <a:spLocks/>
          </p:cNvSpPr>
          <p:nvPr/>
        </p:nvSpPr>
        <p:spPr bwMode="auto">
          <a:xfrm>
            <a:off x="5036542" y="4137387"/>
            <a:ext cx="1432213" cy="745900"/>
          </a:xfrm>
          <a:custGeom>
            <a:avLst/>
            <a:gdLst>
              <a:gd name="T0" fmla="*/ 680 w 989"/>
              <a:gd name="T1" fmla="*/ 516 h 516"/>
              <a:gd name="T2" fmla="*/ 989 w 989"/>
              <a:gd name="T3" fmla="*/ 469 h 516"/>
              <a:gd name="T4" fmla="*/ 877 w 989"/>
              <a:gd name="T5" fmla="*/ 119 h 516"/>
              <a:gd name="T6" fmla="*/ 680 w 989"/>
              <a:gd name="T7" fmla="*/ 149 h 516"/>
              <a:gd name="T8" fmla="*/ 260 w 989"/>
              <a:gd name="T9" fmla="*/ 0 h 516"/>
              <a:gd name="T10" fmla="*/ 0 w 989"/>
              <a:gd name="T11" fmla="*/ 261 h 516"/>
              <a:gd name="T12" fmla="*/ 680 w 989"/>
              <a:gd name="T13" fmla="*/ 516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89" h="516">
                <a:moveTo>
                  <a:pt x="680" y="516"/>
                </a:moveTo>
                <a:cubicBezTo>
                  <a:pt x="788" y="516"/>
                  <a:pt x="892" y="499"/>
                  <a:pt x="989" y="469"/>
                </a:cubicBezTo>
                <a:cubicBezTo>
                  <a:pt x="877" y="119"/>
                  <a:pt x="877" y="119"/>
                  <a:pt x="877" y="119"/>
                </a:cubicBezTo>
                <a:cubicBezTo>
                  <a:pt x="815" y="139"/>
                  <a:pt x="749" y="149"/>
                  <a:pt x="680" y="149"/>
                </a:cubicBezTo>
                <a:cubicBezTo>
                  <a:pt x="521" y="149"/>
                  <a:pt x="374" y="93"/>
                  <a:pt x="260" y="0"/>
                </a:cubicBezTo>
                <a:cubicBezTo>
                  <a:pt x="0" y="261"/>
                  <a:pt x="0" y="261"/>
                  <a:pt x="0" y="261"/>
                </a:cubicBezTo>
                <a:cubicBezTo>
                  <a:pt x="182" y="420"/>
                  <a:pt x="420" y="516"/>
                  <a:pt x="680" y="51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3" name="Oval 15">
            <a:extLst>
              <a:ext uri="{FF2B5EF4-FFF2-40B4-BE49-F238E27FC236}">
                <a16:creationId xmlns:a16="http://schemas.microsoft.com/office/drawing/2014/main" id="{6E725DA6-72CE-486C-82F8-529F8BF4A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5077" y="4416547"/>
            <a:ext cx="643282" cy="64218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5" name="Freeform 17">
            <a:extLst>
              <a:ext uri="{FF2B5EF4-FFF2-40B4-BE49-F238E27FC236}">
                <a16:creationId xmlns:a16="http://schemas.microsoft.com/office/drawing/2014/main" id="{E232445A-AB2B-4733-8365-26807537333E}"/>
              </a:ext>
            </a:extLst>
          </p:cNvPr>
          <p:cNvSpPr>
            <a:spLocks/>
          </p:cNvSpPr>
          <p:nvPr/>
        </p:nvSpPr>
        <p:spPr bwMode="auto">
          <a:xfrm>
            <a:off x="6459928" y="3026262"/>
            <a:ext cx="1061471" cy="1720203"/>
          </a:xfrm>
          <a:custGeom>
            <a:avLst/>
            <a:gdLst>
              <a:gd name="T0" fmla="*/ 733 w 733"/>
              <a:gd name="T1" fmla="*/ 248 h 1189"/>
              <a:gd name="T2" fmla="*/ 703 w 733"/>
              <a:gd name="T3" fmla="*/ 0 h 1189"/>
              <a:gd name="T4" fmla="*/ 350 w 733"/>
              <a:gd name="T5" fmla="*/ 105 h 1189"/>
              <a:gd name="T6" fmla="*/ 366 w 733"/>
              <a:gd name="T7" fmla="*/ 248 h 1189"/>
              <a:gd name="T8" fmla="*/ 0 w 733"/>
              <a:gd name="T9" fmla="*/ 844 h 1189"/>
              <a:gd name="T10" fmla="*/ 130 w 733"/>
              <a:gd name="T11" fmla="*/ 1189 h 1189"/>
              <a:gd name="T12" fmla="*/ 733 w 733"/>
              <a:gd name="T13" fmla="*/ 248 h 1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33" h="1189">
                <a:moveTo>
                  <a:pt x="733" y="248"/>
                </a:moveTo>
                <a:cubicBezTo>
                  <a:pt x="733" y="163"/>
                  <a:pt x="722" y="80"/>
                  <a:pt x="703" y="0"/>
                </a:cubicBezTo>
                <a:cubicBezTo>
                  <a:pt x="350" y="105"/>
                  <a:pt x="350" y="105"/>
                  <a:pt x="350" y="105"/>
                </a:cubicBezTo>
                <a:cubicBezTo>
                  <a:pt x="360" y="151"/>
                  <a:pt x="366" y="199"/>
                  <a:pt x="366" y="248"/>
                </a:cubicBezTo>
                <a:cubicBezTo>
                  <a:pt x="366" y="508"/>
                  <a:pt x="217" y="734"/>
                  <a:pt x="0" y="844"/>
                </a:cubicBezTo>
                <a:cubicBezTo>
                  <a:pt x="130" y="1189"/>
                  <a:pt x="130" y="1189"/>
                  <a:pt x="130" y="1189"/>
                </a:cubicBezTo>
                <a:cubicBezTo>
                  <a:pt x="486" y="1025"/>
                  <a:pt x="733" y="666"/>
                  <a:pt x="733" y="24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6" name="Oval 18">
            <a:extLst>
              <a:ext uri="{FF2B5EF4-FFF2-40B4-BE49-F238E27FC236}">
                <a16:creationId xmlns:a16="http://schemas.microsoft.com/office/drawing/2014/main" id="{B39F217F-1B72-4DE9-825E-45F072805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6387" y="3654097"/>
            <a:ext cx="644386" cy="64218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8" name="Freeform 20">
            <a:extLst>
              <a:ext uri="{FF2B5EF4-FFF2-40B4-BE49-F238E27FC236}">
                <a16:creationId xmlns:a16="http://schemas.microsoft.com/office/drawing/2014/main" id="{1E4D95F0-2128-4365-B7DA-2497C9BBBAF3}"/>
              </a:ext>
            </a:extLst>
          </p:cNvPr>
          <p:cNvSpPr>
            <a:spLocks/>
          </p:cNvSpPr>
          <p:nvPr/>
        </p:nvSpPr>
        <p:spPr bwMode="auto">
          <a:xfrm>
            <a:off x="4523462" y="2555110"/>
            <a:ext cx="771277" cy="1823923"/>
          </a:xfrm>
          <a:custGeom>
            <a:avLst/>
            <a:gdLst>
              <a:gd name="T0" fmla="*/ 0 w 533"/>
              <a:gd name="T1" fmla="*/ 574 h 1261"/>
              <a:gd name="T2" fmla="*/ 260 w 533"/>
              <a:gd name="T3" fmla="*/ 1261 h 1261"/>
              <a:gd name="T4" fmla="*/ 533 w 533"/>
              <a:gd name="T5" fmla="*/ 1015 h 1261"/>
              <a:gd name="T6" fmla="*/ 366 w 533"/>
              <a:gd name="T7" fmla="*/ 574 h 1261"/>
              <a:gd name="T8" fmla="*/ 474 w 533"/>
              <a:gd name="T9" fmla="*/ 210 h 1261"/>
              <a:gd name="T10" fmla="*/ 174 w 533"/>
              <a:gd name="T11" fmla="*/ 0 h 1261"/>
              <a:gd name="T12" fmla="*/ 0 w 533"/>
              <a:gd name="T13" fmla="*/ 574 h 1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33" h="1261">
                <a:moveTo>
                  <a:pt x="0" y="574"/>
                </a:moveTo>
                <a:cubicBezTo>
                  <a:pt x="0" y="838"/>
                  <a:pt x="98" y="1079"/>
                  <a:pt x="260" y="1261"/>
                </a:cubicBezTo>
                <a:cubicBezTo>
                  <a:pt x="533" y="1015"/>
                  <a:pt x="533" y="1015"/>
                  <a:pt x="533" y="1015"/>
                </a:cubicBezTo>
                <a:cubicBezTo>
                  <a:pt x="429" y="898"/>
                  <a:pt x="366" y="743"/>
                  <a:pt x="366" y="574"/>
                </a:cubicBezTo>
                <a:cubicBezTo>
                  <a:pt x="366" y="440"/>
                  <a:pt x="406" y="315"/>
                  <a:pt x="474" y="210"/>
                </a:cubicBezTo>
                <a:cubicBezTo>
                  <a:pt x="174" y="0"/>
                  <a:pt x="174" y="0"/>
                  <a:pt x="174" y="0"/>
                </a:cubicBezTo>
                <a:cubicBezTo>
                  <a:pt x="64" y="164"/>
                  <a:pt x="0" y="362"/>
                  <a:pt x="0" y="5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9" name="Oval 21">
            <a:extLst>
              <a:ext uri="{FF2B5EF4-FFF2-40B4-BE49-F238E27FC236}">
                <a16:creationId xmlns:a16="http://schemas.microsoft.com/office/drawing/2014/main" id="{D6BCEAAE-9526-4255-825C-865498326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988" y="3125569"/>
            <a:ext cx="642179" cy="643283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256A1D9D-2028-4B7D-9422-2684CDBAB382}"/>
              </a:ext>
            </a:extLst>
          </p:cNvPr>
          <p:cNvSpPr/>
          <p:nvPr/>
        </p:nvSpPr>
        <p:spPr>
          <a:xfrm>
            <a:off x="5308890" y="3017190"/>
            <a:ext cx="1437008" cy="73866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685800"/>
            <a:r>
              <a: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rPr>
              <a:t>Hire to retire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92CC5093-FC6F-4BFF-A12C-7E1B9B5BFEBB}"/>
              </a:ext>
            </a:extLst>
          </p:cNvPr>
          <p:cNvGrpSpPr/>
          <p:nvPr/>
        </p:nvGrpSpPr>
        <p:grpSpPr>
          <a:xfrm rot="14238422">
            <a:off x="4788310" y="4609664"/>
            <a:ext cx="225965" cy="789993"/>
            <a:chOff x="-1143000" y="-560388"/>
            <a:chExt cx="406401" cy="1420813"/>
          </a:xfrm>
          <a:solidFill>
            <a:schemeClr val="tx2">
              <a:lumMod val="50000"/>
            </a:schemeClr>
          </a:solidFill>
        </p:grpSpPr>
        <p:sp>
          <p:nvSpPr>
            <p:cNvPr id="122" name="Freeform 20">
              <a:extLst>
                <a:ext uri="{FF2B5EF4-FFF2-40B4-BE49-F238E27FC236}">
                  <a16:creationId xmlns:a16="http://schemas.microsoft.com/office/drawing/2014/main" id="{736D767E-667F-4C77-8379-E5C5B5DE4C8A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93787" y="-496888"/>
              <a:ext cx="357188" cy="1357313"/>
            </a:xfrm>
            <a:custGeom>
              <a:avLst/>
              <a:gdLst>
                <a:gd name="T0" fmla="*/ 66 w 166"/>
                <a:gd name="T1" fmla="*/ 0 h 633"/>
                <a:gd name="T2" fmla="*/ 40 w 166"/>
                <a:gd name="T3" fmla="*/ 41 h 633"/>
                <a:gd name="T4" fmla="*/ 22 w 166"/>
                <a:gd name="T5" fmla="*/ 91 h 633"/>
                <a:gd name="T6" fmla="*/ 13 w 166"/>
                <a:gd name="T7" fmla="*/ 133 h 633"/>
                <a:gd name="T8" fmla="*/ 0 w 166"/>
                <a:gd name="T9" fmla="*/ 255 h 633"/>
                <a:gd name="T10" fmla="*/ 5 w 166"/>
                <a:gd name="T11" fmla="*/ 334 h 633"/>
                <a:gd name="T12" fmla="*/ 5 w 166"/>
                <a:gd name="T13" fmla="*/ 339 h 633"/>
                <a:gd name="T14" fmla="*/ 7 w 166"/>
                <a:gd name="T15" fmla="*/ 353 h 633"/>
                <a:gd name="T16" fmla="*/ 11 w 166"/>
                <a:gd name="T17" fmla="*/ 375 h 633"/>
                <a:gd name="T18" fmla="*/ 16 w 166"/>
                <a:gd name="T19" fmla="*/ 401 h 633"/>
                <a:gd name="T20" fmla="*/ 24 w 166"/>
                <a:gd name="T21" fmla="*/ 430 h 633"/>
                <a:gd name="T22" fmla="*/ 34 w 166"/>
                <a:gd name="T23" fmla="*/ 459 h 633"/>
                <a:gd name="T24" fmla="*/ 46 w 166"/>
                <a:gd name="T25" fmla="*/ 487 h 633"/>
                <a:gd name="T26" fmla="*/ 58 w 166"/>
                <a:gd name="T27" fmla="*/ 511 h 633"/>
                <a:gd name="T28" fmla="*/ 90 w 166"/>
                <a:gd name="T29" fmla="*/ 565 h 633"/>
                <a:gd name="T30" fmla="*/ 108 w 166"/>
                <a:gd name="T31" fmla="*/ 588 h 633"/>
                <a:gd name="T32" fmla="*/ 126 w 166"/>
                <a:gd name="T33" fmla="*/ 605 h 633"/>
                <a:gd name="T34" fmla="*/ 135 w 166"/>
                <a:gd name="T35" fmla="*/ 612 h 633"/>
                <a:gd name="T36" fmla="*/ 145 w 166"/>
                <a:gd name="T37" fmla="*/ 619 h 633"/>
                <a:gd name="T38" fmla="*/ 166 w 166"/>
                <a:gd name="T39" fmla="*/ 633 h 633"/>
                <a:gd name="T40" fmla="*/ 153 w 166"/>
                <a:gd name="T41" fmla="*/ 611 h 633"/>
                <a:gd name="T42" fmla="*/ 147 w 166"/>
                <a:gd name="T43" fmla="*/ 602 h 633"/>
                <a:gd name="T44" fmla="*/ 141 w 166"/>
                <a:gd name="T45" fmla="*/ 592 h 633"/>
                <a:gd name="T46" fmla="*/ 128 w 166"/>
                <a:gd name="T47" fmla="*/ 572 h 633"/>
                <a:gd name="T48" fmla="*/ 112 w 166"/>
                <a:gd name="T49" fmla="*/ 550 h 633"/>
                <a:gd name="T50" fmla="*/ 82 w 166"/>
                <a:gd name="T51" fmla="*/ 499 h 633"/>
                <a:gd name="T52" fmla="*/ 43 w 166"/>
                <a:gd name="T53" fmla="*/ 394 h 633"/>
                <a:gd name="T54" fmla="*/ 37 w 166"/>
                <a:gd name="T55" fmla="*/ 370 h 633"/>
                <a:gd name="T56" fmla="*/ 34 w 166"/>
                <a:gd name="T57" fmla="*/ 349 h 633"/>
                <a:gd name="T58" fmla="*/ 32 w 166"/>
                <a:gd name="T59" fmla="*/ 336 h 633"/>
                <a:gd name="T60" fmla="*/ 31 w 166"/>
                <a:gd name="T61" fmla="*/ 331 h 633"/>
                <a:gd name="T62" fmla="*/ 27 w 166"/>
                <a:gd name="T63" fmla="*/ 256 h 633"/>
                <a:gd name="T64" fmla="*/ 40 w 166"/>
                <a:gd name="T65" fmla="*/ 138 h 633"/>
                <a:gd name="T66" fmla="*/ 48 w 166"/>
                <a:gd name="T67" fmla="*/ 97 h 633"/>
                <a:gd name="T68" fmla="*/ 59 w 166"/>
                <a:gd name="T69" fmla="*/ 47 h 633"/>
                <a:gd name="T70" fmla="*/ 66 w 166"/>
                <a:gd name="T71" fmla="*/ 0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6" h="633">
                  <a:moveTo>
                    <a:pt x="66" y="0"/>
                  </a:moveTo>
                  <a:cubicBezTo>
                    <a:pt x="55" y="14"/>
                    <a:pt x="47" y="27"/>
                    <a:pt x="40" y="41"/>
                  </a:cubicBezTo>
                  <a:cubicBezTo>
                    <a:pt x="33" y="55"/>
                    <a:pt x="27" y="71"/>
                    <a:pt x="22" y="91"/>
                  </a:cubicBezTo>
                  <a:cubicBezTo>
                    <a:pt x="21" y="98"/>
                    <a:pt x="18" y="109"/>
                    <a:pt x="13" y="133"/>
                  </a:cubicBezTo>
                  <a:cubicBezTo>
                    <a:pt x="7" y="162"/>
                    <a:pt x="1" y="212"/>
                    <a:pt x="0" y="255"/>
                  </a:cubicBezTo>
                  <a:cubicBezTo>
                    <a:pt x="0" y="299"/>
                    <a:pt x="5" y="334"/>
                    <a:pt x="5" y="334"/>
                  </a:cubicBezTo>
                  <a:cubicBezTo>
                    <a:pt x="5" y="334"/>
                    <a:pt x="5" y="336"/>
                    <a:pt x="5" y="339"/>
                  </a:cubicBezTo>
                  <a:cubicBezTo>
                    <a:pt x="6" y="343"/>
                    <a:pt x="6" y="347"/>
                    <a:pt x="7" y="353"/>
                  </a:cubicBezTo>
                  <a:cubicBezTo>
                    <a:pt x="8" y="360"/>
                    <a:pt x="9" y="367"/>
                    <a:pt x="11" y="375"/>
                  </a:cubicBezTo>
                  <a:cubicBezTo>
                    <a:pt x="12" y="383"/>
                    <a:pt x="14" y="392"/>
                    <a:pt x="16" y="401"/>
                  </a:cubicBezTo>
                  <a:cubicBezTo>
                    <a:pt x="19" y="410"/>
                    <a:pt x="22" y="420"/>
                    <a:pt x="24" y="430"/>
                  </a:cubicBezTo>
                  <a:cubicBezTo>
                    <a:pt x="28" y="439"/>
                    <a:pt x="31" y="449"/>
                    <a:pt x="34" y="459"/>
                  </a:cubicBezTo>
                  <a:cubicBezTo>
                    <a:pt x="38" y="469"/>
                    <a:pt x="42" y="478"/>
                    <a:pt x="46" y="487"/>
                  </a:cubicBezTo>
                  <a:cubicBezTo>
                    <a:pt x="50" y="496"/>
                    <a:pt x="54" y="504"/>
                    <a:pt x="58" y="511"/>
                  </a:cubicBezTo>
                  <a:cubicBezTo>
                    <a:pt x="73" y="540"/>
                    <a:pt x="85" y="556"/>
                    <a:pt x="90" y="565"/>
                  </a:cubicBezTo>
                  <a:cubicBezTo>
                    <a:pt x="97" y="574"/>
                    <a:pt x="103" y="581"/>
                    <a:pt x="108" y="588"/>
                  </a:cubicBezTo>
                  <a:cubicBezTo>
                    <a:pt x="114" y="594"/>
                    <a:pt x="120" y="600"/>
                    <a:pt x="126" y="605"/>
                  </a:cubicBezTo>
                  <a:cubicBezTo>
                    <a:pt x="129" y="607"/>
                    <a:pt x="132" y="610"/>
                    <a:pt x="135" y="612"/>
                  </a:cubicBezTo>
                  <a:cubicBezTo>
                    <a:pt x="138" y="615"/>
                    <a:pt x="142" y="617"/>
                    <a:pt x="145" y="619"/>
                  </a:cubicBezTo>
                  <a:cubicBezTo>
                    <a:pt x="151" y="624"/>
                    <a:pt x="158" y="628"/>
                    <a:pt x="166" y="633"/>
                  </a:cubicBezTo>
                  <a:cubicBezTo>
                    <a:pt x="161" y="625"/>
                    <a:pt x="157" y="618"/>
                    <a:pt x="153" y="611"/>
                  </a:cubicBezTo>
                  <a:cubicBezTo>
                    <a:pt x="151" y="608"/>
                    <a:pt x="149" y="605"/>
                    <a:pt x="147" y="602"/>
                  </a:cubicBezTo>
                  <a:cubicBezTo>
                    <a:pt x="145" y="598"/>
                    <a:pt x="143" y="595"/>
                    <a:pt x="141" y="592"/>
                  </a:cubicBezTo>
                  <a:cubicBezTo>
                    <a:pt x="137" y="585"/>
                    <a:pt x="132" y="579"/>
                    <a:pt x="128" y="572"/>
                  </a:cubicBezTo>
                  <a:cubicBezTo>
                    <a:pt x="123" y="565"/>
                    <a:pt x="118" y="558"/>
                    <a:pt x="112" y="550"/>
                  </a:cubicBezTo>
                  <a:cubicBezTo>
                    <a:pt x="107" y="541"/>
                    <a:pt x="96" y="526"/>
                    <a:pt x="82" y="499"/>
                  </a:cubicBezTo>
                  <a:cubicBezTo>
                    <a:pt x="67" y="471"/>
                    <a:pt x="51" y="430"/>
                    <a:pt x="43" y="394"/>
                  </a:cubicBezTo>
                  <a:cubicBezTo>
                    <a:pt x="41" y="386"/>
                    <a:pt x="39" y="377"/>
                    <a:pt x="37" y="370"/>
                  </a:cubicBezTo>
                  <a:cubicBezTo>
                    <a:pt x="36" y="362"/>
                    <a:pt x="35" y="355"/>
                    <a:pt x="34" y="349"/>
                  </a:cubicBezTo>
                  <a:cubicBezTo>
                    <a:pt x="33" y="344"/>
                    <a:pt x="32" y="339"/>
                    <a:pt x="32" y="336"/>
                  </a:cubicBezTo>
                  <a:cubicBezTo>
                    <a:pt x="31" y="333"/>
                    <a:pt x="31" y="331"/>
                    <a:pt x="31" y="331"/>
                  </a:cubicBezTo>
                  <a:cubicBezTo>
                    <a:pt x="31" y="331"/>
                    <a:pt x="27" y="297"/>
                    <a:pt x="27" y="256"/>
                  </a:cubicBezTo>
                  <a:cubicBezTo>
                    <a:pt x="28" y="214"/>
                    <a:pt x="34" y="166"/>
                    <a:pt x="40" y="138"/>
                  </a:cubicBezTo>
                  <a:cubicBezTo>
                    <a:pt x="44" y="115"/>
                    <a:pt x="47" y="104"/>
                    <a:pt x="48" y="97"/>
                  </a:cubicBezTo>
                  <a:cubicBezTo>
                    <a:pt x="53" y="78"/>
                    <a:pt x="56" y="62"/>
                    <a:pt x="59" y="47"/>
                  </a:cubicBezTo>
                  <a:cubicBezTo>
                    <a:pt x="61" y="32"/>
                    <a:pt x="63" y="18"/>
                    <a:pt x="66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IN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3" name="Freeform 21">
              <a:extLst>
                <a:ext uri="{FF2B5EF4-FFF2-40B4-BE49-F238E27FC236}">
                  <a16:creationId xmlns:a16="http://schemas.microsoft.com/office/drawing/2014/main" id="{D614B1F5-7A59-4780-87CF-D50D1D10E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43000" y="-560388"/>
              <a:ext cx="285750" cy="277813"/>
            </a:xfrm>
            <a:custGeom>
              <a:avLst/>
              <a:gdLst>
                <a:gd name="T0" fmla="*/ 0 w 133"/>
                <a:gd name="T1" fmla="*/ 103 h 129"/>
                <a:gd name="T2" fmla="*/ 32 w 133"/>
                <a:gd name="T3" fmla="*/ 86 h 129"/>
                <a:gd name="T4" fmla="*/ 67 w 133"/>
                <a:gd name="T5" fmla="*/ 49 h 129"/>
                <a:gd name="T6" fmla="*/ 87 w 133"/>
                <a:gd name="T7" fmla="*/ 32 h 129"/>
                <a:gd name="T8" fmla="*/ 88 w 133"/>
                <a:gd name="T9" fmla="*/ 31 h 129"/>
                <a:gd name="T10" fmla="*/ 88 w 133"/>
                <a:gd name="T11" fmla="*/ 31 h 129"/>
                <a:gd name="T12" fmla="*/ 88 w 133"/>
                <a:gd name="T13" fmla="*/ 31 h 129"/>
                <a:gd name="T14" fmla="*/ 88 w 133"/>
                <a:gd name="T15" fmla="*/ 31 h 129"/>
                <a:gd name="T16" fmla="*/ 93 w 133"/>
                <a:gd name="T17" fmla="*/ 49 h 129"/>
                <a:gd name="T18" fmla="*/ 104 w 133"/>
                <a:gd name="T19" fmla="*/ 98 h 129"/>
                <a:gd name="T20" fmla="*/ 123 w 133"/>
                <a:gd name="T21" fmla="*/ 129 h 129"/>
                <a:gd name="T22" fmla="*/ 130 w 133"/>
                <a:gd name="T23" fmla="*/ 93 h 129"/>
                <a:gd name="T24" fmla="*/ 119 w 133"/>
                <a:gd name="T25" fmla="*/ 42 h 129"/>
                <a:gd name="T26" fmla="*/ 115 w 133"/>
                <a:gd name="T27" fmla="*/ 27 h 129"/>
                <a:gd name="T28" fmla="*/ 114 w 133"/>
                <a:gd name="T29" fmla="*/ 23 h 129"/>
                <a:gd name="T30" fmla="*/ 112 w 133"/>
                <a:gd name="T31" fmla="*/ 18 h 129"/>
                <a:gd name="T32" fmla="*/ 110 w 133"/>
                <a:gd name="T33" fmla="*/ 13 h 129"/>
                <a:gd name="T34" fmla="*/ 107 w 133"/>
                <a:gd name="T35" fmla="*/ 8 h 129"/>
                <a:gd name="T36" fmla="*/ 101 w 133"/>
                <a:gd name="T37" fmla="*/ 2 h 129"/>
                <a:gd name="T38" fmla="*/ 100 w 133"/>
                <a:gd name="T39" fmla="*/ 2 h 129"/>
                <a:gd name="T40" fmla="*/ 100 w 133"/>
                <a:gd name="T41" fmla="*/ 1 h 129"/>
                <a:gd name="T42" fmla="*/ 99 w 133"/>
                <a:gd name="T43" fmla="*/ 1 h 129"/>
                <a:gd name="T44" fmla="*/ 99 w 133"/>
                <a:gd name="T45" fmla="*/ 1 h 129"/>
                <a:gd name="T46" fmla="*/ 99 w 133"/>
                <a:gd name="T47" fmla="*/ 2 h 129"/>
                <a:gd name="T48" fmla="*/ 99 w 133"/>
                <a:gd name="T49" fmla="*/ 2 h 129"/>
                <a:gd name="T50" fmla="*/ 99 w 133"/>
                <a:gd name="T51" fmla="*/ 2 h 129"/>
                <a:gd name="T52" fmla="*/ 97 w 133"/>
                <a:gd name="T53" fmla="*/ 1 h 129"/>
                <a:gd name="T54" fmla="*/ 95 w 133"/>
                <a:gd name="T55" fmla="*/ 0 h 129"/>
                <a:gd name="T56" fmla="*/ 89 w 133"/>
                <a:gd name="T57" fmla="*/ 0 h 129"/>
                <a:gd name="T58" fmla="*/ 88 w 133"/>
                <a:gd name="T59" fmla="*/ 1 h 129"/>
                <a:gd name="T60" fmla="*/ 83 w 133"/>
                <a:gd name="T61" fmla="*/ 2 h 129"/>
                <a:gd name="T62" fmla="*/ 77 w 133"/>
                <a:gd name="T63" fmla="*/ 6 h 129"/>
                <a:gd name="T64" fmla="*/ 70 w 133"/>
                <a:gd name="T65" fmla="*/ 10 h 129"/>
                <a:gd name="T66" fmla="*/ 48 w 133"/>
                <a:gd name="T67" fmla="*/ 30 h 129"/>
                <a:gd name="T68" fmla="*/ 12 w 133"/>
                <a:gd name="T69" fmla="*/ 68 h 129"/>
                <a:gd name="T70" fmla="*/ 0 w 133"/>
                <a:gd name="T71" fmla="*/ 10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3" h="129">
                  <a:moveTo>
                    <a:pt x="0" y="103"/>
                  </a:moveTo>
                  <a:cubicBezTo>
                    <a:pt x="14" y="99"/>
                    <a:pt x="23" y="96"/>
                    <a:pt x="32" y="86"/>
                  </a:cubicBezTo>
                  <a:cubicBezTo>
                    <a:pt x="37" y="81"/>
                    <a:pt x="53" y="64"/>
                    <a:pt x="67" y="49"/>
                  </a:cubicBezTo>
                  <a:cubicBezTo>
                    <a:pt x="74" y="42"/>
                    <a:pt x="82" y="36"/>
                    <a:pt x="87" y="32"/>
                  </a:cubicBezTo>
                  <a:cubicBezTo>
                    <a:pt x="88" y="30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7" y="27"/>
                    <a:pt x="91" y="39"/>
                    <a:pt x="93" y="49"/>
                  </a:cubicBezTo>
                  <a:cubicBezTo>
                    <a:pt x="98" y="68"/>
                    <a:pt x="102" y="91"/>
                    <a:pt x="104" y="98"/>
                  </a:cubicBezTo>
                  <a:cubicBezTo>
                    <a:pt x="107" y="112"/>
                    <a:pt x="112" y="119"/>
                    <a:pt x="123" y="129"/>
                  </a:cubicBezTo>
                  <a:cubicBezTo>
                    <a:pt x="129" y="116"/>
                    <a:pt x="133" y="107"/>
                    <a:pt x="130" y="93"/>
                  </a:cubicBezTo>
                  <a:cubicBezTo>
                    <a:pt x="129" y="86"/>
                    <a:pt x="125" y="63"/>
                    <a:pt x="119" y="42"/>
                  </a:cubicBezTo>
                  <a:cubicBezTo>
                    <a:pt x="118" y="37"/>
                    <a:pt x="117" y="32"/>
                    <a:pt x="115" y="27"/>
                  </a:cubicBezTo>
                  <a:cubicBezTo>
                    <a:pt x="115" y="26"/>
                    <a:pt x="114" y="24"/>
                    <a:pt x="114" y="23"/>
                  </a:cubicBezTo>
                  <a:cubicBezTo>
                    <a:pt x="113" y="21"/>
                    <a:pt x="113" y="20"/>
                    <a:pt x="112" y="18"/>
                  </a:cubicBezTo>
                  <a:cubicBezTo>
                    <a:pt x="111" y="16"/>
                    <a:pt x="110" y="14"/>
                    <a:pt x="110" y="13"/>
                  </a:cubicBezTo>
                  <a:cubicBezTo>
                    <a:pt x="109" y="11"/>
                    <a:pt x="108" y="9"/>
                    <a:pt x="107" y="8"/>
                  </a:cubicBezTo>
                  <a:cubicBezTo>
                    <a:pt x="105" y="5"/>
                    <a:pt x="103" y="3"/>
                    <a:pt x="101" y="2"/>
                  </a:cubicBezTo>
                  <a:cubicBezTo>
                    <a:pt x="100" y="2"/>
                    <a:pt x="100" y="2"/>
                    <a:pt x="100" y="2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8" y="1"/>
                    <a:pt x="98" y="1"/>
                    <a:pt x="97" y="1"/>
                  </a:cubicBezTo>
                  <a:cubicBezTo>
                    <a:pt x="96" y="0"/>
                    <a:pt x="95" y="0"/>
                    <a:pt x="95" y="0"/>
                  </a:cubicBezTo>
                  <a:cubicBezTo>
                    <a:pt x="91" y="0"/>
                    <a:pt x="89" y="0"/>
                    <a:pt x="89" y="0"/>
                  </a:cubicBezTo>
                  <a:cubicBezTo>
                    <a:pt x="89" y="0"/>
                    <a:pt x="89" y="0"/>
                    <a:pt x="88" y="1"/>
                  </a:cubicBezTo>
                  <a:cubicBezTo>
                    <a:pt x="87" y="1"/>
                    <a:pt x="85" y="1"/>
                    <a:pt x="83" y="2"/>
                  </a:cubicBezTo>
                  <a:cubicBezTo>
                    <a:pt x="82" y="3"/>
                    <a:pt x="79" y="4"/>
                    <a:pt x="77" y="6"/>
                  </a:cubicBezTo>
                  <a:cubicBezTo>
                    <a:pt x="74" y="7"/>
                    <a:pt x="71" y="10"/>
                    <a:pt x="70" y="10"/>
                  </a:cubicBezTo>
                  <a:cubicBezTo>
                    <a:pt x="64" y="15"/>
                    <a:pt x="56" y="23"/>
                    <a:pt x="48" y="30"/>
                  </a:cubicBezTo>
                  <a:cubicBezTo>
                    <a:pt x="33" y="45"/>
                    <a:pt x="17" y="62"/>
                    <a:pt x="12" y="68"/>
                  </a:cubicBezTo>
                  <a:cubicBezTo>
                    <a:pt x="3" y="79"/>
                    <a:pt x="1" y="88"/>
                    <a:pt x="0" y="10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IN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pic>
        <p:nvPicPr>
          <p:cNvPr id="126" name="Graphic 125" descr="Target Audience">
            <a:extLst>
              <a:ext uri="{FF2B5EF4-FFF2-40B4-BE49-F238E27FC236}">
                <a16:creationId xmlns:a16="http://schemas.microsoft.com/office/drawing/2014/main" id="{7C814220-B8B2-4842-8499-A0425515F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27014" y="1835659"/>
            <a:ext cx="597521" cy="597521"/>
          </a:xfrm>
          <a:prstGeom prst="rect">
            <a:avLst/>
          </a:prstGeom>
        </p:spPr>
      </p:pic>
      <p:pic>
        <p:nvPicPr>
          <p:cNvPr id="128" name="Graphic 127" descr="Handshake">
            <a:extLst>
              <a:ext uri="{FF2B5EF4-FFF2-40B4-BE49-F238E27FC236}">
                <a16:creationId xmlns:a16="http://schemas.microsoft.com/office/drawing/2014/main" id="{73126340-BA54-4A21-BA12-AD3B3A0C36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51865" y="1972747"/>
            <a:ext cx="643673" cy="643673"/>
          </a:xfrm>
          <a:prstGeom prst="rect">
            <a:avLst/>
          </a:prstGeom>
        </p:spPr>
      </p:pic>
      <p:sp>
        <p:nvSpPr>
          <p:cNvPr id="138" name="Rectangle 137">
            <a:extLst>
              <a:ext uri="{FF2B5EF4-FFF2-40B4-BE49-F238E27FC236}">
                <a16:creationId xmlns:a16="http://schemas.microsoft.com/office/drawing/2014/main" id="{BF06BC1F-4E7D-4A07-BF10-65140628A71D}"/>
              </a:ext>
            </a:extLst>
          </p:cNvPr>
          <p:cNvSpPr/>
          <p:nvPr/>
        </p:nvSpPr>
        <p:spPr>
          <a:xfrm>
            <a:off x="2141883" y="4493459"/>
            <a:ext cx="21579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/>
            <a:r>
              <a:rPr lang="en-US" sz="20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Reward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835B3048-ECF9-4489-AF59-DD6F31646CF2}"/>
              </a:ext>
            </a:extLst>
          </p:cNvPr>
          <p:cNvCxnSpPr/>
          <p:nvPr/>
        </p:nvCxnSpPr>
        <p:spPr>
          <a:xfrm>
            <a:off x="1507451" y="4869000"/>
            <a:ext cx="27432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3" name="Graphic 142" descr="Ribbon">
            <a:extLst>
              <a:ext uri="{FF2B5EF4-FFF2-40B4-BE49-F238E27FC236}">
                <a16:creationId xmlns:a16="http://schemas.microsoft.com/office/drawing/2014/main" id="{D577BFB5-DBA1-454D-83AC-C3B0C12C63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00683" y="4509037"/>
            <a:ext cx="457200" cy="457200"/>
          </a:xfrm>
          <a:prstGeom prst="rect">
            <a:avLst/>
          </a:prstGeom>
        </p:spPr>
      </p:pic>
      <p:pic>
        <p:nvPicPr>
          <p:cNvPr id="147" name="Graphic 146" descr="Contract">
            <a:extLst>
              <a:ext uri="{FF2B5EF4-FFF2-40B4-BE49-F238E27FC236}">
                <a16:creationId xmlns:a16="http://schemas.microsoft.com/office/drawing/2014/main" id="{7CD7F38D-E51A-452B-8A83-CAED409446D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07174" y="3221359"/>
            <a:ext cx="418525" cy="418525"/>
          </a:xfrm>
          <a:prstGeom prst="rect">
            <a:avLst/>
          </a:prstGeom>
        </p:spPr>
      </p:pic>
      <p:pic>
        <p:nvPicPr>
          <p:cNvPr id="145" name="Graphic 144" descr="Coins">
            <a:extLst>
              <a:ext uri="{FF2B5EF4-FFF2-40B4-BE49-F238E27FC236}">
                <a16:creationId xmlns:a16="http://schemas.microsoft.com/office/drawing/2014/main" id="{46E521C2-1712-45B8-A3B0-B162376CC60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048223" y="3748129"/>
            <a:ext cx="469492" cy="469492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B627376-916B-4A42-A491-90EA03B78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stages of Hire to Retire</a:t>
            </a:r>
            <a:br>
              <a:rPr lang="en-US" dirty="0">
                <a:solidFill>
                  <a:srgbClr val="FFC000"/>
                </a:solidFill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992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13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Reward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0DCAC754-12D3-475B-8D76-1ABABA59F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22346"/>
              </p:ext>
            </p:extLst>
          </p:nvPr>
        </p:nvGraphicFramePr>
        <p:xfrm>
          <a:off x="364949" y="1177220"/>
          <a:ext cx="11347052" cy="4548820"/>
        </p:xfrm>
        <a:graphic>
          <a:graphicData uri="http://schemas.openxmlformats.org/drawingml/2006/table">
            <a:tbl>
              <a:tblPr firstRow="1" bandRow="1"/>
              <a:tblGrid>
                <a:gridCol w="331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4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 Activities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Risk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Controls</a:t>
                      </a:r>
                      <a:endParaRPr lang="en-US" sz="1400" b="0" i="1" dirty="0">
                        <a:solidFill>
                          <a:schemeClr val="tx1"/>
                        </a:solidFill>
                        <a:latin typeface="EYInterstate" panose="0200050302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8047">
                <a:tc rowSpan="2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400" i="1" kern="1200" dirty="0">
                          <a:solidFill>
                            <a:schemeClr val="tx2"/>
                          </a:solidFill>
                          <a:latin typeface="EYInterstate Light" panose="02000506000000020004" pitchFamily="2" charset="0"/>
                          <a:ea typeface="+mn-ea"/>
                          <a:cs typeface="Arial" pitchFamily="34" charset="0"/>
                        </a:rPr>
                        <a:t>  Set &amp; align goals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spcAft>
                          <a:spcPts val="568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Clearly articulate employee goals (measurable/quantifiable)</a:t>
                      </a:r>
                    </a:p>
                    <a:p>
                      <a:pPr marL="171450" indent="-171450" algn="just">
                        <a:spcAft>
                          <a:spcPts val="568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Timely completion of goal setting</a:t>
                      </a:r>
                    </a:p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259079" indent="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75000"/>
                        <a:buFont typeface="Arial" pitchFamily="34" charset="0"/>
                        <a:buNone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itchFamily="2" charset="0"/>
                        </a:rPr>
                        <a:t>SMART objectives not always set, inconsistency in objective  setting within the same level and  department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itchFamily="2" charset="0"/>
                        </a:rPr>
                        <a:t>The goals set needs to be have parameters in which the level of  achievement can be measured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lang="en-US" altLang="en-US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722810"/>
                  </a:ext>
                </a:extLst>
              </a:tr>
              <a:tr h="936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itchFamily="2" charset="0"/>
                        </a:rPr>
                        <a:t>Results/ achievements not always  mentioned/ not measurable in  performance evaluation forms; No mid year reviews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itchFamily="2" charset="0"/>
                        </a:rPr>
                        <a:t>A framework needs to be developed for conducting mid year reviews  consistently across the departments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lang="en-US" altLang="en-US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266713"/>
                  </a:ext>
                </a:extLst>
              </a:tr>
              <a:tr h="550320">
                <a:tc rowSpan="2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400" i="1" kern="1200" dirty="0">
                          <a:solidFill>
                            <a:schemeClr val="tx2"/>
                          </a:solidFill>
                          <a:latin typeface="EYInterstate Light" panose="02000506000000020004" pitchFamily="2" charset="0"/>
                          <a:ea typeface="+mn-ea"/>
                          <a:cs typeface="Arial" pitchFamily="34" charset="0"/>
                        </a:rPr>
                        <a:t>                Appraisal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 algn="l">
                        <a:spcAft>
                          <a:spcPts val="568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Share detailed appraisal process with the employees</a:t>
                      </a:r>
                    </a:p>
                    <a:p>
                      <a:pPr marL="171450" indent="-171450" algn="l">
                        <a:spcAft>
                          <a:spcPts val="568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Measure goals against actual performance and assign </a:t>
                      </a: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and performance ratings </a:t>
                      </a:r>
                    </a:p>
                    <a:p>
                      <a:pPr marL="171450" indent="-171450" algn="l">
                        <a:spcAft>
                          <a:spcPts val="568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Performance ratings are communicated to </a:t>
                      </a:r>
                      <a:r>
                        <a:rPr lang="en-IN" sz="1300" spc="-5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HR </a:t>
                      </a: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by department</a:t>
                      </a:r>
                      <a:r>
                        <a:rPr lang="en-IN" sz="1300" spc="-55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 </a:t>
                      </a: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heads</a:t>
                      </a:r>
                      <a:r>
                        <a:rPr lang="en-IN" sz="1300" spc="-4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 and </a:t>
                      </a: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used</a:t>
                      </a:r>
                      <a:r>
                        <a:rPr lang="en-IN" sz="1300" spc="-25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 </a:t>
                      </a: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for</a:t>
                      </a:r>
                      <a:r>
                        <a:rPr lang="en-IN" sz="1300" spc="-35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 </a:t>
                      </a: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salary</a:t>
                      </a:r>
                      <a:r>
                        <a:rPr lang="en-IN" sz="1300" spc="-3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 </a:t>
                      </a:r>
                      <a:r>
                        <a:rPr lang="en-IN" sz="1300" spc="-5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reviews, </a:t>
                      </a: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promotions and</a:t>
                      </a:r>
                      <a:r>
                        <a:rPr lang="en-IN" sz="1300" spc="-12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 </a:t>
                      </a: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bonus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itchFamily="2" charset="0"/>
                        </a:rPr>
                        <a:t>Subjectivity in bonus pay-out could have an adverse impact on the employee morale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lang="en-IN" sz="1300" dirty="0">
                        <a:solidFill>
                          <a:schemeClr val="tx1"/>
                        </a:solidFill>
                        <a:latin typeface="EYInterstate Light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itchFamily="2" charset="0"/>
                        </a:rPr>
                        <a:t>There can be mid year reviews instituted to ensure that mid course corrections can be undertaken to  facilitate employees in achieving their Key Results Area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059923"/>
                  </a:ext>
                </a:extLst>
              </a:tr>
              <a:tr h="550320">
                <a:tc vMerge="1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endParaRPr lang="en-US" sz="1400" i="1" kern="1200" dirty="0">
                        <a:solidFill>
                          <a:schemeClr val="tx2"/>
                        </a:solidFill>
                        <a:latin typeface="EYInterstate Light" panose="02000506000000020004" pitchFamily="2" charset="0"/>
                        <a:ea typeface="+mn-ea"/>
                        <a:cs typeface="Arial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itchFamily="2" charset="0"/>
                        </a:rPr>
                        <a:t>Adverse impact on employee morale  due to lack of transparency in  compensation definition and bonus  pay-out process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lang="en-IN" sz="1300" dirty="0">
                        <a:solidFill>
                          <a:schemeClr val="tx1"/>
                        </a:solidFill>
                        <a:latin typeface="EYInterstate Light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300" spc="-5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Bonus should </a:t>
                      </a: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be linked to  </a:t>
                      </a:r>
                      <a:r>
                        <a:rPr lang="en-IN" sz="1300" spc="-5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achievement </a:t>
                      </a: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of specific objectives. 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Bonus </a:t>
                      </a:r>
                      <a:r>
                        <a:rPr lang="en-IN" sz="1300" spc="-5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pay-out </a:t>
                      </a: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criteria </a:t>
                      </a:r>
                      <a:r>
                        <a:rPr lang="en-IN" sz="1300" spc="-5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should </a:t>
                      </a: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be  defined.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Ratings </a:t>
                      </a:r>
                      <a:r>
                        <a:rPr lang="en-IN" sz="1300" spc="-5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should </a:t>
                      </a: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be </a:t>
                      </a:r>
                      <a:r>
                        <a:rPr lang="en-IN" sz="1300" spc="-5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linked </a:t>
                      </a: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to</a:t>
                      </a:r>
                      <a:r>
                        <a:rPr lang="en-IN" sz="1300" spc="-105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 </a:t>
                      </a: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the  </a:t>
                      </a:r>
                      <a:r>
                        <a:rPr lang="en-IN" sz="1300" spc="-5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/>
                        </a:rPr>
                        <a:t>bonus</a:t>
                      </a:r>
                      <a:endParaRPr lang="en-IN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  <a:cs typeface="Arial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lang="en-US" altLang="en-US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50180"/>
                  </a:ext>
                </a:extLst>
              </a:tr>
            </a:tbl>
          </a:graphicData>
        </a:graphic>
      </p:graphicFrame>
      <p:sp>
        <p:nvSpPr>
          <p:cNvPr id="39" name="Content Placeholder 8">
            <a:extLst>
              <a:ext uri="{FF2B5EF4-FFF2-40B4-BE49-F238E27FC236}">
                <a16:creationId xmlns:a16="http://schemas.microsoft.com/office/drawing/2014/main" id="{987D52B5-F353-4C29-B4A8-A8E2577251C5}"/>
              </a:ext>
            </a:extLst>
          </p:cNvPr>
          <p:cNvSpPr txBox="1">
            <a:spLocks/>
          </p:cNvSpPr>
          <p:nvPr/>
        </p:nvSpPr>
        <p:spPr>
          <a:xfrm>
            <a:off x="364949" y="1618089"/>
            <a:ext cx="331051" cy="331051"/>
          </a:xfrm>
          <a:prstGeom prst="rect">
            <a:avLst/>
          </a:prstGeom>
          <a:solidFill>
            <a:schemeClr val="accent5"/>
          </a:solidFill>
        </p:spPr>
        <p:txBody>
          <a:bodyPr vert="horz" lIns="36000" tIns="36000" rIns="36000" bIns="36000" rtlCol="0" anchor="ctr">
            <a:no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FontTx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800"/>
              </a:spcBef>
              <a:buFontTx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1463" indent="-271463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541338" indent="-26987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04863" indent="-26352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solidFill>
                  <a:schemeClr val="tx2"/>
                </a:solidFill>
                <a:latin typeface="EYInterstate" panose="02000503020000020004" pitchFamily="2" charset="0"/>
              </a:rPr>
              <a:t>1</a:t>
            </a:r>
          </a:p>
        </p:txBody>
      </p:sp>
      <p:sp>
        <p:nvSpPr>
          <p:cNvPr id="48" name="Content Placeholder 8">
            <a:extLst>
              <a:ext uri="{FF2B5EF4-FFF2-40B4-BE49-F238E27FC236}">
                <a16:creationId xmlns:a16="http://schemas.microsoft.com/office/drawing/2014/main" id="{69A91A16-EE64-48F7-9706-DE7B2DF2CD7F}"/>
              </a:ext>
            </a:extLst>
          </p:cNvPr>
          <p:cNvSpPr txBox="1">
            <a:spLocks/>
          </p:cNvSpPr>
          <p:nvPr/>
        </p:nvSpPr>
        <p:spPr>
          <a:xfrm>
            <a:off x="364949" y="3501000"/>
            <a:ext cx="331051" cy="331051"/>
          </a:xfrm>
          <a:prstGeom prst="rect">
            <a:avLst/>
          </a:prstGeom>
          <a:solidFill>
            <a:schemeClr val="accent5"/>
          </a:solidFill>
        </p:spPr>
        <p:txBody>
          <a:bodyPr vert="horz" lIns="36000" tIns="36000" rIns="36000" bIns="36000" rtlCol="0" anchor="ctr">
            <a:no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FontTx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800"/>
              </a:spcBef>
              <a:buFontTx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1463" indent="-271463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541338" indent="-26987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04863" indent="-26352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solidFill>
                  <a:schemeClr val="tx2"/>
                </a:solidFill>
                <a:latin typeface="EYInterstate" panose="02000503020000020004" pitchFamily="2" charset="0"/>
              </a:rPr>
              <a:t>2</a:t>
            </a: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C35172AD-ABD7-447C-AC79-9EBFFC208279}"/>
              </a:ext>
            </a:extLst>
          </p:cNvPr>
          <p:cNvSpPr txBox="1">
            <a:spLocks/>
          </p:cNvSpPr>
          <p:nvPr/>
        </p:nvSpPr>
        <p:spPr>
          <a:xfrm>
            <a:off x="9933442" y="5826603"/>
            <a:ext cx="1748631" cy="27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lvl="1" algn="r">
              <a:spcAft>
                <a:spcPts val="200"/>
              </a:spcAft>
            </a:pPr>
            <a:r>
              <a:rPr lang="en-US" sz="1050" i="1" dirty="0">
                <a:latin typeface="EYInterstate Light" panose="02000506000000020004" pitchFamily="2" charset="0"/>
              </a:rPr>
              <a:t>End of section</a:t>
            </a:r>
          </a:p>
        </p:txBody>
      </p:sp>
      <p:pic>
        <p:nvPicPr>
          <p:cNvPr id="11" name="Graphic 10" descr="Ribbon">
            <a:extLst>
              <a:ext uri="{FF2B5EF4-FFF2-40B4-BE49-F238E27FC236}">
                <a16:creationId xmlns:a16="http://schemas.microsoft.com/office/drawing/2014/main" id="{2DCEEA01-0A8E-4523-AD58-D6483CED8F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78393" y="247770"/>
            <a:ext cx="686511" cy="686511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41DB098A-6442-4107-8A01-0AE63D9F64AB}"/>
              </a:ext>
            </a:extLst>
          </p:cNvPr>
          <p:cNvGrpSpPr/>
          <p:nvPr/>
        </p:nvGrpSpPr>
        <p:grpSpPr>
          <a:xfrm>
            <a:off x="10426621" y="187161"/>
            <a:ext cx="1145323" cy="981113"/>
            <a:chOff x="4656571" y="2602968"/>
            <a:chExt cx="3305786" cy="3259448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673A8BD-B6C1-4D14-86A1-58EC58EBD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6E4AD1B5-DEB1-4B97-84B6-06D4FE35C26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noFill/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14643A8-9496-4917-BBD7-2EBF18D5EC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68A92B59-0128-4C70-A7F1-B9E39B8109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" name="Oval 12">
              <a:extLst>
                <a:ext uri="{FF2B5EF4-FFF2-40B4-BE49-F238E27FC236}">
                  <a16:creationId xmlns:a16="http://schemas.microsoft.com/office/drawing/2014/main" id="{C4FEBEDE-682D-4E47-AD8D-430903D26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C91DB974-CC8F-4C2C-BECC-08388ACB5C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" name="Oval 15">
              <a:extLst>
                <a:ext uri="{FF2B5EF4-FFF2-40B4-BE49-F238E27FC236}">
                  <a16:creationId xmlns:a16="http://schemas.microsoft.com/office/drawing/2014/main" id="{7EC5D3EB-4E7C-43F5-AFA8-3CBAD821B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C4AD3E25-EE22-4DE7-9086-F9F4EC23D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" name="Oval 18">
              <a:extLst>
                <a:ext uri="{FF2B5EF4-FFF2-40B4-BE49-F238E27FC236}">
                  <a16:creationId xmlns:a16="http://schemas.microsoft.com/office/drawing/2014/main" id="{9FB143F8-AAF5-4AFF-90F4-EFE5079C8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EFE97776-95A1-4A7F-978E-F0F158C873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" name="Oval 21">
              <a:extLst>
                <a:ext uri="{FF2B5EF4-FFF2-40B4-BE49-F238E27FC236}">
                  <a16:creationId xmlns:a16="http://schemas.microsoft.com/office/drawing/2014/main" id="{A5D363B5-BD16-45B3-844F-540EFB335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4DCE795-65EC-4EE4-85FD-400257FD365F}"/>
                </a:ext>
              </a:extLst>
            </p:cNvPr>
            <p:cNvSpPr/>
            <p:nvPr/>
          </p:nvSpPr>
          <p:spPr>
            <a:xfrm>
              <a:off x="5660472" y="3653263"/>
              <a:ext cx="1437007" cy="107390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25" name="Graphic 24" descr="Target Audience">
              <a:extLst>
                <a:ext uri="{FF2B5EF4-FFF2-40B4-BE49-F238E27FC236}">
                  <a16:creationId xmlns:a16="http://schemas.microsoft.com/office/drawing/2014/main" id="{25AF3B28-1A39-42DC-A793-E0E8764E03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490490" y="2629102"/>
              <a:ext cx="597521" cy="597521"/>
            </a:xfrm>
            <a:prstGeom prst="rect">
              <a:avLst/>
            </a:prstGeom>
          </p:spPr>
        </p:pic>
        <p:pic>
          <p:nvPicPr>
            <p:cNvPr id="26" name="Graphic 25" descr="Handshake">
              <a:extLst>
                <a:ext uri="{FF2B5EF4-FFF2-40B4-BE49-F238E27FC236}">
                  <a16:creationId xmlns:a16="http://schemas.microsoft.com/office/drawing/2014/main" id="{C45C90CD-C92B-4F05-B5B2-F9FC352168D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27" name="Graphic 26" descr="Ribbon">
              <a:extLst>
                <a:ext uri="{FF2B5EF4-FFF2-40B4-BE49-F238E27FC236}">
                  <a16:creationId xmlns:a16="http://schemas.microsoft.com/office/drawing/2014/main" id="{E760CB7B-0BC3-4502-A734-A02A950F98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842997" y="5289854"/>
              <a:ext cx="457200" cy="457200"/>
            </a:xfrm>
            <a:prstGeom prst="rect">
              <a:avLst/>
            </a:prstGeom>
          </p:spPr>
        </p:pic>
        <p:pic>
          <p:nvPicPr>
            <p:cNvPr id="28" name="Graphic 27" descr="Contract">
              <a:extLst>
                <a:ext uri="{FF2B5EF4-FFF2-40B4-BE49-F238E27FC236}">
                  <a16:creationId xmlns:a16="http://schemas.microsoft.com/office/drawing/2014/main" id="{B7B7ED67-6158-456D-8D84-D5686A5E401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758757" y="4025047"/>
              <a:ext cx="418525" cy="418525"/>
            </a:xfrm>
            <a:prstGeom prst="rect">
              <a:avLst/>
            </a:prstGeom>
          </p:spPr>
        </p:pic>
        <p:pic>
          <p:nvPicPr>
            <p:cNvPr id="29" name="Graphic 28" descr="Coins">
              <a:extLst>
                <a:ext uri="{FF2B5EF4-FFF2-40B4-BE49-F238E27FC236}">
                  <a16:creationId xmlns:a16="http://schemas.microsoft.com/office/drawing/2014/main" id="{C966C315-F5C0-4C3D-BB1D-071C1A2024C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399807" y="4551818"/>
              <a:ext cx="469492" cy="469492"/>
            </a:xfrm>
            <a:prstGeom prst="rect">
              <a:avLst/>
            </a:prstGeom>
          </p:spPr>
        </p:pic>
      </p:grpSp>
      <p:sp>
        <p:nvSpPr>
          <p:cNvPr id="30" name="AutoShape 5">
            <a:extLst>
              <a:ext uri="{FF2B5EF4-FFF2-40B4-BE49-F238E27FC236}">
                <a16:creationId xmlns:a16="http://schemas.microsoft.com/office/drawing/2014/main" id="{36B51F58-4910-495B-B4A5-E79F15A9082C}"/>
              </a:ext>
            </a:extLst>
          </p:cNvPr>
          <p:cNvSpPr>
            <a:spLocks noChangeArrowheads="1"/>
          </p:cNvSpPr>
          <p:nvPr/>
        </p:nvSpPr>
        <p:spPr bwMode="gray">
          <a:xfrm>
            <a:off x="6064703" y="308747"/>
            <a:ext cx="1087298" cy="576000"/>
          </a:xfrm>
          <a:prstGeom prst="homePlate">
            <a:avLst>
              <a:gd name="adj" fmla="val 29160"/>
            </a:avLst>
          </a:prstGeom>
          <a:solidFill>
            <a:schemeClr val="accent2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latin typeface="EYInterstate Light" panose="02000506000000020004" pitchFamily="2" charset="0"/>
              </a:rPr>
              <a:t>Set  &amp; align goals</a:t>
            </a:r>
          </a:p>
        </p:txBody>
      </p:sp>
      <p:sp>
        <p:nvSpPr>
          <p:cNvPr id="31" name="AutoShape 6">
            <a:extLst>
              <a:ext uri="{FF2B5EF4-FFF2-40B4-BE49-F238E27FC236}">
                <a16:creationId xmlns:a16="http://schemas.microsoft.com/office/drawing/2014/main" id="{E5B29F46-0D3D-4D1A-8C8F-4AF91FF54429}"/>
              </a:ext>
            </a:extLst>
          </p:cNvPr>
          <p:cNvSpPr>
            <a:spLocks noChangeArrowheads="1"/>
          </p:cNvSpPr>
          <p:nvPr/>
        </p:nvSpPr>
        <p:spPr bwMode="gray">
          <a:xfrm>
            <a:off x="7060417" y="308747"/>
            <a:ext cx="1335168" cy="576000"/>
          </a:xfrm>
          <a:prstGeom prst="chevron">
            <a:avLst>
              <a:gd name="adj" fmla="val 30004"/>
            </a:avLst>
          </a:prstGeom>
          <a:solidFill>
            <a:schemeClr val="accent2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latin typeface="EYInterstate Light" panose="02000506000000020004" pitchFamily="2" charset="0"/>
              </a:rPr>
              <a:t>Appraisal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335C82-75CF-4DFF-8EE1-F4B65B6068A5}"/>
              </a:ext>
            </a:extLst>
          </p:cNvPr>
          <p:cNvSpPr txBox="1"/>
          <p:nvPr/>
        </p:nvSpPr>
        <p:spPr>
          <a:xfrm>
            <a:off x="696000" y="6102372"/>
            <a:ext cx="5302157" cy="220060"/>
          </a:xfrm>
          <a:prstGeom prst="rect">
            <a:avLst/>
          </a:prstGeom>
          <a:noFill/>
        </p:spPr>
        <p:txBody>
          <a:bodyPr wrap="none" lIns="0" tIns="36576" rIns="0" bIns="0" rtlCol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IN" sz="1400" b="1" i="1" dirty="0">
                <a:solidFill>
                  <a:schemeClr val="bg1"/>
                </a:solidFill>
              </a:rPr>
              <a:t>SMART – Specific, Measurable, Achievable, Realistic, Tangible</a:t>
            </a:r>
          </a:p>
        </p:txBody>
      </p:sp>
    </p:spTree>
    <p:extLst>
      <p:ext uri="{BB962C8B-B14F-4D97-AF65-F5344CB8AC3E}">
        <p14:creationId xmlns:p14="http://schemas.microsoft.com/office/powerpoint/2010/main" val="19763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8" grpId="0" animBg="1"/>
      <p:bldP spid="10" grpId="0"/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  <a:latin typeface="EYInterstate Light" panose="02000506000000020004" pitchFamily="2" charset="0"/>
              </a:rPr>
              <a:t>Payroll function - combination of HR and Finance</a:t>
            </a:r>
            <a:endParaRPr lang="en-IN" sz="2400" dirty="0">
              <a:solidFill>
                <a:schemeClr val="tx1"/>
              </a:solidFill>
              <a:latin typeface="EYInterstate Light" panose="02000506000000020004" pitchFamily="2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703388" y="1311376"/>
            <a:ext cx="8509000" cy="4667250"/>
            <a:chOff x="192088" y="1143000"/>
            <a:chExt cx="8509000" cy="4667250"/>
          </a:xfrm>
        </p:grpSpPr>
        <p:sp>
          <p:nvSpPr>
            <p:cNvPr id="6" name="Line 19"/>
            <p:cNvSpPr>
              <a:spLocks noChangeShapeType="1"/>
            </p:cNvSpPr>
            <p:nvPr/>
          </p:nvSpPr>
          <p:spPr bwMode="auto">
            <a:xfrm>
              <a:off x="947738" y="4149725"/>
              <a:ext cx="7753350" cy="4127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IN" dirty="0">
                <a:solidFill>
                  <a:schemeClr val="tx1">
                    <a:lumMod val="50000"/>
                    <a:lumOff val="50000"/>
                  </a:schemeClr>
                </a:solidFill>
                <a:latin typeface="EYInterstate" panose="02000503020000020004" pitchFamily="2" charset="0"/>
              </a:endParaRPr>
            </a:p>
          </p:txBody>
        </p:sp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1460500" y="2933700"/>
              <a:ext cx="2474913" cy="581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r>
                <a:rPr lang="en-US" altLang="en-US" sz="1600" b="1" i="1" dirty="0">
                  <a:latin typeface="EYInterstate" panose="02000503020000020004" pitchFamily="2" charset="0"/>
                </a:rPr>
                <a:t>Administration</a:t>
              </a:r>
              <a:r>
                <a:rPr lang="en-US" altLang="en-US" sz="1600" dirty="0">
                  <a:latin typeface="EYInterstate" panose="02000503020000020004" pitchFamily="2" charset="0"/>
                </a:rPr>
                <a:t> of Payroll master </a:t>
              </a:r>
            </a:p>
          </p:txBody>
        </p:sp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6638925" y="2933700"/>
              <a:ext cx="1560513" cy="825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r>
                <a:rPr lang="en-US" altLang="en-US" sz="1600" b="1" i="1" dirty="0">
                  <a:latin typeface="EYInterstate" panose="02000503020000020004" pitchFamily="2" charset="0"/>
                </a:rPr>
                <a:t>Computation</a:t>
              </a:r>
              <a:r>
                <a:rPr lang="en-US" altLang="en-US" sz="1600" b="1" dirty="0">
                  <a:latin typeface="EYInterstate" panose="02000503020000020004" pitchFamily="2" charset="0"/>
                </a:rPr>
                <a:t> </a:t>
              </a:r>
              <a:r>
                <a:rPr lang="en-US" altLang="en-US" sz="1600" dirty="0">
                  <a:latin typeface="EYInterstate" panose="02000503020000020004" pitchFamily="2" charset="0"/>
                </a:rPr>
                <a:t>of employee payroll </a:t>
              </a:r>
            </a:p>
          </p:txBody>
        </p:sp>
        <p:sp>
          <p:nvSpPr>
            <p:cNvPr id="9" name="Text Box 17"/>
            <p:cNvSpPr txBox="1">
              <a:spLocks noChangeArrowheads="1"/>
            </p:cNvSpPr>
            <p:nvPr/>
          </p:nvSpPr>
          <p:spPr bwMode="auto">
            <a:xfrm>
              <a:off x="6623050" y="4652963"/>
              <a:ext cx="1576388" cy="581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r>
                <a:rPr lang="en-US" altLang="en-US" sz="1600" b="1" i="1" dirty="0">
                  <a:latin typeface="EYInterstate" panose="02000503020000020004" pitchFamily="2" charset="0"/>
                </a:rPr>
                <a:t>Disbursement </a:t>
              </a:r>
              <a:r>
                <a:rPr lang="en-US" altLang="en-US" sz="1600" dirty="0">
                  <a:latin typeface="EYInterstate" panose="02000503020000020004" pitchFamily="2" charset="0"/>
                </a:rPr>
                <a:t>to employees</a:t>
              </a:r>
            </a:p>
          </p:txBody>
        </p:sp>
        <p:sp>
          <p:nvSpPr>
            <p:cNvPr id="10" name="Text Box 27"/>
            <p:cNvSpPr txBox="1">
              <a:spLocks noChangeArrowheads="1"/>
            </p:cNvSpPr>
            <p:nvPr/>
          </p:nvSpPr>
          <p:spPr bwMode="auto">
            <a:xfrm rot="16200000">
              <a:off x="-771525" y="4440238"/>
              <a:ext cx="2333625" cy="406400"/>
            </a:xfrm>
            <a:prstGeom prst="rect">
              <a:avLst/>
            </a:prstGeom>
            <a:solidFill>
              <a:srgbClr val="FFD200"/>
            </a:solidFill>
            <a:ln>
              <a:noFill/>
            </a:ln>
            <a:effectLst/>
          </p:spPr>
          <p:txBody>
            <a:bodyPr lIns="45720" rIns="45720" anchorCtr="1"/>
            <a:lstStyle/>
            <a:p>
              <a:r>
                <a:rPr lang="en-US" altLang="en-US" dirty="0">
                  <a:solidFill>
                    <a:schemeClr val="tx2"/>
                  </a:solidFill>
                  <a:latin typeface="EYInterstate" panose="02000503020000020004" pitchFamily="2" charset="0"/>
                </a:rPr>
                <a:t>Finance</a:t>
              </a:r>
            </a:p>
          </p:txBody>
        </p:sp>
        <p:sp>
          <p:nvSpPr>
            <p:cNvPr id="11" name="Text Box 28"/>
            <p:cNvSpPr txBox="1">
              <a:spLocks noChangeArrowheads="1"/>
            </p:cNvSpPr>
            <p:nvPr/>
          </p:nvSpPr>
          <p:spPr bwMode="auto">
            <a:xfrm rot="16200000">
              <a:off x="-748506" y="2083594"/>
              <a:ext cx="2287588" cy="406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lIns="45720" rIns="45720" anchorCtr="1"/>
            <a:lstStyle/>
            <a:p>
              <a:r>
                <a:rPr lang="en-US" altLang="en-US" dirty="0">
                  <a:solidFill>
                    <a:schemeClr val="tx2"/>
                  </a:solidFill>
                  <a:latin typeface="EYInterstate" panose="02000503020000020004" pitchFamily="2" charset="0"/>
                </a:rPr>
                <a:t>Human resources</a:t>
              </a:r>
            </a:p>
          </p:txBody>
        </p:sp>
        <p:sp>
          <p:nvSpPr>
            <p:cNvPr id="12" name="AutoShape 29"/>
            <p:cNvSpPr>
              <a:spLocks noChangeArrowheads="1"/>
            </p:cNvSpPr>
            <p:nvPr/>
          </p:nvSpPr>
          <p:spPr bwMode="auto">
            <a:xfrm>
              <a:off x="5816600" y="4781550"/>
              <a:ext cx="696913" cy="37782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FFD200"/>
            </a:solidFill>
            <a:ln w="9525" algn="ctr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n-IN" dirty="0">
                <a:solidFill>
                  <a:schemeClr val="tx1">
                    <a:lumMod val="50000"/>
                    <a:lumOff val="50000"/>
                  </a:schemeClr>
                </a:solidFill>
                <a:latin typeface="EYInterstate" panose="02000503020000020004" pitchFamily="2" charset="0"/>
              </a:endParaRPr>
            </a:p>
          </p:txBody>
        </p:sp>
        <p:pic>
          <p:nvPicPr>
            <p:cNvPr id="13" name="Picture 30" descr="j029202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2900" y="4500563"/>
              <a:ext cx="733425" cy="8683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33" descr="j029202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2900" y="1182688"/>
              <a:ext cx="733425" cy="8683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34" descr="j029202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2900" y="2927350"/>
              <a:ext cx="733425" cy="8683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 Box 36"/>
            <p:cNvSpPr txBox="1">
              <a:spLocks noChangeArrowheads="1"/>
            </p:cNvSpPr>
            <p:nvPr/>
          </p:nvSpPr>
          <p:spPr bwMode="auto">
            <a:xfrm rot="16200000">
              <a:off x="173037" y="3263901"/>
              <a:ext cx="1419225" cy="40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5720" rIns="45720" anchorCtr="1"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r>
                <a:rPr lang="en-US" altLang="en-US" b="1" dirty="0">
                  <a:ln/>
                  <a:solidFill>
                    <a:schemeClr val="tx2"/>
                  </a:solidFill>
                  <a:latin typeface="EYInterstate" panose="02000503020000020004" pitchFamily="2" charset="0"/>
                </a:rPr>
                <a:t>Payroll</a:t>
              </a:r>
            </a:p>
          </p:txBody>
        </p:sp>
        <p:sp>
          <p:nvSpPr>
            <p:cNvPr id="17" name="Line 37"/>
            <p:cNvSpPr>
              <a:spLocks noChangeShapeType="1"/>
            </p:cNvSpPr>
            <p:nvPr/>
          </p:nvSpPr>
          <p:spPr bwMode="auto">
            <a:xfrm>
              <a:off x="1062038" y="2770188"/>
              <a:ext cx="7626350" cy="2857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IN" dirty="0">
                <a:solidFill>
                  <a:schemeClr val="tx1">
                    <a:lumMod val="50000"/>
                    <a:lumOff val="50000"/>
                  </a:schemeClr>
                </a:solidFill>
                <a:latin typeface="EYInterstate" panose="02000503020000020004" pitchFamily="2" charset="0"/>
              </a:endParaRPr>
            </a:p>
          </p:txBody>
        </p:sp>
        <p:sp>
          <p:nvSpPr>
            <p:cNvPr id="18" name="Text Box 38"/>
            <p:cNvSpPr txBox="1">
              <a:spLocks noChangeArrowheads="1"/>
            </p:cNvSpPr>
            <p:nvPr/>
          </p:nvSpPr>
          <p:spPr bwMode="auto">
            <a:xfrm>
              <a:off x="1460500" y="1312863"/>
              <a:ext cx="2474913" cy="1069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r>
                <a:rPr lang="en-US" altLang="en-US" sz="1600" b="1" i="1" dirty="0">
                  <a:latin typeface="EYInterstate" panose="02000503020000020004" pitchFamily="2" charset="0"/>
                </a:rPr>
                <a:t>Recruitment </a:t>
              </a:r>
              <a:r>
                <a:rPr lang="en-US" altLang="en-US" sz="1600" dirty="0">
                  <a:latin typeface="EYInterstate" panose="02000503020000020004" pitchFamily="2" charset="0"/>
                </a:rPr>
                <a:t>of employees and maintenance of employee records</a:t>
              </a:r>
            </a:p>
          </p:txBody>
        </p:sp>
        <p:sp>
          <p:nvSpPr>
            <p:cNvPr id="19" name="Text Box 39"/>
            <p:cNvSpPr txBox="1">
              <a:spLocks noChangeArrowheads="1"/>
            </p:cNvSpPr>
            <p:nvPr/>
          </p:nvSpPr>
          <p:spPr bwMode="auto">
            <a:xfrm>
              <a:off x="6638925" y="1325563"/>
              <a:ext cx="1560513" cy="825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r>
                <a:rPr lang="en-US" altLang="en-US" sz="1600" b="1" i="1" dirty="0">
                  <a:latin typeface="EYInterstate" panose="02000503020000020004" pitchFamily="2" charset="0"/>
                </a:rPr>
                <a:t>Update </a:t>
              </a:r>
              <a:r>
                <a:rPr lang="en-US" altLang="en-US" sz="1600" i="1" dirty="0">
                  <a:latin typeface="EYInterstate" panose="02000503020000020004" pitchFamily="2" charset="0"/>
                </a:rPr>
                <a:t>of employee database</a:t>
              </a:r>
              <a:endParaRPr lang="en-US" altLang="en-US" sz="1600" dirty="0">
                <a:latin typeface="EYInterstate" panose="02000503020000020004" pitchFamily="2" charset="0"/>
              </a:endParaRPr>
            </a:p>
          </p:txBody>
        </p:sp>
        <p:sp>
          <p:nvSpPr>
            <p:cNvPr id="20" name="AutoShape 40"/>
            <p:cNvSpPr>
              <a:spLocks noChangeArrowheads="1"/>
            </p:cNvSpPr>
            <p:nvPr/>
          </p:nvSpPr>
          <p:spPr bwMode="auto">
            <a:xfrm>
              <a:off x="5816600" y="3148013"/>
              <a:ext cx="696913" cy="37782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FFD200"/>
            </a:solidFill>
            <a:ln w="9525" algn="ctr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n-IN" dirty="0">
                <a:solidFill>
                  <a:schemeClr val="tx1">
                    <a:lumMod val="50000"/>
                    <a:lumOff val="50000"/>
                  </a:schemeClr>
                </a:solidFill>
                <a:latin typeface="EYInterstate" panose="02000503020000020004" pitchFamily="2" charset="0"/>
              </a:endParaRPr>
            </a:p>
          </p:txBody>
        </p:sp>
        <p:sp>
          <p:nvSpPr>
            <p:cNvPr id="21" name="AutoShape 41"/>
            <p:cNvSpPr>
              <a:spLocks noChangeArrowheads="1"/>
            </p:cNvSpPr>
            <p:nvPr/>
          </p:nvSpPr>
          <p:spPr bwMode="auto">
            <a:xfrm>
              <a:off x="5816600" y="1509713"/>
              <a:ext cx="696913" cy="37782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FFD200"/>
            </a:solidFill>
            <a:ln w="9525" algn="ctr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endParaRPr lang="en-IN" dirty="0">
                <a:solidFill>
                  <a:schemeClr val="tx1">
                    <a:lumMod val="50000"/>
                    <a:lumOff val="50000"/>
                  </a:schemeClr>
                </a:solidFill>
                <a:latin typeface="EYInterstate" panose="02000503020000020004" pitchFamily="2" charset="0"/>
              </a:endParaRPr>
            </a:p>
          </p:txBody>
        </p:sp>
        <p:sp>
          <p:nvSpPr>
            <p:cNvPr id="22" name="Text Box 42"/>
            <p:cNvSpPr txBox="1">
              <a:spLocks noChangeArrowheads="1"/>
            </p:cNvSpPr>
            <p:nvPr/>
          </p:nvSpPr>
          <p:spPr bwMode="auto">
            <a:xfrm>
              <a:off x="1465263" y="4652963"/>
              <a:ext cx="2474912" cy="581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r>
                <a:rPr lang="en-US" altLang="en-US" sz="1600" b="1" dirty="0">
                  <a:latin typeface="EYInterstate" panose="02000503020000020004" pitchFamily="2" charset="0"/>
                </a:rPr>
                <a:t>Maintain </a:t>
              </a:r>
              <a:r>
                <a:rPr lang="en-US" altLang="en-US" sz="1600" dirty="0">
                  <a:latin typeface="EYInterstate" panose="02000503020000020004" pitchFamily="2" charset="0"/>
                </a:rPr>
                <a:t>books of account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677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Recruitment</a:t>
            </a:r>
          </a:p>
        </p:txBody>
      </p:sp>
      <p:pic>
        <p:nvPicPr>
          <p:cNvPr id="28" name="Graphic 27" descr="Target Audience">
            <a:extLst>
              <a:ext uri="{FF2B5EF4-FFF2-40B4-BE49-F238E27FC236}">
                <a16:creationId xmlns:a16="http://schemas.microsoft.com/office/drawing/2014/main" id="{A1073D80-B0D1-414D-9CCC-BEA53D1520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08000" y="189102"/>
            <a:ext cx="772070" cy="772070"/>
          </a:xfrm>
          <a:prstGeom prst="rect">
            <a:avLst/>
          </a:prstGeom>
        </p:spPr>
      </p:pic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0DCAC754-12D3-475B-8D76-1ABABA59F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799462"/>
              </p:ext>
            </p:extLst>
          </p:nvPr>
        </p:nvGraphicFramePr>
        <p:xfrm>
          <a:off x="364949" y="1701000"/>
          <a:ext cx="11347052" cy="2517453"/>
        </p:xfrm>
        <a:graphic>
          <a:graphicData uri="http://schemas.openxmlformats.org/drawingml/2006/table">
            <a:tbl>
              <a:tblPr firstRow="1" bandRow="1"/>
              <a:tblGrid>
                <a:gridCol w="331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68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Activities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Risk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Controls</a:t>
                      </a:r>
                      <a:endParaRPr lang="en-US" sz="1400" b="0" i="1" dirty="0">
                        <a:solidFill>
                          <a:schemeClr val="tx1"/>
                        </a:solidFill>
                        <a:latin typeface="EYInterstate" panose="0200050302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066">
                <a:tc rowSpan="3"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400" i="1" kern="1200" dirty="0">
                          <a:solidFill>
                            <a:schemeClr val="tx2"/>
                          </a:solidFill>
                          <a:latin typeface="EYInterstate Light" panose="02000506000000020004" pitchFamily="2" charset="0"/>
                          <a:ea typeface="+mn-ea"/>
                          <a:cs typeface="Arial" pitchFamily="34" charset="0"/>
                        </a:rPr>
                        <a:t>Plan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80975" lvl="1" indent="-180975" algn="l">
                        <a:spcBef>
                          <a:spcPts val="200"/>
                        </a:spcBef>
                        <a:spcAft>
                          <a:spcPts val="200"/>
                        </a:spcAft>
                        <a:buSzPct val="75000"/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Review current &amp; new business, attrition &amp; productivity</a:t>
                      </a:r>
                    </a:p>
                    <a:p>
                      <a:pPr marL="180975" lvl="1" indent="-180975" algn="l">
                        <a:spcBef>
                          <a:spcPts val="200"/>
                        </a:spcBef>
                        <a:spcAft>
                          <a:spcPts val="200"/>
                        </a:spcAft>
                        <a:buSzPct val="75000"/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Compute manpower </a:t>
                      </a:r>
                    </a:p>
                    <a:p>
                      <a:pPr marL="180975" lvl="1" indent="-180975" algn="l">
                        <a:spcBef>
                          <a:spcPts val="200"/>
                        </a:spcBef>
                        <a:spcAft>
                          <a:spcPts val="200"/>
                        </a:spcAft>
                        <a:buSzPct val="75000"/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Plan reviewed &amp; approved by HR and other business heads (per DoA)</a:t>
                      </a:r>
                    </a:p>
                    <a:p>
                      <a:pPr marL="180975" lvl="1" indent="-180975" algn="l">
                        <a:spcBef>
                          <a:spcPts val="200"/>
                        </a:spcBef>
                        <a:spcAft>
                          <a:spcPts val="200"/>
                        </a:spcAft>
                        <a:buSzPct val="75000"/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Draft job descriptions </a:t>
                      </a:r>
                    </a:p>
                    <a:p>
                      <a:pPr marL="180975" lvl="1" indent="-180975" algn="l">
                        <a:spcBef>
                          <a:spcPts val="200"/>
                        </a:spcBef>
                        <a:spcAft>
                          <a:spcPts val="200"/>
                        </a:spcAft>
                        <a:buSzPct val="75000"/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Periodic monitoring of performance against the plan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9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</a:rPr>
                        <a:t>Inaccurate manpower planning leading to over or under staffing</a:t>
                      </a:r>
                    </a:p>
                  </a:txBody>
                  <a:tcPr marL="121984" marR="121984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>
                      <a:lvl1pPr marL="231775" indent="-2317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804863" indent="-3429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1223963" indent="-3048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604963" indent="-2667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985963" indent="-2667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2443163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900363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3357563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814763" indent="-266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404040"/>
                        </a:buClr>
                        <a:buSzPct val="7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300" b="0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Manpower planning </a:t>
                      </a:r>
                      <a:r>
                        <a:rPr kumimoji="0" 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in line with budget and competency need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404040"/>
                        </a:buClr>
                        <a:buSzPct val="75000"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</a:rPr>
                        <a:t>Proper documentation for the basis of the manpower plan should be maintained, </a:t>
                      </a:r>
                      <a:r>
                        <a:rPr kumimoji="0" lang="en-US" altLang="en-US" sz="13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</a:rPr>
                        <a:t>reviewed and approved</a:t>
                      </a:r>
                    </a:p>
                  </a:txBody>
                  <a:tcPr marL="121984" marR="121984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722810"/>
                  </a:ext>
                </a:extLst>
              </a:tr>
              <a:tr h="46402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</a:rPr>
                        <a:t>Unauthorized changes to manpower plan</a:t>
                      </a:r>
                    </a:p>
                  </a:txBody>
                  <a:tcPr marL="121984" marR="121984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</a:rPr>
                        <a:t>Manpower plan is </a:t>
                      </a:r>
                      <a:r>
                        <a:rPr kumimoji="0" lang="en-US" altLang="en-US" sz="13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</a:rPr>
                        <a:t>approved</a:t>
                      </a:r>
                      <a:r>
                        <a:rPr kumimoji="0" lang="en-US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</a:rPr>
                        <a:t> as per the authority matrix provided in the policy</a:t>
                      </a:r>
                    </a:p>
                  </a:txBody>
                  <a:tcPr marL="121984" marR="121984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764281"/>
                  </a:ext>
                </a:extLst>
              </a:tr>
              <a:tr h="38213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</a:rPr>
                        <a:t>Management information to monitor workforce capacity is not adequate or accurate</a:t>
                      </a:r>
                    </a:p>
                  </a:txBody>
                  <a:tcPr marL="121984" marR="121984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</a:rPr>
                        <a:t>Periodic utilization reports are generated to show the effective utilization of the current employee base</a:t>
                      </a:r>
                    </a:p>
                  </a:txBody>
                  <a:tcPr marL="121984" marR="121984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413184"/>
                  </a:ext>
                </a:extLst>
              </a:tr>
            </a:tbl>
          </a:graphicData>
        </a:graphic>
      </p:graphicFrame>
      <p:sp>
        <p:nvSpPr>
          <p:cNvPr id="39" name="Content Placeholder 8">
            <a:extLst>
              <a:ext uri="{FF2B5EF4-FFF2-40B4-BE49-F238E27FC236}">
                <a16:creationId xmlns:a16="http://schemas.microsoft.com/office/drawing/2014/main" id="{987D52B5-F353-4C29-B4A8-A8E2577251C5}"/>
              </a:ext>
            </a:extLst>
          </p:cNvPr>
          <p:cNvSpPr txBox="1">
            <a:spLocks/>
          </p:cNvSpPr>
          <p:nvPr/>
        </p:nvSpPr>
        <p:spPr>
          <a:xfrm>
            <a:off x="364949" y="2141869"/>
            <a:ext cx="331051" cy="331051"/>
          </a:xfrm>
          <a:prstGeom prst="rect">
            <a:avLst/>
          </a:prstGeom>
          <a:solidFill>
            <a:schemeClr val="accent5"/>
          </a:solidFill>
        </p:spPr>
        <p:txBody>
          <a:bodyPr vert="horz" lIns="36000" tIns="36000" rIns="36000" bIns="36000" rtlCol="0" anchor="ctr">
            <a:no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FontTx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800"/>
              </a:spcBef>
              <a:buFontTx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1463" indent="-271463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541338" indent="-26987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04863" indent="-26352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solidFill>
                  <a:schemeClr val="tx2"/>
                </a:solidFill>
                <a:latin typeface="EYInterstate" panose="02000503020000020004" pitchFamily="2" charset="0"/>
              </a:rPr>
              <a:t>1</a:t>
            </a:r>
          </a:p>
        </p:txBody>
      </p:sp>
      <p:sp>
        <p:nvSpPr>
          <p:cNvPr id="49" name="Title 2">
            <a:extLst>
              <a:ext uri="{FF2B5EF4-FFF2-40B4-BE49-F238E27FC236}">
                <a16:creationId xmlns:a16="http://schemas.microsoft.com/office/drawing/2014/main" id="{508583E4-96D4-4A28-8B23-22196D54C2F7}"/>
              </a:ext>
            </a:extLst>
          </p:cNvPr>
          <p:cNvSpPr txBox="1">
            <a:spLocks/>
          </p:cNvSpPr>
          <p:nvPr/>
        </p:nvSpPr>
        <p:spPr>
          <a:xfrm>
            <a:off x="10272000" y="6066675"/>
            <a:ext cx="1748631" cy="27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lvl="1">
              <a:spcAft>
                <a:spcPts val="200"/>
              </a:spcAft>
            </a:pPr>
            <a:r>
              <a:rPr lang="en-US" sz="1050" i="1" dirty="0">
                <a:latin typeface="EYInterstate Light" panose="02000506000000020004" pitchFamily="2" charset="0"/>
              </a:rPr>
              <a:t>Continue on next page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F484DAC-7526-4CBA-9626-E491D4D940DB}"/>
              </a:ext>
            </a:extLst>
          </p:cNvPr>
          <p:cNvGrpSpPr/>
          <p:nvPr/>
        </p:nvGrpSpPr>
        <p:grpSpPr>
          <a:xfrm>
            <a:off x="10467617" y="189000"/>
            <a:ext cx="1095448" cy="975619"/>
            <a:chOff x="4656571" y="2602968"/>
            <a:chExt cx="3305786" cy="3259448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748E9E8-296B-4A3B-A696-ABD19BE275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6A092D28-7AAE-468C-91D8-118A31777C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8A949A0D-B539-4FB1-B61B-5E35F8F54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EBF01D29-5738-48EF-9742-7FA9BF65A0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6" name="Oval 12">
              <a:extLst>
                <a:ext uri="{FF2B5EF4-FFF2-40B4-BE49-F238E27FC236}">
                  <a16:creationId xmlns:a16="http://schemas.microsoft.com/office/drawing/2014/main" id="{E498E0C4-C4BA-45E2-AF35-9FB0B3A1F6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7" name="Freeform 14">
              <a:extLst>
                <a:ext uri="{FF2B5EF4-FFF2-40B4-BE49-F238E27FC236}">
                  <a16:creationId xmlns:a16="http://schemas.microsoft.com/office/drawing/2014/main" id="{B357B6BB-79D6-4362-A8A5-E10F55816B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8" name="Oval 15">
              <a:extLst>
                <a:ext uri="{FF2B5EF4-FFF2-40B4-BE49-F238E27FC236}">
                  <a16:creationId xmlns:a16="http://schemas.microsoft.com/office/drawing/2014/main" id="{4E389D54-3E16-4568-B4E2-73CC72C612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9" name="Freeform 17">
              <a:extLst>
                <a:ext uri="{FF2B5EF4-FFF2-40B4-BE49-F238E27FC236}">
                  <a16:creationId xmlns:a16="http://schemas.microsoft.com/office/drawing/2014/main" id="{D5944F95-8AA2-4648-8383-3C3F271C0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114E154D-6428-43E8-88A2-51EDED851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" name="Freeform 20">
              <a:extLst>
                <a:ext uri="{FF2B5EF4-FFF2-40B4-BE49-F238E27FC236}">
                  <a16:creationId xmlns:a16="http://schemas.microsoft.com/office/drawing/2014/main" id="{1FD4AE89-2276-44A1-85C4-745619B5C4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2" name="Oval 21">
              <a:extLst>
                <a:ext uri="{FF2B5EF4-FFF2-40B4-BE49-F238E27FC236}">
                  <a16:creationId xmlns:a16="http://schemas.microsoft.com/office/drawing/2014/main" id="{75F613D7-67DC-411C-AC90-8BEA5F2C0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CCACFAF-B7C1-4986-BDCE-91F9EADDEF80}"/>
                </a:ext>
              </a:extLst>
            </p:cNvPr>
            <p:cNvSpPr/>
            <p:nvPr/>
          </p:nvSpPr>
          <p:spPr>
            <a:xfrm>
              <a:off x="5660473" y="3632889"/>
              <a:ext cx="1437008" cy="111464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64" name="Graphic 63" descr="Target Audience">
              <a:extLst>
                <a:ext uri="{FF2B5EF4-FFF2-40B4-BE49-F238E27FC236}">
                  <a16:creationId xmlns:a16="http://schemas.microsoft.com/office/drawing/2014/main" id="{DC2EF2E3-CEAD-4257-8900-000633FC9D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478597" y="2639347"/>
              <a:ext cx="597521" cy="597521"/>
            </a:xfrm>
            <a:prstGeom prst="rect">
              <a:avLst/>
            </a:prstGeom>
          </p:spPr>
        </p:pic>
        <p:pic>
          <p:nvPicPr>
            <p:cNvPr id="65" name="Graphic 64" descr="Handshake">
              <a:extLst>
                <a:ext uri="{FF2B5EF4-FFF2-40B4-BE49-F238E27FC236}">
                  <a16:creationId xmlns:a16="http://schemas.microsoft.com/office/drawing/2014/main" id="{1F984B2D-7399-4C3C-ABE9-3C55D1672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66" name="Graphic 65" descr="Ribbon">
              <a:extLst>
                <a:ext uri="{FF2B5EF4-FFF2-40B4-BE49-F238E27FC236}">
                  <a16:creationId xmlns:a16="http://schemas.microsoft.com/office/drawing/2014/main" id="{6BAA643F-9E9B-4CEB-9117-78711355789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852267" y="5312726"/>
              <a:ext cx="457200" cy="457200"/>
            </a:xfrm>
            <a:prstGeom prst="rect">
              <a:avLst/>
            </a:prstGeom>
          </p:spPr>
        </p:pic>
        <p:pic>
          <p:nvPicPr>
            <p:cNvPr id="67" name="Graphic 66" descr="Contract">
              <a:extLst>
                <a:ext uri="{FF2B5EF4-FFF2-40B4-BE49-F238E27FC236}">
                  <a16:creationId xmlns:a16="http://schemas.microsoft.com/office/drawing/2014/main" id="{A9626887-9BDE-4962-8A14-57100884782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758757" y="4025047"/>
              <a:ext cx="418525" cy="418525"/>
            </a:xfrm>
            <a:prstGeom prst="rect">
              <a:avLst/>
            </a:prstGeom>
          </p:spPr>
        </p:pic>
        <p:pic>
          <p:nvPicPr>
            <p:cNvPr id="68" name="Graphic 67" descr="Coins">
              <a:extLst>
                <a:ext uri="{FF2B5EF4-FFF2-40B4-BE49-F238E27FC236}">
                  <a16:creationId xmlns:a16="http://schemas.microsoft.com/office/drawing/2014/main" id="{05132AF2-6B18-414B-B4E3-CF2A8FBEBE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399807" y="4551818"/>
              <a:ext cx="469492" cy="469492"/>
            </a:xfrm>
            <a:prstGeom prst="rect">
              <a:avLst/>
            </a:prstGeom>
          </p:spPr>
        </p:pic>
      </p:grpSp>
      <p:sp>
        <p:nvSpPr>
          <p:cNvPr id="27" name="AutoShape 5">
            <a:extLst>
              <a:ext uri="{FF2B5EF4-FFF2-40B4-BE49-F238E27FC236}">
                <a16:creationId xmlns:a16="http://schemas.microsoft.com/office/drawing/2014/main" id="{2404DB80-B7DE-4D69-9FD4-D458D9D70D04}"/>
              </a:ext>
            </a:extLst>
          </p:cNvPr>
          <p:cNvSpPr>
            <a:spLocks noChangeArrowheads="1"/>
          </p:cNvSpPr>
          <p:nvPr/>
        </p:nvSpPr>
        <p:spPr bwMode="gray">
          <a:xfrm>
            <a:off x="2618161" y="1074435"/>
            <a:ext cx="1087298" cy="576000"/>
          </a:xfrm>
          <a:prstGeom prst="homePlate">
            <a:avLst>
              <a:gd name="adj" fmla="val 29160"/>
            </a:avLst>
          </a:prstGeom>
          <a:solidFill>
            <a:schemeClr val="accent2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latin typeface="EYInterstate Light" panose="02000506000000020004" pitchFamily="2" charset="0"/>
              </a:rPr>
              <a:t>Plan</a:t>
            </a:r>
          </a:p>
        </p:txBody>
      </p:sp>
      <p:sp>
        <p:nvSpPr>
          <p:cNvPr id="29" name="AutoShape 6">
            <a:extLst>
              <a:ext uri="{FF2B5EF4-FFF2-40B4-BE49-F238E27FC236}">
                <a16:creationId xmlns:a16="http://schemas.microsoft.com/office/drawing/2014/main" id="{DA7C3A3E-958F-4ACC-A3EA-92E36E66CB57}"/>
              </a:ext>
            </a:extLst>
          </p:cNvPr>
          <p:cNvSpPr>
            <a:spLocks noChangeArrowheads="1"/>
          </p:cNvSpPr>
          <p:nvPr/>
        </p:nvSpPr>
        <p:spPr bwMode="gray">
          <a:xfrm>
            <a:off x="3613875" y="1074435"/>
            <a:ext cx="1335168" cy="576000"/>
          </a:xfrm>
          <a:prstGeom prst="chevron">
            <a:avLst>
              <a:gd name="adj" fmla="val 3000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Request</a:t>
            </a:r>
          </a:p>
        </p:txBody>
      </p:sp>
      <p:sp>
        <p:nvSpPr>
          <p:cNvPr id="30" name="AutoShape 8">
            <a:extLst>
              <a:ext uri="{FF2B5EF4-FFF2-40B4-BE49-F238E27FC236}">
                <a16:creationId xmlns:a16="http://schemas.microsoft.com/office/drawing/2014/main" id="{D0B6CB75-B16A-4CD8-B5A8-C14C189D2D29}"/>
              </a:ext>
            </a:extLst>
          </p:cNvPr>
          <p:cNvSpPr>
            <a:spLocks noChangeArrowheads="1"/>
          </p:cNvSpPr>
          <p:nvPr/>
        </p:nvSpPr>
        <p:spPr bwMode="gray">
          <a:xfrm>
            <a:off x="4837875" y="1075544"/>
            <a:ext cx="1243584" cy="576000"/>
          </a:xfrm>
          <a:prstGeom prst="chevron">
            <a:avLst>
              <a:gd name="adj" fmla="val 3252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  <a:buFont typeface="Arial" charset="0"/>
              <a:buNone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Source</a:t>
            </a:r>
          </a:p>
        </p:txBody>
      </p:sp>
      <p:sp>
        <p:nvSpPr>
          <p:cNvPr id="31" name="AutoShape 8">
            <a:extLst>
              <a:ext uri="{FF2B5EF4-FFF2-40B4-BE49-F238E27FC236}">
                <a16:creationId xmlns:a16="http://schemas.microsoft.com/office/drawing/2014/main" id="{BB9DFD39-83DD-48E8-B47D-63B4F58DCCA4}"/>
              </a:ext>
            </a:extLst>
          </p:cNvPr>
          <p:cNvSpPr>
            <a:spLocks noChangeArrowheads="1"/>
          </p:cNvSpPr>
          <p:nvPr/>
        </p:nvSpPr>
        <p:spPr bwMode="gray">
          <a:xfrm>
            <a:off x="5989875" y="1074435"/>
            <a:ext cx="1459584" cy="576000"/>
          </a:xfrm>
          <a:prstGeom prst="chevron">
            <a:avLst>
              <a:gd name="adj" fmla="val 3000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  <a:buFont typeface="Arial" charset="0"/>
              <a:buNone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Screen &amp;</a:t>
            </a:r>
          </a:p>
          <a:p>
            <a:pPr algn="ctr" defTabSz="873125">
              <a:buClr>
                <a:schemeClr val="hlink"/>
              </a:buClr>
              <a:buSzPct val="75000"/>
              <a:buFont typeface="Arial" charset="0"/>
              <a:buNone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 select</a:t>
            </a:r>
          </a:p>
        </p:txBody>
      </p:sp>
      <p:sp>
        <p:nvSpPr>
          <p:cNvPr id="32" name="AutoShape 8">
            <a:extLst>
              <a:ext uri="{FF2B5EF4-FFF2-40B4-BE49-F238E27FC236}">
                <a16:creationId xmlns:a16="http://schemas.microsoft.com/office/drawing/2014/main" id="{96859D65-C72C-40C6-A81C-F2CAFC354E38}"/>
              </a:ext>
            </a:extLst>
          </p:cNvPr>
          <p:cNvSpPr>
            <a:spLocks noChangeArrowheads="1"/>
          </p:cNvSpPr>
          <p:nvPr/>
        </p:nvSpPr>
        <p:spPr bwMode="gray">
          <a:xfrm>
            <a:off x="7377459" y="1075544"/>
            <a:ext cx="1368000" cy="576000"/>
          </a:xfrm>
          <a:prstGeom prst="chevron">
            <a:avLst>
              <a:gd name="adj" fmla="val 3000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  <a:buFont typeface="Arial" charset="0"/>
              <a:buNone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Join</a:t>
            </a:r>
          </a:p>
        </p:txBody>
      </p:sp>
    </p:spTree>
    <p:extLst>
      <p:ext uri="{BB962C8B-B14F-4D97-AF65-F5344CB8AC3E}">
        <p14:creationId xmlns:p14="http://schemas.microsoft.com/office/powerpoint/2010/main" val="143812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Recruitment</a:t>
            </a:r>
          </a:p>
        </p:txBody>
      </p:sp>
      <p:pic>
        <p:nvPicPr>
          <p:cNvPr id="28" name="Graphic 27" descr="Target Audience">
            <a:extLst>
              <a:ext uri="{FF2B5EF4-FFF2-40B4-BE49-F238E27FC236}">
                <a16:creationId xmlns:a16="http://schemas.microsoft.com/office/drawing/2014/main" id="{A1073D80-B0D1-414D-9CCC-BEA53D1520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08000" y="189102"/>
            <a:ext cx="772070" cy="772070"/>
          </a:xfrm>
          <a:prstGeom prst="rect">
            <a:avLst/>
          </a:prstGeom>
        </p:spPr>
      </p:pic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0DCAC754-12D3-475B-8D76-1ABABA59F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505400"/>
              </p:ext>
            </p:extLst>
          </p:nvPr>
        </p:nvGraphicFramePr>
        <p:xfrm>
          <a:off x="364949" y="1701000"/>
          <a:ext cx="11347052" cy="2190059"/>
        </p:xfrm>
        <a:graphic>
          <a:graphicData uri="http://schemas.openxmlformats.org/drawingml/2006/table">
            <a:tbl>
              <a:tblPr firstRow="1" bandRow="1"/>
              <a:tblGrid>
                <a:gridCol w="331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68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Activities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Risk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Controls</a:t>
                      </a:r>
                      <a:endParaRPr lang="en-US" sz="1400" b="0" i="1" dirty="0">
                        <a:solidFill>
                          <a:schemeClr val="tx1"/>
                        </a:solidFill>
                        <a:latin typeface="EYInterstate" panose="0200050302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330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400" i="1" kern="1200" dirty="0">
                          <a:solidFill>
                            <a:schemeClr val="tx2"/>
                          </a:solidFill>
                          <a:latin typeface="EYInterstate Light" panose="02000506000000020004" pitchFamily="2" charset="0"/>
                          <a:ea typeface="+mn-ea"/>
                          <a:cs typeface="Arial" pitchFamily="34" charset="0"/>
                        </a:rPr>
                        <a:t>Request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7800" lvl="1" indent="-177800">
                        <a:spcBef>
                          <a:spcPts val="200"/>
                        </a:spcBef>
                        <a:spcAft>
                          <a:spcPts val="200"/>
                        </a:spcAft>
                        <a:buSzPct val="75000"/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Requisition raised by the teams </a:t>
                      </a:r>
                    </a:p>
                    <a:p>
                      <a:pPr marL="177800" lvl="1" indent="-177800">
                        <a:spcBef>
                          <a:spcPts val="200"/>
                        </a:spcBef>
                        <a:spcAft>
                          <a:spcPts val="200"/>
                        </a:spcAft>
                        <a:buSzPct val="75000"/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Approved by the respective heads as per DoA</a:t>
                      </a:r>
                    </a:p>
                    <a:p>
                      <a:pPr marL="177800" lvl="1" indent="-177800">
                        <a:spcBef>
                          <a:spcPts val="200"/>
                        </a:spcBef>
                        <a:spcAft>
                          <a:spcPts val="200"/>
                        </a:spcAft>
                        <a:buSzPct val="75000"/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Review of requisition against the plans</a:t>
                      </a:r>
                    </a:p>
                    <a:p>
                      <a:pPr marL="285750" indent="-285750">
                        <a:buSzPct val="75000"/>
                        <a:buFont typeface="Arial" panose="020B0604020202020204" pitchFamily="34" charset="0"/>
                        <a:buChar char="•"/>
                      </a:pPr>
                      <a:endParaRPr lang="en-US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Requisitions created with inadequate details</a:t>
                      </a:r>
                    </a:p>
                  </a:txBody>
                  <a:tcPr marL="121984" marR="121984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Mandatory details, the non updation of which restricts creation of requisition to be identified in the tool. Additionally, specific </a:t>
                      </a:r>
                      <a:r>
                        <a:rPr kumimoji="0" lang="en-US" sz="1300" b="0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job description </a:t>
                      </a:r>
                      <a:r>
                        <a:rPr kumimoji="0" 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necessary for hiring should be provided</a:t>
                      </a:r>
                      <a:endParaRPr kumimoji="0" lang="en-IN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YInterstate Light" panose="02000506000000020004" pitchFamily="2" charset="0"/>
                        <a:ea typeface="+mn-ea"/>
                        <a:cs typeface="+mn-cs"/>
                      </a:endParaRPr>
                    </a:p>
                  </a:txBody>
                  <a:tcPr marL="121984" marR="121984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3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Requisitions are created by persons not authorized to do so</a:t>
                      </a:r>
                    </a:p>
                  </a:txBody>
                  <a:tcPr marL="121984" marR="121984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Access to raise requisitions should be restricted to </a:t>
                      </a:r>
                      <a:r>
                        <a:rPr kumimoji="0" lang="en-US" sz="1300" b="0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authorized</a:t>
                      </a:r>
                      <a:r>
                        <a:rPr kumimoji="0" 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 personnel. Further, an approval matrix should be followed</a:t>
                      </a:r>
                      <a:endParaRPr kumimoji="0" lang="en-IN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YInterstate Light" panose="02000506000000020004" pitchFamily="2" charset="0"/>
                        <a:ea typeface="+mn-ea"/>
                        <a:cs typeface="+mn-cs"/>
                      </a:endParaRPr>
                    </a:p>
                  </a:txBody>
                  <a:tcPr marL="121984" marR="121984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459123"/>
                  </a:ext>
                </a:extLst>
              </a:tr>
              <a:tr h="57320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Multiple requisitions created for same requirement</a:t>
                      </a:r>
                    </a:p>
                  </a:txBody>
                  <a:tcPr marL="121984" marR="121984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Tool to be configured to identify duplicate requisitions based on pre-defined parameters </a:t>
                      </a:r>
                      <a:endParaRPr kumimoji="0" lang="en-IN" sz="1300" b="0" i="0" u="sng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YInterstate Light" panose="02000506000000020004" pitchFamily="2" charset="0"/>
                        <a:ea typeface="+mn-ea"/>
                        <a:cs typeface="+mn-cs"/>
                      </a:endParaRPr>
                    </a:p>
                  </a:txBody>
                  <a:tcPr marL="121984" marR="121984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887460"/>
                  </a:ext>
                </a:extLst>
              </a:tr>
            </a:tbl>
          </a:graphicData>
        </a:graphic>
      </p:graphicFrame>
      <p:sp>
        <p:nvSpPr>
          <p:cNvPr id="39" name="Content Placeholder 8">
            <a:extLst>
              <a:ext uri="{FF2B5EF4-FFF2-40B4-BE49-F238E27FC236}">
                <a16:creationId xmlns:a16="http://schemas.microsoft.com/office/drawing/2014/main" id="{987D52B5-F353-4C29-B4A8-A8E2577251C5}"/>
              </a:ext>
            </a:extLst>
          </p:cNvPr>
          <p:cNvSpPr txBox="1">
            <a:spLocks/>
          </p:cNvSpPr>
          <p:nvPr/>
        </p:nvSpPr>
        <p:spPr>
          <a:xfrm>
            <a:off x="364949" y="2141869"/>
            <a:ext cx="331051" cy="331051"/>
          </a:xfrm>
          <a:prstGeom prst="rect">
            <a:avLst/>
          </a:prstGeom>
          <a:solidFill>
            <a:schemeClr val="accent5"/>
          </a:solidFill>
        </p:spPr>
        <p:txBody>
          <a:bodyPr vert="horz" lIns="36000" tIns="36000" rIns="36000" bIns="36000" rtlCol="0" anchor="ctr">
            <a:no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FontTx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800"/>
              </a:spcBef>
              <a:buFontTx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1463" indent="-271463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541338" indent="-26987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04863" indent="-26352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solidFill>
                  <a:schemeClr val="tx2"/>
                </a:solidFill>
                <a:latin typeface="EYInterstate" panose="02000503020000020004" pitchFamily="2" charset="0"/>
              </a:rPr>
              <a:t>2</a:t>
            </a:r>
          </a:p>
        </p:txBody>
      </p:sp>
      <p:sp>
        <p:nvSpPr>
          <p:cNvPr id="49" name="Title 2">
            <a:extLst>
              <a:ext uri="{FF2B5EF4-FFF2-40B4-BE49-F238E27FC236}">
                <a16:creationId xmlns:a16="http://schemas.microsoft.com/office/drawing/2014/main" id="{508583E4-96D4-4A28-8B23-22196D54C2F7}"/>
              </a:ext>
            </a:extLst>
          </p:cNvPr>
          <p:cNvSpPr txBox="1">
            <a:spLocks/>
          </p:cNvSpPr>
          <p:nvPr/>
        </p:nvSpPr>
        <p:spPr>
          <a:xfrm>
            <a:off x="10272000" y="6066675"/>
            <a:ext cx="1748631" cy="27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lvl="1">
              <a:spcAft>
                <a:spcPts val="200"/>
              </a:spcAft>
            </a:pPr>
            <a:r>
              <a:rPr lang="en-US" sz="1050" i="1" dirty="0">
                <a:latin typeface="EYInterstate Light" panose="02000506000000020004" pitchFamily="2" charset="0"/>
              </a:rPr>
              <a:t>Continue on next page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F484DAC-7526-4CBA-9626-E491D4D940DB}"/>
              </a:ext>
            </a:extLst>
          </p:cNvPr>
          <p:cNvGrpSpPr/>
          <p:nvPr/>
        </p:nvGrpSpPr>
        <p:grpSpPr>
          <a:xfrm>
            <a:off x="10467617" y="189000"/>
            <a:ext cx="1095448" cy="975619"/>
            <a:chOff x="4656571" y="2602968"/>
            <a:chExt cx="3305786" cy="3259448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748E9E8-296B-4A3B-A696-ABD19BE275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6A092D28-7AAE-468C-91D8-118A31777C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8A949A0D-B539-4FB1-B61B-5E35F8F54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EBF01D29-5738-48EF-9742-7FA9BF65A0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6" name="Oval 12">
              <a:extLst>
                <a:ext uri="{FF2B5EF4-FFF2-40B4-BE49-F238E27FC236}">
                  <a16:creationId xmlns:a16="http://schemas.microsoft.com/office/drawing/2014/main" id="{E498E0C4-C4BA-45E2-AF35-9FB0B3A1F6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7" name="Freeform 14">
              <a:extLst>
                <a:ext uri="{FF2B5EF4-FFF2-40B4-BE49-F238E27FC236}">
                  <a16:creationId xmlns:a16="http://schemas.microsoft.com/office/drawing/2014/main" id="{B357B6BB-79D6-4362-A8A5-E10F55816B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8" name="Oval 15">
              <a:extLst>
                <a:ext uri="{FF2B5EF4-FFF2-40B4-BE49-F238E27FC236}">
                  <a16:creationId xmlns:a16="http://schemas.microsoft.com/office/drawing/2014/main" id="{4E389D54-3E16-4568-B4E2-73CC72C612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9" name="Freeform 17">
              <a:extLst>
                <a:ext uri="{FF2B5EF4-FFF2-40B4-BE49-F238E27FC236}">
                  <a16:creationId xmlns:a16="http://schemas.microsoft.com/office/drawing/2014/main" id="{D5944F95-8AA2-4648-8383-3C3F271C0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114E154D-6428-43E8-88A2-51EDED851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1" name="Freeform 20">
              <a:extLst>
                <a:ext uri="{FF2B5EF4-FFF2-40B4-BE49-F238E27FC236}">
                  <a16:creationId xmlns:a16="http://schemas.microsoft.com/office/drawing/2014/main" id="{1FD4AE89-2276-44A1-85C4-745619B5C4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2" name="Oval 21">
              <a:extLst>
                <a:ext uri="{FF2B5EF4-FFF2-40B4-BE49-F238E27FC236}">
                  <a16:creationId xmlns:a16="http://schemas.microsoft.com/office/drawing/2014/main" id="{75F613D7-67DC-411C-AC90-8BEA5F2C0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CCACFAF-B7C1-4986-BDCE-91F9EADDEF80}"/>
                </a:ext>
              </a:extLst>
            </p:cNvPr>
            <p:cNvSpPr/>
            <p:nvPr/>
          </p:nvSpPr>
          <p:spPr>
            <a:xfrm>
              <a:off x="5660473" y="3632889"/>
              <a:ext cx="1437008" cy="111464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64" name="Graphic 63" descr="Target Audience">
              <a:extLst>
                <a:ext uri="{FF2B5EF4-FFF2-40B4-BE49-F238E27FC236}">
                  <a16:creationId xmlns:a16="http://schemas.microsoft.com/office/drawing/2014/main" id="{DC2EF2E3-CEAD-4257-8900-000633FC9D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478597" y="2639347"/>
              <a:ext cx="597521" cy="597521"/>
            </a:xfrm>
            <a:prstGeom prst="rect">
              <a:avLst/>
            </a:prstGeom>
          </p:spPr>
        </p:pic>
        <p:pic>
          <p:nvPicPr>
            <p:cNvPr id="65" name="Graphic 64" descr="Handshake">
              <a:extLst>
                <a:ext uri="{FF2B5EF4-FFF2-40B4-BE49-F238E27FC236}">
                  <a16:creationId xmlns:a16="http://schemas.microsoft.com/office/drawing/2014/main" id="{1F984B2D-7399-4C3C-ABE9-3C55D1672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66" name="Graphic 65" descr="Ribbon">
              <a:extLst>
                <a:ext uri="{FF2B5EF4-FFF2-40B4-BE49-F238E27FC236}">
                  <a16:creationId xmlns:a16="http://schemas.microsoft.com/office/drawing/2014/main" id="{6BAA643F-9E9B-4CEB-9117-78711355789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852267" y="5312726"/>
              <a:ext cx="457200" cy="457200"/>
            </a:xfrm>
            <a:prstGeom prst="rect">
              <a:avLst/>
            </a:prstGeom>
          </p:spPr>
        </p:pic>
        <p:pic>
          <p:nvPicPr>
            <p:cNvPr id="67" name="Graphic 66" descr="Contract">
              <a:extLst>
                <a:ext uri="{FF2B5EF4-FFF2-40B4-BE49-F238E27FC236}">
                  <a16:creationId xmlns:a16="http://schemas.microsoft.com/office/drawing/2014/main" id="{A9626887-9BDE-4962-8A14-57100884782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758757" y="4025047"/>
              <a:ext cx="418525" cy="418525"/>
            </a:xfrm>
            <a:prstGeom prst="rect">
              <a:avLst/>
            </a:prstGeom>
          </p:spPr>
        </p:pic>
        <p:pic>
          <p:nvPicPr>
            <p:cNvPr id="68" name="Graphic 67" descr="Coins">
              <a:extLst>
                <a:ext uri="{FF2B5EF4-FFF2-40B4-BE49-F238E27FC236}">
                  <a16:creationId xmlns:a16="http://schemas.microsoft.com/office/drawing/2014/main" id="{05132AF2-6B18-414B-B4E3-CF2A8FBEBE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399807" y="4551818"/>
              <a:ext cx="469492" cy="469492"/>
            </a:xfrm>
            <a:prstGeom prst="rect">
              <a:avLst/>
            </a:prstGeom>
          </p:spPr>
        </p:pic>
      </p:grpSp>
      <p:sp>
        <p:nvSpPr>
          <p:cNvPr id="27" name="AutoShape 5">
            <a:extLst>
              <a:ext uri="{FF2B5EF4-FFF2-40B4-BE49-F238E27FC236}">
                <a16:creationId xmlns:a16="http://schemas.microsoft.com/office/drawing/2014/main" id="{2404DB80-B7DE-4D69-9FD4-D458D9D70D04}"/>
              </a:ext>
            </a:extLst>
          </p:cNvPr>
          <p:cNvSpPr>
            <a:spLocks noChangeArrowheads="1"/>
          </p:cNvSpPr>
          <p:nvPr/>
        </p:nvSpPr>
        <p:spPr bwMode="gray">
          <a:xfrm>
            <a:off x="2618161" y="1074435"/>
            <a:ext cx="1087298" cy="576000"/>
          </a:xfrm>
          <a:prstGeom prst="homePlate">
            <a:avLst>
              <a:gd name="adj" fmla="val 29160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Plan</a:t>
            </a:r>
          </a:p>
        </p:txBody>
      </p:sp>
      <p:sp>
        <p:nvSpPr>
          <p:cNvPr id="29" name="AutoShape 6">
            <a:extLst>
              <a:ext uri="{FF2B5EF4-FFF2-40B4-BE49-F238E27FC236}">
                <a16:creationId xmlns:a16="http://schemas.microsoft.com/office/drawing/2014/main" id="{DA7C3A3E-958F-4ACC-A3EA-92E36E66CB57}"/>
              </a:ext>
            </a:extLst>
          </p:cNvPr>
          <p:cNvSpPr>
            <a:spLocks noChangeArrowheads="1"/>
          </p:cNvSpPr>
          <p:nvPr/>
        </p:nvSpPr>
        <p:spPr bwMode="gray">
          <a:xfrm>
            <a:off x="3613875" y="1074435"/>
            <a:ext cx="1335168" cy="576000"/>
          </a:xfrm>
          <a:prstGeom prst="chevron">
            <a:avLst>
              <a:gd name="adj" fmla="val 30004"/>
            </a:avLst>
          </a:prstGeom>
          <a:solidFill>
            <a:schemeClr val="accent2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latin typeface="EYInterstate Light" panose="02000506000000020004" pitchFamily="2" charset="0"/>
              </a:rPr>
              <a:t>Request</a:t>
            </a:r>
          </a:p>
        </p:txBody>
      </p:sp>
      <p:sp>
        <p:nvSpPr>
          <p:cNvPr id="30" name="AutoShape 8">
            <a:extLst>
              <a:ext uri="{FF2B5EF4-FFF2-40B4-BE49-F238E27FC236}">
                <a16:creationId xmlns:a16="http://schemas.microsoft.com/office/drawing/2014/main" id="{D0B6CB75-B16A-4CD8-B5A8-C14C189D2D29}"/>
              </a:ext>
            </a:extLst>
          </p:cNvPr>
          <p:cNvSpPr>
            <a:spLocks noChangeArrowheads="1"/>
          </p:cNvSpPr>
          <p:nvPr/>
        </p:nvSpPr>
        <p:spPr bwMode="gray">
          <a:xfrm>
            <a:off x="4837875" y="1075544"/>
            <a:ext cx="1243584" cy="576000"/>
          </a:xfrm>
          <a:prstGeom prst="chevron">
            <a:avLst>
              <a:gd name="adj" fmla="val 3252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  <a:buFont typeface="Arial" charset="0"/>
              <a:buNone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Source</a:t>
            </a:r>
          </a:p>
        </p:txBody>
      </p:sp>
      <p:sp>
        <p:nvSpPr>
          <p:cNvPr id="31" name="AutoShape 8">
            <a:extLst>
              <a:ext uri="{FF2B5EF4-FFF2-40B4-BE49-F238E27FC236}">
                <a16:creationId xmlns:a16="http://schemas.microsoft.com/office/drawing/2014/main" id="{BB9DFD39-83DD-48E8-B47D-63B4F58DCCA4}"/>
              </a:ext>
            </a:extLst>
          </p:cNvPr>
          <p:cNvSpPr>
            <a:spLocks noChangeArrowheads="1"/>
          </p:cNvSpPr>
          <p:nvPr/>
        </p:nvSpPr>
        <p:spPr bwMode="gray">
          <a:xfrm>
            <a:off x="5989875" y="1074435"/>
            <a:ext cx="1459584" cy="576000"/>
          </a:xfrm>
          <a:prstGeom prst="chevron">
            <a:avLst>
              <a:gd name="adj" fmla="val 3000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  <a:buFont typeface="Arial" charset="0"/>
              <a:buNone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Screen &amp;</a:t>
            </a:r>
          </a:p>
          <a:p>
            <a:pPr algn="ctr" defTabSz="873125">
              <a:buClr>
                <a:schemeClr val="hlink"/>
              </a:buClr>
              <a:buSzPct val="75000"/>
              <a:buFont typeface="Arial" charset="0"/>
              <a:buNone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 select</a:t>
            </a:r>
          </a:p>
        </p:txBody>
      </p:sp>
      <p:sp>
        <p:nvSpPr>
          <p:cNvPr id="32" name="AutoShape 8">
            <a:extLst>
              <a:ext uri="{FF2B5EF4-FFF2-40B4-BE49-F238E27FC236}">
                <a16:creationId xmlns:a16="http://schemas.microsoft.com/office/drawing/2014/main" id="{96859D65-C72C-40C6-A81C-F2CAFC354E38}"/>
              </a:ext>
            </a:extLst>
          </p:cNvPr>
          <p:cNvSpPr>
            <a:spLocks noChangeArrowheads="1"/>
          </p:cNvSpPr>
          <p:nvPr/>
        </p:nvSpPr>
        <p:spPr bwMode="gray">
          <a:xfrm>
            <a:off x="7377459" y="1075544"/>
            <a:ext cx="1368000" cy="576000"/>
          </a:xfrm>
          <a:prstGeom prst="chevron">
            <a:avLst>
              <a:gd name="adj" fmla="val 3000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  <a:buFont typeface="Arial" charset="0"/>
              <a:buNone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Join</a:t>
            </a:r>
          </a:p>
        </p:txBody>
      </p:sp>
    </p:spTree>
    <p:extLst>
      <p:ext uri="{BB962C8B-B14F-4D97-AF65-F5344CB8AC3E}">
        <p14:creationId xmlns:p14="http://schemas.microsoft.com/office/powerpoint/2010/main" val="267067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86">
            <a:extLst>
              <a:ext uri="{FF2B5EF4-FFF2-40B4-BE49-F238E27FC236}">
                <a16:creationId xmlns:a16="http://schemas.microsoft.com/office/drawing/2014/main" id="{CF4893B6-3301-4BCA-B88A-50B8B32662EE}"/>
              </a:ext>
            </a:extLst>
          </p:cNvPr>
          <p:cNvSpPr/>
          <p:nvPr/>
        </p:nvSpPr>
        <p:spPr>
          <a:xfrm>
            <a:off x="4020679" y="4799722"/>
            <a:ext cx="3974759" cy="18381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68000">
                <a:schemeClr val="tx1">
                  <a:lumMod val="75000"/>
                  <a:lumOff val="25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9892B58-1BD8-46FB-A859-B5F05CCE483E}"/>
              </a:ext>
            </a:extLst>
          </p:cNvPr>
          <p:cNvSpPr/>
          <p:nvPr/>
        </p:nvSpPr>
        <p:spPr>
          <a:xfrm>
            <a:off x="8025786" y="1594707"/>
            <a:ext cx="38302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r>
              <a:rPr lang="en-US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Analyse, develop &amp; manage training programs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EAB96869-4A7B-40D3-8C5E-C89272B562F9}"/>
              </a:ext>
            </a:extLst>
          </p:cNvPr>
          <p:cNvSpPr/>
          <p:nvPr/>
        </p:nvSpPr>
        <p:spPr>
          <a:xfrm>
            <a:off x="8069630" y="3982158"/>
            <a:ext cx="3642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r>
              <a:rPr lang="en-US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Attendance, earnings &amp; deductions, disburse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FA3EB8A-FEF0-4130-B039-7C57B7429592}"/>
              </a:ext>
            </a:extLst>
          </p:cNvPr>
          <p:cNvSpPr/>
          <p:nvPr/>
        </p:nvSpPr>
        <p:spPr>
          <a:xfrm>
            <a:off x="626091" y="4883372"/>
            <a:ext cx="3782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/>
            <a:r>
              <a:rPr lang="en-US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Performance Management &amp; appraisal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E0C0E0DB-9E30-413E-9E07-59E2612A5C50}"/>
              </a:ext>
            </a:extLst>
          </p:cNvPr>
          <p:cNvSpPr/>
          <p:nvPr/>
        </p:nvSpPr>
        <p:spPr>
          <a:xfrm>
            <a:off x="886895" y="3066292"/>
            <a:ext cx="30951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/>
            <a:r>
              <a:rPr lang="en-US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Exit interview, clearance &amp; F&amp;F payment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603BE6E-54D4-41FC-9BF2-65FED273C556}"/>
              </a:ext>
            </a:extLst>
          </p:cNvPr>
          <p:cNvSpPr/>
          <p:nvPr/>
        </p:nvSpPr>
        <p:spPr>
          <a:xfrm>
            <a:off x="760956" y="1466327"/>
            <a:ext cx="3422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/>
            <a:r>
              <a:rPr lang="en-US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Plan, request, source, screen &amp; select, join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sp>
        <p:nvSpPr>
          <p:cNvPr id="93" name="Oval 5">
            <a:extLst>
              <a:ext uri="{FF2B5EF4-FFF2-40B4-BE49-F238E27FC236}">
                <a16:creationId xmlns:a16="http://schemas.microsoft.com/office/drawing/2014/main" id="{D4F5D1C4-4C39-4E2F-A195-94347835E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6" y="2579385"/>
            <a:ext cx="1615377" cy="161427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schemeClr val="tx2"/>
              </a:solidFill>
              <a:latin typeface="EYInterstate Light" panose="02000506000000020004" pitchFamily="2" charset="0"/>
            </a:endParaRPr>
          </a:p>
        </p:txBody>
      </p:sp>
      <p:sp>
        <p:nvSpPr>
          <p:cNvPr id="94" name="Freeform 6">
            <a:extLst>
              <a:ext uri="{FF2B5EF4-FFF2-40B4-BE49-F238E27FC236}">
                <a16:creationId xmlns:a16="http://schemas.microsoft.com/office/drawing/2014/main" id="{B3E17A0F-70B9-46B8-82D7-E561EDFC4CE6}"/>
              </a:ext>
            </a:extLst>
          </p:cNvPr>
          <p:cNvSpPr>
            <a:spLocks/>
          </p:cNvSpPr>
          <p:nvPr/>
        </p:nvSpPr>
        <p:spPr bwMode="auto">
          <a:xfrm>
            <a:off x="4895308" y="1888655"/>
            <a:ext cx="1126571" cy="839689"/>
          </a:xfrm>
          <a:custGeom>
            <a:avLst/>
            <a:gdLst>
              <a:gd name="T0" fmla="*/ 0 w 778"/>
              <a:gd name="T1" fmla="*/ 353 h 581"/>
              <a:gd name="T2" fmla="*/ 288 w 778"/>
              <a:gd name="T3" fmla="*/ 581 h 581"/>
              <a:gd name="T4" fmla="*/ 778 w 778"/>
              <a:gd name="T5" fmla="*/ 367 h 581"/>
              <a:gd name="T6" fmla="*/ 778 w 778"/>
              <a:gd name="T7" fmla="*/ 0 h 581"/>
              <a:gd name="T8" fmla="*/ 0 w 778"/>
              <a:gd name="T9" fmla="*/ 353 h 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8" h="581">
                <a:moveTo>
                  <a:pt x="0" y="353"/>
                </a:moveTo>
                <a:cubicBezTo>
                  <a:pt x="288" y="581"/>
                  <a:pt x="288" y="581"/>
                  <a:pt x="288" y="581"/>
                </a:cubicBezTo>
                <a:cubicBezTo>
                  <a:pt x="410" y="449"/>
                  <a:pt x="584" y="367"/>
                  <a:pt x="778" y="367"/>
                </a:cubicBezTo>
                <a:cubicBezTo>
                  <a:pt x="778" y="0"/>
                  <a:pt x="778" y="0"/>
                  <a:pt x="778" y="0"/>
                </a:cubicBezTo>
                <a:cubicBezTo>
                  <a:pt x="468" y="0"/>
                  <a:pt x="189" y="136"/>
                  <a:pt x="0" y="35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5" name="Oval 7">
            <a:extLst>
              <a:ext uri="{FF2B5EF4-FFF2-40B4-BE49-F238E27FC236}">
                <a16:creationId xmlns:a16="http://schemas.microsoft.com/office/drawing/2014/main" id="{F71DACA0-9803-44DB-9463-6F8E1C982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504" y="1799279"/>
            <a:ext cx="642179" cy="64218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9" name="Freeform 11">
            <a:extLst>
              <a:ext uri="{FF2B5EF4-FFF2-40B4-BE49-F238E27FC236}">
                <a16:creationId xmlns:a16="http://schemas.microsoft.com/office/drawing/2014/main" id="{A6720DEA-5D5D-42D2-A3C9-377AFA5243D0}"/>
              </a:ext>
            </a:extLst>
          </p:cNvPr>
          <p:cNvSpPr>
            <a:spLocks/>
          </p:cNvSpPr>
          <p:nvPr/>
        </p:nvSpPr>
        <p:spPr bwMode="auto">
          <a:xfrm>
            <a:off x="6186283" y="1899689"/>
            <a:ext cx="1235808" cy="1119953"/>
          </a:xfrm>
          <a:custGeom>
            <a:avLst/>
            <a:gdLst>
              <a:gd name="T0" fmla="*/ 18 w 854"/>
              <a:gd name="T1" fmla="*/ 0 h 774"/>
              <a:gd name="T2" fmla="*/ 0 w 854"/>
              <a:gd name="T3" fmla="*/ 368 h 774"/>
              <a:gd name="T4" fmla="*/ 505 w 854"/>
              <a:gd name="T5" fmla="*/ 774 h 774"/>
              <a:gd name="T6" fmla="*/ 854 w 854"/>
              <a:gd name="T7" fmla="*/ 660 h 774"/>
              <a:gd name="T8" fmla="*/ 18 w 854"/>
              <a:gd name="T9" fmla="*/ 0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4" h="774">
                <a:moveTo>
                  <a:pt x="18" y="0"/>
                </a:moveTo>
                <a:cubicBezTo>
                  <a:pt x="0" y="368"/>
                  <a:pt x="0" y="368"/>
                  <a:pt x="0" y="368"/>
                </a:cubicBezTo>
                <a:cubicBezTo>
                  <a:pt x="229" y="408"/>
                  <a:pt x="419" y="564"/>
                  <a:pt x="505" y="774"/>
                </a:cubicBezTo>
                <a:cubicBezTo>
                  <a:pt x="854" y="660"/>
                  <a:pt x="854" y="660"/>
                  <a:pt x="854" y="660"/>
                </a:cubicBezTo>
                <a:cubicBezTo>
                  <a:pt x="721" y="309"/>
                  <a:pt x="403" y="49"/>
                  <a:pt x="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0" name="Oval 12">
            <a:extLst>
              <a:ext uri="{FF2B5EF4-FFF2-40B4-BE49-F238E27FC236}">
                <a16:creationId xmlns:a16="http://schemas.microsoft.com/office/drawing/2014/main" id="{7A703B05-ADE7-4915-AD5C-82D9E840D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2613" y="1953755"/>
            <a:ext cx="642179" cy="64218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2" name="Freeform 14">
            <a:extLst>
              <a:ext uri="{FF2B5EF4-FFF2-40B4-BE49-F238E27FC236}">
                <a16:creationId xmlns:a16="http://schemas.microsoft.com/office/drawing/2014/main" id="{85044BF9-D837-4818-BF36-7D9B046E7813}"/>
              </a:ext>
            </a:extLst>
          </p:cNvPr>
          <p:cNvSpPr>
            <a:spLocks/>
          </p:cNvSpPr>
          <p:nvPr/>
        </p:nvSpPr>
        <p:spPr bwMode="auto">
          <a:xfrm>
            <a:off x="5036542" y="4137387"/>
            <a:ext cx="1432213" cy="745900"/>
          </a:xfrm>
          <a:custGeom>
            <a:avLst/>
            <a:gdLst>
              <a:gd name="T0" fmla="*/ 680 w 989"/>
              <a:gd name="T1" fmla="*/ 516 h 516"/>
              <a:gd name="T2" fmla="*/ 989 w 989"/>
              <a:gd name="T3" fmla="*/ 469 h 516"/>
              <a:gd name="T4" fmla="*/ 877 w 989"/>
              <a:gd name="T5" fmla="*/ 119 h 516"/>
              <a:gd name="T6" fmla="*/ 680 w 989"/>
              <a:gd name="T7" fmla="*/ 149 h 516"/>
              <a:gd name="T8" fmla="*/ 260 w 989"/>
              <a:gd name="T9" fmla="*/ 0 h 516"/>
              <a:gd name="T10" fmla="*/ 0 w 989"/>
              <a:gd name="T11" fmla="*/ 261 h 516"/>
              <a:gd name="T12" fmla="*/ 680 w 989"/>
              <a:gd name="T13" fmla="*/ 516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89" h="516">
                <a:moveTo>
                  <a:pt x="680" y="516"/>
                </a:moveTo>
                <a:cubicBezTo>
                  <a:pt x="788" y="516"/>
                  <a:pt x="892" y="499"/>
                  <a:pt x="989" y="469"/>
                </a:cubicBezTo>
                <a:cubicBezTo>
                  <a:pt x="877" y="119"/>
                  <a:pt x="877" y="119"/>
                  <a:pt x="877" y="119"/>
                </a:cubicBezTo>
                <a:cubicBezTo>
                  <a:pt x="815" y="139"/>
                  <a:pt x="749" y="149"/>
                  <a:pt x="680" y="149"/>
                </a:cubicBezTo>
                <a:cubicBezTo>
                  <a:pt x="521" y="149"/>
                  <a:pt x="374" y="93"/>
                  <a:pt x="260" y="0"/>
                </a:cubicBezTo>
                <a:cubicBezTo>
                  <a:pt x="0" y="261"/>
                  <a:pt x="0" y="261"/>
                  <a:pt x="0" y="261"/>
                </a:cubicBezTo>
                <a:cubicBezTo>
                  <a:pt x="182" y="420"/>
                  <a:pt x="420" y="516"/>
                  <a:pt x="680" y="51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3" name="Oval 15">
            <a:extLst>
              <a:ext uri="{FF2B5EF4-FFF2-40B4-BE49-F238E27FC236}">
                <a16:creationId xmlns:a16="http://schemas.microsoft.com/office/drawing/2014/main" id="{6E725DA6-72CE-486C-82F8-529F8BF4A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5077" y="4416547"/>
            <a:ext cx="643282" cy="64218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5" name="Freeform 17">
            <a:extLst>
              <a:ext uri="{FF2B5EF4-FFF2-40B4-BE49-F238E27FC236}">
                <a16:creationId xmlns:a16="http://schemas.microsoft.com/office/drawing/2014/main" id="{E232445A-AB2B-4733-8365-26807537333E}"/>
              </a:ext>
            </a:extLst>
          </p:cNvPr>
          <p:cNvSpPr>
            <a:spLocks/>
          </p:cNvSpPr>
          <p:nvPr/>
        </p:nvSpPr>
        <p:spPr bwMode="auto">
          <a:xfrm>
            <a:off x="6459928" y="3026262"/>
            <a:ext cx="1061471" cy="1720203"/>
          </a:xfrm>
          <a:custGeom>
            <a:avLst/>
            <a:gdLst>
              <a:gd name="T0" fmla="*/ 733 w 733"/>
              <a:gd name="T1" fmla="*/ 248 h 1189"/>
              <a:gd name="T2" fmla="*/ 703 w 733"/>
              <a:gd name="T3" fmla="*/ 0 h 1189"/>
              <a:gd name="T4" fmla="*/ 350 w 733"/>
              <a:gd name="T5" fmla="*/ 105 h 1189"/>
              <a:gd name="T6" fmla="*/ 366 w 733"/>
              <a:gd name="T7" fmla="*/ 248 h 1189"/>
              <a:gd name="T8" fmla="*/ 0 w 733"/>
              <a:gd name="T9" fmla="*/ 844 h 1189"/>
              <a:gd name="T10" fmla="*/ 130 w 733"/>
              <a:gd name="T11" fmla="*/ 1189 h 1189"/>
              <a:gd name="T12" fmla="*/ 733 w 733"/>
              <a:gd name="T13" fmla="*/ 248 h 1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33" h="1189">
                <a:moveTo>
                  <a:pt x="733" y="248"/>
                </a:moveTo>
                <a:cubicBezTo>
                  <a:pt x="733" y="163"/>
                  <a:pt x="722" y="80"/>
                  <a:pt x="703" y="0"/>
                </a:cubicBezTo>
                <a:cubicBezTo>
                  <a:pt x="350" y="105"/>
                  <a:pt x="350" y="105"/>
                  <a:pt x="350" y="105"/>
                </a:cubicBezTo>
                <a:cubicBezTo>
                  <a:pt x="360" y="151"/>
                  <a:pt x="366" y="199"/>
                  <a:pt x="366" y="248"/>
                </a:cubicBezTo>
                <a:cubicBezTo>
                  <a:pt x="366" y="508"/>
                  <a:pt x="217" y="734"/>
                  <a:pt x="0" y="844"/>
                </a:cubicBezTo>
                <a:cubicBezTo>
                  <a:pt x="130" y="1189"/>
                  <a:pt x="130" y="1189"/>
                  <a:pt x="130" y="1189"/>
                </a:cubicBezTo>
                <a:cubicBezTo>
                  <a:pt x="486" y="1025"/>
                  <a:pt x="733" y="666"/>
                  <a:pt x="733" y="24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6" name="Oval 18">
            <a:extLst>
              <a:ext uri="{FF2B5EF4-FFF2-40B4-BE49-F238E27FC236}">
                <a16:creationId xmlns:a16="http://schemas.microsoft.com/office/drawing/2014/main" id="{B39F217F-1B72-4DE9-825E-45F072805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6387" y="3654097"/>
            <a:ext cx="644386" cy="64218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8" name="Freeform 20">
            <a:extLst>
              <a:ext uri="{FF2B5EF4-FFF2-40B4-BE49-F238E27FC236}">
                <a16:creationId xmlns:a16="http://schemas.microsoft.com/office/drawing/2014/main" id="{1E4D95F0-2128-4365-B7DA-2497C9BBBAF3}"/>
              </a:ext>
            </a:extLst>
          </p:cNvPr>
          <p:cNvSpPr>
            <a:spLocks/>
          </p:cNvSpPr>
          <p:nvPr/>
        </p:nvSpPr>
        <p:spPr bwMode="auto">
          <a:xfrm>
            <a:off x="4523462" y="2555110"/>
            <a:ext cx="771277" cy="1823923"/>
          </a:xfrm>
          <a:custGeom>
            <a:avLst/>
            <a:gdLst>
              <a:gd name="T0" fmla="*/ 0 w 533"/>
              <a:gd name="T1" fmla="*/ 574 h 1261"/>
              <a:gd name="T2" fmla="*/ 260 w 533"/>
              <a:gd name="T3" fmla="*/ 1261 h 1261"/>
              <a:gd name="T4" fmla="*/ 533 w 533"/>
              <a:gd name="T5" fmla="*/ 1015 h 1261"/>
              <a:gd name="T6" fmla="*/ 366 w 533"/>
              <a:gd name="T7" fmla="*/ 574 h 1261"/>
              <a:gd name="T8" fmla="*/ 474 w 533"/>
              <a:gd name="T9" fmla="*/ 210 h 1261"/>
              <a:gd name="T10" fmla="*/ 174 w 533"/>
              <a:gd name="T11" fmla="*/ 0 h 1261"/>
              <a:gd name="T12" fmla="*/ 0 w 533"/>
              <a:gd name="T13" fmla="*/ 574 h 1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33" h="1261">
                <a:moveTo>
                  <a:pt x="0" y="574"/>
                </a:moveTo>
                <a:cubicBezTo>
                  <a:pt x="0" y="838"/>
                  <a:pt x="98" y="1079"/>
                  <a:pt x="260" y="1261"/>
                </a:cubicBezTo>
                <a:cubicBezTo>
                  <a:pt x="533" y="1015"/>
                  <a:pt x="533" y="1015"/>
                  <a:pt x="533" y="1015"/>
                </a:cubicBezTo>
                <a:cubicBezTo>
                  <a:pt x="429" y="898"/>
                  <a:pt x="366" y="743"/>
                  <a:pt x="366" y="574"/>
                </a:cubicBezTo>
                <a:cubicBezTo>
                  <a:pt x="366" y="440"/>
                  <a:pt x="406" y="315"/>
                  <a:pt x="474" y="210"/>
                </a:cubicBezTo>
                <a:cubicBezTo>
                  <a:pt x="174" y="0"/>
                  <a:pt x="174" y="0"/>
                  <a:pt x="174" y="0"/>
                </a:cubicBezTo>
                <a:cubicBezTo>
                  <a:pt x="64" y="164"/>
                  <a:pt x="0" y="362"/>
                  <a:pt x="0" y="5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9" name="Oval 21">
            <a:extLst>
              <a:ext uri="{FF2B5EF4-FFF2-40B4-BE49-F238E27FC236}">
                <a16:creationId xmlns:a16="http://schemas.microsoft.com/office/drawing/2014/main" id="{D6BCEAAE-9526-4255-825C-865498326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988" y="3125569"/>
            <a:ext cx="642179" cy="643283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256A1D9D-2028-4B7D-9422-2684CDBAB382}"/>
              </a:ext>
            </a:extLst>
          </p:cNvPr>
          <p:cNvSpPr/>
          <p:nvPr/>
        </p:nvSpPr>
        <p:spPr>
          <a:xfrm>
            <a:off x="5308890" y="3017190"/>
            <a:ext cx="1437008" cy="73866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685800"/>
            <a:r>
              <a: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rPr>
              <a:t>Hire to retire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B12E2142-4F70-46B3-88B1-EF7AB0A61138}"/>
              </a:ext>
            </a:extLst>
          </p:cNvPr>
          <p:cNvGrpSpPr/>
          <p:nvPr/>
        </p:nvGrpSpPr>
        <p:grpSpPr>
          <a:xfrm rot="6713056" flipV="1">
            <a:off x="4562750" y="1495405"/>
            <a:ext cx="225965" cy="789993"/>
            <a:chOff x="-1143000" y="-560388"/>
            <a:chExt cx="406401" cy="1420813"/>
          </a:xfrm>
          <a:solidFill>
            <a:schemeClr val="accent6"/>
          </a:solidFill>
        </p:grpSpPr>
        <p:sp>
          <p:nvSpPr>
            <p:cNvPr id="113" name="Freeform 20">
              <a:extLst>
                <a:ext uri="{FF2B5EF4-FFF2-40B4-BE49-F238E27FC236}">
                  <a16:creationId xmlns:a16="http://schemas.microsoft.com/office/drawing/2014/main" id="{00EBB216-7B07-4EB8-BA02-0C73CE6C176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93787" y="-496888"/>
              <a:ext cx="357188" cy="1357313"/>
            </a:xfrm>
            <a:custGeom>
              <a:avLst/>
              <a:gdLst>
                <a:gd name="T0" fmla="*/ 66 w 166"/>
                <a:gd name="T1" fmla="*/ 0 h 633"/>
                <a:gd name="T2" fmla="*/ 40 w 166"/>
                <a:gd name="T3" fmla="*/ 41 h 633"/>
                <a:gd name="T4" fmla="*/ 22 w 166"/>
                <a:gd name="T5" fmla="*/ 91 h 633"/>
                <a:gd name="T6" fmla="*/ 13 w 166"/>
                <a:gd name="T7" fmla="*/ 133 h 633"/>
                <a:gd name="T8" fmla="*/ 0 w 166"/>
                <a:gd name="T9" fmla="*/ 255 h 633"/>
                <a:gd name="T10" fmla="*/ 5 w 166"/>
                <a:gd name="T11" fmla="*/ 334 h 633"/>
                <a:gd name="T12" fmla="*/ 5 w 166"/>
                <a:gd name="T13" fmla="*/ 339 h 633"/>
                <a:gd name="T14" fmla="*/ 7 w 166"/>
                <a:gd name="T15" fmla="*/ 353 h 633"/>
                <a:gd name="T16" fmla="*/ 11 w 166"/>
                <a:gd name="T17" fmla="*/ 375 h 633"/>
                <a:gd name="T18" fmla="*/ 16 w 166"/>
                <a:gd name="T19" fmla="*/ 401 h 633"/>
                <a:gd name="T20" fmla="*/ 24 w 166"/>
                <a:gd name="T21" fmla="*/ 430 h 633"/>
                <a:gd name="T22" fmla="*/ 34 w 166"/>
                <a:gd name="T23" fmla="*/ 459 h 633"/>
                <a:gd name="T24" fmla="*/ 46 w 166"/>
                <a:gd name="T25" fmla="*/ 487 h 633"/>
                <a:gd name="T26" fmla="*/ 58 w 166"/>
                <a:gd name="T27" fmla="*/ 511 h 633"/>
                <a:gd name="T28" fmla="*/ 90 w 166"/>
                <a:gd name="T29" fmla="*/ 565 h 633"/>
                <a:gd name="T30" fmla="*/ 108 w 166"/>
                <a:gd name="T31" fmla="*/ 588 h 633"/>
                <a:gd name="T32" fmla="*/ 126 w 166"/>
                <a:gd name="T33" fmla="*/ 605 h 633"/>
                <a:gd name="T34" fmla="*/ 135 w 166"/>
                <a:gd name="T35" fmla="*/ 612 h 633"/>
                <a:gd name="T36" fmla="*/ 145 w 166"/>
                <a:gd name="T37" fmla="*/ 619 h 633"/>
                <a:gd name="T38" fmla="*/ 166 w 166"/>
                <a:gd name="T39" fmla="*/ 633 h 633"/>
                <a:gd name="T40" fmla="*/ 153 w 166"/>
                <a:gd name="T41" fmla="*/ 611 h 633"/>
                <a:gd name="T42" fmla="*/ 147 w 166"/>
                <a:gd name="T43" fmla="*/ 602 h 633"/>
                <a:gd name="T44" fmla="*/ 141 w 166"/>
                <a:gd name="T45" fmla="*/ 592 h 633"/>
                <a:gd name="T46" fmla="*/ 128 w 166"/>
                <a:gd name="T47" fmla="*/ 572 h 633"/>
                <a:gd name="T48" fmla="*/ 112 w 166"/>
                <a:gd name="T49" fmla="*/ 550 h 633"/>
                <a:gd name="T50" fmla="*/ 82 w 166"/>
                <a:gd name="T51" fmla="*/ 499 h 633"/>
                <a:gd name="T52" fmla="*/ 43 w 166"/>
                <a:gd name="T53" fmla="*/ 394 h 633"/>
                <a:gd name="T54" fmla="*/ 37 w 166"/>
                <a:gd name="T55" fmla="*/ 370 h 633"/>
                <a:gd name="T56" fmla="*/ 34 w 166"/>
                <a:gd name="T57" fmla="*/ 349 h 633"/>
                <a:gd name="T58" fmla="*/ 32 w 166"/>
                <a:gd name="T59" fmla="*/ 336 h 633"/>
                <a:gd name="T60" fmla="*/ 31 w 166"/>
                <a:gd name="T61" fmla="*/ 331 h 633"/>
                <a:gd name="T62" fmla="*/ 27 w 166"/>
                <a:gd name="T63" fmla="*/ 256 h 633"/>
                <a:gd name="T64" fmla="*/ 40 w 166"/>
                <a:gd name="T65" fmla="*/ 138 h 633"/>
                <a:gd name="T66" fmla="*/ 48 w 166"/>
                <a:gd name="T67" fmla="*/ 97 h 633"/>
                <a:gd name="T68" fmla="*/ 59 w 166"/>
                <a:gd name="T69" fmla="*/ 47 h 633"/>
                <a:gd name="T70" fmla="*/ 66 w 166"/>
                <a:gd name="T71" fmla="*/ 0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6" h="633">
                  <a:moveTo>
                    <a:pt x="66" y="0"/>
                  </a:moveTo>
                  <a:cubicBezTo>
                    <a:pt x="55" y="14"/>
                    <a:pt x="47" y="27"/>
                    <a:pt x="40" y="41"/>
                  </a:cubicBezTo>
                  <a:cubicBezTo>
                    <a:pt x="33" y="55"/>
                    <a:pt x="27" y="71"/>
                    <a:pt x="22" y="91"/>
                  </a:cubicBezTo>
                  <a:cubicBezTo>
                    <a:pt x="21" y="98"/>
                    <a:pt x="18" y="109"/>
                    <a:pt x="13" y="133"/>
                  </a:cubicBezTo>
                  <a:cubicBezTo>
                    <a:pt x="7" y="162"/>
                    <a:pt x="1" y="212"/>
                    <a:pt x="0" y="255"/>
                  </a:cubicBezTo>
                  <a:cubicBezTo>
                    <a:pt x="0" y="299"/>
                    <a:pt x="5" y="334"/>
                    <a:pt x="5" y="334"/>
                  </a:cubicBezTo>
                  <a:cubicBezTo>
                    <a:pt x="5" y="334"/>
                    <a:pt x="5" y="336"/>
                    <a:pt x="5" y="339"/>
                  </a:cubicBezTo>
                  <a:cubicBezTo>
                    <a:pt x="6" y="343"/>
                    <a:pt x="6" y="347"/>
                    <a:pt x="7" y="353"/>
                  </a:cubicBezTo>
                  <a:cubicBezTo>
                    <a:pt x="8" y="360"/>
                    <a:pt x="9" y="367"/>
                    <a:pt x="11" y="375"/>
                  </a:cubicBezTo>
                  <a:cubicBezTo>
                    <a:pt x="12" y="383"/>
                    <a:pt x="14" y="392"/>
                    <a:pt x="16" y="401"/>
                  </a:cubicBezTo>
                  <a:cubicBezTo>
                    <a:pt x="19" y="410"/>
                    <a:pt x="22" y="420"/>
                    <a:pt x="24" y="430"/>
                  </a:cubicBezTo>
                  <a:cubicBezTo>
                    <a:pt x="28" y="439"/>
                    <a:pt x="31" y="449"/>
                    <a:pt x="34" y="459"/>
                  </a:cubicBezTo>
                  <a:cubicBezTo>
                    <a:pt x="38" y="469"/>
                    <a:pt x="42" y="478"/>
                    <a:pt x="46" y="487"/>
                  </a:cubicBezTo>
                  <a:cubicBezTo>
                    <a:pt x="50" y="496"/>
                    <a:pt x="54" y="504"/>
                    <a:pt x="58" y="511"/>
                  </a:cubicBezTo>
                  <a:cubicBezTo>
                    <a:pt x="73" y="540"/>
                    <a:pt x="85" y="556"/>
                    <a:pt x="90" y="565"/>
                  </a:cubicBezTo>
                  <a:cubicBezTo>
                    <a:pt x="97" y="574"/>
                    <a:pt x="103" y="581"/>
                    <a:pt x="108" y="588"/>
                  </a:cubicBezTo>
                  <a:cubicBezTo>
                    <a:pt x="114" y="594"/>
                    <a:pt x="120" y="600"/>
                    <a:pt x="126" y="605"/>
                  </a:cubicBezTo>
                  <a:cubicBezTo>
                    <a:pt x="129" y="607"/>
                    <a:pt x="132" y="610"/>
                    <a:pt x="135" y="612"/>
                  </a:cubicBezTo>
                  <a:cubicBezTo>
                    <a:pt x="138" y="615"/>
                    <a:pt x="142" y="617"/>
                    <a:pt x="145" y="619"/>
                  </a:cubicBezTo>
                  <a:cubicBezTo>
                    <a:pt x="151" y="624"/>
                    <a:pt x="158" y="628"/>
                    <a:pt x="166" y="633"/>
                  </a:cubicBezTo>
                  <a:cubicBezTo>
                    <a:pt x="161" y="625"/>
                    <a:pt x="157" y="618"/>
                    <a:pt x="153" y="611"/>
                  </a:cubicBezTo>
                  <a:cubicBezTo>
                    <a:pt x="151" y="608"/>
                    <a:pt x="149" y="605"/>
                    <a:pt x="147" y="602"/>
                  </a:cubicBezTo>
                  <a:cubicBezTo>
                    <a:pt x="145" y="598"/>
                    <a:pt x="143" y="595"/>
                    <a:pt x="141" y="592"/>
                  </a:cubicBezTo>
                  <a:cubicBezTo>
                    <a:pt x="137" y="585"/>
                    <a:pt x="132" y="579"/>
                    <a:pt x="128" y="572"/>
                  </a:cubicBezTo>
                  <a:cubicBezTo>
                    <a:pt x="123" y="565"/>
                    <a:pt x="118" y="558"/>
                    <a:pt x="112" y="550"/>
                  </a:cubicBezTo>
                  <a:cubicBezTo>
                    <a:pt x="107" y="541"/>
                    <a:pt x="96" y="526"/>
                    <a:pt x="82" y="499"/>
                  </a:cubicBezTo>
                  <a:cubicBezTo>
                    <a:pt x="67" y="471"/>
                    <a:pt x="51" y="430"/>
                    <a:pt x="43" y="394"/>
                  </a:cubicBezTo>
                  <a:cubicBezTo>
                    <a:pt x="41" y="386"/>
                    <a:pt x="39" y="377"/>
                    <a:pt x="37" y="370"/>
                  </a:cubicBezTo>
                  <a:cubicBezTo>
                    <a:pt x="36" y="362"/>
                    <a:pt x="35" y="355"/>
                    <a:pt x="34" y="349"/>
                  </a:cubicBezTo>
                  <a:cubicBezTo>
                    <a:pt x="33" y="344"/>
                    <a:pt x="32" y="339"/>
                    <a:pt x="32" y="336"/>
                  </a:cubicBezTo>
                  <a:cubicBezTo>
                    <a:pt x="31" y="333"/>
                    <a:pt x="31" y="331"/>
                    <a:pt x="31" y="331"/>
                  </a:cubicBezTo>
                  <a:cubicBezTo>
                    <a:pt x="31" y="331"/>
                    <a:pt x="27" y="297"/>
                    <a:pt x="27" y="256"/>
                  </a:cubicBezTo>
                  <a:cubicBezTo>
                    <a:pt x="28" y="214"/>
                    <a:pt x="34" y="166"/>
                    <a:pt x="40" y="138"/>
                  </a:cubicBezTo>
                  <a:cubicBezTo>
                    <a:pt x="44" y="115"/>
                    <a:pt x="47" y="104"/>
                    <a:pt x="48" y="97"/>
                  </a:cubicBezTo>
                  <a:cubicBezTo>
                    <a:pt x="53" y="78"/>
                    <a:pt x="56" y="62"/>
                    <a:pt x="59" y="47"/>
                  </a:cubicBezTo>
                  <a:cubicBezTo>
                    <a:pt x="61" y="32"/>
                    <a:pt x="63" y="18"/>
                    <a:pt x="66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IN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4" name="Freeform 21">
              <a:extLst>
                <a:ext uri="{FF2B5EF4-FFF2-40B4-BE49-F238E27FC236}">
                  <a16:creationId xmlns:a16="http://schemas.microsoft.com/office/drawing/2014/main" id="{854264BF-1C0E-4BD7-BA35-DC472A956C70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43000" y="-560388"/>
              <a:ext cx="285750" cy="277813"/>
            </a:xfrm>
            <a:custGeom>
              <a:avLst/>
              <a:gdLst>
                <a:gd name="T0" fmla="*/ 0 w 133"/>
                <a:gd name="T1" fmla="*/ 103 h 129"/>
                <a:gd name="T2" fmla="*/ 32 w 133"/>
                <a:gd name="T3" fmla="*/ 86 h 129"/>
                <a:gd name="T4" fmla="*/ 67 w 133"/>
                <a:gd name="T5" fmla="*/ 49 h 129"/>
                <a:gd name="T6" fmla="*/ 87 w 133"/>
                <a:gd name="T7" fmla="*/ 32 h 129"/>
                <a:gd name="T8" fmla="*/ 88 w 133"/>
                <a:gd name="T9" fmla="*/ 31 h 129"/>
                <a:gd name="T10" fmla="*/ 88 w 133"/>
                <a:gd name="T11" fmla="*/ 31 h 129"/>
                <a:gd name="T12" fmla="*/ 88 w 133"/>
                <a:gd name="T13" fmla="*/ 31 h 129"/>
                <a:gd name="T14" fmla="*/ 88 w 133"/>
                <a:gd name="T15" fmla="*/ 31 h 129"/>
                <a:gd name="T16" fmla="*/ 93 w 133"/>
                <a:gd name="T17" fmla="*/ 49 h 129"/>
                <a:gd name="T18" fmla="*/ 104 w 133"/>
                <a:gd name="T19" fmla="*/ 98 h 129"/>
                <a:gd name="T20" fmla="*/ 123 w 133"/>
                <a:gd name="T21" fmla="*/ 129 h 129"/>
                <a:gd name="T22" fmla="*/ 130 w 133"/>
                <a:gd name="T23" fmla="*/ 93 h 129"/>
                <a:gd name="T24" fmla="*/ 119 w 133"/>
                <a:gd name="T25" fmla="*/ 42 h 129"/>
                <a:gd name="T26" fmla="*/ 115 w 133"/>
                <a:gd name="T27" fmla="*/ 27 h 129"/>
                <a:gd name="T28" fmla="*/ 114 w 133"/>
                <a:gd name="T29" fmla="*/ 23 h 129"/>
                <a:gd name="T30" fmla="*/ 112 w 133"/>
                <a:gd name="T31" fmla="*/ 18 h 129"/>
                <a:gd name="T32" fmla="*/ 110 w 133"/>
                <a:gd name="T33" fmla="*/ 13 h 129"/>
                <a:gd name="T34" fmla="*/ 107 w 133"/>
                <a:gd name="T35" fmla="*/ 8 h 129"/>
                <a:gd name="T36" fmla="*/ 101 w 133"/>
                <a:gd name="T37" fmla="*/ 2 h 129"/>
                <a:gd name="T38" fmla="*/ 100 w 133"/>
                <a:gd name="T39" fmla="*/ 2 h 129"/>
                <a:gd name="T40" fmla="*/ 100 w 133"/>
                <a:gd name="T41" fmla="*/ 1 h 129"/>
                <a:gd name="T42" fmla="*/ 99 w 133"/>
                <a:gd name="T43" fmla="*/ 1 h 129"/>
                <a:gd name="T44" fmla="*/ 99 w 133"/>
                <a:gd name="T45" fmla="*/ 1 h 129"/>
                <a:gd name="T46" fmla="*/ 99 w 133"/>
                <a:gd name="T47" fmla="*/ 2 h 129"/>
                <a:gd name="T48" fmla="*/ 99 w 133"/>
                <a:gd name="T49" fmla="*/ 2 h 129"/>
                <a:gd name="T50" fmla="*/ 99 w 133"/>
                <a:gd name="T51" fmla="*/ 2 h 129"/>
                <a:gd name="T52" fmla="*/ 97 w 133"/>
                <a:gd name="T53" fmla="*/ 1 h 129"/>
                <a:gd name="T54" fmla="*/ 95 w 133"/>
                <a:gd name="T55" fmla="*/ 0 h 129"/>
                <a:gd name="T56" fmla="*/ 89 w 133"/>
                <a:gd name="T57" fmla="*/ 0 h 129"/>
                <a:gd name="T58" fmla="*/ 88 w 133"/>
                <a:gd name="T59" fmla="*/ 1 h 129"/>
                <a:gd name="T60" fmla="*/ 83 w 133"/>
                <a:gd name="T61" fmla="*/ 2 h 129"/>
                <a:gd name="T62" fmla="*/ 77 w 133"/>
                <a:gd name="T63" fmla="*/ 6 h 129"/>
                <a:gd name="T64" fmla="*/ 70 w 133"/>
                <a:gd name="T65" fmla="*/ 10 h 129"/>
                <a:gd name="T66" fmla="*/ 48 w 133"/>
                <a:gd name="T67" fmla="*/ 30 h 129"/>
                <a:gd name="T68" fmla="*/ 12 w 133"/>
                <a:gd name="T69" fmla="*/ 68 h 129"/>
                <a:gd name="T70" fmla="*/ 0 w 133"/>
                <a:gd name="T71" fmla="*/ 10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3" h="129">
                  <a:moveTo>
                    <a:pt x="0" y="103"/>
                  </a:moveTo>
                  <a:cubicBezTo>
                    <a:pt x="14" y="99"/>
                    <a:pt x="23" y="96"/>
                    <a:pt x="32" y="86"/>
                  </a:cubicBezTo>
                  <a:cubicBezTo>
                    <a:pt x="37" y="81"/>
                    <a:pt x="53" y="64"/>
                    <a:pt x="67" y="49"/>
                  </a:cubicBezTo>
                  <a:cubicBezTo>
                    <a:pt x="74" y="42"/>
                    <a:pt x="82" y="36"/>
                    <a:pt x="87" y="32"/>
                  </a:cubicBezTo>
                  <a:cubicBezTo>
                    <a:pt x="88" y="30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7" y="27"/>
                    <a:pt x="91" y="39"/>
                    <a:pt x="93" y="49"/>
                  </a:cubicBezTo>
                  <a:cubicBezTo>
                    <a:pt x="98" y="68"/>
                    <a:pt x="102" y="91"/>
                    <a:pt x="104" y="98"/>
                  </a:cubicBezTo>
                  <a:cubicBezTo>
                    <a:pt x="107" y="112"/>
                    <a:pt x="112" y="119"/>
                    <a:pt x="123" y="129"/>
                  </a:cubicBezTo>
                  <a:cubicBezTo>
                    <a:pt x="129" y="116"/>
                    <a:pt x="133" y="107"/>
                    <a:pt x="130" y="93"/>
                  </a:cubicBezTo>
                  <a:cubicBezTo>
                    <a:pt x="129" y="86"/>
                    <a:pt x="125" y="63"/>
                    <a:pt x="119" y="42"/>
                  </a:cubicBezTo>
                  <a:cubicBezTo>
                    <a:pt x="118" y="37"/>
                    <a:pt x="117" y="32"/>
                    <a:pt x="115" y="27"/>
                  </a:cubicBezTo>
                  <a:cubicBezTo>
                    <a:pt x="115" y="26"/>
                    <a:pt x="114" y="24"/>
                    <a:pt x="114" y="23"/>
                  </a:cubicBezTo>
                  <a:cubicBezTo>
                    <a:pt x="113" y="21"/>
                    <a:pt x="113" y="20"/>
                    <a:pt x="112" y="18"/>
                  </a:cubicBezTo>
                  <a:cubicBezTo>
                    <a:pt x="111" y="16"/>
                    <a:pt x="110" y="14"/>
                    <a:pt x="110" y="13"/>
                  </a:cubicBezTo>
                  <a:cubicBezTo>
                    <a:pt x="109" y="11"/>
                    <a:pt x="108" y="9"/>
                    <a:pt x="107" y="8"/>
                  </a:cubicBezTo>
                  <a:cubicBezTo>
                    <a:pt x="105" y="5"/>
                    <a:pt x="103" y="3"/>
                    <a:pt x="101" y="2"/>
                  </a:cubicBezTo>
                  <a:cubicBezTo>
                    <a:pt x="100" y="2"/>
                    <a:pt x="100" y="2"/>
                    <a:pt x="100" y="2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8" y="1"/>
                    <a:pt x="98" y="1"/>
                    <a:pt x="97" y="1"/>
                  </a:cubicBezTo>
                  <a:cubicBezTo>
                    <a:pt x="96" y="0"/>
                    <a:pt x="95" y="0"/>
                    <a:pt x="95" y="0"/>
                  </a:cubicBezTo>
                  <a:cubicBezTo>
                    <a:pt x="91" y="0"/>
                    <a:pt x="89" y="0"/>
                    <a:pt x="89" y="0"/>
                  </a:cubicBezTo>
                  <a:cubicBezTo>
                    <a:pt x="89" y="0"/>
                    <a:pt x="89" y="0"/>
                    <a:pt x="88" y="1"/>
                  </a:cubicBezTo>
                  <a:cubicBezTo>
                    <a:pt x="87" y="1"/>
                    <a:pt x="85" y="1"/>
                    <a:pt x="83" y="2"/>
                  </a:cubicBezTo>
                  <a:cubicBezTo>
                    <a:pt x="82" y="3"/>
                    <a:pt x="79" y="4"/>
                    <a:pt x="77" y="6"/>
                  </a:cubicBezTo>
                  <a:cubicBezTo>
                    <a:pt x="74" y="7"/>
                    <a:pt x="71" y="10"/>
                    <a:pt x="70" y="10"/>
                  </a:cubicBezTo>
                  <a:cubicBezTo>
                    <a:pt x="64" y="15"/>
                    <a:pt x="56" y="23"/>
                    <a:pt x="48" y="30"/>
                  </a:cubicBezTo>
                  <a:cubicBezTo>
                    <a:pt x="33" y="45"/>
                    <a:pt x="17" y="62"/>
                    <a:pt x="12" y="68"/>
                  </a:cubicBezTo>
                  <a:cubicBezTo>
                    <a:pt x="3" y="79"/>
                    <a:pt x="1" y="88"/>
                    <a:pt x="0" y="10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IN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0D8F3D2D-2AC5-4A66-9210-330C0220F5E2}"/>
              </a:ext>
            </a:extLst>
          </p:cNvPr>
          <p:cNvGrpSpPr/>
          <p:nvPr/>
        </p:nvGrpSpPr>
        <p:grpSpPr>
          <a:xfrm rot="14238422" flipH="1" flipV="1">
            <a:off x="7447034" y="1669041"/>
            <a:ext cx="225965" cy="789993"/>
            <a:chOff x="-1143000" y="-560388"/>
            <a:chExt cx="406401" cy="1420813"/>
          </a:xfrm>
          <a:solidFill>
            <a:schemeClr val="accent2"/>
          </a:solidFill>
        </p:grpSpPr>
        <p:sp>
          <p:nvSpPr>
            <p:cNvPr id="116" name="Freeform 20">
              <a:extLst>
                <a:ext uri="{FF2B5EF4-FFF2-40B4-BE49-F238E27FC236}">
                  <a16:creationId xmlns:a16="http://schemas.microsoft.com/office/drawing/2014/main" id="{2DAA4B38-9EF6-46CD-8270-13B13523994F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93787" y="-496888"/>
              <a:ext cx="357188" cy="1357313"/>
            </a:xfrm>
            <a:custGeom>
              <a:avLst/>
              <a:gdLst>
                <a:gd name="T0" fmla="*/ 66 w 166"/>
                <a:gd name="T1" fmla="*/ 0 h 633"/>
                <a:gd name="T2" fmla="*/ 40 w 166"/>
                <a:gd name="T3" fmla="*/ 41 h 633"/>
                <a:gd name="T4" fmla="*/ 22 w 166"/>
                <a:gd name="T5" fmla="*/ 91 h 633"/>
                <a:gd name="T6" fmla="*/ 13 w 166"/>
                <a:gd name="T7" fmla="*/ 133 h 633"/>
                <a:gd name="T8" fmla="*/ 0 w 166"/>
                <a:gd name="T9" fmla="*/ 255 h 633"/>
                <a:gd name="T10" fmla="*/ 5 w 166"/>
                <a:gd name="T11" fmla="*/ 334 h 633"/>
                <a:gd name="T12" fmla="*/ 5 w 166"/>
                <a:gd name="T13" fmla="*/ 339 h 633"/>
                <a:gd name="T14" fmla="*/ 7 w 166"/>
                <a:gd name="T15" fmla="*/ 353 h 633"/>
                <a:gd name="T16" fmla="*/ 11 w 166"/>
                <a:gd name="T17" fmla="*/ 375 h 633"/>
                <a:gd name="T18" fmla="*/ 16 w 166"/>
                <a:gd name="T19" fmla="*/ 401 h 633"/>
                <a:gd name="T20" fmla="*/ 24 w 166"/>
                <a:gd name="T21" fmla="*/ 430 h 633"/>
                <a:gd name="T22" fmla="*/ 34 w 166"/>
                <a:gd name="T23" fmla="*/ 459 h 633"/>
                <a:gd name="T24" fmla="*/ 46 w 166"/>
                <a:gd name="T25" fmla="*/ 487 h 633"/>
                <a:gd name="T26" fmla="*/ 58 w 166"/>
                <a:gd name="T27" fmla="*/ 511 h 633"/>
                <a:gd name="T28" fmla="*/ 90 w 166"/>
                <a:gd name="T29" fmla="*/ 565 h 633"/>
                <a:gd name="T30" fmla="*/ 108 w 166"/>
                <a:gd name="T31" fmla="*/ 588 h 633"/>
                <a:gd name="T32" fmla="*/ 126 w 166"/>
                <a:gd name="T33" fmla="*/ 605 h 633"/>
                <a:gd name="T34" fmla="*/ 135 w 166"/>
                <a:gd name="T35" fmla="*/ 612 h 633"/>
                <a:gd name="T36" fmla="*/ 145 w 166"/>
                <a:gd name="T37" fmla="*/ 619 h 633"/>
                <a:gd name="T38" fmla="*/ 166 w 166"/>
                <a:gd name="T39" fmla="*/ 633 h 633"/>
                <a:gd name="T40" fmla="*/ 153 w 166"/>
                <a:gd name="T41" fmla="*/ 611 h 633"/>
                <a:gd name="T42" fmla="*/ 147 w 166"/>
                <a:gd name="T43" fmla="*/ 602 h 633"/>
                <a:gd name="T44" fmla="*/ 141 w 166"/>
                <a:gd name="T45" fmla="*/ 592 h 633"/>
                <a:gd name="T46" fmla="*/ 128 w 166"/>
                <a:gd name="T47" fmla="*/ 572 h 633"/>
                <a:gd name="T48" fmla="*/ 112 w 166"/>
                <a:gd name="T49" fmla="*/ 550 h 633"/>
                <a:gd name="T50" fmla="*/ 82 w 166"/>
                <a:gd name="T51" fmla="*/ 499 h 633"/>
                <a:gd name="T52" fmla="*/ 43 w 166"/>
                <a:gd name="T53" fmla="*/ 394 h 633"/>
                <a:gd name="T54" fmla="*/ 37 w 166"/>
                <a:gd name="T55" fmla="*/ 370 h 633"/>
                <a:gd name="T56" fmla="*/ 34 w 166"/>
                <a:gd name="T57" fmla="*/ 349 h 633"/>
                <a:gd name="T58" fmla="*/ 32 w 166"/>
                <a:gd name="T59" fmla="*/ 336 h 633"/>
                <a:gd name="T60" fmla="*/ 31 w 166"/>
                <a:gd name="T61" fmla="*/ 331 h 633"/>
                <a:gd name="T62" fmla="*/ 27 w 166"/>
                <a:gd name="T63" fmla="*/ 256 h 633"/>
                <a:gd name="T64" fmla="*/ 40 w 166"/>
                <a:gd name="T65" fmla="*/ 138 h 633"/>
                <a:gd name="T66" fmla="*/ 48 w 166"/>
                <a:gd name="T67" fmla="*/ 97 h 633"/>
                <a:gd name="T68" fmla="*/ 59 w 166"/>
                <a:gd name="T69" fmla="*/ 47 h 633"/>
                <a:gd name="T70" fmla="*/ 66 w 166"/>
                <a:gd name="T71" fmla="*/ 0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6" h="633">
                  <a:moveTo>
                    <a:pt x="66" y="0"/>
                  </a:moveTo>
                  <a:cubicBezTo>
                    <a:pt x="55" y="14"/>
                    <a:pt x="47" y="27"/>
                    <a:pt x="40" y="41"/>
                  </a:cubicBezTo>
                  <a:cubicBezTo>
                    <a:pt x="33" y="55"/>
                    <a:pt x="27" y="71"/>
                    <a:pt x="22" y="91"/>
                  </a:cubicBezTo>
                  <a:cubicBezTo>
                    <a:pt x="21" y="98"/>
                    <a:pt x="18" y="109"/>
                    <a:pt x="13" y="133"/>
                  </a:cubicBezTo>
                  <a:cubicBezTo>
                    <a:pt x="7" y="162"/>
                    <a:pt x="1" y="212"/>
                    <a:pt x="0" y="255"/>
                  </a:cubicBezTo>
                  <a:cubicBezTo>
                    <a:pt x="0" y="299"/>
                    <a:pt x="5" y="334"/>
                    <a:pt x="5" y="334"/>
                  </a:cubicBezTo>
                  <a:cubicBezTo>
                    <a:pt x="5" y="334"/>
                    <a:pt x="5" y="336"/>
                    <a:pt x="5" y="339"/>
                  </a:cubicBezTo>
                  <a:cubicBezTo>
                    <a:pt x="6" y="343"/>
                    <a:pt x="6" y="347"/>
                    <a:pt x="7" y="353"/>
                  </a:cubicBezTo>
                  <a:cubicBezTo>
                    <a:pt x="8" y="360"/>
                    <a:pt x="9" y="367"/>
                    <a:pt x="11" y="375"/>
                  </a:cubicBezTo>
                  <a:cubicBezTo>
                    <a:pt x="12" y="383"/>
                    <a:pt x="14" y="392"/>
                    <a:pt x="16" y="401"/>
                  </a:cubicBezTo>
                  <a:cubicBezTo>
                    <a:pt x="19" y="410"/>
                    <a:pt x="22" y="420"/>
                    <a:pt x="24" y="430"/>
                  </a:cubicBezTo>
                  <a:cubicBezTo>
                    <a:pt x="28" y="439"/>
                    <a:pt x="31" y="449"/>
                    <a:pt x="34" y="459"/>
                  </a:cubicBezTo>
                  <a:cubicBezTo>
                    <a:pt x="38" y="469"/>
                    <a:pt x="42" y="478"/>
                    <a:pt x="46" y="487"/>
                  </a:cubicBezTo>
                  <a:cubicBezTo>
                    <a:pt x="50" y="496"/>
                    <a:pt x="54" y="504"/>
                    <a:pt x="58" y="511"/>
                  </a:cubicBezTo>
                  <a:cubicBezTo>
                    <a:pt x="73" y="540"/>
                    <a:pt x="85" y="556"/>
                    <a:pt x="90" y="565"/>
                  </a:cubicBezTo>
                  <a:cubicBezTo>
                    <a:pt x="97" y="574"/>
                    <a:pt x="103" y="581"/>
                    <a:pt x="108" y="588"/>
                  </a:cubicBezTo>
                  <a:cubicBezTo>
                    <a:pt x="114" y="594"/>
                    <a:pt x="120" y="600"/>
                    <a:pt x="126" y="605"/>
                  </a:cubicBezTo>
                  <a:cubicBezTo>
                    <a:pt x="129" y="607"/>
                    <a:pt x="132" y="610"/>
                    <a:pt x="135" y="612"/>
                  </a:cubicBezTo>
                  <a:cubicBezTo>
                    <a:pt x="138" y="615"/>
                    <a:pt x="142" y="617"/>
                    <a:pt x="145" y="619"/>
                  </a:cubicBezTo>
                  <a:cubicBezTo>
                    <a:pt x="151" y="624"/>
                    <a:pt x="158" y="628"/>
                    <a:pt x="166" y="633"/>
                  </a:cubicBezTo>
                  <a:cubicBezTo>
                    <a:pt x="161" y="625"/>
                    <a:pt x="157" y="618"/>
                    <a:pt x="153" y="611"/>
                  </a:cubicBezTo>
                  <a:cubicBezTo>
                    <a:pt x="151" y="608"/>
                    <a:pt x="149" y="605"/>
                    <a:pt x="147" y="602"/>
                  </a:cubicBezTo>
                  <a:cubicBezTo>
                    <a:pt x="145" y="598"/>
                    <a:pt x="143" y="595"/>
                    <a:pt x="141" y="592"/>
                  </a:cubicBezTo>
                  <a:cubicBezTo>
                    <a:pt x="137" y="585"/>
                    <a:pt x="132" y="579"/>
                    <a:pt x="128" y="572"/>
                  </a:cubicBezTo>
                  <a:cubicBezTo>
                    <a:pt x="123" y="565"/>
                    <a:pt x="118" y="558"/>
                    <a:pt x="112" y="550"/>
                  </a:cubicBezTo>
                  <a:cubicBezTo>
                    <a:pt x="107" y="541"/>
                    <a:pt x="96" y="526"/>
                    <a:pt x="82" y="499"/>
                  </a:cubicBezTo>
                  <a:cubicBezTo>
                    <a:pt x="67" y="471"/>
                    <a:pt x="51" y="430"/>
                    <a:pt x="43" y="394"/>
                  </a:cubicBezTo>
                  <a:cubicBezTo>
                    <a:pt x="41" y="386"/>
                    <a:pt x="39" y="377"/>
                    <a:pt x="37" y="370"/>
                  </a:cubicBezTo>
                  <a:cubicBezTo>
                    <a:pt x="36" y="362"/>
                    <a:pt x="35" y="355"/>
                    <a:pt x="34" y="349"/>
                  </a:cubicBezTo>
                  <a:cubicBezTo>
                    <a:pt x="33" y="344"/>
                    <a:pt x="32" y="339"/>
                    <a:pt x="32" y="336"/>
                  </a:cubicBezTo>
                  <a:cubicBezTo>
                    <a:pt x="31" y="333"/>
                    <a:pt x="31" y="331"/>
                    <a:pt x="31" y="331"/>
                  </a:cubicBezTo>
                  <a:cubicBezTo>
                    <a:pt x="31" y="331"/>
                    <a:pt x="27" y="297"/>
                    <a:pt x="27" y="256"/>
                  </a:cubicBezTo>
                  <a:cubicBezTo>
                    <a:pt x="28" y="214"/>
                    <a:pt x="34" y="166"/>
                    <a:pt x="40" y="138"/>
                  </a:cubicBezTo>
                  <a:cubicBezTo>
                    <a:pt x="44" y="115"/>
                    <a:pt x="47" y="104"/>
                    <a:pt x="48" y="97"/>
                  </a:cubicBezTo>
                  <a:cubicBezTo>
                    <a:pt x="53" y="78"/>
                    <a:pt x="56" y="62"/>
                    <a:pt x="59" y="47"/>
                  </a:cubicBezTo>
                  <a:cubicBezTo>
                    <a:pt x="61" y="32"/>
                    <a:pt x="63" y="18"/>
                    <a:pt x="66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IN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7" name="Freeform 21">
              <a:extLst>
                <a:ext uri="{FF2B5EF4-FFF2-40B4-BE49-F238E27FC236}">
                  <a16:creationId xmlns:a16="http://schemas.microsoft.com/office/drawing/2014/main" id="{CE784197-B86F-43E1-8B3C-CD7326439E09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43000" y="-560388"/>
              <a:ext cx="285750" cy="277813"/>
            </a:xfrm>
            <a:custGeom>
              <a:avLst/>
              <a:gdLst>
                <a:gd name="T0" fmla="*/ 0 w 133"/>
                <a:gd name="T1" fmla="*/ 103 h 129"/>
                <a:gd name="T2" fmla="*/ 32 w 133"/>
                <a:gd name="T3" fmla="*/ 86 h 129"/>
                <a:gd name="T4" fmla="*/ 67 w 133"/>
                <a:gd name="T5" fmla="*/ 49 h 129"/>
                <a:gd name="T6" fmla="*/ 87 w 133"/>
                <a:gd name="T7" fmla="*/ 32 h 129"/>
                <a:gd name="T8" fmla="*/ 88 w 133"/>
                <a:gd name="T9" fmla="*/ 31 h 129"/>
                <a:gd name="T10" fmla="*/ 88 w 133"/>
                <a:gd name="T11" fmla="*/ 31 h 129"/>
                <a:gd name="T12" fmla="*/ 88 w 133"/>
                <a:gd name="T13" fmla="*/ 31 h 129"/>
                <a:gd name="T14" fmla="*/ 88 w 133"/>
                <a:gd name="T15" fmla="*/ 31 h 129"/>
                <a:gd name="T16" fmla="*/ 93 w 133"/>
                <a:gd name="T17" fmla="*/ 49 h 129"/>
                <a:gd name="T18" fmla="*/ 104 w 133"/>
                <a:gd name="T19" fmla="*/ 98 h 129"/>
                <a:gd name="T20" fmla="*/ 123 w 133"/>
                <a:gd name="T21" fmla="*/ 129 h 129"/>
                <a:gd name="T22" fmla="*/ 130 w 133"/>
                <a:gd name="T23" fmla="*/ 93 h 129"/>
                <a:gd name="T24" fmla="*/ 119 w 133"/>
                <a:gd name="T25" fmla="*/ 42 h 129"/>
                <a:gd name="T26" fmla="*/ 115 w 133"/>
                <a:gd name="T27" fmla="*/ 27 h 129"/>
                <a:gd name="T28" fmla="*/ 114 w 133"/>
                <a:gd name="T29" fmla="*/ 23 h 129"/>
                <a:gd name="T30" fmla="*/ 112 w 133"/>
                <a:gd name="T31" fmla="*/ 18 h 129"/>
                <a:gd name="T32" fmla="*/ 110 w 133"/>
                <a:gd name="T33" fmla="*/ 13 h 129"/>
                <a:gd name="T34" fmla="*/ 107 w 133"/>
                <a:gd name="T35" fmla="*/ 8 h 129"/>
                <a:gd name="T36" fmla="*/ 101 w 133"/>
                <a:gd name="T37" fmla="*/ 2 h 129"/>
                <a:gd name="T38" fmla="*/ 100 w 133"/>
                <a:gd name="T39" fmla="*/ 2 h 129"/>
                <a:gd name="T40" fmla="*/ 100 w 133"/>
                <a:gd name="T41" fmla="*/ 1 h 129"/>
                <a:gd name="T42" fmla="*/ 99 w 133"/>
                <a:gd name="T43" fmla="*/ 1 h 129"/>
                <a:gd name="T44" fmla="*/ 99 w 133"/>
                <a:gd name="T45" fmla="*/ 1 h 129"/>
                <a:gd name="T46" fmla="*/ 99 w 133"/>
                <a:gd name="T47" fmla="*/ 2 h 129"/>
                <a:gd name="T48" fmla="*/ 99 w 133"/>
                <a:gd name="T49" fmla="*/ 2 h 129"/>
                <a:gd name="T50" fmla="*/ 99 w 133"/>
                <a:gd name="T51" fmla="*/ 2 h 129"/>
                <a:gd name="T52" fmla="*/ 97 w 133"/>
                <a:gd name="T53" fmla="*/ 1 h 129"/>
                <a:gd name="T54" fmla="*/ 95 w 133"/>
                <a:gd name="T55" fmla="*/ 0 h 129"/>
                <a:gd name="T56" fmla="*/ 89 w 133"/>
                <a:gd name="T57" fmla="*/ 0 h 129"/>
                <a:gd name="T58" fmla="*/ 88 w 133"/>
                <a:gd name="T59" fmla="*/ 1 h 129"/>
                <a:gd name="T60" fmla="*/ 83 w 133"/>
                <a:gd name="T61" fmla="*/ 2 h 129"/>
                <a:gd name="T62" fmla="*/ 77 w 133"/>
                <a:gd name="T63" fmla="*/ 6 h 129"/>
                <a:gd name="T64" fmla="*/ 70 w 133"/>
                <a:gd name="T65" fmla="*/ 10 h 129"/>
                <a:gd name="T66" fmla="*/ 48 w 133"/>
                <a:gd name="T67" fmla="*/ 30 h 129"/>
                <a:gd name="T68" fmla="*/ 12 w 133"/>
                <a:gd name="T69" fmla="*/ 68 h 129"/>
                <a:gd name="T70" fmla="*/ 0 w 133"/>
                <a:gd name="T71" fmla="*/ 10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3" h="129">
                  <a:moveTo>
                    <a:pt x="0" y="103"/>
                  </a:moveTo>
                  <a:cubicBezTo>
                    <a:pt x="14" y="99"/>
                    <a:pt x="23" y="96"/>
                    <a:pt x="32" y="86"/>
                  </a:cubicBezTo>
                  <a:cubicBezTo>
                    <a:pt x="37" y="81"/>
                    <a:pt x="53" y="64"/>
                    <a:pt x="67" y="49"/>
                  </a:cubicBezTo>
                  <a:cubicBezTo>
                    <a:pt x="74" y="42"/>
                    <a:pt x="82" y="36"/>
                    <a:pt x="87" y="32"/>
                  </a:cubicBezTo>
                  <a:cubicBezTo>
                    <a:pt x="88" y="30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7" y="27"/>
                    <a:pt x="91" y="39"/>
                    <a:pt x="93" y="49"/>
                  </a:cubicBezTo>
                  <a:cubicBezTo>
                    <a:pt x="98" y="68"/>
                    <a:pt x="102" y="91"/>
                    <a:pt x="104" y="98"/>
                  </a:cubicBezTo>
                  <a:cubicBezTo>
                    <a:pt x="107" y="112"/>
                    <a:pt x="112" y="119"/>
                    <a:pt x="123" y="129"/>
                  </a:cubicBezTo>
                  <a:cubicBezTo>
                    <a:pt x="129" y="116"/>
                    <a:pt x="133" y="107"/>
                    <a:pt x="130" y="93"/>
                  </a:cubicBezTo>
                  <a:cubicBezTo>
                    <a:pt x="129" y="86"/>
                    <a:pt x="125" y="63"/>
                    <a:pt x="119" y="42"/>
                  </a:cubicBezTo>
                  <a:cubicBezTo>
                    <a:pt x="118" y="37"/>
                    <a:pt x="117" y="32"/>
                    <a:pt x="115" y="27"/>
                  </a:cubicBezTo>
                  <a:cubicBezTo>
                    <a:pt x="115" y="26"/>
                    <a:pt x="114" y="24"/>
                    <a:pt x="114" y="23"/>
                  </a:cubicBezTo>
                  <a:cubicBezTo>
                    <a:pt x="113" y="21"/>
                    <a:pt x="113" y="20"/>
                    <a:pt x="112" y="18"/>
                  </a:cubicBezTo>
                  <a:cubicBezTo>
                    <a:pt x="111" y="16"/>
                    <a:pt x="110" y="14"/>
                    <a:pt x="110" y="13"/>
                  </a:cubicBezTo>
                  <a:cubicBezTo>
                    <a:pt x="109" y="11"/>
                    <a:pt x="108" y="9"/>
                    <a:pt x="107" y="8"/>
                  </a:cubicBezTo>
                  <a:cubicBezTo>
                    <a:pt x="105" y="5"/>
                    <a:pt x="103" y="3"/>
                    <a:pt x="101" y="2"/>
                  </a:cubicBezTo>
                  <a:cubicBezTo>
                    <a:pt x="100" y="2"/>
                    <a:pt x="100" y="2"/>
                    <a:pt x="100" y="2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8" y="1"/>
                    <a:pt x="98" y="1"/>
                    <a:pt x="97" y="1"/>
                  </a:cubicBezTo>
                  <a:cubicBezTo>
                    <a:pt x="96" y="0"/>
                    <a:pt x="95" y="0"/>
                    <a:pt x="95" y="0"/>
                  </a:cubicBezTo>
                  <a:cubicBezTo>
                    <a:pt x="91" y="0"/>
                    <a:pt x="89" y="0"/>
                    <a:pt x="89" y="0"/>
                  </a:cubicBezTo>
                  <a:cubicBezTo>
                    <a:pt x="89" y="0"/>
                    <a:pt x="89" y="0"/>
                    <a:pt x="88" y="1"/>
                  </a:cubicBezTo>
                  <a:cubicBezTo>
                    <a:pt x="87" y="1"/>
                    <a:pt x="85" y="1"/>
                    <a:pt x="83" y="2"/>
                  </a:cubicBezTo>
                  <a:cubicBezTo>
                    <a:pt x="82" y="3"/>
                    <a:pt x="79" y="4"/>
                    <a:pt x="77" y="6"/>
                  </a:cubicBezTo>
                  <a:cubicBezTo>
                    <a:pt x="74" y="7"/>
                    <a:pt x="71" y="10"/>
                    <a:pt x="70" y="10"/>
                  </a:cubicBezTo>
                  <a:cubicBezTo>
                    <a:pt x="64" y="15"/>
                    <a:pt x="56" y="23"/>
                    <a:pt x="48" y="30"/>
                  </a:cubicBezTo>
                  <a:cubicBezTo>
                    <a:pt x="33" y="45"/>
                    <a:pt x="17" y="62"/>
                    <a:pt x="12" y="68"/>
                  </a:cubicBezTo>
                  <a:cubicBezTo>
                    <a:pt x="3" y="79"/>
                    <a:pt x="1" y="88"/>
                    <a:pt x="0" y="10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IN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05968307-A47A-4D75-AA0C-100C84A98377}"/>
              </a:ext>
            </a:extLst>
          </p:cNvPr>
          <p:cNvGrpSpPr/>
          <p:nvPr/>
        </p:nvGrpSpPr>
        <p:grpSpPr>
          <a:xfrm rot="7361578" flipH="1">
            <a:off x="7638183" y="4122173"/>
            <a:ext cx="267634" cy="500114"/>
            <a:chOff x="-1143000" y="-560388"/>
            <a:chExt cx="406401" cy="1420813"/>
          </a:xfrm>
          <a:solidFill>
            <a:schemeClr val="accent3"/>
          </a:solidFill>
        </p:grpSpPr>
        <p:sp>
          <p:nvSpPr>
            <p:cNvPr id="119" name="Freeform 20">
              <a:extLst>
                <a:ext uri="{FF2B5EF4-FFF2-40B4-BE49-F238E27FC236}">
                  <a16:creationId xmlns:a16="http://schemas.microsoft.com/office/drawing/2014/main" id="{78F94AB9-8882-4CFF-B847-0D90BAE2A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93787" y="-496888"/>
              <a:ext cx="357188" cy="1357313"/>
            </a:xfrm>
            <a:custGeom>
              <a:avLst/>
              <a:gdLst>
                <a:gd name="T0" fmla="*/ 66 w 166"/>
                <a:gd name="T1" fmla="*/ 0 h 633"/>
                <a:gd name="T2" fmla="*/ 40 w 166"/>
                <a:gd name="T3" fmla="*/ 41 h 633"/>
                <a:gd name="T4" fmla="*/ 22 w 166"/>
                <a:gd name="T5" fmla="*/ 91 h 633"/>
                <a:gd name="T6" fmla="*/ 13 w 166"/>
                <a:gd name="T7" fmla="*/ 133 h 633"/>
                <a:gd name="T8" fmla="*/ 0 w 166"/>
                <a:gd name="T9" fmla="*/ 255 h 633"/>
                <a:gd name="T10" fmla="*/ 5 w 166"/>
                <a:gd name="T11" fmla="*/ 334 h 633"/>
                <a:gd name="T12" fmla="*/ 5 w 166"/>
                <a:gd name="T13" fmla="*/ 339 h 633"/>
                <a:gd name="T14" fmla="*/ 7 w 166"/>
                <a:gd name="T15" fmla="*/ 353 h 633"/>
                <a:gd name="T16" fmla="*/ 11 w 166"/>
                <a:gd name="T17" fmla="*/ 375 h 633"/>
                <a:gd name="T18" fmla="*/ 16 w 166"/>
                <a:gd name="T19" fmla="*/ 401 h 633"/>
                <a:gd name="T20" fmla="*/ 24 w 166"/>
                <a:gd name="T21" fmla="*/ 430 h 633"/>
                <a:gd name="T22" fmla="*/ 34 w 166"/>
                <a:gd name="T23" fmla="*/ 459 h 633"/>
                <a:gd name="T24" fmla="*/ 46 w 166"/>
                <a:gd name="T25" fmla="*/ 487 h 633"/>
                <a:gd name="T26" fmla="*/ 58 w 166"/>
                <a:gd name="T27" fmla="*/ 511 h 633"/>
                <a:gd name="T28" fmla="*/ 90 w 166"/>
                <a:gd name="T29" fmla="*/ 565 h 633"/>
                <a:gd name="T30" fmla="*/ 108 w 166"/>
                <a:gd name="T31" fmla="*/ 588 h 633"/>
                <a:gd name="T32" fmla="*/ 126 w 166"/>
                <a:gd name="T33" fmla="*/ 605 h 633"/>
                <a:gd name="T34" fmla="*/ 135 w 166"/>
                <a:gd name="T35" fmla="*/ 612 h 633"/>
                <a:gd name="T36" fmla="*/ 145 w 166"/>
                <a:gd name="T37" fmla="*/ 619 h 633"/>
                <a:gd name="T38" fmla="*/ 166 w 166"/>
                <a:gd name="T39" fmla="*/ 633 h 633"/>
                <a:gd name="T40" fmla="*/ 153 w 166"/>
                <a:gd name="T41" fmla="*/ 611 h 633"/>
                <a:gd name="T42" fmla="*/ 147 w 166"/>
                <a:gd name="T43" fmla="*/ 602 h 633"/>
                <a:gd name="T44" fmla="*/ 141 w 166"/>
                <a:gd name="T45" fmla="*/ 592 h 633"/>
                <a:gd name="T46" fmla="*/ 128 w 166"/>
                <a:gd name="T47" fmla="*/ 572 h 633"/>
                <a:gd name="T48" fmla="*/ 112 w 166"/>
                <a:gd name="T49" fmla="*/ 550 h 633"/>
                <a:gd name="T50" fmla="*/ 82 w 166"/>
                <a:gd name="T51" fmla="*/ 499 h 633"/>
                <a:gd name="T52" fmla="*/ 43 w 166"/>
                <a:gd name="T53" fmla="*/ 394 h 633"/>
                <a:gd name="T54" fmla="*/ 37 w 166"/>
                <a:gd name="T55" fmla="*/ 370 h 633"/>
                <a:gd name="T56" fmla="*/ 34 w 166"/>
                <a:gd name="T57" fmla="*/ 349 h 633"/>
                <a:gd name="T58" fmla="*/ 32 w 166"/>
                <a:gd name="T59" fmla="*/ 336 h 633"/>
                <a:gd name="T60" fmla="*/ 31 w 166"/>
                <a:gd name="T61" fmla="*/ 331 h 633"/>
                <a:gd name="T62" fmla="*/ 27 w 166"/>
                <a:gd name="T63" fmla="*/ 256 h 633"/>
                <a:gd name="T64" fmla="*/ 40 w 166"/>
                <a:gd name="T65" fmla="*/ 138 h 633"/>
                <a:gd name="T66" fmla="*/ 48 w 166"/>
                <a:gd name="T67" fmla="*/ 97 h 633"/>
                <a:gd name="T68" fmla="*/ 59 w 166"/>
                <a:gd name="T69" fmla="*/ 47 h 633"/>
                <a:gd name="T70" fmla="*/ 66 w 166"/>
                <a:gd name="T71" fmla="*/ 0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6" h="633">
                  <a:moveTo>
                    <a:pt x="66" y="0"/>
                  </a:moveTo>
                  <a:cubicBezTo>
                    <a:pt x="55" y="14"/>
                    <a:pt x="47" y="27"/>
                    <a:pt x="40" y="41"/>
                  </a:cubicBezTo>
                  <a:cubicBezTo>
                    <a:pt x="33" y="55"/>
                    <a:pt x="27" y="71"/>
                    <a:pt x="22" y="91"/>
                  </a:cubicBezTo>
                  <a:cubicBezTo>
                    <a:pt x="21" y="98"/>
                    <a:pt x="18" y="109"/>
                    <a:pt x="13" y="133"/>
                  </a:cubicBezTo>
                  <a:cubicBezTo>
                    <a:pt x="7" y="162"/>
                    <a:pt x="1" y="212"/>
                    <a:pt x="0" y="255"/>
                  </a:cubicBezTo>
                  <a:cubicBezTo>
                    <a:pt x="0" y="299"/>
                    <a:pt x="5" y="334"/>
                    <a:pt x="5" y="334"/>
                  </a:cubicBezTo>
                  <a:cubicBezTo>
                    <a:pt x="5" y="334"/>
                    <a:pt x="5" y="336"/>
                    <a:pt x="5" y="339"/>
                  </a:cubicBezTo>
                  <a:cubicBezTo>
                    <a:pt x="6" y="343"/>
                    <a:pt x="6" y="347"/>
                    <a:pt x="7" y="353"/>
                  </a:cubicBezTo>
                  <a:cubicBezTo>
                    <a:pt x="8" y="360"/>
                    <a:pt x="9" y="367"/>
                    <a:pt x="11" y="375"/>
                  </a:cubicBezTo>
                  <a:cubicBezTo>
                    <a:pt x="12" y="383"/>
                    <a:pt x="14" y="392"/>
                    <a:pt x="16" y="401"/>
                  </a:cubicBezTo>
                  <a:cubicBezTo>
                    <a:pt x="19" y="410"/>
                    <a:pt x="22" y="420"/>
                    <a:pt x="24" y="430"/>
                  </a:cubicBezTo>
                  <a:cubicBezTo>
                    <a:pt x="28" y="439"/>
                    <a:pt x="31" y="449"/>
                    <a:pt x="34" y="459"/>
                  </a:cubicBezTo>
                  <a:cubicBezTo>
                    <a:pt x="38" y="469"/>
                    <a:pt x="42" y="478"/>
                    <a:pt x="46" y="487"/>
                  </a:cubicBezTo>
                  <a:cubicBezTo>
                    <a:pt x="50" y="496"/>
                    <a:pt x="54" y="504"/>
                    <a:pt x="58" y="511"/>
                  </a:cubicBezTo>
                  <a:cubicBezTo>
                    <a:pt x="73" y="540"/>
                    <a:pt x="85" y="556"/>
                    <a:pt x="90" y="565"/>
                  </a:cubicBezTo>
                  <a:cubicBezTo>
                    <a:pt x="97" y="574"/>
                    <a:pt x="103" y="581"/>
                    <a:pt x="108" y="588"/>
                  </a:cubicBezTo>
                  <a:cubicBezTo>
                    <a:pt x="114" y="594"/>
                    <a:pt x="120" y="600"/>
                    <a:pt x="126" y="605"/>
                  </a:cubicBezTo>
                  <a:cubicBezTo>
                    <a:pt x="129" y="607"/>
                    <a:pt x="132" y="610"/>
                    <a:pt x="135" y="612"/>
                  </a:cubicBezTo>
                  <a:cubicBezTo>
                    <a:pt x="138" y="615"/>
                    <a:pt x="142" y="617"/>
                    <a:pt x="145" y="619"/>
                  </a:cubicBezTo>
                  <a:cubicBezTo>
                    <a:pt x="151" y="624"/>
                    <a:pt x="158" y="628"/>
                    <a:pt x="166" y="633"/>
                  </a:cubicBezTo>
                  <a:cubicBezTo>
                    <a:pt x="161" y="625"/>
                    <a:pt x="157" y="618"/>
                    <a:pt x="153" y="611"/>
                  </a:cubicBezTo>
                  <a:cubicBezTo>
                    <a:pt x="151" y="608"/>
                    <a:pt x="149" y="605"/>
                    <a:pt x="147" y="602"/>
                  </a:cubicBezTo>
                  <a:cubicBezTo>
                    <a:pt x="145" y="598"/>
                    <a:pt x="143" y="595"/>
                    <a:pt x="141" y="592"/>
                  </a:cubicBezTo>
                  <a:cubicBezTo>
                    <a:pt x="137" y="585"/>
                    <a:pt x="132" y="579"/>
                    <a:pt x="128" y="572"/>
                  </a:cubicBezTo>
                  <a:cubicBezTo>
                    <a:pt x="123" y="565"/>
                    <a:pt x="118" y="558"/>
                    <a:pt x="112" y="550"/>
                  </a:cubicBezTo>
                  <a:cubicBezTo>
                    <a:pt x="107" y="541"/>
                    <a:pt x="96" y="526"/>
                    <a:pt x="82" y="499"/>
                  </a:cubicBezTo>
                  <a:cubicBezTo>
                    <a:pt x="67" y="471"/>
                    <a:pt x="51" y="430"/>
                    <a:pt x="43" y="394"/>
                  </a:cubicBezTo>
                  <a:cubicBezTo>
                    <a:pt x="41" y="386"/>
                    <a:pt x="39" y="377"/>
                    <a:pt x="37" y="370"/>
                  </a:cubicBezTo>
                  <a:cubicBezTo>
                    <a:pt x="36" y="362"/>
                    <a:pt x="35" y="355"/>
                    <a:pt x="34" y="349"/>
                  </a:cubicBezTo>
                  <a:cubicBezTo>
                    <a:pt x="33" y="344"/>
                    <a:pt x="32" y="339"/>
                    <a:pt x="32" y="336"/>
                  </a:cubicBezTo>
                  <a:cubicBezTo>
                    <a:pt x="31" y="333"/>
                    <a:pt x="31" y="331"/>
                    <a:pt x="31" y="331"/>
                  </a:cubicBezTo>
                  <a:cubicBezTo>
                    <a:pt x="31" y="331"/>
                    <a:pt x="27" y="297"/>
                    <a:pt x="27" y="256"/>
                  </a:cubicBezTo>
                  <a:cubicBezTo>
                    <a:pt x="28" y="214"/>
                    <a:pt x="34" y="166"/>
                    <a:pt x="40" y="138"/>
                  </a:cubicBezTo>
                  <a:cubicBezTo>
                    <a:pt x="44" y="115"/>
                    <a:pt x="47" y="104"/>
                    <a:pt x="48" y="97"/>
                  </a:cubicBezTo>
                  <a:cubicBezTo>
                    <a:pt x="53" y="78"/>
                    <a:pt x="56" y="62"/>
                    <a:pt x="59" y="47"/>
                  </a:cubicBezTo>
                  <a:cubicBezTo>
                    <a:pt x="61" y="32"/>
                    <a:pt x="63" y="18"/>
                    <a:pt x="66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IN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0" name="Freeform 21">
              <a:extLst>
                <a:ext uri="{FF2B5EF4-FFF2-40B4-BE49-F238E27FC236}">
                  <a16:creationId xmlns:a16="http://schemas.microsoft.com/office/drawing/2014/main" id="{C2FC1C64-2F83-4234-8C90-EA9D5A43E101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43000" y="-560388"/>
              <a:ext cx="285750" cy="277813"/>
            </a:xfrm>
            <a:custGeom>
              <a:avLst/>
              <a:gdLst>
                <a:gd name="T0" fmla="*/ 0 w 133"/>
                <a:gd name="T1" fmla="*/ 103 h 129"/>
                <a:gd name="T2" fmla="*/ 32 w 133"/>
                <a:gd name="T3" fmla="*/ 86 h 129"/>
                <a:gd name="T4" fmla="*/ 67 w 133"/>
                <a:gd name="T5" fmla="*/ 49 h 129"/>
                <a:gd name="T6" fmla="*/ 87 w 133"/>
                <a:gd name="T7" fmla="*/ 32 h 129"/>
                <a:gd name="T8" fmla="*/ 88 w 133"/>
                <a:gd name="T9" fmla="*/ 31 h 129"/>
                <a:gd name="T10" fmla="*/ 88 w 133"/>
                <a:gd name="T11" fmla="*/ 31 h 129"/>
                <a:gd name="T12" fmla="*/ 88 w 133"/>
                <a:gd name="T13" fmla="*/ 31 h 129"/>
                <a:gd name="T14" fmla="*/ 88 w 133"/>
                <a:gd name="T15" fmla="*/ 31 h 129"/>
                <a:gd name="T16" fmla="*/ 93 w 133"/>
                <a:gd name="T17" fmla="*/ 49 h 129"/>
                <a:gd name="T18" fmla="*/ 104 w 133"/>
                <a:gd name="T19" fmla="*/ 98 h 129"/>
                <a:gd name="T20" fmla="*/ 123 w 133"/>
                <a:gd name="T21" fmla="*/ 129 h 129"/>
                <a:gd name="T22" fmla="*/ 130 w 133"/>
                <a:gd name="T23" fmla="*/ 93 h 129"/>
                <a:gd name="T24" fmla="*/ 119 w 133"/>
                <a:gd name="T25" fmla="*/ 42 h 129"/>
                <a:gd name="T26" fmla="*/ 115 w 133"/>
                <a:gd name="T27" fmla="*/ 27 h 129"/>
                <a:gd name="T28" fmla="*/ 114 w 133"/>
                <a:gd name="T29" fmla="*/ 23 h 129"/>
                <a:gd name="T30" fmla="*/ 112 w 133"/>
                <a:gd name="T31" fmla="*/ 18 h 129"/>
                <a:gd name="T32" fmla="*/ 110 w 133"/>
                <a:gd name="T33" fmla="*/ 13 h 129"/>
                <a:gd name="T34" fmla="*/ 107 w 133"/>
                <a:gd name="T35" fmla="*/ 8 h 129"/>
                <a:gd name="T36" fmla="*/ 101 w 133"/>
                <a:gd name="T37" fmla="*/ 2 h 129"/>
                <a:gd name="T38" fmla="*/ 100 w 133"/>
                <a:gd name="T39" fmla="*/ 2 h 129"/>
                <a:gd name="T40" fmla="*/ 100 w 133"/>
                <a:gd name="T41" fmla="*/ 1 h 129"/>
                <a:gd name="T42" fmla="*/ 99 w 133"/>
                <a:gd name="T43" fmla="*/ 1 h 129"/>
                <a:gd name="T44" fmla="*/ 99 w 133"/>
                <a:gd name="T45" fmla="*/ 1 h 129"/>
                <a:gd name="T46" fmla="*/ 99 w 133"/>
                <a:gd name="T47" fmla="*/ 2 h 129"/>
                <a:gd name="T48" fmla="*/ 99 w 133"/>
                <a:gd name="T49" fmla="*/ 2 h 129"/>
                <a:gd name="T50" fmla="*/ 99 w 133"/>
                <a:gd name="T51" fmla="*/ 2 h 129"/>
                <a:gd name="T52" fmla="*/ 97 w 133"/>
                <a:gd name="T53" fmla="*/ 1 h 129"/>
                <a:gd name="T54" fmla="*/ 95 w 133"/>
                <a:gd name="T55" fmla="*/ 0 h 129"/>
                <a:gd name="T56" fmla="*/ 89 w 133"/>
                <a:gd name="T57" fmla="*/ 0 h 129"/>
                <a:gd name="T58" fmla="*/ 88 w 133"/>
                <a:gd name="T59" fmla="*/ 1 h 129"/>
                <a:gd name="T60" fmla="*/ 83 w 133"/>
                <a:gd name="T61" fmla="*/ 2 h 129"/>
                <a:gd name="T62" fmla="*/ 77 w 133"/>
                <a:gd name="T63" fmla="*/ 6 h 129"/>
                <a:gd name="T64" fmla="*/ 70 w 133"/>
                <a:gd name="T65" fmla="*/ 10 h 129"/>
                <a:gd name="T66" fmla="*/ 48 w 133"/>
                <a:gd name="T67" fmla="*/ 30 h 129"/>
                <a:gd name="T68" fmla="*/ 12 w 133"/>
                <a:gd name="T69" fmla="*/ 68 h 129"/>
                <a:gd name="T70" fmla="*/ 0 w 133"/>
                <a:gd name="T71" fmla="*/ 10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3" h="129">
                  <a:moveTo>
                    <a:pt x="0" y="103"/>
                  </a:moveTo>
                  <a:cubicBezTo>
                    <a:pt x="14" y="99"/>
                    <a:pt x="23" y="96"/>
                    <a:pt x="32" y="86"/>
                  </a:cubicBezTo>
                  <a:cubicBezTo>
                    <a:pt x="37" y="81"/>
                    <a:pt x="53" y="64"/>
                    <a:pt x="67" y="49"/>
                  </a:cubicBezTo>
                  <a:cubicBezTo>
                    <a:pt x="74" y="42"/>
                    <a:pt x="82" y="36"/>
                    <a:pt x="87" y="32"/>
                  </a:cubicBezTo>
                  <a:cubicBezTo>
                    <a:pt x="88" y="30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7" y="27"/>
                    <a:pt x="91" y="39"/>
                    <a:pt x="93" y="49"/>
                  </a:cubicBezTo>
                  <a:cubicBezTo>
                    <a:pt x="98" y="68"/>
                    <a:pt x="102" y="91"/>
                    <a:pt x="104" y="98"/>
                  </a:cubicBezTo>
                  <a:cubicBezTo>
                    <a:pt x="107" y="112"/>
                    <a:pt x="112" y="119"/>
                    <a:pt x="123" y="129"/>
                  </a:cubicBezTo>
                  <a:cubicBezTo>
                    <a:pt x="129" y="116"/>
                    <a:pt x="133" y="107"/>
                    <a:pt x="130" y="93"/>
                  </a:cubicBezTo>
                  <a:cubicBezTo>
                    <a:pt x="129" y="86"/>
                    <a:pt x="125" y="63"/>
                    <a:pt x="119" y="42"/>
                  </a:cubicBezTo>
                  <a:cubicBezTo>
                    <a:pt x="118" y="37"/>
                    <a:pt x="117" y="32"/>
                    <a:pt x="115" y="27"/>
                  </a:cubicBezTo>
                  <a:cubicBezTo>
                    <a:pt x="115" y="26"/>
                    <a:pt x="114" y="24"/>
                    <a:pt x="114" y="23"/>
                  </a:cubicBezTo>
                  <a:cubicBezTo>
                    <a:pt x="113" y="21"/>
                    <a:pt x="113" y="20"/>
                    <a:pt x="112" y="18"/>
                  </a:cubicBezTo>
                  <a:cubicBezTo>
                    <a:pt x="111" y="16"/>
                    <a:pt x="110" y="14"/>
                    <a:pt x="110" y="13"/>
                  </a:cubicBezTo>
                  <a:cubicBezTo>
                    <a:pt x="109" y="11"/>
                    <a:pt x="108" y="9"/>
                    <a:pt x="107" y="8"/>
                  </a:cubicBezTo>
                  <a:cubicBezTo>
                    <a:pt x="105" y="5"/>
                    <a:pt x="103" y="3"/>
                    <a:pt x="101" y="2"/>
                  </a:cubicBezTo>
                  <a:cubicBezTo>
                    <a:pt x="100" y="2"/>
                    <a:pt x="100" y="2"/>
                    <a:pt x="100" y="2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8" y="1"/>
                    <a:pt x="98" y="1"/>
                    <a:pt x="97" y="1"/>
                  </a:cubicBezTo>
                  <a:cubicBezTo>
                    <a:pt x="96" y="0"/>
                    <a:pt x="95" y="0"/>
                    <a:pt x="95" y="0"/>
                  </a:cubicBezTo>
                  <a:cubicBezTo>
                    <a:pt x="91" y="0"/>
                    <a:pt x="89" y="0"/>
                    <a:pt x="89" y="0"/>
                  </a:cubicBezTo>
                  <a:cubicBezTo>
                    <a:pt x="89" y="0"/>
                    <a:pt x="89" y="0"/>
                    <a:pt x="88" y="1"/>
                  </a:cubicBezTo>
                  <a:cubicBezTo>
                    <a:pt x="87" y="1"/>
                    <a:pt x="85" y="1"/>
                    <a:pt x="83" y="2"/>
                  </a:cubicBezTo>
                  <a:cubicBezTo>
                    <a:pt x="82" y="3"/>
                    <a:pt x="79" y="4"/>
                    <a:pt x="77" y="6"/>
                  </a:cubicBezTo>
                  <a:cubicBezTo>
                    <a:pt x="74" y="7"/>
                    <a:pt x="71" y="10"/>
                    <a:pt x="70" y="10"/>
                  </a:cubicBezTo>
                  <a:cubicBezTo>
                    <a:pt x="64" y="15"/>
                    <a:pt x="56" y="23"/>
                    <a:pt x="48" y="30"/>
                  </a:cubicBezTo>
                  <a:cubicBezTo>
                    <a:pt x="33" y="45"/>
                    <a:pt x="17" y="62"/>
                    <a:pt x="12" y="68"/>
                  </a:cubicBezTo>
                  <a:cubicBezTo>
                    <a:pt x="3" y="79"/>
                    <a:pt x="1" y="88"/>
                    <a:pt x="0" y="10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IN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92CC5093-FC6F-4BFF-A12C-7E1B9B5BFEBB}"/>
              </a:ext>
            </a:extLst>
          </p:cNvPr>
          <p:cNvGrpSpPr/>
          <p:nvPr/>
        </p:nvGrpSpPr>
        <p:grpSpPr>
          <a:xfrm rot="14238422">
            <a:off x="4788310" y="4609664"/>
            <a:ext cx="225965" cy="789993"/>
            <a:chOff x="-1143000" y="-560388"/>
            <a:chExt cx="406401" cy="1420813"/>
          </a:xfrm>
          <a:solidFill>
            <a:schemeClr val="tx2">
              <a:lumMod val="50000"/>
            </a:schemeClr>
          </a:solidFill>
        </p:grpSpPr>
        <p:sp>
          <p:nvSpPr>
            <p:cNvPr id="122" name="Freeform 20">
              <a:extLst>
                <a:ext uri="{FF2B5EF4-FFF2-40B4-BE49-F238E27FC236}">
                  <a16:creationId xmlns:a16="http://schemas.microsoft.com/office/drawing/2014/main" id="{736D767E-667F-4C77-8379-E5C5B5DE4C8A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93787" y="-496888"/>
              <a:ext cx="357188" cy="1357313"/>
            </a:xfrm>
            <a:custGeom>
              <a:avLst/>
              <a:gdLst>
                <a:gd name="T0" fmla="*/ 66 w 166"/>
                <a:gd name="T1" fmla="*/ 0 h 633"/>
                <a:gd name="T2" fmla="*/ 40 w 166"/>
                <a:gd name="T3" fmla="*/ 41 h 633"/>
                <a:gd name="T4" fmla="*/ 22 w 166"/>
                <a:gd name="T5" fmla="*/ 91 h 633"/>
                <a:gd name="T6" fmla="*/ 13 w 166"/>
                <a:gd name="T7" fmla="*/ 133 h 633"/>
                <a:gd name="T8" fmla="*/ 0 w 166"/>
                <a:gd name="T9" fmla="*/ 255 h 633"/>
                <a:gd name="T10" fmla="*/ 5 w 166"/>
                <a:gd name="T11" fmla="*/ 334 h 633"/>
                <a:gd name="T12" fmla="*/ 5 w 166"/>
                <a:gd name="T13" fmla="*/ 339 h 633"/>
                <a:gd name="T14" fmla="*/ 7 w 166"/>
                <a:gd name="T15" fmla="*/ 353 h 633"/>
                <a:gd name="T16" fmla="*/ 11 w 166"/>
                <a:gd name="T17" fmla="*/ 375 h 633"/>
                <a:gd name="T18" fmla="*/ 16 w 166"/>
                <a:gd name="T19" fmla="*/ 401 h 633"/>
                <a:gd name="T20" fmla="*/ 24 w 166"/>
                <a:gd name="T21" fmla="*/ 430 h 633"/>
                <a:gd name="T22" fmla="*/ 34 w 166"/>
                <a:gd name="T23" fmla="*/ 459 h 633"/>
                <a:gd name="T24" fmla="*/ 46 w 166"/>
                <a:gd name="T25" fmla="*/ 487 h 633"/>
                <a:gd name="T26" fmla="*/ 58 w 166"/>
                <a:gd name="T27" fmla="*/ 511 h 633"/>
                <a:gd name="T28" fmla="*/ 90 w 166"/>
                <a:gd name="T29" fmla="*/ 565 h 633"/>
                <a:gd name="T30" fmla="*/ 108 w 166"/>
                <a:gd name="T31" fmla="*/ 588 h 633"/>
                <a:gd name="T32" fmla="*/ 126 w 166"/>
                <a:gd name="T33" fmla="*/ 605 h 633"/>
                <a:gd name="T34" fmla="*/ 135 w 166"/>
                <a:gd name="T35" fmla="*/ 612 h 633"/>
                <a:gd name="T36" fmla="*/ 145 w 166"/>
                <a:gd name="T37" fmla="*/ 619 h 633"/>
                <a:gd name="T38" fmla="*/ 166 w 166"/>
                <a:gd name="T39" fmla="*/ 633 h 633"/>
                <a:gd name="T40" fmla="*/ 153 w 166"/>
                <a:gd name="T41" fmla="*/ 611 h 633"/>
                <a:gd name="T42" fmla="*/ 147 w 166"/>
                <a:gd name="T43" fmla="*/ 602 h 633"/>
                <a:gd name="T44" fmla="*/ 141 w 166"/>
                <a:gd name="T45" fmla="*/ 592 h 633"/>
                <a:gd name="T46" fmla="*/ 128 w 166"/>
                <a:gd name="T47" fmla="*/ 572 h 633"/>
                <a:gd name="T48" fmla="*/ 112 w 166"/>
                <a:gd name="T49" fmla="*/ 550 h 633"/>
                <a:gd name="T50" fmla="*/ 82 w 166"/>
                <a:gd name="T51" fmla="*/ 499 h 633"/>
                <a:gd name="T52" fmla="*/ 43 w 166"/>
                <a:gd name="T53" fmla="*/ 394 h 633"/>
                <a:gd name="T54" fmla="*/ 37 w 166"/>
                <a:gd name="T55" fmla="*/ 370 h 633"/>
                <a:gd name="T56" fmla="*/ 34 w 166"/>
                <a:gd name="T57" fmla="*/ 349 h 633"/>
                <a:gd name="T58" fmla="*/ 32 w 166"/>
                <a:gd name="T59" fmla="*/ 336 h 633"/>
                <a:gd name="T60" fmla="*/ 31 w 166"/>
                <a:gd name="T61" fmla="*/ 331 h 633"/>
                <a:gd name="T62" fmla="*/ 27 w 166"/>
                <a:gd name="T63" fmla="*/ 256 h 633"/>
                <a:gd name="T64" fmla="*/ 40 w 166"/>
                <a:gd name="T65" fmla="*/ 138 h 633"/>
                <a:gd name="T66" fmla="*/ 48 w 166"/>
                <a:gd name="T67" fmla="*/ 97 h 633"/>
                <a:gd name="T68" fmla="*/ 59 w 166"/>
                <a:gd name="T69" fmla="*/ 47 h 633"/>
                <a:gd name="T70" fmla="*/ 66 w 166"/>
                <a:gd name="T71" fmla="*/ 0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6" h="633">
                  <a:moveTo>
                    <a:pt x="66" y="0"/>
                  </a:moveTo>
                  <a:cubicBezTo>
                    <a:pt x="55" y="14"/>
                    <a:pt x="47" y="27"/>
                    <a:pt x="40" y="41"/>
                  </a:cubicBezTo>
                  <a:cubicBezTo>
                    <a:pt x="33" y="55"/>
                    <a:pt x="27" y="71"/>
                    <a:pt x="22" y="91"/>
                  </a:cubicBezTo>
                  <a:cubicBezTo>
                    <a:pt x="21" y="98"/>
                    <a:pt x="18" y="109"/>
                    <a:pt x="13" y="133"/>
                  </a:cubicBezTo>
                  <a:cubicBezTo>
                    <a:pt x="7" y="162"/>
                    <a:pt x="1" y="212"/>
                    <a:pt x="0" y="255"/>
                  </a:cubicBezTo>
                  <a:cubicBezTo>
                    <a:pt x="0" y="299"/>
                    <a:pt x="5" y="334"/>
                    <a:pt x="5" y="334"/>
                  </a:cubicBezTo>
                  <a:cubicBezTo>
                    <a:pt x="5" y="334"/>
                    <a:pt x="5" y="336"/>
                    <a:pt x="5" y="339"/>
                  </a:cubicBezTo>
                  <a:cubicBezTo>
                    <a:pt x="6" y="343"/>
                    <a:pt x="6" y="347"/>
                    <a:pt x="7" y="353"/>
                  </a:cubicBezTo>
                  <a:cubicBezTo>
                    <a:pt x="8" y="360"/>
                    <a:pt x="9" y="367"/>
                    <a:pt x="11" y="375"/>
                  </a:cubicBezTo>
                  <a:cubicBezTo>
                    <a:pt x="12" y="383"/>
                    <a:pt x="14" y="392"/>
                    <a:pt x="16" y="401"/>
                  </a:cubicBezTo>
                  <a:cubicBezTo>
                    <a:pt x="19" y="410"/>
                    <a:pt x="22" y="420"/>
                    <a:pt x="24" y="430"/>
                  </a:cubicBezTo>
                  <a:cubicBezTo>
                    <a:pt x="28" y="439"/>
                    <a:pt x="31" y="449"/>
                    <a:pt x="34" y="459"/>
                  </a:cubicBezTo>
                  <a:cubicBezTo>
                    <a:pt x="38" y="469"/>
                    <a:pt x="42" y="478"/>
                    <a:pt x="46" y="487"/>
                  </a:cubicBezTo>
                  <a:cubicBezTo>
                    <a:pt x="50" y="496"/>
                    <a:pt x="54" y="504"/>
                    <a:pt x="58" y="511"/>
                  </a:cubicBezTo>
                  <a:cubicBezTo>
                    <a:pt x="73" y="540"/>
                    <a:pt x="85" y="556"/>
                    <a:pt x="90" y="565"/>
                  </a:cubicBezTo>
                  <a:cubicBezTo>
                    <a:pt x="97" y="574"/>
                    <a:pt x="103" y="581"/>
                    <a:pt x="108" y="588"/>
                  </a:cubicBezTo>
                  <a:cubicBezTo>
                    <a:pt x="114" y="594"/>
                    <a:pt x="120" y="600"/>
                    <a:pt x="126" y="605"/>
                  </a:cubicBezTo>
                  <a:cubicBezTo>
                    <a:pt x="129" y="607"/>
                    <a:pt x="132" y="610"/>
                    <a:pt x="135" y="612"/>
                  </a:cubicBezTo>
                  <a:cubicBezTo>
                    <a:pt x="138" y="615"/>
                    <a:pt x="142" y="617"/>
                    <a:pt x="145" y="619"/>
                  </a:cubicBezTo>
                  <a:cubicBezTo>
                    <a:pt x="151" y="624"/>
                    <a:pt x="158" y="628"/>
                    <a:pt x="166" y="633"/>
                  </a:cubicBezTo>
                  <a:cubicBezTo>
                    <a:pt x="161" y="625"/>
                    <a:pt x="157" y="618"/>
                    <a:pt x="153" y="611"/>
                  </a:cubicBezTo>
                  <a:cubicBezTo>
                    <a:pt x="151" y="608"/>
                    <a:pt x="149" y="605"/>
                    <a:pt x="147" y="602"/>
                  </a:cubicBezTo>
                  <a:cubicBezTo>
                    <a:pt x="145" y="598"/>
                    <a:pt x="143" y="595"/>
                    <a:pt x="141" y="592"/>
                  </a:cubicBezTo>
                  <a:cubicBezTo>
                    <a:pt x="137" y="585"/>
                    <a:pt x="132" y="579"/>
                    <a:pt x="128" y="572"/>
                  </a:cubicBezTo>
                  <a:cubicBezTo>
                    <a:pt x="123" y="565"/>
                    <a:pt x="118" y="558"/>
                    <a:pt x="112" y="550"/>
                  </a:cubicBezTo>
                  <a:cubicBezTo>
                    <a:pt x="107" y="541"/>
                    <a:pt x="96" y="526"/>
                    <a:pt x="82" y="499"/>
                  </a:cubicBezTo>
                  <a:cubicBezTo>
                    <a:pt x="67" y="471"/>
                    <a:pt x="51" y="430"/>
                    <a:pt x="43" y="394"/>
                  </a:cubicBezTo>
                  <a:cubicBezTo>
                    <a:pt x="41" y="386"/>
                    <a:pt x="39" y="377"/>
                    <a:pt x="37" y="370"/>
                  </a:cubicBezTo>
                  <a:cubicBezTo>
                    <a:pt x="36" y="362"/>
                    <a:pt x="35" y="355"/>
                    <a:pt x="34" y="349"/>
                  </a:cubicBezTo>
                  <a:cubicBezTo>
                    <a:pt x="33" y="344"/>
                    <a:pt x="32" y="339"/>
                    <a:pt x="32" y="336"/>
                  </a:cubicBezTo>
                  <a:cubicBezTo>
                    <a:pt x="31" y="333"/>
                    <a:pt x="31" y="331"/>
                    <a:pt x="31" y="331"/>
                  </a:cubicBezTo>
                  <a:cubicBezTo>
                    <a:pt x="31" y="331"/>
                    <a:pt x="27" y="297"/>
                    <a:pt x="27" y="256"/>
                  </a:cubicBezTo>
                  <a:cubicBezTo>
                    <a:pt x="28" y="214"/>
                    <a:pt x="34" y="166"/>
                    <a:pt x="40" y="138"/>
                  </a:cubicBezTo>
                  <a:cubicBezTo>
                    <a:pt x="44" y="115"/>
                    <a:pt x="47" y="104"/>
                    <a:pt x="48" y="97"/>
                  </a:cubicBezTo>
                  <a:cubicBezTo>
                    <a:pt x="53" y="78"/>
                    <a:pt x="56" y="62"/>
                    <a:pt x="59" y="47"/>
                  </a:cubicBezTo>
                  <a:cubicBezTo>
                    <a:pt x="61" y="32"/>
                    <a:pt x="63" y="18"/>
                    <a:pt x="66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IN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3" name="Freeform 21">
              <a:extLst>
                <a:ext uri="{FF2B5EF4-FFF2-40B4-BE49-F238E27FC236}">
                  <a16:creationId xmlns:a16="http://schemas.microsoft.com/office/drawing/2014/main" id="{D614B1F5-7A59-4780-87CF-D50D1D10E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43000" y="-560388"/>
              <a:ext cx="285750" cy="277813"/>
            </a:xfrm>
            <a:custGeom>
              <a:avLst/>
              <a:gdLst>
                <a:gd name="T0" fmla="*/ 0 w 133"/>
                <a:gd name="T1" fmla="*/ 103 h 129"/>
                <a:gd name="T2" fmla="*/ 32 w 133"/>
                <a:gd name="T3" fmla="*/ 86 h 129"/>
                <a:gd name="T4" fmla="*/ 67 w 133"/>
                <a:gd name="T5" fmla="*/ 49 h 129"/>
                <a:gd name="T6" fmla="*/ 87 w 133"/>
                <a:gd name="T7" fmla="*/ 32 h 129"/>
                <a:gd name="T8" fmla="*/ 88 w 133"/>
                <a:gd name="T9" fmla="*/ 31 h 129"/>
                <a:gd name="T10" fmla="*/ 88 w 133"/>
                <a:gd name="T11" fmla="*/ 31 h 129"/>
                <a:gd name="T12" fmla="*/ 88 w 133"/>
                <a:gd name="T13" fmla="*/ 31 h 129"/>
                <a:gd name="T14" fmla="*/ 88 w 133"/>
                <a:gd name="T15" fmla="*/ 31 h 129"/>
                <a:gd name="T16" fmla="*/ 93 w 133"/>
                <a:gd name="T17" fmla="*/ 49 h 129"/>
                <a:gd name="T18" fmla="*/ 104 w 133"/>
                <a:gd name="T19" fmla="*/ 98 h 129"/>
                <a:gd name="T20" fmla="*/ 123 w 133"/>
                <a:gd name="T21" fmla="*/ 129 h 129"/>
                <a:gd name="T22" fmla="*/ 130 w 133"/>
                <a:gd name="T23" fmla="*/ 93 h 129"/>
                <a:gd name="T24" fmla="*/ 119 w 133"/>
                <a:gd name="T25" fmla="*/ 42 h 129"/>
                <a:gd name="T26" fmla="*/ 115 w 133"/>
                <a:gd name="T27" fmla="*/ 27 h 129"/>
                <a:gd name="T28" fmla="*/ 114 w 133"/>
                <a:gd name="T29" fmla="*/ 23 h 129"/>
                <a:gd name="T30" fmla="*/ 112 w 133"/>
                <a:gd name="T31" fmla="*/ 18 h 129"/>
                <a:gd name="T32" fmla="*/ 110 w 133"/>
                <a:gd name="T33" fmla="*/ 13 h 129"/>
                <a:gd name="T34" fmla="*/ 107 w 133"/>
                <a:gd name="T35" fmla="*/ 8 h 129"/>
                <a:gd name="T36" fmla="*/ 101 w 133"/>
                <a:gd name="T37" fmla="*/ 2 h 129"/>
                <a:gd name="T38" fmla="*/ 100 w 133"/>
                <a:gd name="T39" fmla="*/ 2 h 129"/>
                <a:gd name="T40" fmla="*/ 100 w 133"/>
                <a:gd name="T41" fmla="*/ 1 h 129"/>
                <a:gd name="T42" fmla="*/ 99 w 133"/>
                <a:gd name="T43" fmla="*/ 1 h 129"/>
                <a:gd name="T44" fmla="*/ 99 w 133"/>
                <a:gd name="T45" fmla="*/ 1 h 129"/>
                <a:gd name="T46" fmla="*/ 99 w 133"/>
                <a:gd name="T47" fmla="*/ 2 h 129"/>
                <a:gd name="T48" fmla="*/ 99 w 133"/>
                <a:gd name="T49" fmla="*/ 2 h 129"/>
                <a:gd name="T50" fmla="*/ 99 w 133"/>
                <a:gd name="T51" fmla="*/ 2 h 129"/>
                <a:gd name="T52" fmla="*/ 97 w 133"/>
                <a:gd name="T53" fmla="*/ 1 h 129"/>
                <a:gd name="T54" fmla="*/ 95 w 133"/>
                <a:gd name="T55" fmla="*/ 0 h 129"/>
                <a:gd name="T56" fmla="*/ 89 w 133"/>
                <a:gd name="T57" fmla="*/ 0 h 129"/>
                <a:gd name="T58" fmla="*/ 88 w 133"/>
                <a:gd name="T59" fmla="*/ 1 h 129"/>
                <a:gd name="T60" fmla="*/ 83 w 133"/>
                <a:gd name="T61" fmla="*/ 2 h 129"/>
                <a:gd name="T62" fmla="*/ 77 w 133"/>
                <a:gd name="T63" fmla="*/ 6 h 129"/>
                <a:gd name="T64" fmla="*/ 70 w 133"/>
                <a:gd name="T65" fmla="*/ 10 h 129"/>
                <a:gd name="T66" fmla="*/ 48 w 133"/>
                <a:gd name="T67" fmla="*/ 30 h 129"/>
                <a:gd name="T68" fmla="*/ 12 w 133"/>
                <a:gd name="T69" fmla="*/ 68 h 129"/>
                <a:gd name="T70" fmla="*/ 0 w 133"/>
                <a:gd name="T71" fmla="*/ 10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3" h="129">
                  <a:moveTo>
                    <a:pt x="0" y="103"/>
                  </a:moveTo>
                  <a:cubicBezTo>
                    <a:pt x="14" y="99"/>
                    <a:pt x="23" y="96"/>
                    <a:pt x="32" y="86"/>
                  </a:cubicBezTo>
                  <a:cubicBezTo>
                    <a:pt x="37" y="81"/>
                    <a:pt x="53" y="64"/>
                    <a:pt x="67" y="49"/>
                  </a:cubicBezTo>
                  <a:cubicBezTo>
                    <a:pt x="74" y="42"/>
                    <a:pt x="82" y="36"/>
                    <a:pt x="87" y="32"/>
                  </a:cubicBezTo>
                  <a:cubicBezTo>
                    <a:pt x="88" y="30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7" y="27"/>
                    <a:pt x="91" y="39"/>
                    <a:pt x="93" y="49"/>
                  </a:cubicBezTo>
                  <a:cubicBezTo>
                    <a:pt x="98" y="68"/>
                    <a:pt x="102" y="91"/>
                    <a:pt x="104" y="98"/>
                  </a:cubicBezTo>
                  <a:cubicBezTo>
                    <a:pt x="107" y="112"/>
                    <a:pt x="112" y="119"/>
                    <a:pt x="123" y="129"/>
                  </a:cubicBezTo>
                  <a:cubicBezTo>
                    <a:pt x="129" y="116"/>
                    <a:pt x="133" y="107"/>
                    <a:pt x="130" y="93"/>
                  </a:cubicBezTo>
                  <a:cubicBezTo>
                    <a:pt x="129" y="86"/>
                    <a:pt x="125" y="63"/>
                    <a:pt x="119" y="42"/>
                  </a:cubicBezTo>
                  <a:cubicBezTo>
                    <a:pt x="118" y="37"/>
                    <a:pt x="117" y="32"/>
                    <a:pt x="115" y="27"/>
                  </a:cubicBezTo>
                  <a:cubicBezTo>
                    <a:pt x="115" y="26"/>
                    <a:pt x="114" y="24"/>
                    <a:pt x="114" y="23"/>
                  </a:cubicBezTo>
                  <a:cubicBezTo>
                    <a:pt x="113" y="21"/>
                    <a:pt x="113" y="20"/>
                    <a:pt x="112" y="18"/>
                  </a:cubicBezTo>
                  <a:cubicBezTo>
                    <a:pt x="111" y="16"/>
                    <a:pt x="110" y="14"/>
                    <a:pt x="110" y="13"/>
                  </a:cubicBezTo>
                  <a:cubicBezTo>
                    <a:pt x="109" y="11"/>
                    <a:pt x="108" y="9"/>
                    <a:pt x="107" y="8"/>
                  </a:cubicBezTo>
                  <a:cubicBezTo>
                    <a:pt x="105" y="5"/>
                    <a:pt x="103" y="3"/>
                    <a:pt x="101" y="2"/>
                  </a:cubicBezTo>
                  <a:cubicBezTo>
                    <a:pt x="100" y="2"/>
                    <a:pt x="100" y="2"/>
                    <a:pt x="100" y="2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8" y="1"/>
                    <a:pt x="98" y="1"/>
                    <a:pt x="97" y="1"/>
                  </a:cubicBezTo>
                  <a:cubicBezTo>
                    <a:pt x="96" y="0"/>
                    <a:pt x="95" y="0"/>
                    <a:pt x="95" y="0"/>
                  </a:cubicBezTo>
                  <a:cubicBezTo>
                    <a:pt x="91" y="0"/>
                    <a:pt x="89" y="0"/>
                    <a:pt x="89" y="0"/>
                  </a:cubicBezTo>
                  <a:cubicBezTo>
                    <a:pt x="89" y="0"/>
                    <a:pt x="89" y="0"/>
                    <a:pt x="88" y="1"/>
                  </a:cubicBezTo>
                  <a:cubicBezTo>
                    <a:pt x="87" y="1"/>
                    <a:pt x="85" y="1"/>
                    <a:pt x="83" y="2"/>
                  </a:cubicBezTo>
                  <a:cubicBezTo>
                    <a:pt x="82" y="3"/>
                    <a:pt x="79" y="4"/>
                    <a:pt x="77" y="6"/>
                  </a:cubicBezTo>
                  <a:cubicBezTo>
                    <a:pt x="74" y="7"/>
                    <a:pt x="71" y="10"/>
                    <a:pt x="70" y="10"/>
                  </a:cubicBezTo>
                  <a:cubicBezTo>
                    <a:pt x="64" y="15"/>
                    <a:pt x="56" y="23"/>
                    <a:pt x="48" y="30"/>
                  </a:cubicBezTo>
                  <a:cubicBezTo>
                    <a:pt x="33" y="45"/>
                    <a:pt x="17" y="62"/>
                    <a:pt x="12" y="68"/>
                  </a:cubicBezTo>
                  <a:cubicBezTo>
                    <a:pt x="3" y="79"/>
                    <a:pt x="1" y="88"/>
                    <a:pt x="0" y="10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IN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124" name="Freeform 64">
            <a:extLst>
              <a:ext uri="{FF2B5EF4-FFF2-40B4-BE49-F238E27FC236}">
                <a16:creationId xmlns:a16="http://schemas.microsoft.com/office/drawing/2014/main" id="{61F0B22F-2ACA-4191-964A-651D704B804F}"/>
              </a:ext>
            </a:extLst>
          </p:cNvPr>
          <p:cNvSpPr>
            <a:spLocks noEditPoints="1"/>
          </p:cNvSpPr>
          <p:nvPr/>
        </p:nvSpPr>
        <p:spPr bwMode="auto">
          <a:xfrm rot="17100000">
            <a:off x="3985076" y="3544827"/>
            <a:ext cx="203000" cy="709706"/>
          </a:xfrm>
          <a:custGeom>
            <a:avLst/>
            <a:gdLst>
              <a:gd name="T0" fmla="*/ 87 w 189"/>
              <a:gd name="T1" fmla="*/ 32 h 662"/>
              <a:gd name="T2" fmla="*/ 63 w 189"/>
              <a:gd name="T3" fmla="*/ 70 h 662"/>
              <a:gd name="T4" fmla="*/ 36 w 189"/>
              <a:gd name="T5" fmla="*/ 162 h 662"/>
              <a:gd name="T6" fmla="*/ 28 w 189"/>
              <a:gd name="T7" fmla="*/ 363 h 662"/>
              <a:gd name="T8" fmla="*/ 30 w 189"/>
              <a:gd name="T9" fmla="*/ 382 h 662"/>
              <a:gd name="T10" fmla="*/ 39 w 189"/>
              <a:gd name="T11" fmla="*/ 430 h 662"/>
              <a:gd name="T12" fmla="*/ 57 w 189"/>
              <a:gd name="T13" fmla="*/ 488 h 662"/>
              <a:gd name="T14" fmla="*/ 81 w 189"/>
              <a:gd name="T15" fmla="*/ 540 h 662"/>
              <a:gd name="T16" fmla="*/ 131 w 189"/>
              <a:gd name="T17" fmla="*/ 617 h 662"/>
              <a:gd name="T18" fmla="*/ 158 w 189"/>
              <a:gd name="T19" fmla="*/ 641 h 662"/>
              <a:gd name="T20" fmla="*/ 189 w 189"/>
              <a:gd name="T21" fmla="*/ 662 h 662"/>
              <a:gd name="T22" fmla="*/ 170 w 189"/>
              <a:gd name="T23" fmla="*/ 631 h 662"/>
              <a:gd name="T24" fmla="*/ 151 w 189"/>
              <a:gd name="T25" fmla="*/ 601 h 662"/>
              <a:gd name="T26" fmla="*/ 105 w 189"/>
              <a:gd name="T27" fmla="*/ 528 h 662"/>
              <a:gd name="T28" fmla="*/ 60 w 189"/>
              <a:gd name="T29" fmla="*/ 399 h 662"/>
              <a:gd name="T30" fmla="*/ 55 w 189"/>
              <a:gd name="T31" fmla="*/ 365 h 662"/>
              <a:gd name="T32" fmla="*/ 50 w 189"/>
              <a:gd name="T33" fmla="*/ 285 h 662"/>
              <a:gd name="T34" fmla="*/ 71 w 189"/>
              <a:gd name="T35" fmla="*/ 126 h 662"/>
              <a:gd name="T36" fmla="*/ 88 w 189"/>
              <a:gd name="T37" fmla="*/ 32 h 662"/>
              <a:gd name="T38" fmla="*/ 104 w 189"/>
              <a:gd name="T39" fmla="*/ 98 h 662"/>
              <a:gd name="T40" fmla="*/ 130 w 189"/>
              <a:gd name="T41" fmla="*/ 93 h 662"/>
              <a:gd name="T42" fmla="*/ 115 w 189"/>
              <a:gd name="T43" fmla="*/ 27 h 662"/>
              <a:gd name="T44" fmla="*/ 112 w 189"/>
              <a:gd name="T45" fmla="*/ 18 h 662"/>
              <a:gd name="T46" fmla="*/ 107 w 189"/>
              <a:gd name="T47" fmla="*/ 8 h 662"/>
              <a:gd name="T48" fmla="*/ 100 w 189"/>
              <a:gd name="T49" fmla="*/ 2 h 662"/>
              <a:gd name="T50" fmla="*/ 99 w 189"/>
              <a:gd name="T51" fmla="*/ 1 h 662"/>
              <a:gd name="T52" fmla="*/ 99 w 189"/>
              <a:gd name="T53" fmla="*/ 2 h 662"/>
              <a:gd name="T54" fmla="*/ 99 w 189"/>
              <a:gd name="T55" fmla="*/ 2 h 662"/>
              <a:gd name="T56" fmla="*/ 95 w 189"/>
              <a:gd name="T57" fmla="*/ 0 h 662"/>
              <a:gd name="T58" fmla="*/ 88 w 189"/>
              <a:gd name="T59" fmla="*/ 1 h 662"/>
              <a:gd name="T60" fmla="*/ 77 w 189"/>
              <a:gd name="T61" fmla="*/ 6 h 662"/>
              <a:gd name="T62" fmla="*/ 48 w 189"/>
              <a:gd name="T63" fmla="*/ 30 h 662"/>
              <a:gd name="T64" fmla="*/ 0 w 189"/>
              <a:gd name="T65" fmla="*/ 103 h 662"/>
              <a:gd name="T66" fmla="*/ 67 w 189"/>
              <a:gd name="T67" fmla="*/ 49 h 662"/>
              <a:gd name="T68" fmla="*/ 88 w 189"/>
              <a:gd name="T69" fmla="*/ 30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89" h="662">
                <a:moveTo>
                  <a:pt x="67" y="49"/>
                </a:moveTo>
                <a:cubicBezTo>
                  <a:pt x="74" y="42"/>
                  <a:pt x="82" y="36"/>
                  <a:pt x="87" y="32"/>
                </a:cubicBezTo>
                <a:cubicBezTo>
                  <a:pt x="87" y="31"/>
                  <a:pt x="87" y="31"/>
                  <a:pt x="87" y="31"/>
                </a:cubicBezTo>
                <a:cubicBezTo>
                  <a:pt x="77" y="45"/>
                  <a:pt x="70" y="57"/>
                  <a:pt x="63" y="70"/>
                </a:cubicBezTo>
                <a:cubicBezTo>
                  <a:pt x="56" y="84"/>
                  <a:pt x="50" y="100"/>
                  <a:pt x="45" y="120"/>
                </a:cubicBezTo>
                <a:cubicBezTo>
                  <a:pt x="44" y="127"/>
                  <a:pt x="41" y="138"/>
                  <a:pt x="36" y="162"/>
                </a:cubicBezTo>
                <a:cubicBezTo>
                  <a:pt x="30" y="191"/>
                  <a:pt x="24" y="241"/>
                  <a:pt x="23" y="284"/>
                </a:cubicBezTo>
                <a:cubicBezTo>
                  <a:pt x="23" y="328"/>
                  <a:pt x="28" y="363"/>
                  <a:pt x="28" y="363"/>
                </a:cubicBezTo>
                <a:cubicBezTo>
                  <a:pt x="28" y="363"/>
                  <a:pt x="28" y="365"/>
                  <a:pt x="28" y="368"/>
                </a:cubicBezTo>
                <a:cubicBezTo>
                  <a:pt x="29" y="372"/>
                  <a:pt x="29" y="376"/>
                  <a:pt x="30" y="382"/>
                </a:cubicBezTo>
                <a:cubicBezTo>
                  <a:pt x="31" y="389"/>
                  <a:pt x="32" y="396"/>
                  <a:pt x="34" y="404"/>
                </a:cubicBezTo>
                <a:cubicBezTo>
                  <a:pt x="35" y="412"/>
                  <a:pt x="37" y="421"/>
                  <a:pt x="39" y="430"/>
                </a:cubicBezTo>
                <a:cubicBezTo>
                  <a:pt x="42" y="439"/>
                  <a:pt x="45" y="449"/>
                  <a:pt x="47" y="459"/>
                </a:cubicBezTo>
                <a:cubicBezTo>
                  <a:pt x="51" y="468"/>
                  <a:pt x="54" y="478"/>
                  <a:pt x="57" y="488"/>
                </a:cubicBezTo>
                <a:cubicBezTo>
                  <a:pt x="61" y="498"/>
                  <a:pt x="65" y="507"/>
                  <a:pt x="69" y="516"/>
                </a:cubicBezTo>
                <a:cubicBezTo>
                  <a:pt x="73" y="525"/>
                  <a:pt x="77" y="533"/>
                  <a:pt x="81" y="540"/>
                </a:cubicBezTo>
                <a:cubicBezTo>
                  <a:pt x="96" y="569"/>
                  <a:pt x="108" y="585"/>
                  <a:pt x="113" y="594"/>
                </a:cubicBezTo>
                <a:cubicBezTo>
                  <a:pt x="120" y="603"/>
                  <a:pt x="126" y="610"/>
                  <a:pt x="131" y="617"/>
                </a:cubicBezTo>
                <a:cubicBezTo>
                  <a:pt x="137" y="623"/>
                  <a:pt x="143" y="629"/>
                  <a:pt x="149" y="634"/>
                </a:cubicBezTo>
                <a:cubicBezTo>
                  <a:pt x="152" y="636"/>
                  <a:pt x="155" y="639"/>
                  <a:pt x="158" y="641"/>
                </a:cubicBezTo>
                <a:cubicBezTo>
                  <a:pt x="161" y="644"/>
                  <a:pt x="165" y="646"/>
                  <a:pt x="168" y="648"/>
                </a:cubicBezTo>
                <a:cubicBezTo>
                  <a:pt x="174" y="653"/>
                  <a:pt x="181" y="657"/>
                  <a:pt x="189" y="662"/>
                </a:cubicBezTo>
                <a:cubicBezTo>
                  <a:pt x="184" y="654"/>
                  <a:pt x="180" y="647"/>
                  <a:pt x="176" y="640"/>
                </a:cubicBezTo>
                <a:cubicBezTo>
                  <a:pt x="174" y="637"/>
                  <a:pt x="172" y="634"/>
                  <a:pt x="170" y="631"/>
                </a:cubicBezTo>
                <a:cubicBezTo>
                  <a:pt x="168" y="627"/>
                  <a:pt x="166" y="624"/>
                  <a:pt x="164" y="621"/>
                </a:cubicBezTo>
                <a:cubicBezTo>
                  <a:pt x="160" y="614"/>
                  <a:pt x="155" y="608"/>
                  <a:pt x="151" y="601"/>
                </a:cubicBezTo>
                <a:cubicBezTo>
                  <a:pt x="146" y="594"/>
                  <a:pt x="141" y="587"/>
                  <a:pt x="135" y="579"/>
                </a:cubicBezTo>
                <a:cubicBezTo>
                  <a:pt x="130" y="570"/>
                  <a:pt x="119" y="555"/>
                  <a:pt x="105" y="528"/>
                </a:cubicBezTo>
                <a:cubicBezTo>
                  <a:pt x="90" y="500"/>
                  <a:pt x="74" y="459"/>
                  <a:pt x="66" y="423"/>
                </a:cubicBezTo>
                <a:cubicBezTo>
                  <a:pt x="64" y="415"/>
                  <a:pt x="62" y="406"/>
                  <a:pt x="60" y="399"/>
                </a:cubicBezTo>
                <a:cubicBezTo>
                  <a:pt x="59" y="391"/>
                  <a:pt x="58" y="384"/>
                  <a:pt x="57" y="378"/>
                </a:cubicBezTo>
                <a:cubicBezTo>
                  <a:pt x="56" y="373"/>
                  <a:pt x="55" y="368"/>
                  <a:pt x="55" y="365"/>
                </a:cubicBezTo>
                <a:cubicBezTo>
                  <a:pt x="54" y="362"/>
                  <a:pt x="54" y="360"/>
                  <a:pt x="54" y="360"/>
                </a:cubicBezTo>
                <a:cubicBezTo>
                  <a:pt x="54" y="360"/>
                  <a:pt x="50" y="326"/>
                  <a:pt x="50" y="285"/>
                </a:cubicBezTo>
                <a:cubicBezTo>
                  <a:pt x="51" y="243"/>
                  <a:pt x="57" y="195"/>
                  <a:pt x="63" y="167"/>
                </a:cubicBezTo>
                <a:cubicBezTo>
                  <a:pt x="67" y="144"/>
                  <a:pt x="70" y="133"/>
                  <a:pt x="71" y="126"/>
                </a:cubicBezTo>
                <a:cubicBezTo>
                  <a:pt x="76" y="107"/>
                  <a:pt x="79" y="91"/>
                  <a:pt x="82" y="76"/>
                </a:cubicBezTo>
                <a:cubicBezTo>
                  <a:pt x="84" y="62"/>
                  <a:pt x="86" y="48"/>
                  <a:pt x="88" y="32"/>
                </a:cubicBezTo>
                <a:cubicBezTo>
                  <a:pt x="89" y="35"/>
                  <a:pt x="92" y="43"/>
                  <a:pt x="93" y="49"/>
                </a:cubicBezTo>
                <a:cubicBezTo>
                  <a:pt x="98" y="68"/>
                  <a:pt x="102" y="91"/>
                  <a:pt x="104" y="98"/>
                </a:cubicBezTo>
                <a:cubicBezTo>
                  <a:pt x="107" y="112"/>
                  <a:pt x="112" y="119"/>
                  <a:pt x="123" y="129"/>
                </a:cubicBezTo>
                <a:cubicBezTo>
                  <a:pt x="129" y="116"/>
                  <a:pt x="133" y="107"/>
                  <a:pt x="130" y="93"/>
                </a:cubicBezTo>
                <a:cubicBezTo>
                  <a:pt x="129" y="86"/>
                  <a:pt x="125" y="63"/>
                  <a:pt x="119" y="42"/>
                </a:cubicBezTo>
                <a:cubicBezTo>
                  <a:pt x="118" y="37"/>
                  <a:pt x="117" y="32"/>
                  <a:pt x="115" y="27"/>
                </a:cubicBezTo>
                <a:cubicBezTo>
                  <a:pt x="115" y="26"/>
                  <a:pt x="114" y="24"/>
                  <a:pt x="114" y="23"/>
                </a:cubicBezTo>
                <a:cubicBezTo>
                  <a:pt x="113" y="21"/>
                  <a:pt x="113" y="20"/>
                  <a:pt x="112" y="18"/>
                </a:cubicBezTo>
                <a:cubicBezTo>
                  <a:pt x="111" y="16"/>
                  <a:pt x="110" y="14"/>
                  <a:pt x="110" y="13"/>
                </a:cubicBezTo>
                <a:cubicBezTo>
                  <a:pt x="109" y="11"/>
                  <a:pt x="108" y="9"/>
                  <a:pt x="107" y="8"/>
                </a:cubicBezTo>
                <a:cubicBezTo>
                  <a:pt x="105" y="5"/>
                  <a:pt x="103" y="3"/>
                  <a:pt x="101" y="2"/>
                </a:cubicBezTo>
                <a:cubicBezTo>
                  <a:pt x="100" y="2"/>
                  <a:pt x="100" y="2"/>
                  <a:pt x="100" y="2"/>
                </a:cubicBezTo>
                <a:cubicBezTo>
                  <a:pt x="100" y="1"/>
                  <a:pt x="100" y="1"/>
                  <a:pt x="100" y="1"/>
                </a:cubicBezTo>
                <a:cubicBezTo>
                  <a:pt x="99" y="1"/>
                  <a:pt x="99" y="1"/>
                  <a:pt x="99" y="1"/>
                </a:cubicBezTo>
                <a:cubicBezTo>
                  <a:pt x="99" y="1"/>
                  <a:pt x="99" y="1"/>
                  <a:pt x="99" y="1"/>
                </a:cubicBezTo>
                <a:cubicBezTo>
                  <a:pt x="99" y="2"/>
                  <a:pt x="99" y="2"/>
                  <a:pt x="99" y="2"/>
                </a:cubicBezTo>
                <a:cubicBezTo>
                  <a:pt x="99" y="2"/>
                  <a:pt x="99" y="2"/>
                  <a:pt x="99" y="2"/>
                </a:cubicBezTo>
                <a:cubicBezTo>
                  <a:pt x="99" y="2"/>
                  <a:pt x="99" y="2"/>
                  <a:pt x="99" y="2"/>
                </a:cubicBezTo>
                <a:cubicBezTo>
                  <a:pt x="98" y="1"/>
                  <a:pt x="98" y="1"/>
                  <a:pt x="97" y="1"/>
                </a:cubicBezTo>
                <a:cubicBezTo>
                  <a:pt x="96" y="0"/>
                  <a:pt x="95" y="0"/>
                  <a:pt x="95" y="0"/>
                </a:cubicBezTo>
                <a:cubicBezTo>
                  <a:pt x="91" y="0"/>
                  <a:pt x="89" y="0"/>
                  <a:pt x="89" y="0"/>
                </a:cubicBezTo>
                <a:cubicBezTo>
                  <a:pt x="89" y="0"/>
                  <a:pt x="89" y="0"/>
                  <a:pt x="88" y="1"/>
                </a:cubicBezTo>
                <a:cubicBezTo>
                  <a:pt x="87" y="1"/>
                  <a:pt x="85" y="1"/>
                  <a:pt x="83" y="2"/>
                </a:cubicBezTo>
                <a:cubicBezTo>
                  <a:pt x="82" y="3"/>
                  <a:pt x="79" y="4"/>
                  <a:pt x="77" y="6"/>
                </a:cubicBezTo>
                <a:cubicBezTo>
                  <a:pt x="74" y="7"/>
                  <a:pt x="71" y="10"/>
                  <a:pt x="70" y="10"/>
                </a:cubicBezTo>
                <a:cubicBezTo>
                  <a:pt x="64" y="15"/>
                  <a:pt x="56" y="23"/>
                  <a:pt x="48" y="30"/>
                </a:cubicBezTo>
                <a:cubicBezTo>
                  <a:pt x="33" y="45"/>
                  <a:pt x="17" y="62"/>
                  <a:pt x="12" y="68"/>
                </a:cubicBezTo>
                <a:cubicBezTo>
                  <a:pt x="3" y="79"/>
                  <a:pt x="1" y="88"/>
                  <a:pt x="0" y="103"/>
                </a:cubicBezTo>
                <a:cubicBezTo>
                  <a:pt x="14" y="99"/>
                  <a:pt x="23" y="96"/>
                  <a:pt x="32" y="86"/>
                </a:cubicBezTo>
                <a:cubicBezTo>
                  <a:pt x="37" y="81"/>
                  <a:pt x="53" y="64"/>
                  <a:pt x="67" y="49"/>
                </a:cubicBezTo>
                <a:close/>
                <a:moveTo>
                  <a:pt x="88" y="30"/>
                </a:moveTo>
                <a:cubicBezTo>
                  <a:pt x="88" y="30"/>
                  <a:pt x="88" y="30"/>
                  <a:pt x="88" y="30"/>
                </a:cubicBezTo>
                <a:cubicBezTo>
                  <a:pt x="88" y="30"/>
                  <a:pt x="88" y="30"/>
                  <a:pt x="88" y="30"/>
                </a:cubicBez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IN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26" name="Graphic 125" descr="Target Audience">
            <a:extLst>
              <a:ext uri="{FF2B5EF4-FFF2-40B4-BE49-F238E27FC236}">
                <a16:creationId xmlns:a16="http://schemas.microsoft.com/office/drawing/2014/main" id="{7C814220-B8B2-4842-8499-A0425515F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27014" y="1835659"/>
            <a:ext cx="597521" cy="597521"/>
          </a:xfrm>
          <a:prstGeom prst="rect">
            <a:avLst/>
          </a:prstGeom>
        </p:spPr>
      </p:pic>
      <p:pic>
        <p:nvPicPr>
          <p:cNvPr id="128" name="Graphic 127" descr="Handshake">
            <a:extLst>
              <a:ext uri="{FF2B5EF4-FFF2-40B4-BE49-F238E27FC236}">
                <a16:creationId xmlns:a16="http://schemas.microsoft.com/office/drawing/2014/main" id="{73126340-BA54-4A21-BA12-AD3B3A0C36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51865" y="1972747"/>
            <a:ext cx="643673" cy="643673"/>
          </a:xfrm>
          <a:prstGeom prst="rect">
            <a:avLst/>
          </a:prstGeom>
        </p:spPr>
      </p:pic>
      <p:sp>
        <p:nvSpPr>
          <p:cNvPr id="129" name="Rectangle 128">
            <a:extLst>
              <a:ext uri="{FF2B5EF4-FFF2-40B4-BE49-F238E27FC236}">
                <a16:creationId xmlns:a16="http://schemas.microsoft.com/office/drawing/2014/main" id="{07BC2D32-3ABD-45E1-B9A4-23B05FD0C4AF}"/>
              </a:ext>
            </a:extLst>
          </p:cNvPr>
          <p:cNvSpPr/>
          <p:nvPr/>
        </p:nvSpPr>
        <p:spPr>
          <a:xfrm>
            <a:off x="2106699" y="1108027"/>
            <a:ext cx="2023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/>
            <a:r>
              <a:rPr lang="en-US" sz="20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Recruitment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C2265693-FB87-428E-858C-8DD99F46B325}"/>
              </a:ext>
            </a:extLst>
          </p:cNvPr>
          <p:cNvCxnSpPr/>
          <p:nvPr/>
        </p:nvCxnSpPr>
        <p:spPr>
          <a:xfrm>
            <a:off x="1296251" y="1485000"/>
            <a:ext cx="27432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2" name="Rectangle 131">
            <a:extLst>
              <a:ext uri="{FF2B5EF4-FFF2-40B4-BE49-F238E27FC236}">
                <a16:creationId xmlns:a16="http://schemas.microsoft.com/office/drawing/2014/main" id="{4BDC7E12-DE24-445B-8086-D5FBFF7A02F1}"/>
              </a:ext>
            </a:extLst>
          </p:cNvPr>
          <p:cNvSpPr/>
          <p:nvPr/>
        </p:nvSpPr>
        <p:spPr>
          <a:xfrm>
            <a:off x="8035912" y="1186765"/>
            <a:ext cx="19044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r>
              <a:rPr lang="en-US" sz="20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Training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8C43CD23-EB62-4602-99C4-814E60E0BA8C}"/>
              </a:ext>
            </a:extLst>
          </p:cNvPr>
          <p:cNvCxnSpPr/>
          <p:nvPr/>
        </p:nvCxnSpPr>
        <p:spPr>
          <a:xfrm>
            <a:off x="8111538" y="1561982"/>
            <a:ext cx="292608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BA637B3-A7F3-478F-902C-2028D2EC8F33}"/>
              </a:ext>
            </a:extLst>
          </p:cNvPr>
          <p:cNvSpPr/>
          <p:nvPr/>
        </p:nvSpPr>
        <p:spPr>
          <a:xfrm>
            <a:off x="1924832" y="2651811"/>
            <a:ext cx="2023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/>
            <a:r>
              <a:rPr lang="en-US" sz="20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Exit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B588FA02-DFAA-4A51-B3F7-C1662B4517D3}"/>
              </a:ext>
            </a:extLst>
          </p:cNvPr>
          <p:cNvCxnSpPr/>
          <p:nvPr/>
        </p:nvCxnSpPr>
        <p:spPr>
          <a:xfrm>
            <a:off x="1200000" y="3069000"/>
            <a:ext cx="27432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6" name="Rectangle 135">
            <a:extLst>
              <a:ext uri="{FF2B5EF4-FFF2-40B4-BE49-F238E27FC236}">
                <a16:creationId xmlns:a16="http://schemas.microsoft.com/office/drawing/2014/main" id="{6544CC4F-43C1-4706-AE08-D817A22E4E6F}"/>
              </a:ext>
            </a:extLst>
          </p:cNvPr>
          <p:cNvSpPr/>
          <p:nvPr/>
        </p:nvSpPr>
        <p:spPr>
          <a:xfrm>
            <a:off x="8108407" y="3604993"/>
            <a:ext cx="18620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r>
              <a:rPr lang="en-US" sz="20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Payroll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D6E75D45-B705-4C13-A599-9E781C26DB76}"/>
              </a:ext>
            </a:extLst>
          </p:cNvPr>
          <p:cNvCxnSpPr/>
          <p:nvPr/>
        </p:nvCxnSpPr>
        <p:spPr>
          <a:xfrm>
            <a:off x="8141677" y="3974325"/>
            <a:ext cx="292608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8" name="Rectangle 137">
            <a:extLst>
              <a:ext uri="{FF2B5EF4-FFF2-40B4-BE49-F238E27FC236}">
                <a16:creationId xmlns:a16="http://schemas.microsoft.com/office/drawing/2014/main" id="{BF06BC1F-4E7D-4A07-BF10-65140628A71D}"/>
              </a:ext>
            </a:extLst>
          </p:cNvPr>
          <p:cNvSpPr/>
          <p:nvPr/>
        </p:nvSpPr>
        <p:spPr>
          <a:xfrm>
            <a:off x="2141883" y="4493459"/>
            <a:ext cx="21579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/>
            <a:r>
              <a:rPr lang="en-US" sz="20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Reward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835B3048-ECF9-4489-AF59-DD6F31646CF2}"/>
              </a:ext>
            </a:extLst>
          </p:cNvPr>
          <p:cNvCxnSpPr/>
          <p:nvPr/>
        </p:nvCxnSpPr>
        <p:spPr>
          <a:xfrm>
            <a:off x="1507451" y="4869000"/>
            <a:ext cx="27432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3" name="Graphic 142" descr="Ribbon">
            <a:extLst>
              <a:ext uri="{FF2B5EF4-FFF2-40B4-BE49-F238E27FC236}">
                <a16:creationId xmlns:a16="http://schemas.microsoft.com/office/drawing/2014/main" id="{D577BFB5-DBA1-454D-83AC-C3B0C12C63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00683" y="4509037"/>
            <a:ext cx="457200" cy="457200"/>
          </a:xfrm>
          <a:prstGeom prst="rect">
            <a:avLst/>
          </a:prstGeom>
        </p:spPr>
      </p:pic>
      <p:pic>
        <p:nvPicPr>
          <p:cNvPr id="147" name="Graphic 146" descr="Contract">
            <a:extLst>
              <a:ext uri="{FF2B5EF4-FFF2-40B4-BE49-F238E27FC236}">
                <a16:creationId xmlns:a16="http://schemas.microsoft.com/office/drawing/2014/main" id="{7CD7F38D-E51A-452B-8A83-CAED409446D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07174" y="3221359"/>
            <a:ext cx="418525" cy="418525"/>
          </a:xfrm>
          <a:prstGeom prst="rect">
            <a:avLst/>
          </a:prstGeom>
        </p:spPr>
      </p:pic>
      <p:pic>
        <p:nvPicPr>
          <p:cNvPr id="145" name="Graphic 144" descr="Coins">
            <a:extLst>
              <a:ext uri="{FF2B5EF4-FFF2-40B4-BE49-F238E27FC236}">
                <a16:creationId xmlns:a16="http://schemas.microsoft.com/office/drawing/2014/main" id="{46E521C2-1712-45B8-A3B0-B162376CC60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048223" y="3748129"/>
            <a:ext cx="469492" cy="469492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B627376-916B-4A42-A491-90EA03B78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stages of Hire to Retire</a:t>
            </a:r>
            <a:br>
              <a:rPr lang="en-US" dirty="0">
                <a:solidFill>
                  <a:srgbClr val="FFC000"/>
                </a:solidFill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59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9" grpId="0"/>
      <p:bldP spid="90" grpId="0"/>
      <p:bldP spid="91" grpId="0"/>
      <p:bldP spid="92" grpId="0"/>
      <p:bldP spid="124" grpId="0" animBg="1"/>
      <p:bldP spid="129" grpId="0"/>
      <p:bldP spid="132" grpId="0"/>
      <p:bldP spid="134" grpId="0"/>
      <p:bldP spid="136" grpId="0"/>
      <p:bldP spid="13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Recruitment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0DCAC754-12D3-475B-8D76-1ABABA59F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530327"/>
              </p:ext>
            </p:extLst>
          </p:nvPr>
        </p:nvGraphicFramePr>
        <p:xfrm>
          <a:off x="364949" y="2323482"/>
          <a:ext cx="11347052" cy="3955093"/>
        </p:xfrm>
        <a:graphic>
          <a:graphicData uri="http://schemas.openxmlformats.org/drawingml/2006/table">
            <a:tbl>
              <a:tblPr firstRow="1" bandRow="1"/>
              <a:tblGrid>
                <a:gridCol w="331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Activities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Risk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Controls</a:t>
                      </a:r>
                      <a:endParaRPr lang="en-US" sz="1400" b="0" i="1" dirty="0">
                        <a:solidFill>
                          <a:schemeClr val="tx1"/>
                        </a:solidFill>
                        <a:latin typeface="EYInterstate" panose="0200050302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330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400" i="1" kern="1200" dirty="0">
                          <a:solidFill>
                            <a:schemeClr val="tx2"/>
                          </a:solidFill>
                          <a:latin typeface="EYInterstate Light" panose="02000506000000020004" pitchFamily="2" charset="0"/>
                          <a:ea typeface="+mn-ea"/>
                          <a:cs typeface="Arial" pitchFamily="34" charset="0"/>
                        </a:rPr>
                        <a:t>Join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Orientation programme for all new joiners with both matters related to the company, specific to the service line/team</a:t>
                      </a:r>
                    </a:p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Physical access and IT assets are granted as per roles</a:t>
                      </a:r>
                    </a:p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Employment contract executed on a standard contract vetted by the legal</a:t>
                      </a:r>
                    </a:p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Physical documentation is obtained from the employee and retained in the file</a:t>
                      </a:r>
                    </a:p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Completion and documentation of the detailed background verification</a:t>
                      </a:r>
                    </a:p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300" dirty="0">
                        <a:solidFill>
                          <a:srgbClr val="FF0000"/>
                        </a:solidFill>
                        <a:latin typeface="EYInterstate Light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I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Particulars furnished by the employee are 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Background verification process should be defined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(Timely initiation, Reporting and action on red cases)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3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I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Employment contract not entered into at time of recruitment</a:t>
                      </a:r>
                      <a:endParaRPr kumimoji="0" lang="en-US" altLang="en-US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YInterstate Light" panose="02000506000000020004" pitchFamily="2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I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Employment contracts/appointment letter are signed by the employee on the first day of entering the organization</a:t>
                      </a:r>
                      <a:endParaRPr kumimoji="0" lang="en-US" altLang="en-US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YInterstate Light" panose="02000506000000020004" pitchFamily="2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459123"/>
                  </a:ext>
                </a:extLst>
              </a:tr>
              <a:tr h="5503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I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Employment contract does not safeguard against legal risk</a:t>
                      </a:r>
                      <a:endParaRPr kumimoji="0" lang="en-US" altLang="en-US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YInterstate Light" panose="02000506000000020004" pitchFamily="2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I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Standard employment contract/appointment letter form used which has been reviewed by legal counsel</a:t>
                      </a:r>
                      <a:endParaRPr kumimoji="0" lang="en-US" altLang="en-US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YInterstate Light" panose="02000506000000020004" pitchFamily="2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887460"/>
                  </a:ext>
                </a:extLst>
              </a:tr>
              <a:tr h="504000">
                <a:tc vMerge="1"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endParaRPr lang="en-US" sz="1400" i="1" kern="1200" dirty="0">
                        <a:solidFill>
                          <a:schemeClr val="tx2"/>
                        </a:solidFill>
                        <a:latin typeface="EYInterstate Light" panose="02000506000000020004" pitchFamily="2" charset="0"/>
                        <a:ea typeface="+mn-ea"/>
                        <a:cs typeface="Arial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I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Employment related information is not retained</a:t>
                      </a:r>
                      <a:endParaRPr kumimoji="0" lang="en-US" altLang="en-US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YInterstate Light" panose="02000506000000020004" pitchFamily="2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IN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Orientation program designed in consultation with concerned department. Feedback obtained from new joiners on orientation program. Details of attendance captured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I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Employee file stored with HR and access  restricted</a:t>
                      </a:r>
                      <a:endParaRPr kumimoji="0" lang="en-US" altLang="en-US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YInterstate Light" panose="02000506000000020004" pitchFamily="2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704923"/>
                  </a:ext>
                </a:extLst>
              </a:tr>
            </a:tbl>
          </a:graphicData>
        </a:graphic>
      </p:graphicFrame>
      <p:sp>
        <p:nvSpPr>
          <p:cNvPr id="48" name="Content Placeholder 8">
            <a:extLst>
              <a:ext uri="{FF2B5EF4-FFF2-40B4-BE49-F238E27FC236}">
                <a16:creationId xmlns:a16="http://schemas.microsoft.com/office/drawing/2014/main" id="{69A91A16-EE64-48F7-9706-DE7B2DF2CD7F}"/>
              </a:ext>
            </a:extLst>
          </p:cNvPr>
          <p:cNvSpPr txBox="1">
            <a:spLocks/>
          </p:cNvSpPr>
          <p:nvPr/>
        </p:nvSpPr>
        <p:spPr>
          <a:xfrm>
            <a:off x="364949" y="2775262"/>
            <a:ext cx="331051" cy="331051"/>
          </a:xfrm>
          <a:prstGeom prst="rect">
            <a:avLst/>
          </a:prstGeom>
          <a:solidFill>
            <a:schemeClr val="accent5"/>
          </a:solidFill>
        </p:spPr>
        <p:txBody>
          <a:bodyPr vert="horz" lIns="36000" tIns="36000" rIns="36000" bIns="36000" rtlCol="0" anchor="ctr">
            <a:no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FontTx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800"/>
              </a:spcBef>
              <a:buFontTx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1463" indent="-271463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541338" indent="-26987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04863" indent="-26352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solidFill>
                  <a:schemeClr val="tx2"/>
                </a:solidFill>
                <a:latin typeface="EYInterstate" panose="02000503020000020004" pitchFamily="2" charset="0"/>
              </a:rPr>
              <a:t>5</a:t>
            </a: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4DAFA087-34C7-4EC4-AE63-1A7A5E26EE9C}"/>
              </a:ext>
            </a:extLst>
          </p:cNvPr>
          <p:cNvSpPr txBox="1">
            <a:spLocks/>
          </p:cNvSpPr>
          <p:nvPr/>
        </p:nvSpPr>
        <p:spPr>
          <a:xfrm>
            <a:off x="9963370" y="6204408"/>
            <a:ext cx="1748631" cy="27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lvl="1" algn="r">
              <a:spcAft>
                <a:spcPts val="200"/>
              </a:spcAft>
            </a:pPr>
            <a:r>
              <a:rPr lang="en-US" sz="1050" i="1" dirty="0">
                <a:latin typeface="EYInterstate Light" panose="02000506000000020004" pitchFamily="2" charset="0"/>
              </a:rPr>
              <a:t>End of section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F655757-380C-4162-95FF-A6F287CE128C}"/>
              </a:ext>
            </a:extLst>
          </p:cNvPr>
          <p:cNvGrpSpPr/>
          <p:nvPr/>
        </p:nvGrpSpPr>
        <p:grpSpPr>
          <a:xfrm>
            <a:off x="10467617" y="189000"/>
            <a:ext cx="1095448" cy="975619"/>
            <a:chOff x="4656571" y="2602968"/>
            <a:chExt cx="3305786" cy="325944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99D5C20-2598-4643-BF93-E950D055A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8A1D6130-F062-438B-B550-BB17955CA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8477B19-5733-4C62-9445-001DB69A0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A40930BB-DD72-4347-932F-6D7C80DD42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" name="Oval 12">
              <a:extLst>
                <a:ext uri="{FF2B5EF4-FFF2-40B4-BE49-F238E27FC236}">
                  <a16:creationId xmlns:a16="http://schemas.microsoft.com/office/drawing/2014/main" id="{B5189310-0000-4DBB-9938-21F03C5BE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" name="Freeform 14">
              <a:extLst>
                <a:ext uri="{FF2B5EF4-FFF2-40B4-BE49-F238E27FC236}">
                  <a16:creationId xmlns:a16="http://schemas.microsoft.com/office/drawing/2014/main" id="{F26032E0-FE5A-4737-8039-DDBE10FDCF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" name="Oval 15">
              <a:extLst>
                <a:ext uri="{FF2B5EF4-FFF2-40B4-BE49-F238E27FC236}">
                  <a16:creationId xmlns:a16="http://schemas.microsoft.com/office/drawing/2014/main" id="{9ADA73F4-6233-4685-8373-FF68C4F1E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" name="Freeform 17">
              <a:extLst>
                <a:ext uri="{FF2B5EF4-FFF2-40B4-BE49-F238E27FC236}">
                  <a16:creationId xmlns:a16="http://schemas.microsoft.com/office/drawing/2014/main" id="{14A9C7B8-1344-47E2-9166-ED9D11C2E3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F1DA212-A3A6-4B85-883B-8893850D6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id="{E0FEB74B-DF54-44C0-A478-9A5638E83D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" name="Oval 21">
              <a:extLst>
                <a:ext uri="{FF2B5EF4-FFF2-40B4-BE49-F238E27FC236}">
                  <a16:creationId xmlns:a16="http://schemas.microsoft.com/office/drawing/2014/main" id="{0AEE6DF8-C67D-4ACA-B6DA-F267624BE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481E63E-3707-4A59-B65B-D90ECA3E354F}"/>
                </a:ext>
              </a:extLst>
            </p:cNvPr>
            <p:cNvSpPr/>
            <p:nvPr/>
          </p:nvSpPr>
          <p:spPr>
            <a:xfrm>
              <a:off x="5660473" y="3632889"/>
              <a:ext cx="1437008" cy="111464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43" name="Graphic 42" descr="Target Audience">
              <a:extLst>
                <a:ext uri="{FF2B5EF4-FFF2-40B4-BE49-F238E27FC236}">
                  <a16:creationId xmlns:a16="http://schemas.microsoft.com/office/drawing/2014/main" id="{1FD14F94-3EEF-4177-898D-74AC0C63B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478597" y="2639347"/>
              <a:ext cx="597521" cy="597521"/>
            </a:xfrm>
            <a:prstGeom prst="rect">
              <a:avLst/>
            </a:prstGeom>
          </p:spPr>
        </p:pic>
        <p:pic>
          <p:nvPicPr>
            <p:cNvPr id="44" name="Graphic 43" descr="Handshake">
              <a:extLst>
                <a:ext uri="{FF2B5EF4-FFF2-40B4-BE49-F238E27FC236}">
                  <a16:creationId xmlns:a16="http://schemas.microsoft.com/office/drawing/2014/main" id="{A2EB550B-C41D-42EE-A925-3D59B966D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45" name="Graphic 44" descr="Ribbon">
              <a:extLst>
                <a:ext uri="{FF2B5EF4-FFF2-40B4-BE49-F238E27FC236}">
                  <a16:creationId xmlns:a16="http://schemas.microsoft.com/office/drawing/2014/main" id="{49926E4C-E783-45BC-878E-964CD179B54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852267" y="5312726"/>
              <a:ext cx="457200" cy="457200"/>
            </a:xfrm>
            <a:prstGeom prst="rect">
              <a:avLst/>
            </a:prstGeom>
          </p:spPr>
        </p:pic>
        <p:pic>
          <p:nvPicPr>
            <p:cNvPr id="47" name="Graphic 46" descr="Contract">
              <a:extLst>
                <a:ext uri="{FF2B5EF4-FFF2-40B4-BE49-F238E27FC236}">
                  <a16:creationId xmlns:a16="http://schemas.microsoft.com/office/drawing/2014/main" id="{543B689A-C9EB-48F6-BF5C-DB5F90DD771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758757" y="4025047"/>
              <a:ext cx="418525" cy="418525"/>
            </a:xfrm>
            <a:prstGeom prst="rect">
              <a:avLst/>
            </a:prstGeom>
          </p:spPr>
        </p:pic>
        <p:pic>
          <p:nvPicPr>
            <p:cNvPr id="49" name="Graphic 48" descr="Coins">
              <a:extLst>
                <a:ext uri="{FF2B5EF4-FFF2-40B4-BE49-F238E27FC236}">
                  <a16:creationId xmlns:a16="http://schemas.microsoft.com/office/drawing/2014/main" id="{E8F19C87-4622-4773-A644-26DEA2C87B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399807" y="4551818"/>
              <a:ext cx="469492" cy="469492"/>
            </a:xfrm>
            <a:prstGeom prst="rect">
              <a:avLst/>
            </a:prstGeom>
          </p:spPr>
        </p:pic>
      </p:grpSp>
      <p:pic>
        <p:nvPicPr>
          <p:cNvPr id="50" name="Graphic 49" descr="Target Audience">
            <a:extLst>
              <a:ext uri="{FF2B5EF4-FFF2-40B4-BE49-F238E27FC236}">
                <a16:creationId xmlns:a16="http://schemas.microsoft.com/office/drawing/2014/main" id="{3834C737-3C74-4273-BD47-5EDD5E61E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08000" y="189102"/>
            <a:ext cx="772070" cy="772070"/>
          </a:xfrm>
          <a:prstGeom prst="rect">
            <a:avLst/>
          </a:prstGeom>
        </p:spPr>
      </p:pic>
      <p:sp>
        <p:nvSpPr>
          <p:cNvPr id="28" name="AutoShape 5">
            <a:extLst>
              <a:ext uri="{FF2B5EF4-FFF2-40B4-BE49-F238E27FC236}">
                <a16:creationId xmlns:a16="http://schemas.microsoft.com/office/drawing/2014/main" id="{A5675399-5AE6-4F8A-8F69-E731428B1A7E}"/>
              </a:ext>
            </a:extLst>
          </p:cNvPr>
          <p:cNvSpPr>
            <a:spLocks noChangeArrowheads="1"/>
          </p:cNvSpPr>
          <p:nvPr/>
        </p:nvSpPr>
        <p:spPr bwMode="gray">
          <a:xfrm>
            <a:off x="2632702" y="1265666"/>
            <a:ext cx="1087298" cy="576000"/>
          </a:xfrm>
          <a:prstGeom prst="homePlate">
            <a:avLst>
              <a:gd name="adj" fmla="val 29160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Plan</a:t>
            </a:r>
          </a:p>
        </p:txBody>
      </p:sp>
      <p:sp>
        <p:nvSpPr>
          <p:cNvPr id="51" name="AutoShape 6">
            <a:extLst>
              <a:ext uri="{FF2B5EF4-FFF2-40B4-BE49-F238E27FC236}">
                <a16:creationId xmlns:a16="http://schemas.microsoft.com/office/drawing/2014/main" id="{9BF19AD5-60E7-4BBA-91FD-2BA4A0E80A33}"/>
              </a:ext>
            </a:extLst>
          </p:cNvPr>
          <p:cNvSpPr>
            <a:spLocks noChangeArrowheads="1"/>
          </p:cNvSpPr>
          <p:nvPr/>
        </p:nvSpPr>
        <p:spPr bwMode="gray">
          <a:xfrm>
            <a:off x="3628416" y="1265666"/>
            <a:ext cx="1335168" cy="576000"/>
          </a:xfrm>
          <a:prstGeom prst="chevron">
            <a:avLst>
              <a:gd name="adj" fmla="val 3000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Request</a:t>
            </a:r>
          </a:p>
        </p:txBody>
      </p:sp>
      <p:sp>
        <p:nvSpPr>
          <p:cNvPr id="52" name="AutoShape 8">
            <a:extLst>
              <a:ext uri="{FF2B5EF4-FFF2-40B4-BE49-F238E27FC236}">
                <a16:creationId xmlns:a16="http://schemas.microsoft.com/office/drawing/2014/main" id="{CFBC7BCE-4E4E-43D5-A669-033CE62B14B4}"/>
              </a:ext>
            </a:extLst>
          </p:cNvPr>
          <p:cNvSpPr>
            <a:spLocks noChangeArrowheads="1"/>
          </p:cNvSpPr>
          <p:nvPr/>
        </p:nvSpPr>
        <p:spPr bwMode="gray">
          <a:xfrm>
            <a:off x="4852416" y="1266775"/>
            <a:ext cx="1243584" cy="576000"/>
          </a:xfrm>
          <a:prstGeom prst="chevron">
            <a:avLst>
              <a:gd name="adj" fmla="val 3252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Source</a:t>
            </a:r>
          </a:p>
        </p:txBody>
      </p:sp>
      <p:sp>
        <p:nvSpPr>
          <p:cNvPr id="53" name="AutoShape 8">
            <a:extLst>
              <a:ext uri="{FF2B5EF4-FFF2-40B4-BE49-F238E27FC236}">
                <a16:creationId xmlns:a16="http://schemas.microsoft.com/office/drawing/2014/main" id="{7D547EA2-92D1-4050-97E8-AFE778D22946}"/>
              </a:ext>
            </a:extLst>
          </p:cNvPr>
          <p:cNvSpPr>
            <a:spLocks noChangeArrowheads="1"/>
          </p:cNvSpPr>
          <p:nvPr/>
        </p:nvSpPr>
        <p:spPr bwMode="gray">
          <a:xfrm>
            <a:off x="6004416" y="1265666"/>
            <a:ext cx="1459584" cy="576000"/>
          </a:xfrm>
          <a:prstGeom prst="chevron">
            <a:avLst>
              <a:gd name="adj" fmla="val 3000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Screen &amp;</a:t>
            </a:r>
          </a:p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 select</a:t>
            </a:r>
          </a:p>
        </p:txBody>
      </p:sp>
      <p:sp>
        <p:nvSpPr>
          <p:cNvPr id="54" name="AutoShape 8">
            <a:extLst>
              <a:ext uri="{FF2B5EF4-FFF2-40B4-BE49-F238E27FC236}">
                <a16:creationId xmlns:a16="http://schemas.microsoft.com/office/drawing/2014/main" id="{09660094-47BE-4ED4-9F5C-E122590D8470}"/>
              </a:ext>
            </a:extLst>
          </p:cNvPr>
          <p:cNvSpPr>
            <a:spLocks noChangeArrowheads="1"/>
          </p:cNvSpPr>
          <p:nvPr/>
        </p:nvSpPr>
        <p:spPr bwMode="gray">
          <a:xfrm>
            <a:off x="7392000" y="1266775"/>
            <a:ext cx="1368000" cy="576000"/>
          </a:xfrm>
          <a:prstGeom prst="chevron">
            <a:avLst>
              <a:gd name="adj" fmla="val 30004"/>
            </a:avLst>
          </a:prstGeom>
          <a:solidFill>
            <a:schemeClr val="accent2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latin typeface="EYInterstate Light" panose="02000506000000020004" pitchFamily="2" charset="0"/>
              </a:rPr>
              <a:t>Join</a:t>
            </a:r>
          </a:p>
        </p:txBody>
      </p:sp>
    </p:spTree>
    <p:extLst>
      <p:ext uri="{BB962C8B-B14F-4D97-AF65-F5344CB8AC3E}">
        <p14:creationId xmlns:p14="http://schemas.microsoft.com/office/powerpoint/2010/main" val="69241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Exit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0DCAC754-12D3-475B-8D76-1ABABA59F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876233"/>
              </p:ext>
            </p:extLst>
          </p:nvPr>
        </p:nvGraphicFramePr>
        <p:xfrm>
          <a:off x="364949" y="1177220"/>
          <a:ext cx="11347052" cy="3389217"/>
        </p:xfrm>
        <a:graphic>
          <a:graphicData uri="http://schemas.openxmlformats.org/drawingml/2006/table">
            <a:tbl>
              <a:tblPr firstRow="1" bandRow="1"/>
              <a:tblGrid>
                <a:gridCol w="331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Activities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Risk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Controls</a:t>
                      </a:r>
                      <a:endParaRPr lang="en-US" sz="1400" b="0" i="1" dirty="0">
                        <a:solidFill>
                          <a:schemeClr val="tx1"/>
                        </a:solidFill>
                        <a:latin typeface="EYInterstate" panose="0200050302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53">
                <a:tc rowSpan="2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400" i="1" kern="1200" dirty="0">
                          <a:solidFill>
                            <a:schemeClr val="tx2"/>
                          </a:solidFill>
                          <a:latin typeface="EYInterstate Light" panose="02000506000000020004" pitchFamily="2" charset="0"/>
                          <a:ea typeface="+mn-ea"/>
                          <a:cs typeface="Arial" pitchFamily="34" charset="0"/>
                        </a:rPr>
                        <a:t>  Interview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Capture resignation of employee</a:t>
                      </a: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Perform clearance formalities</a:t>
                      </a:r>
                    </a:p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Conduct final exit interview</a:t>
                      </a:r>
                    </a:p>
                  </a:txBody>
                  <a:tcPr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1300" dirty="0">
                          <a:latin typeface="EYInterstate Light" panose="02000506000000020004" pitchFamily="2" charset="0"/>
                        </a:rPr>
                        <a:t>Absence of proper handover process</a:t>
                      </a:r>
                      <a:endParaRPr lang="en-IN" sz="1300" dirty="0">
                        <a:latin typeface="EYInterstate Light" panose="02000506000000020004" pitchFamily="2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Establish checklist that has to be completed prior to final exit interview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722810"/>
                  </a:ext>
                </a:extLst>
              </a:tr>
              <a:tr h="73575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IN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Exit dialogue with employees not noted for future improvement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All exit interview shall be conducted based on pre-set of questionnaire given to interviewer prior to the interview.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119883"/>
                  </a:ext>
                </a:extLst>
              </a:tr>
              <a:tr h="550320">
                <a:tc rowSpan="2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400" b="1" i="1" kern="1200" dirty="0">
                          <a:solidFill>
                            <a:schemeClr val="tx2"/>
                          </a:solidFill>
                          <a:latin typeface="EYInterstate Light" panose="02000506000000020004" pitchFamily="2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en-US" sz="1400" b="0" i="1" kern="1200" dirty="0">
                          <a:solidFill>
                            <a:schemeClr val="tx2"/>
                          </a:solidFill>
                          <a:latin typeface="EYInterstate Light" panose="02000506000000020004" pitchFamily="2" charset="0"/>
                          <a:ea typeface="+mn-ea"/>
                          <a:cs typeface="Arial" pitchFamily="34" charset="0"/>
                        </a:rPr>
                        <a:t>Disburse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7800" indent="-17780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Calculate and disburse full and final payment </a:t>
                      </a:r>
                    </a:p>
                    <a:p>
                      <a:pPr marL="177800" indent="-177800" algn="l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Employee tagged as exited the system</a:t>
                      </a:r>
                    </a:p>
                  </a:txBody>
                  <a:tcPr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IN" sz="1300" dirty="0">
                          <a:latin typeface="EYInterstate Light" panose="02000506000000020004" pitchFamily="2" charset="0"/>
                        </a:rPr>
                        <a:t>Incorrect leave encashment due to non comparison with available leave balance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US" alt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System to be configured to reconcile and flag inconsistencies between balance in leave report against leave recorded in payroll data.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059923"/>
                  </a:ext>
                </a:extLst>
              </a:tr>
              <a:tr h="550320">
                <a:tc vMerge="1"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endParaRPr lang="en-US" sz="1400" i="1" kern="1200" dirty="0">
                        <a:solidFill>
                          <a:schemeClr val="tx2"/>
                        </a:solidFill>
                        <a:latin typeface="EYInterstate Light" panose="02000506000000020004" pitchFamily="2" charset="0"/>
                        <a:ea typeface="+mn-ea"/>
                        <a:cs typeface="Arial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r>
                        <a:rPr lang="en-IN" sz="1300" dirty="0">
                          <a:latin typeface="EYInterstate Light" panose="02000506000000020004" pitchFamily="2" charset="0"/>
                        </a:rPr>
                        <a:t>Lack of follow up of receivables from absconding employees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altLang="en-US" sz="1300" dirty="0"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All advances has to be accompanied by supporting documents, submitted within limited time upon date expense is incurred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altLang="en-US" sz="1300" dirty="0">
                          <a:latin typeface="EYInterstate Light" panose="02000506000000020004" pitchFamily="2" charset="0"/>
                          <a:cs typeface="Arial" panose="020B0604020202020204" pitchFamily="34" charset="0"/>
                        </a:rPr>
                        <a:t>System to be configured to flag any advances taken by employee which are overdue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50180"/>
                  </a:ext>
                </a:extLst>
              </a:tr>
            </a:tbl>
          </a:graphicData>
        </a:graphic>
      </p:graphicFrame>
      <p:sp>
        <p:nvSpPr>
          <p:cNvPr id="39" name="Content Placeholder 8">
            <a:extLst>
              <a:ext uri="{FF2B5EF4-FFF2-40B4-BE49-F238E27FC236}">
                <a16:creationId xmlns:a16="http://schemas.microsoft.com/office/drawing/2014/main" id="{987D52B5-F353-4C29-B4A8-A8E2577251C5}"/>
              </a:ext>
            </a:extLst>
          </p:cNvPr>
          <p:cNvSpPr txBox="1">
            <a:spLocks/>
          </p:cNvSpPr>
          <p:nvPr/>
        </p:nvSpPr>
        <p:spPr>
          <a:xfrm>
            <a:off x="364949" y="1618089"/>
            <a:ext cx="331051" cy="331051"/>
          </a:xfrm>
          <a:prstGeom prst="rect">
            <a:avLst/>
          </a:prstGeom>
          <a:solidFill>
            <a:schemeClr val="accent5"/>
          </a:solidFill>
        </p:spPr>
        <p:txBody>
          <a:bodyPr vert="horz" lIns="36000" tIns="36000" rIns="36000" bIns="36000" rtlCol="0" anchor="ctr">
            <a:no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FontTx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800"/>
              </a:spcBef>
              <a:buFontTx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1463" indent="-271463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541338" indent="-26987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04863" indent="-26352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solidFill>
                  <a:schemeClr val="tx2"/>
                </a:solidFill>
                <a:latin typeface="EYInterstate" panose="02000503020000020004" pitchFamily="2" charset="0"/>
              </a:rPr>
              <a:t>1</a:t>
            </a:r>
          </a:p>
        </p:txBody>
      </p:sp>
      <p:sp>
        <p:nvSpPr>
          <p:cNvPr id="48" name="Content Placeholder 8">
            <a:extLst>
              <a:ext uri="{FF2B5EF4-FFF2-40B4-BE49-F238E27FC236}">
                <a16:creationId xmlns:a16="http://schemas.microsoft.com/office/drawing/2014/main" id="{69A91A16-EE64-48F7-9706-DE7B2DF2CD7F}"/>
              </a:ext>
            </a:extLst>
          </p:cNvPr>
          <p:cNvSpPr txBox="1">
            <a:spLocks/>
          </p:cNvSpPr>
          <p:nvPr/>
        </p:nvSpPr>
        <p:spPr>
          <a:xfrm>
            <a:off x="364949" y="2925000"/>
            <a:ext cx="331051" cy="331051"/>
          </a:xfrm>
          <a:prstGeom prst="rect">
            <a:avLst/>
          </a:prstGeom>
          <a:solidFill>
            <a:schemeClr val="accent5"/>
          </a:solidFill>
        </p:spPr>
        <p:txBody>
          <a:bodyPr vert="horz" lIns="36000" tIns="36000" rIns="36000" bIns="36000" rtlCol="0" anchor="ctr">
            <a:no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FontTx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800"/>
              </a:spcBef>
              <a:buFontTx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1463" indent="-271463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541338" indent="-26987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04863" indent="-26352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solidFill>
                  <a:schemeClr val="tx2"/>
                </a:solidFill>
                <a:latin typeface="EYInterstate" panose="02000503020000020004" pitchFamily="2" charset="0"/>
              </a:rPr>
              <a:t>2</a:t>
            </a: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C35172AD-ABD7-447C-AC79-9EBFFC208279}"/>
              </a:ext>
            </a:extLst>
          </p:cNvPr>
          <p:cNvSpPr txBox="1">
            <a:spLocks/>
          </p:cNvSpPr>
          <p:nvPr/>
        </p:nvSpPr>
        <p:spPr>
          <a:xfrm>
            <a:off x="9956883" y="4665231"/>
            <a:ext cx="1748631" cy="27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lvl="1" algn="r">
              <a:spcAft>
                <a:spcPts val="200"/>
              </a:spcAft>
            </a:pPr>
            <a:r>
              <a:rPr lang="en-US" sz="1050" i="1" dirty="0">
                <a:latin typeface="EYInterstate Light" panose="02000506000000020004" pitchFamily="2" charset="0"/>
              </a:rPr>
              <a:t>End of section</a:t>
            </a:r>
          </a:p>
        </p:txBody>
      </p:sp>
      <p:pic>
        <p:nvPicPr>
          <p:cNvPr id="30" name="Graphic 29" descr="Contract">
            <a:extLst>
              <a:ext uri="{FF2B5EF4-FFF2-40B4-BE49-F238E27FC236}">
                <a16:creationId xmlns:a16="http://schemas.microsoft.com/office/drawing/2014/main" id="{B1506715-53E1-422A-B967-6D19458AE9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8772" y="248128"/>
            <a:ext cx="628438" cy="628438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EBE2A3D2-DA59-4188-A488-F0A9828BF1CC}"/>
              </a:ext>
            </a:extLst>
          </p:cNvPr>
          <p:cNvGrpSpPr/>
          <p:nvPr/>
        </p:nvGrpSpPr>
        <p:grpSpPr>
          <a:xfrm>
            <a:off x="10437234" y="150898"/>
            <a:ext cx="1196802" cy="1035084"/>
            <a:chOff x="4656571" y="2602968"/>
            <a:chExt cx="3305786" cy="3259448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482E878-2D8F-470A-9973-52B372AD9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33" name="Freeform 6">
              <a:extLst>
                <a:ext uri="{FF2B5EF4-FFF2-40B4-BE49-F238E27FC236}">
                  <a16:creationId xmlns:a16="http://schemas.microsoft.com/office/drawing/2014/main" id="{A7CAFB7F-1651-4838-8031-A566698F43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noFill/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BDE9DAD-A037-4CAC-8351-7078DA6D41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" name="Freeform 11">
              <a:extLst>
                <a:ext uri="{FF2B5EF4-FFF2-40B4-BE49-F238E27FC236}">
                  <a16:creationId xmlns:a16="http://schemas.microsoft.com/office/drawing/2014/main" id="{8760D219-EAAD-4702-BF92-1BAE1E6530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" name="Oval 12">
              <a:extLst>
                <a:ext uri="{FF2B5EF4-FFF2-40B4-BE49-F238E27FC236}">
                  <a16:creationId xmlns:a16="http://schemas.microsoft.com/office/drawing/2014/main" id="{5E1D4769-C958-4EBE-B4C7-2A12EEAC38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" name="Freeform 14">
              <a:extLst>
                <a:ext uri="{FF2B5EF4-FFF2-40B4-BE49-F238E27FC236}">
                  <a16:creationId xmlns:a16="http://schemas.microsoft.com/office/drawing/2014/main" id="{12BEEFF5-476B-49EA-81B9-295A53C8D0D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" name="Oval 15">
              <a:extLst>
                <a:ext uri="{FF2B5EF4-FFF2-40B4-BE49-F238E27FC236}">
                  <a16:creationId xmlns:a16="http://schemas.microsoft.com/office/drawing/2014/main" id="{8C7B24A9-7C0F-43D8-A169-E82799F8B1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" name="Freeform 17">
              <a:extLst>
                <a:ext uri="{FF2B5EF4-FFF2-40B4-BE49-F238E27FC236}">
                  <a16:creationId xmlns:a16="http://schemas.microsoft.com/office/drawing/2014/main" id="{88C21033-2712-482E-A09E-EB870F8864F2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" name="Oval 18">
              <a:extLst>
                <a:ext uri="{FF2B5EF4-FFF2-40B4-BE49-F238E27FC236}">
                  <a16:creationId xmlns:a16="http://schemas.microsoft.com/office/drawing/2014/main" id="{F3468959-1C37-45F5-B8D1-9EC20F8E6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3" name="Freeform 20">
              <a:extLst>
                <a:ext uri="{FF2B5EF4-FFF2-40B4-BE49-F238E27FC236}">
                  <a16:creationId xmlns:a16="http://schemas.microsoft.com/office/drawing/2014/main" id="{56773314-EEC5-4461-950C-ED3113C95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4" name="Oval 21">
              <a:extLst>
                <a:ext uri="{FF2B5EF4-FFF2-40B4-BE49-F238E27FC236}">
                  <a16:creationId xmlns:a16="http://schemas.microsoft.com/office/drawing/2014/main" id="{C594E511-C835-4965-ADF4-FCC708D97D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3EC7257-DF0A-43DB-BF29-48BA2FFA7126}"/>
                </a:ext>
              </a:extLst>
            </p:cNvPr>
            <p:cNvSpPr/>
            <p:nvPr/>
          </p:nvSpPr>
          <p:spPr>
            <a:xfrm>
              <a:off x="5660472" y="3653263"/>
              <a:ext cx="1437007" cy="107390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47" name="Graphic 46" descr="Target Audience">
              <a:extLst>
                <a:ext uri="{FF2B5EF4-FFF2-40B4-BE49-F238E27FC236}">
                  <a16:creationId xmlns:a16="http://schemas.microsoft.com/office/drawing/2014/main" id="{487C33C3-A374-4DBC-BC4A-2459FDB26E0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490490" y="2629102"/>
              <a:ext cx="597521" cy="597521"/>
            </a:xfrm>
            <a:prstGeom prst="rect">
              <a:avLst/>
            </a:prstGeom>
          </p:spPr>
        </p:pic>
        <p:pic>
          <p:nvPicPr>
            <p:cNvPr id="49" name="Graphic 48" descr="Handshake">
              <a:extLst>
                <a:ext uri="{FF2B5EF4-FFF2-40B4-BE49-F238E27FC236}">
                  <a16:creationId xmlns:a16="http://schemas.microsoft.com/office/drawing/2014/main" id="{C7561E76-05C0-461F-B97E-7479741B465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50" name="Graphic 49" descr="Ribbon">
              <a:extLst>
                <a:ext uri="{FF2B5EF4-FFF2-40B4-BE49-F238E27FC236}">
                  <a16:creationId xmlns:a16="http://schemas.microsoft.com/office/drawing/2014/main" id="{8D84D389-FD61-40B8-B296-5CD875C1D6C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852267" y="5312726"/>
              <a:ext cx="457200" cy="457200"/>
            </a:xfrm>
            <a:prstGeom prst="rect">
              <a:avLst/>
            </a:prstGeom>
          </p:spPr>
        </p:pic>
        <p:pic>
          <p:nvPicPr>
            <p:cNvPr id="51" name="Graphic 50" descr="Contract">
              <a:extLst>
                <a:ext uri="{FF2B5EF4-FFF2-40B4-BE49-F238E27FC236}">
                  <a16:creationId xmlns:a16="http://schemas.microsoft.com/office/drawing/2014/main" id="{F24AC37B-D19F-4061-9CEB-0EA501068B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81302" y="4061496"/>
              <a:ext cx="418525" cy="418525"/>
            </a:xfrm>
            <a:prstGeom prst="rect">
              <a:avLst/>
            </a:prstGeom>
          </p:spPr>
        </p:pic>
        <p:pic>
          <p:nvPicPr>
            <p:cNvPr id="52" name="Graphic 51" descr="Coins">
              <a:extLst>
                <a:ext uri="{FF2B5EF4-FFF2-40B4-BE49-F238E27FC236}">
                  <a16:creationId xmlns:a16="http://schemas.microsoft.com/office/drawing/2014/main" id="{6B8DA0F9-9481-4276-8874-3021890BE9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399807" y="4551818"/>
              <a:ext cx="469492" cy="469492"/>
            </a:xfrm>
            <a:prstGeom prst="rect">
              <a:avLst/>
            </a:prstGeom>
          </p:spPr>
        </p:pic>
      </p:grpSp>
      <p:sp>
        <p:nvSpPr>
          <p:cNvPr id="27" name="AutoShape 5">
            <a:extLst>
              <a:ext uri="{FF2B5EF4-FFF2-40B4-BE49-F238E27FC236}">
                <a16:creationId xmlns:a16="http://schemas.microsoft.com/office/drawing/2014/main" id="{886BAB84-BD6B-4C35-BDE6-310F0602C45F}"/>
              </a:ext>
            </a:extLst>
          </p:cNvPr>
          <p:cNvSpPr>
            <a:spLocks noChangeArrowheads="1"/>
          </p:cNvSpPr>
          <p:nvPr/>
        </p:nvSpPr>
        <p:spPr bwMode="gray">
          <a:xfrm>
            <a:off x="6064703" y="308747"/>
            <a:ext cx="1087298" cy="576000"/>
          </a:xfrm>
          <a:prstGeom prst="homePlate">
            <a:avLst>
              <a:gd name="adj" fmla="val 29160"/>
            </a:avLst>
          </a:prstGeom>
          <a:solidFill>
            <a:schemeClr val="accent2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latin typeface="EYInterstate Light" panose="02000506000000020004" pitchFamily="2" charset="0"/>
              </a:rPr>
              <a:t>Interview</a:t>
            </a:r>
          </a:p>
        </p:txBody>
      </p:sp>
      <p:sp>
        <p:nvSpPr>
          <p:cNvPr id="28" name="AutoShape 6">
            <a:extLst>
              <a:ext uri="{FF2B5EF4-FFF2-40B4-BE49-F238E27FC236}">
                <a16:creationId xmlns:a16="http://schemas.microsoft.com/office/drawing/2014/main" id="{E70994BA-4877-41AB-91CD-82A394EFFD8D}"/>
              </a:ext>
            </a:extLst>
          </p:cNvPr>
          <p:cNvSpPr>
            <a:spLocks noChangeArrowheads="1"/>
          </p:cNvSpPr>
          <p:nvPr/>
        </p:nvSpPr>
        <p:spPr bwMode="gray">
          <a:xfrm>
            <a:off x="7060417" y="308747"/>
            <a:ext cx="1335168" cy="576000"/>
          </a:xfrm>
          <a:prstGeom prst="chevron">
            <a:avLst>
              <a:gd name="adj" fmla="val 30004"/>
            </a:avLst>
          </a:prstGeom>
          <a:solidFill>
            <a:schemeClr val="accent2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latin typeface="EYInterstate Light" panose="02000506000000020004" pitchFamily="2" charset="0"/>
              </a:rPr>
              <a:t>Disburse</a:t>
            </a:r>
          </a:p>
        </p:txBody>
      </p:sp>
    </p:spTree>
    <p:extLst>
      <p:ext uri="{BB962C8B-B14F-4D97-AF65-F5344CB8AC3E}">
        <p14:creationId xmlns:p14="http://schemas.microsoft.com/office/powerpoint/2010/main" val="65521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8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86">
            <a:extLst>
              <a:ext uri="{FF2B5EF4-FFF2-40B4-BE49-F238E27FC236}">
                <a16:creationId xmlns:a16="http://schemas.microsoft.com/office/drawing/2014/main" id="{CF4893B6-3301-4BCA-B88A-50B8B32662EE}"/>
              </a:ext>
            </a:extLst>
          </p:cNvPr>
          <p:cNvSpPr/>
          <p:nvPr/>
        </p:nvSpPr>
        <p:spPr>
          <a:xfrm>
            <a:off x="4020679" y="6517696"/>
            <a:ext cx="3974759" cy="183818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68000">
                <a:schemeClr val="tx1">
                  <a:lumMod val="75000"/>
                  <a:lumOff val="25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603BE6E-54D4-41FC-9BF2-65FED273C556}"/>
              </a:ext>
            </a:extLst>
          </p:cNvPr>
          <p:cNvSpPr/>
          <p:nvPr/>
        </p:nvSpPr>
        <p:spPr>
          <a:xfrm>
            <a:off x="760956" y="3184301"/>
            <a:ext cx="3422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/>
            <a:r>
              <a:rPr lang="en-US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Plan, request, source, screen &amp; select, join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sp>
        <p:nvSpPr>
          <p:cNvPr id="93" name="Oval 5">
            <a:extLst>
              <a:ext uri="{FF2B5EF4-FFF2-40B4-BE49-F238E27FC236}">
                <a16:creationId xmlns:a16="http://schemas.microsoft.com/office/drawing/2014/main" id="{D4F5D1C4-4C39-4E2F-A195-94347835E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6" y="4297359"/>
            <a:ext cx="1615377" cy="1614277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schemeClr val="tx2"/>
              </a:solidFill>
              <a:latin typeface="EYInterstate Light" panose="02000506000000020004" pitchFamily="2" charset="0"/>
            </a:endParaRPr>
          </a:p>
        </p:txBody>
      </p:sp>
      <p:sp>
        <p:nvSpPr>
          <p:cNvPr id="94" name="Freeform 6">
            <a:extLst>
              <a:ext uri="{FF2B5EF4-FFF2-40B4-BE49-F238E27FC236}">
                <a16:creationId xmlns:a16="http://schemas.microsoft.com/office/drawing/2014/main" id="{B3E17A0F-70B9-46B8-82D7-E561EDFC4CE6}"/>
              </a:ext>
            </a:extLst>
          </p:cNvPr>
          <p:cNvSpPr>
            <a:spLocks/>
          </p:cNvSpPr>
          <p:nvPr/>
        </p:nvSpPr>
        <p:spPr bwMode="auto">
          <a:xfrm>
            <a:off x="4895308" y="3606629"/>
            <a:ext cx="1126571" cy="839689"/>
          </a:xfrm>
          <a:custGeom>
            <a:avLst/>
            <a:gdLst>
              <a:gd name="T0" fmla="*/ 0 w 778"/>
              <a:gd name="T1" fmla="*/ 353 h 581"/>
              <a:gd name="T2" fmla="*/ 288 w 778"/>
              <a:gd name="T3" fmla="*/ 581 h 581"/>
              <a:gd name="T4" fmla="*/ 778 w 778"/>
              <a:gd name="T5" fmla="*/ 367 h 581"/>
              <a:gd name="T6" fmla="*/ 778 w 778"/>
              <a:gd name="T7" fmla="*/ 0 h 581"/>
              <a:gd name="T8" fmla="*/ 0 w 778"/>
              <a:gd name="T9" fmla="*/ 353 h 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78" h="581">
                <a:moveTo>
                  <a:pt x="0" y="353"/>
                </a:moveTo>
                <a:cubicBezTo>
                  <a:pt x="288" y="581"/>
                  <a:pt x="288" y="581"/>
                  <a:pt x="288" y="581"/>
                </a:cubicBezTo>
                <a:cubicBezTo>
                  <a:pt x="410" y="449"/>
                  <a:pt x="584" y="367"/>
                  <a:pt x="778" y="367"/>
                </a:cubicBezTo>
                <a:cubicBezTo>
                  <a:pt x="778" y="0"/>
                  <a:pt x="778" y="0"/>
                  <a:pt x="778" y="0"/>
                </a:cubicBezTo>
                <a:cubicBezTo>
                  <a:pt x="468" y="0"/>
                  <a:pt x="189" y="136"/>
                  <a:pt x="0" y="353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5" name="Oval 7">
            <a:extLst>
              <a:ext uri="{FF2B5EF4-FFF2-40B4-BE49-F238E27FC236}">
                <a16:creationId xmlns:a16="http://schemas.microsoft.com/office/drawing/2014/main" id="{F71DACA0-9803-44DB-9463-6F8E1C982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504" y="3517253"/>
            <a:ext cx="642179" cy="64218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9" name="Freeform 11">
            <a:extLst>
              <a:ext uri="{FF2B5EF4-FFF2-40B4-BE49-F238E27FC236}">
                <a16:creationId xmlns:a16="http://schemas.microsoft.com/office/drawing/2014/main" id="{A6720DEA-5D5D-42D2-A3C9-377AFA5243D0}"/>
              </a:ext>
            </a:extLst>
          </p:cNvPr>
          <p:cNvSpPr>
            <a:spLocks/>
          </p:cNvSpPr>
          <p:nvPr/>
        </p:nvSpPr>
        <p:spPr bwMode="auto">
          <a:xfrm>
            <a:off x="6186283" y="3617663"/>
            <a:ext cx="1235808" cy="1119953"/>
          </a:xfrm>
          <a:custGeom>
            <a:avLst/>
            <a:gdLst>
              <a:gd name="T0" fmla="*/ 18 w 854"/>
              <a:gd name="T1" fmla="*/ 0 h 774"/>
              <a:gd name="T2" fmla="*/ 0 w 854"/>
              <a:gd name="T3" fmla="*/ 368 h 774"/>
              <a:gd name="T4" fmla="*/ 505 w 854"/>
              <a:gd name="T5" fmla="*/ 774 h 774"/>
              <a:gd name="T6" fmla="*/ 854 w 854"/>
              <a:gd name="T7" fmla="*/ 660 h 774"/>
              <a:gd name="T8" fmla="*/ 18 w 854"/>
              <a:gd name="T9" fmla="*/ 0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4" h="774">
                <a:moveTo>
                  <a:pt x="18" y="0"/>
                </a:moveTo>
                <a:cubicBezTo>
                  <a:pt x="0" y="368"/>
                  <a:pt x="0" y="368"/>
                  <a:pt x="0" y="368"/>
                </a:cubicBezTo>
                <a:cubicBezTo>
                  <a:pt x="229" y="408"/>
                  <a:pt x="419" y="564"/>
                  <a:pt x="505" y="774"/>
                </a:cubicBezTo>
                <a:cubicBezTo>
                  <a:pt x="854" y="660"/>
                  <a:pt x="854" y="660"/>
                  <a:pt x="854" y="660"/>
                </a:cubicBezTo>
                <a:cubicBezTo>
                  <a:pt x="721" y="309"/>
                  <a:pt x="403" y="49"/>
                  <a:pt x="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0" name="Oval 12">
            <a:extLst>
              <a:ext uri="{FF2B5EF4-FFF2-40B4-BE49-F238E27FC236}">
                <a16:creationId xmlns:a16="http://schemas.microsoft.com/office/drawing/2014/main" id="{7A703B05-ADE7-4915-AD5C-82D9E840D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2613" y="3671729"/>
            <a:ext cx="642179" cy="64218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2" name="Freeform 14">
            <a:extLst>
              <a:ext uri="{FF2B5EF4-FFF2-40B4-BE49-F238E27FC236}">
                <a16:creationId xmlns:a16="http://schemas.microsoft.com/office/drawing/2014/main" id="{85044BF9-D837-4818-BF36-7D9B046E7813}"/>
              </a:ext>
            </a:extLst>
          </p:cNvPr>
          <p:cNvSpPr>
            <a:spLocks/>
          </p:cNvSpPr>
          <p:nvPr/>
        </p:nvSpPr>
        <p:spPr bwMode="auto">
          <a:xfrm>
            <a:off x="5036542" y="5855361"/>
            <a:ext cx="1432213" cy="745900"/>
          </a:xfrm>
          <a:custGeom>
            <a:avLst/>
            <a:gdLst>
              <a:gd name="T0" fmla="*/ 680 w 989"/>
              <a:gd name="T1" fmla="*/ 516 h 516"/>
              <a:gd name="T2" fmla="*/ 989 w 989"/>
              <a:gd name="T3" fmla="*/ 469 h 516"/>
              <a:gd name="T4" fmla="*/ 877 w 989"/>
              <a:gd name="T5" fmla="*/ 119 h 516"/>
              <a:gd name="T6" fmla="*/ 680 w 989"/>
              <a:gd name="T7" fmla="*/ 149 h 516"/>
              <a:gd name="T8" fmla="*/ 260 w 989"/>
              <a:gd name="T9" fmla="*/ 0 h 516"/>
              <a:gd name="T10" fmla="*/ 0 w 989"/>
              <a:gd name="T11" fmla="*/ 261 h 516"/>
              <a:gd name="T12" fmla="*/ 680 w 989"/>
              <a:gd name="T13" fmla="*/ 516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89" h="516">
                <a:moveTo>
                  <a:pt x="680" y="516"/>
                </a:moveTo>
                <a:cubicBezTo>
                  <a:pt x="788" y="516"/>
                  <a:pt x="892" y="499"/>
                  <a:pt x="989" y="469"/>
                </a:cubicBezTo>
                <a:cubicBezTo>
                  <a:pt x="877" y="119"/>
                  <a:pt x="877" y="119"/>
                  <a:pt x="877" y="119"/>
                </a:cubicBezTo>
                <a:cubicBezTo>
                  <a:pt x="815" y="139"/>
                  <a:pt x="749" y="149"/>
                  <a:pt x="680" y="149"/>
                </a:cubicBezTo>
                <a:cubicBezTo>
                  <a:pt x="521" y="149"/>
                  <a:pt x="374" y="93"/>
                  <a:pt x="260" y="0"/>
                </a:cubicBezTo>
                <a:cubicBezTo>
                  <a:pt x="0" y="261"/>
                  <a:pt x="0" y="261"/>
                  <a:pt x="0" y="261"/>
                </a:cubicBezTo>
                <a:cubicBezTo>
                  <a:pt x="182" y="420"/>
                  <a:pt x="420" y="516"/>
                  <a:pt x="680" y="51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3" name="Oval 15">
            <a:extLst>
              <a:ext uri="{FF2B5EF4-FFF2-40B4-BE49-F238E27FC236}">
                <a16:creationId xmlns:a16="http://schemas.microsoft.com/office/drawing/2014/main" id="{6E725DA6-72CE-486C-82F8-529F8BF4A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5077" y="6134521"/>
            <a:ext cx="643282" cy="64218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5" name="Freeform 17">
            <a:extLst>
              <a:ext uri="{FF2B5EF4-FFF2-40B4-BE49-F238E27FC236}">
                <a16:creationId xmlns:a16="http://schemas.microsoft.com/office/drawing/2014/main" id="{E232445A-AB2B-4733-8365-26807537333E}"/>
              </a:ext>
            </a:extLst>
          </p:cNvPr>
          <p:cNvSpPr>
            <a:spLocks/>
          </p:cNvSpPr>
          <p:nvPr/>
        </p:nvSpPr>
        <p:spPr bwMode="auto">
          <a:xfrm>
            <a:off x="6459928" y="4744236"/>
            <a:ext cx="1061471" cy="1720203"/>
          </a:xfrm>
          <a:custGeom>
            <a:avLst/>
            <a:gdLst>
              <a:gd name="T0" fmla="*/ 733 w 733"/>
              <a:gd name="T1" fmla="*/ 248 h 1189"/>
              <a:gd name="T2" fmla="*/ 703 w 733"/>
              <a:gd name="T3" fmla="*/ 0 h 1189"/>
              <a:gd name="T4" fmla="*/ 350 w 733"/>
              <a:gd name="T5" fmla="*/ 105 h 1189"/>
              <a:gd name="T6" fmla="*/ 366 w 733"/>
              <a:gd name="T7" fmla="*/ 248 h 1189"/>
              <a:gd name="T8" fmla="*/ 0 w 733"/>
              <a:gd name="T9" fmla="*/ 844 h 1189"/>
              <a:gd name="T10" fmla="*/ 130 w 733"/>
              <a:gd name="T11" fmla="*/ 1189 h 1189"/>
              <a:gd name="T12" fmla="*/ 733 w 733"/>
              <a:gd name="T13" fmla="*/ 248 h 1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33" h="1189">
                <a:moveTo>
                  <a:pt x="733" y="248"/>
                </a:moveTo>
                <a:cubicBezTo>
                  <a:pt x="733" y="163"/>
                  <a:pt x="722" y="80"/>
                  <a:pt x="703" y="0"/>
                </a:cubicBezTo>
                <a:cubicBezTo>
                  <a:pt x="350" y="105"/>
                  <a:pt x="350" y="105"/>
                  <a:pt x="350" y="105"/>
                </a:cubicBezTo>
                <a:cubicBezTo>
                  <a:pt x="360" y="151"/>
                  <a:pt x="366" y="199"/>
                  <a:pt x="366" y="248"/>
                </a:cubicBezTo>
                <a:cubicBezTo>
                  <a:pt x="366" y="508"/>
                  <a:pt x="217" y="734"/>
                  <a:pt x="0" y="844"/>
                </a:cubicBezTo>
                <a:cubicBezTo>
                  <a:pt x="130" y="1189"/>
                  <a:pt x="130" y="1189"/>
                  <a:pt x="130" y="1189"/>
                </a:cubicBezTo>
                <a:cubicBezTo>
                  <a:pt x="486" y="1025"/>
                  <a:pt x="733" y="666"/>
                  <a:pt x="733" y="24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6" name="Oval 18">
            <a:extLst>
              <a:ext uri="{FF2B5EF4-FFF2-40B4-BE49-F238E27FC236}">
                <a16:creationId xmlns:a16="http://schemas.microsoft.com/office/drawing/2014/main" id="{B39F217F-1B72-4DE9-825E-45F072805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6387" y="5372071"/>
            <a:ext cx="644386" cy="64218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8" name="Freeform 20">
            <a:extLst>
              <a:ext uri="{FF2B5EF4-FFF2-40B4-BE49-F238E27FC236}">
                <a16:creationId xmlns:a16="http://schemas.microsoft.com/office/drawing/2014/main" id="{1E4D95F0-2128-4365-B7DA-2497C9BBBAF3}"/>
              </a:ext>
            </a:extLst>
          </p:cNvPr>
          <p:cNvSpPr>
            <a:spLocks/>
          </p:cNvSpPr>
          <p:nvPr/>
        </p:nvSpPr>
        <p:spPr bwMode="auto">
          <a:xfrm>
            <a:off x="4523462" y="4273084"/>
            <a:ext cx="771277" cy="1823923"/>
          </a:xfrm>
          <a:custGeom>
            <a:avLst/>
            <a:gdLst>
              <a:gd name="T0" fmla="*/ 0 w 533"/>
              <a:gd name="T1" fmla="*/ 574 h 1261"/>
              <a:gd name="T2" fmla="*/ 260 w 533"/>
              <a:gd name="T3" fmla="*/ 1261 h 1261"/>
              <a:gd name="T4" fmla="*/ 533 w 533"/>
              <a:gd name="T5" fmla="*/ 1015 h 1261"/>
              <a:gd name="T6" fmla="*/ 366 w 533"/>
              <a:gd name="T7" fmla="*/ 574 h 1261"/>
              <a:gd name="T8" fmla="*/ 474 w 533"/>
              <a:gd name="T9" fmla="*/ 210 h 1261"/>
              <a:gd name="T10" fmla="*/ 174 w 533"/>
              <a:gd name="T11" fmla="*/ 0 h 1261"/>
              <a:gd name="T12" fmla="*/ 0 w 533"/>
              <a:gd name="T13" fmla="*/ 574 h 1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33" h="1261">
                <a:moveTo>
                  <a:pt x="0" y="574"/>
                </a:moveTo>
                <a:cubicBezTo>
                  <a:pt x="0" y="838"/>
                  <a:pt x="98" y="1079"/>
                  <a:pt x="260" y="1261"/>
                </a:cubicBezTo>
                <a:cubicBezTo>
                  <a:pt x="533" y="1015"/>
                  <a:pt x="533" y="1015"/>
                  <a:pt x="533" y="1015"/>
                </a:cubicBezTo>
                <a:cubicBezTo>
                  <a:pt x="429" y="898"/>
                  <a:pt x="366" y="743"/>
                  <a:pt x="366" y="574"/>
                </a:cubicBezTo>
                <a:cubicBezTo>
                  <a:pt x="366" y="440"/>
                  <a:pt x="406" y="315"/>
                  <a:pt x="474" y="210"/>
                </a:cubicBezTo>
                <a:cubicBezTo>
                  <a:pt x="174" y="0"/>
                  <a:pt x="174" y="0"/>
                  <a:pt x="174" y="0"/>
                </a:cubicBezTo>
                <a:cubicBezTo>
                  <a:pt x="64" y="164"/>
                  <a:pt x="0" y="362"/>
                  <a:pt x="0" y="5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9" name="Oval 21">
            <a:extLst>
              <a:ext uri="{FF2B5EF4-FFF2-40B4-BE49-F238E27FC236}">
                <a16:creationId xmlns:a16="http://schemas.microsoft.com/office/drawing/2014/main" id="{D6BCEAAE-9526-4255-825C-865498326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988" y="4843543"/>
            <a:ext cx="642179" cy="643283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256A1D9D-2028-4B7D-9422-2684CDBAB382}"/>
              </a:ext>
            </a:extLst>
          </p:cNvPr>
          <p:cNvSpPr/>
          <p:nvPr/>
        </p:nvSpPr>
        <p:spPr>
          <a:xfrm>
            <a:off x="5308890" y="4735164"/>
            <a:ext cx="1437008" cy="73866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685800"/>
            <a:r>
              <a: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rPr>
              <a:t>Hire to retire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B12E2142-4F70-46B3-88B1-EF7AB0A61138}"/>
              </a:ext>
            </a:extLst>
          </p:cNvPr>
          <p:cNvGrpSpPr/>
          <p:nvPr/>
        </p:nvGrpSpPr>
        <p:grpSpPr>
          <a:xfrm rot="6713056" flipV="1">
            <a:off x="4562750" y="3213379"/>
            <a:ext cx="225965" cy="789993"/>
            <a:chOff x="-1143000" y="-560388"/>
            <a:chExt cx="406401" cy="1420813"/>
          </a:xfrm>
          <a:solidFill>
            <a:schemeClr val="accent6"/>
          </a:solidFill>
        </p:grpSpPr>
        <p:sp>
          <p:nvSpPr>
            <p:cNvPr id="113" name="Freeform 20">
              <a:extLst>
                <a:ext uri="{FF2B5EF4-FFF2-40B4-BE49-F238E27FC236}">
                  <a16:creationId xmlns:a16="http://schemas.microsoft.com/office/drawing/2014/main" id="{00EBB216-7B07-4EB8-BA02-0C73CE6C176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93787" y="-496888"/>
              <a:ext cx="357188" cy="1357313"/>
            </a:xfrm>
            <a:custGeom>
              <a:avLst/>
              <a:gdLst>
                <a:gd name="T0" fmla="*/ 66 w 166"/>
                <a:gd name="T1" fmla="*/ 0 h 633"/>
                <a:gd name="T2" fmla="*/ 40 w 166"/>
                <a:gd name="T3" fmla="*/ 41 h 633"/>
                <a:gd name="T4" fmla="*/ 22 w 166"/>
                <a:gd name="T5" fmla="*/ 91 h 633"/>
                <a:gd name="T6" fmla="*/ 13 w 166"/>
                <a:gd name="T7" fmla="*/ 133 h 633"/>
                <a:gd name="T8" fmla="*/ 0 w 166"/>
                <a:gd name="T9" fmla="*/ 255 h 633"/>
                <a:gd name="T10" fmla="*/ 5 w 166"/>
                <a:gd name="T11" fmla="*/ 334 h 633"/>
                <a:gd name="T12" fmla="*/ 5 w 166"/>
                <a:gd name="T13" fmla="*/ 339 h 633"/>
                <a:gd name="T14" fmla="*/ 7 w 166"/>
                <a:gd name="T15" fmla="*/ 353 h 633"/>
                <a:gd name="T16" fmla="*/ 11 w 166"/>
                <a:gd name="T17" fmla="*/ 375 h 633"/>
                <a:gd name="T18" fmla="*/ 16 w 166"/>
                <a:gd name="T19" fmla="*/ 401 h 633"/>
                <a:gd name="T20" fmla="*/ 24 w 166"/>
                <a:gd name="T21" fmla="*/ 430 h 633"/>
                <a:gd name="T22" fmla="*/ 34 w 166"/>
                <a:gd name="T23" fmla="*/ 459 h 633"/>
                <a:gd name="T24" fmla="*/ 46 w 166"/>
                <a:gd name="T25" fmla="*/ 487 h 633"/>
                <a:gd name="T26" fmla="*/ 58 w 166"/>
                <a:gd name="T27" fmla="*/ 511 h 633"/>
                <a:gd name="T28" fmla="*/ 90 w 166"/>
                <a:gd name="T29" fmla="*/ 565 h 633"/>
                <a:gd name="T30" fmla="*/ 108 w 166"/>
                <a:gd name="T31" fmla="*/ 588 h 633"/>
                <a:gd name="T32" fmla="*/ 126 w 166"/>
                <a:gd name="T33" fmla="*/ 605 h 633"/>
                <a:gd name="T34" fmla="*/ 135 w 166"/>
                <a:gd name="T35" fmla="*/ 612 h 633"/>
                <a:gd name="T36" fmla="*/ 145 w 166"/>
                <a:gd name="T37" fmla="*/ 619 h 633"/>
                <a:gd name="T38" fmla="*/ 166 w 166"/>
                <a:gd name="T39" fmla="*/ 633 h 633"/>
                <a:gd name="T40" fmla="*/ 153 w 166"/>
                <a:gd name="T41" fmla="*/ 611 h 633"/>
                <a:gd name="T42" fmla="*/ 147 w 166"/>
                <a:gd name="T43" fmla="*/ 602 h 633"/>
                <a:gd name="T44" fmla="*/ 141 w 166"/>
                <a:gd name="T45" fmla="*/ 592 h 633"/>
                <a:gd name="T46" fmla="*/ 128 w 166"/>
                <a:gd name="T47" fmla="*/ 572 h 633"/>
                <a:gd name="T48" fmla="*/ 112 w 166"/>
                <a:gd name="T49" fmla="*/ 550 h 633"/>
                <a:gd name="T50" fmla="*/ 82 w 166"/>
                <a:gd name="T51" fmla="*/ 499 h 633"/>
                <a:gd name="T52" fmla="*/ 43 w 166"/>
                <a:gd name="T53" fmla="*/ 394 h 633"/>
                <a:gd name="T54" fmla="*/ 37 w 166"/>
                <a:gd name="T55" fmla="*/ 370 h 633"/>
                <a:gd name="T56" fmla="*/ 34 w 166"/>
                <a:gd name="T57" fmla="*/ 349 h 633"/>
                <a:gd name="T58" fmla="*/ 32 w 166"/>
                <a:gd name="T59" fmla="*/ 336 h 633"/>
                <a:gd name="T60" fmla="*/ 31 w 166"/>
                <a:gd name="T61" fmla="*/ 331 h 633"/>
                <a:gd name="T62" fmla="*/ 27 w 166"/>
                <a:gd name="T63" fmla="*/ 256 h 633"/>
                <a:gd name="T64" fmla="*/ 40 w 166"/>
                <a:gd name="T65" fmla="*/ 138 h 633"/>
                <a:gd name="T66" fmla="*/ 48 w 166"/>
                <a:gd name="T67" fmla="*/ 97 h 633"/>
                <a:gd name="T68" fmla="*/ 59 w 166"/>
                <a:gd name="T69" fmla="*/ 47 h 633"/>
                <a:gd name="T70" fmla="*/ 66 w 166"/>
                <a:gd name="T71" fmla="*/ 0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6" h="633">
                  <a:moveTo>
                    <a:pt x="66" y="0"/>
                  </a:moveTo>
                  <a:cubicBezTo>
                    <a:pt x="55" y="14"/>
                    <a:pt x="47" y="27"/>
                    <a:pt x="40" y="41"/>
                  </a:cubicBezTo>
                  <a:cubicBezTo>
                    <a:pt x="33" y="55"/>
                    <a:pt x="27" y="71"/>
                    <a:pt x="22" y="91"/>
                  </a:cubicBezTo>
                  <a:cubicBezTo>
                    <a:pt x="21" y="98"/>
                    <a:pt x="18" y="109"/>
                    <a:pt x="13" y="133"/>
                  </a:cubicBezTo>
                  <a:cubicBezTo>
                    <a:pt x="7" y="162"/>
                    <a:pt x="1" y="212"/>
                    <a:pt x="0" y="255"/>
                  </a:cubicBezTo>
                  <a:cubicBezTo>
                    <a:pt x="0" y="299"/>
                    <a:pt x="5" y="334"/>
                    <a:pt x="5" y="334"/>
                  </a:cubicBezTo>
                  <a:cubicBezTo>
                    <a:pt x="5" y="334"/>
                    <a:pt x="5" y="336"/>
                    <a:pt x="5" y="339"/>
                  </a:cubicBezTo>
                  <a:cubicBezTo>
                    <a:pt x="6" y="343"/>
                    <a:pt x="6" y="347"/>
                    <a:pt x="7" y="353"/>
                  </a:cubicBezTo>
                  <a:cubicBezTo>
                    <a:pt x="8" y="360"/>
                    <a:pt x="9" y="367"/>
                    <a:pt x="11" y="375"/>
                  </a:cubicBezTo>
                  <a:cubicBezTo>
                    <a:pt x="12" y="383"/>
                    <a:pt x="14" y="392"/>
                    <a:pt x="16" y="401"/>
                  </a:cubicBezTo>
                  <a:cubicBezTo>
                    <a:pt x="19" y="410"/>
                    <a:pt x="22" y="420"/>
                    <a:pt x="24" y="430"/>
                  </a:cubicBezTo>
                  <a:cubicBezTo>
                    <a:pt x="28" y="439"/>
                    <a:pt x="31" y="449"/>
                    <a:pt x="34" y="459"/>
                  </a:cubicBezTo>
                  <a:cubicBezTo>
                    <a:pt x="38" y="469"/>
                    <a:pt x="42" y="478"/>
                    <a:pt x="46" y="487"/>
                  </a:cubicBezTo>
                  <a:cubicBezTo>
                    <a:pt x="50" y="496"/>
                    <a:pt x="54" y="504"/>
                    <a:pt x="58" y="511"/>
                  </a:cubicBezTo>
                  <a:cubicBezTo>
                    <a:pt x="73" y="540"/>
                    <a:pt x="85" y="556"/>
                    <a:pt x="90" y="565"/>
                  </a:cubicBezTo>
                  <a:cubicBezTo>
                    <a:pt x="97" y="574"/>
                    <a:pt x="103" y="581"/>
                    <a:pt x="108" y="588"/>
                  </a:cubicBezTo>
                  <a:cubicBezTo>
                    <a:pt x="114" y="594"/>
                    <a:pt x="120" y="600"/>
                    <a:pt x="126" y="605"/>
                  </a:cubicBezTo>
                  <a:cubicBezTo>
                    <a:pt x="129" y="607"/>
                    <a:pt x="132" y="610"/>
                    <a:pt x="135" y="612"/>
                  </a:cubicBezTo>
                  <a:cubicBezTo>
                    <a:pt x="138" y="615"/>
                    <a:pt x="142" y="617"/>
                    <a:pt x="145" y="619"/>
                  </a:cubicBezTo>
                  <a:cubicBezTo>
                    <a:pt x="151" y="624"/>
                    <a:pt x="158" y="628"/>
                    <a:pt x="166" y="633"/>
                  </a:cubicBezTo>
                  <a:cubicBezTo>
                    <a:pt x="161" y="625"/>
                    <a:pt x="157" y="618"/>
                    <a:pt x="153" y="611"/>
                  </a:cubicBezTo>
                  <a:cubicBezTo>
                    <a:pt x="151" y="608"/>
                    <a:pt x="149" y="605"/>
                    <a:pt x="147" y="602"/>
                  </a:cubicBezTo>
                  <a:cubicBezTo>
                    <a:pt x="145" y="598"/>
                    <a:pt x="143" y="595"/>
                    <a:pt x="141" y="592"/>
                  </a:cubicBezTo>
                  <a:cubicBezTo>
                    <a:pt x="137" y="585"/>
                    <a:pt x="132" y="579"/>
                    <a:pt x="128" y="572"/>
                  </a:cubicBezTo>
                  <a:cubicBezTo>
                    <a:pt x="123" y="565"/>
                    <a:pt x="118" y="558"/>
                    <a:pt x="112" y="550"/>
                  </a:cubicBezTo>
                  <a:cubicBezTo>
                    <a:pt x="107" y="541"/>
                    <a:pt x="96" y="526"/>
                    <a:pt x="82" y="499"/>
                  </a:cubicBezTo>
                  <a:cubicBezTo>
                    <a:pt x="67" y="471"/>
                    <a:pt x="51" y="430"/>
                    <a:pt x="43" y="394"/>
                  </a:cubicBezTo>
                  <a:cubicBezTo>
                    <a:pt x="41" y="386"/>
                    <a:pt x="39" y="377"/>
                    <a:pt x="37" y="370"/>
                  </a:cubicBezTo>
                  <a:cubicBezTo>
                    <a:pt x="36" y="362"/>
                    <a:pt x="35" y="355"/>
                    <a:pt x="34" y="349"/>
                  </a:cubicBezTo>
                  <a:cubicBezTo>
                    <a:pt x="33" y="344"/>
                    <a:pt x="32" y="339"/>
                    <a:pt x="32" y="336"/>
                  </a:cubicBezTo>
                  <a:cubicBezTo>
                    <a:pt x="31" y="333"/>
                    <a:pt x="31" y="331"/>
                    <a:pt x="31" y="331"/>
                  </a:cubicBezTo>
                  <a:cubicBezTo>
                    <a:pt x="31" y="331"/>
                    <a:pt x="27" y="297"/>
                    <a:pt x="27" y="256"/>
                  </a:cubicBezTo>
                  <a:cubicBezTo>
                    <a:pt x="28" y="214"/>
                    <a:pt x="34" y="166"/>
                    <a:pt x="40" y="138"/>
                  </a:cubicBezTo>
                  <a:cubicBezTo>
                    <a:pt x="44" y="115"/>
                    <a:pt x="47" y="104"/>
                    <a:pt x="48" y="97"/>
                  </a:cubicBezTo>
                  <a:cubicBezTo>
                    <a:pt x="53" y="78"/>
                    <a:pt x="56" y="62"/>
                    <a:pt x="59" y="47"/>
                  </a:cubicBezTo>
                  <a:cubicBezTo>
                    <a:pt x="61" y="32"/>
                    <a:pt x="63" y="18"/>
                    <a:pt x="66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IN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4" name="Freeform 21">
              <a:extLst>
                <a:ext uri="{FF2B5EF4-FFF2-40B4-BE49-F238E27FC236}">
                  <a16:creationId xmlns:a16="http://schemas.microsoft.com/office/drawing/2014/main" id="{854264BF-1C0E-4BD7-BA35-DC472A956C70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43000" y="-560388"/>
              <a:ext cx="285750" cy="277813"/>
            </a:xfrm>
            <a:custGeom>
              <a:avLst/>
              <a:gdLst>
                <a:gd name="T0" fmla="*/ 0 w 133"/>
                <a:gd name="T1" fmla="*/ 103 h 129"/>
                <a:gd name="T2" fmla="*/ 32 w 133"/>
                <a:gd name="T3" fmla="*/ 86 h 129"/>
                <a:gd name="T4" fmla="*/ 67 w 133"/>
                <a:gd name="T5" fmla="*/ 49 h 129"/>
                <a:gd name="T6" fmla="*/ 87 w 133"/>
                <a:gd name="T7" fmla="*/ 32 h 129"/>
                <a:gd name="T8" fmla="*/ 88 w 133"/>
                <a:gd name="T9" fmla="*/ 31 h 129"/>
                <a:gd name="T10" fmla="*/ 88 w 133"/>
                <a:gd name="T11" fmla="*/ 31 h 129"/>
                <a:gd name="T12" fmla="*/ 88 w 133"/>
                <a:gd name="T13" fmla="*/ 31 h 129"/>
                <a:gd name="T14" fmla="*/ 88 w 133"/>
                <a:gd name="T15" fmla="*/ 31 h 129"/>
                <a:gd name="T16" fmla="*/ 93 w 133"/>
                <a:gd name="T17" fmla="*/ 49 h 129"/>
                <a:gd name="T18" fmla="*/ 104 w 133"/>
                <a:gd name="T19" fmla="*/ 98 h 129"/>
                <a:gd name="T20" fmla="*/ 123 w 133"/>
                <a:gd name="T21" fmla="*/ 129 h 129"/>
                <a:gd name="T22" fmla="*/ 130 w 133"/>
                <a:gd name="T23" fmla="*/ 93 h 129"/>
                <a:gd name="T24" fmla="*/ 119 w 133"/>
                <a:gd name="T25" fmla="*/ 42 h 129"/>
                <a:gd name="T26" fmla="*/ 115 w 133"/>
                <a:gd name="T27" fmla="*/ 27 h 129"/>
                <a:gd name="T28" fmla="*/ 114 w 133"/>
                <a:gd name="T29" fmla="*/ 23 h 129"/>
                <a:gd name="T30" fmla="*/ 112 w 133"/>
                <a:gd name="T31" fmla="*/ 18 h 129"/>
                <a:gd name="T32" fmla="*/ 110 w 133"/>
                <a:gd name="T33" fmla="*/ 13 h 129"/>
                <a:gd name="T34" fmla="*/ 107 w 133"/>
                <a:gd name="T35" fmla="*/ 8 h 129"/>
                <a:gd name="T36" fmla="*/ 101 w 133"/>
                <a:gd name="T37" fmla="*/ 2 h 129"/>
                <a:gd name="T38" fmla="*/ 100 w 133"/>
                <a:gd name="T39" fmla="*/ 2 h 129"/>
                <a:gd name="T40" fmla="*/ 100 w 133"/>
                <a:gd name="T41" fmla="*/ 1 h 129"/>
                <a:gd name="T42" fmla="*/ 99 w 133"/>
                <a:gd name="T43" fmla="*/ 1 h 129"/>
                <a:gd name="T44" fmla="*/ 99 w 133"/>
                <a:gd name="T45" fmla="*/ 1 h 129"/>
                <a:gd name="T46" fmla="*/ 99 w 133"/>
                <a:gd name="T47" fmla="*/ 2 h 129"/>
                <a:gd name="T48" fmla="*/ 99 w 133"/>
                <a:gd name="T49" fmla="*/ 2 h 129"/>
                <a:gd name="T50" fmla="*/ 99 w 133"/>
                <a:gd name="T51" fmla="*/ 2 h 129"/>
                <a:gd name="T52" fmla="*/ 97 w 133"/>
                <a:gd name="T53" fmla="*/ 1 h 129"/>
                <a:gd name="T54" fmla="*/ 95 w 133"/>
                <a:gd name="T55" fmla="*/ 0 h 129"/>
                <a:gd name="T56" fmla="*/ 89 w 133"/>
                <a:gd name="T57" fmla="*/ 0 h 129"/>
                <a:gd name="T58" fmla="*/ 88 w 133"/>
                <a:gd name="T59" fmla="*/ 1 h 129"/>
                <a:gd name="T60" fmla="*/ 83 w 133"/>
                <a:gd name="T61" fmla="*/ 2 h 129"/>
                <a:gd name="T62" fmla="*/ 77 w 133"/>
                <a:gd name="T63" fmla="*/ 6 h 129"/>
                <a:gd name="T64" fmla="*/ 70 w 133"/>
                <a:gd name="T65" fmla="*/ 10 h 129"/>
                <a:gd name="T66" fmla="*/ 48 w 133"/>
                <a:gd name="T67" fmla="*/ 30 h 129"/>
                <a:gd name="T68" fmla="*/ 12 w 133"/>
                <a:gd name="T69" fmla="*/ 68 h 129"/>
                <a:gd name="T70" fmla="*/ 0 w 133"/>
                <a:gd name="T71" fmla="*/ 10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3" h="129">
                  <a:moveTo>
                    <a:pt x="0" y="103"/>
                  </a:moveTo>
                  <a:cubicBezTo>
                    <a:pt x="14" y="99"/>
                    <a:pt x="23" y="96"/>
                    <a:pt x="32" y="86"/>
                  </a:cubicBezTo>
                  <a:cubicBezTo>
                    <a:pt x="37" y="81"/>
                    <a:pt x="53" y="64"/>
                    <a:pt x="67" y="49"/>
                  </a:cubicBezTo>
                  <a:cubicBezTo>
                    <a:pt x="74" y="42"/>
                    <a:pt x="82" y="36"/>
                    <a:pt x="87" y="32"/>
                  </a:cubicBezTo>
                  <a:cubicBezTo>
                    <a:pt x="88" y="30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7" y="27"/>
                    <a:pt x="91" y="39"/>
                    <a:pt x="93" y="49"/>
                  </a:cubicBezTo>
                  <a:cubicBezTo>
                    <a:pt x="98" y="68"/>
                    <a:pt x="102" y="91"/>
                    <a:pt x="104" y="98"/>
                  </a:cubicBezTo>
                  <a:cubicBezTo>
                    <a:pt x="107" y="112"/>
                    <a:pt x="112" y="119"/>
                    <a:pt x="123" y="129"/>
                  </a:cubicBezTo>
                  <a:cubicBezTo>
                    <a:pt x="129" y="116"/>
                    <a:pt x="133" y="107"/>
                    <a:pt x="130" y="93"/>
                  </a:cubicBezTo>
                  <a:cubicBezTo>
                    <a:pt x="129" y="86"/>
                    <a:pt x="125" y="63"/>
                    <a:pt x="119" y="42"/>
                  </a:cubicBezTo>
                  <a:cubicBezTo>
                    <a:pt x="118" y="37"/>
                    <a:pt x="117" y="32"/>
                    <a:pt x="115" y="27"/>
                  </a:cubicBezTo>
                  <a:cubicBezTo>
                    <a:pt x="115" y="26"/>
                    <a:pt x="114" y="24"/>
                    <a:pt x="114" y="23"/>
                  </a:cubicBezTo>
                  <a:cubicBezTo>
                    <a:pt x="113" y="21"/>
                    <a:pt x="113" y="20"/>
                    <a:pt x="112" y="18"/>
                  </a:cubicBezTo>
                  <a:cubicBezTo>
                    <a:pt x="111" y="16"/>
                    <a:pt x="110" y="14"/>
                    <a:pt x="110" y="13"/>
                  </a:cubicBezTo>
                  <a:cubicBezTo>
                    <a:pt x="109" y="11"/>
                    <a:pt x="108" y="9"/>
                    <a:pt x="107" y="8"/>
                  </a:cubicBezTo>
                  <a:cubicBezTo>
                    <a:pt x="105" y="5"/>
                    <a:pt x="103" y="3"/>
                    <a:pt x="101" y="2"/>
                  </a:cubicBezTo>
                  <a:cubicBezTo>
                    <a:pt x="100" y="2"/>
                    <a:pt x="100" y="2"/>
                    <a:pt x="100" y="2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1"/>
                    <a:pt x="99" y="1"/>
                    <a:pt x="99" y="1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9" y="2"/>
                    <a:pt x="99" y="2"/>
                    <a:pt x="99" y="2"/>
                  </a:cubicBezTo>
                  <a:cubicBezTo>
                    <a:pt x="98" y="1"/>
                    <a:pt x="98" y="1"/>
                    <a:pt x="97" y="1"/>
                  </a:cubicBezTo>
                  <a:cubicBezTo>
                    <a:pt x="96" y="0"/>
                    <a:pt x="95" y="0"/>
                    <a:pt x="95" y="0"/>
                  </a:cubicBezTo>
                  <a:cubicBezTo>
                    <a:pt x="91" y="0"/>
                    <a:pt x="89" y="0"/>
                    <a:pt x="89" y="0"/>
                  </a:cubicBezTo>
                  <a:cubicBezTo>
                    <a:pt x="89" y="0"/>
                    <a:pt x="89" y="0"/>
                    <a:pt x="88" y="1"/>
                  </a:cubicBezTo>
                  <a:cubicBezTo>
                    <a:pt x="87" y="1"/>
                    <a:pt x="85" y="1"/>
                    <a:pt x="83" y="2"/>
                  </a:cubicBezTo>
                  <a:cubicBezTo>
                    <a:pt x="82" y="3"/>
                    <a:pt x="79" y="4"/>
                    <a:pt x="77" y="6"/>
                  </a:cubicBezTo>
                  <a:cubicBezTo>
                    <a:pt x="74" y="7"/>
                    <a:pt x="71" y="10"/>
                    <a:pt x="70" y="10"/>
                  </a:cubicBezTo>
                  <a:cubicBezTo>
                    <a:pt x="64" y="15"/>
                    <a:pt x="56" y="23"/>
                    <a:pt x="48" y="30"/>
                  </a:cubicBezTo>
                  <a:cubicBezTo>
                    <a:pt x="33" y="45"/>
                    <a:pt x="17" y="62"/>
                    <a:pt x="12" y="68"/>
                  </a:cubicBezTo>
                  <a:cubicBezTo>
                    <a:pt x="3" y="79"/>
                    <a:pt x="1" y="88"/>
                    <a:pt x="0" y="10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IN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pic>
        <p:nvPicPr>
          <p:cNvPr id="126" name="Graphic 125" descr="Target Audience">
            <a:extLst>
              <a:ext uri="{FF2B5EF4-FFF2-40B4-BE49-F238E27FC236}">
                <a16:creationId xmlns:a16="http://schemas.microsoft.com/office/drawing/2014/main" id="{7C814220-B8B2-4842-8499-A0425515F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27014" y="3553633"/>
            <a:ext cx="597521" cy="597521"/>
          </a:xfrm>
          <a:prstGeom prst="rect">
            <a:avLst/>
          </a:prstGeom>
        </p:spPr>
      </p:pic>
      <p:pic>
        <p:nvPicPr>
          <p:cNvPr id="128" name="Graphic 127" descr="Handshake">
            <a:extLst>
              <a:ext uri="{FF2B5EF4-FFF2-40B4-BE49-F238E27FC236}">
                <a16:creationId xmlns:a16="http://schemas.microsoft.com/office/drawing/2014/main" id="{73126340-BA54-4A21-BA12-AD3B3A0C36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51865" y="3690721"/>
            <a:ext cx="643673" cy="643673"/>
          </a:xfrm>
          <a:prstGeom prst="rect">
            <a:avLst/>
          </a:prstGeom>
        </p:spPr>
      </p:pic>
      <p:sp>
        <p:nvSpPr>
          <p:cNvPr id="129" name="Rectangle 128">
            <a:extLst>
              <a:ext uri="{FF2B5EF4-FFF2-40B4-BE49-F238E27FC236}">
                <a16:creationId xmlns:a16="http://schemas.microsoft.com/office/drawing/2014/main" id="{07BC2D32-3ABD-45E1-B9A4-23B05FD0C4AF}"/>
              </a:ext>
            </a:extLst>
          </p:cNvPr>
          <p:cNvSpPr/>
          <p:nvPr/>
        </p:nvSpPr>
        <p:spPr>
          <a:xfrm>
            <a:off x="2106699" y="2826001"/>
            <a:ext cx="20231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/>
            <a:r>
              <a:rPr lang="en-US" sz="20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EYInterstate Light" panose="02000506000000020004" pitchFamily="2" charset="0"/>
                <a:cs typeface="Arial" pitchFamily="34" charset="0"/>
              </a:rPr>
              <a:t>Recruitment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EYInterstate Light" panose="02000506000000020004" pitchFamily="2" charset="0"/>
            </a:endParaRP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C2265693-FB87-428E-858C-8DD99F46B325}"/>
              </a:ext>
            </a:extLst>
          </p:cNvPr>
          <p:cNvCxnSpPr/>
          <p:nvPr/>
        </p:nvCxnSpPr>
        <p:spPr>
          <a:xfrm>
            <a:off x="1296251" y="3202974"/>
            <a:ext cx="27432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3" name="Graphic 142" descr="Ribbon">
            <a:extLst>
              <a:ext uri="{FF2B5EF4-FFF2-40B4-BE49-F238E27FC236}">
                <a16:creationId xmlns:a16="http://schemas.microsoft.com/office/drawing/2014/main" id="{D577BFB5-DBA1-454D-83AC-C3B0C12C63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00683" y="6227011"/>
            <a:ext cx="457200" cy="457200"/>
          </a:xfrm>
          <a:prstGeom prst="rect">
            <a:avLst/>
          </a:prstGeom>
        </p:spPr>
      </p:pic>
      <p:pic>
        <p:nvPicPr>
          <p:cNvPr id="147" name="Graphic 146" descr="Contract">
            <a:extLst>
              <a:ext uri="{FF2B5EF4-FFF2-40B4-BE49-F238E27FC236}">
                <a16:creationId xmlns:a16="http://schemas.microsoft.com/office/drawing/2014/main" id="{7CD7F38D-E51A-452B-8A83-CAED409446D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07174" y="4939333"/>
            <a:ext cx="418525" cy="418525"/>
          </a:xfrm>
          <a:prstGeom prst="rect">
            <a:avLst/>
          </a:prstGeom>
        </p:spPr>
      </p:pic>
      <p:pic>
        <p:nvPicPr>
          <p:cNvPr id="145" name="Graphic 144" descr="Coins">
            <a:extLst>
              <a:ext uri="{FF2B5EF4-FFF2-40B4-BE49-F238E27FC236}">
                <a16:creationId xmlns:a16="http://schemas.microsoft.com/office/drawing/2014/main" id="{46E521C2-1712-45B8-A3B0-B162376CC60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048223" y="5466103"/>
            <a:ext cx="469492" cy="469492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B627376-916B-4A42-A491-90EA03B78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stages of Hire to Retire</a:t>
            </a:r>
            <a:br>
              <a:rPr lang="en-US" dirty="0">
                <a:solidFill>
                  <a:srgbClr val="FFC000"/>
                </a:solidFill>
              </a:rPr>
            </a:br>
            <a:endParaRPr lang="en-GB" dirty="0"/>
          </a:p>
        </p:txBody>
      </p:sp>
      <p:sp>
        <p:nvSpPr>
          <p:cNvPr id="50" name="Title 2">
            <a:extLst>
              <a:ext uri="{FF2B5EF4-FFF2-40B4-BE49-F238E27FC236}">
                <a16:creationId xmlns:a16="http://schemas.microsoft.com/office/drawing/2014/main" id="{DB0FF9D0-B148-4565-BF40-FB7176BF1E9D}"/>
              </a:ext>
            </a:extLst>
          </p:cNvPr>
          <p:cNvSpPr txBox="1">
            <a:spLocks/>
          </p:cNvSpPr>
          <p:nvPr/>
        </p:nvSpPr>
        <p:spPr>
          <a:xfrm>
            <a:off x="721603" y="4147021"/>
            <a:ext cx="3381667" cy="21527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169863" lvl="1" indent="-169863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EYInterstate Light" panose="02000506000000020004" pitchFamily="2" charset="0"/>
              </a:rPr>
              <a:t>Accurately determine the number of resources required, their skills, timing &amp; source</a:t>
            </a:r>
          </a:p>
          <a:p>
            <a:pPr marL="169863" lvl="1" indent="-169863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EYInterstate Light" panose="02000506000000020004" pitchFamily="2" charset="0"/>
              </a:rPr>
              <a:t>Recruitment is linked to the plans </a:t>
            </a:r>
          </a:p>
          <a:p>
            <a:pPr marL="169863" lvl="1" indent="-169863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EYInterstate Light" panose="02000506000000020004" pitchFamily="2" charset="0"/>
              </a:rPr>
              <a:t>Right candidates with the right skill sets are selected</a:t>
            </a:r>
          </a:p>
          <a:p>
            <a:pPr marL="169863" lvl="1" indent="-169863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EYInterstate Light" panose="02000506000000020004" pitchFamily="2" charset="0"/>
              </a:rPr>
              <a:t>Salary offered as per salary matrix and post requisite approvals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EA51AF2-3C9C-4B5A-86AF-326E1581A5AD}"/>
              </a:ext>
            </a:extLst>
          </p:cNvPr>
          <p:cNvSpPr/>
          <p:nvPr/>
        </p:nvSpPr>
        <p:spPr>
          <a:xfrm>
            <a:off x="739244" y="1563431"/>
            <a:ext cx="2883176" cy="420200"/>
          </a:xfrm>
          <a:prstGeom prst="roundRect">
            <a:avLst/>
          </a:prstGeom>
          <a:solidFill>
            <a:srgbClr val="FFCCCC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300" kern="0" dirty="0">
                <a:solidFill>
                  <a:prstClr val="black"/>
                </a:solidFill>
                <a:latin typeface="Arial"/>
              </a:rPr>
              <a:t>Requisition for resource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AA4842BD-44B1-4EAC-8A29-D76B297054BE}"/>
              </a:ext>
            </a:extLst>
          </p:cNvPr>
          <p:cNvSpPr/>
          <p:nvPr/>
        </p:nvSpPr>
        <p:spPr>
          <a:xfrm>
            <a:off x="3971830" y="1571242"/>
            <a:ext cx="3303229" cy="420200"/>
          </a:xfrm>
          <a:prstGeom prst="roundRect">
            <a:avLst/>
          </a:prstGeom>
          <a:solidFill>
            <a:srgbClr val="99FFCC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300" kern="0" dirty="0">
                <a:solidFill>
                  <a:prstClr val="black"/>
                </a:solidFill>
                <a:latin typeface="Arial"/>
              </a:rPr>
              <a:t>Checking of internal availability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FA1C32ED-B06F-4E17-9C29-32B653FF6ABD}"/>
              </a:ext>
            </a:extLst>
          </p:cNvPr>
          <p:cNvSpPr/>
          <p:nvPr/>
        </p:nvSpPr>
        <p:spPr>
          <a:xfrm>
            <a:off x="7829510" y="1577699"/>
            <a:ext cx="2581868" cy="420200"/>
          </a:xfrm>
          <a:prstGeom prst="roundRect">
            <a:avLst/>
          </a:prstGeom>
          <a:solidFill>
            <a:srgbClr val="FFCC99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300" kern="0" dirty="0">
                <a:solidFill>
                  <a:prstClr val="black"/>
                </a:solidFill>
                <a:latin typeface="Arial"/>
              </a:rPr>
              <a:t>Recruitment of new resource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525FCDD-B624-4A84-BA04-2E82501E3F5F}"/>
              </a:ext>
            </a:extLst>
          </p:cNvPr>
          <p:cNvCxnSpPr>
            <a:cxnSpLocks/>
            <a:stCxn id="29" idx="3"/>
          </p:cNvCxnSpPr>
          <p:nvPr/>
        </p:nvCxnSpPr>
        <p:spPr>
          <a:xfrm flipV="1">
            <a:off x="3622420" y="1771707"/>
            <a:ext cx="341175" cy="1824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F470029-697D-4BBB-9990-63E5F2E5F459}"/>
              </a:ext>
            </a:extLst>
          </p:cNvPr>
          <p:cNvCxnSpPr>
            <a:cxnSpLocks/>
          </p:cNvCxnSpPr>
          <p:nvPr/>
        </p:nvCxnSpPr>
        <p:spPr>
          <a:xfrm flipV="1">
            <a:off x="7275059" y="1771707"/>
            <a:ext cx="539454" cy="1824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FBFD56E4-1F30-4FEA-9BDE-F1132C8973F0}"/>
              </a:ext>
            </a:extLst>
          </p:cNvPr>
          <p:cNvSpPr/>
          <p:nvPr/>
        </p:nvSpPr>
        <p:spPr>
          <a:xfrm>
            <a:off x="4065700" y="943351"/>
            <a:ext cx="2982523" cy="28596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1300" kern="0" dirty="0">
                <a:solidFill>
                  <a:prstClr val="black"/>
                </a:solidFill>
                <a:latin typeface="Arial"/>
              </a:rPr>
              <a:t>Allocation of resource internally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89B81D2-EA89-4DB5-88F8-5B66E8E1CEAF}"/>
              </a:ext>
            </a:extLst>
          </p:cNvPr>
          <p:cNvCxnSpPr>
            <a:cxnSpLocks/>
            <a:stCxn id="30" idx="0"/>
          </p:cNvCxnSpPr>
          <p:nvPr/>
        </p:nvCxnSpPr>
        <p:spPr>
          <a:xfrm flipV="1">
            <a:off x="5623445" y="1231776"/>
            <a:ext cx="0" cy="339466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7B56831-6318-404D-96DA-45EE2901C1AE}"/>
              </a:ext>
            </a:extLst>
          </p:cNvPr>
          <p:cNvSpPr txBox="1"/>
          <p:nvPr/>
        </p:nvSpPr>
        <p:spPr>
          <a:xfrm>
            <a:off x="5732853" y="1239558"/>
            <a:ext cx="1940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N" sz="1200" dirty="0">
                <a:solidFill>
                  <a:srgbClr val="000000"/>
                </a:solidFill>
                <a:latin typeface="Arial" panose="020B0604020202020204" pitchFamily="34" charset="0"/>
              </a:rPr>
              <a:t>Yes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ABB44CE-4B30-42F8-B35B-D330BCE593A1}"/>
              </a:ext>
            </a:extLst>
          </p:cNvPr>
          <p:cNvSpPr txBox="1"/>
          <p:nvPr/>
        </p:nvSpPr>
        <p:spPr>
          <a:xfrm>
            <a:off x="7331414" y="1469903"/>
            <a:ext cx="1940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N" sz="1200" dirty="0">
                <a:solidFill>
                  <a:srgbClr val="000000"/>
                </a:solidFill>
                <a:latin typeface="Arial" panose="020B0604020202020204" pitchFamily="34" charset="0"/>
              </a:rPr>
              <a:t>No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3DEEAAF-79BC-46D6-9D86-E87B1610876E}"/>
              </a:ext>
            </a:extLst>
          </p:cNvPr>
          <p:cNvSpPr/>
          <p:nvPr/>
        </p:nvSpPr>
        <p:spPr>
          <a:xfrm>
            <a:off x="4010116" y="1528771"/>
            <a:ext cx="2050352" cy="143989"/>
          </a:xfrm>
          <a:prstGeom prst="rect">
            <a:avLst/>
          </a:prstGeom>
          <a:solidFill>
            <a:srgbClr val="00B0F0">
              <a:alpha val="94902"/>
            </a:srgbClr>
          </a:solidFill>
          <a:ln w="25400" cap="flat" cmpd="sng" algn="ctr">
            <a:solidFill>
              <a:srgbClr val="00B0F0"/>
            </a:solidFill>
            <a:prstDash val="solid"/>
          </a:ln>
          <a:effectLst/>
        </p:spPr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800" b="1" kern="0" dirty="0">
                <a:solidFill>
                  <a:srgbClr val="000000"/>
                </a:solidFill>
                <a:latin typeface="Arial"/>
              </a:rPr>
              <a:t>Resource Management Team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C3EF5EB-757A-4581-A1EC-467F03C824A1}"/>
              </a:ext>
            </a:extLst>
          </p:cNvPr>
          <p:cNvSpPr/>
          <p:nvPr/>
        </p:nvSpPr>
        <p:spPr>
          <a:xfrm>
            <a:off x="637179" y="1494467"/>
            <a:ext cx="2358908" cy="133236"/>
          </a:xfrm>
          <a:prstGeom prst="rect">
            <a:avLst/>
          </a:prstGeom>
          <a:solidFill>
            <a:srgbClr val="7030A0">
              <a:alpha val="94902"/>
            </a:srgbClr>
          </a:solidFill>
          <a:ln w="25400" cap="flat" cmpd="sng" algn="ctr">
            <a:solidFill>
              <a:srgbClr val="7030A0"/>
            </a:solidFill>
            <a:prstDash val="solid"/>
          </a:ln>
          <a:effectLst/>
        </p:spPr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800" b="1" kern="0" dirty="0">
                <a:solidFill>
                  <a:srgbClr val="FFFFFF"/>
                </a:solidFill>
                <a:latin typeface="Arial"/>
              </a:rPr>
              <a:t>Hiring Manager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A9D8DFB-CC4C-46A3-AECD-37DE491FFF1D}"/>
              </a:ext>
            </a:extLst>
          </p:cNvPr>
          <p:cNvSpPr txBox="1"/>
          <p:nvPr/>
        </p:nvSpPr>
        <p:spPr>
          <a:xfrm>
            <a:off x="7864864" y="1474874"/>
            <a:ext cx="2123620" cy="215444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800" b="1" kern="0" dirty="0">
                <a:solidFill>
                  <a:srgbClr val="92D050"/>
                </a:solidFill>
                <a:latin typeface="Arial"/>
              </a:rPr>
              <a:t>Recruitment Manager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A696D235-5A64-CB63-2371-DE478C450B1B}"/>
              </a:ext>
            </a:extLst>
          </p:cNvPr>
          <p:cNvSpPr txBox="1">
            <a:spLocks/>
          </p:cNvSpPr>
          <p:nvPr/>
        </p:nvSpPr>
        <p:spPr>
          <a:xfrm>
            <a:off x="7787673" y="2578430"/>
            <a:ext cx="3381667" cy="11199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169863" lvl="1" indent="-169863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EYInterstate Light" panose="02000506000000020004" pitchFamily="2" charset="0"/>
              </a:rPr>
              <a:t>Proactive vs reactive hiring</a:t>
            </a:r>
          </a:p>
          <a:p>
            <a:pPr marL="169863" lvl="1" indent="-169863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EYInterstate Light" panose="02000506000000020004" pitchFamily="2" charset="0"/>
              </a:rPr>
              <a:t>Utilization vs desirable pool</a:t>
            </a:r>
          </a:p>
          <a:p>
            <a:pPr marL="169863" lvl="1" indent="-169863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latin typeface="EYInterstate Light" panose="02000506000000020004" pitchFamily="2" charset="0"/>
              </a:rPr>
              <a:t>Automated recommendation basis skill taxonomy</a:t>
            </a:r>
          </a:p>
          <a:p>
            <a:pPr marL="0" lvl="1">
              <a:spcAft>
                <a:spcPts val="200"/>
              </a:spcAft>
            </a:pPr>
            <a:endParaRPr lang="en-US" sz="1600" dirty="0">
              <a:latin typeface="EYInterstate Light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77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129" grpId="0"/>
      <p:bldP spid="50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Recruitment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0DCAC754-12D3-475B-8D76-1ABABA59F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867258"/>
              </p:ext>
            </p:extLst>
          </p:nvPr>
        </p:nvGraphicFramePr>
        <p:xfrm>
          <a:off x="364949" y="2136132"/>
          <a:ext cx="11347052" cy="2603080"/>
        </p:xfrm>
        <a:graphic>
          <a:graphicData uri="http://schemas.openxmlformats.org/drawingml/2006/table">
            <a:tbl>
              <a:tblPr firstRow="1" bandRow="1"/>
              <a:tblGrid>
                <a:gridCol w="331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Activities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Risk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Controls</a:t>
                      </a:r>
                      <a:endParaRPr lang="en-US" sz="1400" b="0" i="1" dirty="0">
                        <a:solidFill>
                          <a:schemeClr val="tx1"/>
                        </a:solidFill>
                        <a:latin typeface="EYInterstate" panose="0200050302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066">
                <a:tc rowSpan="3"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400" i="1" kern="1200" dirty="0">
                          <a:solidFill>
                            <a:schemeClr val="tx2"/>
                          </a:solidFill>
                          <a:latin typeface="EYInterstate Light" panose="02000506000000020004" pitchFamily="2" charset="0"/>
                          <a:ea typeface="+mn-ea"/>
                          <a:cs typeface="Arial" pitchFamily="34" charset="0"/>
                        </a:rPr>
                        <a:t>Source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Requisitions raised by the teams </a:t>
                      </a:r>
                    </a:p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Approved by the respective heads as per DoA</a:t>
                      </a:r>
                    </a:p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Review of requisition against the plans</a:t>
                      </a:r>
                    </a:p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Release of CVs / identification of candidates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Absence of a process to upload all resumes received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Sharing of all requirement to all vendors should be at the same time (</a:t>
                      </a:r>
                      <a:r>
                        <a:rPr kumimoji="0" lang="en-US" altLang="en-US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no preferential treatment</a:t>
                      </a: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Tagging</a:t>
                      </a: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 of resumes received through portals, and vendors should be </a:t>
                      </a:r>
                      <a:r>
                        <a:rPr kumimoji="0" lang="en-US" altLang="en-US" sz="1300" b="1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automated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722810"/>
                  </a:ext>
                </a:extLst>
              </a:tr>
              <a:tr h="46402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Updation of duplicate resumes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Tool should be configured to </a:t>
                      </a:r>
                      <a:r>
                        <a:rPr kumimoji="0" lang="en-US" altLang="en-US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identify duplicate </a:t>
                      </a: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resumes based on pre – defined parameters i.e. </a:t>
                      </a:r>
                      <a:r>
                        <a:rPr kumimoji="0" lang="en-US" altLang="en-US" sz="1300" b="0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automation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764281"/>
                  </a:ext>
                </a:extLst>
              </a:tr>
              <a:tr h="69268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I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Date and form of resume receipt is not recorded, which may result in claims or litigation from recruitment firms</a:t>
                      </a:r>
                      <a:endParaRPr kumimoji="0" lang="en-US" altLang="en-US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YInterstate Light" panose="02000506000000020004" pitchFamily="2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I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System to be configured to capture the </a:t>
                      </a:r>
                      <a:r>
                        <a:rPr kumimoji="0" lang="en-IN" altLang="en-US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date &amp; the source </a:t>
                      </a:r>
                      <a:r>
                        <a:rPr kumimoji="0" lang="en-I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of resume </a:t>
                      </a:r>
                      <a:r>
                        <a:rPr kumimoji="0" lang="en-IN" altLang="en-US" sz="1300" b="1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automatically</a:t>
                      </a:r>
                      <a:r>
                        <a:rPr kumimoji="0" lang="en-IN" altLang="en-US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IN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when the resume is posted against a profile; Re-submission of CV after initial validity period</a:t>
                      </a:r>
                      <a:endParaRPr kumimoji="0" lang="en-US" altLang="en-US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YInterstate Light" panose="02000506000000020004" pitchFamily="2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413184"/>
                  </a:ext>
                </a:extLst>
              </a:tr>
            </a:tbl>
          </a:graphicData>
        </a:graphic>
      </p:graphicFrame>
      <p:sp>
        <p:nvSpPr>
          <p:cNvPr id="39" name="Content Placeholder 8">
            <a:extLst>
              <a:ext uri="{FF2B5EF4-FFF2-40B4-BE49-F238E27FC236}">
                <a16:creationId xmlns:a16="http://schemas.microsoft.com/office/drawing/2014/main" id="{987D52B5-F353-4C29-B4A8-A8E2577251C5}"/>
              </a:ext>
            </a:extLst>
          </p:cNvPr>
          <p:cNvSpPr txBox="1">
            <a:spLocks/>
          </p:cNvSpPr>
          <p:nvPr/>
        </p:nvSpPr>
        <p:spPr>
          <a:xfrm>
            <a:off x="364949" y="2577001"/>
            <a:ext cx="331051" cy="331051"/>
          </a:xfrm>
          <a:prstGeom prst="rect">
            <a:avLst/>
          </a:prstGeom>
          <a:solidFill>
            <a:schemeClr val="accent5"/>
          </a:solidFill>
        </p:spPr>
        <p:txBody>
          <a:bodyPr vert="horz" lIns="36000" tIns="36000" rIns="36000" bIns="36000" rtlCol="0" anchor="ctr">
            <a:no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FontTx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800"/>
              </a:spcBef>
              <a:buFontTx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1463" indent="-271463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541338" indent="-26987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04863" indent="-26352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solidFill>
                  <a:schemeClr val="tx2"/>
                </a:solidFill>
                <a:latin typeface="EYInterstate" panose="02000503020000020004" pitchFamily="2" charset="0"/>
              </a:rPr>
              <a:t>3</a:t>
            </a: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4DAFA087-34C7-4EC4-AE63-1A7A5E26EE9C}"/>
              </a:ext>
            </a:extLst>
          </p:cNvPr>
          <p:cNvSpPr txBox="1">
            <a:spLocks/>
          </p:cNvSpPr>
          <p:nvPr/>
        </p:nvSpPr>
        <p:spPr>
          <a:xfrm>
            <a:off x="9963370" y="6204408"/>
            <a:ext cx="1748631" cy="27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lvl="1" algn="r">
              <a:spcAft>
                <a:spcPts val="200"/>
              </a:spcAft>
            </a:pPr>
            <a:r>
              <a:rPr lang="en-US" sz="1050" i="1" dirty="0">
                <a:latin typeface="EYInterstate Light" panose="02000506000000020004" pitchFamily="2" charset="0"/>
              </a:rPr>
              <a:t>End of section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F655757-380C-4162-95FF-A6F287CE128C}"/>
              </a:ext>
            </a:extLst>
          </p:cNvPr>
          <p:cNvGrpSpPr/>
          <p:nvPr/>
        </p:nvGrpSpPr>
        <p:grpSpPr>
          <a:xfrm>
            <a:off x="10467617" y="189000"/>
            <a:ext cx="1095448" cy="975619"/>
            <a:chOff x="4656571" y="2602968"/>
            <a:chExt cx="3305786" cy="325944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99D5C20-2598-4643-BF93-E950D055A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8A1D6130-F062-438B-B550-BB17955CA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8477B19-5733-4C62-9445-001DB69A0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A40930BB-DD72-4347-932F-6D7C80DD42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" name="Oval 12">
              <a:extLst>
                <a:ext uri="{FF2B5EF4-FFF2-40B4-BE49-F238E27FC236}">
                  <a16:creationId xmlns:a16="http://schemas.microsoft.com/office/drawing/2014/main" id="{B5189310-0000-4DBB-9938-21F03C5BE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" name="Freeform 14">
              <a:extLst>
                <a:ext uri="{FF2B5EF4-FFF2-40B4-BE49-F238E27FC236}">
                  <a16:creationId xmlns:a16="http://schemas.microsoft.com/office/drawing/2014/main" id="{F26032E0-FE5A-4737-8039-DDBE10FDCF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" name="Oval 15">
              <a:extLst>
                <a:ext uri="{FF2B5EF4-FFF2-40B4-BE49-F238E27FC236}">
                  <a16:creationId xmlns:a16="http://schemas.microsoft.com/office/drawing/2014/main" id="{9ADA73F4-6233-4685-8373-FF68C4F1E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" name="Freeform 17">
              <a:extLst>
                <a:ext uri="{FF2B5EF4-FFF2-40B4-BE49-F238E27FC236}">
                  <a16:creationId xmlns:a16="http://schemas.microsoft.com/office/drawing/2014/main" id="{14A9C7B8-1344-47E2-9166-ED9D11C2E3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F1DA212-A3A6-4B85-883B-8893850D6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id="{E0FEB74B-DF54-44C0-A478-9A5638E83D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" name="Oval 21">
              <a:extLst>
                <a:ext uri="{FF2B5EF4-FFF2-40B4-BE49-F238E27FC236}">
                  <a16:creationId xmlns:a16="http://schemas.microsoft.com/office/drawing/2014/main" id="{0AEE6DF8-C67D-4ACA-B6DA-F267624BE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481E63E-3707-4A59-B65B-D90ECA3E354F}"/>
                </a:ext>
              </a:extLst>
            </p:cNvPr>
            <p:cNvSpPr/>
            <p:nvPr/>
          </p:nvSpPr>
          <p:spPr>
            <a:xfrm>
              <a:off x="5660473" y="3632889"/>
              <a:ext cx="1437008" cy="111464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43" name="Graphic 42" descr="Target Audience">
              <a:extLst>
                <a:ext uri="{FF2B5EF4-FFF2-40B4-BE49-F238E27FC236}">
                  <a16:creationId xmlns:a16="http://schemas.microsoft.com/office/drawing/2014/main" id="{1FD14F94-3EEF-4177-898D-74AC0C63B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478597" y="2639347"/>
              <a:ext cx="597521" cy="597521"/>
            </a:xfrm>
            <a:prstGeom prst="rect">
              <a:avLst/>
            </a:prstGeom>
          </p:spPr>
        </p:pic>
        <p:pic>
          <p:nvPicPr>
            <p:cNvPr id="44" name="Graphic 43" descr="Handshake">
              <a:extLst>
                <a:ext uri="{FF2B5EF4-FFF2-40B4-BE49-F238E27FC236}">
                  <a16:creationId xmlns:a16="http://schemas.microsoft.com/office/drawing/2014/main" id="{A2EB550B-C41D-42EE-A925-3D59B966D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45" name="Graphic 44" descr="Ribbon">
              <a:extLst>
                <a:ext uri="{FF2B5EF4-FFF2-40B4-BE49-F238E27FC236}">
                  <a16:creationId xmlns:a16="http://schemas.microsoft.com/office/drawing/2014/main" id="{49926E4C-E783-45BC-878E-964CD179B54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852267" y="5312726"/>
              <a:ext cx="457200" cy="457200"/>
            </a:xfrm>
            <a:prstGeom prst="rect">
              <a:avLst/>
            </a:prstGeom>
          </p:spPr>
        </p:pic>
        <p:pic>
          <p:nvPicPr>
            <p:cNvPr id="47" name="Graphic 46" descr="Contract">
              <a:extLst>
                <a:ext uri="{FF2B5EF4-FFF2-40B4-BE49-F238E27FC236}">
                  <a16:creationId xmlns:a16="http://schemas.microsoft.com/office/drawing/2014/main" id="{543B689A-C9EB-48F6-BF5C-DB5F90DD771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758757" y="4025047"/>
              <a:ext cx="418525" cy="418525"/>
            </a:xfrm>
            <a:prstGeom prst="rect">
              <a:avLst/>
            </a:prstGeom>
          </p:spPr>
        </p:pic>
        <p:pic>
          <p:nvPicPr>
            <p:cNvPr id="49" name="Graphic 48" descr="Coins">
              <a:extLst>
                <a:ext uri="{FF2B5EF4-FFF2-40B4-BE49-F238E27FC236}">
                  <a16:creationId xmlns:a16="http://schemas.microsoft.com/office/drawing/2014/main" id="{E8F19C87-4622-4773-A644-26DEA2C87B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399807" y="4551818"/>
              <a:ext cx="469492" cy="469492"/>
            </a:xfrm>
            <a:prstGeom prst="rect">
              <a:avLst/>
            </a:prstGeom>
          </p:spPr>
        </p:pic>
      </p:grpSp>
      <p:pic>
        <p:nvPicPr>
          <p:cNvPr id="50" name="Graphic 49" descr="Target Audience">
            <a:extLst>
              <a:ext uri="{FF2B5EF4-FFF2-40B4-BE49-F238E27FC236}">
                <a16:creationId xmlns:a16="http://schemas.microsoft.com/office/drawing/2014/main" id="{3834C737-3C74-4273-BD47-5EDD5E61E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08000" y="189102"/>
            <a:ext cx="772070" cy="772070"/>
          </a:xfrm>
          <a:prstGeom prst="rect">
            <a:avLst/>
          </a:prstGeom>
        </p:spPr>
      </p:pic>
      <p:sp>
        <p:nvSpPr>
          <p:cNvPr id="28" name="AutoShape 5">
            <a:extLst>
              <a:ext uri="{FF2B5EF4-FFF2-40B4-BE49-F238E27FC236}">
                <a16:creationId xmlns:a16="http://schemas.microsoft.com/office/drawing/2014/main" id="{9F26C833-1CA6-44C3-9D61-8C844B6CD7AE}"/>
              </a:ext>
            </a:extLst>
          </p:cNvPr>
          <p:cNvSpPr>
            <a:spLocks noChangeArrowheads="1"/>
          </p:cNvSpPr>
          <p:nvPr/>
        </p:nvSpPr>
        <p:spPr bwMode="gray">
          <a:xfrm>
            <a:off x="2632702" y="1265666"/>
            <a:ext cx="1087298" cy="576000"/>
          </a:xfrm>
          <a:prstGeom prst="homePlate">
            <a:avLst>
              <a:gd name="adj" fmla="val 29160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Plan</a:t>
            </a:r>
          </a:p>
        </p:txBody>
      </p:sp>
      <p:sp>
        <p:nvSpPr>
          <p:cNvPr id="51" name="AutoShape 6">
            <a:extLst>
              <a:ext uri="{FF2B5EF4-FFF2-40B4-BE49-F238E27FC236}">
                <a16:creationId xmlns:a16="http://schemas.microsoft.com/office/drawing/2014/main" id="{10D936F2-548D-4165-901D-F96CEFE961EB}"/>
              </a:ext>
            </a:extLst>
          </p:cNvPr>
          <p:cNvSpPr>
            <a:spLocks noChangeArrowheads="1"/>
          </p:cNvSpPr>
          <p:nvPr/>
        </p:nvSpPr>
        <p:spPr bwMode="gray">
          <a:xfrm>
            <a:off x="3628416" y="1265666"/>
            <a:ext cx="1335168" cy="576000"/>
          </a:xfrm>
          <a:prstGeom prst="chevron">
            <a:avLst>
              <a:gd name="adj" fmla="val 3000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Request</a:t>
            </a:r>
          </a:p>
        </p:txBody>
      </p:sp>
      <p:sp>
        <p:nvSpPr>
          <p:cNvPr id="52" name="AutoShape 8">
            <a:extLst>
              <a:ext uri="{FF2B5EF4-FFF2-40B4-BE49-F238E27FC236}">
                <a16:creationId xmlns:a16="http://schemas.microsoft.com/office/drawing/2014/main" id="{32B88DD4-612B-49EC-9F76-62CB04FDD8AE}"/>
              </a:ext>
            </a:extLst>
          </p:cNvPr>
          <p:cNvSpPr>
            <a:spLocks noChangeArrowheads="1"/>
          </p:cNvSpPr>
          <p:nvPr/>
        </p:nvSpPr>
        <p:spPr bwMode="gray">
          <a:xfrm>
            <a:off x="4852416" y="1266775"/>
            <a:ext cx="1243584" cy="576000"/>
          </a:xfrm>
          <a:prstGeom prst="chevron">
            <a:avLst>
              <a:gd name="adj" fmla="val 32524"/>
            </a:avLst>
          </a:prstGeom>
          <a:solidFill>
            <a:schemeClr val="accent2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latin typeface="EYInterstate Light" panose="02000506000000020004" pitchFamily="2" charset="0"/>
              </a:rPr>
              <a:t>Source</a:t>
            </a:r>
          </a:p>
        </p:txBody>
      </p:sp>
      <p:sp>
        <p:nvSpPr>
          <p:cNvPr id="53" name="AutoShape 8">
            <a:extLst>
              <a:ext uri="{FF2B5EF4-FFF2-40B4-BE49-F238E27FC236}">
                <a16:creationId xmlns:a16="http://schemas.microsoft.com/office/drawing/2014/main" id="{1DE81F49-3567-4FEA-9016-45D64AD96A4C}"/>
              </a:ext>
            </a:extLst>
          </p:cNvPr>
          <p:cNvSpPr>
            <a:spLocks noChangeArrowheads="1"/>
          </p:cNvSpPr>
          <p:nvPr/>
        </p:nvSpPr>
        <p:spPr bwMode="gray">
          <a:xfrm>
            <a:off x="6004416" y="1265666"/>
            <a:ext cx="1459584" cy="576000"/>
          </a:xfrm>
          <a:prstGeom prst="chevron">
            <a:avLst>
              <a:gd name="adj" fmla="val 3000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Screen &amp;</a:t>
            </a:r>
          </a:p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 select</a:t>
            </a:r>
          </a:p>
        </p:txBody>
      </p:sp>
      <p:sp>
        <p:nvSpPr>
          <p:cNvPr id="54" name="AutoShape 8">
            <a:extLst>
              <a:ext uri="{FF2B5EF4-FFF2-40B4-BE49-F238E27FC236}">
                <a16:creationId xmlns:a16="http://schemas.microsoft.com/office/drawing/2014/main" id="{CED2B6FA-ED1F-4928-9EE6-B144A9F3A517}"/>
              </a:ext>
            </a:extLst>
          </p:cNvPr>
          <p:cNvSpPr>
            <a:spLocks noChangeArrowheads="1"/>
          </p:cNvSpPr>
          <p:nvPr/>
        </p:nvSpPr>
        <p:spPr bwMode="gray">
          <a:xfrm>
            <a:off x="7392000" y="1266775"/>
            <a:ext cx="1368000" cy="576000"/>
          </a:xfrm>
          <a:prstGeom prst="chevron">
            <a:avLst>
              <a:gd name="adj" fmla="val 3000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  <a:buFont typeface="Arial" charset="0"/>
              <a:buNone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Join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E11584-A1D1-45B4-A13E-9573C0EDA9D4}"/>
              </a:ext>
            </a:extLst>
          </p:cNvPr>
          <p:cNvSpPr txBox="1"/>
          <p:nvPr/>
        </p:nvSpPr>
        <p:spPr>
          <a:xfrm>
            <a:off x="520103" y="4807817"/>
            <a:ext cx="2260234" cy="193899"/>
          </a:xfrm>
          <a:prstGeom prst="rect">
            <a:avLst/>
          </a:prstGeom>
          <a:noFill/>
        </p:spPr>
        <p:txBody>
          <a:bodyPr wrap="none" lIns="0" tIns="36576" rIns="0" bIns="0" rtlCol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IN" sz="1200" dirty="0">
                <a:solidFill>
                  <a:schemeClr val="bg1"/>
                </a:solidFill>
              </a:rPr>
              <a:t>Sequence of sources utilization -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C01CA56-C21C-4C8F-AF0A-59A6B425C53B}"/>
              </a:ext>
            </a:extLst>
          </p:cNvPr>
          <p:cNvSpPr/>
          <p:nvPr/>
        </p:nvSpPr>
        <p:spPr>
          <a:xfrm>
            <a:off x="912000" y="5443641"/>
            <a:ext cx="1152000" cy="577359"/>
          </a:xfrm>
          <a:prstGeom prst="roundRect">
            <a:avLst/>
          </a:prstGeom>
          <a:solidFill>
            <a:srgbClr val="C893C7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N" sz="1200" dirty="0">
                <a:solidFill>
                  <a:schemeClr val="tx1"/>
                </a:solidFill>
              </a:rPr>
              <a:t>Company’s Career Portal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E33422D2-CDF5-44C0-82E0-8487635DBCD7}"/>
              </a:ext>
            </a:extLst>
          </p:cNvPr>
          <p:cNvSpPr/>
          <p:nvPr/>
        </p:nvSpPr>
        <p:spPr>
          <a:xfrm>
            <a:off x="2568000" y="5443641"/>
            <a:ext cx="1152000" cy="577359"/>
          </a:xfrm>
          <a:prstGeom prst="roundRect">
            <a:avLst/>
          </a:prstGeom>
          <a:solidFill>
            <a:srgbClr val="95CB89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N" sz="1200" dirty="0">
                <a:solidFill>
                  <a:schemeClr val="tx1"/>
                </a:solidFill>
              </a:rPr>
              <a:t>Internal Referrals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87AA2A54-47B5-4DBB-B7A0-140575D6D1BF}"/>
              </a:ext>
            </a:extLst>
          </p:cNvPr>
          <p:cNvSpPr/>
          <p:nvPr/>
        </p:nvSpPr>
        <p:spPr>
          <a:xfrm>
            <a:off x="4217574" y="5443641"/>
            <a:ext cx="1446426" cy="577359"/>
          </a:xfrm>
          <a:prstGeom prst="roundRect">
            <a:avLst/>
          </a:prstGeom>
          <a:solidFill>
            <a:srgbClr val="7FD1D6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N" sz="1200" dirty="0">
                <a:solidFill>
                  <a:schemeClr val="tx1"/>
                </a:solidFill>
              </a:rPr>
              <a:t>Job Portals (Naukri, Monster)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B132D373-A7BB-4510-97F1-6A5CA68B9C5D}"/>
              </a:ext>
            </a:extLst>
          </p:cNvPr>
          <p:cNvSpPr/>
          <p:nvPr/>
        </p:nvSpPr>
        <p:spPr>
          <a:xfrm>
            <a:off x="6096000" y="5418872"/>
            <a:ext cx="1785525" cy="577359"/>
          </a:xfrm>
          <a:prstGeom prst="roundRect">
            <a:avLst/>
          </a:prstGeom>
          <a:solidFill>
            <a:srgbClr val="AC98DB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N" sz="1200" dirty="0">
                <a:solidFill>
                  <a:schemeClr val="tx1"/>
                </a:solidFill>
              </a:rPr>
              <a:t>Recruitment vendor – Only with approvals</a:t>
            </a:r>
          </a:p>
        </p:txBody>
      </p:sp>
    </p:spTree>
    <p:extLst>
      <p:ext uri="{BB962C8B-B14F-4D97-AF65-F5344CB8AC3E}">
        <p14:creationId xmlns:p14="http://schemas.microsoft.com/office/powerpoint/2010/main" val="210292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8" grpId="0"/>
      <p:bldP spid="4" grpId="0"/>
      <p:bldP spid="5" grpId="0" animBg="1"/>
      <p:bldP spid="48" grpId="0" animBg="1"/>
      <p:bldP spid="55" grpId="0" animBg="1"/>
      <p:bldP spid="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Recruitment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0DCAC754-12D3-475B-8D76-1ABABA59FB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875160"/>
              </p:ext>
            </p:extLst>
          </p:nvPr>
        </p:nvGraphicFramePr>
        <p:xfrm>
          <a:off x="364949" y="2323482"/>
          <a:ext cx="11347052" cy="3294333"/>
        </p:xfrm>
        <a:graphic>
          <a:graphicData uri="http://schemas.openxmlformats.org/drawingml/2006/table">
            <a:tbl>
              <a:tblPr firstRow="1" bandRow="1"/>
              <a:tblGrid>
                <a:gridCol w="331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Activities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Risk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EYInterstate" panose="02000503020000020004" pitchFamily="2" charset="0"/>
                        </a:rPr>
                        <a:t>Controls</a:t>
                      </a:r>
                      <a:endParaRPr lang="en-US" sz="1400" b="0" i="1" dirty="0">
                        <a:solidFill>
                          <a:schemeClr val="tx1"/>
                        </a:solidFill>
                        <a:latin typeface="EYInterstate" panose="0200050302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330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400" i="1" kern="1200" dirty="0">
                          <a:solidFill>
                            <a:schemeClr val="tx2"/>
                          </a:solidFill>
                          <a:latin typeface="EYInterstate Light" panose="02000506000000020004" pitchFamily="2" charset="0"/>
                          <a:ea typeface="+mn-ea"/>
                          <a:cs typeface="Arial" pitchFamily="34" charset="0"/>
                        </a:rPr>
                        <a:t>Screen &amp; select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Interviews process is defined with the number of rounds, and panels defined</a:t>
                      </a:r>
                    </a:p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Screening and interview of candidates (mandated rounds of interviews)</a:t>
                      </a:r>
                    </a:p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Fixing the compensation &amp; benefits as per the grids</a:t>
                      </a:r>
                    </a:p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EYInterstate Light" panose="02000506000000020004" pitchFamily="2" charset="0"/>
                        </a:rPr>
                        <a:t>Roll out of offer letter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Minimum number of rounds not conducted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Tool should restrict selection of candidate before completion of </a:t>
                      </a:r>
                      <a:r>
                        <a:rPr kumimoji="0" lang="en-US" altLang="en-US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minimum rounds </a:t>
                      </a: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of interview i.e. </a:t>
                      </a:r>
                      <a:r>
                        <a:rPr kumimoji="0" lang="en-US" altLang="en-US" sz="1300" b="1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automation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3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Ineligible persons selected as interviewers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Panelist details should be interfaced with active employee list in HR database to enable selection of </a:t>
                      </a:r>
                      <a:r>
                        <a:rPr kumimoji="0" lang="en-US" altLang="en-US" sz="1300" b="0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authorized</a:t>
                      </a: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 persons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459123"/>
                  </a:ext>
                </a:extLst>
              </a:tr>
              <a:tr h="5503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Candidates selected without an interview feedback form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Interview feedback form </a:t>
                      </a: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should be embedded in the tool and completion of the form should be made mandatory i.e. </a:t>
                      </a:r>
                      <a:r>
                        <a:rPr kumimoji="0" lang="en-US" altLang="en-US" sz="1300" b="0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automation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887460"/>
                  </a:ext>
                </a:extLst>
              </a:tr>
              <a:tr h="504000">
                <a:tc vMerge="1"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endParaRPr lang="en-US" sz="1400" i="1" kern="1200" dirty="0">
                        <a:solidFill>
                          <a:schemeClr val="tx2"/>
                        </a:solidFill>
                        <a:latin typeface="EYInterstate Light" panose="02000506000000020004" pitchFamily="2" charset="0"/>
                        <a:ea typeface="+mn-ea"/>
                        <a:cs typeface="Arial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Offers may be released by unauthorized persons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Tool to restrict generation of </a:t>
                      </a:r>
                      <a:r>
                        <a:rPr kumimoji="0" lang="en-US" altLang="en-US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offer letters </a:t>
                      </a: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unless </a:t>
                      </a:r>
                      <a:r>
                        <a:rPr kumimoji="0" lang="en-US" altLang="en-US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approved as per authority matrix </a:t>
                      </a: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i.e. </a:t>
                      </a:r>
                      <a:r>
                        <a:rPr kumimoji="0" lang="en-US" altLang="en-US" sz="1300" b="0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automation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704923"/>
                  </a:ext>
                </a:extLst>
              </a:tr>
              <a:tr h="504000">
                <a:tc vMerge="1"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ct val="20000"/>
                        </a:spcBef>
                        <a:buClr>
                          <a:srgbClr val="FFE6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endParaRPr lang="en-US" sz="1400" i="1" kern="1200" dirty="0">
                        <a:solidFill>
                          <a:schemeClr val="tx2"/>
                        </a:solidFill>
                        <a:latin typeface="EYInterstate Light" panose="02000506000000020004" pitchFamily="2" charset="0"/>
                        <a:ea typeface="+mn-ea"/>
                        <a:cs typeface="Arial" pitchFamily="34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indent="-176213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300" dirty="0">
                        <a:solidFill>
                          <a:schemeClr val="tx1"/>
                        </a:solidFill>
                        <a:latin typeface="EYInterstate Light" panose="02000506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Unapproved salaries offered to candidates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2000">
                          <a:solidFill>
                            <a:srgbClr val="646464"/>
                          </a:solidFill>
                          <a:latin typeface="Arial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>
                          <a:solidFill>
                            <a:srgbClr val="646464"/>
                          </a:solidFill>
                          <a:latin typeface="Arial" charset="0"/>
                        </a:defRPr>
                      </a:lvl2pPr>
                      <a:lvl3pPr marL="68262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600">
                          <a:solidFill>
                            <a:srgbClr val="646464"/>
                          </a:solidFill>
                          <a:latin typeface="Arial" charset="0"/>
                        </a:defRPr>
                      </a:lvl3pPr>
                      <a:lvl4pPr marL="1022350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4pPr>
                      <a:lvl5pPr marL="1387475">
                        <a:spcBef>
                          <a:spcPct val="20000"/>
                        </a:spcBef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5pPr>
                      <a:lvl6pPr marL="1844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6pPr>
                      <a:lvl7pPr marL="23018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7pPr>
                      <a:lvl8pPr marL="2759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8pPr>
                      <a:lvl9pPr marL="3216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defRPr sz="1400">
                          <a:solidFill>
                            <a:srgbClr val="646464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Approved </a:t>
                      </a:r>
                      <a:r>
                        <a:rPr kumimoji="0" lang="en-US" altLang="en-US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band – wise salary grid </a:t>
                      </a:r>
                      <a:r>
                        <a:rPr kumimoji="0" lang="en-US" altLang="en-US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should be updated in tool. Any deviations should go though an exception approval mechanism. i.e. </a:t>
                      </a:r>
                      <a:r>
                        <a:rPr kumimoji="0" lang="en-US" altLang="en-US" sz="1300" b="0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YInterstate Light" panose="02000506000000020004" pitchFamily="2" charset="0"/>
                          <a:ea typeface="+mn-ea"/>
                          <a:cs typeface="+mn-cs"/>
                        </a:rPr>
                        <a:t>automation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194601"/>
                  </a:ext>
                </a:extLst>
              </a:tr>
            </a:tbl>
          </a:graphicData>
        </a:graphic>
      </p:graphicFrame>
      <p:sp>
        <p:nvSpPr>
          <p:cNvPr id="48" name="Content Placeholder 8">
            <a:extLst>
              <a:ext uri="{FF2B5EF4-FFF2-40B4-BE49-F238E27FC236}">
                <a16:creationId xmlns:a16="http://schemas.microsoft.com/office/drawing/2014/main" id="{69A91A16-EE64-48F7-9706-DE7B2DF2CD7F}"/>
              </a:ext>
            </a:extLst>
          </p:cNvPr>
          <p:cNvSpPr txBox="1">
            <a:spLocks/>
          </p:cNvSpPr>
          <p:nvPr/>
        </p:nvSpPr>
        <p:spPr>
          <a:xfrm>
            <a:off x="364949" y="2775262"/>
            <a:ext cx="331051" cy="331051"/>
          </a:xfrm>
          <a:prstGeom prst="rect">
            <a:avLst/>
          </a:prstGeom>
          <a:solidFill>
            <a:schemeClr val="accent5"/>
          </a:solidFill>
        </p:spPr>
        <p:txBody>
          <a:bodyPr vert="horz" lIns="36000" tIns="36000" rIns="36000" bIns="36000" rtlCol="0" anchor="ctr">
            <a:noAutofit/>
          </a:bodyPr>
          <a:lstStyle>
            <a:lvl1pPr marL="0" indent="0" algn="l" defTabSz="914400" rtl="0" eaLnBrk="1" latinLnBrk="0" hangingPunct="1">
              <a:spcBef>
                <a:spcPts val="400"/>
              </a:spcBef>
              <a:buFontTx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800"/>
              </a:spcBef>
              <a:buFontTx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1463" indent="-271463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541338" indent="-26987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804863" indent="-263525" algn="l" defTabSz="914400" rtl="0" eaLnBrk="1" latinLnBrk="0" hangingPunct="1">
              <a:spcBef>
                <a:spcPts val="4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solidFill>
                  <a:schemeClr val="tx2"/>
                </a:solidFill>
                <a:latin typeface="EYInterstate" panose="02000503020000020004" pitchFamily="2" charset="0"/>
              </a:rPr>
              <a:t>4</a:t>
            </a: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4DAFA087-34C7-4EC4-AE63-1A7A5E26EE9C}"/>
              </a:ext>
            </a:extLst>
          </p:cNvPr>
          <p:cNvSpPr txBox="1">
            <a:spLocks/>
          </p:cNvSpPr>
          <p:nvPr/>
        </p:nvSpPr>
        <p:spPr>
          <a:xfrm>
            <a:off x="9963370" y="6204408"/>
            <a:ext cx="1748631" cy="27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lvl="1" algn="r">
              <a:spcAft>
                <a:spcPts val="200"/>
              </a:spcAft>
            </a:pPr>
            <a:r>
              <a:rPr lang="en-US" sz="1050" i="1" dirty="0">
                <a:latin typeface="EYInterstate Light" panose="02000506000000020004" pitchFamily="2" charset="0"/>
              </a:rPr>
              <a:t>End of section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F655757-380C-4162-95FF-A6F287CE128C}"/>
              </a:ext>
            </a:extLst>
          </p:cNvPr>
          <p:cNvGrpSpPr/>
          <p:nvPr/>
        </p:nvGrpSpPr>
        <p:grpSpPr>
          <a:xfrm>
            <a:off x="10467617" y="189000"/>
            <a:ext cx="1095448" cy="975619"/>
            <a:chOff x="4656571" y="2602968"/>
            <a:chExt cx="3305786" cy="325944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99D5C20-2598-4643-BF93-E950D055A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8A1D6130-F062-438B-B550-BB17955CA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8477B19-5733-4C62-9445-001DB69A0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A40930BB-DD72-4347-932F-6D7C80DD42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" name="Oval 12">
              <a:extLst>
                <a:ext uri="{FF2B5EF4-FFF2-40B4-BE49-F238E27FC236}">
                  <a16:creationId xmlns:a16="http://schemas.microsoft.com/office/drawing/2014/main" id="{B5189310-0000-4DBB-9938-21F03C5BE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" name="Freeform 14">
              <a:extLst>
                <a:ext uri="{FF2B5EF4-FFF2-40B4-BE49-F238E27FC236}">
                  <a16:creationId xmlns:a16="http://schemas.microsoft.com/office/drawing/2014/main" id="{F26032E0-FE5A-4737-8039-DDBE10FDCF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" name="Oval 15">
              <a:extLst>
                <a:ext uri="{FF2B5EF4-FFF2-40B4-BE49-F238E27FC236}">
                  <a16:creationId xmlns:a16="http://schemas.microsoft.com/office/drawing/2014/main" id="{9ADA73F4-6233-4685-8373-FF68C4F1E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" name="Freeform 17">
              <a:extLst>
                <a:ext uri="{FF2B5EF4-FFF2-40B4-BE49-F238E27FC236}">
                  <a16:creationId xmlns:a16="http://schemas.microsoft.com/office/drawing/2014/main" id="{14A9C7B8-1344-47E2-9166-ED9D11C2E3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F1DA212-A3A6-4B85-883B-8893850D6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id="{E0FEB74B-DF54-44C0-A478-9A5638E83D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" name="Oval 21">
              <a:extLst>
                <a:ext uri="{FF2B5EF4-FFF2-40B4-BE49-F238E27FC236}">
                  <a16:creationId xmlns:a16="http://schemas.microsoft.com/office/drawing/2014/main" id="{0AEE6DF8-C67D-4ACA-B6DA-F267624BE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481E63E-3707-4A59-B65B-D90ECA3E354F}"/>
                </a:ext>
              </a:extLst>
            </p:cNvPr>
            <p:cNvSpPr/>
            <p:nvPr/>
          </p:nvSpPr>
          <p:spPr>
            <a:xfrm>
              <a:off x="5660473" y="3632889"/>
              <a:ext cx="1437008" cy="111464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43" name="Graphic 42" descr="Target Audience">
              <a:extLst>
                <a:ext uri="{FF2B5EF4-FFF2-40B4-BE49-F238E27FC236}">
                  <a16:creationId xmlns:a16="http://schemas.microsoft.com/office/drawing/2014/main" id="{1FD14F94-3EEF-4177-898D-74AC0C63B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478597" y="2639347"/>
              <a:ext cx="597521" cy="597521"/>
            </a:xfrm>
            <a:prstGeom prst="rect">
              <a:avLst/>
            </a:prstGeom>
          </p:spPr>
        </p:pic>
        <p:pic>
          <p:nvPicPr>
            <p:cNvPr id="44" name="Graphic 43" descr="Handshake">
              <a:extLst>
                <a:ext uri="{FF2B5EF4-FFF2-40B4-BE49-F238E27FC236}">
                  <a16:creationId xmlns:a16="http://schemas.microsoft.com/office/drawing/2014/main" id="{A2EB550B-C41D-42EE-A925-3D59B966D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45" name="Graphic 44" descr="Ribbon">
              <a:extLst>
                <a:ext uri="{FF2B5EF4-FFF2-40B4-BE49-F238E27FC236}">
                  <a16:creationId xmlns:a16="http://schemas.microsoft.com/office/drawing/2014/main" id="{49926E4C-E783-45BC-878E-964CD179B54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852267" y="5312726"/>
              <a:ext cx="457200" cy="457200"/>
            </a:xfrm>
            <a:prstGeom prst="rect">
              <a:avLst/>
            </a:prstGeom>
          </p:spPr>
        </p:pic>
        <p:pic>
          <p:nvPicPr>
            <p:cNvPr id="47" name="Graphic 46" descr="Contract">
              <a:extLst>
                <a:ext uri="{FF2B5EF4-FFF2-40B4-BE49-F238E27FC236}">
                  <a16:creationId xmlns:a16="http://schemas.microsoft.com/office/drawing/2014/main" id="{543B689A-C9EB-48F6-BF5C-DB5F90DD771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758757" y="4025047"/>
              <a:ext cx="418525" cy="418525"/>
            </a:xfrm>
            <a:prstGeom prst="rect">
              <a:avLst/>
            </a:prstGeom>
          </p:spPr>
        </p:pic>
        <p:pic>
          <p:nvPicPr>
            <p:cNvPr id="49" name="Graphic 48" descr="Coins">
              <a:extLst>
                <a:ext uri="{FF2B5EF4-FFF2-40B4-BE49-F238E27FC236}">
                  <a16:creationId xmlns:a16="http://schemas.microsoft.com/office/drawing/2014/main" id="{E8F19C87-4622-4773-A644-26DEA2C87B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399807" y="4551818"/>
              <a:ext cx="469492" cy="469492"/>
            </a:xfrm>
            <a:prstGeom prst="rect">
              <a:avLst/>
            </a:prstGeom>
          </p:spPr>
        </p:pic>
      </p:grpSp>
      <p:pic>
        <p:nvPicPr>
          <p:cNvPr id="50" name="Graphic 49" descr="Target Audience">
            <a:extLst>
              <a:ext uri="{FF2B5EF4-FFF2-40B4-BE49-F238E27FC236}">
                <a16:creationId xmlns:a16="http://schemas.microsoft.com/office/drawing/2014/main" id="{3834C737-3C74-4273-BD47-5EDD5E61E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08000" y="189102"/>
            <a:ext cx="772070" cy="772070"/>
          </a:xfrm>
          <a:prstGeom prst="rect">
            <a:avLst/>
          </a:prstGeom>
        </p:spPr>
      </p:pic>
      <p:sp>
        <p:nvSpPr>
          <p:cNvPr id="28" name="AutoShape 5">
            <a:extLst>
              <a:ext uri="{FF2B5EF4-FFF2-40B4-BE49-F238E27FC236}">
                <a16:creationId xmlns:a16="http://schemas.microsoft.com/office/drawing/2014/main" id="{A5675399-5AE6-4F8A-8F69-E731428B1A7E}"/>
              </a:ext>
            </a:extLst>
          </p:cNvPr>
          <p:cNvSpPr>
            <a:spLocks noChangeArrowheads="1"/>
          </p:cNvSpPr>
          <p:nvPr/>
        </p:nvSpPr>
        <p:spPr bwMode="gray">
          <a:xfrm>
            <a:off x="2632702" y="1265666"/>
            <a:ext cx="1087298" cy="576000"/>
          </a:xfrm>
          <a:prstGeom prst="homePlate">
            <a:avLst>
              <a:gd name="adj" fmla="val 29160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Plan</a:t>
            </a:r>
          </a:p>
        </p:txBody>
      </p:sp>
      <p:sp>
        <p:nvSpPr>
          <p:cNvPr id="51" name="AutoShape 6">
            <a:extLst>
              <a:ext uri="{FF2B5EF4-FFF2-40B4-BE49-F238E27FC236}">
                <a16:creationId xmlns:a16="http://schemas.microsoft.com/office/drawing/2014/main" id="{9BF19AD5-60E7-4BBA-91FD-2BA4A0E80A33}"/>
              </a:ext>
            </a:extLst>
          </p:cNvPr>
          <p:cNvSpPr>
            <a:spLocks noChangeArrowheads="1"/>
          </p:cNvSpPr>
          <p:nvPr/>
        </p:nvSpPr>
        <p:spPr bwMode="gray">
          <a:xfrm>
            <a:off x="3628416" y="1265666"/>
            <a:ext cx="1335168" cy="576000"/>
          </a:xfrm>
          <a:prstGeom prst="chevron">
            <a:avLst>
              <a:gd name="adj" fmla="val 3000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Request</a:t>
            </a:r>
          </a:p>
        </p:txBody>
      </p:sp>
      <p:sp>
        <p:nvSpPr>
          <p:cNvPr id="52" name="AutoShape 8">
            <a:extLst>
              <a:ext uri="{FF2B5EF4-FFF2-40B4-BE49-F238E27FC236}">
                <a16:creationId xmlns:a16="http://schemas.microsoft.com/office/drawing/2014/main" id="{CFBC7BCE-4E4E-43D5-A669-033CE62B14B4}"/>
              </a:ext>
            </a:extLst>
          </p:cNvPr>
          <p:cNvSpPr>
            <a:spLocks noChangeArrowheads="1"/>
          </p:cNvSpPr>
          <p:nvPr/>
        </p:nvSpPr>
        <p:spPr bwMode="gray">
          <a:xfrm>
            <a:off x="4852416" y="1266775"/>
            <a:ext cx="1243584" cy="576000"/>
          </a:xfrm>
          <a:prstGeom prst="chevron">
            <a:avLst>
              <a:gd name="adj" fmla="val 3252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Source</a:t>
            </a:r>
          </a:p>
        </p:txBody>
      </p:sp>
      <p:sp>
        <p:nvSpPr>
          <p:cNvPr id="53" name="AutoShape 8">
            <a:extLst>
              <a:ext uri="{FF2B5EF4-FFF2-40B4-BE49-F238E27FC236}">
                <a16:creationId xmlns:a16="http://schemas.microsoft.com/office/drawing/2014/main" id="{7D547EA2-92D1-4050-97E8-AFE778D22946}"/>
              </a:ext>
            </a:extLst>
          </p:cNvPr>
          <p:cNvSpPr>
            <a:spLocks noChangeArrowheads="1"/>
          </p:cNvSpPr>
          <p:nvPr/>
        </p:nvSpPr>
        <p:spPr bwMode="gray">
          <a:xfrm>
            <a:off x="6004416" y="1265666"/>
            <a:ext cx="1459584" cy="576000"/>
          </a:xfrm>
          <a:prstGeom prst="chevron">
            <a:avLst>
              <a:gd name="adj" fmla="val 30004"/>
            </a:avLst>
          </a:prstGeom>
          <a:solidFill>
            <a:schemeClr val="accent2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latin typeface="EYInterstate Light" panose="02000506000000020004" pitchFamily="2" charset="0"/>
              </a:rPr>
              <a:t>Screen &amp;</a:t>
            </a:r>
          </a:p>
          <a:p>
            <a:pPr algn="ctr" defTabSz="873125">
              <a:buClr>
                <a:schemeClr val="hlink"/>
              </a:buClr>
              <a:buSzPct val="75000"/>
            </a:pPr>
            <a:r>
              <a:rPr lang="en-US" sz="1200" b="1" dirty="0">
                <a:latin typeface="EYInterstate Light" panose="02000506000000020004" pitchFamily="2" charset="0"/>
              </a:rPr>
              <a:t> select</a:t>
            </a:r>
          </a:p>
        </p:txBody>
      </p:sp>
      <p:sp>
        <p:nvSpPr>
          <p:cNvPr id="54" name="AutoShape 8">
            <a:extLst>
              <a:ext uri="{FF2B5EF4-FFF2-40B4-BE49-F238E27FC236}">
                <a16:creationId xmlns:a16="http://schemas.microsoft.com/office/drawing/2014/main" id="{09660094-47BE-4ED4-9F5C-E122590D8470}"/>
              </a:ext>
            </a:extLst>
          </p:cNvPr>
          <p:cNvSpPr>
            <a:spLocks noChangeArrowheads="1"/>
          </p:cNvSpPr>
          <p:nvPr/>
        </p:nvSpPr>
        <p:spPr bwMode="gray">
          <a:xfrm>
            <a:off x="7392000" y="1266775"/>
            <a:ext cx="1368000" cy="576000"/>
          </a:xfrm>
          <a:prstGeom prst="chevron">
            <a:avLst>
              <a:gd name="adj" fmla="val 30004"/>
            </a:avLst>
          </a:prstGeom>
          <a:solidFill>
            <a:srgbClr val="808080"/>
          </a:solidFill>
          <a:ln w="127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0" tIns="41020" rIns="0" bIns="41020" anchor="ctr"/>
          <a:lstStyle/>
          <a:p>
            <a:pPr algn="ctr" defTabSz="873125">
              <a:buClr>
                <a:schemeClr val="hlink"/>
              </a:buClr>
              <a:buSzPct val="75000"/>
              <a:buFont typeface="Arial" charset="0"/>
              <a:buNone/>
            </a:pPr>
            <a:r>
              <a:rPr lang="en-US" sz="1200" b="1" dirty="0">
                <a:solidFill>
                  <a:srgbClr val="FFD200"/>
                </a:solidFill>
                <a:latin typeface="EYInterstate Light" panose="02000506000000020004" pitchFamily="2" charset="0"/>
              </a:rPr>
              <a:t>Join</a:t>
            </a:r>
          </a:p>
        </p:txBody>
      </p:sp>
    </p:spTree>
    <p:extLst>
      <p:ext uri="{BB962C8B-B14F-4D97-AF65-F5344CB8AC3E}">
        <p14:creationId xmlns:p14="http://schemas.microsoft.com/office/powerpoint/2010/main" val="107767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00" y="392549"/>
            <a:ext cx="4579051" cy="772070"/>
          </a:xfrm>
        </p:spPr>
        <p:txBody>
          <a:bodyPr/>
          <a:lstStyle/>
          <a:p>
            <a:r>
              <a:rPr lang="en-GB" dirty="0"/>
              <a:t>Recruitment</a:t>
            </a:r>
            <a:br>
              <a:rPr lang="en-GB" dirty="0"/>
            </a:br>
            <a:r>
              <a:rPr lang="en-GB" sz="1600" dirty="0"/>
              <a:t>Background Verification (BGV)</a:t>
            </a:r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4DAFA087-34C7-4EC4-AE63-1A7A5E26EE9C}"/>
              </a:ext>
            </a:extLst>
          </p:cNvPr>
          <p:cNvSpPr txBox="1">
            <a:spLocks/>
          </p:cNvSpPr>
          <p:nvPr/>
        </p:nvSpPr>
        <p:spPr>
          <a:xfrm>
            <a:off x="9963370" y="6204408"/>
            <a:ext cx="1748631" cy="27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lvl="1" algn="r">
              <a:spcAft>
                <a:spcPts val="200"/>
              </a:spcAft>
            </a:pPr>
            <a:r>
              <a:rPr lang="en-US" sz="1050" i="1" dirty="0">
                <a:latin typeface="EYInterstate Light" panose="02000506000000020004" pitchFamily="2" charset="0"/>
              </a:rPr>
              <a:t>End of section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F655757-380C-4162-95FF-A6F287CE128C}"/>
              </a:ext>
            </a:extLst>
          </p:cNvPr>
          <p:cNvGrpSpPr/>
          <p:nvPr/>
        </p:nvGrpSpPr>
        <p:grpSpPr>
          <a:xfrm>
            <a:off x="10467617" y="189000"/>
            <a:ext cx="1095448" cy="975619"/>
            <a:chOff x="4656571" y="2602968"/>
            <a:chExt cx="3305786" cy="325944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99D5C20-2598-4643-BF93-E950D055A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8A1D6130-F062-438B-B550-BB17955CA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8477B19-5733-4C62-9445-001DB69A0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A40930BB-DD72-4347-932F-6D7C80DD42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" name="Oval 12">
              <a:extLst>
                <a:ext uri="{FF2B5EF4-FFF2-40B4-BE49-F238E27FC236}">
                  <a16:creationId xmlns:a16="http://schemas.microsoft.com/office/drawing/2014/main" id="{B5189310-0000-4DBB-9938-21F03C5BE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" name="Freeform 14">
              <a:extLst>
                <a:ext uri="{FF2B5EF4-FFF2-40B4-BE49-F238E27FC236}">
                  <a16:creationId xmlns:a16="http://schemas.microsoft.com/office/drawing/2014/main" id="{F26032E0-FE5A-4737-8039-DDBE10FDCF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" name="Oval 15">
              <a:extLst>
                <a:ext uri="{FF2B5EF4-FFF2-40B4-BE49-F238E27FC236}">
                  <a16:creationId xmlns:a16="http://schemas.microsoft.com/office/drawing/2014/main" id="{9ADA73F4-6233-4685-8373-FF68C4F1E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" name="Freeform 17">
              <a:extLst>
                <a:ext uri="{FF2B5EF4-FFF2-40B4-BE49-F238E27FC236}">
                  <a16:creationId xmlns:a16="http://schemas.microsoft.com/office/drawing/2014/main" id="{14A9C7B8-1344-47E2-9166-ED9D11C2E3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F1DA212-A3A6-4B85-883B-8893850D6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id="{E0FEB74B-DF54-44C0-A478-9A5638E83D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" name="Oval 21">
              <a:extLst>
                <a:ext uri="{FF2B5EF4-FFF2-40B4-BE49-F238E27FC236}">
                  <a16:creationId xmlns:a16="http://schemas.microsoft.com/office/drawing/2014/main" id="{0AEE6DF8-C67D-4ACA-B6DA-F267624BE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481E63E-3707-4A59-B65B-D90ECA3E354F}"/>
                </a:ext>
              </a:extLst>
            </p:cNvPr>
            <p:cNvSpPr/>
            <p:nvPr/>
          </p:nvSpPr>
          <p:spPr>
            <a:xfrm>
              <a:off x="5660473" y="3632889"/>
              <a:ext cx="1437008" cy="111464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43" name="Graphic 42" descr="Target Audience">
              <a:extLst>
                <a:ext uri="{FF2B5EF4-FFF2-40B4-BE49-F238E27FC236}">
                  <a16:creationId xmlns:a16="http://schemas.microsoft.com/office/drawing/2014/main" id="{1FD14F94-3EEF-4177-898D-74AC0C63B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478597" y="2639347"/>
              <a:ext cx="597521" cy="597521"/>
            </a:xfrm>
            <a:prstGeom prst="rect">
              <a:avLst/>
            </a:prstGeom>
          </p:spPr>
        </p:pic>
        <p:pic>
          <p:nvPicPr>
            <p:cNvPr id="44" name="Graphic 43" descr="Handshake">
              <a:extLst>
                <a:ext uri="{FF2B5EF4-FFF2-40B4-BE49-F238E27FC236}">
                  <a16:creationId xmlns:a16="http://schemas.microsoft.com/office/drawing/2014/main" id="{A2EB550B-C41D-42EE-A925-3D59B966D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45" name="Graphic 44" descr="Ribbon">
              <a:extLst>
                <a:ext uri="{FF2B5EF4-FFF2-40B4-BE49-F238E27FC236}">
                  <a16:creationId xmlns:a16="http://schemas.microsoft.com/office/drawing/2014/main" id="{49926E4C-E783-45BC-878E-964CD179B54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852267" y="5312726"/>
              <a:ext cx="457200" cy="457200"/>
            </a:xfrm>
            <a:prstGeom prst="rect">
              <a:avLst/>
            </a:prstGeom>
          </p:spPr>
        </p:pic>
        <p:pic>
          <p:nvPicPr>
            <p:cNvPr id="47" name="Graphic 46" descr="Contract">
              <a:extLst>
                <a:ext uri="{FF2B5EF4-FFF2-40B4-BE49-F238E27FC236}">
                  <a16:creationId xmlns:a16="http://schemas.microsoft.com/office/drawing/2014/main" id="{543B689A-C9EB-48F6-BF5C-DB5F90DD771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758757" y="4025047"/>
              <a:ext cx="418525" cy="418525"/>
            </a:xfrm>
            <a:prstGeom prst="rect">
              <a:avLst/>
            </a:prstGeom>
          </p:spPr>
        </p:pic>
        <p:pic>
          <p:nvPicPr>
            <p:cNvPr id="49" name="Graphic 48" descr="Coins">
              <a:extLst>
                <a:ext uri="{FF2B5EF4-FFF2-40B4-BE49-F238E27FC236}">
                  <a16:creationId xmlns:a16="http://schemas.microsoft.com/office/drawing/2014/main" id="{E8F19C87-4622-4773-A644-26DEA2C87B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399807" y="4551818"/>
              <a:ext cx="469492" cy="469492"/>
            </a:xfrm>
            <a:prstGeom prst="rect">
              <a:avLst/>
            </a:prstGeom>
          </p:spPr>
        </p:pic>
      </p:grpSp>
      <p:pic>
        <p:nvPicPr>
          <p:cNvPr id="50" name="Graphic 49" descr="Target Audience">
            <a:extLst>
              <a:ext uri="{FF2B5EF4-FFF2-40B4-BE49-F238E27FC236}">
                <a16:creationId xmlns:a16="http://schemas.microsoft.com/office/drawing/2014/main" id="{3834C737-3C74-4273-BD47-5EDD5E61E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33424" y="215016"/>
            <a:ext cx="772070" cy="772070"/>
          </a:xfrm>
          <a:prstGeom prst="rect">
            <a:avLst/>
          </a:prstGeom>
        </p:spPr>
      </p:pic>
      <p:sp>
        <p:nvSpPr>
          <p:cNvPr id="67" name="Rounded Rectangle 37">
            <a:extLst>
              <a:ext uri="{FF2B5EF4-FFF2-40B4-BE49-F238E27FC236}">
                <a16:creationId xmlns:a16="http://schemas.microsoft.com/office/drawing/2014/main" id="{3B8AFB6E-4CE5-40BB-BF8B-B812230EC525}"/>
              </a:ext>
            </a:extLst>
          </p:cNvPr>
          <p:cNvSpPr/>
          <p:nvPr/>
        </p:nvSpPr>
        <p:spPr>
          <a:xfrm>
            <a:off x="5053361" y="1363452"/>
            <a:ext cx="2595581" cy="1515893"/>
          </a:xfrm>
          <a:prstGeom prst="round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E7BE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13716" tIns="13716" rIns="13716" bIns="13716" rtlCol="0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Communication is sent to the BGV vendor and employees’ onboarding </a:t>
            </a:r>
            <a:r>
              <a:rPr kumimoji="0" lang="en-IN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documents are shared to BV agency </a:t>
            </a: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spoc.</a:t>
            </a:r>
          </a:p>
        </p:txBody>
      </p:sp>
      <p:sp>
        <p:nvSpPr>
          <p:cNvPr id="68" name="Rounded Rectangle 42">
            <a:extLst>
              <a:ext uri="{FF2B5EF4-FFF2-40B4-BE49-F238E27FC236}">
                <a16:creationId xmlns:a16="http://schemas.microsoft.com/office/drawing/2014/main" id="{523DF6E1-8853-43D7-975A-D505770823C1}"/>
              </a:ext>
            </a:extLst>
          </p:cNvPr>
          <p:cNvSpPr/>
          <p:nvPr/>
        </p:nvSpPr>
        <p:spPr>
          <a:xfrm>
            <a:off x="7920423" y="1366128"/>
            <a:ext cx="2014519" cy="1513197"/>
          </a:xfrm>
          <a:prstGeom prst="round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E7BE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0" tIns="13716" rIns="0" bIns="13716" rtlCol="0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Vendor submits an </a:t>
            </a:r>
            <a:r>
              <a:rPr kumimoji="0" lang="en-IN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interim BGV report </a:t>
            </a: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within stipulated time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343109AD-93D8-44AC-9FEE-522011579A9D}"/>
              </a:ext>
            </a:extLst>
          </p:cNvPr>
          <p:cNvCxnSpPr>
            <a:cxnSpLocks/>
            <a:stCxn id="67" idx="3"/>
            <a:endCxn id="68" idx="1"/>
          </p:cNvCxnSpPr>
          <p:nvPr/>
        </p:nvCxnSpPr>
        <p:spPr>
          <a:xfrm>
            <a:off x="7648942" y="2121398"/>
            <a:ext cx="271481" cy="1328"/>
          </a:xfrm>
          <a:prstGeom prst="straightConnector1">
            <a:avLst/>
          </a:prstGeom>
          <a:noFill/>
          <a:ln w="9525" cap="flat" cmpd="sng" algn="ctr">
            <a:solidFill>
              <a:srgbClr val="808080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sp>
        <p:nvSpPr>
          <p:cNvPr id="71" name="Rounded Rectangle 42">
            <a:extLst>
              <a:ext uri="{FF2B5EF4-FFF2-40B4-BE49-F238E27FC236}">
                <a16:creationId xmlns:a16="http://schemas.microsoft.com/office/drawing/2014/main" id="{4E11AA55-EECA-4A14-90BC-AC6F3D412410}"/>
              </a:ext>
            </a:extLst>
          </p:cNvPr>
          <p:cNvSpPr/>
          <p:nvPr/>
        </p:nvSpPr>
        <p:spPr>
          <a:xfrm>
            <a:off x="5053361" y="3110546"/>
            <a:ext cx="2486723" cy="1352135"/>
          </a:xfrm>
          <a:prstGeom prst="round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E7BE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0" tIns="13716" rIns="0" bIns="13716" rtlCol="0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For cases where BGV report appears as </a:t>
            </a:r>
            <a:r>
              <a:rPr kumimoji="0" lang="en-IN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“Amber” </a:t>
            </a: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(Doubtful situation), BGV Review Committee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reviews the details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and take suitable decisions</a:t>
            </a:r>
          </a:p>
        </p:txBody>
      </p:sp>
      <p:sp>
        <p:nvSpPr>
          <p:cNvPr id="72" name="Rounded Rectangle 37">
            <a:extLst>
              <a:ext uri="{FF2B5EF4-FFF2-40B4-BE49-F238E27FC236}">
                <a16:creationId xmlns:a16="http://schemas.microsoft.com/office/drawing/2014/main" id="{EFA0304C-0202-4850-8DF2-FE6A8628061B}"/>
              </a:ext>
            </a:extLst>
          </p:cNvPr>
          <p:cNvSpPr/>
          <p:nvPr/>
        </p:nvSpPr>
        <p:spPr>
          <a:xfrm>
            <a:off x="1954150" y="1363452"/>
            <a:ext cx="2770251" cy="1515893"/>
          </a:xfrm>
          <a:prstGeom prst="round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E7BE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13716" tIns="13716" rIns="13716" bIns="13716" rtlCol="0" anchor="ctr"/>
          <a:lstStyle/>
          <a:p>
            <a:pPr marL="0" marR="0" lvl="0" indent="0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Once onboarding documents are submitted by employee. This process is </a:t>
            </a:r>
            <a:r>
              <a:rPr kumimoji="0" lang="en-IN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initiated post offer acceptance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47F24ED-212F-4500-B49D-BF62D1000057}"/>
              </a:ext>
            </a:extLst>
          </p:cNvPr>
          <p:cNvCxnSpPr>
            <a:cxnSpLocks/>
            <a:stCxn id="72" idx="3"/>
            <a:endCxn id="67" idx="1"/>
          </p:cNvCxnSpPr>
          <p:nvPr/>
        </p:nvCxnSpPr>
        <p:spPr>
          <a:xfrm>
            <a:off x="4724400" y="2121398"/>
            <a:ext cx="328960" cy="0"/>
          </a:xfrm>
          <a:prstGeom prst="straightConnector1">
            <a:avLst/>
          </a:prstGeom>
          <a:noFill/>
          <a:ln w="9525" cap="flat" cmpd="sng" algn="ctr">
            <a:solidFill>
              <a:srgbClr val="808080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90383A80-F3C8-4A13-8ACC-67E81585D733}"/>
              </a:ext>
            </a:extLst>
          </p:cNvPr>
          <p:cNvCxnSpPr>
            <a:cxnSpLocks/>
            <a:endCxn id="71" idx="3"/>
          </p:cNvCxnSpPr>
          <p:nvPr/>
        </p:nvCxnSpPr>
        <p:spPr>
          <a:xfrm flipH="1">
            <a:off x="7540084" y="3783197"/>
            <a:ext cx="380339" cy="3417"/>
          </a:xfrm>
          <a:prstGeom prst="straightConnector1">
            <a:avLst/>
          </a:prstGeom>
          <a:noFill/>
          <a:ln w="9525" cap="flat" cmpd="sng" algn="ctr">
            <a:solidFill>
              <a:srgbClr val="808080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DAF69BE5-D6CB-422C-8E12-9594CD575112}"/>
              </a:ext>
            </a:extLst>
          </p:cNvPr>
          <p:cNvCxnSpPr>
            <a:cxnSpLocks/>
            <a:stCxn id="71" idx="1"/>
          </p:cNvCxnSpPr>
          <p:nvPr/>
        </p:nvCxnSpPr>
        <p:spPr>
          <a:xfrm flipH="1" flipV="1">
            <a:off x="4724400" y="3785227"/>
            <a:ext cx="328960" cy="1386"/>
          </a:xfrm>
          <a:prstGeom prst="straightConnector1">
            <a:avLst/>
          </a:prstGeom>
          <a:noFill/>
          <a:ln w="9525" cap="flat" cmpd="sng" algn="ctr">
            <a:solidFill>
              <a:srgbClr val="808080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B9036CE6-83DD-4E4C-B64A-3E386E698CEC}"/>
              </a:ext>
            </a:extLst>
          </p:cNvPr>
          <p:cNvCxnSpPr>
            <a:stCxn id="68" idx="2"/>
          </p:cNvCxnSpPr>
          <p:nvPr/>
        </p:nvCxnSpPr>
        <p:spPr>
          <a:xfrm flipH="1">
            <a:off x="8927682" y="2879325"/>
            <a:ext cx="1" cy="228469"/>
          </a:xfrm>
          <a:prstGeom prst="straightConnector1">
            <a:avLst/>
          </a:prstGeom>
          <a:noFill/>
          <a:ln w="9525" cap="flat" cmpd="sng" algn="ctr">
            <a:solidFill>
              <a:srgbClr val="808080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sp>
        <p:nvSpPr>
          <p:cNvPr id="78" name="Rounded Rectangle 42">
            <a:extLst>
              <a:ext uri="{FF2B5EF4-FFF2-40B4-BE49-F238E27FC236}">
                <a16:creationId xmlns:a16="http://schemas.microsoft.com/office/drawing/2014/main" id="{430CB340-8D71-4247-A76A-928F78ECB7A4}"/>
              </a:ext>
            </a:extLst>
          </p:cNvPr>
          <p:cNvSpPr/>
          <p:nvPr/>
        </p:nvSpPr>
        <p:spPr>
          <a:xfrm>
            <a:off x="1954149" y="3105743"/>
            <a:ext cx="2770250" cy="1354907"/>
          </a:xfrm>
          <a:prstGeom prst="round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E7BE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0" tIns="13716" rIns="0" bIns="13716" rtlCol="0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Candidates with </a:t>
            </a:r>
            <a:r>
              <a:rPr kumimoji="0" lang="en-IN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Red BGV </a:t>
            </a: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report are generally not allowed to join. Exceptions are routed through BGV Review Committee. Termination initiated if required.</a:t>
            </a:r>
          </a:p>
        </p:txBody>
      </p:sp>
      <p:sp>
        <p:nvSpPr>
          <p:cNvPr id="81" name="Rounded Rectangle 42">
            <a:extLst>
              <a:ext uri="{FF2B5EF4-FFF2-40B4-BE49-F238E27FC236}">
                <a16:creationId xmlns:a16="http://schemas.microsoft.com/office/drawing/2014/main" id="{8A54531E-6EAC-4FA0-9354-8D024BE4535B}"/>
              </a:ext>
            </a:extLst>
          </p:cNvPr>
          <p:cNvSpPr/>
          <p:nvPr/>
        </p:nvSpPr>
        <p:spPr>
          <a:xfrm>
            <a:off x="7920423" y="3110546"/>
            <a:ext cx="2014519" cy="1513197"/>
          </a:xfrm>
          <a:prstGeom prst="round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E7BE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0" tIns="13716" rIns="0" bIns="13716" rtlCol="0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BGV report consists of remarks and </a:t>
            </a:r>
            <a:r>
              <a:rPr kumimoji="0" lang="en-IN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overall status </a:t>
            </a: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as Green (OK), Amber (Doubtful) and Red (negative)</a:t>
            </a:r>
          </a:p>
        </p:txBody>
      </p:sp>
      <p:sp>
        <p:nvSpPr>
          <p:cNvPr id="2" name="Rounded Rectangle 42">
            <a:extLst>
              <a:ext uri="{FF2B5EF4-FFF2-40B4-BE49-F238E27FC236}">
                <a16:creationId xmlns:a16="http://schemas.microsoft.com/office/drawing/2014/main" id="{9405C8BB-DE38-AEE3-BCD3-C62E9E61FB8C}"/>
              </a:ext>
            </a:extLst>
          </p:cNvPr>
          <p:cNvSpPr/>
          <p:nvPr/>
        </p:nvSpPr>
        <p:spPr>
          <a:xfrm>
            <a:off x="3360000" y="5439798"/>
            <a:ext cx="1512000" cy="58120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E7BE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0" tIns="13716" rIns="0" bIns="13716"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Identity and address</a:t>
            </a:r>
            <a:r>
              <a:rPr kumimoji="0" lang="en-IN" sz="1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verification</a:t>
            </a:r>
            <a:endParaRPr kumimoji="0" lang="en-IN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ounded Rectangle 42">
            <a:extLst>
              <a:ext uri="{FF2B5EF4-FFF2-40B4-BE49-F238E27FC236}">
                <a16:creationId xmlns:a16="http://schemas.microsoft.com/office/drawing/2014/main" id="{455B6666-CCAC-C16A-3FEC-903C82BA5FC5}"/>
              </a:ext>
            </a:extLst>
          </p:cNvPr>
          <p:cNvSpPr/>
          <p:nvPr/>
        </p:nvSpPr>
        <p:spPr>
          <a:xfrm>
            <a:off x="5304000" y="5434739"/>
            <a:ext cx="1800000" cy="58120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E7BE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0" tIns="13716" rIns="0" bIns="13716"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Education documents</a:t>
            </a:r>
          </a:p>
        </p:txBody>
      </p:sp>
      <p:sp>
        <p:nvSpPr>
          <p:cNvPr id="5" name="Rounded Rectangle 42">
            <a:extLst>
              <a:ext uri="{FF2B5EF4-FFF2-40B4-BE49-F238E27FC236}">
                <a16:creationId xmlns:a16="http://schemas.microsoft.com/office/drawing/2014/main" id="{76B68238-0CF3-881B-858D-8FD0D390ABCF}"/>
              </a:ext>
            </a:extLst>
          </p:cNvPr>
          <p:cNvSpPr/>
          <p:nvPr/>
        </p:nvSpPr>
        <p:spPr>
          <a:xfrm>
            <a:off x="7536000" y="5416232"/>
            <a:ext cx="1800000" cy="58120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E7BE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0" tIns="13716" rIns="0" bIns="13716" rtlCol="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Previous Employer check</a:t>
            </a:r>
          </a:p>
        </p:txBody>
      </p:sp>
      <p:sp>
        <p:nvSpPr>
          <p:cNvPr id="6" name="Arrow: Left-Right-Up 5">
            <a:extLst>
              <a:ext uri="{FF2B5EF4-FFF2-40B4-BE49-F238E27FC236}">
                <a16:creationId xmlns:a16="http://schemas.microsoft.com/office/drawing/2014/main" id="{567305E4-D2A5-D2D5-87AB-5DEE1C54C75F}"/>
              </a:ext>
            </a:extLst>
          </p:cNvPr>
          <p:cNvSpPr/>
          <p:nvPr/>
        </p:nvSpPr>
        <p:spPr>
          <a:xfrm rot="10800000">
            <a:off x="4347609" y="4655407"/>
            <a:ext cx="3816000" cy="619113"/>
          </a:xfrm>
          <a:prstGeom prst="leftRightUpArrow">
            <a:avLst>
              <a:gd name="adj1" fmla="val 25000"/>
              <a:gd name="adj2" fmla="val 30150"/>
              <a:gd name="adj3" fmla="val 19850"/>
            </a:avLst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I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41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7" grpId="0" animBg="1"/>
      <p:bldP spid="68" grpId="0" animBg="1"/>
      <p:bldP spid="71" grpId="0" animBg="1"/>
      <p:bldP spid="72" grpId="0" animBg="1"/>
      <p:bldP spid="78" grpId="0" animBg="1"/>
      <p:bldP spid="81" grpId="0" animBg="1"/>
      <p:bldP spid="2" grpId="0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9B1333-09A1-4332-913A-07CBF04C5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00" y="392549"/>
            <a:ext cx="4579051" cy="772070"/>
          </a:xfrm>
        </p:spPr>
        <p:txBody>
          <a:bodyPr/>
          <a:lstStyle/>
          <a:p>
            <a:r>
              <a:rPr lang="en-GB" dirty="0"/>
              <a:t>Recruitment</a:t>
            </a:r>
            <a:br>
              <a:rPr lang="en-GB" dirty="0"/>
            </a:br>
            <a:r>
              <a:rPr lang="en-GB" sz="1600" dirty="0"/>
              <a:t>Typical observations</a:t>
            </a:r>
            <a:endParaRPr lang="en-GB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4DAFA087-34C7-4EC4-AE63-1A7A5E26EE9C}"/>
              </a:ext>
            </a:extLst>
          </p:cNvPr>
          <p:cNvSpPr txBox="1">
            <a:spLocks/>
          </p:cNvSpPr>
          <p:nvPr/>
        </p:nvSpPr>
        <p:spPr>
          <a:xfrm>
            <a:off x="9963370" y="6204408"/>
            <a:ext cx="1748631" cy="27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EYInterstate Light" panose="02000506000000020004" pitchFamily="2" charset="0"/>
                <a:ea typeface="+mj-ea"/>
                <a:cs typeface="Arial" pitchFamily="34" charset="0"/>
              </a:defRPr>
            </a:lvl1pPr>
          </a:lstStyle>
          <a:p>
            <a:pPr marL="0" lvl="1" algn="r">
              <a:spcAft>
                <a:spcPts val="200"/>
              </a:spcAft>
            </a:pPr>
            <a:r>
              <a:rPr lang="en-US" sz="1050" i="1" dirty="0">
                <a:latin typeface="EYInterstate Light" panose="02000506000000020004" pitchFamily="2" charset="0"/>
              </a:rPr>
              <a:t>End of section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F655757-380C-4162-95FF-A6F287CE128C}"/>
              </a:ext>
            </a:extLst>
          </p:cNvPr>
          <p:cNvGrpSpPr/>
          <p:nvPr/>
        </p:nvGrpSpPr>
        <p:grpSpPr>
          <a:xfrm>
            <a:off x="10467617" y="189000"/>
            <a:ext cx="1095448" cy="975619"/>
            <a:chOff x="4656571" y="2602968"/>
            <a:chExt cx="3305786" cy="3259448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99D5C20-2598-4643-BF93-E950D055A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1289" y="3383072"/>
              <a:ext cx="1615377" cy="161427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schemeClr val="tx2"/>
                </a:solidFill>
                <a:latin typeface="EYInterstate Light" panose="02000506000000020004" pitchFamily="2" charset="0"/>
              </a:endParaRPr>
            </a:p>
          </p:txBody>
        </p:sp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8A1D6130-F062-438B-B550-BB17955CA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6891" y="2692343"/>
              <a:ext cx="1126571" cy="839689"/>
            </a:xfrm>
            <a:custGeom>
              <a:avLst/>
              <a:gdLst>
                <a:gd name="T0" fmla="*/ 0 w 778"/>
                <a:gd name="T1" fmla="*/ 353 h 581"/>
                <a:gd name="T2" fmla="*/ 288 w 778"/>
                <a:gd name="T3" fmla="*/ 581 h 581"/>
                <a:gd name="T4" fmla="*/ 778 w 778"/>
                <a:gd name="T5" fmla="*/ 367 h 581"/>
                <a:gd name="T6" fmla="*/ 778 w 778"/>
                <a:gd name="T7" fmla="*/ 0 h 581"/>
                <a:gd name="T8" fmla="*/ 0 w 778"/>
                <a:gd name="T9" fmla="*/ 353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8" h="581">
                  <a:moveTo>
                    <a:pt x="0" y="353"/>
                  </a:moveTo>
                  <a:cubicBezTo>
                    <a:pt x="288" y="581"/>
                    <a:pt x="288" y="581"/>
                    <a:pt x="288" y="581"/>
                  </a:cubicBezTo>
                  <a:cubicBezTo>
                    <a:pt x="410" y="449"/>
                    <a:pt x="584" y="367"/>
                    <a:pt x="778" y="367"/>
                  </a:cubicBezTo>
                  <a:cubicBezTo>
                    <a:pt x="778" y="0"/>
                    <a:pt x="778" y="0"/>
                    <a:pt x="778" y="0"/>
                  </a:cubicBezTo>
                  <a:cubicBezTo>
                    <a:pt x="468" y="0"/>
                    <a:pt x="189" y="136"/>
                    <a:pt x="0" y="353"/>
                  </a:cubicBezTo>
                  <a:close/>
                </a:path>
              </a:pathLst>
            </a:custGeom>
            <a:solidFill>
              <a:schemeClr val="accent6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8477B19-5733-4C62-9445-001DB69A0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3087" y="2602968"/>
              <a:ext cx="642179" cy="6421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A40930BB-DD72-4347-932F-6D7C80DD42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867" y="2703377"/>
              <a:ext cx="1235808" cy="1119953"/>
            </a:xfrm>
            <a:custGeom>
              <a:avLst/>
              <a:gdLst>
                <a:gd name="T0" fmla="*/ 18 w 854"/>
                <a:gd name="T1" fmla="*/ 0 h 774"/>
                <a:gd name="T2" fmla="*/ 0 w 854"/>
                <a:gd name="T3" fmla="*/ 368 h 774"/>
                <a:gd name="T4" fmla="*/ 505 w 854"/>
                <a:gd name="T5" fmla="*/ 774 h 774"/>
                <a:gd name="T6" fmla="*/ 854 w 854"/>
                <a:gd name="T7" fmla="*/ 660 h 774"/>
                <a:gd name="T8" fmla="*/ 18 w 854"/>
                <a:gd name="T9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4" h="774">
                  <a:moveTo>
                    <a:pt x="18" y="0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229" y="408"/>
                    <a:pt x="419" y="564"/>
                    <a:pt x="505" y="774"/>
                  </a:cubicBezTo>
                  <a:cubicBezTo>
                    <a:pt x="854" y="660"/>
                    <a:pt x="854" y="660"/>
                    <a:pt x="854" y="660"/>
                  </a:cubicBezTo>
                  <a:cubicBezTo>
                    <a:pt x="721" y="309"/>
                    <a:pt x="403" y="49"/>
                    <a:pt x="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3" name="Oval 12">
              <a:extLst>
                <a:ext uri="{FF2B5EF4-FFF2-40B4-BE49-F238E27FC236}">
                  <a16:creationId xmlns:a16="http://schemas.microsoft.com/office/drawing/2014/main" id="{B5189310-0000-4DBB-9938-21F03C5BE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196" y="2757444"/>
              <a:ext cx="642179" cy="64218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4" name="Freeform 14">
              <a:extLst>
                <a:ext uri="{FF2B5EF4-FFF2-40B4-BE49-F238E27FC236}">
                  <a16:creationId xmlns:a16="http://schemas.microsoft.com/office/drawing/2014/main" id="{F26032E0-FE5A-4737-8039-DDBE10FDCF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125" y="4941076"/>
              <a:ext cx="1432213" cy="745900"/>
            </a:xfrm>
            <a:custGeom>
              <a:avLst/>
              <a:gdLst>
                <a:gd name="T0" fmla="*/ 680 w 989"/>
                <a:gd name="T1" fmla="*/ 516 h 516"/>
                <a:gd name="T2" fmla="*/ 989 w 989"/>
                <a:gd name="T3" fmla="*/ 469 h 516"/>
                <a:gd name="T4" fmla="*/ 877 w 989"/>
                <a:gd name="T5" fmla="*/ 119 h 516"/>
                <a:gd name="T6" fmla="*/ 680 w 989"/>
                <a:gd name="T7" fmla="*/ 149 h 516"/>
                <a:gd name="T8" fmla="*/ 260 w 989"/>
                <a:gd name="T9" fmla="*/ 0 h 516"/>
                <a:gd name="T10" fmla="*/ 0 w 989"/>
                <a:gd name="T11" fmla="*/ 261 h 516"/>
                <a:gd name="T12" fmla="*/ 680 w 989"/>
                <a:gd name="T13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516">
                  <a:moveTo>
                    <a:pt x="680" y="516"/>
                  </a:moveTo>
                  <a:cubicBezTo>
                    <a:pt x="788" y="516"/>
                    <a:pt x="892" y="499"/>
                    <a:pt x="989" y="469"/>
                  </a:cubicBezTo>
                  <a:cubicBezTo>
                    <a:pt x="877" y="119"/>
                    <a:pt x="877" y="119"/>
                    <a:pt x="877" y="119"/>
                  </a:cubicBezTo>
                  <a:cubicBezTo>
                    <a:pt x="815" y="139"/>
                    <a:pt x="749" y="149"/>
                    <a:pt x="680" y="149"/>
                  </a:cubicBezTo>
                  <a:cubicBezTo>
                    <a:pt x="521" y="149"/>
                    <a:pt x="374" y="93"/>
                    <a:pt x="260" y="0"/>
                  </a:cubicBezTo>
                  <a:cubicBezTo>
                    <a:pt x="0" y="261"/>
                    <a:pt x="0" y="261"/>
                    <a:pt x="0" y="261"/>
                  </a:cubicBezTo>
                  <a:cubicBezTo>
                    <a:pt x="182" y="420"/>
                    <a:pt x="420" y="516"/>
                    <a:pt x="680" y="5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5" name="Oval 15">
              <a:extLst>
                <a:ext uri="{FF2B5EF4-FFF2-40B4-BE49-F238E27FC236}">
                  <a16:creationId xmlns:a16="http://schemas.microsoft.com/office/drawing/2014/main" id="{9ADA73F4-6233-4685-8373-FF68C4F1E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6661" y="5220236"/>
              <a:ext cx="643282" cy="64218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6" name="Freeform 17">
              <a:extLst>
                <a:ext uri="{FF2B5EF4-FFF2-40B4-BE49-F238E27FC236}">
                  <a16:creationId xmlns:a16="http://schemas.microsoft.com/office/drawing/2014/main" id="{14A9C7B8-1344-47E2-9166-ED9D11C2E3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511" y="3829950"/>
              <a:ext cx="1061471" cy="1720203"/>
            </a:xfrm>
            <a:custGeom>
              <a:avLst/>
              <a:gdLst>
                <a:gd name="T0" fmla="*/ 733 w 733"/>
                <a:gd name="T1" fmla="*/ 248 h 1189"/>
                <a:gd name="T2" fmla="*/ 703 w 733"/>
                <a:gd name="T3" fmla="*/ 0 h 1189"/>
                <a:gd name="T4" fmla="*/ 350 w 733"/>
                <a:gd name="T5" fmla="*/ 105 h 1189"/>
                <a:gd name="T6" fmla="*/ 366 w 733"/>
                <a:gd name="T7" fmla="*/ 248 h 1189"/>
                <a:gd name="T8" fmla="*/ 0 w 733"/>
                <a:gd name="T9" fmla="*/ 844 h 1189"/>
                <a:gd name="T10" fmla="*/ 130 w 733"/>
                <a:gd name="T11" fmla="*/ 1189 h 1189"/>
                <a:gd name="T12" fmla="*/ 733 w 733"/>
                <a:gd name="T13" fmla="*/ 248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189">
                  <a:moveTo>
                    <a:pt x="733" y="248"/>
                  </a:moveTo>
                  <a:cubicBezTo>
                    <a:pt x="733" y="163"/>
                    <a:pt x="722" y="80"/>
                    <a:pt x="703" y="0"/>
                  </a:cubicBezTo>
                  <a:cubicBezTo>
                    <a:pt x="350" y="105"/>
                    <a:pt x="350" y="105"/>
                    <a:pt x="350" y="105"/>
                  </a:cubicBezTo>
                  <a:cubicBezTo>
                    <a:pt x="360" y="151"/>
                    <a:pt x="366" y="199"/>
                    <a:pt x="366" y="248"/>
                  </a:cubicBezTo>
                  <a:cubicBezTo>
                    <a:pt x="366" y="508"/>
                    <a:pt x="217" y="734"/>
                    <a:pt x="0" y="844"/>
                  </a:cubicBezTo>
                  <a:cubicBezTo>
                    <a:pt x="130" y="1189"/>
                    <a:pt x="130" y="1189"/>
                    <a:pt x="130" y="1189"/>
                  </a:cubicBezTo>
                  <a:cubicBezTo>
                    <a:pt x="486" y="1025"/>
                    <a:pt x="733" y="666"/>
                    <a:pt x="733" y="2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F1DA212-A3A6-4B85-883B-8893850D6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17971" y="4457786"/>
              <a:ext cx="644386" cy="64218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id="{E0FEB74B-DF54-44C0-A478-9A5638E83D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5045" y="3358798"/>
              <a:ext cx="771277" cy="1823923"/>
            </a:xfrm>
            <a:custGeom>
              <a:avLst/>
              <a:gdLst>
                <a:gd name="T0" fmla="*/ 0 w 533"/>
                <a:gd name="T1" fmla="*/ 574 h 1261"/>
                <a:gd name="T2" fmla="*/ 260 w 533"/>
                <a:gd name="T3" fmla="*/ 1261 h 1261"/>
                <a:gd name="T4" fmla="*/ 533 w 533"/>
                <a:gd name="T5" fmla="*/ 1015 h 1261"/>
                <a:gd name="T6" fmla="*/ 366 w 533"/>
                <a:gd name="T7" fmla="*/ 574 h 1261"/>
                <a:gd name="T8" fmla="*/ 474 w 533"/>
                <a:gd name="T9" fmla="*/ 210 h 1261"/>
                <a:gd name="T10" fmla="*/ 174 w 533"/>
                <a:gd name="T11" fmla="*/ 0 h 1261"/>
                <a:gd name="T12" fmla="*/ 0 w 533"/>
                <a:gd name="T13" fmla="*/ 574 h 1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3" h="1261">
                  <a:moveTo>
                    <a:pt x="0" y="574"/>
                  </a:moveTo>
                  <a:cubicBezTo>
                    <a:pt x="0" y="838"/>
                    <a:pt x="98" y="1079"/>
                    <a:pt x="260" y="1261"/>
                  </a:cubicBezTo>
                  <a:cubicBezTo>
                    <a:pt x="533" y="1015"/>
                    <a:pt x="533" y="1015"/>
                    <a:pt x="533" y="1015"/>
                  </a:cubicBezTo>
                  <a:cubicBezTo>
                    <a:pt x="429" y="898"/>
                    <a:pt x="366" y="743"/>
                    <a:pt x="366" y="574"/>
                  </a:cubicBezTo>
                  <a:cubicBezTo>
                    <a:pt x="366" y="440"/>
                    <a:pt x="406" y="315"/>
                    <a:pt x="474" y="21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64" y="164"/>
                    <a:pt x="0" y="362"/>
                    <a:pt x="0" y="5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0" name="Oval 21">
              <a:extLst>
                <a:ext uri="{FF2B5EF4-FFF2-40B4-BE49-F238E27FC236}">
                  <a16:creationId xmlns:a16="http://schemas.microsoft.com/office/drawing/2014/main" id="{0AEE6DF8-C67D-4ACA-B6DA-F267624BE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71" y="3929257"/>
              <a:ext cx="642179" cy="643283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481E63E-3707-4A59-B65B-D90ECA3E354F}"/>
                </a:ext>
              </a:extLst>
            </p:cNvPr>
            <p:cNvSpPr/>
            <p:nvPr/>
          </p:nvSpPr>
          <p:spPr>
            <a:xfrm>
              <a:off x="5660473" y="3632889"/>
              <a:ext cx="1437008" cy="111464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685800"/>
              <a:endParaRPr lang="en-US" sz="2100" b="1" cap="all" dirty="0">
                <a:solidFill>
                  <a:schemeClr val="tx2"/>
                </a:solidFill>
                <a:latin typeface="EYInterstate Light" panose="02000506000000020004" pitchFamily="2" charset="0"/>
                <a:cs typeface="Arial" panose="020B0604020202020204" pitchFamily="34" charset="0"/>
              </a:endParaRPr>
            </a:p>
          </p:txBody>
        </p:sp>
        <p:pic>
          <p:nvPicPr>
            <p:cNvPr id="43" name="Graphic 42" descr="Target Audience">
              <a:extLst>
                <a:ext uri="{FF2B5EF4-FFF2-40B4-BE49-F238E27FC236}">
                  <a16:creationId xmlns:a16="http://schemas.microsoft.com/office/drawing/2014/main" id="{1FD14F94-3EEF-4177-898D-74AC0C63B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478597" y="2639347"/>
              <a:ext cx="597521" cy="597521"/>
            </a:xfrm>
            <a:prstGeom prst="rect">
              <a:avLst/>
            </a:prstGeom>
          </p:spPr>
        </p:pic>
        <p:pic>
          <p:nvPicPr>
            <p:cNvPr id="44" name="Graphic 43" descr="Handshake">
              <a:extLst>
                <a:ext uri="{FF2B5EF4-FFF2-40B4-BE49-F238E27FC236}">
                  <a16:creationId xmlns:a16="http://schemas.microsoft.com/office/drawing/2014/main" id="{A2EB550B-C41D-42EE-A925-3D59B966D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903448" y="2776435"/>
              <a:ext cx="643673" cy="643673"/>
            </a:xfrm>
            <a:prstGeom prst="rect">
              <a:avLst/>
            </a:prstGeom>
          </p:spPr>
        </p:pic>
        <p:pic>
          <p:nvPicPr>
            <p:cNvPr id="45" name="Graphic 44" descr="Ribbon">
              <a:extLst>
                <a:ext uri="{FF2B5EF4-FFF2-40B4-BE49-F238E27FC236}">
                  <a16:creationId xmlns:a16="http://schemas.microsoft.com/office/drawing/2014/main" id="{49926E4C-E783-45BC-878E-964CD179B54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852267" y="5312726"/>
              <a:ext cx="457200" cy="457200"/>
            </a:xfrm>
            <a:prstGeom prst="rect">
              <a:avLst/>
            </a:prstGeom>
          </p:spPr>
        </p:pic>
        <p:pic>
          <p:nvPicPr>
            <p:cNvPr id="47" name="Graphic 46" descr="Contract">
              <a:extLst>
                <a:ext uri="{FF2B5EF4-FFF2-40B4-BE49-F238E27FC236}">
                  <a16:creationId xmlns:a16="http://schemas.microsoft.com/office/drawing/2014/main" id="{543B689A-C9EB-48F6-BF5C-DB5F90DD771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758757" y="4025047"/>
              <a:ext cx="418525" cy="418525"/>
            </a:xfrm>
            <a:prstGeom prst="rect">
              <a:avLst/>
            </a:prstGeom>
          </p:spPr>
        </p:pic>
        <p:pic>
          <p:nvPicPr>
            <p:cNvPr id="49" name="Graphic 48" descr="Coins">
              <a:extLst>
                <a:ext uri="{FF2B5EF4-FFF2-40B4-BE49-F238E27FC236}">
                  <a16:creationId xmlns:a16="http://schemas.microsoft.com/office/drawing/2014/main" id="{E8F19C87-4622-4773-A644-26DEA2C87B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399807" y="4551818"/>
              <a:ext cx="469492" cy="469492"/>
            </a:xfrm>
            <a:prstGeom prst="rect">
              <a:avLst/>
            </a:prstGeom>
          </p:spPr>
        </p:pic>
      </p:grpSp>
      <p:pic>
        <p:nvPicPr>
          <p:cNvPr id="50" name="Graphic 49" descr="Target Audience">
            <a:extLst>
              <a:ext uri="{FF2B5EF4-FFF2-40B4-BE49-F238E27FC236}">
                <a16:creationId xmlns:a16="http://schemas.microsoft.com/office/drawing/2014/main" id="{3834C737-3C74-4273-BD47-5EDD5E61E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33424" y="215016"/>
            <a:ext cx="772070" cy="77207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151BFC-AA63-44CE-97D7-6AC5D1313313}"/>
              </a:ext>
            </a:extLst>
          </p:cNvPr>
          <p:cNvSpPr txBox="1"/>
          <p:nvPr/>
        </p:nvSpPr>
        <p:spPr>
          <a:xfrm>
            <a:off x="266293" y="927554"/>
            <a:ext cx="10899028" cy="4321248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IN" sz="1400" b="1" dirty="0">
                <a:solidFill>
                  <a:schemeClr val="accent2">
                    <a:lumMod val="75000"/>
                  </a:schemeClr>
                </a:solidFill>
              </a:rPr>
              <a:t>Sourcing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>
                <a:solidFill>
                  <a:schemeClr val="bg1"/>
                </a:solidFill>
              </a:rPr>
              <a:t>Vendor with </a:t>
            </a:r>
            <a:r>
              <a:rPr lang="en-IN" sz="1400" b="1" dirty="0">
                <a:solidFill>
                  <a:schemeClr val="bg1"/>
                </a:solidFill>
              </a:rPr>
              <a:t>improper background </a:t>
            </a:r>
            <a:r>
              <a:rPr lang="en-IN" sz="1400" dirty="0">
                <a:solidFill>
                  <a:schemeClr val="bg1"/>
                </a:solidFill>
              </a:rPr>
              <a:t>(proprietor company, no dedicated recruitment staff, small scale in relation to client’s volume)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b="1" dirty="0">
                <a:solidFill>
                  <a:schemeClr val="bg1"/>
                </a:solidFill>
              </a:rPr>
              <a:t>Preferential treatment </a:t>
            </a:r>
            <a:r>
              <a:rPr lang="en-IN" sz="1400" dirty="0">
                <a:solidFill>
                  <a:schemeClr val="bg1"/>
                </a:solidFill>
              </a:rPr>
              <a:t>to specific vendor (requirement not shared to all vendors at the same time)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b="1" dirty="0">
                <a:solidFill>
                  <a:schemeClr val="bg1"/>
                </a:solidFill>
              </a:rPr>
              <a:t>Variation in contract clauses</a:t>
            </a:r>
            <a:r>
              <a:rPr lang="en-IN" sz="1400" dirty="0">
                <a:solidFill>
                  <a:schemeClr val="bg1"/>
                </a:solidFill>
              </a:rPr>
              <a:t> (e.g. commission rate, replacement clause, retention clause) amongst the vendor</a:t>
            </a:r>
          </a:p>
          <a:p>
            <a:pPr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IN" sz="1400" b="1" dirty="0">
                <a:solidFill>
                  <a:schemeClr val="accent2">
                    <a:lumMod val="75000"/>
                  </a:schemeClr>
                </a:solidFill>
              </a:rPr>
              <a:t>Screen &amp; Select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b="1" dirty="0">
                <a:solidFill>
                  <a:schemeClr val="bg1"/>
                </a:solidFill>
              </a:rPr>
              <a:t>Lower grade panellist</a:t>
            </a:r>
            <a:r>
              <a:rPr lang="en-IN" sz="1400" dirty="0">
                <a:solidFill>
                  <a:schemeClr val="bg1"/>
                </a:solidFill>
              </a:rPr>
              <a:t> for interviewing candidate being considered for higher grade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>
                <a:solidFill>
                  <a:schemeClr val="bg1"/>
                </a:solidFill>
              </a:rPr>
              <a:t>Interview </a:t>
            </a:r>
            <a:r>
              <a:rPr lang="en-IN" sz="1400" b="1" dirty="0">
                <a:solidFill>
                  <a:schemeClr val="bg1"/>
                </a:solidFill>
              </a:rPr>
              <a:t>assessment records </a:t>
            </a:r>
            <a:r>
              <a:rPr lang="en-IN" sz="1400" dirty="0">
                <a:solidFill>
                  <a:schemeClr val="bg1"/>
                </a:solidFill>
              </a:rPr>
              <a:t>not available for the selected candidates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b="1" dirty="0">
                <a:solidFill>
                  <a:schemeClr val="bg1"/>
                </a:solidFill>
              </a:rPr>
              <a:t>Duplicate source </a:t>
            </a:r>
            <a:r>
              <a:rPr lang="en-IN" sz="1400" dirty="0">
                <a:solidFill>
                  <a:schemeClr val="bg1"/>
                </a:solidFill>
              </a:rPr>
              <a:t>for the same candidate ID – Mismatch in source as per manual tracker and system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>
                <a:solidFill>
                  <a:schemeClr val="bg1"/>
                </a:solidFill>
              </a:rPr>
              <a:t>Hiring with salary </a:t>
            </a:r>
            <a:r>
              <a:rPr lang="en-IN" sz="1400" b="1" dirty="0">
                <a:solidFill>
                  <a:schemeClr val="bg1"/>
                </a:solidFill>
              </a:rPr>
              <a:t>beyond defined band </a:t>
            </a:r>
            <a:r>
              <a:rPr lang="en-IN" sz="1400" dirty="0">
                <a:solidFill>
                  <a:schemeClr val="bg1"/>
                </a:solidFill>
              </a:rPr>
              <a:t>without requisite approval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>
                <a:solidFill>
                  <a:schemeClr val="bg1"/>
                </a:solidFill>
              </a:rPr>
              <a:t>Delay, non-payment or excess / short payment of employee referral to employee and vendors (</a:t>
            </a:r>
            <a:r>
              <a:rPr lang="en-IN" sz="1400" b="1" dirty="0">
                <a:solidFill>
                  <a:schemeClr val="bg1"/>
                </a:solidFill>
              </a:rPr>
              <a:t>ineligible cases</a:t>
            </a:r>
            <a:r>
              <a:rPr lang="en-IN" sz="1400" dirty="0">
                <a:solidFill>
                  <a:schemeClr val="bg1"/>
                </a:solidFill>
              </a:rPr>
              <a:t>)</a:t>
            </a:r>
          </a:p>
          <a:p>
            <a:pPr marL="356616" indent="-356616"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b="1" dirty="0">
                <a:solidFill>
                  <a:schemeClr val="bg1"/>
                </a:solidFill>
              </a:rPr>
              <a:t>Replacement / Credit Note </a:t>
            </a:r>
            <a:r>
              <a:rPr lang="en-IN" sz="1400" dirty="0">
                <a:solidFill>
                  <a:schemeClr val="bg1"/>
                </a:solidFill>
              </a:rPr>
              <a:t>not provided by recruitment vendor on separation of candidate withing stipulated period (say 3-6 months)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8AD3B0-5A95-4A6A-B48C-A5F32F0B060E}"/>
              </a:ext>
            </a:extLst>
          </p:cNvPr>
          <p:cNvSpPr txBox="1"/>
          <p:nvPr/>
        </p:nvSpPr>
        <p:spPr>
          <a:xfrm>
            <a:off x="266293" y="5363394"/>
            <a:ext cx="6094602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IN" sz="1400" b="1" dirty="0">
                <a:solidFill>
                  <a:schemeClr val="accent2">
                    <a:lumMod val="75000"/>
                  </a:schemeClr>
                </a:solidFill>
              </a:rPr>
              <a:t>BGV</a:t>
            </a:r>
          </a:p>
          <a:p>
            <a:pPr marL="356616" indent="-356616"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>
                <a:solidFill>
                  <a:schemeClr val="bg1"/>
                </a:solidFill>
              </a:rPr>
              <a:t>Employee </a:t>
            </a:r>
            <a:r>
              <a:rPr lang="en-IN" sz="1400" b="1" dirty="0">
                <a:solidFill>
                  <a:schemeClr val="bg1"/>
                </a:solidFill>
              </a:rPr>
              <a:t>onboarded prior to BGV </a:t>
            </a:r>
            <a:r>
              <a:rPr lang="en-IN" sz="1400" dirty="0">
                <a:solidFill>
                  <a:schemeClr val="bg1"/>
                </a:solidFill>
              </a:rPr>
              <a:t>Report</a:t>
            </a:r>
          </a:p>
          <a:p>
            <a:pPr marL="356616" indent="-356616">
              <a:spcAft>
                <a:spcPts val="60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</a:pPr>
            <a:r>
              <a:rPr lang="en-IN" sz="1400" dirty="0">
                <a:solidFill>
                  <a:schemeClr val="bg1"/>
                </a:solidFill>
              </a:rPr>
              <a:t>Delay or no action on </a:t>
            </a:r>
            <a:r>
              <a:rPr lang="en-IN" sz="1400" b="1" dirty="0">
                <a:solidFill>
                  <a:schemeClr val="bg1"/>
                </a:solidFill>
              </a:rPr>
              <a:t>amber or red cases</a:t>
            </a:r>
          </a:p>
        </p:txBody>
      </p:sp>
    </p:spTree>
    <p:extLst>
      <p:ext uri="{BB962C8B-B14F-4D97-AF65-F5344CB8AC3E}">
        <p14:creationId xmlns:p14="http://schemas.microsoft.com/office/powerpoint/2010/main" val="404534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</p:bldLst>
  </p:timing>
</p:sld>
</file>

<file path=ppt/theme/theme1.xml><?xml version="1.0" encoding="utf-8"?>
<a:theme xmlns:a="http://schemas.openxmlformats.org/drawingml/2006/main" name="EY regular presentation 2015 v1">
  <a:themeElements>
    <a:clrScheme name="EY light print">
      <a:dk1>
        <a:srgbClr val="000000"/>
      </a:dk1>
      <a:lt1>
        <a:srgbClr val="646464"/>
      </a:lt1>
      <a:dk2>
        <a:srgbClr val="FFFFFF"/>
      </a:dk2>
      <a:lt2>
        <a:srgbClr val="646464"/>
      </a:lt2>
      <a:accent1>
        <a:srgbClr val="808080"/>
      </a:accent1>
      <a:accent2>
        <a:srgbClr val="FFE6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36576" rIns="0" bIns="0" rtlCol="0">
        <a:spAutoFit/>
      </a:bodyPr>
      <a:lstStyle>
        <a:defPPr marL="356616" indent="-356616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err="1" smtClean="0">
            <a:solidFill>
              <a:schemeClr val="bg1"/>
            </a:solidFill>
          </a:defRPr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2.xml><?xml version="1.0" encoding="utf-8"?>
<a:theme xmlns:a="http://schemas.openxmlformats.org/drawingml/2006/main" name="1_New version - PowerPoint Printed - Landscape">
  <a:themeElements>
    <a:clrScheme name="EY Printed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7F7E82"/>
      </a:accent1>
      <a:accent2>
        <a:srgbClr val="FFE600"/>
      </a:accent2>
      <a:accent3>
        <a:srgbClr val="A5A4A7"/>
      </a:accent3>
      <a:accent4>
        <a:srgbClr val="CCCBCD"/>
      </a:accent4>
      <a:accent5>
        <a:srgbClr val="FFF27F"/>
      </a:accent5>
      <a:accent6>
        <a:srgbClr val="2C973E"/>
      </a:accent6>
      <a:hlink>
        <a:srgbClr val="A5A4A7"/>
      </a:hlink>
      <a:folHlink>
        <a:srgbClr val="CCCBCD"/>
      </a:folHlink>
    </a:clrScheme>
    <a:fontScheme name="EY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mpd="sng">
          <a:solidFill>
            <a:schemeClr val="accent1"/>
          </a:solidFill>
        </a:ln>
      </a:spPr>
      <a:bodyPr lIns="72000" tIns="72000" rIns="72000" bIns="72000" rtlCol="0" anchor="ctr"/>
      <a:lstStyle>
        <a:defPPr algn="ctr">
          <a:defRPr sz="10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10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oposal of the Future – Template 1.potx" id="{A25CC966-BFF9-4EB1-833F-E2D00F043161}" vid="{41E77186-FECF-4649-84A4-83AA3B0192A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c908b1-f277-4340-90a9-4611d0b0f078">
      <Value>5</Value>
      <Value>4</Value>
      <Value>31</Value>
    </TaxCatchAll>
    <_dlc_DocId xmlns="a58fa7a9-42c2-499c-80cb-0d199d7b09e3">WDWSJJ73EVP6-4-6402</_dlc_DocId>
    <_dlc_DocIdUrl xmlns="a58fa7a9-42c2-499c-80cb-0d199d7b09e3">
      <Url>https://sharecontent.ey.net/cms/LearningResources/_layouts/15/DocIdRedir.aspx?ID=WDWSJJ73EVP6-4-6402</Url>
      <Description>WDWSJJ73EVP6-4-6402</Description>
    </_dlc_DocIdUrl>
    <Item_x0020_Contact xmlns="a58fa7a9-42c2-499c-80cb-0d199d7b09e3">
      <UserInfo>
        <DisplayName>Pei San Chew</DisplayName>
        <AccountId>2459</AccountId>
        <AccountType/>
      </UserInfo>
    </Item_x0020_Contact>
    <Nullify_Field xmlns="faac8600-a501-4c67-82a5-ef9ada830a1d">
      <Url xsi:nil="true"/>
      <Description xsi:nil="true"/>
    </Nullify_Field>
    <Archive xmlns="faac8600-a501-4c67-82a5-ef9ada830a1d">
      <Url xsi:nil="true"/>
      <Description xsi:nil="true"/>
    </Archive>
    <Item_x0020_Type xmlns="a58fa7a9-42c2-499c-80cb-0d199d7b09e3">Virtual classroom</Item_x0020_Type>
    <Item_x0020_Id xmlns="a58fa7a9-42c2-499c-80cb-0d199d7b09e3">MYADVHRC6285493</Item_x0020_Id>
    <Set_x0020_Creator_x0028_1_x0029_ xmlns="faac8600-a501-4c67-82a5-ef9ada830a1d">
      <Url>https://sites.ey.com/sites/LCR/_layouts/15/wrkstat.aspx?List=faac8600-a501-4c67-82a5-ef9ada830a1d&amp;WorkflowInstanceName=0ceb4cc9-debd-49fe-97b7-d5cded80ee77</Url>
      <Description>Stage 1</Description>
    </Set_x0020_Creator_x0028_1_x0029_>
    <Creator xmlns="faac8600-a501-4c67-82a5-ef9ada830a1d">Pei San Chew;Pei San Chew</Creator>
    <Item_x0020_Name xmlns="a58fa7a9-42c2-499c-80cb-0d199d7b09e3" xsi:nil="true"/>
    <Unarchive_x0020_this xmlns="faac8600-a501-4c67-82a5-ef9ada830a1d">
      <Url xsi:nil="true"/>
      <Description xsi:nil="true"/>
    </Unarchive_x0020_this>
    <Archive_x0020_this xmlns="faac8600-a501-4c67-82a5-ef9ada830a1d">
      <Url xsi:nil="true"/>
      <Description xsi:nil="true"/>
    </Archive_x0020_this>
    <Region xmlns="faac8600-a501-4c67-82a5-ef9ada830a1d">ASEAN</Region>
    <dbda20b6336f40ec8fe2871527a20f33 xmlns="a58fa7a9-42c2-499c-80cb-0d199d7b09e3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Staff/Assistant</TermName>
          <TermId xmlns="http://schemas.microsoft.com/office/infopath/2007/PartnerControls">def4139c-ee93-4339-8258-32d49fad74e7</TermId>
        </TermInfo>
        <TermInfo xmlns="http://schemas.microsoft.com/office/infopath/2007/PartnerControls">
          <TermName xmlns="http://schemas.microsoft.com/office/infopath/2007/PartnerControls">Senior</TermName>
          <TermId xmlns="http://schemas.microsoft.com/office/infopath/2007/PartnerControls">e296a8cb-44e0-4b7f-b2e0-6874bbd7f674</TermId>
        </TermInfo>
      </Terms>
    </dbda20b6336f40ec8fe2871527a20f33>
    <ArchiveDate xmlns="faac8600-a501-4c67-82a5-ef9ada830a1d" xsi:nil="true"/>
    <Unarchive_x0020_this_x0028_1_x0029_ xmlns="faac8600-a501-4c67-82a5-ef9ada830a1d">
      <Url xsi:nil="true"/>
      <Description xsi:nil="true"/>
    </Unarchive_x0020_this_x0028_1_x0029_>
    <UnArchive xmlns="faac8600-a501-4c67-82a5-ef9ada830a1d">
      <Url xsi:nil="true"/>
      <Description xsi:nil="true"/>
    </UnArchive>
    <Set_x0020_Creator xmlns="faac8600-a501-4c67-82a5-ef9ada830a1d">
      <Url xsi:nil="true"/>
      <Description xsi:nil="true"/>
    </Set_x0020_Creator>
    <l0deca1816ca4c619f35f5850a803e74 xmlns="50c908b1-f277-4340-90a9-4611d0b0f078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Malaysia</TermName>
          <TermId xmlns="http://schemas.microsoft.com/office/infopath/2007/PartnerControls">07aeb91e-1922-4cbe-8f80-02276ffcdc9b</TermId>
        </TermInfo>
      </Terms>
    </l0deca1816ca4c619f35f5850a803e74>
    <Active_x002f_Inactive xmlns="faac8600-a501-4c67-82a5-ef9ada830a1d">Active</Active_x002f_Inactive>
    <b2b3a6ee8efa4dd396d8064563b2421c xmlns="a58fa7a9-42c2-499c-80cb-0d199d7b09e3">
      <Terms xmlns="http://schemas.microsoft.com/office/infopath/2007/PartnerControls"/>
    </b2b3a6ee8efa4dd396d8064563b2421c>
    <ItemPublishDate xmlns="a58fa7a9-42c2-499c-80cb-0d199d7b09e3">2020-04-16T22:00:00+00:00</ItemPublishDate>
    <Area xmlns="a58fa7a9-42c2-499c-80cb-0d199d7b09e3">Asia Pacific</Area>
    <Status xmlns="faac8600-a501-4c67-82a5-ef9ada830a1d">Draft</Status>
    <Archive_x0020_this_x0028_1_x0029_ xmlns="faac8600-a501-4c67-82a5-ef9ada830a1d">
      <Url xsi:nil="true"/>
      <Description xsi:nil="true"/>
    </Archive_x0020_this_x0028_1_x0029_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74BABF4F3BF4D8C984C1A06F7F1E6" ma:contentTypeVersion="76" ma:contentTypeDescription="Create a new document." ma:contentTypeScope="" ma:versionID="1f68355786dd05a463c63744ecfda586">
  <xsd:schema xmlns:xsd="http://www.w3.org/2001/XMLSchema" xmlns:xs="http://www.w3.org/2001/XMLSchema" xmlns:p="http://schemas.microsoft.com/office/2006/metadata/properties" xmlns:ns2="faac8600-a501-4c67-82a5-ef9ada830a1d" xmlns:ns3="a58fa7a9-42c2-499c-80cb-0d199d7b09e3" xmlns:ns4="50c908b1-f277-4340-90a9-4611d0b0f078" targetNamespace="http://schemas.microsoft.com/office/2006/metadata/properties" ma:root="true" ma:fieldsID="295389cbd934c1429bea0d058a8d592e" ns2:_="" ns3:_="" ns4:_="">
    <xsd:import namespace="faac8600-a501-4c67-82a5-ef9ada830a1d"/>
    <xsd:import namespace="a58fa7a9-42c2-499c-80cb-0d199d7b09e3"/>
    <xsd:import namespace="50c908b1-f277-4340-90a9-4611d0b0f078"/>
    <xsd:element name="properties">
      <xsd:complexType>
        <xsd:sequence>
          <xsd:element name="documentManagement">
            <xsd:complexType>
              <xsd:all>
                <xsd:element ref="ns2:UnArchive" minOccurs="0"/>
                <xsd:element ref="ns2:Archive_x0020_this" minOccurs="0"/>
                <xsd:element ref="ns2:Unarchive_x0020_this" minOccurs="0"/>
                <xsd:element ref="ns3:ItemPublishDate" minOccurs="0"/>
                <xsd:element ref="ns2:Creator" minOccurs="0"/>
                <xsd:element ref="ns2:Region" minOccurs="0"/>
                <xsd:element ref="ns2:Nullify_Field" minOccurs="0"/>
                <xsd:element ref="ns2:Status" minOccurs="0"/>
                <xsd:element ref="ns2:Set_x0020_Creator" minOccurs="0"/>
                <xsd:element ref="ns3:Item_x0020_Type" minOccurs="0"/>
                <xsd:element ref="ns3:Item_x0020_Contact" minOccurs="0"/>
                <xsd:element ref="ns3:dbda20b6336f40ec8fe2871527a20f33" minOccurs="0"/>
                <xsd:element ref="ns3:_dlc_DocId" minOccurs="0"/>
                <xsd:element ref="ns3:Area" minOccurs="0"/>
                <xsd:element ref="ns2:ArchiveDate" minOccurs="0"/>
                <xsd:element ref="ns3:Item_x0020_Name" minOccurs="0"/>
                <xsd:element ref="ns4:l0deca1816ca4c619f35f5850a803e74" minOccurs="0"/>
                <xsd:element ref="ns3:_dlc_DocIdUrl" minOccurs="0"/>
                <xsd:element ref="ns2:Archive" minOccurs="0"/>
                <xsd:element ref="ns3:Item_x0020_Id" minOccurs="0"/>
                <xsd:element ref="ns3:_dlc_DocIdPersistId" minOccurs="0"/>
                <xsd:element ref="ns2:Active_x002f_Inactive" minOccurs="0"/>
                <xsd:element ref="ns4:TaxCatchAll" minOccurs="0"/>
                <xsd:element ref="ns3:b2b3a6ee8efa4dd396d8064563b2421c" minOccurs="0"/>
                <xsd:element ref="ns2:Archive_x0020_this_x0028_1_x0029_" minOccurs="0"/>
                <xsd:element ref="ns2:Set_x0020_Creator_x0028_1_x0029_" minOccurs="0"/>
                <xsd:element ref="ns2:Unarchive_x0020_this_x0028_1_x0029_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ac8600-a501-4c67-82a5-ef9ada830a1d" elementFormDefault="qualified">
    <xsd:import namespace="http://schemas.microsoft.com/office/2006/documentManagement/types"/>
    <xsd:import namespace="http://schemas.microsoft.com/office/infopath/2007/PartnerControls"/>
    <xsd:element name="UnArchive" ma:index="1" nillable="true" ma:displayName="UnArchive" ma:format="Hyperlink" ma:internalName="UnArchiv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rchive_x0020_this" ma:index="2" nillable="true" ma:displayName="Archive this" ma:format="Hyperlink" ma:internalName="Archive_x0020_this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Unarchive_x0020_this" ma:index="3" nillable="true" ma:displayName="Unarchive this" ma:format="Hyperlink" ma:internalName="Unarchive_x0020_this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Creator" ma:index="5" nillable="true" ma:displayName="Creator" ma:internalName="Creator" ma:readOnly="false">
      <xsd:simpleType>
        <xsd:restriction base="dms:Text">
          <xsd:maxLength value="255"/>
        </xsd:restriction>
      </xsd:simpleType>
    </xsd:element>
    <xsd:element name="Region" ma:index="6" nillable="true" ma:displayName="Region" ma:format="Dropdown" ma:internalName="Region0" ma:readOnly="false">
      <xsd:simpleType>
        <xsd:restriction base="dms:Choice">
          <xsd:enumeration value="BBC"/>
          <xsd:enumeration value="Africa"/>
          <xsd:enumeration value="ASEAN"/>
          <xsd:enumeration value="Canada"/>
          <xsd:enumeration value="CIS"/>
          <xsd:enumeration value="CSE"/>
          <xsd:enumeration value="EMEIA Area content"/>
          <xsd:enumeration value="APAC Area content"/>
          <xsd:enumeration value="Executive"/>
          <xsd:enumeration value="EYC"/>
          <xsd:enumeration value="FSO Americas"/>
          <xsd:enumeration value="FSO EMEIA"/>
          <xsd:enumeration value="FSO Asia-Pac"/>
          <xsd:enumeration value="GDS"/>
          <xsd:enumeration value="Global"/>
          <xsd:enumeration value="Greater China"/>
          <xsd:enumeration value="GSA"/>
          <xsd:enumeration value="India"/>
          <xsd:enumeration value="Israel"/>
          <xsd:enumeration value="Japan"/>
          <xsd:enumeration value="Korea"/>
          <xsd:enumeration value="Latin America North"/>
          <xsd:enumeration value="Latin America South"/>
          <xsd:enumeration value="Mediterranean"/>
          <xsd:enumeration value="MENA"/>
          <xsd:enumeration value="Nordics"/>
          <xsd:enumeration value="Oceania"/>
          <xsd:enumeration value="UK and Ireland"/>
          <xsd:enumeration value="United States"/>
          <xsd:enumeration value="WEM"/>
        </xsd:restriction>
      </xsd:simpleType>
    </xsd:element>
    <xsd:element name="Nullify_Field" ma:index="7" nillable="true" ma:displayName="Nullify this" ma:format="Hyperlink" ma:internalName="Nullify_Fiel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Status" ma:index="10" nillable="true" ma:displayName="Status" ma:default="Draft" ma:format="Dropdown" ma:indexed="true" ma:internalName="Status" ma:readOnly="false">
      <xsd:simpleType>
        <xsd:restriction base="dms:Choice">
          <xsd:enumeration value="Draft"/>
          <xsd:enumeration value="Archive"/>
        </xsd:restriction>
      </xsd:simpleType>
    </xsd:element>
    <xsd:element name="Set_x0020_Creator" ma:index="11" nillable="true" ma:displayName="Set Creator" ma:format="Hyperlink" ma:internalName="Set_x0020_Creator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rchiveDate" ma:index="24" nillable="true" ma:displayName="Archive Date" ma:format="DateOnly" ma:hidden="true" ma:internalName="ArchiveDate" ma:readOnly="false">
      <xsd:simpleType>
        <xsd:restriction base="dms:DateTime"/>
      </xsd:simpleType>
    </xsd:element>
    <xsd:element name="Archive" ma:index="28" nillable="true" ma:displayName="Archive" ma:format="Hyperlink" ma:hidden="true" ma:internalName="Archiv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ctive_x002f_Inactive" ma:index="31" nillable="true" ma:displayName="Active/Inactive" ma:default="Active" ma:format="RadioButtons" ma:indexed="true" ma:internalName="Active_x002f_Inactive" ma:readOnly="false">
      <xsd:simpleType>
        <xsd:restriction base="dms:Choice">
          <xsd:enumeration value="Active"/>
          <xsd:enumeration value="Inactive"/>
        </xsd:restriction>
      </xsd:simpleType>
    </xsd:element>
    <xsd:element name="Archive_x0020_this_x0028_1_x0029_" ma:index="35" nillable="true" ma:displayName="Archive this" ma:internalName="Archive_x0020_this_x0028_1_x0029_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Set_x0020_Creator_x0028_1_x0029_" ma:index="36" nillable="true" ma:displayName="Set Creator" ma:internalName="Set_x0020_Creator_x0028_1_x0029_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Unarchive_x0020_this_x0028_1_x0029_" ma:index="37" nillable="true" ma:displayName="Unarchive this" ma:internalName="Unarchive_x0020_this_x0028_1_x0029_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4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43" nillable="true" ma:displayName="Tags" ma:internalName="MediaServiceAutoTags" ma:readOnly="true">
      <xsd:simpleType>
        <xsd:restriction base="dms:Text"/>
      </xsd:simpleType>
    </xsd:element>
    <xsd:element name="MediaServiceOCR" ma:index="4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4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8fa7a9-42c2-499c-80cb-0d199d7b09e3" elementFormDefault="qualified">
    <xsd:import namespace="http://schemas.microsoft.com/office/2006/documentManagement/types"/>
    <xsd:import namespace="http://schemas.microsoft.com/office/infopath/2007/PartnerControls"/>
    <xsd:element name="ItemPublishDate" ma:index="4" nillable="true" ma:displayName="Item Publish Date" ma:default="[today]" ma:format="DateOnly" ma:internalName="ItemPublishDate" ma:readOnly="false">
      <xsd:simpleType>
        <xsd:restriction base="dms:DateTime"/>
      </xsd:simpleType>
    </xsd:element>
    <xsd:element name="Item_x0020_Type" ma:index="12" nillable="true" ma:displayName="Item Type" ma:default="Physical classroom" ma:format="Dropdown" ma:internalName="Item_x0020_Type" ma:readOnly="false">
      <xsd:simpleType>
        <xsd:restriction base="dms:Choice">
          <xsd:enumeration value="Physical classroom"/>
          <xsd:enumeration value="Virtual classroom"/>
          <xsd:enumeration value="Virtual Other"/>
          <xsd:enumeration value="eLearning"/>
          <xsd:enumeration value="Video"/>
          <xsd:enumeration value="Document"/>
          <xsd:enumeration value="Online Other"/>
          <xsd:enumeration value="Program"/>
          <xsd:maxLength value="255"/>
        </xsd:restriction>
      </xsd:simpleType>
    </xsd:element>
    <xsd:element name="Item_x0020_Contact" ma:index="13" nillable="true" ma:displayName="Item Contact" ma:hidden="true" ma:list="UserInfo" ma:SharePointGroup="0" ma:internalName="Item_x0020_Contact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bda20b6336f40ec8fe2871527a20f33" ma:index="14" nillable="true" ma:taxonomy="true" ma:internalName="dbda20b6336f40ec8fe2871527a20f33" ma:taxonomyFieldName="Rank_x002F_Grade0" ma:displayName="Rank ( Admin Only )" ma:readOnly="false" ma:default="" ma:fieldId="{dbda20b6-336f-40ec-8fe2-871527a20f33}" ma:taxonomyMulti="true" ma:sspId="33ef62f9-2e07-484b-bd79-00aec90129fe" ma:termSetId="011d5115-a0d6-4711-8bdb-3129d5d6c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1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Area" ma:index="20" nillable="true" ma:displayName="Area" ma:format="Dropdown" ma:indexed="true" ma:internalName="Area" ma:readOnly="false">
      <xsd:simpleType>
        <xsd:restriction base="dms:Choice">
          <xsd:enumeration value="Global"/>
          <xsd:enumeration value="Asia Pacific"/>
          <xsd:enumeration value="Americas"/>
          <xsd:enumeration value="EMEIA"/>
          <xsd:enumeration value="Japan"/>
        </xsd:restriction>
      </xsd:simpleType>
    </xsd:element>
    <xsd:element name="Item_x0020_Name" ma:index="25" nillable="true" ma:displayName="Item Name" ma:hidden="true" ma:internalName="Item_x0020_Name" ma:readOnly="false">
      <xsd:simpleType>
        <xsd:restriction base="dms:Text">
          <xsd:maxLength value="255"/>
        </xsd:restriction>
      </xsd:simpleType>
    </xsd:element>
    <xsd:element name="_dlc_DocIdUrl" ma:index="2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tem_x0020_Id" ma:index="29" nillable="true" ma:displayName="Item Id" ma:hidden="true" ma:internalName="Item_x0020_Id" ma:readOnly="false">
      <xsd:simpleType>
        <xsd:restriction base="dms:Text">
          <xsd:maxLength value="255"/>
        </xsd:restriction>
      </xsd:simpleType>
    </xsd:element>
    <xsd:element name="_dlc_DocIdPersistId" ma:index="3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b2b3a6ee8efa4dd396d8064563b2421c" ma:index="33" nillable="true" ma:taxonomy="true" ma:internalName="b2b3a6ee8efa4dd396d8064563b2421c" ma:taxonomyFieldName="SL_x002F_SLL" ma:displayName="SL/SLLold" ma:readOnly="false" ma:fieldId="{b2b3a6ee-8efa-4dd3-96d8-064563b2421c}" ma:taxonomyMulti="true" ma:sspId="33ef62f9-2e07-484b-bd79-00aec90129fe" ma:termSetId="a54bfafd-6ceb-41d3-a4cd-e00da9f478e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4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c908b1-f277-4340-90a9-4611d0b0f078" elementFormDefault="qualified">
    <xsd:import namespace="http://schemas.microsoft.com/office/2006/documentManagement/types"/>
    <xsd:import namespace="http://schemas.microsoft.com/office/infopath/2007/PartnerControls"/>
    <xsd:element name="l0deca1816ca4c619f35f5850a803e74" ma:index="26" nillable="true" ma:taxonomy="true" ma:internalName="l0deca1816ca4c619f35f5850a803e74" ma:taxonomyFieldName="Country" ma:displayName="Country" ma:indexed="true" ma:readOnly="false" ma:default="" ma:fieldId="{50deca18-16ca-4c61-9f35-f5850a803e74}" ma:sspId="33ef62f9-2e07-484b-bd79-00aec90129fe" ma:termSetId="d4205efd-bf5c-4aee-a8ac-d84b5a7eb933" ma:anchorId="de39b7d1-b86c-41da-bcb3-c0c9ee663c3d" ma:open="false" ma:isKeyword="false">
      <xsd:complexType>
        <xsd:sequence>
          <xsd:element ref="pc:Terms" minOccurs="0" maxOccurs="1"/>
        </xsd:sequence>
      </xsd:complexType>
    </xsd:element>
    <xsd:element name="TaxCatchAll" ma:index="32" nillable="true" ma:displayName="Taxonomy Catch All Column" ma:hidden="true" ma:list="{067f4377-4471-4ade-ad1e-3d3bba115c1c}" ma:internalName="TaxCatchAll" ma:showField="CatchAllData" ma:web="a58fa7a9-42c2-499c-80cb-0d199d7b09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142153E8-A908-4E18-B087-222F2D060A29}">
  <ds:schemaRefs>
    <ds:schemaRef ds:uri="http://schemas.microsoft.com/office/2006/metadata/properties"/>
    <ds:schemaRef ds:uri="fb4870f1-bf8d-4eea-9a11-b65eb6a25a71"/>
    <ds:schemaRef ds:uri="http://purl.org/dc/terms/"/>
    <ds:schemaRef ds:uri="585fc143-f117-4e5a-820b-3ccdc931e660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9adbeff-1f70-49b0-bb78-230e8a3e1da5"/>
    <ds:schemaRef ds:uri="http://purl.org/dc/elements/1.1/"/>
    <ds:schemaRef ds:uri="35818088-e62d-4edf-bbb6-409430aef268"/>
    <ds:schemaRef ds:uri="http://www.w3.org/XML/1998/namespace"/>
    <ds:schemaRef ds:uri="http://purl.org/dc/dcmitype/"/>
    <ds:schemaRef ds:uri="50c908b1-f277-4340-90a9-4611d0b0f078"/>
    <ds:schemaRef ds:uri="a58fa7a9-42c2-499c-80cb-0d199d7b09e3"/>
    <ds:schemaRef ds:uri="faac8600-a501-4c67-82a5-ef9ada830a1d"/>
  </ds:schemaRefs>
</ds:datastoreItem>
</file>

<file path=customXml/itemProps2.xml><?xml version="1.0" encoding="utf-8"?>
<ds:datastoreItem xmlns:ds="http://schemas.openxmlformats.org/officeDocument/2006/customXml" ds:itemID="{4B778FA7-C549-484D-B8BC-F70D2CDA07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ac8600-a501-4c67-82a5-ef9ada830a1d"/>
    <ds:schemaRef ds:uri="a58fa7a9-42c2-499c-80cb-0d199d7b09e3"/>
    <ds:schemaRef ds:uri="50c908b1-f277-4340-90a9-4611d0b0f0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4381FC-AC58-401D-B137-235A03C021C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5A0B168-55CE-4F7B-B659-330D8EAA9075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EY regular presentation 2015 v1</Template>
  <TotalTime>8381</TotalTime>
  <Words>5033</Words>
  <Application>Microsoft Office PowerPoint</Application>
  <PresentationFormat>Widescreen</PresentationFormat>
  <Paragraphs>720</Paragraphs>
  <Slides>41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Aparajita</vt:lpstr>
      <vt:lpstr>Arial</vt:lpstr>
      <vt:lpstr>Arial</vt:lpstr>
      <vt:lpstr>Calibri</vt:lpstr>
      <vt:lpstr>EYInterstate</vt:lpstr>
      <vt:lpstr>EYInterstate Light</vt:lpstr>
      <vt:lpstr>Wingdings</vt:lpstr>
      <vt:lpstr>EY regular presentation 2015 v1</vt:lpstr>
      <vt:lpstr>1_New version - PowerPoint Printed - Landscape</vt:lpstr>
      <vt:lpstr>Hire to Retire Process    CA. Purushottam Bajaj</vt:lpstr>
      <vt:lpstr>Learning Objectives  </vt:lpstr>
      <vt:lpstr>Process, Risks &amp; Associated Controls </vt:lpstr>
      <vt:lpstr>5 stages of Hire to Retire </vt:lpstr>
      <vt:lpstr>5 stages of Hire to Retire </vt:lpstr>
      <vt:lpstr>Recruitment</vt:lpstr>
      <vt:lpstr>Recruitment</vt:lpstr>
      <vt:lpstr>Recruitment Background Verification (BGV)</vt:lpstr>
      <vt:lpstr>Recruitment Typical observations</vt:lpstr>
      <vt:lpstr>5 stages of Hire to Retire </vt:lpstr>
      <vt:lpstr>Payroll</vt:lpstr>
      <vt:lpstr>Attendance monitoring</vt:lpstr>
      <vt:lpstr>Leave Management</vt:lpstr>
      <vt:lpstr>Payroll</vt:lpstr>
      <vt:lpstr>Payroll</vt:lpstr>
      <vt:lpstr>Payroll</vt:lpstr>
      <vt:lpstr>Payroll</vt:lpstr>
      <vt:lpstr>Local legislations</vt:lpstr>
      <vt:lpstr>Local Legislations </vt:lpstr>
      <vt:lpstr>Payroll Typical observations</vt:lpstr>
      <vt:lpstr>5 stages of Hire to Retire </vt:lpstr>
      <vt:lpstr>Results for Data Analytics performed during IA (Integral part of IA Report) </vt:lpstr>
      <vt:lpstr>Examples of fraud risks</vt:lpstr>
      <vt:lpstr>Fraud news</vt:lpstr>
      <vt:lpstr> Some practical insights</vt:lpstr>
      <vt:lpstr> Some practical insights</vt:lpstr>
      <vt:lpstr>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 stages of Hire to Retire </vt:lpstr>
      <vt:lpstr>Training</vt:lpstr>
      <vt:lpstr>5 stages of Hire to Retire </vt:lpstr>
      <vt:lpstr>Reward</vt:lpstr>
      <vt:lpstr>Payroll function - combination of HR and Finance</vt:lpstr>
      <vt:lpstr>Recruitment</vt:lpstr>
      <vt:lpstr>Recruitment</vt:lpstr>
      <vt:lpstr>Recruitment</vt:lpstr>
      <vt:lpstr>Exit</vt:lpstr>
    </vt:vector>
  </TitlesOfParts>
  <Company>Ernst &amp; Young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Hire to Retire Process</dc:title>
  <dc:creator>Brand Marketing and Communications</dc:creator>
  <cp:keywords>Learning; it</cp:keywords>
  <cp:lastModifiedBy>Purushottam K Bajaj</cp:lastModifiedBy>
  <cp:revision>428</cp:revision>
  <cp:lastPrinted>2019-09-11T11:42:57Z</cp:lastPrinted>
  <dcterms:created xsi:type="dcterms:W3CDTF">2015-04-14T23:52:46Z</dcterms:created>
  <dcterms:modified xsi:type="dcterms:W3CDTF">2023-12-17T02:55:43Z</dcterms:modified>
  <cp:contentStatus>Approved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0x010100A7474BABF4F3BF4D8C984C1A06F7F1E6</vt:lpwstr>
  </property>
  <property fmtid="{D5CDD505-2E9C-101B-9397-08002B2CF9AE}" pid="3" name="GeographicApplicability">
    <vt:lpwstr>22;#EMEIA|f996ef64-9eed-4e53-bc49-92020faa37ae;#2318;#India region|ec8fb327-0e1b-4e20-806f-e1f9fe527e3c</vt:lpwstr>
  </property>
  <property fmtid="{D5CDD505-2E9C-101B-9397-08002B2CF9AE}" pid="4" name="Sector">
    <vt:lpwstr>123;#All Sectors|32600395-49d1-4199-adb5-3693fcec9e59</vt:lpwstr>
  </property>
  <property fmtid="{D5CDD505-2E9C-101B-9397-08002B2CF9AE}" pid="5" name="ServiceLineFunction">
    <vt:lpwstr>2912;#PAS - HR Transformation|93133d0f-9845-42c6-8ee8-ca44c1000024;#2866;#HR Transformation - PAS|87094197-b608-43c9-bad7-da86a9816d72;#3798;#Enabling Technology, Data, Automation and Analytics - PAS|5a29f2f1-ddd5-493f-823c-177460529976;#3023;#PAS - Enabl</vt:lpwstr>
  </property>
  <property fmtid="{D5CDD505-2E9C-101B-9397-08002B2CF9AE}" pid="6" name="EYContentType">
    <vt:lpwstr>47;#User Guides and Help Material|ddd578a9-5c02-4cf2-a640-762daa19dd40</vt:lpwstr>
  </property>
  <property fmtid="{D5CDD505-2E9C-101B-9397-08002B2CF9AE}" pid="7" name="ContentLanguage">
    <vt:lpwstr>7;#English|556a818d-2fa5-4ece-a7c0-2ca1d2dc5c77</vt:lpwstr>
  </property>
  <property fmtid="{D5CDD505-2E9C-101B-9397-08002B2CF9AE}" pid="8" name="_dlc_policyId">
    <vt:lpwstr>/Lists/ContentRequests/Submission</vt:lpwstr>
  </property>
  <property fmtid="{D5CDD505-2E9C-101B-9397-08002B2CF9AE}" pid="9" name="ItemRetentionFormula">
    <vt:lpwstr>&lt;formula id="Microsoft.Office.RecordsManagement.PolicyFeatures.Expiration.Formula.BuiltIn"&gt;&lt;number&gt;30&lt;/number&gt;&lt;property&gt;Created&lt;/property&gt;&lt;propertyId&gt;8c06beca-0777-48f7-91c7-6da68bc07b69&lt;/propertyId&gt;&lt;period&gt;days&lt;/period&gt;&lt;/formula&gt;</vt:lpwstr>
  </property>
  <property fmtid="{D5CDD505-2E9C-101B-9397-08002B2CF9AE}" pid="10" name="TaxKeyword">
    <vt:lpwstr>1024;#Learning|fb8ffe60-addb-4a42-b4c5-82c02ee1da9f;#1422;#it|ebe6b73f-f7ff-4e7a-8b46-8cfe5fd9b859</vt:lpwstr>
  </property>
  <property fmtid="{D5CDD505-2E9C-101B-9397-08002B2CF9AE}" pid="11" name="EYCommunitySpecificTerms">
    <vt:lpwstr/>
  </property>
  <property fmtid="{D5CDD505-2E9C-101B-9397-08002B2CF9AE}" pid="12" name="EYMarketSegment">
    <vt:lpwstr/>
  </property>
  <property fmtid="{D5CDD505-2E9C-101B-9397-08002B2CF9AE}" pid="13" name="EYTargetAudience">
    <vt:lpwstr/>
  </property>
  <property fmtid="{D5CDD505-2E9C-101B-9397-08002B2CF9AE}" pid="14" name="EYIssues">
    <vt:lpwstr/>
  </property>
  <property fmtid="{D5CDD505-2E9C-101B-9397-08002B2CF9AE}" pid="15" name="MethodName">
    <vt:lpwstr/>
  </property>
  <property fmtid="{D5CDD505-2E9C-101B-9397-08002B2CF9AE}" pid="16" name="EYEndorsement">
    <vt:lpwstr/>
  </property>
  <property fmtid="{D5CDD505-2E9C-101B-9397-08002B2CF9AE}" pid="17" name="MethodWorkProduct">
    <vt:lpwstr/>
  </property>
  <property fmtid="{D5CDD505-2E9C-101B-9397-08002B2CF9AE}" pid="18" name="_docset_NoMedatataSyncRequired">
    <vt:lpwstr>False</vt:lpwstr>
  </property>
  <property fmtid="{D5CDD505-2E9C-101B-9397-08002B2CF9AE}" pid="19" name="EYKEndorsedBy">
    <vt:lpwstr/>
  </property>
  <property fmtid="{D5CDD505-2E9C-101B-9397-08002B2CF9AE}" pid="20" name="EYKKnowledgeDomainOwner">
    <vt:lpwstr>3958;#People Advisory Services (PAS)|fda649f0-00c0-4855-bea0-61928799ce8d</vt:lpwstr>
  </property>
  <property fmtid="{D5CDD505-2E9C-101B-9397-08002B2CF9AE}" pid="21" name="EYKRelatedKnowledgeDomain">
    <vt:lpwstr/>
  </property>
  <property fmtid="{D5CDD505-2E9C-101B-9397-08002B2CF9AE}" pid="22" name="_dlc_DocIdItemGuid">
    <vt:lpwstr>db8a439a-c7cd-4c70-8417-9b61300aa9ae</vt:lpwstr>
  </property>
  <property fmtid="{D5CDD505-2E9C-101B-9397-08002B2CF9AE}" pid="23" name="CMS_BusinessApprover">
    <vt:lpwstr/>
  </property>
  <property fmtid="{D5CDD505-2E9C-101B-9397-08002B2CF9AE}" pid="24" name="Order">
    <vt:r8>14965800</vt:r8>
  </property>
  <property fmtid="{D5CDD505-2E9C-101B-9397-08002B2CF9AE}" pid="25" name="xd_ProgID">
    <vt:lpwstr/>
  </property>
  <property fmtid="{D5CDD505-2E9C-101B-9397-08002B2CF9AE}" pid="26" name="TemplateUrl">
    <vt:lpwstr/>
  </property>
  <property fmtid="{D5CDD505-2E9C-101B-9397-08002B2CF9AE}" pid="27" name="EYKStubRecordType">
    <vt:lpwstr/>
  </property>
  <property fmtid="{D5CDD505-2E9C-101B-9397-08002B2CF9AE}" pid="28" name="SL/SLL">
    <vt:lpwstr/>
  </property>
  <property fmtid="{D5CDD505-2E9C-101B-9397-08002B2CF9AE}" pid="29" name="Rank/Grade0">
    <vt:lpwstr>4;#Staff/Assistant|def4139c-ee93-4339-8258-32d49fad74e7;#5;#Senior|e296a8cb-44e0-4b7f-b2e0-6874bbd7f674</vt:lpwstr>
  </property>
  <property fmtid="{D5CDD505-2E9C-101B-9397-08002B2CF9AE}" pid="30" name="Country">
    <vt:lpwstr>31;#Malaysia|07aeb91e-1922-4cbe-8f80-02276ffcdc9b</vt:lpwstr>
  </property>
</Properties>
</file>