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3" r:id="rId4"/>
  </p:sldMasterIdLst>
  <p:notesMasterIdLst>
    <p:notesMasterId r:id="rId48"/>
  </p:notesMasterIdLst>
  <p:sldIdLst>
    <p:sldId id="1042" r:id="rId5"/>
    <p:sldId id="1157" r:id="rId6"/>
    <p:sldId id="1131" r:id="rId7"/>
    <p:sldId id="1071" r:id="rId8"/>
    <p:sldId id="1114" r:id="rId9"/>
    <p:sldId id="906" r:id="rId10"/>
    <p:sldId id="904" r:id="rId11"/>
    <p:sldId id="890" r:id="rId12"/>
    <p:sldId id="1148" r:id="rId13"/>
    <p:sldId id="1140" r:id="rId14"/>
    <p:sldId id="1139" r:id="rId15"/>
    <p:sldId id="1150" r:id="rId16"/>
    <p:sldId id="1156" r:id="rId17"/>
    <p:sldId id="389" r:id="rId18"/>
    <p:sldId id="465" r:id="rId19"/>
    <p:sldId id="399" r:id="rId20"/>
    <p:sldId id="1142" r:id="rId21"/>
    <p:sldId id="896" r:id="rId22"/>
    <p:sldId id="455" r:id="rId23"/>
    <p:sldId id="1145" r:id="rId24"/>
    <p:sldId id="1120" r:id="rId25"/>
    <p:sldId id="898" r:id="rId26"/>
    <p:sldId id="366" r:id="rId27"/>
    <p:sldId id="1125" r:id="rId28"/>
    <p:sldId id="1132" r:id="rId29"/>
    <p:sldId id="1141" r:id="rId30"/>
    <p:sldId id="1135" r:id="rId31"/>
    <p:sldId id="1133" r:id="rId32"/>
    <p:sldId id="1134" r:id="rId33"/>
    <p:sldId id="1136" r:id="rId34"/>
    <p:sldId id="1129" r:id="rId35"/>
    <p:sldId id="1144" r:id="rId36"/>
    <p:sldId id="1159" r:id="rId37"/>
    <p:sldId id="257" r:id="rId38"/>
    <p:sldId id="1164" r:id="rId39"/>
    <p:sldId id="1160" r:id="rId40"/>
    <p:sldId id="1161" r:id="rId41"/>
    <p:sldId id="1151" r:id="rId42"/>
    <p:sldId id="1152" r:id="rId43"/>
    <p:sldId id="1153" r:id="rId44"/>
    <p:sldId id="1155" r:id="rId45"/>
    <p:sldId id="937" r:id="rId46"/>
    <p:sldId id="1149"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592F15-DC3B-B75C-E717-F9B7F4BE8F61}" name="Archi Jain" initials="AJ" userId="S::archi.jain@bansimehta.com::62d4f1b5-80e4-4305-b725-8b134f9ed409" providerId="AD"/>
  <p188:author id="{F63C351F-EEB3-9B11-6AD2-081A16A2759B}" name="Ronak Vasa" initials="RV" userId="S::Ronak.Vasa@bsmco.net::d18ed974-9f8e-4d79-af67-f2dfbd5eb9f7" providerId="AD"/>
  <p188:author id="{CA461D32-D1BD-FED3-A082-4E832F50A5B5}" name="Ushma Shah" initials="US" userId="S::Ushma.Shah@bansimehta.com::3debc325-dc48-4d7a-a104-77dca6cfdc7b" providerId="AD"/>
  <p188:author id="{C4C5FC40-5EF5-5050-93B9-F5E8861E65B5}" name="Archi Jain" initials="AJ" userId="S::archi.jain@bsmco.net::62d4f1b5-80e4-4305-b725-8b134f9ed409" providerId="AD"/>
  <p188:author id="{FF301B63-C925-A2C3-07FB-0C9A231DB8FF}" name="Kondaskar, Himali" initials="KH" userId="S::h.kondaskar@fugro.com::e1c4d3cb-b65a-4f4d-ba09-71b5b48c9604" providerId="AD"/>
  <p188:author id="{1BE58966-452F-5679-E853-586026FA03F3}" name="Drushti Desai" initials="DD" userId="S::Drushti.Desai@bansimehta.com::1cb006da-c225-4aca-9660-51994f50403e" providerId="AD"/>
  <p188:author id="{0E1E94A6-2435-47EE-4A42-6C4AA0FD2350}" name="Drushti Desai" initials="DD" userId="S::Drushti.Desai@bsmco.net::1cb006da-c225-4aca-9660-51994f50403e" providerId="AD"/>
  <p188:author id="{ECC4B6DD-FEC0-9F8D-6474-954889D1455B}" name="Desai Drushti" initials="DD" userId="S::desai.drushti15@bsmco.net::0cbeee90-2fce-4899-9f16-c16099616c7f" providerId="AD"/>
  <p188:author id="{A2744CF8-2BA2-699C-9DB3-27958F206C70}" name="Ushma" initials="UAS" userId="Ushma"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hara Dikshita" initials="KD" lastIdx="10" clrIdx="0">
    <p:extLst>
      <p:ext uri="{19B8F6BF-5375-455C-9EA6-DF929625EA0E}">
        <p15:presenceInfo xmlns:p15="http://schemas.microsoft.com/office/powerpoint/2012/main" userId="S::dikshita.khara@tatapower.com::34f2c8ef-90c7-429e-9241-24f48a0747c8" providerId="AD"/>
      </p:ext>
    </p:extLst>
  </p:cmAuthor>
  <p:cmAuthor id="2" name="Ronak Vasa" initials="RV" lastIdx="12" clrIdx="1">
    <p:extLst>
      <p:ext uri="{19B8F6BF-5375-455C-9EA6-DF929625EA0E}">
        <p15:presenceInfo xmlns:p15="http://schemas.microsoft.com/office/powerpoint/2012/main" userId="S::Ronak.Vasa@bsmco.net::d18ed974-9f8e-4d79-af67-f2dfbd5eb9f7" providerId="AD"/>
      </p:ext>
    </p:extLst>
  </p:cmAuthor>
  <p:cmAuthor id="3" name="Drushti Desai" initials="DD" lastIdx="7" clrIdx="2">
    <p:extLst>
      <p:ext uri="{19B8F6BF-5375-455C-9EA6-DF929625EA0E}">
        <p15:presenceInfo xmlns:p15="http://schemas.microsoft.com/office/powerpoint/2012/main" userId="S::Drushti.Desai@bsmco.net::1cb006da-c225-4aca-9660-51994f50403e" providerId="AD"/>
      </p:ext>
    </p:extLst>
  </p:cmAuthor>
  <p:cmAuthor id="4" name="Zahrah Heptulla" initials="ZH" lastIdx="1" clrIdx="3">
    <p:extLst>
      <p:ext uri="{19B8F6BF-5375-455C-9EA6-DF929625EA0E}">
        <p15:presenceInfo xmlns:p15="http://schemas.microsoft.com/office/powerpoint/2012/main" userId="Zahrah Heptul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FFCC99"/>
    <a:srgbClr val="FCF1C0"/>
    <a:srgbClr val="009900"/>
    <a:srgbClr val="FFAD5B"/>
    <a:srgbClr val="FF9933"/>
    <a:srgbClr val="4773FF"/>
    <a:srgbClr val="0033CC"/>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82" autoAdjust="0"/>
    <p:restoredTop sz="93417" autoAdjust="0"/>
  </p:normalViewPr>
  <p:slideViewPr>
    <p:cSldViewPr snapToGrid="0">
      <p:cViewPr>
        <p:scale>
          <a:sx n="60" d="100"/>
          <a:sy n="60" d="100"/>
        </p:scale>
        <p:origin x="726" y="38"/>
      </p:cViewPr>
      <p:guideLst>
        <p:guide orient="horz" pos="108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diagrams/_rels/data6.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_rels/drawing6.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405181-8337-4B08-81CC-90E453A502B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IN"/>
        </a:p>
      </dgm:t>
    </dgm:pt>
    <dgm:pt modelId="{C9B2DD9C-A500-45AB-8D45-5659BF2E83BF}">
      <dgm:prSet phldrT="[Text]"/>
      <dgm:spPr>
        <a:solidFill>
          <a:schemeClr val="bg2"/>
        </a:solidFill>
      </dgm:spPr>
      <dgm:t>
        <a:bodyPr/>
        <a:lstStyle/>
        <a:p>
          <a:r>
            <a:rPr lang="en-US" dirty="0">
              <a:solidFill>
                <a:schemeClr val="tx1"/>
              </a:solidFill>
            </a:rPr>
            <a:t>Improving performance of Target Cos.</a:t>
          </a:r>
          <a:endParaRPr lang="en-IN" dirty="0">
            <a:solidFill>
              <a:schemeClr val="tx1"/>
            </a:solidFill>
          </a:endParaRPr>
        </a:p>
      </dgm:t>
    </dgm:pt>
    <dgm:pt modelId="{A440C51B-655E-4798-9E9D-302C1EFD1082}" type="parTrans" cxnId="{FA3AF129-611B-4FCB-A5B6-9F5380F59E24}">
      <dgm:prSet/>
      <dgm:spPr/>
      <dgm:t>
        <a:bodyPr/>
        <a:lstStyle/>
        <a:p>
          <a:endParaRPr lang="en-IN">
            <a:solidFill>
              <a:schemeClr val="tx1"/>
            </a:solidFill>
          </a:endParaRPr>
        </a:p>
      </dgm:t>
    </dgm:pt>
    <dgm:pt modelId="{B9563ADA-E06E-4B06-95EE-204D185ABDE2}" type="sibTrans" cxnId="{FA3AF129-611B-4FCB-A5B6-9F5380F59E24}">
      <dgm:prSet/>
      <dgm:spPr/>
      <dgm:t>
        <a:bodyPr/>
        <a:lstStyle/>
        <a:p>
          <a:endParaRPr lang="en-IN">
            <a:solidFill>
              <a:schemeClr val="tx1"/>
            </a:solidFill>
          </a:endParaRPr>
        </a:p>
      </dgm:t>
    </dgm:pt>
    <dgm:pt modelId="{14DE2C5C-B843-46C0-8B16-6BC02AE577E8}">
      <dgm:prSet phldrT="[Text]"/>
      <dgm:spPr>
        <a:solidFill>
          <a:schemeClr val="accent1">
            <a:lumMod val="20000"/>
            <a:lumOff val="80000"/>
          </a:schemeClr>
        </a:solidFill>
      </dgm:spPr>
      <dgm:t>
        <a:bodyPr/>
        <a:lstStyle/>
        <a:p>
          <a:r>
            <a:rPr lang="en-US" dirty="0">
              <a:solidFill>
                <a:schemeClr val="tx1"/>
              </a:solidFill>
            </a:rPr>
            <a:t>Identify ‘winners’ early and contribute to their growth story, while generating returns</a:t>
          </a:r>
          <a:endParaRPr lang="en-IN" dirty="0">
            <a:solidFill>
              <a:schemeClr val="tx1"/>
            </a:solidFill>
          </a:endParaRPr>
        </a:p>
      </dgm:t>
    </dgm:pt>
    <dgm:pt modelId="{4E8258E8-519A-4D25-A407-8C892D488958}" type="parTrans" cxnId="{367DBCA8-6FC5-4882-8B20-1235DC204B73}">
      <dgm:prSet/>
      <dgm:spPr/>
      <dgm:t>
        <a:bodyPr/>
        <a:lstStyle/>
        <a:p>
          <a:endParaRPr lang="en-IN">
            <a:solidFill>
              <a:schemeClr val="tx1"/>
            </a:solidFill>
          </a:endParaRPr>
        </a:p>
      </dgm:t>
    </dgm:pt>
    <dgm:pt modelId="{EA8BE8DB-E137-4152-A35A-B9F28A849EC2}" type="sibTrans" cxnId="{367DBCA8-6FC5-4882-8B20-1235DC204B73}">
      <dgm:prSet/>
      <dgm:spPr/>
      <dgm:t>
        <a:bodyPr/>
        <a:lstStyle/>
        <a:p>
          <a:endParaRPr lang="en-IN">
            <a:solidFill>
              <a:schemeClr val="tx1"/>
            </a:solidFill>
          </a:endParaRPr>
        </a:p>
      </dgm:t>
    </dgm:pt>
    <dgm:pt modelId="{B7949022-0669-4D8C-AC9D-A35F2055C782}">
      <dgm:prSet phldrT="[Text]"/>
      <dgm:spPr>
        <a:solidFill>
          <a:schemeClr val="accent1">
            <a:lumMod val="40000"/>
            <a:lumOff val="60000"/>
          </a:schemeClr>
        </a:solidFill>
      </dgm:spPr>
      <dgm:t>
        <a:bodyPr/>
        <a:lstStyle/>
        <a:p>
          <a:r>
            <a:rPr lang="en-US" dirty="0">
              <a:solidFill>
                <a:schemeClr val="tx1"/>
              </a:solidFill>
            </a:rPr>
            <a:t>Creating market access for the products/ services of Target Cos. or Acquiring Co.</a:t>
          </a:r>
          <a:endParaRPr lang="en-IN" dirty="0">
            <a:solidFill>
              <a:schemeClr val="tx1"/>
            </a:solidFill>
          </a:endParaRPr>
        </a:p>
      </dgm:t>
    </dgm:pt>
    <dgm:pt modelId="{A0462E42-000C-4197-9EF4-11437FC52661}" type="parTrans" cxnId="{E2755FE0-D62B-4598-8683-20E1CF91465D}">
      <dgm:prSet/>
      <dgm:spPr/>
      <dgm:t>
        <a:bodyPr/>
        <a:lstStyle/>
        <a:p>
          <a:endParaRPr lang="en-IN">
            <a:solidFill>
              <a:schemeClr val="tx1"/>
            </a:solidFill>
          </a:endParaRPr>
        </a:p>
      </dgm:t>
    </dgm:pt>
    <dgm:pt modelId="{19006CAF-0638-43BB-AE36-B33AB1DD9958}" type="sibTrans" cxnId="{E2755FE0-D62B-4598-8683-20E1CF91465D}">
      <dgm:prSet/>
      <dgm:spPr/>
      <dgm:t>
        <a:bodyPr/>
        <a:lstStyle/>
        <a:p>
          <a:endParaRPr lang="en-IN">
            <a:solidFill>
              <a:schemeClr val="tx1"/>
            </a:solidFill>
          </a:endParaRPr>
        </a:p>
      </dgm:t>
    </dgm:pt>
    <dgm:pt modelId="{53C41C4F-1EFA-48EC-90FE-F3C992DF07C2}">
      <dgm:prSet phldrT="[Text]"/>
      <dgm:spPr>
        <a:solidFill>
          <a:schemeClr val="accent1">
            <a:lumMod val="60000"/>
            <a:lumOff val="40000"/>
          </a:schemeClr>
        </a:solidFill>
      </dgm:spPr>
      <dgm:t>
        <a:bodyPr/>
        <a:lstStyle/>
        <a:p>
          <a:r>
            <a:rPr lang="en-US" dirty="0">
              <a:solidFill>
                <a:schemeClr val="tx1"/>
              </a:solidFill>
            </a:rPr>
            <a:t>Acquisition of a skill/ technology easily, instead of time and cost commitments for building them in-house</a:t>
          </a:r>
          <a:endParaRPr lang="en-IN" dirty="0">
            <a:solidFill>
              <a:schemeClr val="tx1"/>
            </a:solidFill>
          </a:endParaRPr>
        </a:p>
      </dgm:t>
    </dgm:pt>
    <dgm:pt modelId="{DD5492CD-E1F0-4078-9E1F-0BE462F94271}" type="parTrans" cxnId="{A9A19EF7-C125-43C9-BA17-C1B11B6D0469}">
      <dgm:prSet/>
      <dgm:spPr/>
      <dgm:t>
        <a:bodyPr/>
        <a:lstStyle/>
        <a:p>
          <a:endParaRPr lang="en-IN">
            <a:solidFill>
              <a:schemeClr val="tx1"/>
            </a:solidFill>
          </a:endParaRPr>
        </a:p>
      </dgm:t>
    </dgm:pt>
    <dgm:pt modelId="{FE1BA2A3-7C9A-43C5-ADB2-1F7488E804FB}" type="sibTrans" cxnId="{A9A19EF7-C125-43C9-BA17-C1B11B6D0469}">
      <dgm:prSet/>
      <dgm:spPr/>
      <dgm:t>
        <a:bodyPr/>
        <a:lstStyle/>
        <a:p>
          <a:endParaRPr lang="en-IN">
            <a:solidFill>
              <a:schemeClr val="tx1"/>
            </a:solidFill>
          </a:endParaRPr>
        </a:p>
      </dgm:t>
    </dgm:pt>
    <dgm:pt modelId="{08B7A03A-8F9C-48BC-A2CF-C3184DC2153C}">
      <dgm:prSet phldrT="[Text]"/>
      <dgm:spPr>
        <a:solidFill>
          <a:schemeClr val="accent1">
            <a:lumMod val="75000"/>
          </a:schemeClr>
        </a:solidFill>
      </dgm:spPr>
      <dgm:t>
        <a:bodyPr/>
        <a:lstStyle/>
        <a:p>
          <a:r>
            <a:rPr lang="en-US" dirty="0">
              <a:solidFill>
                <a:schemeClr val="bg1"/>
              </a:solidFill>
            </a:rPr>
            <a:t>Consolidation of overall market to remove excess capacity from industry</a:t>
          </a:r>
          <a:endParaRPr lang="en-IN" dirty="0">
            <a:solidFill>
              <a:schemeClr val="bg1"/>
            </a:solidFill>
          </a:endParaRPr>
        </a:p>
      </dgm:t>
    </dgm:pt>
    <dgm:pt modelId="{59D9B373-53E8-415A-B466-FC770A2D1310}" type="parTrans" cxnId="{E2CF5BC9-A99E-4806-B787-20CE4ABB4DA1}">
      <dgm:prSet/>
      <dgm:spPr/>
      <dgm:t>
        <a:bodyPr/>
        <a:lstStyle/>
        <a:p>
          <a:endParaRPr lang="en-IN">
            <a:solidFill>
              <a:schemeClr val="tx1"/>
            </a:solidFill>
          </a:endParaRPr>
        </a:p>
      </dgm:t>
    </dgm:pt>
    <dgm:pt modelId="{E7C8159E-5DDF-4135-AD40-4D3EF707F9E7}" type="sibTrans" cxnId="{E2CF5BC9-A99E-4806-B787-20CE4ABB4DA1}">
      <dgm:prSet/>
      <dgm:spPr/>
      <dgm:t>
        <a:bodyPr/>
        <a:lstStyle/>
        <a:p>
          <a:endParaRPr lang="en-IN">
            <a:solidFill>
              <a:schemeClr val="tx1"/>
            </a:solidFill>
          </a:endParaRPr>
        </a:p>
      </dgm:t>
    </dgm:pt>
    <dgm:pt modelId="{29A9A310-4853-418B-83FA-E5445E162946}">
      <dgm:prSet phldrT="[Text]"/>
      <dgm:spPr>
        <a:solidFill>
          <a:schemeClr val="accent1">
            <a:lumMod val="50000"/>
          </a:schemeClr>
        </a:solidFill>
      </dgm:spPr>
      <dgm:t>
        <a:bodyPr/>
        <a:lstStyle/>
        <a:p>
          <a:r>
            <a:rPr lang="en-US" dirty="0">
              <a:solidFill>
                <a:schemeClr val="bg1"/>
              </a:solidFill>
            </a:rPr>
            <a:t>Exploiting a business’s industry-specific scalability</a:t>
          </a:r>
          <a:endParaRPr lang="en-IN" dirty="0">
            <a:solidFill>
              <a:schemeClr val="bg1"/>
            </a:solidFill>
          </a:endParaRPr>
        </a:p>
      </dgm:t>
    </dgm:pt>
    <dgm:pt modelId="{E1B5A7D9-6014-4199-9567-04F05640936D}" type="sibTrans" cxnId="{EE005F63-17E8-4C9B-BE42-BC75401D5CDA}">
      <dgm:prSet/>
      <dgm:spPr/>
      <dgm:t>
        <a:bodyPr/>
        <a:lstStyle/>
        <a:p>
          <a:endParaRPr lang="en-IN">
            <a:solidFill>
              <a:schemeClr val="tx1"/>
            </a:solidFill>
          </a:endParaRPr>
        </a:p>
      </dgm:t>
    </dgm:pt>
    <dgm:pt modelId="{DB5E7CEA-CE98-46AA-B2AB-99D221B34D38}" type="parTrans" cxnId="{EE005F63-17E8-4C9B-BE42-BC75401D5CDA}">
      <dgm:prSet/>
      <dgm:spPr/>
      <dgm:t>
        <a:bodyPr/>
        <a:lstStyle/>
        <a:p>
          <a:endParaRPr lang="en-IN">
            <a:solidFill>
              <a:schemeClr val="tx1"/>
            </a:solidFill>
          </a:endParaRPr>
        </a:p>
      </dgm:t>
    </dgm:pt>
    <dgm:pt modelId="{AC5F9AD9-F350-40BF-A0FE-D7A72B2E5FBB}" type="pres">
      <dgm:prSet presAssocID="{1B405181-8337-4B08-81CC-90E453A502B4}" presName="Name0" presStyleCnt="0">
        <dgm:presLayoutVars>
          <dgm:chMax val="7"/>
          <dgm:chPref val="7"/>
          <dgm:dir/>
        </dgm:presLayoutVars>
      </dgm:prSet>
      <dgm:spPr/>
    </dgm:pt>
    <dgm:pt modelId="{C7CF1196-B05B-4C98-A320-F18275D50DA9}" type="pres">
      <dgm:prSet presAssocID="{1B405181-8337-4B08-81CC-90E453A502B4}" presName="Name1" presStyleCnt="0"/>
      <dgm:spPr/>
    </dgm:pt>
    <dgm:pt modelId="{64755215-8E46-4923-B57B-AD662382BD27}" type="pres">
      <dgm:prSet presAssocID="{1B405181-8337-4B08-81CC-90E453A502B4}" presName="cycle" presStyleCnt="0"/>
      <dgm:spPr/>
    </dgm:pt>
    <dgm:pt modelId="{7C1551B3-EB9E-4B0E-AC52-D1E11A5E6853}" type="pres">
      <dgm:prSet presAssocID="{1B405181-8337-4B08-81CC-90E453A502B4}" presName="srcNode" presStyleLbl="node1" presStyleIdx="0" presStyleCnt="6"/>
      <dgm:spPr/>
    </dgm:pt>
    <dgm:pt modelId="{87E835BE-64A7-43AD-9581-0AED02CA8985}" type="pres">
      <dgm:prSet presAssocID="{1B405181-8337-4B08-81CC-90E453A502B4}" presName="conn" presStyleLbl="parChTrans1D2" presStyleIdx="0" presStyleCnt="1"/>
      <dgm:spPr/>
    </dgm:pt>
    <dgm:pt modelId="{92067930-28F7-47E3-AB4F-2969915503CD}" type="pres">
      <dgm:prSet presAssocID="{1B405181-8337-4B08-81CC-90E453A502B4}" presName="extraNode" presStyleLbl="node1" presStyleIdx="0" presStyleCnt="6"/>
      <dgm:spPr/>
    </dgm:pt>
    <dgm:pt modelId="{0AFB5FE9-CA27-4B10-8CBB-CDC29E016E64}" type="pres">
      <dgm:prSet presAssocID="{1B405181-8337-4B08-81CC-90E453A502B4}" presName="dstNode" presStyleLbl="node1" presStyleIdx="0" presStyleCnt="6"/>
      <dgm:spPr/>
    </dgm:pt>
    <dgm:pt modelId="{7A15B3B4-6550-4ED2-A4CD-C57DBD730C31}" type="pres">
      <dgm:prSet presAssocID="{C9B2DD9C-A500-45AB-8D45-5659BF2E83BF}" presName="text_1" presStyleLbl="node1" presStyleIdx="0" presStyleCnt="6">
        <dgm:presLayoutVars>
          <dgm:bulletEnabled val="1"/>
        </dgm:presLayoutVars>
      </dgm:prSet>
      <dgm:spPr/>
    </dgm:pt>
    <dgm:pt modelId="{7FD586E6-205B-4D06-8A13-B3C6B81AC198}" type="pres">
      <dgm:prSet presAssocID="{C9B2DD9C-A500-45AB-8D45-5659BF2E83BF}" presName="accent_1" presStyleCnt="0"/>
      <dgm:spPr/>
    </dgm:pt>
    <dgm:pt modelId="{85DE6279-3ECD-4AE4-B02A-99FC4AA7D77C}" type="pres">
      <dgm:prSet presAssocID="{C9B2DD9C-A500-45AB-8D45-5659BF2E83BF}" presName="accentRepeatNode" presStyleLbl="solidFgAcc1" presStyleIdx="0" presStyleCnt="6"/>
      <dgm:spPr/>
    </dgm:pt>
    <dgm:pt modelId="{FF070C16-17AB-4DD5-A28A-0AC051967BE5}" type="pres">
      <dgm:prSet presAssocID="{14DE2C5C-B843-46C0-8B16-6BC02AE577E8}" presName="text_2" presStyleLbl="node1" presStyleIdx="1" presStyleCnt="6">
        <dgm:presLayoutVars>
          <dgm:bulletEnabled val="1"/>
        </dgm:presLayoutVars>
      </dgm:prSet>
      <dgm:spPr/>
    </dgm:pt>
    <dgm:pt modelId="{364235AD-3DC1-4787-B471-B3F242386B14}" type="pres">
      <dgm:prSet presAssocID="{14DE2C5C-B843-46C0-8B16-6BC02AE577E8}" presName="accent_2" presStyleCnt="0"/>
      <dgm:spPr/>
    </dgm:pt>
    <dgm:pt modelId="{74C4357E-0240-4C83-B9EC-56E1049062E3}" type="pres">
      <dgm:prSet presAssocID="{14DE2C5C-B843-46C0-8B16-6BC02AE577E8}" presName="accentRepeatNode" presStyleLbl="solidFgAcc1" presStyleIdx="1" presStyleCnt="6"/>
      <dgm:spPr/>
    </dgm:pt>
    <dgm:pt modelId="{317BA846-F6D8-4DFF-A868-8647E3B7CF0D}" type="pres">
      <dgm:prSet presAssocID="{B7949022-0669-4D8C-AC9D-A35F2055C782}" presName="text_3" presStyleLbl="node1" presStyleIdx="2" presStyleCnt="6">
        <dgm:presLayoutVars>
          <dgm:bulletEnabled val="1"/>
        </dgm:presLayoutVars>
      </dgm:prSet>
      <dgm:spPr/>
    </dgm:pt>
    <dgm:pt modelId="{6BF4DA4A-60B6-47F7-A10F-8B4AADB67B3F}" type="pres">
      <dgm:prSet presAssocID="{B7949022-0669-4D8C-AC9D-A35F2055C782}" presName="accent_3" presStyleCnt="0"/>
      <dgm:spPr/>
    </dgm:pt>
    <dgm:pt modelId="{69AB1045-A425-4DDD-899B-40446F8277D9}" type="pres">
      <dgm:prSet presAssocID="{B7949022-0669-4D8C-AC9D-A35F2055C782}" presName="accentRepeatNode" presStyleLbl="solidFgAcc1" presStyleIdx="2" presStyleCnt="6"/>
      <dgm:spPr/>
    </dgm:pt>
    <dgm:pt modelId="{55D1764B-F143-4B57-8A67-D5A1DE4E96CC}" type="pres">
      <dgm:prSet presAssocID="{53C41C4F-1EFA-48EC-90FE-F3C992DF07C2}" presName="text_4" presStyleLbl="node1" presStyleIdx="3" presStyleCnt="6">
        <dgm:presLayoutVars>
          <dgm:bulletEnabled val="1"/>
        </dgm:presLayoutVars>
      </dgm:prSet>
      <dgm:spPr/>
    </dgm:pt>
    <dgm:pt modelId="{6A01A945-7AED-4286-BCAB-1DB6993FB669}" type="pres">
      <dgm:prSet presAssocID="{53C41C4F-1EFA-48EC-90FE-F3C992DF07C2}" presName="accent_4" presStyleCnt="0"/>
      <dgm:spPr/>
    </dgm:pt>
    <dgm:pt modelId="{928739E2-0ACB-47ED-97C2-6F05F23078DD}" type="pres">
      <dgm:prSet presAssocID="{53C41C4F-1EFA-48EC-90FE-F3C992DF07C2}" presName="accentRepeatNode" presStyleLbl="solidFgAcc1" presStyleIdx="3" presStyleCnt="6"/>
      <dgm:spPr/>
    </dgm:pt>
    <dgm:pt modelId="{0AE48E2C-3417-4AED-A3D6-0265CA3EAD5A}" type="pres">
      <dgm:prSet presAssocID="{08B7A03A-8F9C-48BC-A2CF-C3184DC2153C}" presName="text_5" presStyleLbl="node1" presStyleIdx="4" presStyleCnt="6">
        <dgm:presLayoutVars>
          <dgm:bulletEnabled val="1"/>
        </dgm:presLayoutVars>
      </dgm:prSet>
      <dgm:spPr/>
    </dgm:pt>
    <dgm:pt modelId="{32400B56-9268-46D4-BCD8-0C91B8651408}" type="pres">
      <dgm:prSet presAssocID="{08B7A03A-8F9C-48BC-A2CF-C3184DC2153C}" presName="accent_5" presStyleCnt="0"/>
      <dgm:spPr/>
    </dgm:pt>
    <dgm:pt modelId="{1791CE34-4057-4715-8187-0FA8890F3893}" type="pres">
      <dgm:prSet presAssocID="{08B7A03A-8F9C-48BC-A2CF-C3184DC2153C}" presName="accentRepeatNode" presStyleLbl="solidFgAcc1" presStyleIdx="4" presStyleCnt="6"/>
      <dgm:spPr/>
    </dgm:pt>
    <dgm:pt modelId="{582E3B7D-16B4-4F64-8E14-A82013176181}" type="pres">
      <dgm:prSet presAssocID="{29A9A310-4853-418B-83FA-E5445E162946}" presName="text_6" presStyleLbl="node1" presStyleIdx="5" presStyleCnt="6">
        <dgm:presLayoutVars>
          <dgm:bulletEnabled val="1"/>
        </dgm:presLayoutVars>
      </dgm:prSet>
      <dgm:spPr/>
    </dgm:pt>
    <dgm:pt modelId="{38281430-D876-498A-974F-7C9E0DB7C32B}" type="pres">
      <dgm:prSet presAssocID="{29A9A310-4853-418B-83FA-E5445E162946}" presName="accent_6" presStyleCnt="0"/>
      <dgm:spPr/>
    </dgm:pt>
    <dgm:pt modelId="{6111AB23-AC97-4278-82D0-226BAADDFD8D}" type="pres">
      <dgm:prSet presAssocID="{29A9A310-4853-418B-83FA-E5445E162946}" presName="accentRepeatNode" presStyleLbl="solidFgAcc1" presStyleIdx="5" presStyleCnt="6"/>
      <dgm:spPr/>
    </dgm:pt>
  </dgm:ptLst>
  <dgm:cxnLst>
    <dgm:cxn modelId="{1147F208-50C2-412A-BFEC-EB0C44C0111A}" type="presOf" srcId="{B9563ADA-E06E-4B06-95EE-204D185ABDE2}" destId="{87E835BE-64A7-43AD-9581-0AED02CA8985}" srcOrd="0" destOrd="0" presId="urn:microsoft.com/office/officeart/2008/layout/VerticalCurvedList"/>
    <dgm:cxn modelId="{A3034F17-189B-4B0E-9BE3-2C33218A5863}" type="presOf" srcId="{29A9A310-4853-418B-83FA-E5445E162946}" destId="{582E3B7D-16B4-4F64-8E14-A82013176181}" srcOrd="0" destOrd="0" presId="urn:microsoft.com/office/officeart/2008/layout/VerticalCurvedList"/>
    <dgm:cxn modelId="{FA3AF129-611B-4FCB-A5B6-9F5380F59E24}" srcId="{1B405181-8337-4B08-81CC-90E453A502B4}" destId="{C9B2DD9C-A500-45AB-8D45-5659BF2E83BF}" srcOrd="0" destOrd="0" parTransId="{A440C51B-655E-4798-9E9D-302C1EFD1082}" sibTransId="{B9563ADA-E06E-4B06-95EE-204D185ABDE2}"/>
    <dgm:cxn modelId="{B1CBD83F-6559-46A1-948D-843840A209C4}" type="presOf" srcId="{08B7A03A-8F9C-48BC-A2CF-C3184DC2153C}" destId="{0AE48E2C-3417-4AED-A3D6-0265CA3EAD5A}" srcOrd="0" destOrd="0" presId="urn:microsoft.com/office/officeart/2008/layout/VerticalCurvedList"/>
    <dgm:cxn modelId="{EE005F63-17E8-4C9B-BE42-BC75401D5CDA}" srcId="{1B405181-8337-4B08-81CC-90E453A502B4}" destId="{29A9A310-4853-418B-83FA-E5445E162946}" srcOrd="5" destOrd="0" parTransId="{DB5E7CEA-CE98-46AA-B2AB-99D221B34D38}" sibTransId="{E1B5A7D9-6014-4199-9567-04F05640936D}"/>
    <dgm:cxn modelId="{367DBCA8-6FC5-4882-8B20-1235DC204B73}" srcId="{1B405181-8337-4B08-81CC-90E453A502B4}" destId="{14DE2C5C-B843-46C0-8B16-6BC02AE577E8}" srcOrd="1" destOrd="0" parTransId="{4E8258E8-519A-4D25-A407-8C892D488958}" sibTransId="{EA8BE8DB-E137-4152-A35A-B9F28A849EC2}"/>
    <dgm:cxn modelId="{702F3BB6-A2D7-431A-B049-E2484372D4B9}" type="presOf" srcId="{53C41C4F-1EFA-48EC-90FE-F3C992DF07C2}" destId="{55D1764B-F143-4B57-8A67-D5A1DE4E96CC}" srcOrd="0" destOrd="0" presId="urn:microsoft.com/office/officeart/2008/layout/VerticalCurvedList"/>
    <dgm:cxn modelId="{E2CF5BC9-A99E-4806-B787-20CE4ABB4DA1}" srcId="{1B405181-8337-4B08-81CC-90E453A502B4}" destId="{08B7A03A-8F9C-48BC-A2CF-C3184DC2153C}" srcOrd="4" destOrd="0" parTransId="{59D9B373-53E8-415A-B466-FC770A2D1310}" sibTransId="{E7C8159E-5DDF-4135-AD40-4D3EF707F9E7}"/>
    <dgm:cxn modelId="{F139B2D3-537B-4C45-97FF-61E151C8A63F}" type="presOf" srcId="{1B405181-8337-4B08-81CC-90E453A502B4}" destId="{AC5F9AD9-F350-40BF-A0FE-D7A72B2E5FBB}" srcOrd="0" destOrd="0" presId="urn:microsoft.com/office/officeart/2008/layout/VerticalCurvedList"/>
    <dgm:cxn modelId="{6BF6B4D3-C395-4061-AE57-155319381103}" type="presOf" srcId="{14DE2C5C-B843-46C0-8B16-6BC02AE577E8}" destId="{FF070C16-17AB-4DD5-A28A-0AC051967BE5}" srcOrd="0" destOrd="0" presId="urn:microsoft.com/office/officeart/2008/layout/VerticalCurvedList"/>
    <dgm:cxn modelId="{E2755FE0-D62B-4598-8683-20E1CF91465D}" srcId="{1B405181-8337-4B08-81CC-90E453A502B4}" destId="{B7949022-0669-4D8C-AC9D-A35F2055C782}" srcOrd="2" destOrd="0" parTransId="{A0462E42-000C-4197-9EF4-11437FC52661}" sibTransId="{19006CAF-0638-43BB-AE36-B33AB1DD9958}"/>
    <dgm:cxn modelId="{98BB78E4-6346-434E-88D1-626610AD191B}" type="presOf" srcId="{B7949022-0669-4D8C-AC9D-A35F2055C782}" destId="{317BA846-F6D8-4DFF-A868-8647E3B7CF0D}" srcOrd="0" destOrd="0" presId="urn:microsoft.com/office/officeart/2008/layout/VerticalCurvedList"/>
    <dgm:cxn modelId="{6892D8E7-D25F-40C9-94AC-5B1C12A1B429}" type="presOf" srcId="{C9B2DD9C-A500-45AB-8D45-5659BF2E83BF}" destId="{7A15B3B4-6550-4ED2-A4CD-C57DBD730C31}" srcOrd="0" destOrd="0" presId="urn:microsoft.com/office/officeart/2008/layout/VerticalCurvedList"/>
    <dgm:cxn modelId="{A9A19EF7-C125-43C9-BA17-C1B11B6D0469}" srcId="{1B405181-8337-4B08-81CC-90E453A502B4}" destId="{53C41C4F-1EFA-48EC-90FE-F3C992DF07C2}" srcOrd="3" destOrd="0" parTransId="{DD5492CD-E1F0-4078-9E1F-0BE462F94271}" sibTransId="{FE1BA2A3-7C9A-43C5-ADB2-1F7488E804FB}"/>
    <dgm:cxn modelId="{7C1679C2-71D6-4331-8284-93BA0F19E0AA}" type="presParOf" srcId="{AC5F9AD9-F350-40BF-A0FE-D7A72B2E5FBB}" destId="{C7CF1196-B05B-4C98-A320-F18275D50DA9}" srcOrd="0" destOrd="0" presId="urn:microsoft.com/office/officeart/2008/layout/VerticalCurvedList"/>
    <dgm:cxn modelId="{A4A79B18-5955-476A-B387-28C0124ECE3A}" type="presParOf" srcId="{C7CF1196-B05B-4C98-A320-F18275D50DA9}" destId="{64755215-8E46-4923-B57B-AD662382BD27}" srcOrd="0" destOrd="0" presId="urn:microsoft.com/office/officeart/2008/layout/VerticalCurvedList"/>
    <dgm:cxn modelId="{D15FFFE4-4308-466D-AB11-1F3DCE410F3F}" type="presParOf" srcId="{64755215-8E46-4923-B57B-AD662382BD27}" destId="{7C1551B3-EB9E-4B0E-AC52-D1E11A5E6853}" srcOrd="0" destOrd="0" presId="urn:microsoft.com/office/officeart/2008/layout/VerticalCurvedList"/>
    <dgm:cxn modelId="{3E25F907-8A79-423A-91DE-D9DB7F5235D2}" type="presParOf" srcId="{64755215-8E46-4923-B57B-AD662382BD27}" destId="{87E835BE-64A7-43AD-9581-0AED02CA8985}" srcOrd="1" destOrd="0" presId="urn:microsoft.com/office/officeart/2008/layout/VerticalCurvedList"/>
    <dgm:cxn modelId="{55DB86AF-BD78-4248-9134-1007684E6627}" type="presParOf" srcId="{64755215-8E46-4923-B57B-AD662382BD27}" destId="{92067930-28F7-47E3-AB4F-2969915503CD}" srcOrd="2" destOrd="0" presId="urn:microsoft.com/office/officeart/2008/layout/VerticalCurvedList"/>
    <dgm:cxn modelId="{24F9C253-03AA-4693-8552-ACA30360C944}" type="presParOf" srcId="{64755215-8E46-4923-B57B-AD662382BD27}" destId="{0AFB5FE9-CA27-4B10-8CBB-CDC29E016E64}" srcOrd="3" destOrd="0" presId="urn:microsoft.com/office/officeart/2008/layout/VerticalCurvedList"/>
    <dgm:cxn modelId="{D370586A-7C2B-41F8-AD22-F07F5A741F87}" type="presParOf" srcId="{C7CF1196-B05B-4C98-A320-F18275D50DA9}" destId="{7A15B3B4-6550-4ED2-A4CD-C57DBD730C31}" srcOrd="1" destOrd="0" presId="urn:microsoft.com/office/officeart/2008/layout/VerticalCurvedList"/>
    <dgm:cxn modelId="{B5E90D00-B92A-41A1-BB59-6E1C7A33A186}" type="presParOf" srcId="{C7CF1196-B05B-4C98-A320-F18275D50DA9}" destId="{7FD586E6-205B-4D06-8A13-B3C6B81AC198}" srcOrd="2" destOrd="0" presId="urn:microsoft.com/office/officeart/2008/layout/VerticalCurvedList"/>
    <dgm:cxn modelId="{B39825EC-5477-4826-AE60-F5381EDE4B08}" type="presParOf" srcId="{7FD586E6-205B-4D06-8A13-B3C6B81AC198}" destId="{85DE6279-3ECD-4AE4-B02A-99FC4AA7D77C}" srcOrd="0" destOrd="0" presId="urn:microsoft.com/office/officeart/2008/layout/VerticalCurvedList"/>
    <dgm:cxn modelId="{E71C18BC-31FF-4C60-AB3B-6613C8022D43}" type="presParOf" srcId="{C7CF1196-B05B-4C98-A320-F18275D50DA9}" destId="{FF070C16-17AB-4DD5-A28A-0AC051967BE5}" srcOrd="3" destOrd="0" presId="urn:microsoft.com/office/officeart/2008/layout/VerticalCurvedList"/>
    <dgm:cxn modelId="{CCD11768-7381-420A-BA38-A5F56583C342}" type="presParOf" srcId="{C7CF1196-B05B-4C98-A320-F18275D50DA9}" destId="{364235AD-3DC1-4787-B471-B3F242386B14}" srcOrd="4" destOrd="0" presId="urn:microsoft.com/office/officeart/2008/layout/VerticalCurvedList"/>
    <dgm:cxn modelId="{7AC01AF9-5699-4355-8A9A-7DA386795E21}" type="presParOf" srcId="{364235AD-3DC1-4787-B471-B3F242386B14}" destId="{74C4357E-0240-4C83-B9EC-56E1049062E3}" srcOrd="0" destOrd="0" presId="urn:microsoft.com/office/officeart/2008/layout/VerticalCurvedList"/>
    <dgm:cxn modelId="{7AB176F6-A2DD-4F30-98F9-0715F595E3B7}" type="presParOf" srcId="{C7CF1196-B05B-4C98-A320-F18275D50DA9}" destId="{317BA846-F6D8-4DFF-A868-8647E3B7CF0D}" srcOrd="5" destOrd="0" presId="urn:microsoft.com/office/officeart/2008/layout/VerticalCurvedList"/>
    <dgm:cxn modelId="{16240324-63C5-44DB-AA5E-3C14410D7B30}" type="presParOf" srcId="{C7CF1196-B05B-4C98-A320-F18275D50DA9}" destId="{6BF4DA4A-60B6-47F7-A10F-8B4AADB67B3F}" srcOrd="6" destOrd="0" presId="urn:microsoft.com/office/officeart/2008/layout/VerticalCurvedList"/>
    <dgm:cxn modelId="{E70DAE73-7B49-493D-BAA8-C22A0ED130DA}" type="presParOf" srcId="{6BF4DA4A-60B6-47F7-A10F-8B4AADB67B3F}" destId="{69AB1045-A425-4DDD-899B-40446F8277D9}" srcOrd="0" destOrd="0" presId="urn:microsoft.com/office/officeart/2008/layout/VerticalCurvedList"/>
    <dgm:cxn modelId="{38F7EA7A-191D-4D5C-BC14-BB532F3643C5}" type="presParOf" srcId="{C7CF1196-B05B-4C98-A320-F18275D50DA9}" destId="{55D1764B-F143-4B57-8A67-D5A1DE4E96CC}" srcOrd="7" destOrd="0" presId="urn:microsoft.com/office/officeart/2008/layout/VerticalCurvedList"/>
    <dgm:cxn modelId="{8C02A298-6749-436E-96A2-DE293F6E2B36}" type="presParOf" srcId="{C7CF1196-B05B-4C98-A320-F18275D50DA9}" destId="{6A01A945-7AED-4286-BCAB-1DB6993FB669}" srcOrd="8" destOrd="0" presId="urn:microsoft.com/office/officeart/2008/layout/VerticalCurvedList"/>
    <dgm:cxn modelId="{C8507344-2C10-4228-876E-9DBB81C96644}" type="presParOf" srcId="{6A01A945-7AED-4286-BCAB-1DB6993FB669}" destId="{928739E2-0ACB-47ED-97C2-6F05F23078DD}" srcOrd="0" destOrd="0" presId="urn:microsoft.com/office/officeart/2008/layout/VerticalCurvedList"/>
    <dgm:cxn modelId="{19464453-B410-49D0-8598-A811E8A6FD0D}" type="presParOf" srcId="{C7CF1196-B05B-4C98-A320-F18275D50DA9}" destId="{0AE48E2C-3417-4AED-A3D6-0265CA3EAD5A}" srcOrd="9" destOrd="0" presId="urn:microsoft.com/office/officeart/2008/layout/VerticalCurvedList"/>
    <dgm:cxn modelId="{CDA46CD6-D1B5-49C7-8380-B9EE7960C964}" type="presParOf" srcId="{C7CF1196-B05B-4C98-A320-F18275D50DA9}" destId="{32400B56-9268-46D4-BCD8-0C91B8651408}" srcOrd="10" destOrd="0" presId="urn:microsoft.com/office/officeart/2008/layout/VerticalCurvedList"/>
    <dgm:cxn modelId="{7D171C94-0D89-484F-9F80-8BCDA6BB16E5}" type="presParOf" srcId="{32400B56-9268-46D4-BCD8-0C91B8651408}" destId="{1791CE34-4057-4715-8187-0FA8890F3893}" srcOrd="0" destOrd="0" presId="urn:microsoft.com/office/officeart/2008/layout/VerticalCurvedList"/>
    <dgm:cxn modelId="{3CAB94EA-B4EE-4D6C-B486-DB90A510FF88}" type="presParOf" srcId="{C7CF1196-B05B-4C98-A320-F18275D50DA9}" destId="{582E3B7D-16B4-4F64-8E14-A82013176181}" srcOrd="11" destOrd="0" presId="urn:microsoft.com/office/officeart/2008/layout/VerticalCurvedList"/>
    <dgm:cxn modelId="{ED0A54E7-CFB9-4A39-80D1-5634B928744F}" type="presParOf" srcId="{C7CF1196-B05B-4C98-A320-F18275D50DA9}" destId="{38281430-D876-498A-974F-7C9E0DB7C32B}" srcOrd="12" destOrd="0" presId="urn:microsoft.com/office/officeart/2008/layout/VerticalCurvedList"/>
    <dgm:cxn modelId="{4309B876-FEB3-484E-87DF-0AD9EA144195}" type="presParOf" srcId="{38281430-D876-498A-974F-7C9E0DB7C32B}" destId="{6111AB23-AC97-4278-82D0-226BAADDFD8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5A0717D-5F6C-4C2C-949A-323FEB53169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31CD094B-668A-4362-AAB0-6B2F86A3B59B}">
      <dgm:prSet phldrT="[Text]" custT="1"/>
      <dgm:spPr/>
      <dgm:t>
        <a:bodyPr/>
        <a:lstStyle/>
        <a:p>
          <a:pPr algn="just"/>
          <a:r>
            <a:rPr lang="en-IN" sz="1800" b="0" dirty="0"/>
            <a:t>DCF Method</a:t>
          </a:r>
        </a:p>
      </dgm:t>
    </dgm:pt>
    <dgm:pt modelId="{B21AB99A-8D26-44F6-A48F-39AC53688AF4}" type="parTrans" cxnId="{D0E7B96B-7546-4B8C-973E-54AAA751DDE1}">
      <dgm:prSet/>
      <dgm:spPr/>
      <dgm:t>
        <a:bodyPr/>
        <a:lstStyle/>
        <a:p>
          <a:pPr algn="just"/>
          <a:endParaRPr lang="en-IN" sz="1600" b="0"/>
        </a:p>
      </dgm:t>
    </dgm:pt>
    <dgm:pt modelId="{F85B2DA0-9D4A-438C-8EBD-27E56C77D824}" type="sibTrans" cxnId="{D0E7B96B-7546-4B8C-973E-54AAA751DDE1}">
      <dgm:prSet/>
      <dgm:spPr/>
      <dgm:t>
        <a:bodyPr/>
        <a:lstStyle/>
        <a:p>
          <a:pPr algn="just"/>
          <a:endParaRPr lang="en-IN" sz="1600" b="0"/>
        </a:p>
      </dgm:t>
    </dgm:pt>
    <dgm:pt modelId="{1A38FD6F-8C92-4A2C-9597-59CF3704CE56}">
      <dgm:prSet phldrT="[Text]" custT="1"/>
      <dgm:spPr/>
      <dgm:t>
        <a:bodyPr/>
        <a:lstStyle/>
        <a:p>
          <a:pPr algn="just"/>
          <a:r>
            <a:rPr lang="en-IN" sz="1600" dirty="0"/>
            <a:t>Values the asset by discounting the cash flows expected to be generated by the asset for the explicit forecast period and also the perpetuity value in case of assets with indefinite life.</a:t>
          </a:r>
          <a:endParaRPr lang="en-IN" sz="1600" b="0" dirty="0"/>
        </a:p>
      </dgm:t>
    </dgm:pt>
    <dgm:pt modelId="{6897BF06-0659-4B8E-AB50-DF5FDC4DE84F}" type="parTrans" cxnId="{99FD80E8-FC37-422B-A6C2-40BCEF2AE54A}">
      <dgm:prSet/>
      <dgm:spPr/>
      <dgm:t>
        <a:bodyPr/>
        <a:lstStyle/>
        <a:p>
          <a:pPr algn="just"/>
          <a:endParaRPr lang="en-IN" sz="1600" b="0"/>
        </a:p>
      </dgm:t>
    </dgm:pt>
    <dgm:pt modelId="{6D84BD64-F866-4834-948B-8B8EB7F9E2F5}" type="sibTrans" cxnId="{99FD80E8-FC37-422B-A6C2-40BCEF2AE54A}">
      <dgm:prSet/>
      <dgm:spPr/>
      <dgm:t>
        <a:bodyPr/>
        <a:lstStyle/>
        <a:p>
          <a:pPr algn="just"/>
          <a:endParaRPr lang="en-IN" sz="1600" b="0"/>
        </a:p>
      </dgm:t>
    </dgm:pt>
    <dgm:pt modelId="{02A5F3F9-CBCF-4789-B0E0-5B51445D02F3}" type="pres">
      <dgm:prSet presAssocID="{55A0717D-5F6C-4C2C-949A-323FEB53169F}" presName="linear" presStyleCnt="0">
        <dgm:presLayoutVars>
          <dgm:dir/>
          <dgm:animLvl val="lvl"/>
          <dgm:resizeHandles val="exact"/>
        </dgm:presLayoutVars>
      </dgm:prSet>
      <dgm:spPr/>
    </dgm:pt>
    <dgm:pt modelId="{9221CC09-8C2E-47DE-BDCF-A29D2BCAC446}" type="pres">
      <dgm:prSet presAssocID="{31CD094B-668A-4362-AAB0-6B2F86A3B59B}" presName="parentLin" presStyleCnt="0"/>
      <dgm:spPr/>
    </dgm:pt>
    <dgm:pt modelId="{28633C05-1FC2-448E-8B0F-AA7E59ED263B}" type="pres">
      <dgm:prSet presAssocID="{31CD094B-668A-4362-AAB0-6B2F86A3B59B}" presName="parentLeftMargin" presStyleLbl="node1" presStyleIdx="0" presStyleCnt="1"/>
      <dgm:spPr/>
    </dgm:pt>
    <dgm:pt modelId="{50C6E41E-581F-4536-925C-7C572FF348DA}" type="pres">
      <dgm:prSet presAssocID="{31CD094B-668A-4362-AAB0-6B2F86A3B59B}" presName="parentText" presStyleLbl="node1" presStyleIdx="0" presStyleCnt="1">
        <dgm:presLayoutVars>
          <dgm:chMax val="0"/>
          <dgm:bulletEnabled val="1"/>
        </dgm:presLayoutVars>
      </dgm:prSet>
      <dgm:spPr/>
    </dgm:pt>
    <dgm:pt modelId="{EB482BD9-4454-497F-8D5C-3C8FCFFB72B8}" type="pres">
      <dgm:prSet presAssocID="{31CD094B-668A-4362-AAB0-6B2F86A3B59B}" presName="negativeSpace" presStyleCnt="0"/>
      <dgm:spPr/>
    </dgm:pt>
    <dgm:pt modelId="{3D234B20-2225-427C-AB23-6AD1FFEF3518}" type="pres">
      <dgm:prSet presAssocID="{31CD094B-668A-4362-AAB0-6B2F86A3B59B}" presName="childText" presStyleLbl="conFgAcc1" presStyleIdx="0" presStyleCnt="1">
        <dgm:presLayoutVars>
          <dgm:bulletEnabled val="1"/>
        </dgm:presLayoutVars>
      </dgm:prSet>
      <dgm:spPr/>
    </dgm:pt>
  </dgm:ptLst>
  <dgm:cxnLst>
    <dgm:cxn modelId="{240AF009-55AD-418A-8733-1145EE36DB89}" type="presOf" srcId="{55A0717D-5F6C-4C2C-949A-323FEB53169F}" destId="{02A5F3F9-CBCF-4789-B0E0-5B51445D02F3}" srcOrd="0" destOrd="0" presId="urn:microsoft.com/office/officeart/2005/8/layout/list1"/>
    <dgm:cxn modelId="{1C98173F-E078-4867-B0FE-C0656A82F6F8}" type="presOf" srcId="{1A38FD6F-8C92-4A2C-9597-59CF3704CE56}" destId="{3D234B20-2225-427C-AB23-6AD1FFEF3518}" srcOrd="0" destOrd="0" presId="urn:microsoft.com/office/officeart/2005/8/layout/list1"/>
    <dgm:cxn modelId="{EBBB9E48-2746-4ADA-9CA1-FAD8549DFBE4}" type="presOf" srcId="{31CD094B-668A-4362-AAB0-6B2F86A3B59B}" destId="{50C6E41E-581F-4536-925C-7C572FF348DA}" srcOrd="1" destOrd="0" presId="urn:microsoft.com/office/officeart/2005/8/layout/list1"/>
    <dgm:cxn modelId="{D0E7B96B-7546-4B8C-973E-54AAA751DDE1}" srcId="{55A0717D-5F6C-4C2C-949A-323FEB53169F}" destId="{31CD094B-668A-4362-AAB0-6B2F86A3B59B}" srcOrd="0" destOrd="0" parTransId="{B21AB99A-8D26-44F6-A48F-39AC53688AF4}" sibTransId="{F85B2DA0-9D4A-438C-8EBD-27E56C77D824}"/>
    <dgm:cxn modelId="{7F9C01A3-987E-43B7-B905-256DFEB3E4D1}" type="presOf" srcId="{31CD094B-668A-4362-AAB0-6B2F86A3B59B}" destId="{28633C05-1FC2-448E-8B0F-AA7E59ED263B}" srcOrd="0" destOrd="0" presId="urn:microsoft.com/office/officeart/2005/8/layout/list1"/>
    <dgm:cxn modelId="{99FD80E8-FC37-422B-A6C2-40BCEF2AE54A}" srcId="{31CD094B-668A-4362-AAB0-6B2F86A3B59B}" destId="{1A38FD6F-8C92-4A2C-9597-59CF3704CE56}" srcOrd="0" destOrd="0" parTransId="{6897BF06-0659-4B8E-AB50-DF5FDC4DE84F}" sibTransId="{6D84BD64-F866-4834-948B-8B8EB7F9E2F5}"/>
    <dgm:cxn modelId="{31C2C9C6-D03B-48AD-87B3-45254D415E33}" type="presParOf" srcId="{02A5F3F9-CBCF-4789-B0E0-5B51445D02F3}" destId="{9221CC09-8C2E-47DE-BDCF-A29D2BCAC446}" srcOrd="0" destOrd="0" presId="urn:microsoft.com/office/officeart/2005/8/layout/list1"/>
    <dgm:cxn modelId="{6A7C1AC6-EC62-48D1-A68B-046C63849FED}" type="presParOf" srcId="{9221CC09-8C2E-47DE-BDCF-A29D2BCAC446}" destId="{28633C05-1FC2-448E-8B0F-AA7E59ED263B}" srcOrd="0" destOrd="0" presId="urn:microsoft.com/office/officeart/2005/8/layout/list1"/>
    <dgm:cxn modelId="{F6CD2535-AD61-42D8-9F5B-B540C0BF1882}" type="presParOf" srcId="{9221CC09-8C2E-47DE-BDCF-A29D2BCAC446}" destId="{50C6E41E-581F-4536-925C-7C572FF348DA}" srcOrd="1" destOrd="0" presId="urn:microsoft.com/office/officeart/2005/8/layout/list1"/>
    <dgm:cxn modelId="{41AF5D0E-67AC-4DF6-B1D9-EEAFF4B7D472}" type="presParOf" srcId="{02A5F3F9-CBCF-4789-B0E0-5B51445D02F3}" destId="{EB482BD9-4454-497F-8D5C-3C8FCFFB72B8}" srcOrd="1" destOrd="0" presId="urn:microsoft.com/office/officeart/2005/8/layout/list1"/>
    <dgm:cxn modelId="{E1A02C6B-1F80-44A1-95AD-30C0ACA84C4E}" type="presParOf" srcId="{02A5F3F9-CBCF-4789-B0E0-5B51445D02F3}" destId="{3D234B20-2225-427C-AB23-6AD1FFEF3518}"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F78F720-5805-4365-B9F5-FD6C311B06E5}" type="doc">
      <dgm:prSet loTypeId="urn:microsoft.com/office/officeart/2016/7/layout/ChevronBlockProcess" loCatId="process" qsTypeId="urn:microsoft.com/office/officeart/2005/8/quickstyle/simple1" qsCatId="simple" csTypeId="urn:microsoft.com/office/officeart/2005/8/colors/accent1_4" csCatId="accent1"/>
      <dgm:spPr/>
      <dgm:t>
        <a:bodyPr/>
        <a:lstStyle/>
        <a:p>
          <a:endParaRPr lang="en-US"/>
        </a:p>
      </dgm:t>
    </dgm:pt>
    <dgm:pt modelId="{83821C35-ECCA-46B7-90DA-D19A4639F12B}">
      <dgm:prSet custT="1"/>
      <dgm:spPr/>
      <dgm:t>
        <a:bodyPr/>
        <a:lstStyle/>
        <a:p>
          <a:r>
            <a:rPr lang="en-US" sz="2400" u="sng"/>
            <a:t>Premium in building COE</a:t>
          </a:r>
          <a:endParaRPr lang="en-US" sz="2400"/>
        </a:p>
      </dgm:t>
    </dgm:pt>
    <dgm:pt modelId="{C209BC27-8A33-4C98-B314-5BC8F4491BB1}" type="parTrans" cxnId="{88724418-13D6-449F-9CBB-CE1F0B854618}">
      <dgm:prSet/>
      <dgm:spPr/>
      <dgm:t>
        <a:bodyPr/>
        <a:lstStyle/>
        <a:p>
          <a:endParaRPr lang="en-US" sz="1600"/>
        </a:p>
      </dgm:t>
    </dgm:pt>
    <dgm:pt modelId="{4B896811-2078-44B1-9A21-E587CC7AE647}" type="sibTrans" cxnId="{88724418-13D6-449F-9CBB-CE1F0B854618}">
      <dgm:prSet/>
      <dgm:spPr/>
      <dgm:t>
        <a:bodyPr/>
        <a:lstStyle/>
        <a:p>
          <a:endParaRPr lang="en-US" sz="1600"/>
        </a:p>
      </dgm:t>
    </dgm:pt>
    <dgm:pt modelId="{43F5BF20-3A98-44B0-9622-C0C5911327B9}">
      <dgm:prSet custT="1"/>
      <dgm:spPr/>
      <dgm:t>
        <a:bodyPr/>
        <a:lstStyle/>
        <a:p>
          <a:r>
            <a:rPr lang="en-US" sz="1800"/>
            <a:t>Small size </a:t>
          </a:r>
        </a:p>
      </dgm:t>
    </dgm:pt>
    <dgm:pt modelId="{E12442E1-CCEB-4974-B616-252C481B4F73}" type="parTrans" cxnId="{98DD31AF-21F0-4818-98C7-27C9154B544E}">
      <dgm:prSet/>
      <dgm:spPr/>
      <dgm:t>
        <a:bodyPr/>
        <a:lstStyle/>
        <a:p>
          <a:endParaRPr lang="en-US" sz="1600"/>
        </a:p>
      </dgm:t>
    </dgm:pt>
    <dgm:pt modelId="{3D6D0281-0BEF-41DD-87A0-4E84D9425183}" type="sibTrans" cxnId="{98DD31AF-21F0-4818-98C7-27C9154B544E}">
      <dgm:prSet/>
      <dgm:spPr/>
      <dgm:t>
        <a:bodyPr/>
        <a:lstStyle/>
        <a:p>
          <a:endParaRPr lang="en-US" sz="1600"/>
        </a:p>
      </dgm:t>
    </dgm:pt>
    <dgm:pt modelId="{DF8F2A8C-F79D-442F-AB15-383FEE1BC4B4}">
      <dgm:prSet custT="1"/>
      <dgm:spPr/>
      <dgm:t>
        <a:bodyPr/>
        <a:lstStyle/>
        <a:p>
          <a:r>
            <a:rPr lang="en-US" sz="1800"/>
            <a:t>Small customer base</a:t>
          </a:r>
        </a:p>
      </dgm:t>
    </dgm:pt>
    <dgm:pt modelId="{56AA275C-2DAD-4C7A-9CFA-CFF01BD19B9F}" type="parTrans" cxnId="{80D98C5B-A9F5-4CC0-B1A8-2B0764177BC9}">
      <dgm:prSet/>
      <dgm:spPr/>
      <dgm:t>
        <a:bodyPr/>
        <a:lstStyle/>
        <a:p>
          <a:endParaRPr lang="en-US" sz="1600"/>
        </a:p>
      </dgm:t>
    </dgm:pt>
    <dgm:pt modelId="{1E7AE470-6DE7-43E8-916D-315FCB1433F5}" type="sibTrans" cxnId="{80D98C5B-A9F5-4CC0-B1A8-2B0764177BC9}">
      <dgm:prSet/>
      <dgm:spPr/>
      <dgm:t>
        <a:bodyPr/>
        <a:lstStyle/>
        <a:p>
          <a:endParaRPr lang="en-US" sz="1600"/>
        </a:p>
      </dgm:t>
    </dgm:pt>
    <dgm:pt modelId="{AA34AAE7-7838-4919-9D83-0D7D00C3AAA4}">
      <dgm:prSet custT="1"/>
      <dgm:spPr/>
      <dgm:t>
        <a:bodyPr/>
        <a:lstStyle/>
        <a:p>
          <a:r>
            <a:rPr lang="en-US" sz="1800"/>
            <a:t>Early stage difficulties</a:t>
          </a:r>
        </a:p>
      </dgm:t>
    </dgm:pt>
    <dgm:pt modelId="{B0296331-5945-43B0-B780-52EF55DA282B}" type="parTrans" cxnId="{E1C90A23-AD05-4CAC-9E81-DBC087CC46A5}">
      <dgm:prSet/>
      <dgm:spPr/>
      <dgm:t>
        <a:bodyPr/>
        <a:lstStyle/>
        <a:p>
          <a:endParaRPr lang="en-US" sz="1600"/>
        </a:p>
      </dgm:t>
    </dgm:pt>
    <dgm:pt modelId="{E8B0F336-076D-4E67-B037-17A409970896}" type="sibTrans" cxnId="{E1C90A23-AD05-4CAC-9E81-DBC087CC46A5}">
      <dgm:prSet/>
      <dgm:spPr/>
      <dgm:t>
        <a:bodyPr/>
        <a:lstStyle/>
        <a:p>
          <a:endParaRPr lang="en-US" sz="1600"/>
        </a:p>
      </dgm:t>
    </dgm:pt>
    <dgm:pt modelId="{A810C49B-0C98-47A9-9C1F-5BA9B9654599}">
      <dgm:prSet custT="1"/>
      <dgm:spPr/>
      <dgm:t>
        <a:bodyPr/>
        <a:lstStyle/>
        <a:p>
          <a:r>
            <a:rPr lang="en-US" sz="2400" u="sng"/>
            <a:t>Cost Debt</a:t>
          </a:r>
          <a:endParaRPr lang="en-US" sz="2400"/>
        </a:p>
      </dgm:t>
    </dgm:pt>
    <dgm:pt modelId="{00D07814-34B8-49DF-B8E9-047450E86709}" type="parTrans" cxnId="{1744D51C-F5B0-43DB-9255-9B3B802497DC}">
      <dgm:prSet/>
      <dgm:spPr/>
      <dgm:t>
        <a:bodyPr/>
        <a:lstStyle/>
        <a:p>
          <a:endParaRPr lang="en-US" sz="1600"/>
        </a:p>
      </dgm:t>
    </dgm:pt>
    <dgm:pt modelId="{E9D3E78A-8364-4576-894C-BCAB96328D52}" type="sibTrans" cxnId="{1744D51C-F5B0-43DB-9255-9B3B802497DC}">
      <dgm:prSet/>
      <dgm:spPr/>
      <dgm:t>
        <a:bodyPr/>
        <a:lstStyle/>
        <a:p>
          <a:endParaRPr lang="en-US" sz="1600"/>
        </a:p>
      </dgm:t>
    </dgm:pt>
    <dgm:pt modelId="{D640E0CB-81BA-4663-B0B9-A204D9F32BD9}">
      <dgm:prSet custT="1"/>
      <dgm:spPr/>
      <dgm:t>
        <a:bodyPr/>
        <a:lstStyle/>
        <a:p>
          <a:r>
            <a:rPr lang="en-US" sz="1800"/>
            <a:t>Foreign Currency Borrowings</a:t>
          </a:r>
        </a:p>
      </dgm:t>
    </dgm:pt>
    <dgm:pt modelId="{2321E271-16EE-4540-A062-1D17C342B609}" type="parTrans" cxnId="{4A55BE9B-76A8-4199-A314-B5BC29E5ED83}">
      <dgm:prSet/>
      <dgm:spPr/>
      <dgm:t>
        <a:bodyPr/>
        <a:lstStyle/>
        <a:p>
          <a:endParaRPr lang="en-US" sz="1600"/>
        </a:p>
      </dgm:t>
    </dgm:pt>
    <dgm:pt modelId="{822B1469-BAAA-4454-A72A-00F2E511DDDF}" type="sibTrans" cxnId="{4A55BE9B-76A8-4199-A314-B5BC29E5ED83}">
      <dgm:prSet/>
      <dgm:spPr/>
      <dgm:t>
        <a:bodyPr/>
        <a:lstStyle/>
        <a:p>
          <a:endParaRPr lang="en-US" sz="1600"/>
        </a:p>
      </dgm:t>
    </dgm:pt>
    <dgm:pt modelId="{BBDA4712-EFBD-44C0-8EE0-63CCA9DC82DD}">
      <dgm:prSet custT="1"/>
      <dgm:spPr/>
      <dgm:t>
        <a:bodyPr/>
        <a:lstStyle/>
        <a:p>
          <a:r>
            <a:rPr lang="en-US" sz="2400" u="sng"/>
            <a:t>Projection Risk</a:t>
          </a:r>
          <a:endParaRPr lang="en-US" sz="2400"/>
        </a:p>
      </dgm:t>
    </dgm:pt>
    <dgm:pt modelId="{80EE4A25-74C8-495A-8EA8-7E68F65491FF}" type="parTrans" cxnId="{BEC5B5F5-CCDD-4F2A-A4C8-3C96B0CE486A}">
      <dgm:prSet/>
      <dgm:spPr/>
      <dgm:t>
        <a:bodyPr/>
        <a:lstStyle/>
        <a:p>
          <a:endParaRPr lang="en-US" sz="1600"/>
        </a:p>
      </dgm:t>
    </dgm:pt>
    <dgm:pt modelId="{0120F87D-1F67-40AA-8DB0-3DF17CE1D314}" type="sibTrans" cxnId="{BEC5B5F5-CCDD-4F2A-A4C8-3C96B0CE486A}">
      <dgm:prSet/>
      <dgm:spPr/>
      <dgm:t>
        <a:bodyPr/>
        <a:lstStyle/>
        <a:p>
          <a:endParaRPr lang="en-US" sz="1600"/>
        </a:p>
      </dgm:t>
    </dgm:pt>
    <dgm:pt modelId="{38FC716E-3039-4173-9B47-FCF1CCA1D6C9}">
      <dgm:prSet custT="1"/>
      <dgm:spPr/>
      <dgm:t>
        <a:bodyPr/>
        <a:lstStyle/>
        <a:p>
          <a:r>
            <a:rPr lang="en-US" sz="1800"/>
            <a:t>Uncertainty associated with future cash flows</a:t>
          </a:r>
        </a:p>
      </dgm:t>
    </dgm:pt>
    <dgm:pt modelId="{7530AFFF-5F69-48C5-8070-027A878FC1CF}" type="parTrans" cxnId="{8DFBFD5F-2628-419A-B4EC-32A4C7E2F6ED}">
      <dgm:prSet/>
      <dgm:spPr/>
      <dgm:t>
        <a:bodyPr/>
        <a:lstStyle/>
        <a:p>
          <a:endParaRPr lang="en-US" sz="1600"/>
        </a:p>
      </dgm:t>
    </dgm:pt>
    <dgm:pt modelId="{A4C78175-4449-48B9-81D7-66CFE245412C}" type="sibTrans" cxnId="{8DFBFD5F-2628-419A-B4EC-32A4C7E2F6ED}">
      <dgm:prSet/>
      <dgm:spPr/>
      <dgm:t>
        <a:bodyPr/>
        <a:lstStyle/>
        <a:p>
          <a:endParaRPr lang="en-US" sz="1600"/>
        </a:p>
      </dgm:t>
    </dgm:pt>
    <dgm:pt modelId="{A00F3363-C711-4111-97E9-760104016522}" type="pres">
      <dgm:prSet presAssocID="{FF78F720-5805-4365-B9F5-FD6C311B06E5}" presName="Name0" presStyleCnt="0">
        <dgm:presLayoutVars>
          <dgm:dir/>
          <dgm:animLvl val="lvl"/>
          <dgm:resizeHandles val="exact"/>
        </dgm:presLayoutVars>
      </dgm:prSet>
      <dgm:spPr/>
    </dgm:pt>
    <dgm:pt modelId="{D066612F-1A38-4DA2-BCF6-64EB1F6EA0C2}" type="pres">
      <dgm:prSet presAssocID="{83821C35-ECCA-46B7-90DA-D19A4639F12B}" presName="composite" presStyleCnt="0"/>
      <dgm:spPr/>
    </dgm:pt>
    <dgm:pt modelId="{D0BF91B5-65B2-4DF9-8933-6CD9C4F9F411}" type="pres">
      <dgm:prSet presAssocID="{83821C35-ECCA-46B7-90DA-D19A4639F12B}" presName="parTx" presStyleLbl="alignNode1" presStyleIdx="0" presStyleCnt="3">
        <dgm:presLayoutVars>
          <dgm:chMax val="0"/>
          <dgm:chPref val="0"/>
        </dgm:presLayoutVars>
      </dgm:prSet>
      <dgm:spPr/>
    </dgm:pt>
    <dgm:pt modelId="{A1AB9A31-1E2F-4035-8AA8-398454263A6B}" type="pres">
      <dgm:prSet presAssocID="{83821C35-ECCA-46B7-90DA-D19A4639F12B}" presName="desTx" presStyleLbl="alignAccFollowNode1" presStyleIdx="0" presStyleCnt="3">
        <dgm:presLayoutVars/>
      </dgm:prSet>
      <dgm:spPr/>
    </dgm:pt>
    <dgm:pt modelId="{D7253E6A-DDCA-4B76-AD1A-975DA7EFB1C8}" type="pres">
      <dgm:prSet presAssocID="{4B896811-2078-44B1-9A21-E587CC7AE647}" presName="space" presStyleCnt="0"/>
      <dgm:spPr/>
    </dgm:pt>
    <dgm:pt modelId="{58555F33-30C1-4F95-A202-B3F56DE015D1}" type="pres">
      <dgm:prSet presAssocID="{A810C49B-0C98-47A9-9C1F-5BA9B9654599}" presName="composite" presStyleCnt="0"/>
      <dgm:spPr/>
    </dgm:pt>
    <dgm:pt modelId="{38BE60C5-1234-4FA6-AEAD-4EB38BDD5AF8}" type="pres">
      <dgm:prSet presAssocID="{A810C49B-0C98-47A9-9C1F-5BA9B9654599}" presName="parTx" presStyleLbl="alignNode1" presStyleIdx="1" presStyleCnt="3">
        <dgm:presLayoutVars>
          <dgm:chMax val="0"/>
          <dgm:chPref val="0"/>
        </dgm:presLayoutVars>
      </dgm:prSet>
      <dgm:spPr/>
    </dgm:pt>
    <dgm:pt modelId="{4FB1D39E-04E1-4313-A784-6C9F6759F165}" type="pres">
      <dgm:prSet presAssocID="{A810C49B-0C98-47A9-9C1F-5BA9B9654599}" presName="desTx" presStyleLbl="alignAccFollowNode1" presStyleIdx="1" presStyleCnt="3">
        <dgm:presLayoutVars/>
      </dgm:prSet>
      <dgm:spPr/>
    </dgm:pt>
    <dgm:pt modelId="{D2161CF1-63BF-4830-8AE0-DC687103FCF9}" type="pres">
      <dgm:prSet presAssocID="{E9D3E78A-8364-4576-894C-BCAB96328D52}" presName="space" presStyleCnt="0"/>
      <dgm:spPr/>
    </dgm:pt>
    <dgm:pt modelId="{38086EA0-7715-438F-8A49-CDD3ADE69795}" type="pres">
      <dgm:prSet presAssocID="{BBDA4712-EFBD-44C0-8EE0-63CCA9DC82DD}" presName="composite" presStyleCnt="0"/>
      <dgm:spPr/>
    </dgm:pt>
    <dgm:pt modelId="{8C56E3CB-1969-4036-B203-23D925D01ABB}" type="pres">
      <dgm:prSet presAssocID="{BBDA4712-EFBD-44C0-8EE0-63CCA9DC82DD}" presName="parTx" presStyleLbl="alignNode1" presStyleIdx="2" presStyleCnt="3">
        <dgm:presLayoutVars>
          <dgm:chMax val="0"/>
          <dgm:chPref val="0"/>
        </dgm:presLayoutVars>
      </dgm:prSet>
      <dgm:spPr/>
    </dgm:pt>
    <dgm:pt modelId="{24B3D183-5662-42E4-91FB-C28EBD0106AA}" type="pres">
      <dgm:prSet presAssocID="{BBDA4712-EFBD-44C0-8EE0-63CCA9DC82DD}" presName="desTx" presStyleLbl="alignAccFollowNode1" presStyleIdx="2" presStyleCnt="3">
        <dgm:presLayoutVars/>
      </dgm:prSet>
      <dgm:spPr/>
    </dgm:pt>
  </dgm:ptLst>
  <dgm:cxnLst>
    <dgm:cxn modelId="{88724418-13D6-449F-9CBB-CE1F0B854618}" srcId="{FF78F720-5805-4365-B9F5-FD6C311B06E5}" destId="{83821C35-ECCA-46B7-90DA-D19A4639F12B}" srcOrd="0" destOrd="0" parTransId="{C209BC27-8A33-4C98-B314-5BC8F4491BB1}" sibTransId="{4B896811-2078-44B1-9A21-E587CC7AE647}"/>
    <dgm:cxn modelId="{E282891A-E328-4A50-83D9-54BF6CEAB97F}" type="presOf" srcId="{A810C49B-0C98-47A9-9C1F-5BA9B9654599}" destId="{38BE60C5-1234-4FA6-AEAD-4EB38BDD5AF8}" srcOrd="0" destOrd="0" presId="urn:microsoft.com/office/officeart/2016/7/layout/ChevronBlockProcess"/>
    <dgm:cxn modelId="{1744D51C-F5B0-43DB-9255-9B3B802497DC}" srcId="{FF78F720-5805-4365-B9F5-FD6C311B06E5}" destId="{A810C49B-0C98-47A9-9C1F-5BA9B9654599}" srcOrd="1" destOrd="0" parTransId="{00D07814-34B8-49DF-B8E9-047450E86709}" sibTransId="{E9D3E78A-8364-4576-894C-BCAB96328D52}"/>
    <dgm:cxn modelId="{E1C90A23-AD05-4CAC-9E81-DBC087CC46A5}" srcId="{83821C35-ECCA-46B7-90DA-D19A4639F12B}" destId="{AA34AAE7-7838-4919-9D83-0D7D00C3AAA4}" srcOrd="2" destOrd="0" parTransId="{B0296331-5945-43B0-B780-52EF55DA282B}" sibTransId="{E8B0F336-076D-4E67-B037-17A409970896}"/>
    <dgm:cxn modelId="{5B23FD25-3C0A-4BFB-8553-A01BD05779A7}" type="presOf" srcId="{43F5BF20-3A98-44B0-9622-C0C5911327B9}" destId="{A1AB9A31-1E2F-4035-8AA8-398454263A6B}" srcOrd="0" destOrd="0" presId="urn:microsoft.com/office/officeart/2016/7/layout/ChevronBlockProcess"/>
    <dgm:cxn modelId="{A434E736-62D8-45AA-83D0-773021375861}" type="presOf" srcId="{38FC716E-3039-4173-9B47-FCF1CCA1D6C9}" destId="{24B3D183-5662-42E4-91FB-C28EBD0106AA}" srcOrd="0" destOrd="0" presId="urn:microsoft.com/office/officeart/2016/7/layout/ChevronBlockProcess"/>
    <dgm:cxn modelId="{80D98C5B-A9F5-4CC0-B1A8-2B0764177BC9}" srcId="{83821C35-ECCA-46B7-90DA-D19A4639F12B}" destId="{DF8F2A8C-F79D-442F-AB15-383FEE1BC4B4}" srcOrd="1" destOrd="0" parTransId="{56AA275C-2DAD-4C7A-9CFA-CFF01BD19B9F}" sibTransId="{1E7AE470-6DE7-43E8-916D-315FCB1433F5}"/>
    <dgm:cxn modelId="{8DFBFD5F-2628-419A-B4EC-32A4C7E2F6ED}" srcId="{BBDA4712-EFBD-44C0-8EE0-63CCA9DC82DD}" destId="{38FC716E-3039-4173-9B47-FCF1CCA1D6C9}" srcOrd="0" destOrd="0" parTransId="{7530AFFF-5F69-48C5-8070-027A878FC1CF}" sibTransId="{A4C78175-4449-48B9-81D7-66CFE245412C}"/>
    <dgm:cxn modelId="{63ED2D64-82DF-4009-BC03-D114634965D5}" type="presOf" srcId="{AA34AAE7-7838-4919-9D83-0D7D00C3AAA4}" destId="{A1AB9A31-1E2F-4035-8AA8-398454263A6B}" srcOrd="0" destOrd="2" presId="urn:microsoft.com/office/officeart/2016/7/layout/ChevronBlockProcess"/>
    <dgm:cxn modelId="{A2F5BF6E-91CD-432F-8C07-4AAE2274FA81}" type="presOf" srcId="{DF8F2A8C-F79D-442F-AB15-383FEE1BC4B4}" destId="{A1AB9A31-1E2F-4035-8AA8-398454263A6B}" srcOrd="0" destOrd="1" presId="urn:microsoft.com/office/officeart/2016/7/layout/ChevronBlockProcess"/>
    <dgm:cxn modelId="{663B7A4F-867E-41C0-B32C-67FD3C27F6D8}" type="presOf" srcId="{BBDA4712-EFBD-44C0-8EE0-63CCA9DC82DD}" destId="{8C56E3CB-1969-4036-B203-23D925D01ABB}" srcOrd="0" destOrd="0" presId="urn:microsoft.com/office/officeart/2016/7/layout/ChevronBlockProcess"/>
    <dgm:cxn modelId="{2099CC53-356F-4C63-8344-ED279C035446}" type="presOf" srcId="{FF78F720-5805-4365-B9F5-FD6C311B06E5}" destId="{A00F3363-C711-4111-97E9-760104016522}" srcOrd="0" destOrd="0" presId="urn:microsoft.com/office/officeart/2016/7/layout/ChevronBlockProcess"/>
    <dgm:cxn modelId="{14F73C90-2057-4CAC-BED1-1518FA8C6BF7}" type="presOf" srcId="{D640E0CB-81BA-4663-B0B9-A204D9F32BD9}" destId="{4FB1D39E-04E1-4313-A784-6C9F6759F165}" srcOrd="0" destOrd="0" presId="urn:microsoft.com/office/officeart/2016/7/layout/ChevronBlockProcess"/>
    <dgm:cxn modelId="{3F79A099-C244-4B3E-B6ED-4904B3B0E4DC}" type="presOf" srcId="{83821C35-ECCA-46B7-90DA-D19A4639F12B}" destId="{D0BF91B5-65B2-4DF9-8933-6CD9C4F9F411}" srcOrd="0" destOrd="0" presId="urn:microsoft.com/office/officeart/2016/7/layout/ChevronBlockProcess"/>
    <dgm:cxn modelId="{4A55BE9B-76A8-4199-A314-B5BC29E5ED83}" srcId="{A810C49B-0C98-47A9-9C1F-5BA9B9654599}" destId="{D640E0CB-81BA-4663-B0B9-A204D9F32BD9}" srcOrd="0" destOrd="0" parTransId="{2321E271-16EE-4540-A062-1D17C342B609}" sibTransId="{822B1469-BAAA-4454-A72A-00F2E511DDDF}"/>
    <dgm:cxn modelId="{98DD31AF-21F0-4818-98C7-27C9154B544E}" srcId="{83821C35-ECCA-46B7-90DA-D19A4639F12B}" destId="{43F5BF20-3A98-44B0-9622-C0C5911327B9}" srcOrd="0" destOrd="0" parTransId="{E12442E1-CCEB-4974-B616-252C481B4F73}" sibTransId="{3D6D0281-0BEF-41DD-87A0-4E84D9425183}"/>
    <dgm:cxn modelId="{BEC5B5F5-CCDD-4F2A-A4C8-3C96B0CE486A}" srcId="{FF78F720-5805-4365-B9F5-FD6C311B06E5}" destId="{BBDA4712-EFBD-44C0-8EE0-63CCA9DC82DD}" srcOrd="2" destOrd="0" parTransId="{80EE4A25-74C8-495A-8EA8-7E68F65491FF}" sibTransId="{0120F87D-1F67-40AA-8DB0-3DF17CE1D314}"/>
    <dgm:cxn modelId="{40181C70-2897-4560-91FC-FB20F133FD00}" type="presParOf" srcId="{A00F3363-C711-4111-97E9-760104016522}" destId="{D066612F-1A38-4DA2-BCF6-64EB1F6EA0C2}" srcOrd="0" destOrd="0" presId="urn:microsoft.com/office/officeart/2016/7/layout/ChevronBlockProcess"/>
    <dgm:cxn modelId="{4579B297-25E4-4FED-9E90-85C58A6B6804}" type="presParOf" srcId="{D066612F-1A38-4DA2-BCF6-64EB1F6EA0C2}" destId="{D0BF91B5-65B2-4DF9-8933-6CD9C4F9F411}" srcOrd="0" destOrd="0" presId="urn:microsoft.com/office/officeart/2016/7/layout/ChevronBlockProcess"/>
    <dgm:cxn modelId="{7912AE9A-F136-4562-AE9A-6D43C6846868}" type="presParOf" srcId="{D066612F-1A38-4DA2-BCF6-64EB1F6EA0C2}" destId="{A1AB9A31-1E2F-4035-8AA8-398454263A6B}" srcOrd="1" destOrd="0" presId="urn:microsoft.com/office/officeart/2016/7/layout/ChevronBlockProcess"/>
    <dgm:cxn modelId="{0700828E-314F-445F-8998-18170874FF15}" type="presParOf" srcId="{A00F3363-C711-4111-97E9-760104016522}" destId="{D7253E6A-DDCA-4B76-AD1A-975DA7EFB1C8}" srcOrd="1" destOrd="0" presId="urn:microsoft.com/office/officeart/2016/7/layout/ChevronBlockProcess"/>
    <dgm:cxn modelId="{6251ED8F-928A-4352-A772-C969057C7EB4}" type="presParOf" srcId="{A00F3363-C711-4111-97E9-760104016522}" destId="{58555F33-30C1-4F95-A202-B3F56DE015D1}" srcOrd="2" destOrd="0" presId="urn:microsoft.com/office/officeart/2016/7/layout/ChevronBlockProcess"/>
    <dgm:cxn modelId="{86AD950A-23B5-4E5E-8676-86C468D175D7}" type="presParOf" srcId="{58555F33-30C1-4F95-A202-B3F56DE015D1}" destId="{38BE60C5-1234-4FA6-AEAD-4EB38BDD5AF8}" srcOrd="0" destOrd="0" presId="urn:microsoft.com/office/officeart/2016/7/layout/ChevronBlockProcess"/>
    <dgm:cxn modelId="{7DC42C91-E022-4EA1-9027-F3C5932E9A10}" type="presParOf" srcId="{58555F33-30C1-4F95-A202-B3F56DE015D1}" destId="{4FB1D39E-04E1-4313-A784-6C9F6759F165}" srcOrd="1" destOrd="0" presId="urn:microsoft.com/office/officeart/2016/7/layout/ChevronBlockProcess"/>
    <dgm:cxn modelId="{3546DB9A-BAAB-4A73-8027-D1C2BF534572}" type="presParOf" srcId="{A00F3363-C711-4111-97E9-760104016522}" destId="{D2161CF1-63BF-4830-8AE0-DC687103FCF9}" srcOrd="3" destOrd="0" presId="urn:microsoft.com/office/officeart/2016/7/layout/ChevronBlockProcess"/>
    <dgm:cxn modelId="{17684B75-CE8E-4833-8ACE-1553502F453F}" type="presParOf" srcId="{A00F3363-C711-4111-97E9-760104016522}" destId="{38086EA0-7715-438F-8A49-CDD3ADE69795}" srcOrd="4" destOrd="0" presId="urn:microsoft.com/office/officeart/2016/7/layout/ChevronBlockProcess"/>
    <dgm:cxn modelId="{D03B9A93-1510-426E-BBDF-D9FA601CA02E}" type="presParOf" srcId="{38086EA0-7715-438F-8A49-CDD3ADE69795}" destId="{8C56E3CB-1969-4036-B203-23D925D01ABB}" srcOrd="0" destOrd="0" presId="urn:microsoft.com/office/officeart/2016/7/layout/ChevronBlockProcess"/>
    <dgm:cxn modelId="{8F1AC04A-A056-4B23-AD9C-5087331A9CC1}" type="presParOf" srcId="{38086EA0-7715-438F-8A49-CDD3ADE69795}" destId="{24B3D183-5662-42E4-91FB-C28EBD0106AA}"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5A0717D-5F6C-4C2C-949A-323FEB53169F}" type="doc">
      <dgm:prSet loTypeId="urn:microsoft.com/office/officeart/2005/8/layout/list1" loCatId="list" qsTypeId="urn:microsoft.com/office/officeart/2005/8/quickstyle/simple1" qsCatId="simple" csTypeId="urn:microsoft.com/office/officeart/2005/8/colors/accent1_4" csCatId="accent1" phldr="1"/>
      <dgm:spPr/>
      <dgm:t>
        <a:bodyPr/>
        <a:lstStyle/>
        <a:p>
          <a:endParaRPr lang="en-IN"/>
        </a:p>
      </dgm:t>
    </dgm:pt>
    <dgm:pt modelId="{31CD094B-668A-4362-AAB0-6B2F86A3B59B}">
      <dgm:prSet phldrT="[Text]" custT="1"/>
      <dgm:spPr/>
      <dgm:t>
        <a:bodyPr/>
        <a:lstStyle/>
        <a:p>
          <a:pPr algn="just"/>
          <a:r>
            <a:rPr lang="en-IN" sz="1600" b="0" dirty="0"/>
            <a:t>Replacement Cost Method -</a:t>
          </a:r>
        </a:p>
      </dgm:t>
    </dgm:pt>
    <dgm:pt modelId="{B21AB99A-8D26-44F6-A48F-39AC53688AF4}" type="parTrans" cxnId="{D0E7B96B-7546-4B8C-973E-54AAA751DDE1}">
      <dgm:prSet/>
      <dgm:spPr/>
      <dgm:t>
        <a:bodyPr/>
        <a:lstStyle/>
        <a:p>
          <a:pPr algn="just"/>
          <a:endParaRPr lang="en-IN" sz="1600" b="0"/>
        </a:p>
      </dgm:t>
    </dgm:pt>
    <dgm:pt modelId="{F85B2DA0-9D4A-438C-8EBD-27E56C77D824}" type="sibTrans" cxnId="{D0E7B96B-7546-4B8C-973E-54AAA751DDE1}">
      <dgm:prSet/>
      <dgm:spPr/>
      <dgm:t>
        <a:bodyPr/>
        <a:lstStyle/>
        <a:p>
          <a:pPr algn="just"/>
          <a:endParaRPr lang="en-IN" sz="1600" b="0"/>
        </a:p>
      </dgm:t>
    </dgm:pt>
    <dgm:pt modelId="{C1E61DC5-E501-44B0-A1D6-70284C037D37}">
      <dgm:prSet phldrT="[Text]" custT="1"/>
      <dgm:spPr/>
      <dgm:t>
        <a:bodyPr/>
        <a:lstStyle/>
        <a:p>
          <a:pPr algn="just"/>
          <a:r>
            <a:rPr lang="en-IN" sz="1600" b="0" dirty="0"/>
            <a:t>Involves valuing an asset based on the cost that a market participant shall have to incur to recreate a replica of the asset to be valued, adjusted for obsolescence.</a:t>
          </a:r>
        </a:p>
      </dgm:t>
    </dgm:pt>
    <dgm:pt modelId="{33A82BCD-E926-4B40-BCB9-7DBBF201837A}" type="parTrans" cxnId="{D0493979-881E-4003-B20F-CF960BC7E2E3}">
      <dgm:prSet/>
      <dgm:spPr/>
      <dgm:t>
        <a:bodyPr/>
        <a:lstStyle/>
        <a:p>
          <a:pPr algn="just"/>
          <a:endParaRPr lang="en-IN" sz="1600" b="0"/>
        </a:p>
      </dgm:t>
    </dgm:pt>
    <dgm:pt modelId="{5A5B04DF-7355-42C4-9EA8-D55B1B41429F}" type="sibTrans" cxnId="{D0493979-881E-4003-B20F-CF960BC7E2E3}">
      <dgm:prSet/>
      <dgm:spPr/>
      <dgm:t>
        <a:bodyPr/>
        <a:lstStyle/>
        <a:p>
          <a:pPr algn="just"/>
          <a:endParaRPr lang="en-IN" sz="1600" b="0"/>
        </a:p>
      </dgm:t>
    </dgm:pt>
    <dgm:pt modelId="{0156949D-5872-4340-9B9C-0419C8C78A16}">
      <dgm:prSet phldrT="[Text]" custT="1"/>
      <dgm:spPr/>
      <dgm:t>
        <a:bodyPr/>
        <a:lstStyle/>
        <a:p>
          <a:pPr algn="just"/>
          <a:r>
            <a:rPr lang="en-IN" sz="1600" b="0" dirty="0"/>
            <a:t>Reproduction Cost Method -</a:t>
          </a:r>
        </a:p>
      </dgm:t>
    </dgm:pt>
    <dgm:pt modelId="{A5261F29-EE52-4B42-8BF4-005F4D58992C}" type="parTrans" cxnId="{49474F1D-1979-44F3-97D9-09CE6086B8B7}">
      <dgm:prSet/>
      <dgm:spPr/>
      <dgm:t>
        <a:bodyPr/>
        <a:lstStyle/>
        <a:p>
          <a:pPr algn="just"/>
          <a:endParaRPr lang="en-IN" sz="1600" b="0"/>
        </a:p>
      </dgm:t>
    </dgm:pt>
    <dgm:pt modelId="{5C8649E6-7424-4218-A4D3-7C26FB0603FC}" type="sibTrans" cxnId="{49474F1D-1979-44F3-97D9-09CE6086B8B7}">
      <dgm:prSet/>
      <dgm:spPr/>
      <dgm:t>
        <a:bodyPr/>
        <a:lstStyle/>
        <a:p>
          <a:pPr algn="just"/>
          <a:endParaRPr lang="en-IN" sz="1600" b="0"/>
        </a:p>
      </dgm:t>
    </dgm:pt>
    <dgm:pt modelId="{46D12011-FE99-478D-A1E5-3B4CA7F251ED}">
      <dgm:prSet phldrT="[Text]" custT="1"/>
      <dgm:spPr/>
      <dgm:t>
        <a:bodyPr/>
        <a:lstStyle/>
        <a:p>
          <a:pPr algn="just"/>
          <a:r>
            <a:rPr lang="en-IN" sz="1600" b="0" dirty="0"/>
            <a:t>Also known as ‘</a:t>
          </a:r>
          <a:r>
            <a:rPr lang="en-IN" sz="1600" b="0" i="1" dirty="0"/>
            <a:t>Depreciated Replacement Cost Method</a:t>
          </a:r>
          <a:r>
            <a:rPr lang="en-IN" sz="1600" b="0" dirty="0"/>
            <a:t>’ involves valuing an asset based on the cost that a market participant shall have to incur to recreate an asset with substantially the same utility (comparable utility) as that of the asset to be valued, adjusted for obsolescence.</a:t>
          </a:r>
        </a:p>
      </dgm:t>
    </dgm:pt>
    <dgm:pt modelId="{F20DE77B-17B1-446E-9CAD-B1A692940209}" type="parTrans" cxnId="{DDB1AF1A-1189-456D-ABCB-CE8FBC1AA555}">
      <dgm:prSet/>
      <dgm:spPr/>
      <dgm:t>
        <a:bodyPr/>
        <a:lstStyle/>
        <a:p>
          <a:pPr algn="just"/>
          <a:endParaRPr lang="en-IN" sz="1600" b="0"/>
        </a:p>
      </dgm:t>
    </dgm:pt>
    <dgm:pt modelId="{91C0461B-0778-49D7-804F-073B51B50537}" type="sibTrans" cxnId="{DDB1AF1A-1189-456D-ABCB-CE8FBC1AA555}">
      <dgm:prSet/>
      <dgm:spPr/>
      <dgm:t>
        <a:bodyPr/>
        <a:lstStyle/>
        <a:p>
          <a:pPr algn="just"/>
          <a:endParaRPr lang="en-IN" sz="1600" b="0"/>
        </a:p>
      </dgm:t>
    </dgm:pt>
    <dgm:pt modelId="{260F851F-0512-4B35-AF89-95C6111C99CA}">
      <dgm:prSet phldrT="[Text]" custT="1"/>
      <dgm:spPr/>
      <dgm:t>
        <a:bodyPr/>
        <a:lstStyle/>
        <a:p>
          <a:pPr algn="just"/>
          <a:r>
            <a:rPr lang="en-US" sz="1600" b="0" dirty="0"/>
            <a:t>Typically used in Cement companies and Real Estate companies</a:t>
          </a:r>
          <a:endParaRPr lang="en-IN" sz="1600" b="0" dirty="0"/>
        </a:p>
      </dgm:t>
    </dgm:pt>
    <dgm:pt modelId="{7F1FBF37-3A1A-4A63-8E47-FC79507E1374}" type="parTrans" cxnId="{9FE3178C-F2A0-432A-8979-980850A69264}">
      <dgm:prSet/>
      <dgm:spPr/>
      <dgm:t>
        <a:bodyPr/>
        <a:lstStyle/>
        <a:p>
          <a:endParaRPr lang="en-IN"/>
        </a:p>
      </dgm:t>
    </dgm:pt>
    <dgm:pt modelId="{959773D7-DEE0-4DB4-9882-9B1B4E971F05}" type="sibTrans" cxnId="{9FE3178C-F2A0-432A-8979-980850A69264}">
      <dgm:prSet/>
      <dgm:spPr/>
      <dgm:t>
        <a:bodyPr/>
        <a:lstStyle/>
        <a:p>
          <a:endParaRPr lang="en-IN"/>
        </a:p>
      </dgm:t>
    </dgm:pt>
    <dgm:pt modelId="{958EA16A-8616-42B7-9A6B-1FD06B466EB9}">
      <dgm:prSet phldrT="[Text]" custT="1"/>
      <dgm:spPr/>
      <dgm:t>
        <a:bodyPr/>
        <a:lstStyle/>
        <a:p>
          <a:pPr algn="just"/>
          <a:r>
            <a:rPr lang="en-US" sz="1600" b="0" dirty="0"/>
            <a:t>Liquidation Cost Method -</a:t>
          </a:r>
          <a:endParaRPr lang="en-IN" sz="1600" b="0" dirty="0"/>
        </a:p>
      </dgm:t>
    </dgm:pt>
    <dgm:pt modelId="{86EE7C66-7992-41DD-9444-42D4D2F31FBC}" type="parTrans" cxnId="{E32229FD-A852-43BA-963D-8C84D51C9E3D}">
      <dgm:prSet/>
      <dgm:spPr/>
      <dgm:t>
        <a:bodyPr/>
        <a:lstStyle/>
        <a:p>
          <a:endParaRPr lang="en-IN"/>
        </a:p>
      </dgm:t>
    </dgm:pt>
    <dgm:pt modelId="{35CBB364-803C-476E-9A81-C1BFC30F35CC}" type="sibTrans" cxnId="{E32229FD-A852-43BA-963D-8C84D51C9E3D}">
      <dgm:prSet/>
      <dgm:spPr/>
      <dgm:t>
        <a:bodyPr/>
        <a:lstStyle/>
        <a:p>
          <a:endParaRPr lang="en-IN"/>
        </a:p>
      </dgm:t>
    </dgm:pt>
    <dgm:pt modelId="{4E9D1E4A-7FDC-43FD-8DD7-24A3F84E5AA0}">
      <dgm:prSet phldrT="[Text]" custT="1"/>
      <dgm:spPr/>
      <dgm:t>
        <a:bodyPr/>
        <a:lstStyle/>
        <a:p>
          <a:pPr algn="just">
            <a:buFont typeface="Arial" panose="020B0604020202020204" pitchFamily="34" charset="0"/>
            <a:buChar char="•"/>
          </a:pPr>
          <a:r>
            <a:rPr lang="en-US" sz="1600" dirty="0"/>
            <a:t>Value based on </a:t>
          </a:r>
          <a:r>
            <a:rPr lang="en-IN" sz="1600" dirty="0"/>
            <a:t>the value that is recovered if the company was to wind-up</a:t>
          </a:r>
          <a:endParaRPr lang="en-IN" sz="1600" b="0" dirty="0"/>
        </a:p>
      </dgm:t>
    </dgm:pt>
    <dgm:pt modelId="{B82AF5BD-D0C6-4548-A7E5-25F7840C9203}" type="parTrans" cxnId="{32D73DB7-B317-4AF8-960B-5CD9081F5E96}">
      <dgm:prSet/>
      <dgm:spPr/>
      <dgm:t>
        <a:bodyPr/>
        <a:lstStyle/>
        <a:p>
          <a:endParaRPr lang="en-IN"/>
        </a:p>
      </dgm:t>
    </dgm:pt>
    <dgm:pt modelId="{BB921EF5-2154-422E-85BB-81D729D68F1B}" type="sibTrans" cxnId="{32D73DB7-B317-4AF8-960B-5CD9081F5E96}">
      <dgm:prSet/>
      <dgm:spPr/>
      <dgm:t>
        <a:bodyPr/>
        <a:lstStyle/>
        <a:p>
          <a:endParaRPr lang="en-IN"/>
        </a:p>
      </dgm:t>
    </dgm:pt>
    <dgm:pt modelId="{6E32E1F8-F6B5-48F9-B647-DDFD3C0A1FE0}">
      <dgm:prSet phldrT="[Text]" custT="1"/>
      <dgm:spPr/>
      <dgm:t>
        <a:bodyPr/>
        <a:lstStyle/>
        <a:p>
          <a:pPr algn="just">
            <a:buFont typeface="Arial" panose="020B0604020202020204" pitchFamily="34" charset="0"/>
            <a:buChar char="•"/>
          </a:pPr>
          <a:r>
            <a:rPr lang="en-US" sz="1600" b="0" dirty="0"/>
            <a:t>Typically used in case of Family settlements, shareholders disputes, etc.</a:t>
          </a:r>
          <a:endParaRPr lang="en-IN" sz="1600" b="0" dirty="0"/>
        </a:p>
      </dgm:t>
    </dgm:pt>
    <dgm:pt modelId="{D112C675-F421-48AD-A9EB-87E8A4AA6274}" type="parTrans" cxnId="{CAFA159B-1BAD-47EA-B7A4-78A87C3CBD5A}">
      <dgm:prSet/>
      <dgm:spPr/>
      <dgm:t>
        <a:bodyPr/>
        <a:lstStyle/>
        <a:p>
          <a:endParaRPr lang="en-IN"/>
        </a:p>
      </dgm:t>
    </dgm:pt>
    <dgm:pt modelId="{14A3EC59-4F34-4BCA-B87D-8A0D6949CE7F}" type="sibTrans" cxnId="{CAFA159B-1BAD-47EA-B7A4-78A87C3CBD5A}">
      <dgm:prSet/>
      <dgm:spPr/>
      <dgm:t>
        <a:bodyPr/>
        <a:lstStyle/>
        <a:p>
          <a:endParaRPr lang="en-IN"/>
        </a:p>
      </dgm:t>
    </dgm:pt>
    <dgm:pt modelId="{02A5F3F9-CBCF-4789-B0E0-5B51445D02F3}" type="pres">
      <dgm:prSet presAssocID="{55A0717D-5F6C-4C2C-949A-323FEB53169F}" presName="linear" presStyleCnt="0">
        <dgm:presLayoutVars>
          <dgm:dir/>
          <dgm:animLvl val="lvl"/>
          <dgm:resizeHandles val="exact"/>
        </dgm:presLayoutVars>
      </dgm:prSet>
      <dgm:spPr/>
    </dgm:pt>
    <dgm:pt modelId="{9221CC09-8C2E-47DE-BDCF-A29D2BCAC446}" type="pres">
      <dgm:prSet presAssocID="{31CD094B-668A-4362-AAB0-6B2F86A3B59B}" presName="parentLin" presStyleCnt="0"/>
      <dgm:spPr/>
    </dgm:pt>
    <dgm:pt modelId="{28633C05-1FC2-448E-8B0F-AA7E59ED263B}" type="pres">
      <dgm:prSet presAssocID="{31CD094B-668A-4362-AAB0-6B2F86A3B59B}" presName="parentLeftMargin" presStyleLbl="node1" presStyleIdx="0" presStyleCnt="3"/>
      <dgm:spPr/>
    </dgm:pt>
    <dgm:pt modelId="{50C6E41E-581F-4536-925C-7C572FF348DA}" type="pres">
      <dgm:prSet presAssocID="{31CD094B-668A-4362-AAB0-6B2F86A3B59B}" presName="parentText" presStyleLbl="node1" presStyleIdx="0" presStyleCnt="3">
        <dgm:presLayoutVars>
          <dgm:chMax val="0"/>
          <dgm:bulletEnabled val="1"/>
        </dgm:presLayoutVars>
      </dgm:prSet>
      <dgm:spPr/>
    </dgm:pt>
    <dgm:pt modelId="{EB482BD9-4454-497F-8D5C-3C8FCFFB72B8}" type="pres">
      <dgm:prSet presAssocID="{31CD094B-668A-4362-AAB0-6B2F86A3B59B}" presName="negativeSpace" presStyleCnt="0"/>
      <dgm:spPr/>
    </dgm:pt>
    <dgm:pt modelId="{3D234B20-2225-427C-AB23-6AD1FFEF3518}" type="pres">
      <dgm:prSet presAssocID="{31CD094B-668A-4362-AAB0-6B2F86A3B59B}" presName="childText" presStyleLbl="conFgAcc1" presStyleIdx="0" presStyleCnt="3">
        <dgm:presLayoutVars>
          <dgm:bulletEnabled val="1"/>
        </dgm:presLayoutVars>
      </dgm:prSet>
      <dgm:spPr/>
    </dgm:pt>
    <dgm:pt modelId="{E8F7D311-A007-49CB-96F4-1BFB4CC3825B}" type="pres">
      <dgm:prSet presAssocID="{F85B2DA0-9D4A-438C-8EBD-27E56C77D824}" presName="spaceBetweenRectangles" presStyleCnt="0"/>
      <dgm:spPr/>
    </dgm:pt>
    <dgm:pt modelId="{97FD0074-4A21-46AD-97A4-287E9488C089}" type="pres">
      <dgm:prSet presAssocID="{0156949D-5872-4340-9B9C-0419C8C78A16}" presName="parentLin" presStyleCnt="0"/>
      <dgm:spPr/>
    </dgm:pt>
    <dgm:pt modelId="{E4A5C067-46A7-461A-9B37-1CF459ECE9B4}" type="pres">
      <dgm:prSet presAssocID="{0156949D-5872-4340-9B9C-0419C8C78A16}" presName="parentLeftMargin" presStyleLbl="node1" presStyleIdx="0" presStyleCnt="3"/>
      <dgm:spPr/>
    </dgm:pt>
    <dgm:pt modelId="{F741FD44-882A-4EA0-BDBB-E5CB74DB61FE}" type="pres">
      <dgm:prSet presAssocID="{0156949D-5872-4340-9B9C-0419C8C78A16}" presName="parentText" presStyleLbl="node1" presStyleIdx="1" presStyleCnt="3">
        <dgm:presLayoutVars>
          <dgm:chMax val="0"/>
          <dgm:bulletEnabled val="1"/>
        </dgm:presLayoutVars>
      </dgm:prSet>
      <dgm:spPr/>
    </dgm:pt>
    <dgm:pt modelId="{D6D02250-D166-49D6-B0BF-D003EA97EF08}" type="pres">
      <dgm:prSet presAssocID="{0156949D-5872-4340-9B9C-0419C8C78A16}" presName="negativeSpace" presStyleCnt="0"/>
      <dgm:spPr/>
    </dgm:pt>
    <dgm:pt modelId="{8A0DAB6C-48C2-4842-BFF4-C5ED479A8617}" type="pres">
      <dgm:prSet presAssocID="{0156949D-5872-4340-9B9C-0419C8C78A16}" presName="childText" presStyleLbl="conFgAcc1" presStyleIdx="1" presStyleCnt="3">
        <dgm:presLayoutVars>
          <dgm:bulletEnabled val="1"/>
        </dgm:presLayoutVars>
      </dgm:prSet>
      <dgm:spPr/>
    </dgm:pt>
    <dgm:pt modelId="{C8C65D7E-0D44-4179-BD09-26C829FB1697}" type="pres">
      <dgm:prSet presAssocID="{5C8649E6-7424-4218-A4D3-7C26FB0603FC}" presName="spaceBetweenRectangles" presStyleCnt="0"/>
      <dgm:spPr/>
    </dgm:pt>
    <dgm:pt modelId="{CC152E0D-C380-4E44-B599-7ABAB15CBFBA}" type="pres">
      <dgm:prSet presAssocID="{958EA16A-8616-42B7-9A6B-1FD06B466EB9}" presName="parentLin" presStyleCnt="0"/>
      <dgm:spPr/>
    </dgm:pt>
    <dgm:pt modelId="{21F45C81-1A63-424F-8D0E-181D0780E17C}" type="pres">
      <dgm:prSet presAssocID="{958EA16A-8616-42B7-9A6B-1FD06B466EB9}" presName="parentLeftMargin" presStyleLbl="node1" presStyleIdx="1" presStyleCnt="3"/>
      <dgm:spPr/>
    </dgm:pt>
    <dgm:pt modelId="{78DFD912-0701-478C-8030-269F9685F752}" type="pres">
      <dgm:prSet presAssocID="{958EA16A-8616-42B7-9A6B-1FD06B466EB9}" presName="parentText" presStyleLbl="node1" presStyleIdx="2" presStyleCnt="3">
        <dgm:presLayoutVars>
          <dgm:chMax val="0"/>
          <dgm:bulletEnabled val="1"/>
        </dgm:presLayoutVars>
      </dgm:prSet>
      <dgm:spPr/>
    </dgm:pt>
    <dgm:pt modelId="{E6D786A2-1A25-4776-ACA2-E7FD9A1A6010}" type="pres">
      <dgm:prSet presAssocID="{958EA16A-8616-42B7-9A6B-1FD06B466EB9}" presName="negativeSpace" presStyleCnt="0"/>
      <dgm:spPr/>
    </dgm:pt>
    <dgm:pt modelId="{51539864-5EBA-44A9-A339-49C7CA9E11FB}" type="pres">
      <dgm:prSet presAssocID="{958EA16A-8616-42B7-9A6B-1FD06B466EB9}" presName="childText" presStyleLbl="conFgAcc1" presStyleIdx="2" presStyleCnt="3">
        <dgm:presLayoutVars>
          <dgm:bulletEnabled val="1"/>
        </dgm:presLayoutVars>
      </dgm:prSet>
      <dgm:spPr/>
    </dgm:pt>
  </dgm:ptLst>
  <dgm:cxnLst>
    <dgm:cxn modelId="{827FDE04-7BD2-498C-8952-869429A89D35}" type="presOf" srcId="{260F851F-0512-4B35-AF89-95C6111C99CA}" destId="{3D234B20-2225-427C-AB23-6AD1FFEF3518}" srcOrd="0" destOrd="1" presId="urn:microsoft.com/office/officeart/2005/8/layout/list1"/>
    <dgm:cxn modelId="{240AF009-55AD-418A-8733-1145EE36DB89}" type="presOf" srcId="{55A0717D-5F6C-4C2C-949A-323FEB53169F}" destId="{02A5F3F9-CBCF-4789-B0E0-5B51445D02F3}" srcOrd="0" destOrd="0" presId="urn:microsoft.com/office/officeart/2005/8/layout/list1"/>
    <dgm:cxn modelId="{DDB1AF1A-1189-456D-ABCB-CE8FBC1AA555}" srcId="{31CD094B-668A-4362-AAB0-6B2F86A3B59B}" destId="{46D12011-FE99-478D-A1E5-3B4CA7F251ED}" srcOrd="0" destOrd="0" parTransId="{F20DE77B-17B1-446E-9CAD-B1A692940209}" sibTransId="{91C0461B-0778-49D7-804F-073B51B50537}"/>
    <dgm:cxn modelId="{49474F1D-1979-44F3-97D9-09CE6086B8B7}" srcId="{55A0717D-5F6C-4C2C-949A-323FEB53169F}" destId="{0156949D-5872-4340-9B9C-0419C8C78A16}" srcOrd="1" destOrd="0" parTransId="{A5261F29-EE52-4B42-8BF4-005F4D58992C}" sibTransId="{5C8649E6-7424-4218-A4D3-7C26FB0603FC}"/>
    <dgm:cxn modelId="{89D01D33-953D-490D-91A6-6F529185592C}" type="presOf" srcId="{0156949D-5872-4340-9B9C-0419C8C78A16}" destId="{F741FD44-882A-4EA0-BDBB-E5CB74DB61FE}" srcOrd="1" destOrd="0" presId="urn:microsoft.com/office/officeart/2005/8/layout/list1"/>
    <dgm:cxn modelId="{16AC6A3F-7145-4AD7-BEA2-9F6B7B853B5A}" type="presOf" srcId="{958EA16A-8616-42B7-9A6B-1FD06B466EB9}" destId="{21F45C81-1A63-424F-8D0E-181D0780E17C}" srcOrd="0" destOrd="0" presId="urn:microsoft.com/office/officeart/2005/8/layout/list1"/>
    <dgm:cxn modelId="{EBBB9E48-2746-4ADA-9CA1-FAD8549DFBE4}" type="presOf" srcId="{31CD094B-668A-4362-AAB0-6B2F86A3B59B}" destId="{50C6E41E-581F-4536-925C-7C572FF348DA}" srcOrd="1" destOrd="0" presId="urn:microsoft.com/office/officeart/2005/8/layout/list1"/>
    <dgm:cxn modelId="{D0E7B96B-7546-4B8C-973E-54AAA751DDE1}" srcId="{55A0717D-5F6C-4C2C-949A-323FEB53169F}" destId="{31CD094B-668A-4362-AAB0-6B2F86A3B59B}" srcOrd="0" destOrd="0" parTransId="{B21AB99A-8D26-44F6-A48F-39AC53688AF4}" sibTransId="{F85B2DA0-9D4A-438C-8EBD-27E56C77D824}"/>
    <dgm:cxn modelId="{D0493979-881E-4003-B20F-CF960BC7E2E3}" srcId="{0156949D-5872-4340-9B9C-0419C8C78A16}" destId="{C1E61DC5-E501-44B0-A1D6-70284C037D37}" srcOrd="0" destOrd="0" parTransId="{33A82BCD-E926-4B40-BCB9-7DBBF201837A}" sibTransId="{5A5B04DF-7355-42C4-9EA8-D55B1B41429F}"/>
    <dgm:cxn modelId="{EB94577F-D534-4916-97B4-7D9524CE67E4}" type="presOf" srcId="{958EA16A-8616-42B7-9A6B-1FD06B466EB9}" destId="{78DFD912-0701-478C-8030-269F9685F752}" srcOrd="1" destOrd="0" presId="urn:microsoft.com/office/officeart/2005/8/layout/list1"/>
    <dgm:cxn modelId="{B2541788-F85A-4648-A2F4-42DD9CD39B6C}" type="presOf" srcId="{6E32E1F8-F6B5-48F9-B647-DDFD3C0A1FE0}" destId="{51539864-5EBA-44A9-A339-49C7CA9E11FB}" srcOrd="0" destOrd="1" presId="urn:microsoft.com/office/officeart/2005/8/layout/list1"/>
    <dgm:cxn modelId="{9FE3178C-F2A0-432A-8979-980850A69264}" srcId="{31CD094B-668A-4362-AAB0-6B2F86A3B59B}" destId="{260F851F-0512-4B35-AF89-95C6111C99CA}" srcOrd="1" destOrd="0" parTransId="{7F1FBF37-3A1A-4A63-8E47-FC79507E1374}" sibTransId="{959773D7-DEE0-4DB4-9882-9B1B4E971F05}"/>
    <dgm:cxn modelId="{CAFA159B-1BAD-47EA-B7A4-78A87C3CBD5A}" srcId="{958EA16A-8616-42B7-9A6B-1FD06B466EB9}" destId="{6E32E1F8-F6B5-48F9-B647-DDFD3C0A1FE0}" srcOrd="1" destOrd="0" parTransId="{D112C675-F421-48AD-A9EB-87E8A4AA6274}" sibTransId="{14A3EC59-4F34-4BCA-B87D-8A0D6949CE7F}"/>
    <dgm:cxn modelId="{2514319D-E622-465C-94F8-D8B8FD61554D}" type="presOf" srcId="{46D12011-FE99-478D-A1E5-3B4CA7F251ED}" destId="{3D234B20-2225-427C-AB23-6AD1FFEF3518}" srcOrd="0" destOrd="0" presId="urn:microsoft.com/office/officeart/2005/8/layout/list1"/>
    <dgm:cxn modelId="{279E259E-012A-4F7C-A945-3F67DE54B078}" type="presOf" srcId="{4E9D1E4A-7FDC-43FD-8DD7-24A3F84E5AA0}" destId="{51539864-5EBA-44A9-A339-49C7CA9E11FB}" srcOrd="0" destOrd="0" presId="urn:microsoft.com/office/officeart/2005/8/layout/list1"/>
    <dgm:cxn modelId="{7F9C01A3-987E-43B7-B905-256DFEB3E4D1}" type="presOf" srcId="{31CD094B-668A-4362-AAB0-6B2F86A3B59B}" destId="{28633C05-1FC2-448E-8B0F-AA7E59ED263B}" srcOrd="0" destOrd="0" presId="urn:microsoft.com/office/officeart/2005/8/layout/list1"/>
    <dgm:cxn modelId="{32D73DB7-B317-4AF8-960B-5CD9081F5E96}" srcId="{958EA16A-8616-42B7-9A6B-1FD06B466EB9}" destId="{4E9D1E4A-7FDC-43FD-8DD7-24A3F84E5AA0}" srcOrd="0" destOrd="0" parTransId="{B82AF5BD-D0C6-4548-A7E5-25F7840C9203}" sibTransId="{BB921EF5-2154-422E-85BB-81D729D68F1B}"/>
    <dgm:cxn modelId="{B74326BF-49C7-4B37-AF63-A387BA41EC28}" type="presOf" srcId="{0156949D-5872-4340-9B9C-0419C8C78A16}" destId="{E4A5C067-46A7-461A-9B37-1CF459ECE9B4}" srcOrd="0" destOrd="0" presId="urn:microsoft.com/office/officeart/2005/8/layout/list1"/>
    <dgm:cxn modelId="{E32229FD-A852-43BA-963D-8C84D51C9E3D}" srcId="{55A0717D-5F6C-4C2C-949A-323FEB53169F}" destId="{958EA16A-8616-42B7-9A6B-1FD06B466EB9}" srcOrd="2" destOrd="0" parTransId="{86EE7C66-7992-41DD-9444-42D4D2F31FBC}" sibTransId="{35CBB364-803C-476E-9A81-C1BFC30F35CC}"/>
    <dgm:cxn modelId="{3A901DFE-45F1-43CC-A7E2-B61536A5FE41}" type="presOf" srcId="{C1E61DC5-E501-44B0-A1D6-70284C037D37}" destId="{8A0DAB6C-48C2-4842-BFF4-C5ED479A8617}" srcOrd="0" destOrd="0" presId="urn:microsoft.com/office/officeart/2005/8/layout/list1"/>
    <dgm:cxn modelId="{31C2C9C6-D03B-48AD-87B3-45254D415E33}" type="presParOf" srcId="{02A5F3F9-CBCF-4789-B0E0-5B51445D02F3}" destId="{9221CC09-8C2E-47DE-BDCF-A29D2BCAC446}" srcOrd="0" destOrd="0" presId="urn:microsoft.com/office/officeart/2005/8/layout/list1"/>
    <dgm:cxn modelId="{6A7C1AC6-EC62-48D1-A68B-046C63849FED}" type="presParOf" srcId="{9221CC09-8C2E-47DE-BDCF-A29D2BCAC446}" destId="{28633C05-1FC2-448E-8B0F-AA7E59ED263B}" srcOrd="0" destOrd="0" presId="urn:microsoft.com/office/officeart/2005/8/layout/list1"/>
    <dgm:cxn modelId="{F6CD2535-AD61-42D8-9F5B-B540C0BF1882}" type="presParOf" srcId="{9221CC09-8C2E-47DE-BDCF-A29D2BCAC446}" destId="{50C6E41E-581F-4536-925C-7C572FF348DA}" srcOrd="1" destOrd="0" presId="urn:microsoft.com/office/officeart/2005/8/layout/list1"/>
    <dgm:cxn modelId="{41AF5D0E-67AC-4DF6-B1D9-EEAFF4B7D472}" type="presParOf" srcId="{02A5F3F9-CBCF-4789-B0E0-5B51445D02F3}" destId="{EB482BD9-4454-497F-8D5C-3C8FCFFB72B8}" srcOrd="1" destOrd="0" presId="urn:microsoft.com/office/officeart/2005/8/layout/list1"/>
    <dgm:cxn modelId="{E1A02C6B-1F80-44A1-95AD-30C0ACA84C4E}" type="presParOf" srcId="{02A5F3F9-CBCF-4789-B0E0-5B51445D02F3}" destId="{3D234B20-2225-427C-AB23-6AD1FFEF3518}" srcOrd="2" destOrd="0" presId="urn:microsoft.com/office/officeart/2005/8/layout/list1"/>
    <dgm:cxn modelId="{B07B6519-AF61-412C-9F0A-855477E839FF}" type="presParOf" srcId="{02A5F3F9-CBCF-4789-B0E0-5B51445D02F3}" destId="{E8F7D311-A007-49CB-96F4-1BFB4CC3825B}" srcOrd="3" destOrd="0" presId="urn:microsoft.com/office/officeart/2005/8/layout/list1"/>
    <dgm:cxn modelId="{6CBD3C25-FDAB-48DC-84BB-931A44D4F177}" type="presParOf" srcId="{02A5F3F9-CBCF-4789-B0E0-5B51445D02F3}" destId="{97FD0074-4A21-46AD-97A4-287E9488C089}" srcOrd="4" destOrd="0" presId="urn:microsoft.com/office/officeart/2005/8/layout/list1"/>
    <dgm:cxn modelId="{5510C68B-9129-43E9-90E2-F7CEFBB45370}" type="presParOf" srcId="{97FD0074-4A21-46AD-97A4-287E9488C089}" destId="{E4A5C067-46A7-461A-9B37-1CF459ECE9B4}" srcOrd="0" destOrd="0" presId="urn:microsoft.com/office/officeart/2005/8/layout/list1"/>
    <dgm:cxn modelId="{09B71AB5-962F-451A-A092-3B2C94E9A5E1}" type="presParOf" srcId="{97FD0074-4A21-46AD-97A4-287E9488C089}" destId="{F741FD44-882A-4EA0-BDBB-E5CB74DB61FE}" srcOrd="1" destOrd="0" presId="urn:microsoft.com/office/officeart/2005/8/layout/list1"/>
    <dgm:cxn modelId="{A9F2B7CB-8C77-40AD-800C-F71B47D31971}" type="presParOf" srcId="{02A5F3F9-CBCF-4789-B0E0-5B51445D02F3}" destId="{D6D02250-D166-49D6-B0BF-D003EA97EF08}" srcOrd="5" destOrd="0" presId="urn:microsoft.com/office/officeart/2005/8/layout/list1"/>
    <dgm:cxn modelId="{273F9E9A-8A70-42A6-87CD-0F0C4A5A3257}" type="presParOf" srcId="{02A5F3F9-CBCF-4789-B0E0-5B51445D02F3}" destId="{8A0DAB6C-48C2-4842-BFF4-C5ED479A8617}" srcOrd="6" destOrd="0" presId="urn:microsoft.com/office/officeart/2005/8/layout/list1"/>
    <dgm:cxn modelId="{FEFFFB39-96D1-4C25-976E-CA798B9F871A}" type="presParOf" srcId="{02A5F3F9-CBCF-4789-B0E0-5B51445D02F3}" destId="{C8C65D7E-0D44-4179-BD09-26C829FB1697}" srcOrd="7" destOrd="0" presId="urn:microsoft.com/office/officeart/2005/8/layout/list1"/>
    <dgm:cxn modelId="{93B80767-0B95-4B80-917C-E1B69DFDCC45}" type="presParOf" srcId="{02A5F3F9-CBCF-4789-B0E0-5B51445D02F3}" destId="{CC152E0D-C380-4E44-B599-7ABAB15CBFBA}" srcOrd="8" destOrd="0" presId="urn:microsoft.com/office/officeart/2005/8/layout/list1"/>
    <dgm:cxn modelId="{EA00AAE3-5A43-47DE-8D93-A0224597E677}" type="presParOf" srcId="{CC152E0D-C380-4E44-B599-7ABAB15CBFBA}" destId="{21F45C81-1A63-424F-8D0E-181D0780E17C}" srcOrd="0" destOrd="0" presId="urn:microsoft.com/office/officeart/2005/8/layout/list1"/>
    <dgm:cxn modelId="{A1128B1C-FC5C-4D36-B7DF-1CCAB3F93C3E}" type="presParOf" srcId="{CC152E0D-C380-4E44-B599-7ABAB15CBFBA}" destId="{78DFD912-0701-478C-8030-269F9685F752}" srcOrd="1" destOrd="0" presId="urn:microsoft.com/office/officeart/2005/8/layout/list1"/>
    <dgm:cxn modelId="{14B6BA5E-AB7B-4869-A478-1E000DF9D769}" type="presParOf" srcId="{02A5F3F9-CBCF-4789-B0E0-5B51445D02F3}" destId="{E6D786A2-1A25-4776-ACA2-E7FD9A1A6010}" srcOrd="9" destOrd="0" presId="urn:microsoft.com/office/officeart/2005/8/layout/list1"/>
    <dgm:cxn modelId="{DE985CCE-39B9-452B-B6FF-9CE6FF497AFE}" type="presParOf" srcId="{02A5F3F9-CBCF-4789-B0E0-5B51445D02F3}" destId="{51539864-5EBA-44A9-A339-49C7CA9E11F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F5E8E3A-738C-4363-A716-BFC1D2B91598}" type="doc">
      <dgm:prSet loTypeId="urn:microsoft.com/office/officeart/2005/8/layout/hList1" loCatId="list" qsTypeId="urn:microsoft.com/office/officeart/2005/8/quickstyle/simple1" qsCatId="simple" csTypeId="urn:microsoft.com/office/officeart/2005/8/colors/accent1_3" csCatId="accent1" phldr="1"/>
      <dgm:spPr/>
      <dgm:t>
        <a:bodyPr/>
        <a:lstStyle/>
        <a:p>
          <a:endParaRPr lang="en-IN"/>
        </a:p>
      </dgm:t>
    </dgm:pt>
    <dgm:pt modelId="{438BA10A-836F-4821-AAB2-E36BB88C3144}">
      <dgm:prSet phldrT="[Text]" custT="1"/>
      <dgm:spPr/>
      <dgm:t>
        <a:bodyPr/>
        <a:lstStyle/>
        <a:p>
          <a:r>
            <a:rPr lang="en-US" sz="2400" b="0" spc="-50"/>
            <a:t>Illiquidity Discount</a:t>
          </a:r>
          <a:endParaRPr lang="en-IN" sz="2400" b="0" dirty="0"/>
        </a:p>
      </dgm:t>
    </dgm:pt>
    <dgm:pt modelId="{99BDF0C3-8C26-4533-84A3-C8053B460FD6}" type="parTrans" cxnId="{16EE228C-A46C-4704-94DA-039BC539A5AB}">
      <dgm:prSet/>
      <dgm:spPr/>
      <dgm:t>
        <a:bodyPr/>
        <a:lstStyle/>
        <a:p>
          <a:endParaRPr lang="en-IN" sz="1800" b="0"/>
        </a:p>
      </dgm:t>
    </dgm:pt>
    <dgm:pt modelId="{C7886755-08A5-43F3-9BEB-D5267BCACCB1}" type="sibTrans" cxnId="{16EE228C-A46C-4704-94DA-039BC539A5AB}">
      <dgm:prSet/>
      <dgm:spPr/>
      <dgm:t>
        <a:bodyPr/>
        <a:lstStyle/>
        <a:p>
          <a:endParaRPr lang="en-IN" sz="1800" b="0"/>
        </a:p>
      </dgm:t>
    </dgm:pt>
    <dgm:pt modelId="{8DE9BD67-5636-43D9-947D-0D5163DC75D8}">
      <dgm:prSet phldrT="[Text]" custT="1"/>
      <dgm:spPr/>
      <dgm:t>
        <a:bodyPr/>
        <a:lstStyle/>
        <a:p>
          <a:r>
            <a:rPr lang="en-US" sz="2000" b="0" dirty="0">
              <a:cs typeface="Times New Roman" panose="02020603050405020304" pitchFamily="18" charset="0"/>
            </a:rPr>
            <a:t>Discount applied for non-marketability and low transferability and liquidity of shares</a:t>
          </a:r>
          <a:endParaRPr lang="en-IN" sz="2000" b="0" dirty="0"/>
        </a:p>
      </dgm:t>
    </dgm:pt>
    <dgm:pt modelId="{51AAD4C0-61B7-4A81-B3B1-9E5A39167F60}" type="parTrans" cxnId="{109345A5-712D-473E-A308-DC429644614B}">
      <dgm:prSet/>
      <dgm:spPr/>
      <dgm:t>
        <a:bodyPr/>
        <a:lstStyle/>
        <a:p>
          <a:endParaRPr lang="en-IN" sz="1800" b="0"/>
        </a:p>
      </dgm:t>
    </dgm:pt>
    <dgm:pt modelId="{F4EBB285-36B2-417A-B130-51B65CAB6CC6}" type="sibTrans" cxnId="{109345A5-712D-473E-A308-DC429644614B}">
      <dgm:prSet/>
      <dgm:spPr/>
      <dgm:t>
        <a:bodyPr/>
        <a:lstStyle/>
        <a:p>
          <a:endParaRPr lang="en-IN" sz="1800" b="0"/>
        </a:p>
      </dgm:t>
    </dgm:pt>
    <dgm:pt modelId="{B2AD32CD-DC64-43DA-B008-092FAEE37112}">
      <dgm:prSet phldrT="[Text]" custT="1"/>
      <dgm:spPr/>
      <dgm:t>
        <a:bodyPr/>
        <a:lstStyle/>
        <a:p>
          <a:r>
            <a:rPr lang="en-US" sz="2400" b="0" spc="-50" dirty="0">
              <a:solidFill>
                <a:schemeClr val="tx1"/>
              </a:solidFill>
              <a:ea typeface="+mj-ea"/>
              <a:cs typeface="+mj-cs"/>
            </a:rPr>
            <a:t>Control Premium</a:t>
          </a:r>
          <a:endParaRPr lang="en-IN" sz="2400" b="0" dirty="0">
            <a:solidFill>
              <a:schemeClr val="tx1"/>
            </a:solidFill>
          </a:endParaRPr>
        </a:p>
      </dgm:t>
    </dgm:pt>
    <dgm:pt modelId="{B91E2F4A-DE60-4942-ADB3-19404FC6F0A2}" type="parTrans" cxnId="{13A7694D-4DD4-4735-A02A-E74580B44A39}">
      <dgm:prSet/>
      <dgm:spPr/>
      <dgm:t>
        <a:bodyPr/>
        <a:lstStyle/>
        <a:p>
          <a:endParaRPr lang="en-IN" sz="1800" b="0"/>
        </a:p>
      </dgm:t>
    </dgm:pt>
    <dgm:pt modelId="{566D7C94-933B-4DDF-9DE2-7008CF94CDAF}" type="sibTrans" cxnId="{13A7694D-4DD4-4735-A02A-E74580B44A39}">
      <dgm:prSet/>
      <dgm:spPr/>
      <dgm:t>
        <a:bodyPr/>
        <a:lstStyle/>
        <a:p>
          <a:endParaRPr lang="en-IN" sz="1800" b="0"/>
        </a:p>
      </dgm:t>
    </dgm:pt>
    <dgm:pt modelId="{57D7456A-3616-452A-8F65-F6AA5994DEF0}">
      <dgm:prSet phldrT="[Text]" custT="1"/>
      <dgm:spPr/>
      <dgm:t>
        <a:bodyPr/>
        <a:lstStyle/>
        <a:p>
          <a:r>
            <a:rPr lang="en-US" sz="2000" b="0" dirty="0">
              <a:cs typeface="Times New Roman" panose="02020603050405020304" pitchFamily="18" charset="0"/>
            </a:rPr>
            <a:t>When acquisition results in acquiring control complete or partial the acquirer may be willing to pay a premium for the control so acquired and this premium is termed as  “Control Premium”</a:t>
          </a:r>
          <a:endParaRPr lang="en-IN" sz="2000" b="0" dirty="0"/>
        </a:p>
      </dgm:t>
    </dgm:pt>
    <dgm:pt modelId="{254F1ABD-6705-4D70-9A55-AB3AC1BC0143}" type="parTrans" cxnId="{8DF419C0-5795-4743-A9BF-1125B74A47E3}">
      <dgm:prSet/>
      <dgm:spPr/>
      <dgm:t>
        <a:bodyPr/>
        <a:lstStyle/>
        <a:p>
          <a:endParaRPr lang="en-IN" sz="1800" b="0"/>
        </a:p>
      </dgm:t>
    </dgm:pt>
    <dgm:pt modelId="{68B55535-80ED-4C7F-9D2A-75573E1DF7EE}" type="sibTrans" cxnId="{8DF419C0-5795-4743-A9BF-1125B74A47E3}">
      <dgm:prSet/>
      <dgm:spPr/>
      <dgm:t>
        <a:bodyPr/>
        <a:lstStyle/>
        <a:p>
          <a:endParaRPr lang="en-IN" sz="1800" b="0"/>
        </a:p>
      </dgm:t>
    </dgm:pt>
    <dgm:pt modelId="{CBA2E5D4-3F7C-4660-A2E7-9672187BBD33}" type="pres">
      <dgm:prSet presAssocID="{5F5E8E3A-738C-4363-A716-BFC1D2B91598}" presName="Name0" presStyleCnt="0">
        <dgm:presLayoutVars>
          <dgm:dir/>
          <dgm:animLvl val="lvl"/>
          <dgm:resizeHandles val="exact"/>
        </dgm:presLayoutVars>
      </dgm:prSet>
      <dgm:spPr/>
    </dgm:pt>
    <dgm:pt modelId="{77465103-94C2-4A8D-873A-2CDC29263AAA}" type="pres">
      <dgm:prSet presAssocID="{438BA10A-836F-4821-AAB2-E36BB88C3144}" presName="composite" presStyleCnt="0"/>
      <dgm:spPr/>
    </dgm:pt>
    <dgm:pt modelId="{16B74385-25B6-4BF5-8037-7B6F8FF2B235}" type="pres">
      <dgm:prSet presAssocID="{438BA10A-836F-4821-AAB2-E36BB88C3144}" presName="parTx" presStyleLbl="alignNode1" presStyleIdx="0" presStyleCnt="2" custScaleX="131385">
        <dgm:presLayoutVars>
          <dgm:chMax val="0"/>
          <dgm:chPref val="0"/>
          <dgm:bulletEnabled val="1"/>
        </dgm:presLayoutVars>
      </dgm:prSet>
      <dgm:spPr/>
    </dgm:pt>
    <dgm:pt modelId="{DDE03EAA-377E-4F81-B956-19F9ED520652}" type="pres">
      <dgm:prSet presAssocID="{438BA10A-836F-4821-AAB2-E36BB88C3144}" presName="desTx" presStyleLbl="alignAccFollowNode1" presStyleIdx="0" presStyleCnt="2" custScaleX="131385">
        <dgm:presLayoutVars>
          <dgm:bulletEnabled val="1"/>
        </dgm:presLayoutVars>
      </dgm:prSet>
      <dgm:spPr/>
    </dgm:pt>
    <dgm:pt modelId="{26F8907E-4B43-4592-8A9A-5EE7C5A5A8B3}" type="pres">
      <dgm:prSet presAssocID="{C7886755-08A5-43F3-9BEB-D5267BCACCB1}" presName="space" presStyleCnt="0"/>
      <dgm:spPr/>
    </dgm:pt>
    <dgm:pt modelId="{6BA53702-8AC5-410C-8FC1-0770AC6CFC05}" type="pres">
      <dgm:prSet presAssocID="{B2AD32CD-DC64-43DA-B008-092FAEE37112}" presName="composite" presStyleCnt="0"/>
      <dgm:spPr/>
    </dgm:pt>
    <dgm:pt modelId="{053E388C-8B64-4CB7-BD47-FB9A9FADEC2D}" type="pres">
      <dgm:prSet presAssocID="{B2AD32CD-DC64-43DA-B008-092FAEE37112}" presName="parTx" presStyleLbl="alignNode1" presStyleIdx="1" presStyleCnt="2" custScaleX="141044">
        <dgm:presLayoutVars>
          <dgm:chMax val="0"/>
          <dgm:chPref val="0"/>
          <dgm:bulletEnabled val="1"/>
        </dgm:presLayoutVars>
      </dgm:prSet>
      <dgm:spPr/>
    </dgm:pt>
    <dgm:pt modelId="{94F9A87F-0EB0-42E7-BB6A-43F90D0E3A45}" type="pres">
      <dgm:prSet presAssocID="{B2AD32CD-DC64-43DA-B008-092FAEE37112}" presName="desTx" presStyleLbl="alignAccFollowNode1" presStyleIdx="1" presStyleCnt="2" custScaleX="141044">
        <dgm:presLayoutVars>
          <dgm:bulletEnabled val="1"/>
        </dgm:presLayoutVars>
      </dgm:prSet>
      <dgm:spPr/>
    </dgm:pt>
  </dgm:ptLst>
  <dgm:cxnLst>
    <dgm:cxn modelId="{09443F42-0BC6-42E1-992A-6BEFE0A08426}" type="presOf" srcId="{8DE9BD67-5636-43D9-947D-0D5163DC75D8}" destId="{DDE03EAA-377E-4F81-B956-19F9ED520652}" srcOrd="0" destOrd="0" presId="urn:microsoft.com/office/officeart/2005/8/layout/hList1"/>
    <dgm:cxn modelId="{13A7694D-4DD4-4735-A02A-E74580B44A39}" srcId="{5F5E8E3A-738C-4363-A716-BFC1D2B91598}" destId="{B2AD32CD-DC64-43DA-B008-092FAEE37112}" srcOrd="1" destOrd="0" parTransId="{B91E2F4A-DE60-4942-ADB3-19404FC6F0A2}" sibTransId="{566D7C94-933B-4DDF-9DE2-7008CF94CDAF}"/>
    <dgm:cxn modelId="{928EAD55-FFA5-449F-ABE6-AB92F1286183}" type="presOf" srcId="{B2AD32CD-DC64-43DA-B008-092FAEE37112}" destId="{053E388C-8B64-4CB7-BD47-FB9A9FADEC2D}" srcOrd="0" destOrd="0" presId="urn:microsoft.com/office/officeart/2005/8/layout/hList1"/>
    <dgm:cxn modelId="{5C01ED88-775D-48E0-9021-1C0226D1B5A4}" type="presOf" srcId="{57D7456A-3616-452A-8F65-F6AA5994DEF0}" destId="{94F9A87F-0EB0-42E7-BB6A-43F90D0E3A45}" srcOrd="0" destOrd="0" presId="urn:microsoft.com/office/officeart/2005/8/layout/hList1"/>
    <dgm:cxn modelId="{16EE228C-A46C-4704-94DA-039BC539A5AB}" srcId="{5F5E8E3A-738C-4363-A716-BFC1D2B91598}" destId="{438BA10A-836F-4821-AAB2-E36BB88C3144}" srcOrd="0" destOrd="0" parTransId="{99BDF0C3-8C26-4533-84A3-C8053B460FD6}" sibTransId="{C7886755-08A5-43F3-9BEB-D5267BCACCB1}"/>
    <dgm:cxn modelId="{109345A5-712D-473E-A308-DC429644614B}" srcId="{438BA10A-836F-4821-AAB2-E36BB88C3144}" destId="{8DE9BD67-5636-43D9-947D-0D5163DC75D8}" srcOrd="0" destOrd="0" parTransId="{51AAD4C0-61B7-4A81-B3B1-9E5A39167F60}" sibTransId="{F4EBB285-36B2-417A-B130-51B65CAB6CC6}"/>
    <dgm:cxn modelId="{8DF419C0-5795-4743-A9BF-1125B74A47E3}" srcId="{B2AD32CD-DC64-43DA-B008-092FAEE37112}" destId="{57D7456A-3616-452A-8F65-F6AA5994DEF0}" srcOrd="0" destOrd="0" parTransId="{254F1ABD-6705-4D70-9A55-AB3AC1BC0143}" sibTransId="{68B55535-80ED-4C7F-9D2A-75573E1DF7EE}"/>
    <dgm:cxn modelId="{A9CDA4C1-2200-4092-9315-664B3E5FE51A}" type="presOf" srcId="{5F5E8E3A-738C-4363-A716-BFC1D2B91598}" destId="{CBA2E5D4-3F7C-4660-A2E7-9672187BBD33}" srcOrd="0" destOrd="0" presId="urn:microsoft.com/office/officeart/2005/8/layout/hList1"/>
    <dgm:cxn modelId="{A65523E8-6016-4DFB-A90B-E8F44A2E303D}" type="presOf" srcId="{438BA10A-836F-4821-AAB2-E36BB88C3144}" destId="{16B74385-25B6-4BF5-8037-7B6F8FF2B235}" srcOrd="0" destOrd="0" presId="urn:microsoft.com/office/officeart/2005/8/layout/hList1"/>
    <dgm:cxn modelId="{4CA53FEC-201E-4027-B58A-81E47830346C}" type="presParOf" srcId="{CBA2E5D4-3F7C-4660-A2E7-9672187BBD33}" destId="{77465103-94C2-4A8D-873A-2CDC29263AAA}" srcOrd="0" destOrd="0" presId="urn:microsoft.com/office/officeart/2005/8/layout/hList1"/>
    <dgm:cxn modelId="{D9F2C1C9-F58F-46F9-A0D8-B73A6E5C333A}" type="presParOf" srcId="{77465103-94C2-4A8D-873A-2CDC29263AAA}" destId="{16B74385-25B6-4BF5-8037-7B6F8FF2B235}" srcOrd="0" destOrd="0" presId="urn:microsoft.com/office/officeart/2005/8/layout/hList1"/>
    <dgm:cxn modelId="{5315CC21-1410-468E-9FE0-18D7AFB63525}" type="presParOf" srcId="{77465103-94C2-4A8D-873A-2CDC29263AAA}" destId="{DDE03EAA-377E-4F81-B956-19F9ED520652}" srcOrd="1" destOrd="0" presId="urn:microsoft.com/office/officeart/2005/8/layout/hList1"/>
    <dgm:cxn modelId="{30898A42-5235-4F33-90CF-1A545526E778}" type="presParOf" srcId="{CBA2E5D4-3F7C-4660-A2E7-9672187BBD33}" destId="{26F8907E-4B43-4592-8A9A-5EE7C5A5A8B3}" srcOrd="1" destOrd="0" presId="urn:microsoft.com/office/officeart/2005/8/layout/hList1"/>
    <dgm:cxn modelId="{0AAB2D69-1644-4155-B6B6-CAD0E331C2CA}" type="presParOf" srcId="{CBA2E5D4-3F7C-4660-A2E7-9672187BBD33}" destId="{6BA53702-8AC5-410C-8FC1-0770AC6CFC05}" srcOrd="2" destOrd="0" presId="urn:microsoft.com/office/officeart/2005/8/layout/hList1"/>
    <dgm:cxn modelId="{011F4505-471F-4B95-8092-73B8A01CA6C8}" type="presParOf" srcId="{6BA53702-8AC5-410C-8FC1-0770AC6CFC05}" destId="{053E388C-8B64-4CB7-BD47-FB9A9FADEC2D}" srcOrd="0" destOrd="0" presId="urn:microsoft.com/office/officeart/2005/8/layout/hList1"/>
    <dgm:cxn modelId="{B6A7C7D8-D9B0-491B-87EC-9BAF5F791CCD}" type="presParOf" srcId="{6BA53702-8AC5-410C-8FC1-0770AC6CFC05}" destId="{94F9A87F-0EB0-42E7-BB6A-43F90D0E3A4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87BC29-DA5E-403E-8C17-FB124D698DA1}" type="doc">
      <dgm:prSet loTypeId="urn:microsoft.com/office/officeart/2005/8/layout/radial6" loCatId="cycle" qsTypeId="urn:microsoft.com/office/officeart/2005/8/quickstyle/simple1" qsCatId="simple" csTypeId="urn:microsoft.com/office/officeart/2005/8/colors/accent1_4" csCatId="accent1" phldr="1"/>
      <dgm:spPr/>
      <dgm:t>
        <a:bodyPr/>
        <a:lstStyle/>
        <a:p>
          <a:endParaRPr lang="en-IN"/>
        </a:p>
      </dgm:t>
    </dgm:pt>
    <dgm:pt modelId="{A646147E-9A7C-4EE6-B600-2D0A9D416235}">
      <dgm:prSet phldrT="[Text]" custT="1"/>
      <dgm:spPr/>
      <dgm:t>
        <a:bodyPr/>
        <a:lstStyle/>
        <a:p>
          <a:r>
            <a:rPr lang="en-US" sz="2400" b="0" u="none" dirty="0"/>
            <a:t>Premise of  Value</a:t>
          </a:r>
          <a:endParaRPr lang="en-IN" sz="2400" b="0" u="none" dirty="0"/>
        </a:p>
      </dgm:t>
    </dgm:pt>
    <dgm:pt modelId="{6AE9CBB4-4DF0-4A14-8434-E83A20A8B3AB}" type="parTrans" cxnId="{7CC6A6EF-6E97-4F41-AC79-E3D21727FD2A}">
      <dgm:prSet/>
      <dgm:spPr/>
      <dgm:t>
        <a:bodyPr/>
        <a:lstStyle/>
        <a:p>
          <a:endParaRPr lang="en-IN" sz="2000"/>
        </a:p>
      </dgm:t>
    </dgm:pt>
    <dgm:pt modelId="{D1424E66-BBD6-4636-AD25-4BF6EB971568}" type="sibTrans" cxnId="{7CC6A6EF-6E97-4F41-AC79-E3D21727FD2A}">
      <dgm:prSet/>
      <dgm:spPr/>
      <dgm:t>
        <a:bodyPr/>
        <a:lstStyle/>
        <a:p>
          <a:endParaRPr lang="en-IN" sz="2000"/>
        </a:p>
      </dgm:t>
    </dgm:pt>
    <dgm:pt modelId="{4D1CECC3-43BD-4BF1-8D4B-71FE44DF0C8F}">
      <dgm:prSet phldrT="[Text]" custT="1"/>
      <dgm:spPr/>
      <dgm:t>
        <a:bodyPr/>
        <a:lstStyle/>
        <a:p>
          <a:r>
            <a:rPr lang="en-IN" sz="1800" dirty="0"/>
            <a:t>highest and best use</a:t>
          </a:r>
        </a:p>
      </dgm:t>
    </dgm:pt>
    <dgm:pt modelId="{3A9804D4-6255-471E-8CDB-43856F417F5C}" type="parTrans" cxnId="{D94C63D5-305A-4D3E-95D8-FEA168823078}">
      <dgm:prSet/>
      <dgm:spPr/>
      <dgm:t>
        <a:bodyPr/>
        <a:lstStyle/>
        <a:p>
          <a:endParaRPr lang="en-IN" sz="2000"/>
        </a:p>
      </dgm:t>
    </dgm:pt>
    <dgm:pt modelId="{41AB004C-616C-4757-BF9D-A5E865A2A2EF}" type="sibTrans" cxnId="{D94C63D5-305A-4D3E-95D8-FEA168823078}">
      <dgm:prSet/>
      <dgm:spPr/>
      <dgm:t>
        <a:bodyPr/>
        <a:lstStyle/>
        <a:p>
          <a:endParaRPr lang="en-IN" sz="2000"/>
        </a:p>
      </dgm:t>
    </dgm:pt>
    <dgm:pt modelId="{9547B5DC-A61F-4B91-8D0C-44460CFFDF43}">
      <dgm:prSet phldrT="[Text]" custT="1"/>
      <dgm:spPr/>
      <dgm:t>
        <a:bodyPr/>
        <a:lstStyle/>
        <a:p>
          <a:r>
            <a:rPr lang="en-IN" sz="1800"/>
            <a:t>going concern value</a:t>
          </a:r>
          <a:endParaRPr lang="en-IN" sz="1800" dirty="0"/>
        </a:p>
      </dgm:t>
    </dgm:pt>
    <dgm:pt modelId="{EB1905EE-8580-4EC5-93CF-4BC4B4125C42}" type="parTrans" cxnId="{D1195729-9555-46DD-95F8-9A611F818388}">
      <dgm:prSet/>
      <dgm:spPr/>
      <dgm:t>
        <a:bodyPr/>
        <a:lstStyle/>
        <a:p>
          <a:endParaRPr lang="en-IN" sz="2000"/>
        </a:p>
      </dgm:t>
    </dgm:pt>
    <dgm:pt modelId="{ACF74678-2F36-4390-8D9D-2B80FA903F08}" type="sibTrans" cxnId="{D1195729-9555-46DD-95F8-9A611F818388}">
      <dgm:prSet/>
      <dgm:spPr/>
      <dgm:t>
        <a:bodyPr/>
        <a:lstStyle/>
        <a:p>
          <a:endParaRPr lang="en-IN" sz="2000"/>
        </a:p>
      </dgm:t>
    </dgm:pt>
    <dgm:pt modelId="{18BD15F7-92B6-4DB5-9220-FF9BD2263270}">
      <dgm:prSet phldrT="[Text]" custT="1"/>
      <dgm:spPr/>
      <dgm:t>
        <a:bodyPr/>
        <a:lstStyle/>
        <a:p>
          <a:r>
            <a:rPr lang="en-IN" sz="1800"/>
            <a:t>as is where is value</a:t>
          </a:r>
          <a:endParaRPr lang="en-IN" sz="1800" dirty="0"/>
        </a:p>
      </dgm:t>
    </dgm:pt>
    <dgm:pt modelId="{2EAC2667-5F2E-409F-815D-50C1E6BBBED0}" type="parTrans" cxnId="{07ED02CE-F06E-40A6-A4C5-CFACB353F479}">
      <dgm:prSet/>
      <dgm:spPr/>
      <dgm:t>
        <a:bodyPr/>
        <a:lstStyle/>
        <a:p>
          <a:endParaRPr lang="en-IN" sz="2000"/>
        </a:p>
      </dgm:t>
    </dgm:pt>
    <dgm:pt modelId="{AC555E4C-4605-48BF-8C5B-26827FFB62A8}" type="sibTrans" cxnId="{07ED02CE-F06E-40A6-A4C5-CFACB353F479}">
      <dgm:prSet/>
      <dgm:spPr/>
      <dgm:t>
        <a:bodyPr/>
        <a:lstStyle/>
        <a:p>
          <a:endParaRPr lang="en-IN" sz="2000"/>
        </a:p>
      </dgm:t>
    </dgm:pt>
    <dgm:pt modelId="{7EF40DE6-FBA5-42BB-B424-02E40CE3F06B}">
      <dgm:prSet phldrT="[Text]" custT="1"/>
      <dgm:spPr/>
      <dgm:t>
        <a:bodyPr/>
        <a:lstStyle/>
        <a:p>
          <a:r>
            <a:rPr lang="en-IN" sz="1800" dirty="0"/>
            <a:t>Orderly </a:t>
          </a:r>
          <a:r>
            <a:rPr lang="en-IN" sz="1600" dirty="0"/>
            <a:t>liquidation</a:t>
          </a:r>
          <a:endParaRPr lang="en-IN" sz="1800" dirty="0"/>
        </a:p>
      </dgm:t>
    </dgm:pt>
    <dgm:pt modelId="{DBC660FA-2FA2-40CF-ADBE-86E72404B85C}" type="parTrans" cxnId="{AED21C65-F578-4E76-9CBA-D211B714DB74}">
      <dgm:prSet/>
      <dgm:spPr/>
      <dgm:t>
        <a:bodyPr/>
        <a:lstStyle/>
        <a:p>
          <a:endParaRPr lang="en-IN" sz="2000"/>
        </a:p>
      </dgm:t>
    </dgm:pt>
    <dgm:pt modelId="{8C95F003-3838-4ABC-BC43-A188C392B44A}" type="sibTrans" cxnId="{AED21C65-F578-4E76-9CBA-D211B714DB74}">
      <dgm:prSet/>
      <dgm:spPr/>
      <dgm:t>
        <a:bodyPr/>
        <a:lstStyle/>
        <a:p>
          <a:endParaRPr lang="en-IN" sz="2000"/>
        </a:p>
      </dgm:t>
    </dgm:pt>
    <dgm:pt modelId="{E8801B00-C009-4511-AB59-19AFE92C3A5D}">
      <dgm:prSet phldrT="[Text]" custT="1"/>
      <dgm:spPr/>
      <dgm:t>
        <a:bodyPr/>
        <a:lstStyle/>
        <a:p>
          <a:r>
            <a:rPr lang="en-IN" sz="1800" dirty="0"/>
            <a:t>forced </a:t>
          </a:r>
          <a:r>
            <a:rPr lang="en-IN" sz="1600" dirty="0"/>
            <a:t>transaction</a:t>
          </a:r>
          <a:endParaRPr lang="en-IN" sz="1800" dirty="0"/>
        </a:p>
      </dgm:t>
    </dgm:pt>
    <dgm:pt modelId="{FB877A26-0B93-4D41-956C-75A247F5D1F8}" type="parTrans" cxnId="{AFF7283E-5A08-4402-B8F4-0A903D1A09CE}">
      <dgm:prSet/>
      <dgm:spPr/>
      <dgm:t>
        <a:bodyPr/>
        <a:lstStyle/>
        <a:p>
          <a:endParaRPr lang="en-IN" sz="2000"/>
        </a:p>
      </dgm:t>
    </dgm:pt>
    <dgm:pt modelId="{30E7F778-07F3-47FB-A40A-47C2C4A02B9B}" type="sibTrans" cxnId="{AFF7283E-5A08-4402-B8F4-0A903D1A09CE}">
      <dgm:prSet/>
      <dgm:spPr/>
      <dgm:t>
        <a:bodyPr/>
        <a:lstStyle/>
        <a:p>
          <a:endParaRPr lang="en-IN" sz="2000"/>
        </a:p>
      </dgm:t>
    </dgm:pt>
    <dgm:pt modelId="{9BCF1D5D-F828-4F9E-9E52-4902494DDDA8}" type="pres">
      <dgm:prSet presAssocID="{F287BC29-DA5E-403E-8C17-FB124D698DA1}" presName="Name0" presStyleCnt="0">
        <dgm:presLayoutVars>
          <dgm:chMax val="1"/>
          <dgm:dir/>
          <dgm:animLvl val="ctr"/>
          <dgm:resizeHandles val="exact"/>
        </dgm:presLayoutVars>
      </dgm:prSet>
      <dgm:spPr/>
    </dgm:pt>
    <dgm:pt modelId="{2D074AC3-DD1A-4AAC-A49C-5606C1534C8F}" type="pres">
      <dgm:prSet presAssocID="{A646147E-9A7C-4EE6-B600-2D0A9D416235}" presName="centerShape" presStyleLbl="node0" presStyleIdx="0" presStyleCnt="1"/>
      <dgm:spPr/>
    </dgm:pt>
    <dgm:pt modelId="{D9DAABC5-883A-403D-9F86-6113537267F9}" type="pres">
      <dgm:prSet presAssocID="{4D1CECC3-43BD-4BF1-8D4B-71FE44DF0C8F}" presName="node" presStyleLbl="node1" presStyleIdx="0" presStyleCnt="5" custScaleX="119278" custScaleY="119278">
        <dgm:presLayoutVars>
          <dgm:bulletEnabled val="1"/>
        </dgm:presLayoutVars>
      </dgm:prSet>
      <dgm:spPr/>
    </dgm:pt>
    <dgm:pt modelId="{DFBFE098-FBE1-458C-B4D3-CC7F6A97FA09}" type="pres">
      <dgm:prSet presAssocID="{4D1CECC3-43BD-4BF1-8D4B-71FE44DF0C8F}" presName="dummy" presStyleCnt="0"/>
      <dgm:spPr/>
    </dgm:pt>
    <dgm:pt modelId="{6CA427BB-4703-456D-888C-A17660057275}" type="pres">
      <dgm:prSet presAssocID="{41AB004C-616C-4757-BF9D-A5E865A2A2EF}" presName="sibTrans" presStyleLbl="sibTrans2D1" presStyleIdx="0" presStyleCnt="5"/>
      <dgm:spPr/>
    </dgm:pt>
    <dgm:pt modelId="{6F293F08-C8BF-4341-9BE9-754682B03793}" type="pres">
      <dgm:prSet presAssocID="{9547B5DC-A61F-4B91-8D0C-44460CFFDF43}" presName="node" presStyleLbl="node1" presStyleIdx="1" presStyleCnt="5" custScaleX="119278" custScaleY="119278">
        <dgm:presLayoutVars>
          <dgm:bulletEnabled val="1"/>
        </dgm:presLayoutVars>
      </dgm:prSet>
      <dgm:spPr/>
    </dgm:pt>
    <dgm:pt modelId="{6103AF4C-BC6B-4D42-A2AC-9A63CAFE8CAF}" type="pres">
      <dgm:prSet presAssocID="{9547B5DC-A61F-4B91-8D0C-44460CFFDF43}" presName="dummy" presStyleCnt="0"/>
      <dgm:spPr/>
    </dgm:pt>
    <dgm:pt modelId="{5491F7F0-0DE6-4724-86CA-2AF1DA62A079}" type="pres">
      <dgm:prSet presAssocID="{ACF74678-2F36-4390-8D9D-2B80FA903F08}" presName="sibTrans" presStyleLbl="sibTrans2D1" presStyleIdx="1" presStyleCnt="5"/>
      <dgm:spPr/>
    </dgm:pt>
    <dgm:pt modelId="{E00EA0DD-66EA-419D-91E7-5F7083CE627F}" type="pres">
      <dgm:prSet presAssocID="{18BD15F7-92B6-4DB5-9220-FF9BD2263270}" presName="node" presStyleLbl="node1" presStyleIdx="2" presStyleCnt="5" custScaleX="119278" custScaleY="119278">
        <dgm:presLayoutVars>
          <dgm:bulletEnabled val="1"/>
        </dgm:presLayoutVars>
      </dgm:prSet>
      <dgm:spPr/>
    </dgm:pt>
    <dgm:pt modelId="{0CAF0701-EA54-4456-B251-D4EA6C6086E4}" type="pres">
      <dgm:prSet presAssocID="{18BD15F7-92B6-4DB5-9220-FF9BD2263270}" presName="dummy" presStyleCnt="0"/>
      <dgm:spPr/>
    </dgm:pt>
    <dgm:pt modelId="{E57E3297-59A5-46B0-A9EC-CEFC042A0239}" type="pres">
      <dgm:prSet presAssocID="{AC555E4C-4605-48BF-8C5B-26827FFB62A8}" presName="sibTrans" presStyleLbl="sibTrans2D1" presStyleIdx="2" presStyleCnt="5"/>
      <dgm:spPr/>
    </dgm:pt>
    <dgm:pt modelId="{E7198CD9-703C-4B64-9A56-F3AAC8FB782F}" type="pres">
      <dgm:prSet presAssocID="{7EF40DE6-FBA5-42BB-B424-02E40CE3F06B}" presName="node" presStyleLbl="node1" presStyleIdx="3" presStyleCnt="5" custScaleX="119278" custScaleY="119278">
        <dgm:presLayoutVars>
          <dgm:bulletEnabled val="1"/>
        </dgm:presLayoutVars>
      </dgm:prSet>
      <dgm:spPr/>
    </dgm:pt>
    <dgm:pt modelId="{DBB01A2A-AF31-4BF5-954A-A23BEA22CFAF}" type="pres">
      <dgm:prSet presAssocID="{7EF40DE6-FBA5-42BB-B424-02E40CE3F06B}" presName="dummy" presStyleCnt="0"/>
      <dgm:spPr/>
    </dgm:pt>
    <dgm:pt modelId="{AE765901-CD37-45A8-B473-E0F9EF94BE42}" type="pres">
      <dgm:prSet presAssocID="{8C95F003-3838-4ABC-BC43-A188C392B44A}" presName="sibTrans" presStyleLbl="sibTrans2D1" presStyleIdx="3" presStyleCnt="5"/>
      <dgm:spPr/>
    </dgm:pt>
    <dgm:pt modelId="{5B2A5C27-3397-4C02-9C88-4A68CB826B21}" type="pres">
      <dgm:prSet presAssocID="{E8801B00-C009-4511-AB59-19AFE92C3A5D}" presName="node" presStyleLbl="node1" presStyleIdx="4" presStyleCnt="5" custScaleX="119278" custScaleY="119278">
        <dgm:presLayoutVars>
          <dgm:bulletEnabled val="1"/>
        </dgm:presLayoutVars>
      </dgm:prSet>
      <dgm:spPr/>
    </dgm:pt>
    <dgm:pt modelId="{03D14572-7940-4E7A-956E-0B72F55AD125}" type="pres">
      <dgm:prSet presAssocID="{E8801B00-C009-4511-AB59-19AFE92C3A5D}" presName="dummy" presStyleCnt="0"/>
      <dgm:spPr/>
    </dgm:pt>
    <dgm:pt modelId="{79A4DF14-0E25-4517-9F51-CA689CE8E802}" type="pres">
      <dgm:prSet presAssocID="{30E7F778-07F3-47FB-A40A-47C2C4A02B9B}" presName="sibTrans" presStyleLbl="sibTrans2D1" presStyleIdx="4" presStyleCnt="5"/>
      <dgm:spPr/>
    </dgm:pt>
  </dgm:ptLst>
  <dgm:cxnLst>
    <dgm:cxn modelId="{9D3F3A27-3BFA-4E6A-B58F-EF3DAC4D0830}" type="presOf" srcId="{ACF74678-2F36-4390-8D9D-2B80FA903F08}" destId="{5491F7F0-0DE6-4724-86CA-2AF1DA62A079}" srcOrd="0" destOrd="0" presId="urn:microsoft.com/office/officeart/2005/8/layout/radial6"/>
    <dgm:cxn modelId="{D1195729-9555-46DD-95F8-9A611F818388}" srcId="{A646147E-9A7C-4EE6-B600-2D0A9D416235}" destId="{9547B5DC-A61F-4B91-8D0C-44460CFFDF43}" srcOrd="1" destOrd="0" parTransId="{EB1905EE-8580-4EC5-93CF-4BC4B4125C42}" sibTransId="{ACF74678-2F36-4390-8D9D-2B80FA903F08}"/>
    <dgm:cxn modelId="{8C646036-2A5A-4CD9-8C4A-EC8F0E6A947E}" type="presOf" srcId="{E8801B00-C009-4511-AB59-19AFE92C3A5D}" destId="{5B2A5C27-3397-4C02-9C88-4A68CB826B21}" srcOrd="0" destOrd="0" presId="urn:microsoft.com/office/officeart/2005/8/layout/radial6"/>
    <dgm:cxn modelId="{1631E037-5531-43DD-B720-F75BA06CFF70}" type="presOf" srcId="{4D1CECC3-43BD-4BF1-8D4B-71FE44DF0C8F}" destId="{D9DAABC5-883A-403D-9F86-6113537267F9}" srcOrd="0" destOrd="0" presId="urn:microsoft.com/office/officeart/2005/8/layout/radial6"/>
    <dgm:cxn modelId="{AFF7283E-5A08-4402-B8F4-0A903D1A09CE}" srcId="{A646147E-9A7C-4EE6-B600-2D0A9D416235}" destId="{E8801B00-C009-4511-AB59-19AFE92C3A5D}" srcOrd="4" destOrd="0" parTransId="{FB877A26-0B93-4D41-956C-75A247F5D1F8}" sibTransId="{30E7F778-07F3-47FB-A40A-47C2C4A02B9B}"/>
    <dgm:cxn modelId="{AED21C65-F578-4E76-9CBA-D211B714DB74}" srcId="{A646147E-9A7C-4EE6-B600-2D0A9D416235}" destId="{7EF40DE6-FBA5-42BB-B424-02E40CE3F06B}" srcOrd="3" destOrd="0" parTransId="{DBC660FA-2FA2-40CF-ADBE-86E72404B85C}" sibTransId="{8C95F003-3838-4ABC-BC43-A188C392B44A}"/>
    <dgm:cxn modelId="{EBAD7267-69AB-4BB0-B5F1-0E5B90AC9ABC}" type="presOf" srcId="{9547B5DC-A61F-4B91-8D0C-44460CFFDF43}" destId="{6F293F08-C8BF-4341-9BE9-754682B03793}" srcOrd="0" destOrd="0" presId="urn:microsoft.com/office/officeart/2005/8/layout/radial6"/>
    <dgm:cxn modelId="{105E6F50-F1AC-49EE-A3A4-59234E0A3388}" type="presOf" srcId="{F287BC29-DA5E-403E-8C17-FB124D698DA1}" destId="{9BCF1D5D-F828-4F9E-9E52-4902494DDDA8}" srcOrd="0" destOrd="0" presId="urn:microsoft.com/office/officeart/2005/8/layout/radial6"/>
    <dgm:cxn modelId="{C8682352-4850-452D-8D70-BB16E0C1F9C8}" type="presOf" srcId="{30E7F778-07F3-47FB-A40A-47C2C4A02B9B}" destId="{79A4DF14-0E25-4517-9F51-CA689CE8E802}" srcOrd="0" destOrd="0" presId="urn:microsoft.com/office/officeart/2005/8/layout/radial6"/>
    <dgm:cxn modelId="{BE6F187B-9871-4AD5-A872-C2B1EED9134F}" type="presOf" srcId="{A646147E-9A7C-4EE6-B600-2D0A9D416235}" destId="{2D074AC3-DD1A-4AAC-A49C-5606C1534C8F}" srcOrd="0" destOrd="0" presId="urn:microsoft.com/office/officeart/2005/8/layout/radial6"/>
    <dgm:cxn modelId="{35F87C7C-0AC8-431A-917A-CFDDDAD3A0B9}" type="presOf" srcId="{8C95F003-3838-4ABC-BC43-A188C392B44A}" destId="{AE765901-CD37-45A8-B473-E0F9EF94BE42}" srcOrd="0" destOrd="0" presId="urn:microsoft.com/office/officeart/2005/8/layout/radial6"/>
    <dgm:cxn modelId="{D9EAFA97-B78A-4223-B9C6-319F812F8A38}" type="presOf" srcId="{18BD15F7-92B6-4DB5-9220-FF9BD2263270}" destId="{E00EA0DD-66EA-419D-91E7-5F7083CE627F}" srcOrd="0" destOrd="0" presId="urn:microsoft.com/office/officeart/2005/8/layout/radial6"/>
    <dgm:cxn modelId="{056F87AD-82E8-4E7B-A440-54C1F9F6C56C}" type="presOf" srcId="{AC555E4C-4605-48BF-8C5B-26827FFB62A8}" destId="{E57E3297-59A5-46B0-A9EC-CEFC042A0239}" srcOrd="0" destOrd="0" presId="urn:microsoft.com/office/officeart/2005/8/layout/radial6"/>
    <dgm:cxn modelId="{31F6E8B0-BB80-472E-BD37-B479BFA39005}" type="presOf" srcId="{41AB004C-616C-4757-BF9D-A5E865A2A2EF}" destId="{6CA427BB-4703-456D-888C-A17660057275}" srcOrd="0" destOrd="0" presId="urn:microsoft.com/office/officeart/2005/8/layout/radial6"/>
    <dgm:cxn modelId="{07ED02CE-F06E-40A6-A4C5-CFACB353F479}" srcId="{A646147E-9A7C-4EE6-B600-2D0A9D416235}" destId="{18BD15F7-92B6-4DB5-9220-FF9BD2263270}" srcOrd="2" destOrd="0" parTransId="{2EAC2667-5F2E-409F-815D-50C1E6BBBED0}" sibTransId="{AC555E4C-4605-48BF-8C5B-26827FFB62A8}"/>
    <dgm:cxn modelId="{D94C63D5-305A-4D3E-95D8-FEA168823078}" srcId="{A646147E-9A7C-4EE6-B600-2D0A9D416235}" destId="{4D1CECC3-43BD-4BF1-8D4B-71FE44DF0C8F}" srcOrd="0" destOrd="0" parTransId="{3A9804D4-6255-471E-8CDB-43856F417F5C}" sibTransId="{41AB004C-616C-4757-BF9D-A5E865A2A2EF}"/>
    <dgm:cxn modelId="{948B9FDC-56E1-490B-89FA-3BD9795E9D18}" type="presOf" srcId="{7EF40DE6-FBA5-42BB-B424-02E40CE3F06B}" destId="{E7198CD9-703C-4B64-9A56-F3AAC8FB782F}" srcOrd="0" destOrd="0" presId="urn:microsoft.com/office/officeart/2005/8/layout/radial6"/>
    <dgm:cxn modelId="{7CC6A6EF-6E97-4F41-AC79-E3D21727FD2A}" srcId="{F287BC29-DA5E-403E-8C17-FB124D698DA1}" destId="{A646147E-9A7C-4EE6-B600-2D0A9D416235}" srcOrd="0" destOrd="0" parTransId="{6AE9CBB4-4DF0-4A14-8434-E83A20A8B3AB}" sibTransId="{D1424E66-BBD6-4636-AD25-4BF6EB971568}"/>
    <dgm:cxn modelId="{60F9DB5B-DAB1-4A3D-9AB8-4C5BB31343AC}" type="presParOf" srcId="{9BCF1D5D-F828-4F9E-9E52-4902494DDDA8}" destId="{2D074AC3-DD1A-4AAC-A49C-5606C1534C8F}" srcOrd="0" destOrd="0" presId="urn:microsoft.com/office/officeart/2005/8/layout/radial6"/>
    <dgm:cxn modelId="{BD0623CA-1D76-4346-889F-2454359D70E0}" type="presParOf" srcId="{9BCF1D5D-F828-4F9E-9E52-4902494DDDA8}" destId="{D9DAABC5-883A-403D-9F86-6113537267F9}" srcOrd="1" destOrd="0" presId="urn:microsoft.com/office/officeart/2005/8/layout/radial6"/>
    <dgm:cxn modelId="{D6E0D37A-ABB5-457C-98FF-8DC3C73B0C6F}" type="presParOf" srcId="{9BCF1D5D-F828-4F9E-9E52-4902494DDDA8}" destId="{DFBFE098-FBE1-458C-B4D3-CC7F6A97FA09}" srcOrd="2" destOrd="0" presId="urn:microsoft.com/office/officeart/2005/8/layout/radial6"/>
    <dgm:cxn modelId="{50C38D19-D7B3-401D-A497-43916DDF1FF4}" type="presParOf" srcId="{9BCF1D5D-F828-4F9E-9E52-4902494DDDA8}" destId="{6CA427BB-4703-456D-888C-A17660057275}" srcOrd="3" destOrd="0" presId="urn:microsoft.com/office/officeart/2005/8/layout/radial6"/>
    <dgm:cxn modelId="{69425B0A-BF62-4014-A003-B66C8AEAF983}" type="presParOf" srcId="{9BCF1D5D-F828-4F9E-9E52-4902494DDDA8}" destId="{6F293F08-C8BF-4341-9BE9-754682B03793}" srcOrd="4" destOrd="0" presId="urn:microsoft.com/office/officeart/2005/8/layout/radial6"/>
    <dgm:cxn modelId="{F992A423-A6D9-4CBE-9116-85F9AF71968E}" type="presParOf" srcId="{9BCF1D5D-F828-4F9E-9E52-4902494DDDA8}" destId="{6103AF4C-BC6B-4D42-A2AC-9A63CAFE8CAF}" srcOrd="5" destOrd="0" presId="urn:microsoft.com/office/officeart/2005/8/layout/radial6"/>
    <dgm:cxn modelId="{84CCB63B-1E12-4CAA-AC45-C6BBE2E9D357}" type="presParOf" srcId="{9BCF1D5D-F828-4F9E-9E52-4902494DDDA8}" destId="{5491F7F0-0DE6-4724-86CA-2AF1DA62A079}" srcOrd="6" destOrd="0" presId="urn:microsoft.com/office/officeart/2005/8/layout/radial6"/>
    <dgm:cxn modelId="{4DAB6281-A5FD-44D5-91AC-4FE5538CD758}" type="presParOf" srcId="{9BCF1D5D-F828-4F9E-9E52-4902494DDDA8}" destId="{E00EA0DD-66EA-419D-91E7-5F7083CE627F}" srcOrd="7" destOrd="0" presId="urn:microsoft.com/office/officeart/2005/8/layout/radial6"/>
    <dgm:cxn modelId="{DECD7BC2-3A93-4E0E-9DF2-B7D075804F0B}" type="presParOf" srcId="{9BCF1D5D-F828-4F9E-9E52-4902494DDDA8}" destId="{0CAF0701-EA54-4456-B251-D4EA6C6086E4}" srcOrd="8" destOrd="0" presId="urn:microsoft.com/office/officeart/2005/8/layout/radial6"/>
    <dgm:cxn modelId="{C84926A4-CF88-40B4-85E4-AEF229BF9846}" type="presParOf" srcId="{9BCF1D5D-F828-4F9E-9E52-4902494DDDA8}" destId="{E57E3297-59A5-46B0-A9EC-CEFC042A0239}" srcOrd="9" destOrd="0" presId="urn:microsoft.com/office/officeart/2005/8/layout/radial6"/>
    <dgm:cxn modelId="{D11F50D7-C147-4667-BB55-94B3E08A6720}" type="presParOf" srcId="{9BCF1D5D-F828-4F9E-9E52-4902494DDDA8}" destId="{E7198CD9-703C-4B64-9A56-F3AAC8FB782F}" srcOrd="10" destOrd="0" presId="urn:microsoft.com/office/officeart/2005/8/layout/radial6"/>
    <dgm:cxn modelId="{B0E61C74-49E8-4D14-81FB-AA5E6C3790A9}" type="presParOf" srcId="{9BCF1D5D-F828-4F9E-9E52-4902494DDDA8}" destId="{DBB01A2A-AF31-4BF5-954A-A23BEA22CFAF}" srcOrd="11" destOrd="0" presId="urn:microsoft.com/office/officeart/2005/8/layout/radial6"/>
    <dgm:cxn modelId="{771736BC-1AFA-48BA-8B95-D39FF390E440}" type="presParOf" srcId="{9BCF1D5D-F828-4F9E-9E52-4902494DDDA8}" destId="{AE765901-CD37-45A8-B473-E0F9EF94BE42}" srcOrd="12" destOrd="0" presId="urn:microsoft.com/office/officeart/2005/8/layout/radial6"/>
    <dgm:cxn modelId="{6D0A0B72-B7E0-4A2D-9193-F26B20679C61}" type="presParOf" srcId="{9BCF1D5D-F828-4F9E-9E52-4902494DDDA8}" destId="{5B2A5C27-3397-4C02-9C88-4A68CB826B21}" srcOrd="13" destOrd="0" presId="urn:microsoft.com/office/officeart/2005/8/layout/radial6"/>
    <dgm:cxn modelId="{89B6F0FE-54B3-4464-83E3-B21B4EFD7F76}" type="presParOf" srcId="{9BCF1D5D-F828-4F9E-9E52-4902494DDDA8}" destId="{03D14572-7940-4E7A-956E-0B72F55AD125}" srcOrd="14" destOrd="0" presId="urn:microsoft.com/office/officeart/2005/8/layout/radial6"/>
    <dgm:cxn modelId="{1632ECD5-C401-4E65-9221-E2234AD34190}" type="presParOf" srcId="{9BCF1D5D-F828-4F9E-9E52-4902494DDDA8}" destId="{79A4DF14-0E25-4517-9F51-CA689CE8E802}"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D90083-EBA8-408B-8A59-6B6BC74BB1CA}" type="doc">
      <dgm:prSet loTypeId="urn:microsoft.com/office/officeart/2016/7/layout/VerticalDownArrowProcess" loCatId="process" qsTypeId="urn:microsoft.com/office/officeart/2005/8/quickstyle/simple1" qsCatId="simple" csTypeId="urn:microsoft.com/office/officeart/2005/8/colors/accent1_4" csCatId="accent1" phldr="1"/>
      <dgm:spPr/>
      <dgm:t>
        <a:bodyPr/>
        <a:lstStyle/>
        <a:p>
          <a:endParaRPr lang="en-US"/>
        </a:p>
      </dgm:t>
    </dgm:pt>
    <dgm:pt modelId="{2BF15CB1-683E-41F8-9D93-5FF103F56E69}">
      <dgm:prSet custT="1"/>
      <dgm:spPr/>
      <dgm:t>
        <a:bodyPr/>
        <a:lstStyle/>
        <a:p>
          <a:pPr algn="just"/>
          <a:r>
            <a:rPr lang="en-US" sz="2400" dirty="0"/>
            <a:t>Fair Value </a:t>
          </a:r>
        </a:p>
      </dgm:t>
    </dgm:pt>
    <dgm:pt modelId="{0E2CA9DE-C8FF-4FF1-A42F-E236FAC7C6C7}" type="parTrans" cxnId="{F3AB84F7-D181-4DE3-8109-FE6CCD5CFB60}">
      <dgm:prSet/>
      <dgm:spPr/>
      <dgm:t>
        <a:bodyPr/>
        <a:lstStyle/>
        <a:p>
          <a:pPr algn="just"/>
          <a:endParaRPr lang="en-US"/>
        </a:p>
      </dgm:t>
    </dgm:pt>
    <dgm:pt modelId="{5AB2F64E-720F-4D5A-AE39-E8C57CEC68B2}" type="sibTrans" cxnId="{F3AB84F7-D181-4DE3-8109-FE6CCD5CFB60}">
      <dgm:prSet/>
      <dgm:spPr/>
      <dgm:t>
        <a:bodyPr/>
        <a:lstStyle/>
        <a:p>
          <a:pPr algn="just"/>
          <a:endParaRPr lang="en-US"/>
        </a:p>
      </dgm:t>
    </dgm:pt>
    <dgm:pt modelId="{0C2968C9-C65A-4B16-A5F4-DF35573F4E47}">
      <dgm:prSet custT="1"/>
      <dgm:spPr/>
      <dgm:t>
        <a:bodyPr/>
        <a:lstStyle/>
        <a:p>
          <a:pPr algn="just"/>
          <a:r>
            <a:rPr lang="en-IN" sz="1600" dirty="0"/>
            <a:t>Fair value is the price in an orderly transaction in the principal (or most advantageous) market at the valuation date under current market conditions (i.e. an exit price) regardless of whether that price is directly observable or estimated using another valuation technique.</a:t>
          </a:r>
          <a:endParaRPr lang="en-US" sz="1600" dirty="0"/>
        </a:p>
      </dgm:t>
    </dgm:pt>
    <dgm:pt modelId="{D851ECA2-8AFF-4684-B4EF-7D786A928A6C}" type="parTrans" cxnId="{E4574C9B-D552-4296-86D6-7A28220FE516}">
      <dgm:prSet/>
      <dgm:spPr/>
      <dgm:t>
        <a:bodyPr/>
        <a:lstStyle/>
        <a:p>
          <a:pPr algn="just"/>
          <a:endParaRPr lang="en-US"/>
        </a:p>
      </dgm:t>
    </dgm:pt>
    <dgm:pt modelId="{5F472CA6-C977-4DB5-B277-39D6235B5F07}" type="sibTrans" cxnId="{E4574C9B-D552-4296-86D6-7A28220FE516}">
      <dgm:prSet/>
      <dgm:spPr/>
      <dgm:t>
        <a:bodyPr/>
        <a:lstStyle/>
        <a:p>
          <a:pPr algn="just"/>
          <a:endParaRPr lang="en-US"/>
        </a:p>
      </dgm:t>
    </dgm:pt>
    <dgm:pt modelId="{35361986-C282-4A6D-B1B6-5041D3898A62}">
      <dgm:prSet custT="1"/>
      <dgm:spPr/>
      <dgm:t>
        <a:bodyPr/>
        <a:lstStyle/>
        <a:p>
          <a:pPr algn="just"/>
          <a:r>
            <a:rPr lang="en-IN" sz="2400" b="0" u="none" dirty="0"/>
            <a:t>Participant specific value </a:t>
          </a:r>
          <a:endParaRPr lang="en-US" sz="2400" dirty="0"/>
        </a:p>
      </dgm:t>
    </dgm:pt>
    <dgm:pt modelId="{08D89321-EC9A-4FDE-9B72-50314D342B75}" type="parTrans" cxnId="{E209BBF9-51F9-4B42-8A6D-C90E2B40862B}">
      <dgm:prSet/>
      <dgm:spPr/>
      <dgm:t>
        <a:bodyPr/>
        <a:lstStyle/>
        <a:p>
          <a:pPr algn="just"/>
          <a:endParaRPr lang="en-US"/>
        </a:p>
      </dgm:t>
    </dgm:pt>
    <dgm:pt modelId="{FC89468F-F66E-4584-9870-B2C53A55CBFB}" type="sibTrans" cxnId="{E209BBF9-51F9-4B42-8A6D-C90E2B40862B}">
      <dgm:prSet/>
      <dgm:spPr/>
      <dgm:t>
        <a:bodyPr/>
        <a:lstStyle/>
        <a:p>
          <a:pPr algn="just"/>
          <a:endParaRPr lang="en-US"/>
        </a:p>
      </dgm:t>
    </dgm:pt>
    <dgm:pt modelId="{4B9C2C92-8A57-407B-8120-35EFB2C04B6E}">
      <dgm:prSet custT="1"/>
      <dgm:spPr/>
      <dgm:t>
        <a:bodyPr/>
        <a:lstStyle/>
        <a:p>
          <a:pPr algn="just"/>
          <a:r>
            <a:rPr lang="en-IN" sz="1600" dirty="0"/>
            <a:t>Participant specific value may be measured for an existing owner or for an identified acquirer or for a transaction between two identified parties and consider factors which are specific to such party(</a:t>
          </a:r>
          <a:r>
            <a:rPr lang="en-IN" sz="1600" dirty="0" err="1"/>
            <a:t>ies</a:t>
          </a:r>
          <a:r>
            <a:rPr lang="en-IN" sz="1600" dirty="0"/>
            <a:t>) and which may not be applicable to market participants in general.</a:t>
          </a:r>
          <a:endParaRPr lang="en-US" sz="1600" dirty="0"/>
        </a:p>
      </dgm:t>
    </dgm:pt>
    <dgm:pt modelId="{FA515861-9AF5-41FB-8760-44FD3904D917}" type="parTrans" cxnId="{563E371D-034B-46E5-99B4-E9F72F831280}">
      <dgm:prSet/>
      <dgm:spPr/>
      <dgm:t>
        <a:bodyPr/>
        <a:lstStyle/>
        <a:p>
          <a:pPr algn="just"/>
          <a:endParaRPr lang="en-US"/>
        </a:p>
      </dgm:t>
    </dgm:pt>
    <dgm:pt modelId="{8D488B5F-BB55-4813-A394-9BD12644E234}" type="sibTrans" cxnId="{563E371D-034B-46E5-99B4-E9F72F831280}">
      <dgm:prSet/>
      <dgm:spPr/>
      <dgm:t>
        <a:bodyPr/>
        <a:lstStyle/>
        <a:p>
          <a:pPr algn="just"/>
          <a:endParaRPr lang="en-US"/>
        </a:p>
      </dgm:t>
    </dgm:pt>
    <dgm:pt modelId="{2A1E3095-FBB5-4322-82CE-EB548C843FA4}">
      <dgm:prSet custT="1"/>
      <dgm:spPr/>
      <dgm:t>
        <a:bodyPr/>
        <a:lstStyle/>
        <a:p>
          <a:pPr algn="just"/>
          <a:r>
            <a:rPr lang="en-IN" sz="2400" b="0" u="none" dirty="0"/>
            <a:t>Liquidation value</a:t>
          </a:r>
          <a:endParaRPr lang="en-US" sz="2400" dirty="0"/>
        </a:p>
      </dgm:t>
    </dgm:pt>
    <dgm:pt modelId="{CDB591D4-4DBE-4D43-9289-C99BA5CC5159}" type="parTrans" cxnId="{BBB54E07-7C38-4A60-97CC-6A264AA0C7F7}">
      <dgm:prSet/>
      <dgm:spPr/>
      <dgm:t>
        <a:bodyPr/>
        <a:lstStyle/>
        <a:p>
          <a:pPr algn="just"/>
          <a:endParaRPr lang="en-US"/>
        </a:p>
      </dgm:t>
    </dgm:pt>
    <dgm:pt modelId="{B6A53F6A-7A73-4113-AF6F-9AD36AA59E72}" type="sibTrans" cxnId="{BBB54E07-7C38-4A60-97CC-6A264AA0C7F7}">
      <dgm:prSet/>
      <dgm:spPr/>
      <dgm:t>
        <a:bodyPr/>
        <a:lstStyle/>
        <a:p>
          <a:pPr algn="just"/>
          <a:endParaRPr lang="en-US"/>
        </a:p>
      </dgm:t>
    </dgm:pt>
    <dgm:pt modelId="{A1CA9BF6-8178-4A25-BDA6-6ACFBE18ED5D}">
      <dgm:prSet custT="1"/>
      <dgm:spPr/>
      <dgm:t>
        <a:bodyPr/>
        <a:lstStyle/>
        <a:p>
          <a:pPr algn="just"/>
          <a:r>
            <a:rPr lang="en-IN" sz="1600" dirty="0"/>
            <a:t>Liquidation value is the amount that will be realised on sale of an asset or a group of assets when an actual/hypothetical termination of the business is contemplated/assumed.</a:t>
          </a:r>
          <a:endParaRPr lang="en-US" sz="1600" dirty="0"/>
        </a:p>
      </dgm:t>
    </dgm:pt>
    <dgm:pt modelId="{3A7F9F43-4331-4923-AE45-CB2D7F6EC25C}" type="parTrans" cxnId="{A58771B3-645A-4ECB-93C0-AA49EA449A27}">
      <dgm:prSet/>
      <dgm:spPr/>
      <dgm:t>
        <a:bodyPr/>
        <a:lstStyle/>
        <a:p>
          <a:pPr algn="just"/>
          <a:endParaRPr lang="en-US"/>
        </a:p>
      </dgm:t>
    </dgm:pt>
    <dgm:pt modelId="{1D13D2E8-DD84-4842-A20B-F878BD60F9D3}" type="sibTrans" cxnId="{A58771B3-645A-4ECB-93C0-AA49EA449A27}">
      <dgm:prSet/>
      <dgm:spPr/>
      <dgm:t>
        <a:bodyPr/>
        <a:lstStyle/>
        <a:p>
          <a:pPr algn="just"/>
          <a:endParaRPr lang="en-US"/>
        </a:p>
      </dgm:t>
    </dgm:pt>
    <dgm:pt modelId="{0271FDCE-35D9-47EA-91D6-E3192E37B999}" type="pres">
      <dgm:prSet presAssocID="{51D90083-EBA8-408B-8A59-6B6BC74BB1CA}" presName="Name0" presStyleCnt="0">
        <dgm:presLayoutVars>
          <dgm:dir/>
          <dgm:animLvl val="lvl"/>
          <dgm:resizeHandles val="exact"/>
        </dgm:presLayoutVars>
      </dgm:prSet>
      <dgm:spPr/>
    </dgm:pt>
    <dgm:pt modelId="{8F593A6C-59A2-4B65-8CD5-B3284BFBA301}" type="pres">
      <dgm:prSet presAssocID="{2A1E3095-FBB5-4322-82CE-EB548C843FA4}" presName="boxAndChildren" presStyleCnt="0"/>
      <dgm:spPr/>
    </dgm:pt>
    <dgm:pt modelId="{F33FDF8D-EB38-4F2B-85BF-962BB34256BD}" type="pres">
      <dgm:prSet presAssocID="{2A1E3095-FBB5-4322-82CE-EB548C843FA4}" presName="parentTextBox" presStyleLbl="alignNode1" presStyleIdx="0" presStyleCnt="3"/>
      <dgm:spPr/>
    </dgm:pt>
    <dgm:pt modelId="{2DCE760A-205F-4BFE-8A52-B39C68DB56B0}" type="pres">
      <dgm:prSet presAssocID="{2A1E3095-FBB5-4322-82CE-EB548C843FA4}" presName="descendantBox" presStyleLbl="bgAccFollowNode1" presStyleIdx="0" presStyleCnt="3"/>
      <dgm:spPr/>
    </dgm:pt>
    <dgm:pt modelId="{E3685A36-09B8-41E9-9B8E-04B1ED86A9B1}" type="pres">
      <dgm:prSet presAssocID="{FC89468F-F66E-4584-9870-B2C53A55CBFB}" presName="sp" presStyleCnt="0"/>
      <dgm:spPr/>
    </dgm:pt>
    <dgm:pt modelId="{CD8005A6-61B3-489C-B2C8-1CDEC3A06DD1}" type="pres">
      <dgm:prSet presAssocID="{35361986-C282-4A6D-B1B6-5041D3898A62}" presName="arrowAndChildren" presStyleCnt="0"/>
      <dgm:spPr/>
    </dgm:pt>
    <dgm:pt modelId="{83F74083-7544-4854-8360-1DA7C45CF929}" type="pres">
      <dgm:prSet presAssocID="{35361986-C282-4A6D-B1B6-5041D3898A62}" presName="parentTextArrow" presStyleLbl="node1" presStyleIdx="0" presStyleCnt="0"/>
      <dgm:spPr/>
    </dgm:pt>
    <dgm:pt modelId="{2AD07B7E-906C-4838-BF2C-71C15BA6A7F7}" type="pres">
      <dgm:prSet presAssocID="{35361986-C282-4A6D-B1B6-5041D3898A62}" presName="arrow" presStyleLbl="alignNode1" presStyleIdx="1" presStyleCnt="3"/>
      <dgm:spPr/>
    </dgm:pt>
    <dgm:pt modelId="{5CFDB8E7-1112-4120-AE28-F851D50FDA5D}" type="pres">
      <dgm:prSet presAssocID="{35361986-C282-4A6D-B1B6-5041D3898A62}" presName="descendantArrow" presStyleLbl="bgAccFollowNode1" presStyleIdx="1" presStyleCnt="3"/>
      <dgm:spPr/>
    </dgm:pt>
    <dgm:pt modelId="{17D8A1EE-13B5-4B1A-A45F-818BB015A051}" type="pres">
      <dgm:prSet presAssocID="{5AB2F64E-720F-4D5A-AE39-E8C57CEC68B2}" presName="sp" presStyleCnt="0"/>
      <dgm:spPr/>
    </dgm:pt>
    <dgm:pt modelId="{BB9DB35E-F0DA-4F54-91DD-74391B0D0FC9}" type="pres">
      <dgm:prSet presAssocID="{2BF15CB1-683E-41F8-9D93-5FF103F56E69}" presName="arrowAndChildren" presStyleCnt="0"/>
      <dgm:spPr/>
    </dgm:pt>
    <dgm:pt modelId="{93F6E9B3-BC02-4C10-8F3D-5CE5D76EF4AF}" type="pres">
      <dgm:prSet presAssocID="{2BF15CB1-683E-41F8-9D93-5FF103F56E69}" presName="parentTextArrow" presStyleLbl="node1" presStyleIdx="0" presStyleCnt="0"/>
      <dgm:spPr/>
    </dgm:pt>
    <dgm:pt modelId="{DC5875DE-E4DE-4804-8D1D-730BEE9A5307}" type="pres">
      <dgm:prSet presAssocID="{2BF15CB1-683E-41F8-9D93-5FF103F56E69}" presName="arrow" presStyleLbl="alignNode1" presStyleIdx="2" presStyleCnt="3" custLinFactNeighborX="-34017" custLinFactNeighborY="3156"/>
      <dgm:spPr/>
    </dgm:pt>
    <dgm:pt modelId="{562F4E3E-8807-4D96-9956-D33B5CECDE1D}" type="pres">
      <dgm:prSet presAssocID="{2BF15CB1-683E-41F8-9D93-5FF103F56E69}" presName="descendantArrow" presStyleLbl="bgAccFollowNode1" presStyleIdx="2" presStyleCnt="3" custLinFactNeighborX="407" custLinFactNeighborY="5532"/>
      <dgm:spPr/>
    </dgm:pt>
  </dgm:ptLst>
  <dgm:cxnLst>
    <dgm:cxn modelId="{0464A704-1471-47E5-B955-BF50F1CE4820}" type="presOf" srcId="{4B9C2C92-8A57-407B-8120-35EFB2C04B6E}" destId="{5CFDB8E7-1112-4120-AE28-F851D50FDA5D}" srcOrd="0" destOrd="0" presId="urn:microsoft.com/office/officeart/2016/7/layout/VerticalDownArrowProcess"/>
    <dgm:cxn modelId="{BBB54E07-7C38-4A60-97CC-6A264AA0C7F7}" srcId="{51D90083-EBA8-408B-8A59-6B6BC74BB1CA}" destId="{2A1E3095-FBB5-4322-82CE-EB548C843FA4}" srcOrd="2" destOrd="0" parTransId="{CDB591D4-4DBE-4D43-9289-C99BA5CC5159}" sibTransId="{B6A53F6A-7A73-4113-AF6F-9AD36AA59E72}"/>
    <dgm:cxn modelId="{563E371D-034B-46E5-99B4-E9F72F831280}" srcId="{35361986-C282-4A6D-B1B6-5041D3898A62}" destId="{4B9C2C92-8A57-407B-8120-35EFB2C04B6E}" srcOrd="0" destOrd="0" parTransId="{FA515861-9AF5-41FB-8760-44FD3904D917}" sibTransId="{8D488B5F-BB55-4813-A394-9BD12644E234}"/>
    <dgm:cxn modelId="{D218D75B-6520-47A1-B691-BCC507469BD3}" type="presOf" srcId="{35361986-C282-4A6D-B1B6-5041D3898A62}" destId="{83F74083-7544-4854-8360-1DA7C45CF929}" srcOrd="0" destOrd="0" presId="urn:microsoft.com/office/officeart/2016/7/layout/VerticalDownArrowProcess"/>
    <dgm:cxn modelId="{3D71A063-F2E5-40A7-8A46-90785E41B31D}" type="presOf" srcId="{51D90083-EBA8-408B-8A59-6B6BC74BB1CA}" destId="{0271FDCE-35D9-47EA-91D6-E3192E37B999}" srcOrd="0" destOrd="0" presId="urn:microsoft.com/office/officeart/2016/7/layout/VerticalDownArrowProcess"/>
    <dgm:cxn modelId="{9ADDE64B-8D05-4131-BB4B-693C9999B00D}" type="presOf" srcId="{2A1E3095-FBB5-4322-82CE-EB548C843FA4}" destId="{F33FDF8D-EB38-4F2B-85BF-962BB34256BD}" srcOrd="0" destOrd="0" presId="urn:microsoft.com/office/officeart/2016/7/layout/VerticalDownArrowProcess"/>
    <dgm:cxn modelId="{E4574C9B-D552-4296-86D6-7A28220FE516}" srcId="{2BF15CB1-683E-41F8-9D93-5FF103F56E69}" destId="{0C2968C9-C65A-4B16-A5F4-DF35573F4E47}" srcOrd="0" destOrd="0" parTransId="{D851ECA2-8AFF-4684-B4EF-7D786A928A6C}" sibTransId="{5F472CA6-C977-4DB5-B277-39D6235B5F07}"/>
    <dgm:cxn modelId="{62EEA5B1-63DC-4E22-8E70-37A3CB747490}" type="presOf" srcId="{A1CA9BF6-8178-4A25-BDA6-6ACFBE18ED5D}" destId="{2DCE760A-205F-4BFE-8A52-B39C68DB56B0}" srcOrd="0" destOrd="0" presId="urn:microsoft.com/office/officeart/2016/7/layout/VerticalDownArrowProcess"/>
    <dgm:cxn modelId="{A58771B3-645A-4ECB-93C0-AA49EA449A27}" srcId="{2A1E3095-FBB5-4322-82CE-EB548C843FA4}" destId="{A1CA9BF6-8178-4A25-BDA6-6ACFBE18ED5D}" srcOrd="0" destOrd="0" parTransId="{3A7F9F43-4331-4923-AE45-CB2D7F6EC25C}" sibTransId="{1D13D2E8-DD84-4842-A20B-F878BD60F9D3}"/>
    <dgm:cxn modelId="{F47067C6-AA07-4FE6-90AA-93122F164AC2}" type="presOf" srcId="{2BF15CB1-683E-41F8-9D93-5FF103F56E69}" destId="{DC5875DE-E4DE-4804-8D1D-730BEE9A5307}" srcOrd="1" destOrd="0" presId="urn:microsoft.com/office/officeart/2016/7/layout/VerticalDownArrowProcess"/>
    <dgm:cxn modelId="{3717B9D4-772B-41C3-A33E-28835ACC92F0}" type="presOf" srcId="{2BF15CB1-683E-41F8-9D93-5FF103F56E69}" destId="{93F6E9B3-BC02-4C10-8F3D-5CE5D76EF4AF}" srcOrd="0" destOrd="0" presId="urn:microsoft.com/office/officeart/2016/7/layout/VerticalDownArrowProcess"/>
    <dgm:cxn modelId="{E37153E1-9437-45FC-8C4E-5C81A6771B12}" type="presOf" srcId="{0C2968C9-C65A-4B16-A5F4-DF35573F4E47}" destId="{562F4E3E-8807-4D96-9956-D33B5CECDE1D}" srcOrd="0" destOrd="0" presId="urn:microsoft.com/office/officeart/2016/7/layout/VerticalDownArrowProcess"/>
    <dgm:cxn modelId="{86A15CF2-2832-4C0E-8241-D5781473082B}" type="presOf" srcId="{35361986-C282-4A6D-B1B6-5041D3898A62}" destId="{2AD07B7E-906C-4838-BF2C-71C15BA6A7F7}" srcOrd="1" destOrd="0" presId="urn:microsoft.com/office/officeart/2016/7/layout/VerticalDownArrowProcess"/>
    <dgm:cxn modelId="{F3AB84F7-D181-4DE3-8109-FE6CCD5CFB60}" srcId="{51D90083-EBA8-408B-8A59-6B6BC74BB1CA}" destId="{2BF15CB1-683E-41F8-9D93-5FF103F56E69}" srcOrd="0" destOrd="0" parTransId="{0E2CA9DE-C8FF-4FF1-A42F-E236FAC7C6C7}" sibTransId="{5AB2F64E-720F-4D5A-AE39-E8C57CEC68B2}"/>
    <dgm:cxn modelId="{E209BBF9-51F9-4B42-8A6D-C90E2B40862B}" srcId="{51D90083-EBA8-408B-8A59-6B6BC74BB1CA}" destId="{35361986-C282-4A6D-B1B6-5041D3898A62}" srcOrd="1" destOrd="0" parTransId="{08D89321-EC9A-4FDE-9B72-50314D342B75}" sibTransId="{FC89468F-F66E-4584-9870-B2C53A55CBFB}"/>
    <dgm:cxn modelId="{EC476D3C-A305-4B82-B3F8-87CA4704EAC9}" type="presParOf" srcId="{0271FDCE-35D9-47EA-91D6-E3192E37B999}" destId="{8F593A6C-59A2-4B65-8CD5-B3284BFBA301}" srcOrd="0" destOrd="0" presId="urn:microsoft.com/office/officeart/2016/7/layout/VerticalDownArrowProcess"/>
    <dgm:cxn modelId="{3C49FD18-4E83-4D49-98DE-E144376B1D6F}" type="presParOf" srcId="{8F593A6C-59A2-4B65-8CD5-B3284BFBA301}" destId="{F33FDF8D-EB38-4F2B-85BF-962BB34256BD}" srcOrd="0" destOrd="0" presId="urn:microsoft.com/office/officeart/2016/7/layout/VerticalDownArrowProcess"/>
    <dgm:cxn modelId="{B43DD673-B65F-4D71-AEEB-DF198D9F0A78}" type="presParOf" srcId="{8F593A6C-59A2-4B65-8CD5-B3284BFBA301}" destId="{2DCE760A-205F-4BFE-8A52-B39C68DB56B0}" srcOrd="1" destOrd="0" presId="urn:microsoft.com/office/officeart/2016/7/layout/VerticalDownArrowProcess"/>
    <dgm:cxn modelId="{205C7641-CDC4-469F-A65B-B85E75237C0D}" type="presParOf" srcId="{0271FDCE-35D9-47EA-91D6-E3192E37B999}" destId="{E3685A36-09B8-41E9-9B8E-04B1ED86A9B1}" srcOrd="1" destOrd="0" presId="urn:microsoft.com/office/officeart/2016/7/layout/VerticalDownArrowProcess"/>
    <dgm:cxn modelId="{59156793-B83E-415E-B2D7-E3122095F1F8}" type="presParOf" srcId="{0271FDCE-35D9-47EA-91D6-E3192E37B999}" destId="{CD8005A6-61B3-489C-B2C8-1CDEC3A06DD1}" srcOrd="2" destOrd="0" presId="urn:microsoft.com/office/officeart/2016/7/layout/VerticalDownArrowProcess"/>
    <dgm:cxn modelId="{075550E2-1FA2-49DA-AE07-2C5B25166EAD}" type="presParOf" srcId="{CD8005A6-61B3-489C-B2C8-1CDEC3A06DD1}" destId="{83F74083-7544-4854-8360-1DA7C45CF929}" srcOrd="0" destOrd="0" presId="urn:microsoft.com/office/officeart/2016/7/layout/VerticalDownArrowProcess"/>
    <dgm:cxn modelId="{6D77E690-26C7-4774-81FA-8FCE8DEDB116}" type="presParOf" srcId="{CD8005A6-61B3-489C-B2C8-1CDEC3A06DD1}" destId="{2AD07B7E-906C-4838-BF2C-71C15BA6A7F7}" srcOrd="1" destOrd="0" presId="urn:microsoft.com/office/officeart/2016/7/layout/VerticalDownArrowProcess"/>
    <dgm:cxn modelId="{5BC5137F-E194-4AF7-930D-FF51EE0193B9}" type="presParOf" srcId="{CD8005A6-61B3-489C-B2C8-1CDEC3A06DD1}" destId="{5CFDB8E7-1112-4120-AE28-F851D50FDA5D}" srcOrd="2" destOrd="0" presId="urn:microsoft.com/office/officeart/2016/7/layout/VerticalDownArrowProcess"/>
    <dgm:cxn modelId="{0A2F5426-7A23-4CFF-A2DF-B75C161C2108}" type="presParOf" srcId="{0271FDCE-35D9-47EA-91D6-E3192E37B999}" destId="{17D8A1EE-13B5-4B1A-A45F-818BB015A051}" srcOrd="3" destOrd="0" presId="urn:microsoft.com/office/officeart/2016/7/layout/VerticalDownArrowProcess"/>
    <dgm:cxn modelId="{7A88B8E1-34FC-49C2-96AB-D51C527E72D9}" type="presParOf" srcId="{0271FDCE-35D9-47EA-91D6-E3192E37B999}" destId="{BB9DB35E-F0DA-4F54-91DD-74391B0D0FC9}" srcOrd="4" destOrd="0" presId="urn:microsoft.com/office/officeart/2016/7/layout/VerticalDownArrowProcess"/>
    <dgm:cxn modelId="{ECE3100A-8C7F-4D0C-B79C-86759DB0F130}" type="presParOf" srcId="{BB9DB35E-F0DA-4F54-91DD-74391B0D0FC9}" destId="{93F6E9B3-BC02-4C10-8F3D-5CE5D76EF4AF}" srcOrd="0" destOrd="0" presId="urn:microsoft.com/office/officeart/2016/7/layout/VerticalDownArrowProcess"/>
    <dgm:cxn modelId="{847DA8AF-A599-4217-8D9C-15F5B9E87B53}" type="presParOf" srcId="{BB9DB35E-F0DA-4F54-91DD-74391B0D0FC9}" destId="{DC5875DE-E4DE-4804-8D1D-730BEE9A5307}" srcOrd="1" destOrd="0" presId="urn:microsoft.com/office/officeart/2016/7/layout/VerticalDownArrowProcess"/>
    <dgm:cxn modelId="{C243B2DA-374F-417F-8EE4-A58BEEF3C590}" type="presParOf" srcId="{BB9DB35E-F0DA-4F54-91DD-74391B0D0FC9}" destId="{562F4E3E-8807-4D96-9956-D33B5CECDE1D}"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D90083-EBA8-408B-8A59-6B6BC74BB1CA}" type="doc">
      <dgm:prSet loTypeId="urn:microsoft.com/office/officeart/2016/7/layout/VerticalSolidActionList" loCatId="List" qsTypeId="urn:microsoft.com/office/officeart/2005/8/quickstyle/simple1" qsCatId="simple" csTypeId="urn:microsoft.com/office/officeart/2005/8/colors/accent1_2" csCatId="accent1" phldr="1"/>
      <dgm:spPr/>
      <dgm:t>
        <a:bodyPr/>
        <a:lstStyle/>
        <a:p>
          <a:endParaRPr lang="en-US"/>
        </a:p>
      </dgm:t>
    </dgm:pt>
    <dgm:pt modelId="{2BF15CB1-683E-41F8-9D93-5FF103F56E69}">
      <dgm:prSet/>
      <dgm:spPr/>
      <dgm:t>
        <a:bodyPr/>
        <a:lstStyle/>
        <a:p>
          <a:r>
            <a:rPr lang="en-US"/>
            <a:t>Define</a:t>
          </a:r>
        </a:p>
      </dgm:t>
    </dgm:pt>
    <dgm:pt modelId="{0E2CA9DE-C8FF-4FF1-A42F-E236FAC7C6C7}" type="parTrans" cxnId="{F3AB84F7-D181-4DE3-8109-FE6CCD5CFB60}">
      <dgm:prSet/>
      <dgm:spPr/>
      <dgm:t>
        <a:bodyPr/>
        <a:lstStyle/>
        <a:p>
          <a:endParaRPr lang="en-US"/>
        </a:p>
      </dgm:t>
    </dgm:pt>
    <dgm:pt modelId="{5AB2F64E-720F-4D5A-AE39-E8C57CEC68B2}" type="sibTrans" cxnId="{F3AB84F7-D181-4DE3-8109-FE6CCD5CFB60}">
      <dgm:prSet/>
      <dgm:spPr/>
      <dgm:t>
        <a:bodyPr/>
        <a:lstStyle/>
        <a:p>
          <a:endParaRPr lang="en-US"/>
        </a:p>
      </dgm:t>
    </dgm:pt>
    <dgm:pt modelId="{0C2968C9-C65A-4B16-A5F4-DF35573F4E47}">
      <dgm:prSet/>
      <dgm:spPr/>
      <dgm:t>
        <a:bodyPr/>
        <a:lstStyle/>
        <a:p>
          <a:r>
            <a:rPr lang="en-US" dirty="0"/>
            <a:t>Define the premise and base of valuation</a:t>
          </a:r>
        </a:p>
      </dgm:t>
    </dgm:pt>
    <dgm:pt modelId="{D851ECA2-8AFF-4684-B4EF-7D786A928A6C}" type="parTrans" cxnId="{E4574C9B-D552-4296-86D6-7A28220FE516}">
      <dgm:prSet/>
      <dgm:spPr/>
      <dgm:t>
        <a:bodyPr/>
        <a:lstStyle/>
        <a:p>
          <a:endParaRPr lang="en-US"/>
        </a:p>
      </dgm:t>
    </dgm:pt>
    <dgm:pt modelId="{5F472CA6-C977-4DB5-B277-39D6235B5F07}" type="sibTrans" cxnId="{E4574C9B-D552-4296-86D6-7A28220FE516}">
      <dgm:prSet/>
      <dgm:spPr/>
      <dgm:t>
        <a:bodyPr/>
        <a:lstStyle/>
        <a:p>
          <a:endParaRPr lang="en-US"/>
        </a:p>
      </dgm:t>
    </dgm:pt>
    <dgm:pt modelId="{35361986-C282-4A6D-B1B6-5041D3898A62}">
      <dgm:prSet/>
      <dgm:spPr/>
      <dgm:t>
        <a:bodyPr/>
        <a:lstStyle/>
        <a:p>
          <a:r>
            <a:rPr lang="en-US"/>
            <a:t>Analyse</a:t>
          </a:r>
        </a:p>
      </dgm:t>
    </dgm:pt>
    <dgm:pt modelId="{08D89321-EC9A-4FDE-9B72-50314D342B75}" type="parTrans" cxnId="{E209BBF9-51F9-4B42-8A6D-C90E2B40862B}">
      <dgm:prSet/>
      <dgm:spPr/>
      <dgm:t>
        <a:bodyPr/>
        <a:lstStyle/>
        <a:p>
          <a:endParaRPr lang="en-US"/>
        </a:p>
      </dgm:t>
    </dgm:pt>
    <dgm:pt modelId="{FC89468F-F66E-4584-9870-B2C53A55CBFB}" type="sibTrans" cxnId="{E209BBF9-51F9-4B42-8A6D-C90E2B40862B}">
      <dgm:prSet/>
      <dgm:spPr/>
      <dgm:t>
        <a:bodyPr/>
        <a:lstStyle/>
        <a:p>
          <a:endParaRPr lang="en-US"/>
        </a:p>
      </dgm:t>
    </dgm:pt>
    <dgm:pt modelId="{4B9C2C92-8A57-407B-8120-35EFB2C04B6E}">
      <dgm:prSet/>
      <dgm:spPr/>
      <dgm:t>
        <a:bodyPr/>
        <a:lstStyle/>
        <a:p>
          <a:r>
            <a:rPr lang="en-US"/>
            <a:t>Analyse the asset to be valued and collect the necessary information</a:t>
          </a:r>
        </a:p>
      </dgm:t>
    </dgm:pt>
    <dgm:pt modelId="{FA515861-9AF5-41FB-8760-44FD3904D917}" type="parTrans" cxnId="{563E371D-034B-46E5-99B4-E9F72F831280}">
      <dgm:prSet/>
      <dgm:spPr/>
      <dgm:t>
        <a:bodyPr/>
        <a:lstStyle/>
        <a:p>
          <a:endParaRPr lang="en-US"/>
        </a:p>
      </dgm:t>
    </dgm:pt>
    <dgm:pt modelId="{8D488B5F-BB55-4813-A394-9BD12644E234}" type="sibTrans" cxnId="{563E371D-034B-46E5-99B4-E9F72F831280}">
      <dgm:prSet/>
      <dgm:spPr/>
      <dgm:t>
        <a:bodyPr/>
        <a:lstStyle/>
        <a:p>
          <a:endParaRPr lang="en-US"/>
        </a:p>
      </dgm:t>
    </dgm:pt>
    <dgm:pt modelId="{2A1E3095-FBB5-4322-82CE-EB548C843FA4}">
      <dgm:prSet/>
      <dgm:spPr/>
      <dgm:t>
        <a:bodyPr/>
        <a:lstStyle/>
        <a:p>
          <a:r>
            <a:rPr lang="en-US"/>
            <a:t>Identify</a:t>
          </a:r>
        </a:p>
      </dgm:t>
    </dgm:pt>
    <dgm:pt modelId="{CDB591D4-4DBE-4D43-9289-C99BA5CC5159}" type="parTrans" cxnId="{BBB54E07-7C38-4A60-97CC-6A264AA0C7F7}">
      <dgm:prSet/>
      <dgm:spPr/>
      <dgm:t>
        <a:bodyPr/>
        <a:lstStyle/>
        <a:p>
          <a:endParaRPr lang="en-US"/>
        </a:p>
      </dgm:t>
    </dgm:pt>
    <dgm:pt modelId="{B6A53F6A-7A73-4113-AF6F-9AD36AA59E72}" type="sibTrans" cxnId="{BBB54E07-7C38-4A60-97CC-6A264AA0C7F7}">
      <dgm:prSet/>
      <dgm:spPr/>
      <dgm:t>
        <a:bodyPr/>
        <a:lstStyle/>
        <a:p>
          <a:endParaRPr lang="en-US"/>
        </a:p>
      </dgm:t>
    </dgm:pt>
    <dgm:pt modelId="{A1CA9BF6-8178-4A25-BDA6-6ACFBE18ED5D}">
      <dgm:prSet/>
      <dgm:spPr/>
      <dgm:t>
        <a:bodyPr/>
        <a:lstStyle/>
        <a:p>
          <a:r>
            <a:rPr lang="en-US"/>
            <a:t>Identify the adjustments to the financial and non-financial information for the valuation</a:t>
          </a:r>
        </a:p>
      </dgm:t>
    </dgm:pt>
    <dgm:pt modelId="{3A7F9F43-4331-4923-AE45-CB2D7F6EC25C}" type="parTrans" cxnId="{A58771B3-645A-4ECB-93C0-AA49EA449A27}">
      <dgm:prSet/>
      <dgm:spPr/>
      <dgm:t>
        <a:bodyPr/>
        <a:lstStyle/>
        <a:p>
          <a:endParaRPr lang="en-US"/>
        </a:p>
      </dgm:t>
    </dgm:pt>
    <dgm:pt modelId="{1D13D2E8-DD84-4842-A20B-F878BD60F9D3}" type="sibTrans" cxnId="{A58771B3-645A-4ECB-93C0-AA49EA449A27}">
      <dgm:prSet/>
      <dgm:spPr/>
      <dgm:t>
        <a:bodyPr/>
        <a:lstStyle/>
        <a:p>
          <a:endParaRPr lang="en-US"/>
        </a:p>
      </dgm:t>
    </dgm:pt>
    <dgm:pt modelId="{BBBC336F-31F6-4AED-89DA-00CEBF0CCEC9}">
      <dgm:prSet/>
      <dgm:spPr/>
      <dgm:t>
        <a:bodyPr/>
        <a:lstStyle/>
        <a:p>
          <a:r>
            <a:rPr lang="en-US"/>
            <a:t>Consider and apply</a:t>
          </a:r>
        </a:p>
      </dgm:t>
    </dgm:pt>
    <dgm:pt modelId="{236329F0-D0DB-4023-A7FD-CA81E33E3A0F}" type="parTrans" cxnId="{165DC4EC-FF5F-4C73-9977-B0D0376E50AC}">
      <dgm:prSet/>
      <dgm:spPr/>
      <dgm:t>
        <a:bodyPr/>
        <a:lstStyle/>
        <a:p>
          <a:endParaRPr lang="en-US"/>
        </a:p>
      </dgm:t>
    </dgm:pt>
    <dgm:pt modelId="{06AE9E3A-DACA-4F0C-87A3-DFF6402D645E}" type="sibTrans" cxnId="{165DC4EC-FF5F-4C73-9977-B0D0376E50AC}">
      <dgm:prSet/>
      <dgm:spPr/>
      <dgm:t>
        <a:bodyPr/>
        <a:lstStyle/>
        <a:p>
          <a:endParaRPr lang="en-US"/>
        </a:p>
      </dgm:t>
    </dgm:pt>
    <dgm:pt modelId="{685B7D53-75D8-41D7-A4E5-366C323A6530}">
      <dgm:prSet/>
      <dgm:spPr/>
      <dgm:t>
        <a:bodyPr/>
        <a:lstStyle/>
        <a:p>
          <a:r>
            <a:rPr lang="en-US"/>
            <a:t>Consider and apply appropriate valuation approaches and methods</a:t>
          </a:r>
        </a:p>
      </dgm:t>
    </dgm:pt>
    <dgm:pt modelId="{CC07C509-7E20-4327-A4D7-EB3E94D56D37}" type="parTrans" cxnId="{4ACE1122-91A1-461B-B830-C279BF3A489C}">
      <dgm:prSet/>
      <dgm:spPr/>
      <dgm:t>
        <a:bodyPr/>
        <a:lstStyle/>
        <a:p>
          <a:endParaRPr lang="en-US"/>
        </a:p>
      </dgm:t>
    </dgm:pt>
    <dgm:pt modelId="{BF326C0A-195B-46FC-9532-82A67F10DCB7}" type="sibTrans" cxnId="{4ACE1122-91A1-461B-B830-C279BF3A489C}">
      <dgm:prSet/>
      <dgm:spPr/>
      <dgm:t>
        <a:bodyPr/>
        <a:lstStyle/>
        <a:p>
          <a:endParaRPr lang="en-US"/>
        </a:p>
      </dgm:t>
    </dgm:pt>
    <dgm:pt modelId="{D73FCCB0-1400-4129-AFF1-2F947393C6F8}">
      <dgm:prSet/>
      <dgm:spPr/>
      <dgm:t>
        <a:bodyPr/>
        <a:lstStyle/>
        <a:p>
          <a:r>
            <a:rPr lang="en-US"/>
            <a:t>Arrive</a:t>
          </a:r>
        </a:p>
      </dgm:t>
    </dgm:pt>
    <dgm:pt modelId="{3B8AA6AD-D58A-4DA3-BAA0-05BFB67E9D74}" type="parTrans" cxnId="{D72F6475-4F45-43C5-99F1-8C826EB00B78}">
      <dgm:prSet/>
      <dgm:spPr/>
      <dgm:t>
        <a:bodyPr/>
        <a:lstStyle/>
        <a:p>
          <a:endParaRPr lang="en-US"/>
        </a:p>
      </dgm:t>
    </dgm:pt>
    <dgm:pt modelId="{D781D541-03A0-408B-BB5A-94098E7A92A7}" type="sibTrans" cxnId="{D72F6475-4F45-43C5-99F1-8C826EB00B78}">
      <dgm:prSet/>
      <dgm:spPr/>
      <dgm:t>
        <a:bodyPr/>
        <a:lstStyle/>
        <a:p>
          <a:endParaRPr lang="en-US"/>
        </a:p>
      </dgm:t>
    </dgm:pt>
    <dgm:pt modelId="{029E1DEA-3DC1-4680-83E5-83AB88298DB8}">
      <dgm:prSet/>
      <dgm:spPr/>
      <dgm:t>
        <a:bodyPr/>
        <a:lstStyle/>
        <a:p>
          <a:r>
            <a:rPr lang="en-US"/>
            <a:t>Arrive at a value or a range of values</a:t>
          </a:r>
        </a:p>
      </dgm:t>
    </dgm:pt>
    <dgm:pt modelId="{D67C63FB-47A7-4097-9A98-C626ECD7B8BA}" type="parTrans" cxnId="{557CF612-8EB2-461A-A254-DBF13AF023F0}">
      <dgm:prSet/>
      <dgm:spPr/>
      <dgm:t>
        <a:bodyPr/>
        <a:lstStyle/>
        <a:p>
          <a:endParaRPr lang="en-US"/>
        </a:p>
      </dgm:t>
    </dgm:pt>
    <dgm:pt modelId="{A124CF57-F0AA-45D9-87A3-74250F02EF90}" type="sibTrans" cxnId="{557CF612-8EB2-461A-A254-DBF13AF023F0}">
      <dgm:prSet/>
      <dgm:spPr/>
      <dgm:t>
        <a:bodyPr/>
        <a:lstStyle/>
        <a:p>
          <a:endParaRPr lang="en-US"/>
        </a:p>
      </dgm:t>
    </dgm:pt>
    <dgm:pt modelId="{94D8F3D9-F374-4B55-A51D-FACE067DAACE}" type="pres">
      <dgm:prSet presAssocID="{51D90083-EBA8-408B-8A59-6B6BC74BB1CA}" presName="Name0" presStyleCnt="0">
        <dgm:presLayoutVars>
          <dgm:dir/>
          <dgm:animLvl val="lvl"/>
          <dgm:resizeHandles val="exact"/>
        </dgm:presLayoutVars>
      </dgm:prSet>
      <dgm:spPr/>
    </dgm:pt>
    <dgm:pt modelId="{4CBC5574-F9FA-49E8-9A5E-DF848FDBB6BC}" type="pres">
      <dgm:prSet presAssocID="{2BF15CB1-683E-41F8-9D93-5FF103F56E69}" presName="linNode" presStyleCnt="0"/>
      <dgm:spPr/>
    </dgm:pt>
    <dgm:pt modelId="{9038FB6B-AD80-433D-9C29-FDA47ACDF756}" type="pres">
      <dgm:prSet presAssocID="{2BF15CB1-683E-41F8-9D93-5FF103F56E69}" presName="parentText" presStyleLbl="alignNode1" presStyleIdx="0" presStyleCnt="5">
        <dgm:presLayoutVars>
          <dgm:chMax val="1"/>
          <dgm:bulletEnabled/>
        </dgm:presLayoutVars>
      </dgm:prSet>
      <dgm:spPr/>
    </dgm:pt>
    <dgm:pt modelId="{12A91F32-E53C-4F00-8964-85F586A0413F}" type="pres">
      <dgm:prSet presAssocID="{2BF15CB1-683E-41F8-9D93-5FF103F56E69}" presName="descendantText" presStyleLbl="alignAccFollowNode1" presStyleIdx="0" presStyleCnt="5">
        <dgm:presLayoutVars>
          <dgm:bulletEnabled/>
        </dgm:presLayoutVars>
      </dgm:prSet>
      <dgm:spPr/>
    </dgm:pt>
    <dgm:pt modelId="{E50B8F11-4C8E-4B85-B312-0B4C44F52C83}" type="pres">
      <dgm:prSet presAssocID="{5AB2F64E-720F-4D5A-AE39-E8C57CEC68B2}" presName="sp" presStyleCnt="0"/>
      <dgm:spPr/>
    </dgm:pt>
    <dgm:pt modelId="{7DC4392E-D2F7-4617-A255-902A31CCC038}" type="pres">
      <dgm:prSet presAssocID="{35361986-C282-4A6D-B1B6-5041D3898A62}" presName="linNode" presStyleCnt="0"/>
      <dgm:spPr/>
    </dgm:pt>
    <dgm:pt modelId="{8813902A-2580-4851-8279-390F04D498DD}" type="pres">
      <dgm:prSet presAssocID="{35361986-C282-4A6D-B1B6-5041D3898A62}" presName="parentText" presStyleLbl="alignNode1" presStyleIdx="1" presStyleCnt="5">
        <dgm:presLayoutVars>
          <dgm:chMax val="1"/>
          <dgm:bulletEnabled/>
        </dgm:presLayoutVars>
      </dgm:prSet>
      <dgm:spPr/>
    </dgm:pt>
    <dgm:pt modelId="{9092CDFC-6A8F-4E52-BB0C-FE4756324222}" type="pres">
      <dgm:prSet presAssocID="{35361986-C282-4A6D-B1B6-5041D3898A62}" presName="descendantText" presStyleLbl="alignAccFollowNode1" presStyleIdx="1" presStyleCnt="5">
        <dgm:presLayoutVars>
          <dgm:bulletEnabled/>
        </dgm:presLayoutVars>
      </dgm:prSet>
      <dgm:spPr/>
    </dgm:pt>
    <dgm:pt modelId="{E0B0DD26-A6CC-43A3-A5DF-F3EE6DA53693}" type="pres">
      <dgm:prSet presAssocID="{FC89468F-F66E-4584-9870-B2C53A55CBFB}" presName="sp" presStyleCnt="0"/>
      <dgm:spPr/>
    </dgm:pt>
    <dgm:pt modelId="{7C5A941D-CB43-40C7-B54D-48EEA6F81B3E}" type="pres">
      <dgm:prSet presAssocID="{2A1E3095-FBB5-4322-82CE-EB548C843FA4}" presName="linNode" presStyleCnt="0"/>
      <dgm:spPr/>
    </dgm:pt>
    <dgm:pt modelId="{592E6304-FF46-445E-B94D-F72766350343}" type="pres">
      <dgm:prSet presAssocID="{2A1E3095-FBB5-4322-82CE-EB548C843FA4}" presName="parentText" presStyleLbl="alignNode1" presStyleIdx="2" presStyleCnt="5">
        <dgm:presLayoutVars>
          <dgm:chMax val="1"/>
          <dgm:bulletEnabled/>
        </dgm:presLayoutVars>
      </dgm:prSet>
      <dgm:spPr/>
    </dgm:pt>
    <dgm:pt modelId="{29D550FD-787E-4129-AED0-944F88A8F0CE}" type="pres">
      <dgm:prSet presAssocID="{2A1E3095-FBB5-4322-82CE-EB548C843FA4}" presName="descendantText" presStyleLbl="alignAccFollowNode1" presStyleIdx="2" presStyleCnt="5">
        <dgm:presLayoutVars>
          <dgm:bulletEnabled/>
        </dgm:presLayoutVars>
      </dgm:prSet>
      <dgm:spPr/>
    </dgm:pt>
    <dgm:pt modelId="{5D3E5311-73F8-4A65-89CD-E3C756066B7C}" type="pres">
      <dgm:prSet presAssocID="{B6A53F6A-7A73-4113-AF6F-9AD36AA59E72}" presName="sp" presStyleCnt="0"/>
      <dgm:spPr/>
    </dgm:pt>
    <dgm:pt modelId="{E183D8D5-92BF-40FE-B4D9-DF83762D2EEA}" type="pres">
      <dgm:prSet presAssocID="{BBBC336F-31F6-4AED-89DA-00CEBF0CCEC9}" presName="linNode" presStyleCnt="0"/>
      <dgm:spPr/>
    </dgm:pt>
    <dgm:pt modelId="{5933A780-1A07-426D-A1D5-C7B1D70AAF4B}" type="pres">
      <dgm:prSet presAssocID="{BBBC336F-31F6-4AED-89DA-00CEBF0CCEC9}" presName="parentText" presStyleLbl="alignNode1" presStyleIdx="3" presStyleCnt="5">
        <dgm:presLayoutVars>
          <dgm:chMax val="1"/>
          <dgm:bulletEnabled/>
        </dgm:presLayoutVars>
      </dgm:prSet>
      <dgm:spPr/>
    </dgm:pt>
    <dgm:pt modelId="{8E75031A-798E-447B-9CFD-AE48D9485623}" type="pres">
      <dgm:prSet presAssocID="{BBBC336F-31F6-4AED-89DA-00CEBF0CCEC9}" presName="descendantText" presStyleLbl="alignAccFollowNode1" presStyleIdx="3" presStyleCnt="5">
        <dgm:presLayoutVars>
          <dgm:bulletEnabled/>
        </dgm:presLayoutVars>
      </dgm:prSet>
      <dgm:spPr/>
    </dgm:pt>
    <dgm:pt modelId="{C43284E2-E114-4BFE-829F-54441C51B1E9}" type="pres">
      <dgm:prSet presAssocID="{06AE9E3A-DACA-4F0C-87A3-DFF6402D645E}" presName="sp" presStyleCnt="0"/>
      <dgm:spPr/>
    </dgm:pt>
    <dgm:pt modelId="{536457BD-06AF-451C-A451-4BA03AF49599}" type="pres">
      <dgm:prSet presAssocID="{D73FCCB0-1400-4129-AFF1-2F947393C6F8}" presName="linNode" presStyleCnt="0"/>
      <dgm:spPr/>
    </dgm:pt>
    <dgm:pt modelId="{845A0021-1EE4-49C5-8CBF-41C7D7E7EC59}" type="pres">
      <dgm:prSet presAssocID="{D73FCCB0-1400-4129-AFF1-2F947393C6F8}" presName="parentText" presStyleLbl="alignNode1" presStyleIdx="4" presStyleCnt="5">
        <dgm:presLayoutVars>
          <dgm:chMax val="1"/>
          <dgm:bulletEnabled/>
        </dgm:presLayoutVars>
      </dgm:prSet>
      <dgm:spPr/>
    </dgm:pt>
    <dgm:pt modelId="{72662563-9A1F-4708-A190-4806C85BD4C0}" type="pres">
      <dgm:prSet presAssocID="{D73FCCB0-1400-4129-AFF1-2F947393C6F8}" presName="descendantText" presStyleLbl="alignAccFollowNode1" presStyleIdx="4" presStyleCnt="5">
        <dgm:presLayoutVars>
          <dgm:bulletEnabled/>
        </dgm:presLayoutVars>
      </dgm:prSet>
      <dgm:spPr/>
    </dgm:pt>
  </dgm:ptLst>
  <dgm:cxnLst>
    <dgm:cxn modelId="{BBB54E07-7C38-4A60-97CC-6A264AA0C7F7}" srcId="{51D90083-EBA8-408B-8A59-6B6BC74BB1CA}" destId="{2A1E3095-FBB5-4322-82CE-EB548C843FA4}" srcOrd="2" destOrd="0" parTransId="{CDB591D4-4DBE-4D43-9289-C99BA5CC5159}" sibTransId="{B6A53F6A-7A73-4113-AF6F-9AD36AA59E72}"/>
    <dgm:cxn modelId="{557CF612-8EB2-461A-A254-DBF13AF023F0}" srcId="{D73FCCB0-1400-4129-AFF1-2F947393C6F8}" destId="{029E1DEA-3DC1-4680-83E5-83AB88298DB8}" srcOrd="0" destOrd="0" parTransId="{D67C63FB-47A7-4097-9A98-C626ECD7B8BA}" sibTransId="{A124CF57-F0AA-45D9-87A3-74250F02EF90}"/>
    <dgm:cxn modelId="{563E371D-034B-46E5-99B4-E9F72F831280}" srcId="{35361986-C282-4A6D-B1B6-5041D3898A62}" destId="{4B9C2C92-8A57-407B-8120-35EFB2C04B6E}" srcOrd="0" destOrd="0" parTransId="{FA515861-9AF5-41FB-8760-44FD3904D917}" sibTransId="{8D488B5F-BB55-4813-A394-9BD12644E234}"/>
    <dgm:cxn modelId="{E1744A20-0A18-4F2B-A798-BC0BA882C61B}" type="presOf" srcId="{2A1E3095-FBB5-4322-82CE-EB548C843FA4}" destId="{592E6304-FF46-445E-B94D-F72766350343}" srcOrd="0" destOrd="0" presId="urn:microsoft.com/office/officeart/2016/7/layout/VerticalSolidActionList"/>
    <dgm:cxn modelId="{4ACE1122-91A1-461B-B830-C279BF3A489C}" srcId="{BBBC336F-31F6-4AED-89DA-00CEBF0CCEC9}" destId="{685B7D53-75D8-41D7-A4E5-366C323A6530}" srcOrd="0" destOrd="0" parTransId="{CC07C509-7E20-4327-A4D7-EB3E94D56D37}" sibTransId="{BF326C0A-195B-46FC-9532-82A67F10DCB7}"/>
    <dgm:cxn modelId="{697F5A37-0446-490E-B4F4-D5C4BA5DC833}" type="presOf" srcId="{A1CA9BF6-8178-4A25-BDA6-6ACFBE18ED5D}" destId="{29D550FD-787E-4129-AED0-944F88A8F0CE}" srcOrd="0" destOrd="0" presId="urn:microsoft.com/office/officeart/2016/7/layout/VerticalSolidActionList"/>
    <dgm:cxn modelId="{C0A0CB3D-7621-4C13-84AE-A944F9D75A18}" type="presOf" srcId="{4B9C2C92-8A57-407B-8120-35EFB2C04B6E}" destId="{9092CDFC-6A8F-4E52-BB0C-FE4756324222}" srcOrd="0" destOrd="0" presId="urn:microsoft.com/office/officeart/2016/7/layout/VerticalSolidActionList"/>
    <dgm:cxn modelId="{2CF6C544-68F1-42AD-8B8E-4A5F36F99839}" type="presOf" srcId="{51D90083-EBA8-408B-8A59-6B6BC74BB1CA}" destId="{94D8F3D9-F374-4B55-A51D-FACE067DAACE}" srcOrd="0" destOrd="0" presId="urn:microsoft.com/office/officeart/2016/7/layout/VerticalSolidActionList"/>
    <dgm:cxn modelId="{99A05B6D-E2A8-47BF-9563-DD795AFDC1C6}" type="presOf" srcId="{35361986-C282-4A6D-B1B6-5041D3898A62}" destId="{8813902A-2580-4851-8279-390F04D498DD}" srcOrd="0" destOrd="0" presId="urn:microsoft.com/office/officeart/2016/7/layout/VerticalSolidActionList"/>
    <dgm:cxn modelId="{D72F6475-4F45-43C5-99F1-8C826EB00B78}" srcId="{51D90083-EBA8-408B-8A59-6B6BC74BB1CA}" destId="{D73FCCB0-1400-4129-AFF1-2F947393C6F8}" srcOrd="4" destOrd="0" parTransId="{3B8AA6AD-D58A-4DA3-BAA0-05BFB67E9D74}" sibTransId="{D781D541-03A0-408B-BB5A-94098E7A92A7}"/>
    <dgm:cxn modelId="{50E5D078-F67B-4FC3-8149-6C46960EA242}" type="presOf" srcId="{BBBC336F-31F6-4AED-89DA-00CEBF0CCEC9}" destId="{5933A780-1A07-426D-A1D5-C7B1D70AAF4B}" srcOrd="0" destOrd="0" presId="urn:microsoft.com/office/officeart/2016/7/layout/VerticalSolidActionList"/>
    <dgm:cxn modelId="{973D7D81-2B43-4196-80A2-5C6740879B7E}" type="presOf" srcId="{2BF15CB1-683E-41F8-9D93-5FF103F56E69}" destId="{9038FB6B-AD80-433D-9C29-FDA47ACDF756}" srcOrd="0" destOrd="0" presId="urn:microsoft.com/office/officeart/2016/7/layout/VerticalSolidActionList"/>
    <dgm:cxn modelId="{879B4A8B-DB7D-4B01-8F9C-DD19DC9186E5}" type="presOf" srcId="{0C2968C9-C65A-4B16-A5F4-DF35573F4E47}" destId="{12A91F32-E53C-4F00-8964-85F586A0413F}" srcOrd="0" destOrd="0" presId="urn:microsoft.com/office/officeart/2016/7/layout/VerticalSolidActionList"/>
    <dgm:cxn modelId="{E4574C9B-D552-4296-86D6-7A28220FE516}" srcId="{2BF15CB1-683E-41F8-9D93-5FF103F56E69}" destId="{0C2968C9-C65A-4B16-A5F4-DF35573F4E47}" srcOrd="0" destOrd="0" parTransId="{D851ECA2-8AFF-4684-B4EF-7D786A928A6C}" sibTransId="{5F472CA6-C977-4DB5-B277-39D6235B5F07}"/>
    <dgm:cxn modelId="{E1FB969D-1735-413A-9385-0DFB1BE174B0}" type="presOf" srcId="{685B7D53-75D8-41D7-A4E5-366C323A6530}" destId="{8E75031A-798E-447B-9CFD-AE48D9485623}" srcOrd="0" destOrd="0" presId="urn:microsoft.com/office/officeart/2016/7/layout/VerticalSolidActionList"/>
    <dgm:cxn modelId="{A58771B3-645A-4ECB-93C0-AA49EA449A27}" srcId="{2A1E3095-FBB5-4322-82CE-EB548C843FA4}" destId="{A1CA9BF6-8178-4A25-BDA6-6ACFBE18ED5D}" srcOrd="0" destOrd="0" parTransId="{3A7F9F43-4331-4923-AE45-CB2D7F6EC25C}" sibTransId="{1D13D2E8-DD84-4842-A20B-F878BD60F9D3}"/>
    <dgm:cxn modelId="{E15535B9-F34D-43F6-8624-2E988B2942BD}" type="presOf" srcId="{029E1DEA-3DC1-4680-83E5-83AB88298DB8}" destId="{72662563-9A1F-4708-A190-4806C85BD4C0}" srcOrd="0" destOrd="0" presId="urn:microsoft.com/office/officeart/2016/7/layout/VerticalSolidActionList"/>
    <dgm:cxn modelId="{78779AE7-C9EC-4C7E-BDD3-7C09DDBBEB5C}" type="presOf" srcId="{D73FCCB0-1400-4129-AFF1-2F947393C6F8}" destId="{845A0021-1EE4-49C5-8CBF-41C7D7E7EC59}" srcOrd="0" destOrd="0" presId="urn:microsoft.com/office/officeart/2016/7/layout/VerticalSolidActionList"/>
    <dgm:cxn modelId="{165DC4EC-FF5F-4C73-9977-B0D0376E50AC}" srcId="{51D90083-EBA8-408B-8A59-6B6BC74BB1CA}" destId="{BBBC336F-31F6-4AED-89DA-00CEBF0CCEC9}" srcOrd="3" destOrd="0" parTransId="{236329F0-D0DB-4023-A7FD-CA81E33E3A0F}" sibTransId="{06AE9E3A-DACA-4F0C-87A3-DFF6402D645E}"/>
    <dgm:cxn modelId="{F3AB84F7-D181-4DE3-8109-FE6CCD5CFB60}" srcId="{51D90083-EBA8-408B-8A59-6B6BC74BB1CA}" destId="{2BF15CB1-683E-41F8-9D93-5FF103F56E69}" srcOrd="0" destOrd="0" parTransId="{0E2CA9DE-C8FF-4FF1-A42F-E236FAC7C6C7}" sibTransId="{5AB2F64E-720F-4D5A-AE39-E8C57CEC68B2}"/>
    <dgm:cxn modelId="{E209BBF9-51F9-4B42-8A6D-C90E2B40862B}" srcId="{51D90083-EBA8-408B-8A59-6B6BC74BB1CA}" destId="{35361986-C282-4A6D-B1B6-5041D3898A62}" srcOrd="1" destOrd="0" parTransId="{08D89321-EC9A-4FDE-9B72-50314D342B75}" sibTransId="{FC89468F-F66E-4584-9870-B2C53A55CBFB}"/>
    <dgm:cxn modelId="{92276A33-23C5-4FC4-8C23-3E8E5CE2573C}" type="presParOf" srcId="{94D8F3D9-F374-4B55-A51D-FACE067DAACE}" destId="{4CBC5574-F9FA-49E8-9A5E-DF848FDBB6BC}" srcOrd="0" destOrd="0" presId="urn:microsoft.com/office/officeart/2016/7/layout/VerticalSolidActionList"/>
    <dgm:cxn modelId="{B54671B0-224D-4DF0-BBD6-F074B0818E62}" type="presParOf" srcId="{4CBC5574-F9FA-49E8-9A5E-DF848FDBB6BC}" destId="{9038FB6B-AD80-433D-9C29-FDA47ACDF756}" srcOrd="0" destOrd="0" presId="urn:microsoft.com/office/officeart/2016/7/layout/VerticalSolidActionList"/>
    <dgm:cxn modelId="{DED09504-8D41-4B10-8A9A-F743AFBBC8D3}" type="presParOf" srcId="{4CBC5574-F9FA-49E8-9A5E-DF848FDBB6BC}" destId="{12A91F32-E53C-4F00-8964-85F586A0413F}" srcOrd="1" destOrd="0" presId="urn:microsoft.com/office/officeart/2016/7/layout/VerticalSolidActionList"/>
    <dgm:cxn modelId="{1C17412A-6D21-4B42-BD1A-F34307FD36AC}" type="presParOf" srcId="{94D8F3D9-F374-4B55-A51D-FACE067DAACE}" destId="{E50B8F11-4C8E-4B85-B312-0B4C44F52C83}" srcOrd="1" destOrd="0" presId="urn:microsoft.com/office/officeart/2016/7/layout/VerticalSolidActionList"/>
    <dgm:cxn modelId="{F7CA0E55-6A61-43A7-9549-25D457602E8D}" type="presParOf" srcId="{94D8F3D9-F374-4B55-A51D-FACE067DAACE}" destId="{7DC4392E-D2F7-4617-A255-902A31CCC038}" srcOrd="2" destOrd="0" presId="urn:microsoft.com/office/officeart/2016/7/layout/VerticalSolidActionList"/>
    <dgm:cxn modelId="{3BD0652C-F448-47C8-87E6-4589510BCBF9}" type="presParOf" srcId="{7DC4392E-D2F7-4617-A255-902A31CCC038}" destId="{8813902A-2580-4851-8279-390F04D498DD}" srcOrd="0" destOrd="0" presId="urn:microsoft.com/office/officeart/2016/7/layout/VerticalSolidActionList"/>
    <dgm:cxn modelId="{64ADAB30-3D6D-4E4B-83A2-9243707E5966}" type="presParOf" srcId="{7DC4392E-D2F7-4617-A255-902A31CCC038}" destId="{9092CDFC-6A8F-4E52-BB0C-FE4756324222}" srcOrd="1" destOrd="0" presId="urn:microsoft.com/office/officeart/2016/7/layout/VerticalSolidActionList"/>
    <dgm:cxn modelId="{8641A1B7-F721-4BCC-8A74-4A66DDED6A09}" type="presParOf" srcId="{94D8F3D9-F374-4B55-A51D-FACE067DAACE}" destId="{E0B0DD26-A6CC-43A3-A5DF-F3EE6DA53693}" srcOrd="3" destOrd="0" presId="urn:microsoft.com/office/officeart/2016/7/layout/VerticalSolidActionList"/>
    <dgm:cxn modelId="{0D4AADC9-629C-44A7-8283-12A6702C66ED}" type="presParOf" srcId="{94D8F3D9-F374-4B55-A51D-FACE067DAACE}" destId="{7C5A941D-CB43-40C7-B54D-48EEA6F81B3E}" srcOrd="4" destOrd="0" presId="urn:microsoft.com/office/officeart/2016/7/layout/VerticalSolidActionList"/>
    <dgm:cxn modelId="{28656837-DD40-40CA-B1CB-DDB9843D054E}" type="presParOf" srcId="{7C5A941D-CB43-40C7-B54D-48EEA6F81B3E}" destId="{592E6304-FF46-445E-B94D-F72766350343}" srcOrd="0" destOrd="0" presId="urn:microsoft.com/office/officeart/2016/7/layout/VerticalSolidActionList"/>
    <dgm:cxn modelId="{B4A3DCEE-08AA-42A8-8084-81BFF0685F53}" type="presParOf" srcId="{7C5A941D-CB43-40C7-B54D-48EEA6F81B3E}" destId="{29D550FD-787E-4129-AED0-944F88A8F0CE}" srcOrd="1" destOrd="0" presId="urn:microsoft.com/office/officeart/2016/7/layout/VerticalSolidActionList"/>
    <dgm:cxn modelId="{90F4FE86-698F-4704-847F-0E22F1111833}" type="presParOf" srcId="{94D8F3D9-F374-4B55-A51D-FACE067DAACE}" destId="{5D3E5311-73F8-4A65-89CD-E3C756066B7C}" srcOrd="5" destOrd="0" presId="urn:microsoft.com/office/officeart/2016/7/layout/VerticalSolidActionList"/>
    <dgm:cxn modelId="{2D570B0F-8CC0-4003-A475-7C3A2A153183}" type="presParOf" srcId="{94D8F3D9-F374-4B55-A51D-FACE067DAACE}" destId="{E183D8D5-92BF-40FE-B4D9-DF83762D2EEA}" srcOrd="6" destOrd="0" presId="urn:microsoft.com/office/officeart/2016/7/layout/VerticalSolidActionList"/>
    <dgm:cxn modelId="{A343BC4E-3F88-4432-A82D-9D520356B90F}" type="presParOf" srcId="{E183D8D5-92BF-40FE-B4D9-DF83762D2EEA}" destId="{5933A780-1A07-426D-A1D5-C7B1D70AAF4B}" srcOrd="0" destOrd="0" presId="urn:microsoft.com/office/officeart/2016/7/layout/VerticalSolidActionList"/>
    <dgm:cxn modelId="{1B163188-B488-439F-98FD-48A2342E3275}" type="presParOf" srcId="{E183D8D5-92BF-40FE-B4D9-DF83762D2EEA}" destId="{8E75031A-798E-447B-9CFD-AE48D9485623}" srcOrd="1" destOrd="0" presId="urn:microsoft.com/office/officeart/2016/7/layout/VerticalSolidActionList"/>
    <dgm:cxn modelId="{40203107-A41B-4C54-826F-7C5A7799D356}" type="presParOf" srcId="{94D8F3D9-F374-4B55-A51D-FACE067DAACE}" destId="{C43284E2-E114-4BFE-829F-54441C51B1E9}" srcOrd="7" destOrd="0" presId="urn:microsoft.com/office/officeart/2016/7/layout/VerticalSolidActionList"/>
    <dgm:cxn modelId="{FDE2C7DC-0E1D-486B-BDA1-A6E43F1DD5E0}" type="presParOf" srcId="{94D8F3D9-F374-4B55-A51D-FACE067DAACE}" destId="{536457BD-06AF-451C-A451-4BA03AF49599}" srcOrd="8" destOrd="0" presId="urn:microsoft.com/office/officeart/2016/7/layout/VerticalSolidActionList"/>
    <dgm:cxn modelId="{980F2C28-728B-43D2-B36B-48A7B3D1629C}" type="presParOf" srcId="{536457BD-06AF-451C-A451-4BA03AF49599}" destId="{845A0021-1EE4-49C5-8CBF-41C7D7E7EC59}" srcOrd="0" destOrd="0" presId="urn:microsoft.com/office/officeart/2016/7/layout/VerticalSolidActionList"/>
    <dgm:cxn modelId="{7DC2FD82-42CF-43AC-930D-C41289050F62}" type="presParOf" srcId="{536457BD-06AF-451C-A451-4BA03AF49599}" destId="{72662563-9A1F-4708-A190-4806C85BD4C0}"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D90083-EBA8-408B-8A59-6B6BC74BB1CA}" type="doc">
      <dgm:prSet loTypeId="urn:microsoft.com/office/officeart/2005/8/layout/vList5" loCatId="list" qsTypeId="urn:microsoft.com/office/officeart/2005/8/quickstyle/simple1" qsCatId="simple" csTypeId="urn:microsoft.com/office/officeart/2005/8/colors/accent1_4" csCatId="accent1" phldr="1"/>
      <dgm:spPr/>
      <dgm:t>
        <a:bodyPr/>
        <a:lstStyle/>
        <a:p>
          <a:endParaRPr lang="en-US"/>
        </a:p>
      </dgm:t>
    </dgm:pt>
    <dgm:pt modelId="{2BF15CB1-683E-41F8-9D93-5FF103F56E69}">
      <dgm:prSet custT="1"/>
      <dgm:spPr/>
      <dgm:t>
        <a:bodyPr/>
        <a:lstStyle/>
        <a:p>
          <a:pPr algn="ctr"/>
          <a:r>
            <a:rPr lang="en-US" sz="2000" b="1" dirty="0"/>
            <a:t>Enterprise Value</a:t>
          </a:r>
        </a:p>
      </dgm:t>
    </dgm:pt>
    <dgm:pt modelId="{0E2CA9DE-C8FF-4FF1-A42F-E236FAC7C6C7}" type="parTrans" cxnId="{F3AB84F7-D181-4DE3-8109-FE6CCD5CFB60}">
      <dgm:prSet/>
      <dgm:spPr/>
      <dgm:t>
        <a:bodyPr/>
        <a:lstStyle/>
        <a:p>
          <a:pPr algn="just"/>
          <a:endParaRPr lang="en-US"/>
        </a:p>
      </dgm:t>
    </dgm:pt>
    <dgm:pt modelId="{5AB2F64E-720F-4D5A-AE39-E8C57CEC68B2}" type="sibTrans" cxnId="{F3AB84F7-D181-4DE3-8109-FE6CCD5CFB60}">
      <dgm:prSet/>
      <dgm:spPr/>
      <dgm:t>
        <a:bodyPr/>
        <a:lstStyle/>
        <a:p>
          <a:pPr algn="just"/>
          <a:endParaRPr lang="en-US"/>
        </a:p>
      </dgm:t>
    </dgm:pt>
    <dgm:pt modelId="{0C2968C9-C65A-4B16-A5F4-DF35573F4E47}">
      <dgm:prSet custT="1"/>
      <dgm:spPr/>
      <dgm:t>
        <a:bodyPr/>
        <a:lstStyle/>
        <a:p>
          <a:pPr algn="just"/>
          <a:r>
            <a:rPr lang="en-US" sz="1700" dirty="0"/>
            <a:t>Enterprise Value is the value attributable to the equity shareholders plus the value of debt and debt like items, minority interest, preference shares less the amount of non-operating cash and cash equivalents.</a:t>
          </a:r>
        </a:p>
      </dgm:t>
    </dgm:pt>
    <dgm:pt modelId="{D851ECA2-8AFF-4684-B4EF-7D786A928A6C}" type="parTrans" cxnId="{E4574C9B-D552-4296-86D6-7A28220FE516}">
      <dgm:prSet/>
      <dgm:spPr/>
      <dgm:t>
        <a:bodyPr/>
        <a:lstStyle/>
        <a:p>
          <a:pPr algn="just"/>
          <a:endParaRPr lang="en-US"/>
        </a:p>
      </dgm:t>
    </dgm:pt>
    <dgm:pt modelId="{5F472CA6-C977-4DB5-B277-39D6235B5F07}" type="sibTrans" cxnId="{E4574C9B-D552-4296-86D6-7A28220FE516}">
      <dgm:prSet/>
      <dgm:spPr/>
      <dgm:t>
        <a:bodyPr/>
        <a:lstStyle/>
        <a:p>
          <a:pPr algn="just"/>
          <a:endParaRPr lang="en-US"/>
        </a:p>
      </dgm:t>
    </dgm:pt>
    <dgm:pt modelId="{4B9C2C92-8A57-407B-8120-35EFB2C04B6E}">
      <dgm:prSet custT="1"/>
      <dgm:spPr/>
      <dgm:t>
        <a:bodyPr/>
        <a:lstStyle/>
        <a:p>
          <a:pPr algn="just"/>
          <a:r>
            <a:rPr lang="en-US" sz="1700" dirty="0"/>
            <a:t>Business Value is the value of the business attributable to all its shareholders.</a:t>
          </a:r>
        </a:p>
      </dgm:t>
    </dgm:pt>
    <dgm:pt modelId="{FA515861-9AF5-41FB-8760-44FD3904D917}" type="parTrans" cxnId="{563E371D-034B-46E5-99B4-E9F72F831280}">
      <dgm:prSet/>
      <dgm:spPr/>
      <dgm:t>
        <a:bodyPr/>
        <a:lstStyle/>
        <a:p>
          <a:pPr algn="just"/>
          <a:endParaRPr lang="en-US"/>
        </a:p>
      </dgm:t>
    </dgm:pt>
    <dgm:pt modelId="{8D488B5F-BB55-4813-A394-9BD12644E234}" type="sibTrans" cxnId="{563E371D-034B-46E5-99B4-E9F72F831280}">
      <dgm:prSet/>
      <dgm:spPr/>
      <dgm:t>
        <a:bodyPr/>
        <a:lstStyle/>
        <a:p>
          <a:pPr algn="just"/>
          <a:endParaRPr lang="en-US"/>
        </a:p>
      </dgm:t>
    </dgm:pt>
    <dgm:pt modelId="{35361986-C282-4A6D-B1B6-5041D3898A62}">
      <dgm:prSet custT="1"/>
      <dgm:spPr/>
      <dgm:t>
        <a:bodyPr/>
        <a:lstStyle/>
        <a:p>
          <a:pPr algn="ctr"/>
          <a:r>
            <a:rPr lang="en-US" sz="2000" b="1" dirty="0"/>
            <a:t>Business Value</a:t>
          </a:r>
        </a:p>
      </dgm:t>
    </dgm:pt>
    <dgm:pt modelId="{FC89468F-F66E-4584-9870-B2C53A55CBFB}" type="sibTrans" cxnId="{E209BBF9-51F9-4B42-8A6D-C90E2B40862B}">
      <dgm:prSet/>
      <dgm:spPr/>
      <dgm:t>
        <a:bodyPr/>
        <a:lstStyle/>
        <a:p>
          <a:pPr algn="just"/>
          <a:endParaRPr lang="en-US"/>
        </a:p>
      </dgm:t>
    </dgm:pt>
    <dgm:pt modelId="{08D89321-EC9A-4FDE-9B72-50314D342B75}" type="parTrans" cxnId="{E209BBF9-51F9-4B42-8A6D-C90E2B40862B}">
      <dgm:prSet/>
      <dgm:spPr/>
      <dgm:t>
        <a:bodyPr/>
        <a:lstStyle/>
        <a:p>
          <a:pPr algn="just"/>
          <a:endParaRPr lang="en-US"/>
        </a:p>
      </dgm:t>
    </dgm:pt>
    <dgm:pt modelId="{B966F4FC-34B3-4B31-A59F-CDDFDE9AAD3A}">
      <dgm:prSet custT="1"/>
      <dgm:spPr/>
      <dgm:t>
        <a:bodyPr/>
        <a:lstStyle/>
        <a:p>
          <a:pPr algn="ctr"/>
          <a:r>
            <a:rPr lang="en-US" sz="2000" b="1" dirty="0"/>
            <a:t>Equity Value</a:t>
          </a:r>
        </a:p>
      </dgm:t>
    </dgm:pt>
    <dgm:pt modelId="{C46E0398-D327-4D92-A9B6-8ADF452D4358}" type="parTrans" cxnId="{4B0CBCA1-9250-4722-BCB4-FE02472B9843}">
      <dgm:prSet/>
      <dgm:spPr/>
      <dgm:t>
        <a:bodyPr/>
        <a:lstStyle/>
        <a:p>
          <a:pPr algn="just"/>
          <a:endParaRPr lang="en-IN"/>
        </a:p>
      </dgm:t>
    </dgm:pt>
    <dgm:pt modelId="{A0AC3E59-F509-479A-91FB-4C65323CF902}" type="sibTrans" cxnId="{4B0CBCA1-9250-4722-BCB4-FE02472B9843}">
      <dgm:prSet/>
      <dgm:spPr/>
      <dgm:t>
        <a:bodyPr/>
        <a:lstStyle/>
        <a:p>
          <a:pPr algn="just"/>
          <a:endParaRPr lang="en-IN"/>
        </a:p>
      </dgm:t>
    </dgm:pt>
    <dgm:pt modelId="{825A6A4D-F06E-4D1C-9AF9-1E2CF8B74A82}">
      <dgm:prSet custT="1"/>
      <dgm:spPr/>
      <dgm:t>
        <a:bodyPr/>
        <a:lstStyle/>
        <a:p>
          <a:pPr algn="just"/>
          <a:r>
            <a:rPr lang="en-US" sz="1700" dirty="0"/>
            <a:t>Equity Value is the value of the business attributable to equity shareholders.</a:t>
          </a:r>
        </a:p>
      </dgm:t>
    </dgm:pt>
    <dgm:pt modelId="{685511E0-777E-4BBF-8E2C-1937D4E7F55B}" type="parTrans" cxnId="{8846A875-95B8-468A-84E2-6954313F6006}">
      <dgm:prSet/>
      <dgm:spPr/>
      <dgm:t>
        <a:bodyPr/>
        <a:lstStyle/>
        <a:p>
          <a:pPr algn="just"/>
          <a:endParaRPr lang="en-IN"/>
        </a:p>
      </dgm:t>
    </dgm:pt>
    <dgm:pt modelId="{AFD7C30C-F8F2-4817-A35E-C60F9D1F93C7}" type="sibTrans" cxnId="{8846A875-95B8-468A-84E2-6954313F6006}">
      <dgm:prSet/>
      <dgm:spPr/>
      <dgm:t>
        <a:bodyPr/>
        <a:lstStyle/>
        <a:p>
          <a:pPr algn="just"/>
          <a:endParaRPr lang="en-IN"/>
        </a:p>
      </dgm:t>
    </dgm:pt>
    <dgm:pt modelId="{45FB82A9-7B20-46D5-9CC8-E68E7098A473}" type="pres">
      <dgm:prSet presAssocID="{51D90083-EBA8-408B-8A59-6B6BC74BB1CA}" presName="Name0" presStyleCnt="0">
        <dgm:presLayoutVars>
          <dgm:dir/>
          <dgm:animLvl val="lvl"/>
          <dgm:resizeHandles val="exact"/>
        </dgm:presLayoutVars>
      </dgm:prSet>
      <dgm:spPr/>
    </dgm:pt>
    <dgm:pt modelId="{53998CA2-25F3-4010-9962-ECFDE67138F4}" type="pres">
      <dgm:prSet presAssocID="{2BF15CB1-683E-41F8-9D93-5FF103F56E69}" presName="linNode" presStyleCnt="0"/>
      <dgm:spPr/>
    </dgm:pt>
    <dgm:pt modelId="{589FF226-5E0C-4C0C-94C9-003942697460}" type="pres">
      <dgm:prSet presAssocID="{2BF15CB1-683E-41F8-9D93-5FF103F56E69}" presName="parentText" presStyleLbl="node1" presStyleIdx="0" presStyleCnt="3" custScaleX="76802">
        <dgm:presLayoutVars>
          <dgm:chMax val="1"/>
          <dgm:bulletEnabled val="1"/>
        </dgm:presLayoutVars>
      </dgm:prSet>
      <dgm:spPr>
        <a:prstGeom prst="rect">
          <a:avLst/>
        </a:prstGeom>
      </dgm:spPr>
    </dgm:pt>
    <dgm:pt modelId="{4367E76C-618D-4E0A-9FD4-7D29588D09D7}" type="pres">
      <dgm:prSet presAssocID="{2BF15CB1-683E-41F8-9D93-5FF103F56E69}" presName="descendantText" presStyleLbl="alignAccFollowNode1" presStyleIdx="0" presStyleCnt="3" custScaleX="100050">
        <dgm:presLayoutVars>
          <dgm:bulletEnabled val="1"/>
        </dgm:presLayoutVars>
      </dgm:prSet>
      <dgm:spPr>
        <a:prstGeom prst="rect">
          <a:avLst/>
        </a:prstGeom>
      </dgm:spPr>
    </dgm:pt>
    <dgm:pt modelId="{C38789A8-6F41-401E-9D62-2AEE518A38B6}" type="pres">
      <dgm:prSet presAssocID="{5AB2F64E-720F-4D5A-AE39-E8C57CEC68B2}" presName="sp" presStyleCnt="0"/>
      <dgm:spPr/>
    </dgm:pt>
    <dgm:pt modelId="{B14E0080-0A6A-47BE-8D23-BF772580759E}" type="pres">
      <dgm:prSet presAssocID="{35361986-C282-4A6D-B1B6-5041D3898A62}" presName="linNode" presStyleCnt="0"/>
      <dgm:spPr/>
    </dgm:pt>
    <dgm:pt modelId="{168F3065-53FD-45D2-AA9A-F1B48B03B129}" type="pres">
      <dgm:prSet presAssocID="{35361986-C282-4A6D-B1B6-5041D3898A62}" presName="parentText" presStyleLbl="node1" presStyleIdx="1" presStyleCnt="3" custScaleX="76308">
        <dgm:presLayoutVars>
          <dgm:chMax val="1"/>
          <dgm:bulletEnabled val="1"/>
        </dgm:presLayoutVars>
      </dgm:prSet>
      <dgm:spPr>
        <a:prstGeom prst="rect">
          <a:avLst/>
        </a:prstGeom>
      </dgm:spPr>
    </dgm:pt>
    <dgm:pt modelId="{A0B3E4E3-D327-40E4-B7EF-3B531A206977}" type="pres">
      <dgm:prSet presAssocID="{35361986-C282-4A6D-B1B6-5041D3898A62}" presName="descendantText" presStyleLbl="alignAccFollowNode1" presStyleIdx="1" presStyleCnt="3">
        <dgm:presLayoutVars>
          <dgm:bulletEnabled val="1"/>
        </dgm:presLayoutVars>
      </dgm:prSet>
      <dgm:spPr>
        <a:prstGeom prst="rect">
          <a:avLst/>
        </a:prstGeom>
      </dgm:spPr>
    </dgm:pt>
    <dgm:pt modelId="{2668D977-7C40-4C03-95CD-68840A33E0FC}" type="pres">
      <dgm:prSet presAssocID="{FC89468F-F66E-4584-9870-B2C53A55CBFB}" presName="sp" presStyleCnt="0"/>
      <dgm:spPr/>
    </dgm:pt>
    <dgm:pt modelId="{4229A181-DF66-4568-AA27-B8AE79CA0EB6}" type="pres">
      <dgm:prSet presAssocID="{B966F4FC-34B3-4B31-A59F-CDDFDE9AAD3A}" presName="linNode" presStyleCnt="0"/>
      <dgm:spPr/>
    </dgm:pt>
    <dgm:pt modelId="{786C4E25-E08E-49C4-BBB8-25D9E235AA27}" type="pres">
      <dgm:prSet presAssocID="{B966F4FC-34B3-4B31-A59F-CDDFDE9AAD3A}" presName="parentText" presStyleLbl="node1" presStyleIdx="2" presStyleCnt="3" custScaleX="76308">
        <dgm:presLayoutVars>
          <dgm:chMax val="1"/>
          <dgm:bulletEnabled val="1"/>
        </dgm:presLayoutVars>
      </dgm:prSet>
      <dgm:spPr>
        <a:prstGeom prst="rect">
          <a:avLst/>
        </a:prstGeom>
      </dgm:spPr>
    </dgm:pt>
    <dgm:pt modelId="{BBF90ED6-2730-4A09-96DA-B5E9A2BDAB23}" type="pres">
      <dgm:prSet presAssocID="{B966F4FC-34B3-4B31-A59F-CDDFDE9AAD3A}" presName="descendantText" presStyleLbl="alignAccFollowNode1" presStyleIdx="2" presStyleCnt="3">
        <dgm:presLayoutVars>
          <dgm:bulletEnabled val="1"/>
        </dgm:presLayoutVars>
      </dgm:prSet>
      <dgm:spPr>
        <a:prstGeom prst="rect">
          <a:avLst/>
        </a:prstGeom>
      </dgm:spPr>
    </dgm:pt>
  </dgm:ptLst>
  <dgm:cxnLst>
    <dgm:cxn modelId="{5BA13102-CC7B-4D9D-A4BF-4AA41E5A06AE}" type="presOf" srcId="{4B9C2C92-8A57-407B-8120-35EFB2C04B6E}" destId="{A0B3E4E3-D327-40E4-B7EF-3B531A206977}" srcOrd="0" destOrd="0" presId="urn:microsoft.com/office/officeart/2005/8/layout/vList5"/>
    <dgm:cxn modelId="{4EDF8B09-74BA-40F3-ADB5-360105B5C454}" type="presOf" srcId="{51D90083-EBA8-408B-8A59-6B6BC74BB1CA}" destId="{45FB82A9-7B20-46D5-9CC8-E68E7098A473}" srcOrd="0" destOrd="0" presId="urn:microsoft.com/office/officeart/2005/8/layout/vList5"/>
    <dgm:cxn modelId="{563E371D-034B-46E5-99B4-E9F72F831280}" srcId="{35361986-C282-4A6D-B1B6-5041D3898A62}" destId="{4B9C2C92-8A57-407B-8120-35EFB2C04B6E}" srcOrd="0" destOrd="0" parTransId="{FA515861-9AF5-41FB-8760-44FD3904D917}" sibTransId="{8D488B5F-BB55-4813-A394-9BD12644E234}"/>
    <dgm:cxn modelId="{24AF2C30-2187-4D45-95DC-BD99365CEBE8}" type="presOf" srcId="{2BF15CB1-683E-41F8-9D93-5FF103F56E69}" destId="{589FF226-5E0C-4C0C-94C9-003942697460}" srcOrd="0" destOrd="0" presId="urn:microsoft.com/office/officeart/2005/8/layout/vList5"/>
    <dgm:cxn modelId="{8846A875-95B8-468A-84E2-6954313F6006}" srcId="{B966F4FC-34B3-4B31-A59F-CDDFDE9AAD3A}" destId="{825A6A4D-F06E-4D1C-9AF9-1E2CF8B74A82}" srcOrd="0" destOrd="0" parTransId="{685511E0-777E-4BBF-8E2C-1937D4E7F55B}" sibTransId="{AFD7C30C-F8F2-4817-A35E-C60F9D1F93C7}"/>
    <dgm:cxn modelId="{B2AA7C7E-EB7B-4BBB-B46E-BABF9646EC20}" type="presOf" srcId="{35361986-C282-4A6D-B1B6-5041D3898A62}" destId="{168F3065-53FD-45D2-AA9A-F1B48B03B129}" srcOrd="0" destOrd="0" presId="urn:microsoft.com/office/officeart/2005/8/layout/vList5"/>
    <dgm:cxn modelId="{97AF3E8E-8165-4125-828F-6B9D64074A0F}" type="presOf" srcId="{0C2968C9-C65A-4B16-A5F4-DF35573F4E47}" destId="{4367E76C-618D-4E0A-9FD4-7D29588D09D7}" srcOrd="0" destOrd="0" presId="urn:microsoft.com/office/officeart/2005/8/layout/vList5"/>
    <dgm:cxn modelId="{E4574C9B-D552-4296-86D6-7A28220FE516}" srcId="{2BF15CB1-683E-41F8-9D93-5FF103F56E69}" destId="{0C2968C9-C65A-4B16-A5F4-DF35573F4E47}" srcOrd="0" destOrd="0" parTransId="{D851ECA2-8AFF-4684-B4EF-7D786A928A6C}" sibTransId="{5F472CA6-C977-4DB5-B277-39D6235B5F07}"/>
    <dgm:cxn modelId="{4B0CBCA1-9250-4722-BCB4-FE02472B9843}" srcId="{51D90083-EBA8-408B-8A59-6B6BC74BB1CA}" destId="{B966F4FC-34B3-4B31-A59F-CDDFDE9AAD3A}" srcOrd="2" destOrd="0" parTransId="{C46E0398-D327-4D92-A9B6-8ADF452D4358}" sibTransId="{A0AC3E59-F509-479A-91FB-4C65323CF902}"/>
    <dgm:cxn modelId="{6C260AB4-546D-4AF0-81DC-4975571438EB}" type="presOf" srcId="{825A6A4D-F06E-4D1C-9AF9-1E2CF8B74A82}" destId="{BBF90ED6-2730-4A09-96DA-B5E9A2BDAB23}" srcOrd="0" destOrd="0" presId="urn:microsoft.com/office/officeart/2005/8/layout/vList5"/>
    <dgm:cxn modelId="{72E688F3-2FB9-4339-8AA8-0F7821C51B72}" type="presOf" srcId="{B966F4FC-34B3-4B31-A59F-CDDFDE9AAD3A}" destId="{786C4E25-E08E-49C4-BBB8-25D9E235AA27}" srcOrd="0" destOrd="0" presId="urn:microsoft.com/office/officeart/2005/8/layout/vList5"/>
    <dgm:cxn modelId="{F3AB84F7-D181-4DE3-8109-FE6CCD5CFB60}" srcId="{51D90083-EBA8-408B-8A59-6B6BC74BB1CA}" destId="{2BF15CB1-683E-41F8-9D93-5FF103F56E69}" srcOrd="0" destOrd="0" parTransId="{0E2CA9DE-C8FF-4FF1-A42F-E236FAC7C6C7}" sibTransId="{5AB2F64E-720F-4D5A-AE39-E8C57CEC68B2}"/>
    <dgm:cxn modelId="{E209BBF9-51F9-4B42-8A6D-C90E2B40862B}" srcId="{51D90083-EBA8-408B-8A59-6B6BC74BB1CA}" destId="{35361986-C282-4A6D-B1B6-5041D3898A62}" srcOrd="1" destOrd="0" parTransId="{08D89321-EC9A-4FDE-9B72-50314D342B75}" sibTransId="{FC89468F-F66E-4584-9870-B2C53A55CBFB}"/>
    <dgm:cxn modelId="{372EA7E9-597F-4960-B4EC-496A901EA112}" type="presParOf" srcId="{45FB82A9-7B20-46D5-9CC8-E68E7098A473}" destId="{53998CA2-25F3-4010-9962-ECFDE67138F4}" srcOrd="0" destOrd="0" presId="urn:microsoft.com/office/officeart/2005/8/layout/vList5"/>
    <dgm:cxn modelId="{10776C31-0160-4A2F-8602-BE99478A275A}" type="presParOf" srcId="{53998CA2-25F3-4010-9962-ECFDE67138F4}" destId="{589FF226-5E0C-4C0C-94C9-003942697460}" srcOrd="0" destOrd="0" presId="urn:microsoft.com/office/officeart/2005/8/layout/vList5"/>
    <dgm:cxn modelId="{27AB1C59-A274-41F1-98E4-26B5CE03C8CF}" type="presParOf" srcId="{53998CA2-25F3-4010-9962-ECFDE67138F4}" destId="{4367E76C-618D-4E0A-9FD4-7D29588D09D7}" srcOrd="1" destOrd="0" presId="urn:microsoft.com/office/officeart/2005/8/layout/vList5"/>
    <dgm:cxn modelId="{2089FBB1-31BF-4CE5-8DC6-4C965E163312}" type="presParOf" srcId="{45FB82A9-7B20-46D5-9CC8-E68E7098A473}" destId="{C38789A8-6F41-401E-9D62-2AEE518A38B6}" srcOrd="1" destOrd="0" presId="urn:microsoft.com/office/officeart/2005/8/layout/vList5"/>
    <dgm:cxn modelId="{8FA6C244-19AD-4EFA-9B48-D9FDD50D0991}" type="presParOf" srcId="{45FB82A9-7B20-46D5-9CC8-E68E7098A473}" destId="{B14E0080-0A6A-47BE-8D23-BF772580759E}" srcOrd="2" destOrd="0" presId="urn:microsoft.com/office/officeart/2005/8/layout/vList5"/>
    <dgm:cxn modelId="{44DB2985-30B9-4EC9-A251-03370965BD62}" type="presParOf" srcId="{B14E0080-0A6A-47BE-8D23-BF772580759E}" destId="{168F3065-53FD-45D2-AA9A-F1B48B03B129}" srcOrd="0" destOrd="0" presId="urn:microsoft.com/office/officeart/2005/8/layout/vList5"/>
    <dgm:cxn modelId="{2D4E251D-145A-4B84-A548-6567B383D6F5}" type="presParOf" srcId="{B14E0080-0A6A-47BE-8D23-BF772580759E}" destId="{A0B3E4E3-D327-40E4-B7EF-3B531A206977}" srcOrd="1" destOrd="0" presId="urn:microsoft.com/office/officeart/2005/8/layout/vList5"/>
    <dgm:cxn modelId="{FE9CA24A-549B-4A54-B990-56479C1BAD6E}" type="presParOf" srcId="{45FB82A9-7B20-46D5-9CC8-E68E7098A473}" destId="{2668D977-7C40-4C03-95CD-68840A33E0FC}" srcOrd="3" destOrd="0" presId="urn:microsoft.com/office/officeart/2005/8/layout/vList5"/>
    <dgm:cxn modelId="{9BB2F07C-0FC8-4E04-981C-DCD2A72C2B93}" type="presParOf" srcId="{45FB82A9-7B20-46D5-9CC8-E68E7098A473}" destId="{4229A181-DF66-4568-AA27-B8AE79CA0EB6}" srcOrd="4" destOrd="0" presId="urn:microsoft.com/office/officeart/2005/8/layout/vList5"/>
    <dgm:cxn modelId="{19776806-89A3-4085-883B-EBFB0A220119}" type="presParOf" srcId="{4229A181-DF66-4568-AA27-B8AE79CA0EB6}" destId="{786C4E25-E08E-49C4-BBB8-25D9E235AA27}" srcOrd="0" destOrd="0" presId="urn:microsoft.com/office/officeart/2005/8/layout/vList5"/>
    <dgm:cxn modelId="{BEF2021B-156A-480A-B8B7-560AF203108B}" type="presParOf" srcId="{4229A181-DF66-4568-AA27-B8AE79CA0EB6}" destId="{BBF90ED6-2730-4A09-96DA-B5E9A2BDAB2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664CC9-1647-414D-9488-6EAA7BB8DFA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5256469-75AE-4AF6-A9D4-9CE91D602794}">
      <dgm:prSet/>
      <dgm:spPr/>
      <dgm:t>
        <a:bodyPr/>
        <a:lstStyle/>
        <a:p>
          <a:pPr>
            <a:lnSpc>
              <a:spcPct val="100000"/>
            </a:lnSpc>
          </a:pPr>
          <a:r>
            <a:rPr lang="en-US" dirty="0"/>
            <a:t>Projected growth Trajectory</a:t>
          </a:r>
        </a:p>
      </dgm:t>
    </dgm:pt>
    <dgm:pt modelId="{0C81990F-F824-44C5-8664-3585D563D3AA}" type="parTrans" cxnId="{9CFD1516-708C-4E7A-93A7-B34150C78EC1}">
      <dgm:prSet/>
      <dgm:spPr/>
      <dgm:t>
        <a:bodyPr/>
        <a:lstStyle/>
        <a:p>
          <a:endParaRPr lang="en-US"/>
        </a:p>
      </dgm:t>
    </dgm:pt>
    <dgm:pt modelId="{6D75A566-CB49-4AC8-92DB-572D64699E8C}" type="sibTrans" cxnId="{9CFD1516-708C-4E7A-93A7-B34150C78EC1}">
      <dgm:prSet/>
      <dgm:spPr/>
      <dgm:t>
        <a:bodyPr/>
        <a:lstStyle/>
        <a:p>
          <a:endParaRPr lang="en-US"/>
        </a:p>
      </dgm:t>
    </dgm:pt>
    <dgm:pt modelId="{4EEE5BAA-A012-4EE4-BC73-88A9F2AA9521}">
      <dgm:prSet/>
      <dgm:spPr/>
      <dgm:t>
        <a:bodyPr/>
        <a:lstStyle/>
        <a:p>
          <a:pPr>
            <a:lnSpc>
              <a:spcPct val="100000"/>
            </a:lnSpc>
          </a:pPr>
          <a:r>
            <a:rPr lang="en-US" dirty="0"/>
            <a:t>Competitors</a:t>
          </a:r>
        </a:p>
      </dgm:t>
    </dgm:pt>
    <dgm:pt modelId="{C3C9FE1A-4A8F-446D-8BE1-F47D72F9F674}" type="parTrans" cxnId="{1876F965-C09D-4645-91C0-50310A6AE49F}">
      <dgm:prSet/>
      <dgm:spPr/>
      <dgm:t>
        <a:bodyPr/>
        <a:lstStyle/>
        <a:p>
          <a:endParaRPr lang="en-US"/>
        </a:p>
      </dgm:t>
    </dgm:pt>
    <dgm:pt modelId="{286B7777-8F4D-4222-8D5C-69845AF7DDC3}" type="sibTrans" cxnId="{1876F965-C09D-4645-91C0-50310A6AE49F}">
      <dgm:prSet/>
      <dgm:spPr/>
      <dgm:t>
        <a:bodyPr/>
        <a:lstStyle/>
        <a:p>
          <a:endParaRPr lang="en-US"/>
        </a:p>
      </dgm:t>
    </dgm:pt>
    <dgm:pt modelId="{08624389-B18D-4264-B857-373788C8C8A9}">
      <dgm:prSet/>
      <dgm:spPr/>
      <dgm:t>
        <a:bodyPr/>
        <a:lstStyle/>
        <a:p>
          <a:pPr>
            <a:lnSpc>
              <a:spcPct val="100000"/>
            </a:lnSpc>
          </a:pPr>
          <a:r>
            <a:rPr lang="en-US" dirty="0"/>
            <a:t>Barriers to entry</a:t>
          </a:r>
        </a:p>
      </dgm:t>
    </dgm:pt>
    <dgm:pt modelId="{C3C6072D-6699-4890-B9A7-F94A1206D7E9}" type="parTrans" cxnId="{06BCCFEF-A951-4405-B323-F3B48B241AF9}">
      <dgm:prSet/>
      <dgm:spPr/>
      <dgm:t>
        <a:bodyPr/>
        <a:lstStyle/>
        <a:p>
          <a:endParaRPr lang="en-US"/>
        </a:p>
      </dgm:t>
    </dgm:pt>
    <dgm:pt modelId="{6EDD6FC4-3229-4D68-BBE7-0B6D4AB8B207}" type="sibTrans" cxnId="{06BCCFEF-A951-4405-B323-F3B48B241AF9}">
      <dgm:prSet/>
      <dgm:spPr/>
      <dgm:t>
        <a:bodyPr/>
        <a:lstStyle/>
        <a:p>
          <a:endParaRPr lang="en-US"/>
        </a:p>
      </dgm:t>
    </dgm:pt>
    <dgm:pt modelId="{2CBE7127-7076-4062-8F74-682ED1B6E349}">
      <dgm:prSet/>
      <dgm:spPr/>
      <dgm:t>
        <a:bodyPr/>
        <a:lstStyle/>
        <a:p>
          <a:pPr>
            <a:lnSpc>
              <a:spcPct val="100000"/>
            </a:lnSpc>
          </a:pPr>
          <a:r>
            <a:rPr lang="en-US" dirty="0"/>
            <a:t>Funding and working capital requirement</a:t>
          </a:r>
        </a:p>
      </dgm:t>
    </dgm:pt>
    <dgm:pt modelId="{8F9602CC-585D-4EA6-B2E3-D69D2864F91B}" type="parTrans" cxnId="{5EE4CA76-89B1-415A-AF58-6E13C2924CF6}">
      <dgm:prSet/>
      <dgm:spPr/>
      <dgm:t>
        <a:bodyPr/>
        <a:lstStyle/>
        <a:p>
          <a:endParaRPr lang="en-US"/>
        </a:p>
      </dgm:t>
    </dgm:pt>
    <dgm:pt modelId="{10118023-D6D1-44D6-8BC0-75CC527A663E}" type="sibTrans" cxnId="{5EE4CA76-89B1-415A-AF58-6E13C2924CF6}">
      <dgm:prSet/>
      <dgm:spPr/>
      <dgm:t>
        <a:bodyPr/>
        <a:lstStyle/>
        <a:p>
          <a:endParaRPr lang="en-US"/>
        </a:p>
      </dgm:t>
    </dgm:pt>
    <dgm:pt modelId="{5981890A-F936-4670-9C80-62394CD6E85E}">
      <dgm:prSet/>
      <dgm:spPr/>
      <dgm:t>
        <a:bodyPr/>
        <a:lstStyle/>
        <a:p>
          <a:pPr>
            <a:lnSpc>
              <a:spcPct val="100000"/>
            </a:lnSpc>
          </a:pPr>
          <a:r>
            <a:rPr lang="en-US"/>
            <a:t>Capex Requirement</a:t>
          </a:r>
        </a:p>
      </dgm:t>
    </dgm:pt>
    <dgm:pt modelId="{A5685527-3FDE-4980-9DD2-4EDA011B88B6}" type="parTrans" cxnId="{1350CF3E-EC24-441A-BE7D-ED50C2B64DF3}">
      <dgm:prSet/>
      <dgm:spPr/>
      <dgm:t>
        <a:bodyPr/>
        <a:lstStyle/>
        <a:p>
          <a:endParaRPr lang="en-US"/>
        </a:p>
      </dgm:t>
    </dgm:pt>
    <dgm:pt modelId="{AA90F299-D247-487D-8C1D-30725E1ED761}" type="sibTrans" cxnId="{1350CF3E-EC24-441A-BE7D-ED50C2B64DF3}">
      <dgm:prSet/>
      <dgm:spPr/>
      <dgm:t>
        <a:bodyPr/>
        <a:lstStyle/>
        <a:p>
          <a:endParaRPr lang="en-US"/>
        </a:p>
      </dgm:t>
    </dgm:pt>
    <dgm:pt modelId="{F270957E-A222-4304-8020-BFD7091E572C}">
      <dgm:prSet/>
      <dgm:spPr/>
      <dgm:t>
        <a:bodyPr/>
        <a:lstStyle/>
        <a:p>
          <a:pPr>
            <a:lnSpc>
              <a:spcPct val="100000"/>
            </a:lnSpc>
          </a:pPr>
          <a:r>
            <a:rPr lang="en-US"/>
            <a:t>Age of Plant and Machinery</a:t>
          </a:r>
        </a:p>
      </dgm:t>
    </dgm:pt>
    <dgm:pt modelId="{7AE234C5-56EC-4CE5-9073-2925463A0077}" type="parTrans" cxnId="{8F5F5034-3146-4817-995B-AB5BF0879AD7}">
      <dgm:prSet/>
      <dgm:spPr/>
      <dgm:t>
        <a:bodyPr/>
        <a:lstStyle/>
        <a:p>
          <a:endParaRPr lang="en-US"/>
        </a:p>
      </dgm:t>
    </dgm:pt>
    <dgm:pt modelId="{84FC64A1-2318-4C75-BA38-74C6496C8892}" type="sibTrans" cxnId="{8F5F5034-3146-4817-995B-AB5BF0879AD7}">
      <dgm:prSet/>
      <dgm:spPr/>
      <dgm:t>
        <a:bodyPr/>
        <a:lstStyle/>
        <a:p>
          <a:endParaRPr lang="en-US"/>
        </a:p>
      </dgm:t>
    </dgm:pt>
    <dgm:pt modelId="{CE21C877-7FCA-4A34-8EE8-1C58455D2D71}">
      <dgm:prSet/>
      <dgm:spPr/>
      <dgm:t>
        <a:bodyPr/>
        <a:lstStyle/>
        <a:p>
          <a:pPr>
            <a:lnSpc>
              <a:spcPct val="100000"/>
            </a:lnSpc>
          </a:pPr>
          <a:r>
            <a:rPr lang="en-US"/>
            <a:t>Long Term Contracts due for renewal?</a:t>
          </a:r>
        </a:p>
      </dgm:t>
    </dgm:pt>
    <dgm:pt modelId="{071A824C-AB02-463E-B69A-C1C61B0F9731}" type="parTrans" cxnId="{D607BC84-9519-4F5C-B883-65C232ABF392}">
      <dgm:prSet/>
      <dgm:spPr/>
      <dgm:t>
        <a:bodyPr/>
        <a:lstStyle/>
        <a:p>
          <a:endParaRPr lang="en-US"/>
        </a:p>
      </dgm:t>
    </dgm:pt>
    <dgm:pt modelId="{835BB6E0-3073-47E0-8F5C-62F3CFD27476}" type="sibTrans" cxnId="{D607BC84-9519-4F5C-B883-65C232ABF392}">
      <dgm:prSet/>
      <dgm:spPr/>
      <dgm:t>
        <a:bodyPr/>
        <a:lstStyle/>
        <a:p>
          <a:endParaRPr lang="en-US"/>
        </a:p>
      </dgm:t>
    </dgm:pt>
    <dgm:pt modelId="{5E84F844-63F4-4309-BE2C-F1B88497EC4D}">
      <dgm:prSet/>
      <dgm:spPr/>
      <dgm:t>
        <a:bodyPr/>
        <a:lstStyle/>
        <a:p>
          <a:pPr>
            <a:lnSpc>
              <a:spcPct val="100000"/>
            </a:lnSpc>
          </a:pPr>
          <a:r>
            <a:rPr lang="en-US"/>
            <a:t>What are the major intangibles that are being acquired?</a:t>
          </a:r>
        </a:p>
      </dgm:t>
    </dgm:pt>
    <dgm:pt modelId="{86270EF9-1BDB-4A93-A4A3-DE33AD3F45BB}" type="parTrans" cxnId="{155B86FB-387F-4855-BCEE-A0F230455F7C}">
      <dgm:prSet/>
      <dgm:spPr/>
      <dgm:t>
        <a:bodyPr/>
        <a:lstStyle/>
        <a:p>
          <a:endParaRPr lang="en-US"/>
        </a:p>
      </dgm:t>
    </dgm:pt>
    <dgm:pt modelId="{1D29075C-406E-43BB-9A93-CB93FF77782D}" type="sibTrans" cxnId="{155B86FB-387F-4855-BCEE-A0F230455F7C}">
      <dgm:prSet/>
      <dgm:spPr/>
      <dgm:t>
        <a:bodyPr/>
        <a:lstStyle/>
        <a:p>
          <a:endParaRPr lang="en-US"/>
        </a:p>
      </dgm:t>
    </dgm:pt>
    <dgm:pt modelId="{BB7A34D3-49E0-489E-8247-4FA63B0DEC36}">
      <dgm:prSet/>
      <dgm:spPr/>
      <dgm:t>
        <a:bodyPr/>
        <a:lstStyle/>
        <a:p>
          <a:pPr>
            <a:lnSpc>
              <a:spcPct val="100000"/>
            </a:lnSpc>
          </a:pPr>
          <a:r>
            <a:rPr lang="en-US" dirty="0"/>
            <a:t>Historical Performance</a:t>
          </a:r>
        </a:p>
      </dgm:t>
    </dgm:pt>
    <dgm:pt modelId="{4EE53740-048F-4034-BBF2-0CA0D3BF2E82}" type="parTrans" cxnId="{8040E3A6-E1EB-4F1B-82FE-28538ECC9154}">
      <dgm:prSet/>
      <dgm:spPr/>
      <dgm:t>
        <a:bodyPr/>
        <a:lstStyle/>
        <a:p>
          <a:endParaRPr lang="en-IN"/>
        </a:p>
      </dgm:t>
    </dgm:pt>
    <dgm:pt modelId="{63C7024B-4587-48E7-BC22-3149C5390974}" type="sibTrans" cxnId="{8040E3A6-E1EB-4F1B-82FE-28538ECC9154}">
      <dgm:prSet/>
      <dgm:spPr/>
      <dgm:t>
        <a:bodyPr/>
        <a:lstStyle/>
        <a:p>
          <a:endParaRPr lang="en-IN"/>
        </a:p>
      </dgm:t>
    </dgm:pt>
    <dgm:pt modelId="{2EA1B985-914E-41AD-B779-2284680C463D}" type="pres">
      <dgm:prSet presAssocID="{28664CC9-1647-414D-9488-6EAA7BB8DFA4}" presName="root" presStyleCnt="0">
        <dgm:presLayoutVars>
          <dgm:dir/>
          <dgm:resizeHandles val="exact"/>
        </dgm:presLayoutVars>
      </dgm:prSet>
      <dgm:spPr/>
    </dgm:pt>
    <dgm:pt modelId="{FF6B3B14-BD16-4F35-8956-CBF7E7774134}" type="pres">
      <dgm:prSet presAssocID="{BB7A34D3-49E0-489E-8247-4FA63B0DEC36}" presName="compNode" presStyleCnt="0"/>
      <dgm:spPr/>
    </dgm:pt>
    <dgm:pt modelId="{BF0FDE57-F126-467C-AC04-934B1616AC54}" type="pres">
      <dgm:prSet presAssocID="{BB7A34D3-49E0-489E-8247-4FA63B0DEC36}" presName="bgRect" presStyleLbl="bgShp" presStyleIdx="0" presStyleCnt="7"/>
      <dgm:spPr/>
    </dgm:pt>
    <dgm:pt modelId="{E6CAA516-6961-40BF-BD13-C5A54B94ED55}" type="pres">
      <dgm:prSet presAssocID="{BB7A34D3-49E0-489E-8247-4FA63B0DEC36}" presName="iconRect" presStyleLbl="node1" presStyleIdx="0" presStyleCnt="7"/>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A5101E6E-F0EC-42DA-9EE3-3D0CD82E1979}" type="pres">
      <dgm:prSet presAssocID="{BB7A34D3-49E0-489E-8247-4FA63B0DEC36}" presName="spaceRect" presStyleCnt="0"/>
      <dgm:spPr/>
    </dgm:pt>
    <dgm:pt modelId="{CBA9DE4B-43AE-429E-AA28-9A1CAD1B21E2}" type="pres">
      <dgm:prSet presAssocID="{BB7A34D3-49E0-489E-8247-4FA63B0DEC36}" presName="parTx" presStyleLbl="revTx" presStyleIdx="0" presStyleCnt="8">
        <dgm:presLayoutVars>
          <dgm:chMax val="0"/>
          <dgm:chPref val="0"/>
        </dgm:presLayoutVars>
      </dgm:prSet>
      <dgm:spPr/>
    </dgm:pt>
    <dgm:pt modelId="{5068B2CC-B44A-468A-B68B-88BE3063B304}" type="pres">
      <dgm:prSet presAssocID="{63C7024B-4587-48E7-BC22-3149C5390974}" presName="sibTrans" presStyleCnt="0"/>
      <dgm:spPr/>
    </dgm:pt>
    <dgm:pt modelId="{485E9C71-6C4B-4F26-99C9-4952424D6847}" type="pres">
      <dgm:prSet presAssocID="{A5256469-75AE-4AF6-A9D4-9CE91D602794}" presName="compNode" presStyleCnt="0"/>
      <dgm:spPr/>
    </dgm:pt>
    <dgm:pt modelId="{3748E856-1C9F-4645-B2B7-986E18E1A66C}" type="pres">
      <dgm:prSet presAssocID="{A5256469-75AE-4AF6-A9D4-9CE91D602794}" presName="bgRect" presStyleLbl="bgShp" presStyleIdx="1" presStyleCnt="7"/>
      <dgm:spPr/>
    </dgm:pt>
    <dgm:pt modelId="{BD01542B-A642-49AF-B703-C069BB094AC7}" type="pres">
      <dgm:prSet presAssocID="{A5256469-75AE-4AF6-A9D4-9CE91D602794}"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C73C09E5-0AC3-4446-8AD4-81E717B72523}" type="pres">
      <dgm:prSet presAssocID="{A5256469-75AE-4AF6-A9D4-9CE91D602794}" presName="spaceRect" presStyleCnt="0"/>
      <dgm:spPr/>
    </dgm:pt>
    <dgm:pt modelId="{A33AE335-60D3-47F5-9CFD-18B86C4D6D26}" type="pres">
      <dgm:prSet presAssocID="{A5256469-75AE-4AF6-A9D4-9CE91D602794}" presName="parTx" presStyleLbl="revTx" presStyleIdx="1" presStyleCnt="8">
        <dgm:presLayoutVars>
          <dgm:chMax val="0"/>
          <dgm:chPref val="0"/>
        </dgm:presLayoutVars>
      </dgm:prSet>
      <dgm:spPr/>
    </dgm:pt>
    <dgm:pt modelId="{5198C8E6-C3B5-4054-A9C1-3FAAD8AB3BB1}" type="pres">
      <dgm:prSet presAssocID="{A5256469-75AE-4AF6-A9D4-9CE91D602794}" presName="desTx" presStyleLbl="revTx" presStyleIdx="2" presStyleCnt="8">
        <dgm:presLayoutVars/>
      </dgm:prSet>
      <dgm:spPr/>
    </dgm:pt>
    <dgm:pt modelId="{73CB8736-07C0-446B-B150-F5273309CD57}" type="pres">
      <dgm:prSet presAssocID="{6D75A566-CB49-4AC8-92DB-572D64699E8C}" presName="sibTrans" presStyleCnt="0"/>
      <dgm:spPr/>
    </dgm:pt>
    <dgm:pt modelId="{7947C037-49FE-4684-A9AE-78BFF16FCE5D}" type="pres">
      <dgm:prSet presAssocID="{2CBE7127-7076-4062-8F74-682ED1B6E349}" presName="compNode" presStyleCnt="0"/>
      <dgm:spPr/>
    </dgm:pt>
    <dgm:pt modelId="{C7938751-F317-4510-93EA-91C9FC3EAE6E}" type="pres">
      <dgm:prSet presAssocID="{2CBE7127-7076-4062-8F74-682ED1B6E349}" presName="bgRect" presStyleLbl="bgShp" presStyleIdx="2" presStyleCnt="7"/>
      <dgm:spPr/>
    </dgm:pt>
    <dgm:pt modelId="{378860D7-55F9-43D2-8CD9-85A3147CF93D}" type="pres">
      <dgm:prSet presAssocID="{2CBE7127-7076-4062-8F74-682ED1B6E349}"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0C76A50F-2A06-4FBB-9DFA-EE3A94F401C8}" type="pres">
      <dgm:prSet presAssocID="{2CBE7127-7076-4062-8F74-682ED1B6E349}" presName="spaceRect" presStyleCnt="0"/>
      <dgm:spPr/>
    </dgm:pt>
    <dgm:pt modelId="{BFAB5A2F-ACC9-470E-8A1D-A185C472860B}" type="pres">
      <dgm:prSet presAssocID="{2CBE7127-7076-4062-8F74-682ED1B6E349}" presName="parTx" presStyleLbl="revTx" presStyleIdx="3" presStyleCnt="8">
        <dgm:presLayoutVars>
          <dgm:chMax val="0"/>
          <dgm:chPref val="0"/>
        </dgm:presLayoutVars>
      </dgm:prSet>
      <dgm:spPr/>
    </dgm:pt>
    <dgm:pt modelId="{5BE8ACEC-C9C0-4D14-879A-4DD98CE163BF}" type="pres">
      <dgm:prSet presAssocID="{10118023-D6D1-44D6-8BC0-75CC527A663E}" presName="sibTrans" presStyleCnt="0"/>
      <dgm:spPr/>
    </dgm:pt>
    <dgm:pt modelId="{56DA8AAF-1333-4C3E-802B-6611426C83E2}" type="pres">
      <dgm:prSet presAssocID="{5981890A-F936-4670-9C80-62394CD6E85E}" presName="compNode" presStyleCnt="0"/>
      <dgm:spPr/>
    </dgm:pt>
    <dgm:pt modelId="{0F85BFD4-09F6-4717-9637-C3305C163A88}" type="pres">
      <dgm:prSet presAssocID="{5981890A-F936-4670-9C80-62394CD6E85E}" presName="bgRect" presStyleLbl="bgShp" presStyleIdx="3" presStyleCnt="7"/>
      <dgm:spPr/>
    </dgm:pt>
    <dgm:pt modelId="{A931BA99-FC28-4560-8FB6-9500F2DC0584}" type="pres">
      <dgm:prSet presAssocID="{5981890A-F936-4670-9C80-62394CD6E85E}"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ity"/>
        </a:ext>
      </dgm:extLst>
    </dgm:pt>
    <dgm:pt modelId="{9C213D93-4228-42BE-BBD2-ABCC07E24EDD}" type="pres">
      <dgm:prSet presAssocID="{5981890A-F936-4670-9C80-62394CD6E85E}" presName="spaceRect" presStyleCnt="0"/>
      <dgm:spPr/>
    </dgm:pt>
    <dgm:pt modelId="{D3490E15-E2F9-4628-A46A-3A7F43AB8BFD}" type="pres">
      <dgm:prSet presAssocID="{5981890A-F936-4670-9C80-62394CD6E85E}" presName="parTx" presStyleLbl="revTx" presStyleIdx="4" presStyleCnt="8">
        <dgm:presLayoutVars>
          <dgm:chMax val="0"/>
          <dgm:chPref val="0"/>
        </dgm:presLayoutVars>
      </dgm:prSet>
      <dgm:spPr/>
    </dgm:pt>
    <dgm:pt modelId="{42F3DD5A-E172-4A0A-8CC7-3E23037D2513}" type="pres">
      <dgm:prSet presAssocID="{AA90F299-D247-487D-8C1D-30725E1ED761}" presName="sibTrans" presStyleCnt="0"/>
      <dgm:spPr/>
    </dgm:pt>
    <dgm:pt modelId="{4FD88652-1DF3-4D87-9335-496DB1AE8377}" type="pres">
      <dgm:prSet presAssocID="{F270957E-A222-4304-8020-BFD7091E572C}" presName="compNode" presStyleCnt="0"/>
      <dgm:spPr/>
    </dgm:pt>
    <dgm:pt modelId="{BB2D290D-1A44-49F0-B2D0-9BF20E44463D}" type="pres">
      <dgm:prSet presAssocID="{F270957E-A222-4304-8020-BFD7091E572C}" presName="bgRect" presStyleLbl="bgShp" presStyleIdx="4" presStyleCnt="7"/>
      <dgm:spPr/>
    </dgm:pt>
    <dgm:pt modelId="{E4814216-C285-424B-A50C-78B2581B817F}" type="pres">
      <dgm:prSet presAssocID="{F270957E-A222-4304-8020-BFD7091E572C}"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actory"/>
        </a:ext>
      </dgm:extLst>
    </dgm:pt>
    <dgm:pt modelId="{5EE8581C-CB3C-440A-96C7-AD2BA33F194E}" type="pres">
      <dgm:prSet presAssocID="{F270957E-A222-4304-8020-BFD7091E572C}" presName="spaceRect" presStyleCnt="0"/>
      <dgm:spPr/>
    </dgm:pt>
    <dgm:pt modelId="{51C9A97E-4776-4FFB-9AFA-04EA9F14C008}" type="pres">
      <dgm:prSet presAssocID="{F270957E-A222-4304-8020-BFD7091E572C}" presName="parTx" presStyleLbl="revTx" presStyleIdx="5" presStyleCnt="8">
        <dgm:presLayoutVars>
          <dgm:chMax val="0"/>
          <dgm:chPref val="0"/>
        </dgm:presLayoutVars>
      </dgm:prSet>
      <dgm:spPr/>
    </dgm:pt>
    <dgm:pt modelId="{D73E27FA-D5A0-4276-9E5B-C77C8FB799E4}" type="pres">
      <dgm:prSet presAssocID="{84FC64A1-2318-4C75-BA38-74C6496C8892}" presName="sibTrans" presStyleCnt="0"/>
      <dgm:spPr/>
    </dgm:pt>
    <dgm:pt modelId="{3E7FC8BC-54F9-4900-A54D-EE18357B9F7B}" type="pres">
      <dgm:prSet presAssocID="{CE21C877-7FCA-4A34-8EE8-1C58455D2D71}" presName="compNode" presStyleCnt="0"/>
      <dgm:spPr/>
    </dgm:pt>
    <dgm:pt modelId="{5A533DC0-7F47-4023-8F9E-3D1AAD4EADD2}" type="pres">
      <dgm:prSet presAssocID="{CE21C877-7FCA-4A34-8EE8-1C58455D2D71}" presName="bgRect" presStyleLbl="bgShp" presStyleIdx="5" presStyleCnt="7"/>
      <dgm:spPr/>
    </dgm:pt>
    <dgm:pt modelId="{45076D35-3A74-49A6-9EA9-FD6BC37993C4}" type="pres">
      <dgm:prSet presAssocID="{CE21C877-7FCA-4A34-8EE8-1C58455D2D71}"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ontract"/>
        </a:ext>
      </dgm:extLst>
    </dgm:pt>
    <dgm:pt modelId="{5E5CD12C-843E-4725-B6D4-EA2898E52051}" type="pres">
      <dgm:prSet presAssocID="{CE21C877-7FCA-4A34-8EE8-1C58455D2D71}" presName="spaceRect" presStyleCnt="0"/>
      <dgm:spPr/>
    </dgm:pt>
    <dgm:pt modelId="{5C63421D-695A-45FD-A388-37BF13EE81BF}" type="pres">
      <dgm:prSet presAssocID="{CE21C877-7FCA-4A34-8EE8-1C58455D2D71}" presName="parTx" presStyleLbl="revTx" presStyleIdx="6" presStyleCnt="8">
        <dgm:presLayoutVars>
          <dgm:chMax val="0"/>
          <dgm:chPref val="0"/>
        </dgm:presLayoutVars>
      </dgm:prSet>
      <dgm:spPr/>
    </dgm:pt>
    <dgm:pt modelId="{23B04F72-BA26-46CD-A95F-263F934DAF46}" type="pres">
      <dgm:prSet presAssocID="{835BB6E0-3073-47E0-8F5C-62F3CFD27476}" presName="sibTrans" presStyleCnt="0"/>
      <dgm:spPr/>
    </dgm:pt>
    <dgm:pt modelId="{13756517-5DA3-4DD8-9314-CA6538B05725}" type="pres">
      <dgm:prSet presAssocID="{5E84F844-63F4-4309-BE2C-F1B88497EC4D}" presName="compNode" presStyleCnt="0"/>
      <dgm:spPr/>
    </dgm:pt>
    <dgm:pt modelId="{00084C9B-1C2B-42DF-BDFF-927A0E80D13E}" type="pres">
      <dgm:prSet presAssocID="{5E84F844-63F4-4309-BE2C-F1B88497EC4D}" presName="bgRect" presStyleLbl="bgShp" presStyleIdx="6" presStyleCnt="7"/>
      <dgm:spPr/>
    </dgm:pt>
    <dgm:pt modelId="{5ED76F88-271C-4DB9-A30B-E276BA070C74}" type="pres">
      <dgm:prSet presAssocID="{5E84F844-63F4-4309-BE2C-F1B88497EC4D}"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Euro"/>
        </a:ext>
      </dgm:extLst>
    </dgm:pt>
    <dgm:pt modelId="{6C040E27-C4ED-4284-9FDD-097C1407E9ED}" type="pres">
      <dgm:prSet presAssocID="{5E84F844-63F4-4309-BE2C-F1B88497EC4D}" presName="spaceRect" presStyleCnt="0"/>
      <dgm:spPr/>
    </dgm:pt>
    <dgm:pt modelId="{166E7E2C-7F71-4E0F-8141-A5894E588582}" type="pres">
      <dgm:prSet presAssocID="{5E84F844-63F4-4309-BE2C-F1B88497EC4D}" presName="parTx" presStyleLbl="revTx" presStyleIdx="7" presStyleCnt="8">
        <dgm:presLayoutVars>
          <dgm:chMax val="0"/>
          <dgm:chPref val="0"/>
        </dgm:presLayoutVars>
      </dgm:prSet>
      <dgm:spPr/>
    </dgm:pt>
  </dgm:ptLst>
  <dgm:cxnLst>
    <dgm:cxn modelId="{C10A4004-F6F9-49E2-9FE1-543AE34A269E}" type="presOf" srcId="{5981890A-F936-4670-9C80-62394CD6E85E}" destId="{D3490E15-E2F9-4628-A46A-3A7F43AB8BFD}" srcOrd="0" destOrd="0" presId="urn:microsoft.com/office/officeart/2018/2/layout/IconVerticalSolidList"/>
    <dgm:cxn modelId="{1F067B0B-CACA-445F-A5D4-E3F3299AB04E}" type="presOf" srcId="{CE21C877-7FCA-4A34-8EE8-1C58455D2D71}" destId="{5C63421D-695A-45FD-A388-37BF13EE81BF}" srcOrd="0" destOrd="0" presId="urn:microsoft.com/office/officeart/2018/2/layout/IconVerticalSolidList"/>
    <dgm:cxn modelId="{78410E13-2719-4E27-96C3-365EFC6C7FFC}" type="presOf" srcId="{BB7A34D3-49E0-489E-8247-4FA63B0DEC36}" destId="{CBA9DE4B-43AE-429E-AA28-9A1CAD1B21E2}" srcOrd="0" destOrd="0" presId="urn:microsoft.com/office/officeart/2018/2/layout/IconVerticalSolidList"/>
    <dgm:cxn modelId="{9CFD1516-708C-4E7A-93A7-B34150C78EC1}" srcId="{28664CC9-1647-414D-9488-6EAA7BB8DFA4}" destId="{A5256469-75AE-4AF6-A9D4-9CE91D602794}" srcOrd="1" destOrd="0" parTransId="{0C81990F-F824-44C5-8664-3585D563D3AA}" sibTransId="{6D75A566-CB49-4AC8-92DB-572D64699E8C}"/>
    <dgm:cxn modelId="{E2B6F81A-A1AF-4D25-AF21-7DFD878C3665}" type="presOf" srcId="{5E84F844-63F4-4309-BE2C-F1B88497EC4D}" destId="{166E7E2C-7F71-4E0F-8141-A5894E588582}" srcOrd="0" destOrd="0" presId="urn:microsoft.com/office/officeart/2018/2/layout/IconVerticalSolidList"/>
    <dgm:cxn modelId="{8F5F5034-3146-4817-995B-AB5BF0879AD7}" srcId="{28664CC9-1647-414D-9488-6EAA7BB8DFA4}" destId="{F270957E-A222-4304-8020-BFD7091E572C}" srcOrd="4" destOrd="0" parTransId="{7AE234C5-56EC-4CE5-9073-2925463A0077}" sibTransId="{84FC64A1-2318-4C75-BA38-74C6496C8892}"/>
    <dgm:cxn modelId="{49E8FE3C-A021-4F0E-B8D5-828F81B7F57F}" type="presOf" srcId="{F270957E-A222-4304-8020-BFD7091E572C}" destId="{51C9A97E-4776-4FFB-9AFA-04EA9F14C008}" srcOrd="0" destOrd="0" presId="urn:microsoft.com/office/officeart/2018/2/layout/IconVerticalSolidList"/>
    <dgm:cxn modelId="{1350CF3E-EC24-441A-BE7D-ED50C2B64DF3}" srcId="{28664CC9-1647-414D-9488-6EAA7BB8DFA4}" destId="{5981890A-F936-4670-9C80-62394CD6E85E}" srcOrd="3" destOrd="0" parTransId="{A5685527-3FDE-4980-9DD2-4EDA011B88B6}" sibTransId="{AA90F299-D247-487D-8C1D-30725E1ED761}"/>
    <dgm:cxn modelId="{70373C62-AA55-4022-851F-EFFE594291A3}" type="presOf" srcId="{4EEE5BAA-A012-4EE4-BC73-88A9F2AA9521}" destId="{5198C8E6-C3B5-4054-A9C1-3FAAD8AB3BB1}" srcOrd="0" destOrd="0" presId="urn:microsoft.com/office/officeart/2018/2/layout/IconVerticalSolidList"/>
    <dgm:cxn modelId="{1876F965-C09D-4645-91C0-50310A6AE49F}" srcId="{A5256469-75AE-4AF6-A9D4-9CE91D602794}" destId="{4EEE5BAA-A012-4EE4-BC73-88A9F2AA9521}" srcOrd="0" destOrd="0" parTransId="{C3C9FE1A-4A8F-446D-8BE1-F47D72F9F674}" sibTransId="{286B7777-8F4D-4222-8D5C-69845AF7DDC3}"/>
    <dgm:cxn modelId="{942FD670-CAE5-4514-8758-FE917E0B5632}" type="presOf" srcId="{2CBE7127-7076-4062-8F74-682ED1B6E349}" destId="{BFAB5A2F-ACC9-470E-8A1D-A185C472860B}" srcOrd="0" destOrd="0" presId="urn:microsoft.com/office/officeart/2018/2/layout/IconVerticalSolidList"/>
    <dgm:cxn modelId="{5EE4CA76-89B1-415A-AF58-6E13C2924CF6}" srcId="{28664CC9-1647-414D-9488-6EAA7BB8DFA4}" destId="{2CBE7127-7076-4062-8F74-682ED1B6E349}" srcOrd="2" destOrd="0" parTransId="{8F9602CC-585D-4EA6-B2E3-D69D2864F91B}" sibTransId="{10118023-D6D1-44D6-8BC0-75CC527A663E}"/>
    <dgm:cxn modelId="{D607BC84-9519-4F5C-B883-65C232ABF392}" srcId="{28664CC9-1647-414D-9488-6EAA7BB8DFA4}" destId="{CE21C877-7FCA-4A34-8EE8-1C58455D2D71}" srcOrd="5" destOrd="0" parTransId="{071A824C-AB02-463E-B69A-C1C61B0F9731}" sibTransId="{835BB6E0-3073-47E0-8F5C-62F3CFD27476}"/>
    <dgm:cxn modelId="{129D2F9F-9BF5-4542-B195-F3E5FDA08237}" type="presOf" srcId="{08624389-B18D-4264-B857-373788C8C8A9}" destId="{5198C8E6-C3B5-4054-A9C1-3FAAD8AB3BB1}" srcOrd="0" destOrd="1" presId="urn:microsoft.com/office/officeart/2018/2/layout/IconVerticalSolidList"/>
    <dgm:cxn modelId="{8040E3A6-E1EB-4F1B-82FE-28538ECC9154}" srcId="{28664CC9-1647-414D-9488-6EAA7BB8DFA4}" destId="{BB7A34D3-49E0-489E-8247-4FA63B0DEC36}" srcOrd="0" destOrd="0" parTransId="{4EE53740-048F-4034-BBF2-0CA0D3BF2E82}" sibTransId="{63C7024B-4587-48E7-BC22-3149C5390974}"/>
    <dgm:cxn modelId="{1C9571B6-58BC-4B69-9C0C-DE87934A7ABB}" type="presOf" srcId="{28664CC9-1647-414D-9488-6EAA7BB8DFA4}" destId="{2EA1B985-914E-41AD-B779-2284680C463D}" srcOrd="0" destOrd="0" presId="urn:microsoft.com/office/officeart/2018/2/layout/IconVerticalSolidList"/>
    <dgm:cxn modelId="{81B2A4C6-440A-47C7-9295-EC4A2FAE266D}" type="presOf" srcId="{A5256469-75AE-4AF6-A9D4-9CE91D602794}" destId="{A33AE335-60D3-47F5-9CFD-18B86C4D6D26}" srcOrd="0" destOrd="0" presId="urn:microsoft.com/office/officeart/2018/2/layout/IconVerticalSolidList"/>
    <dgm:cxn modelId="{06BCCFEF-A951-4405-B323-F3B48B241AF9}" srcId="{A5256469-75AE-4AF6-A9D4-9CE91D602794}" destId="{08624389-B18D-4264-B857-373788C8C8A9}" srcOrd="1" destOrd="0" parTransId="{C3C6072D-6699-4890-B9A7-F94A1206D7E9}" sibTransId="{6EDD6FC4-3229-4D68-BBE7-0B6D4AB8B207}"/>
    <dgm:cxn modelId="{155B86FB-387F-4855-BCEE-A0F230455F7C}" srcId="{28664CC9-1647-414D-9488-6EAA7BB8DFA4}" destId="{5E84F844-63F4-4309-BE2C-F1B88497EC4D}" srcOrd="6" destOrd="0" parTransId="{86270EF9-1BDB-4A93-A4A3-DE33AD3F45BB}" sibTransId="{1D29075C-406E-43BB-9A93-CB93FF77782D}"/>
    <dgm:cxn modelId="{265D9678-5D74-444C-9ADC-3F660FBE952F}" type="presParOf" srcId="{2EA1B985-914E-41AD-B779-2284680C463D}" destId="{FF6B3B14-BD16-4F35-8956-CBF7E7774134}" srcOrd="0" destOrd="0" presId="urn:microsoft.com/office/officeart/2018/2/layout/IconVerticalSolidList"/>
    <dgm:cxn modelId="{1AED0E50-6DB9-449D-AD62-5D5B495521C1}" type="presParOf" srcId="{FF6B3B14-BD16-4F35-8956-CBF7E7774134}" destId="{BF0FDE57-F126-467C-AC04-934B1616AC54}" srcOrd="0" destOrd="0" presId="urn:microsoft.com/office/officeart/2018/2/layout/IconVerticalSolidList"/>
    <dgm:cxn modelId="{CBA03368-6420-4D1D-A26C-469442EA2FD2}" type="presParOf" srcId="{FF6B3B14-BD16-4F35-8956-CBF7E7774134}" destId="{E6CAA516-6961-40BF-BD13-C5A54B94ED55}" srcOrd="1" destOrd="0" presId="urn:microsoft.com/office/officeart/2018/2/layout/IconVerticalSolidList"/>
    <dgm:cxn modelId="{5BCDD7A7-B941-4B7E-BC4E-E30447F0CD5E}" type="presParOf" srcId="{FF6B3B14-BD16-4F35-8956-CBF7E7774134}" destId="{A5101E6E-F0EC-42DA-9EE3-3D0CD82E1979}" srcOrd="2" destOrd="0" presId="urn:microsoft.com/office/officeart/2018/2/layout/IconVerticalSolidList"/>
    <dgm:cxn modelId="{A513D79B-958C-4C55-AFAC-3E869E1FFA44}" type="presParOf" srcId="{FF6B3B14-BD16-4F35-8956-CBF7E7774134}" destId="{CBA9DE4B-43AE-429E-AA28-9A1CAD1B21E2}" srcOrd="3" destOrd="0" presId="urn:microsoft.com/office/officeart/2018/2/layout/IconVerticalSolidList"/>
    <dgm:cxn modelId="{5B0E8F2D-F3BE-4AD5-BC39-716076607249}" type="presParOf" srcId="{2EA1B985-914E-41AD-B779-2284680C463D}" destId="{5068B2CC-B44A-468A-B68B-88BE3063B304}" srcOrd="1" destOrd="0" presId="urn:microsoft.com/office/officeart/2018/2/layout/IconVerticalSolidList"/>
    <dgm:cxn modelId="{464D2663-C155-44DE-B44D-762853A6B600}" type="presParOf" srcId="{2EA1B985-914E-41AD-B779-2284680C463D}" destId="{485E9C71-6C4B-4F26-99C9-4952424D6847}" srcOrd="2" destOrd="0" presId="urn:microsoft.com/office/officeart/2018/2/layout/IconVerticalSolidList"/>
    <dgm:cxn modelId="{E3BB1CFD-996A-4A85-8DBB-EFA54E160089}" type="presParOf" srcId="{485E9C71-6C4B-4F26-99C9-4952424D6847}" destId="{3748E856-1C9F-4645-B2B7-986E18E1A66C}" srcOrd="0" destOrd="0" presId="urn:microsoft.com/office/officeart/2018/2/layout/IconVerticalSolidList"/>
    <dgm:cxn modelId="{538CB660-43CC-40CE-801B-4DE16E56AA86}" type="presParOf" srcId="{485E9C71-6C4B-4F26-99C9-4952424D6847}" destId="{BD01542B-A642-49AF-B703-C069BB094AC7}" srcOrd="1" destOrd="0" presId="urn:microsoft.com/office/officeart/2018/2/layout/IconVerticalSolidList"/>
    <dgm:cxn modelId="{0D35D3C5-E8E5-4DDF-BA26-7A924A49FF6B}" type="presParOf" srcId="{485E9C71-6C4B-4F26-99C9-4952424D6847}" destId="{C73C09E5-0AC3-4446-8AD4-81E717B72523}" srcOrd="2" destOrd="0" presId="urn:microsoft.com/office/officeart/2018/2/layout/IconVerticalSolidList"/>
    <dgm:cxn modelId="{81529606-AE1E-454F-AD01-5C9E897294D9}" type="presParOf" srcId="{485E9C71-6C4B-4F26-99C9-4952424D6847}" destId="{A33AE335-60D3-47F5-9CFD-18B86C4D6D26}" srcOrd="3" destOrd="0" presId="urn:microsoft.com/office/officeart/2018/2/layout/IconVerticalSolidList"/>
    <dgm:cxn modelId="{34261930-1F87-473A-8C72-4E4DD1D60596}" type="presParOf" srcId="{485E9C71-6C4B-4F26-99C9-4952424D6847}" destId="{5198C8E6-C3B5-4054-A9C1-3FAAD8AB3BB1}" srcOrd="4" destOrd="0" presId="urn:microsoft.com/office/officeart/2018/2/layout/IconVerticalSolidList"/>
    <dgm:cxn modelId="{7FDB9446-0CAF-48C7-894B-775E2EAEA652}" type="presParOf" srcId="{2EA1B985-914E-41AD-B779-2284680C463D}" destId="{73CB8736-07C0-446B-B150-F5273309CD57}" srcOrd="3" destOrd="0" presId="urn:microsoft.com/office/officeart/2018/2/layout/IconVerticalSolidList"/>
    <dgm:cxn modelId="{2AE4BDEB-6CB3-4721-8110-F87E72622D4A}" type="presParOf" srcId="{2EA1B985-914E-41AD-B779-2284680C463D}" destId="{7947C037-49FE-4684-A9AE-78BFF16FCE5D}" srcOrd="4" destOrd="0" presId="urn:microsoft.com/office/officeart/2018/2/layout/IconVerticalSolidList"/>
    <dgm:cxn modelId="{5F924B44-48B4-4474-8C24-BDA4386B556C}" type="presParOf" srcId="{7947C037-49FE-4684-A9AE-78BFF16FCE5D}" destId="{C7938751-F317-4510-93EA-91C9FC3EAE6E}" srcOrd="0" destOrd="0" presId="urn:microsoft.com/office/officeart/2018/2/layout/IconVerticalSolidList"/>
    <dgm:cxn modelId="{01665537-9F0F-4719-8C48-6CF9C0BB51AA}" type="presParOf" srcId="{7947C037-49FE-4684-A9AE-78BFF16FCE5D}" destId="{378860D7-55F9-43D2-8CD9-85A3147CF93D}" srcOrd="1" destOrd="0" presId="urn:microsoft.com/office/officeart/2018/2/layout/IconVerticalSolidList"/>
    <dgm:cxn modelId="{972A8F4E-D5C1-4CED-9FCB-31EF746D1ED0}" type="presParOf" srcId="{7947C037-49FE-4684-A9AE-78BFF16FCE5D}" destId="{0C76A50F-2A06-4FBB-9DFA-EE3A94F401C8}" srcOrd="2" destOrd="0" presId="urn:microsoft.com/office/officeart/2018/2/layout/IconVerticalSolidList"/>
    <dgm:cxn modelId="{DFDD17D9-1981-4763-AA6B-21811173DE76}" type="presParOf" srcId="{7947C037-49FE-4684-A9AE-78BFF16FCE5D}" destId="{BFAB5A2F-ACC9-470E-8A1D-A185C472860B}" srcOrd="3" destOrd="0" presId="urn:microsoft.com/office/officeart/2018/2/layout/IconVerticalSolidList"/>
    <dgm:cxn modelId="{6A7B3F6B-BFFD-4494-960E-41DC6518905F}" type="presParOf" srcId="{2EA1B985-914E-41AD-B779-2284680C463D}" destId="{5BE8ACEC-C9C0-4D14-879A-4DD98CE163BF}" srcOrd="5" destOrd="0" presId="urn:microsoft.com/office/officeart/2018/2/layout/IconVerticalSolidList"/>
    <dgm:cxn modelId="{34F50379-A103-49E4-B0D7-FBCF8BBDF9A1}" type="presParOf" srcId="{2EA1B985-914E-41AD-B779-2284680C463D}" destId="{56DA8AAF-1333-4C3E-802B-6611426C83E2}" srcOrd="6" destOrd="0" presId="urn:microsoft.com/office/officeart/2018/2/layout/IconVerticalSolidList"/>
    <dgm:cxn modelId="{C7E1A4B9-B548-4B2B-875F-B417DCE7D87B}" type="presParOf" srcId="{56DA8AAF-1333-4C3E-802B-6611426C83E2}" destId="{0F85BFD4-09F6-4717-9637-C3305C163A88}" srcOrd="0" destOrd="0" presId="urn:microsoft.com/office/officeart/2018/2/layout/IconVerticalSolidList"/>
    <dgm:cxn modelId="{7EAB1EB7-48FD-4F11-B81C-65594DF49A94}" type="presParOf" srcId="{56DA8AAF-1333-4C3E-802B-6611426C83E2}" destId="{A931BA99-FC28-4560-8FB6-9500F2DC0584}" srcOrd="1" destOrd="0" presId="urn:microsoft.com/office/officeart/2018/2/layout/IconVerticalSolidList"/>
    <dgm:cxn modelId="{024E11AB-CD28-4950-9478-F2E7EB4E85B9}" type="presParOf" srcId="{56DA8AAF-1333-4C3E-802B-6611426C83E2}" destId="{9C213D93-4228-42BE-BBD2-ABCC07E24EDD}" srcOrd="2" destOrd="0" presId="urn:microsoft.com/office/officeart/2018/2/layout/IconVerticalSolidList"/>
    <dgm:cxn modelId="{C8598873-047B-43A7-BAAD-3BEF0CD80AB9}" type="presParOf" srcId="{56DA8AAF-1333-4C3E-802B-6611426C83E2}" destId="{D3490E15-E2F9-4628-A46A-3A7F43AB8BFD}" srcOrd="3" destOrd="0" presId="urn:microsoft.com/office/officeart/2018/2/layout/IconVerticalSolidList"/>
    <dgm:cxn modelId="{D953B78C-C4E2-48CE-B03A-AF8F351234B2}" type="presParOf" srcId="{2EA1B985-914E-41AD-B779-2284680C463D}" destId="{42F3DD5A-E172-4A0A-8CC7-3E23037D2513}" srcOrd="7" destOrd="0" presId="urn:microsoft.com/office/officeart/2018/2/layout/IconVerticalSolidList"/>
    <dgm:cxn modelId="{8163EFEF-0EC2-4C97-9E2F-5AF4ED9A4935}" type="presParOf" srcId="{2EA1B985-914E-41AD-B779-2284680C463D}" destId="{4FD88652-1DF3-4D87-9335-496DB1AE8377}" srcOrd="8" destOrd="0" presId="urn:microsoft.com/office/officeart/2018/2/layout/IconVerticalSolidList"/>
    <dgm:cxn modelId="{5D8B6C19-FEAC-4BCC-BD2C-61979221A795}" type="presParOf" srcId="{4FD88652-1DF3-4D87-9335-496DB1AE8377}" destId="{BB2D290D-1A44-49F0-B2D0-9BF20E44463D}" srcOrd="0" destOrd="0" presId="urn:microsoft.com/office/officeart/2018/2/layout/IconVerticalSolidList"/>
    <dgm:cxn modelId="{6F90A1C7-8F13-489E-8501-D9A72584ECFA}" type="presParOf" srcId="{4FD88652-1DF3-4D87-9335-496DB1AE8377}" destId="{E4814216-C285-424B-A50C-78B2581B817F}" srcOrd="1" destOrd="0" presId="urn:microsoft.com/office/officeart/2018/2/layout/IconVerticalSolidList"/>
    <dgm:cxn modelId="{E8191C5A-04C1-443D-B7FA-17FCA655F6DE}" type="presParOf" srcId="{4FD88652-1DF3-4D87-9335-496DB1AE8377}" destId="{5EE8581C-CB3C-440A-96C7-AD2BA33F194E}" srcOrd="2" destOrd="0" presId="urn:microsoft.com/office/officeart/2018/2/layout/IconVerticalSolidList"/>
    <dgm:cxn modelId="{F955274B-5903-4AFA-9B8F-6EB7611CA512}" type="presParOf" srcId="{4FD88652-1DF3-4D87-9335-496DB1AE8377}" destId="{51C9A97E-4776-4FFB-9AFA-04EA9F14C008}" srcOrd="3" destOrd="0" presId="urn:microsoft.com/office/officeart/2018/2/layout/IconVerticalSolidList"/>
    <dgm:cxn modelId="{EC96D282-66B9-4C94-ABE0-0F13D8634C8A}" type="presParOf" srcId="{2EA1B985-914E-41AD-B779-2284680C463D}" destId="{D73E27FA-D5A0-4276-9E5B-C77C8FB799E4}" srcOrd="9" destOrd="0" presId="urn:microsoft.com/office/officeart/2018/2/layout/IconVerticalSolidList"/>
    <dgm:cxn modelId="{A0C513E9-5C51-4A81-B4C6-4A09184B8A1E}" type="presParOf" srcId="{2EA1B985-914E-41AD-B779-2284680C463D}" destId="{3E7FC8BC-54F9-4900-A54D-EE18357B9F7B}" srcOrd="10" destOrd="0" presId="urn:microsoft.com/office/officeart/2018/2/layout/IconVerticalSolidList"/>
    <dgm:cxn modelId="{8C202613-B176-4655-9D77-698048C1C80E}" type="presParOf" srcId="{3E7FC8BC-54F9-4900-A54D-EE18357B9F7B}" destId="{5A533DC0-7F47-4023-8F9E-3D1AAD4EADD2}" srcOrd="0" destOrd="0" presId="urn:microsoft.com/office/officeart/2018/2/layout/IconVerticalSolidList"/>
    <dgm:cxn modelId="{B483D016-131A-448D-9B7F-F986CCD49AFD}" type="presParOf" srcId="{3E7FC8BC-54F9-4900-A54D-EE18357B9F7B}" destId="{45076D35-3A74-49A6-9EA9-FD6BC37993C4}" srcOrd="1" destOrd="0" presId="urn:microsoft.com/office/officeart/2018/2/layout/IconVerticalSolidList"/>
    <dgm:cxn modelId="{A2CD4DFC-2350-4FAC-AD3E-9A726144D02E}" type="presParOf" srcId="{3E7FC8BC-54F9-4900-A54D-EE18357B9F7B}" destId="{5E5CD12C-843E-4725-B6D4-EA2898E52051}" srcOrd="2" destOrd="0" presId="urn:microsoft.com/office/officeart/2018/2/layout/IconVerticalSolidList"/>
    <dgm:cxn modelId="{3BB48794-243D-4C47-AD21-5352D49C8CAC}" type="presParOf" srcId="{3E7FC8BC-54F9-4900-A54D-EE18357B9F7B}" destId="{5C63421D-695A-45FD-A388-37BF13EE81BF}" srcOrd="3" destOrd="0" presId="urn:microsoft.com/office/officeart/2018/2/layout/IconVerticalSolidList"/>
    <dgm:cxn modelId="{64D37673-484C-4EFF-A882-D8C3CB15D997}" type="presParOf" srcId="{2EA1B985-914E-41AD-B779-2284680C463D}" destId="{23B04F72-BA26-46CD-A95F-263F934DAF46}" srcOrd="11" destOrd="0" presId="urn:microsoft.com/office/officeart/2018/2/layout/IconVerticalSolidList"/>
    <dgm:cxn modelId="{7ECB255E-B26E-4414-B453-042BC57F00A2}" type="presParOf" srcId="{2EA1B985-914E-41AD-B779-2284680C463D}" destId="{13756517-5DA3-4DD8-9314-CA6538B05725}" srcOrd="12" destOrd="0" presId="urn:microsoft.com/office/officeart/2018/2/layout/IconVerticalSolidList"/>
    <dgm:cxn modelId="{A9B61A62-7C75-4C67-90D4-F865778DB951}" type="presParOf" srcId="{13756517-5DA3-4DD8-9314-CA6538B05725}" destId="{00084C9B-1C2B-42DF-BDFF-927A0E80D13E}" srcOrd="0" destOrd="0" presId="urn:microsoft.com/office/officeart/2018/2/layout/IconVerticalSolidList"/>
    <dgm:cxn modelId="{27526963-6167-4BC1-AE5A-547FC21365D0}" type="presParOf" srcId="{13756517-5DA3-4DD8-9314-CA6538B05725}" destId="{5ED76F88-271C-4DB9-A30B-E276BA070C74}" srcOrd="1" destOrd="0" presId="urn:microsoft.com/office/officeart/2018/2/layout/IconVerticalSolidList"/>
    <dgm:cxn modelId="{F6DDA605-A523-4812-B731-DB24EDFDEBB7}" type="presParOf" srcId="{13756517-5DA3-4DD8-9314-CA6538B05725}" destId="{6C040E27-C4ED-4284-9FDD-097C1407E9ED}" srcOrd="2" destOrd="0" presId="urn:microsoft.com/office/officeart/2018/2/layout/IconVerticalSolidList"/>
    <dgm:cxn modelId="{687926BC-2D7C-4BB1-BA54-6B26A4C749AC}" type="presParOf" srcId="{13756517-5DA3-4DD8-9314-CA6538B05725}" destId="{166E7E2C-7F71-4E0F-8141-A5894E58858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796B1A-8390-4EAC-9127-A969E646F0BA}" type="doc">
      <dgm:prSet loTypeId="urn:microsoft.com/office/officeart/2005/8/layout/hList6" loCatId="list" qsTypeId="urn:microsoft.com/office/officeart/2005/8/quickstyle/simple1" qsCatId="simple" csTypeId="urn:microsoft.com/office/officeart/2005/8/colors/accent1_4" csCatId="accent1" phldr="1"/>
      <dgm:spPr/>
      <dgm:t>
        <a:bodyPr/>
        <a:lstStyle/>
        <a:p>
          <a:endParaRPr lang="en-IN"/>
        </a:p>
      </dgm:t>
    </dgm:pt>
    <dgm:pt modelId="{88F3677E-C892-4677-BB8E-873CEFC41D58}">
      <dgm:prSet custT="1"/>
      <dgm:spPr/>
      <dgm:t>
        <a:bodyPr/>
        <a:lstStyle/>
        <a:p>
          <a:r>
            <a:rPr lang="en-IN" sz="1800" dirty="0">
              <a:solidFill>
                <a:schemeClr val="bg1"/>
              </a:solidFill>
            </a:rPr>
            <a:t>PE Multiple Method</a:t>
          </a:r>
        </a:p>
      </dgm:t>
    </dgm:pt>
    <dgm:pt modelId="{FB9A1537-75D9-459C-9AAC-0B2A58764921}" type="parTrans" cxnId="{0062C086-72C5-48B9-A024-91F1A5488445}">
      <dgm:prSet/>
      <dgm:spPr/>
      <dgm:t>
        <a:bodyPr/>
        <a:lstStyle/>
        <a:p>
          <a:endParaRPr lang="en-IN" sz="1800"/>
        </a:p>
      </dgm:t>
    </dgm:pt>
    <dgm:pt modelId="{88E947AE-852C-492C-9C12-B1640A0B7454}" type="sibTrans" cxnId="{0062C086-72C5-48B9-A024-91F1A5488445}">
      <dgm:prSet/>
      <dgm:spPr/>
      <dgm:t>
        <a:bodyPr/>
        <a:lstStyle/>
        <a:p>
          <a:endParaRPr lang="en-IN" sz="1800"/>
        </a:p>
      </dgm:t>
    </dgm:pt>
    <dgm:pt modelId="{4F048F6D-87E6-44BF-BC69-3B908CB3FFC8}">
      <dgm:prSet custT="1"/>
      <dgm:spPr/>
      <dgm:t>
        <a:bodyPr/>
        <a:lstStyle/>
        <a:p>
          <a:r>
            <a:rPr lang="en-US" sz="1800" dirty="0">
              <a:solidFill>
                <a:schemeClr val="tx1"/>
              </a:solidFill>
            </a:rPr>
            <a:t>PB Multiple Method</a:t>
          </a:r>
          <a:endParaRPr lang="en-IN" sz="1800" dirty="0">
            <a:solidFill>
              <a:schemeClr val="tx1"/>
            </a:solidFill>
          </a:endParaRPr>
        </a:p>
      </dgm:t>
    </dgm:pt>
    <dgm:pt modelId="{6A684905-F72B-42B7-B276-CFEA08F23A35}" type="parTrans" cxnId="{46D9AD43-E0DB-4551-B93A-BC158A267E02}">
      <dgm:prSet/>
      <dgm:spPr/>
      <dgm:t>
        <a:bodyPr/>
        <a:lstStyle/>
        <a:p>
          <a:endParaRPr lang="en-IN" sz="1800"/>
        </a:p>
      </dgm:t>
    </dgm:pt>
    <dgm:pt modelId="{92DE03C1-BC75-4B5B-8090-A4CC40AE8FBF}" type="sibTrans" cxnId="{46D9AD43-E0DB-4551-B93A-BC158A267E02}">
      <dgm:prSet/>
      <dgm:spPr/>
      <dgm:t>
        <a:bodyPr/>
        <a:lstStyle/>
        <a:p>
          <a:endParaRPr lang="en-IN" sz="1800"/>
        </a:p>
      </dgm:t>
    </dgm:pt>
    <dgm:pt modelId="{FBE65129-7E4C-4AD6-8B7A-BE6E276E84DD}">
      <dgm:prSet custT="1"/>
      <dgm:spPr/>
      <dgm:t>
        <a:bodyPr/>
        <a:lstStyle/>
        <a:p>
          <a:r>
            <a:rPr lang="en-IN" sz="1800" dirty="0">
              <a:solidFill>
                <a:schemeClr val="bg1"/>
              </a:solidFill>
            </a:rPr>
            <a:t>EV/EBITDA Method</a:t>
          </a:r>
        </a:p>
      </dgm:t>
    </dgm:pt>
    <dgm:pt modelId="{7CD993C6-631C-47DC-89F8-8155A2E3B681}" type="parTrans" cxnId="{ACDF154F-DE1A-4585-ABC2-AE65D316123E}">
      <dgm:prSet/>
      <dgm:spPr/>
      <dgm:t>
        <a:bodyPr/>
        <a:lstStyle/>
        <a:p>
          <a:endParaRPr lang="en-IN" sz="1800"/>
        </a:p>
      </dgm:t>
    </dgm:pt>
    <dgm:pt modelId="{50FDDBD0-09E4-4CD9-800C-96AF8DBBE1CE}" type="sibTrans" cxnId="{ACDF154F-DE1A-4585-ABC2-AE65D316123E}">
      <dgm:prSet/>
      <dgm:spPr/>
      <dgm:t>
        <a:bodyPr/>
        <a:lstStyle/>
        <a:p>
          <a:endParaRPr lang="en-IN" sz="1800"/>
        </a:p>
      </dgm:t>
    </dgm:pt>
    <dgm:pt modelId="{F20978D2-A9A0-4DDD-894F-723399967516}">
      <dgm:prSet custT="1"/>
      <dgm:spPr/>
      <dgm:t>
        <a:bodyPr/>
        <a:lstStyle/>
        <a:p>
          <a:r>
            <a:rPr lang="en-US" sz="1800" dirty="0">
              <a:solidFill>
                <a:schemeClr val="bg1"/>
              </a:solidFill>
            </a:rPr>
            <a:t>Turnover Multiple Method</a:t>
          </a:r>
          <a:endParaRPr lang="en-IN" sz="1800" dirty="0">
            <a:solidFill>
              <a:schemeClr val="bg1"/>
            </a:solidFill>
          </a:endParaRPr>
        </a:p>
      </dgm:t>
    </dgm:pt>
    <dgm:pt modelId="{32D9AA86-A695-4FC4-8B63-71434FDCF76F}" type="parTrans" cxnId="{5B144276-8665-4139-A9AD-52C6889AC775}">
      <dgm:prSet/>
      <dgm:spPr/>
      <dgm:t>
        <a:bodyPr/>
        <a:lstStyle/>
        <a:p>
          <a:endParaRPr lang="en-IN"/>
        </a:p>
      </dgm:t>
    </dgm:pt>
    <dgm:pt modelId="{106CBA44-92CD-4D68-BB90-394B8CBB6AAC}" type="sibTrans" cxnId="{5B144276-8665-4139-A9AD-52C6889AC775}">
      <dgm:prSet/>
      <dgm:spPr/>
      <dgm:t>
        <a:bodyPr/>
        <a:lstStyle/>
        <a:p>
          <a:endParaRPr lang="en-IN"/>
        </a:p>
      </dgm:t>
    </dgm:pt>
    <dgm:pt modelId="{71F696B7-8A6C-4D35-9C29-67A7263BA373}">
      <dgm:prSet custT="1"/>
      <dgm:spPr/>
      <dgm:t>
        <a:bodyPr/>
        <a:lstStyle/>
        <a:p>
          <a:r>
            <a:rPr lang="en-US" sz="1600" dirty="0"/>
            <a:t>When comparing companies with varying leverages.</a:t>
          </a:r>
          <a:endParaRPr lang="en-IN" sz="1600" dirty="0"/>
        </a:p>
      </dgm:t>
    </dgm:pt>
    <dgm:pt modelId="{55AF6C8F-B1F1-480D-87A4-0F4D660AC8FF}" type="parTrans" cxnId="{03BED62D-CEF0-4904-8D82-E0258904187F}">
      <dgm:prSet/>
      <dgm:spPr/>
      <dgm:t>
        <a:bodyPr/>
        <a:lstStyle/>
        <a:p>
          <a:endParaRPr lang="en-IN"/>
        </a:p>
      </dgm:t>
    </dgm:pt>
    <dgm:pt modelId="{C4205ACF-95CE-4860-B6A6-143EAB3797D6}" type="sibTrans" cxnId="{03BED62D-CEF0-4904-8D82-E0258904187F}">
      <dgm:prSet/>
      <dgm:spPr/>
      <dgm:t>
        <a:bodyPr/>
        <a:lstStyle/>
        <a:p>
          <a:endParaRPr lang="en-IN"/>
        </a:p>
      </dgm:t>
    </dgm:pt>
    <dgm:pt modelId="{6D1B356F-B501-4EA3-85FE-FB434320B18B}">
      <dgm:prSet custT="1"/>
      <dgm:spPr/>
      <dgm:t>
        <a:bodyPr/>
        <a:lstStyle/>
        <a:p>
          <a:r>
            <a:rPr lang="en-US" sz="1600" dirty="0"/>
            <a:t>Companies where earnings are positive, stable and predictable</a:t>
          </a:r>
          <a:r>
            <a:rPr lang="en-US" sz="1800" dirty="0"/>
            <a:t>.</a:t>
          </a:r>
          <a:endParaRPr lang="en-IN" sz="1800" dirty="0"/>
        </a:p>
      </dgm:t>
    </dgm:pt>
    <dgm:pt modelId="{0EC3997C-6584-4D3F-9520-4F9646F2C4E5}" type="parTrans" cxnId="{A2782DAB-103F-405B-B6FD-B67AEF100567}">
      <dgm:prSet/>
      <dgm:spPr/>
      <dgm:t>
        <a:bodyPr/>
        <a:lstStyle/>
        <a:p>
          <a:endParaRPr lang="en-IN"/>
        </a:p>
      </dgm:t>
    </dgm:pt>
    <dgm:pt modelId="{8DA9F8CB-4804-4F73-9506-BC16ACFFAF93}" type="sibTrans" cxnId="{A2782DAB-103F-405B-B6FD-B67AEF100567}">
      <dgm:prSet/>
      <dgm:spPr/>
      <dgm:t>
        <a:bodyPr/>
        <a:lstStyle/>
        <a:p>
          <a:endParaRPr lang="en-IN"/>
        </a:p>
      </dgm:t>
    </dgm:pt>
    <dgm:pt modelId="{E1E08298-CDB8-4059-9FE6-F6D8B21CCA11}">
      <dgm:prSet custT="1"/>
      <dgm:spPr/>
      <dgm:t>
        <a:bodyPr/>
        <a:lstStyle/>
        <a:p>
          <a:r>
            <a:rPr lang="en-US" sz="1600" dirty="0">
              <a:solidFill>
                <a:schemeClr val="tx1"/>
              </a:solidFill>
            </a:rPr>
            <a:t>NBFC Companies</a:t>
          </a:r>
          <a:endParaRPr lang="en-IN" sz="1600" dirty="0">
            <a:solidFill>
              <a:schemeClr val="tx1"/>
            </a:solidFill>
          </a:endParaRPr>
        </a:p>
      </dgm:t>
    </dgm:pt>
    <dgm:pt modelId="{E04DAB74-5457-4988-B89B-DA3FF7AD8F77}" type="parTrans" cxnId="{A6B5D4B6-FBC5-478F-99FA-63C766B5F45A}">
      <dgm:prSet/>
      <dgm:spPr/>
      <dgm:t>
        <a:bodyPr/>
        <a:lstStyle/>
        <a:p>
          <a:endParaRPr lang="en-IN"/>
        </a:p>
      </dgm:t>
    </dgm:pt>
    <dgm:pt modelId="{6BE47E42-43D0-4A61-8247-4E5E1CB879EC}" type="sibTrans" cxnId="{A6B5D4B6-FBC5-478F-99FA-63C766B5F45A}">
      <dgm:prSet/>
      <dgm:spPr/>
      <dgm:t>
        <a:bodyPr/>
        <a:lstStyle/>
        <a:p>
          <a:endParaRPr lang="en-IN"/>
        </a:p>
      </dgm:t>
    </dgm:pt>
    <dgm:pt modelId="{1415271B-E433-48DC-B727-A18284BB328B}">
      <dgm:prSet custT="1"/>
      <dgm:spPr/>
      <dgm:t>
        <a:bodyPr/>
        <a:lstStyle/>
        <a:p>
          <a:r>
            <a:rPr lang="en-US" sz="1600" dirty="0">
              <a:solidFill>
                <a:schemeClr val="tx1"/>
              </a:solidFill>
            </a:rPr>
            <a:t>Manufacturing Companies</a:t>
          </a:r>
          <a:endParaRPr lang="en-IN" sz="1600" dirty="0">
            <a:solidFill>
              <a:schemeClr val="tx1"/>
            </a:solidFill>
          </a:endParaRPr>
        </a:p>
      </dgm:t>
    </dgm:pt>
    <dgm:pt modelId="{EF52B736-1D1D-43B3-93EE-25C629CB2C9C}" type="parTrans" cxnId="{3983EED2-B7F8-44A6-B204-252182E64E71}">
      <dgm:prSet/>
      <dgm:spPr/>
      <dgm:t>
        <a:bodyPr/>
        <a:lstStyle/>
        <a:p>
          <a:endParaRPr lang="en-IN"/>
        </a:p>
      </dgm:t>
    </dgm:pt>
    <dgm:pt modelId="{D13E3AF2-A8F2-4105-8396-AB1E43A97F4A}" type="sibTrans" cxnId="{3983EED2-B7F8-44A6-B204-252182E64E71}">
      <dgm:prSet/>
      <dgm:spPr/>
      <dgm:t>
        <a:bodyPr/>
        <a:lstStyle/>
        <a:p>
          <a:endParaRPr lang="en-IN"/>
        </a:p>
      </dgm:t>
    </dgm:pt>
    <dgm:pt modelId="{CD472BFC-1C7A-4963-840B-8CBA18673EE4}">
      <dgm:prSet custT="1"/>
      <dgm:spPr/>
      <dgm:t>
        <a:bodyPr/>
        <a:lstStyle/>
        <a:p>
          <a:r>
            <a:rPr lang="en-US" sz="1600" dirty="0"/>
            <a:t>Retail Companies</a:t>
          </a:r>
          <a:endParaRPr lang="en-IN" sz="1600" dirty="0"/>
        </a:p>
      </dgm:t>
    </dgm:pt>
    <dgm:pt modelId="{D9752882-F7DB-4D40-8B38-501CDF4C9C3A}" type="parTrans" cxnId="{A975B2E5-2E00-4048-BC75-9CD00EA3D296}">
      <dgm:prSet/>
      <dgm:spPr/>
      <dgm:t>
        <a:bodyPr/>
        <a:lstStyle/>
        <a:p>
          <a:endParaRPr lang="en-IN"/>
        </a:p>
      </dgm:t>
    </dgm:pt>
    <dgm:pt modelId="{2BE6D42B-5C56-4F2E-8915-AF9F887609A5}" type="sibTrans" cxnId="{A975B2E5-2E00-4048-BC75-9CD00EA3D296}">
      <dgm:prSet/>
      <dgm:spPr/>
      <dgm:t>
        <a:bodyPr/>
        <a:lstStyle/>
        <a:p>
          <a:endParaRPr lang="en-IN"/>
        </a:p>
      </dgm:t>
    </dgm:pt>
    <dgm:pt modelId="{A47CC9E4-AF1D-44E4-BF9C-02CFA43F349B}">
      <dgm:prSet custT="1"/>
      <dgm:spPr/>
      <dgm:t>
        <a:bodyPr/>
        <a:lstStyle/>
        <a:p>
          <a:r>
            <a:rPr lang="en-US" sz="1600" dirty="0"/>
            <a:t>Where earnings are negative</a:t>
          </a:r>
          <a:endParaRPr lang="en-IN" sz="1600" dirty="0"/>
        </a:p>
      </dgm:t>
    </dgm:pt>
    <dgm:pt modelId="{52578414-C57B-401C-8B40-949FB130AF69}" type="parTrans" cxnId="{E6E93E01-8174-4429-A369-E4F603752F44}">
      <dgm:prSet/>
      <dgm:spPr/>
      <dgm:t>
        <a:bodyPr/>
        <a:lstStyle/>
        <a:p>
          <a:endParaRPr lang="en-IN"/>
        </a:p>
      </dgm:t>
    </dgm:pt>
    <dgm:pt modelId="{BB8E6B2E-421B-4548-B640-D9E6DBDAF517}" type="sibTrans" cxnId="{E6E93E01-8174-4429-A369-E4F603752F44}">
      <dgm:prSet/>
      <dgm:spPr/>
      <dgm:t>
        <a:bodyPr/>
        <a:lstStyle/>
        <a:p>
          <a:endParaRPr lang="en-IN"/>
        </a:p>
      </dgm:t>
    </dgm:pt>
    <dgm:pt modelId="{A0F7841E-5648-438F-A6D8-AE3A9152191A}">
      <dgm:prSet custT="1"/>
      <dgm:spPr/>
      <dgm:t>
        <a:bodyPr/>
        <a:lstStyle/>
        <a:p>
          <a:r>
            <a:rPr lang="en-US" sz="1600" dirty="0"/>
            <a:t>Where earnings are transitory</a:t>
          </a:r>
          <a:endParaRPr lang="en-IN" sz="1600" dirty="0"/>
        </a:p>
      </dgm:t>
    </dgm:pt>
    <dgm:pt modelId="{3C481E2B-CD94-4C36-978E-1A9635379605}" type="parTrans" cxnId="{143D2004-8D7F-4204-80EC-EEB0D032EE8C}">
      <dgm:prSet/>
      <dgm:spPr/>
      <dgm:t>
        <a:bodyPr/>
        <a:lstStyle/>
        <a:p>
          <a:endParaRPr lang="en-IN"/>
        </a:p>
      </dgm:t>
    </dgm:pt>
    <dgm:pt modelId="{2BEABC5E-0664-488F-B170-3985CE8D8332}" type="sibTrans" cxnId="{143D2004-8D7F-4204-80EC-EEB0D032EE8C}">
      <dgm:prSet/>
      <dgm:spPr/>
      <dgm:t>
        <a:bodyPr/>
        <a:lstStyle/>
        <a:p>
          <a:endParaRPr lang="en-IN"/>
        </a:p>
      </dgm:t>
    </dgm:pt>
    <dgm:pt modelId="{CF14E136-E4C0-4A0B-B87A-B951944D3047}" type="pres">
      <dgm:prSet presAssocID="{C1796B1A-8390-4EAC-9127-A969E646F0BA}" presName="Name0" presStyleCnt="0">
        <dgm:presLayoutVars>
          <dgm:dir/>
          <dgm:resizeHandles val="exact"/>
        </dgm:presLayoutVars>
      </dgm:prSet>
      <dgm:spPr/>
    </dgm:pt>
    <dgm:pt modelId="{2FE4BDEF-28A2-47AF-9CDF-8235BBAE85BE}" type="pres">
      <dgm:prSet presAssocID="{FBE65129-7E4C-4AD6-8B7A-BE6E276E84DD}" presName="node" presStyleLbl="node1" presStyleIdx="0" presStyleCnt="4" custLinFactX="-41316" custLinFactNeighborX="-100000" custLinFactNeighborY="-29793">
        <dgm:presLayoutVars>
          <dgm:bulletEnabled val="1"/>
        </dgm:presLayoutVars>
      </dgm:prSet>
      <dgm:spPr/>
    </dgm:pt>
    <dgm:pt modelId="{9CBB1328-E074-4521-8676-7AF82BDAD529}" type="pres">
      <dgm:prSet presAssocID="{50FDDBD0-09E4-4CD9-800C-96AF8DBBE1CE}" presName="sibTrans" presStyleCnt="0"/>
      <dgm:spPr/>
    </dgm:pt>
    <dgm:pt modelId="{48E5C241-8754-402F-AFAB-F66D59A052B8}" type="pres">
      <dgm:prSet presAssocID="{88F3677E-C892-4677-BB8E-873CEFC41D58}" presName="node" presStyleLbl="node1" presStyleIdx="1" presStyleCnt="4">
        <dgm:presLayoutVars>
          <dgm:bulletEnabled val="1"/>
        </dgm:presLayoutVars>
      </dgm:prSet>
      <dgm:spPr/>
    </dgm:pt>
    <dgm:pt modelId="{E5DF4664-BB64-427B-A363-6A852E199C54}" type="pres">
      <dgm:prSet presAssocID="{88E947AE-852C-492C-9C12-B1640A0B7454}" presName="sibTrans" presStyleCnt="0"/>
      <dgm:spPr/>
    </dgm:pt>
    <dgm:pt modelId="{C3C6259D-398E-48FA-AD52-BC593935967E}" type="pres">
      <dgm:prSet presAssocID="{4F048F6D-87E6-44BF-BC69-3B908CB3FFC8}" presName="node" presStyleLbl="node1" presStyleIdx="2" presStyleCnt="4">
        <dgm:presLayoutVars>
          <dgm:bulletEnabled val="1"/>
        </dgm:presLayoutVars>
      </dgm:prSet>
      <dgm:spPr/>
    </dgm:pt>
    <dgm:pt modelId="{A5BB8394-2D58-4BB0-B672-CBD2C1497120}" type="pres">
      <dgm:prSet presAssocID="{92DE03C1-BC75-4B5B-8090-A4CC40AE8FBF}" presName="sibTrans" presStyleCnt="0"/>
      <dgm:spPr/>
    </dgm:pt>
    <dgm:pt modelId="{2A68911E-D572-4213-BD1C-49F72D25FE89}" type="pres">
      <dgm:prSet presAssocID="{F20978D2-A9A0-4DDD-894F-723399967516}" presName="node" presStyleLbl="node1" presStyleIdx="3" presStyleCnt="4">
        <dgm:presLayoutVars>
          <dgm:bulletEnabled val="1"/>
        </dgm:presLayoutVars>
      </dgm:prSet>
      <dgm:spPr/>
    </dgm:pt>
  </dgm:ptLst>
  <dgm:cxnLst>
    <dgm:cxn modelId="{E6E93E01-8174-4429-A369-E4F603752F44}" srcId="{F20978D2-A9A0-4DDD-894F-723399967516}" destId="{A47CC9E4-AF1D-44E4-BF9C-02CFA43F349B}" srcOrd="1" destOrd="0" parTransId="{52578414-C57B-401C-8B40-949FB130AF69}" sibTransId="{BB8E6B2E-421B-4548-B640-D9E6DBDAF517}"/>
    <dgm:cxn modelId="{143D2004-8D7F-4204-80EC-EEB0D032EE8C}" srcId="{F20978D2-A9A0-4DDD-894F-723399967516}" destId="{A0F7841E-5648-438F-A6D8-AE3A9152191A}" srcOrd="2" destOrd="0" parTransId="{3C481E2B-CD94-4C36-978E-1A9635379605}" sibTransId="{2BEABC5E-0664-488F-B170-3985CE8D8332}"/>
    <dgm:cxn modelId="{9299970C-D81C-46F2-8A5C-64698891A445}" type="presOf" srcId="{CD472BFC-1C7A-4963-840B-8CBA18673EE4}" destId="{2A68911E-D572-4213-BD1C-49F72D25FE89}" srcOrd="0" destOrd="1" presId="urn:microsoft.com/office/officeart/2005/8/layout/hList6"/>
    <dgm:cxn modelId="{0F60310E-680A-48F4-8AF4-CDDD3D071B95}" type="presOf" srcId="{E1E08298-CDB8-4059-9FE6-F6D8B21CCA11}" destId="{C3C6259D-398E-48FA-AD52-BC593935967E}" srcOrd="0" destOrd="1" presId="urn:microsoft.com/office/officeart/2005/8/layout/hList6"/>
    <dgm:cxn modelId="{0B81431E-E15D-44F2-A7E2-F0A51D43A0A4}" type="presOf" srcId="{A47CC9E4-AF1D-44E4-BF9C-02CFA43F349B}" destId="{2A68911E-D572-4213-BD1C-49F72D25FE89}" srcOrd="0" destOrd="2" presId="urn:microsoft.com/office/officeart/2005/8/layout/hList6"/>
    <dgm:cxn modelId="{D552C224-FAD4-4AE6-9B93-4D792B80014D}" type="presOf" srcId="{1415271B-E433-48DC-B727-A18284BB328B}" destId="{C3C6259D-398E-48FA-AD52-BC593935967E}" srcOrd="0" destOrd="2" presId="urn:microsoft.com/office/officeart/2005/8/layout/hList6"/>
    <dgm:cxn modelId="{03BED62D-CEF0-4904-8D82-E0258904187F}" srcId="{FBE65129-7E4C-4AD6-8B7A-BE6E276E84DD}" destId="{71F696B7-8A6C-4D35-9C29-67A7263BA373}" srcOrd="0" destOrd="0" parTransId="{55AF6C8F-B1F1-480D-87A4-0F4D660AC8FF}" sibTransId="{C4205ACF-95CE-4860-B6A6-143EAB3797D6}"/>
    <dgm:cxn modelId="{46D9AD43-E0DB-4551-B93A-BC158A267E02}" srcId="{C1796B1A-8390-4EAC-9127-A969E646F0BA}" destId="{4F048F6D-87E6-44BF-BC69-3B908CB3FFC8}" srcOrd="2" destOrd="0" parTransId="{6A684905-F72B-42B7-B276-CFEA08F23A35}" sibTransId="{92DE03C1-BC75-4B5B-8090-A4CC40AE8FBF}"/>
    <dgm:cxn modelId="{ACDF154F-DE1A-4585-ABC2-AE65D316123E}" srcId="{C1796B1A-8390-4EAC-9127-A969E646F0BA}" destId="{FBE65129-7E4C-4AD6-8B7A-BE6E276E84DD}" srcOrd="0" destOrd="0" parTransId="{7CD993C6-631C-47DC-89F8-8155A2E3B681}" sibTransId="{50FDDBD0-09E4-4CD9-800C-96AF8DBBE1CE}"/>
    <dgm:cxn modelId="{5B144276-8665-4139-A9AD-52C6889AC775}" srcId="{C1796B1A-8390-4EAC-9127-A969E646F0BA}" destId="{F20978D2-A9A0-4DDD-894F-723399967516}" srcOrd="3" destOrd="0" parTransId="{32D9AA86-A695-4FC4-8B63-71434FDCF76F}" sibTransId="{106CBA44-92CD-4D68-BB90-394B8CBB6AAC}"/>
    <dgm:cxn modelId="{0062C086-72C5-48B9-A024-91F1A5488445}" srcId="{C1796B1A-8390-4EAC-9127-A969E646F0BA}" destId="{88F3677E-C892-4677-BB8E-873CEFC41D58}" srcOrd="1" destOrd="0" parTransId="{FB9A1537-75D9-459C-9AAC-0B2A58764921}" sibTransId="{88E947AE-852C-492C-9C12-B1640A0B7454}"/>
    <dgm:cxn modelId="{7DB65487-07EF-479C-8C54-ED62A8F3DC3A}" type="presOf" srcId="{4F048F6D-87E6-44BF-BC69-3B908CB3FFC8}" destId="{C3C6259D-398E-48FA-AD52-BC593935967E}" srcOrd="0" destOrd="0" presId="urn:microsoft.com/office/officeart/2005/8/layout/hList6"/>
    <dgm:cxn modelId="{23B41994-8EF6-4193-B1E3-94F3C10ABA56}" type="presOf" srcId="{F20978D2-A9A0-4DDD-894F-723399967516}" destId="{2A68911E-D572-4213-BD1C-49F72D25FE89}" srcOrd="0" destOrd="0" presId="urn:microsoft.com/office/officeart/2005/8/layout/hList6"/>
    <dgm:cxn modelId="{47122694-2428-4760-BF79-222B2129B409}" type="presOf" srcId="{71F696B7-8A6C-4D35-9C29-67A7263BA373}" destId="{2FE4BDEF-28A2-47AF-9CDF-8235BBAE85BE}" srcOrd="0" destOrd="1" presId="urn:microsoft.com/office/officeart/2005/8/layout/hList6"/>
    <dgm:cxn modelId="{308D2E9E-01D0-4C0F-9839-56C9A6407695}" type="presOf" srcId="{A0F7841E-5648-438F-A6D8-AE3A9152191A}" destId="{2A68911E-D572-4213-BD1C-49F72D25FE89}" srcOrd="0" destOrd="3" presId="urn:microsoft.com/office/officeart/2005/8/layout/hList6"/>
    <dgm:cxn modelId="{A2782DAB-103F-405B-B6FD-B67AEF100567}" srcId="{88F3677E-C892-4677-BB8E-873CEFC41D58}" destId="{6D1B356F-B501-4EA3-85FE-FB434320B18B}" srcOrd="0" destOrd="0" parTransId="{0EC3997C-6584-4D3F-9520-4F9646F2C4E5}" sibTransId="{8DA9F8CB-4804-4F73-9506-BC16ACFFAF93}"/>
    <dgm:cxn modelId="{A6B5D4B6-FBC5-478F-99FA-63C766B5F45A}" srcId="{4F048F6D-87E6-44BF-BC69-3B908CB3FFC8}" destId="{E1E08298-CDB8-4059-9FE6-F6D8B21CCA11}" srcOrd="0" destOrd="0" parTransId="{E04DAB74-5457-4988-B89B-DA3FF7AD8F77}" sibTransId="{6BE47E42-43D0-4A61-8247-4E5E1CB879EC}"/>
    <dgm:cxn modelId="{3983EED2-B7F8-44A6-B204-252182E64E71}" srcId="{4F048F6D-87E6-44BF-BC69-3B908CB3FFC8}" destId="{1415271B-E433-48DC-B727-A18284BB328B}" srcOrd="1" destOrd="0" parTransId="{EF52B736-1D1D-43B3-93EE-25C629CB2C9C}" sibTransId="{D13E3AF2-A8F2-4105-8396-AB1E43A97F4A}"/>
    <dgm:cxn modelId="{A975B2E5-2E00-4048-BC75-9CD00EA3D296}" srcId="{F20978D2-A9A0-4DDD-894F-723399967516}" destId="{CD472BFC-1C7A-4963-840B-8CBA18673EE4}" srcOrd="0" destOrd="0" parTransId="{D9752882-F7DB-4D40-8B38-501CDF4C9C3A}" sibTransId="{2BE6D42B-5C56-4F2E-8915-AF9F887609A5}"/>
    <dgm:cxn modelId="{02FD53E8-44FF-4A8D-9D02-EA4DB3579CCD}" type="presOf" srcId="{6D1B356F-B501-4EA3-85FE-FB434320B18B}" destId="{48E5C241-8754-402F-AFAB-F66D59A052B8}" srcOrd="0" destOrd="1" presId="urn:microsoft.com/office/officeart/2005/8/layout/hList6"/>
    <dgm:cxn modelId="{EDAFE7F6-35FB-4191-8935-F9FCC545FB72}" type="presOf" srcId="{C1796B1A-8390-4EAC-9127-A969E646F0BA}" destId="{CF14E136-E4C0-4A0B-B87A-B951944D3047}" srcOrd="0" destOrd="0" presId="urn:microsoft.com/office/officeart/2005/8/layout/hList6"/>
    <dgm:cxn modelId="{4274C1F7-F0F0-4323-B3DA-607CBDF53BAB}" type="presOf" srcId="{88F3677E-C892-4677-BB8E-873CEFC41D58}" destId="{48E5C241-8754-402F-AFAB-F66D59A052B8}" srcOrd="0" destOrd="0" presId="urn:microsoft.com/office/officeart/2005/8/layout/hList6"/>
    <dgm:cxn modelId="{1F657EFA-4DE7-4CCE-9F7A-CA719F40EAA2}" type="presOf" srcId="{FBE65129-7E4C-4AD6-8B7A-BE6E276E84DD}" destId="{2FE4BDEF-28A2-47AF-9CDF-8235BBAE85BE}" srcOrd="0" destOrd="0" presId="urn:microsoft.com/office/officeart/2005/8/layout/hList6"/>
    <dgm:cxn modelId="{E5BD665C-A48C-4D09-B1E2-4EAC44DBA7BA}" type="presParOf" srcId="{CF14E136-E4C0-4A0B-B87A-B951944D3047}" destId="{2FE4BDEF-28A2-47AF-9CDF-8235BBAE85BE}" srcOrd="0" destOrd="0" presId="urn:microsoft.com/office/officeart/2005/8/layout/hList6"/>
    <dgm:cxn modelId="{E69C15C4-C453-416F-816C-DA6D8B62C0E4}" type="presParOf" srcId="{CF14E136-E4C0-4A0B-B87A-B951944D3047}" destId="{9CBB1328-E074-4521-8676-7AF82BDAD529}" srcOrd="1" destOrd="0" presId="urn:microsoft.com/office/officeart/2005/8/layout/hList6"/>
    <dgm:cxn modelId="{87D0D912-D965-4CE8-B9F7-0079E6B4AEC2}" type="presParOf" srcId="{CF14E136-E4C0-4A0B-B87A-B951944D3047}" destId="{48E5C241-8754-402F-AFAB-F66D59A052B8}" srcOrd="2" destOrd="0" presId="urn:microsoft.com/office/officeart/2005/8/layout/hList6"/>
    <dgm:cxn modelId="{5A69D435-F23C-4339-9CB6-412659DF40C9}" type="presParOf" srcId="{CF14E136-E4C0-4A0B-B87A-B951944D3047}" destId="{E5DF4664-BB64-427B-A363-6A852E199C54}" srcOrd="3" destOrd="0" presId="urn:microsoft.com/office/officeart/2005/8/layout/hList6"/>
    <dgm:cxn modelId="{ACC45E55-3D94-4321-B67D-C8F2CE91C45B}" type="presParOf" srcId="{CF14E136-E4C0-4A0B-B87A-B951944D3047}" destId="{C3C6259D-398E-48FA-AD52-BC593935967E}" srcOrd="4" destOrd="0" presId="urn:microsoft.com/office/officeart/2005/8/layout/hList6"/>
    <dgm:cxn modelId="{40FA9AFF-8D69-45D1-995B-BB0696ED8F6D}" type="presParOf" srcId="{CF14E136-E4C0-4A0B-B87A-B951944D3047}" destId="{A5BB8394-2D58-4BB0-B672-CBD2C1497120}" srcOrd="5" destOrd="0" presId="urn:microsoft.com/office/officeart/2005/8/layout/hList6"/>
    <dgm:cxn modelId="{30A1BC5B-A49A-4C96-AF00-1A8FB6A2DA52}" type="presParOf" srcId="{CF14E136-E4C0-4A0B-B87A-B951944D3047}" destId="{2A68911E-D572-4213-BD1C-49F72D25FE89}"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E7CC3E-DBA2-49CB-8D4B-E2F4066D6CBC}" type="doc">
      <dgm:prSet loTypeId="urn:microsoft.com/office/officeart/2008/layout/IncreasingCircleProcess" loCatId="process" qsTypeId="urn:microsoft.com/office/officeart/2005/8/quickstyle/simple1" qsCatId="simple" csTypeId="urn:microsoft.com/office/officeart/2005/8/colors/accent1_2" csCatId="accent1" phldr="1"/>
      <dgm:spPr/>
      <dgm:t>
        <a:bodyPr/>
        <a:lstStyle/>
        <a:p>
          <a:endParaRPr lang="en-IN"/>
        </a:p>
      </dgm:t>
    </dgm:pt>
    <dgm:pt modelId="{E30EF29A-7590-44E7-8637-5CF22639D77F}">
      <dgm:prSet phldrT="[Text]"/>
      <dgm:spPr/>
      <dgm:t>
        <a:bodyPr/>
        <a:lstStyle/>
        <a:p>
          <a:r>
            <a:rPr lang="en-IN" u="sng" dirty="0"/>
            <a:t>Step 1</a:t>
          </a:r>
        </a:p>
      </dgm:t>
    </dgm:pt>
    <dgm:pt modelId="{520436AE-015F-475E-89C3-4E8FB6E47BFC}" type="parTrans" cxnId="{A5AA1956-CADC-40A6-9DDE-455D062EAE5E}">
      <dgm:prSet/>
      <dgm:spPr/>
      <dgm:t>
        <a:bodyPr/>
        <a:lstStyle/>
        <a:p>
          <a:pPr algn="l"/>
          <a:endParaRPr lang="en-IN" sz="1400"/>
        </a:p>
      </dgm:t>
    </dgm:pt>
    <dgm:pt modelId="{E8E0952F-1D1F-4E92-B64B-42AC38BBE4ED}" type="sibTrans" cxnId="{A5AA1956-CADC-40A6-9DDE-455D062EAE5E}">
      <dgm:prSet/>
      <dgm:spPr/>
      <dgm:t>
        <a:bodyPr/>
        <a:lstStyle/>
        <a:p>
          <a:endParaRPr lang="en-IN"/>
        </a:p>
      </dgm:t>
    </dgm:pt>
    <dgm:pt modelId="{52F63232-3966-4842-8017-A1865D5CFB44}">
      <dgm:prSet phldrT="[Text]"/>
      <dgm:spPr/>
      <dgm:t>
        <a:bodyPr/>
        <a:lstStyle/>
        <a:p>
          <a:r>
            <a:rPr lang="en-IN" dirty="0"/>
            <a:t>Select listed companies in same industry</a:t>
          </a:r>
        </a:p>
      </dgm:t>
    </dgm:pt>
    <dgm:pt modelId="{017C808C-4A8C-4E3F-9E58-BA39914C5D1A}" type="parTrans" cxnId="{BB126595-0F27-4997-8BD6-8919B83CF2D3}">
      <dgm:prSet/>
      <dgm:spPr/>
      <dgm:t>
        <a:bodyPr/>
        <a:lstStyle/>
        <a:p>
          <a:pPr algn="l"/>
          <a:endParaRPr lang="en-IN" sz="1400"/>
        </a:p>
      </dgm:t>
    </dgm:pt>
    <dgm:pt modelId="{AC87575C-8E64-4AA5-AE6E-3AA8C4002C9C}" type="sibTrans" cxnId="{BB126595-0F27-4997-8BD6-8919B83CF2D3}">
      <dgm:prSet/>
      <dgm:spPr/>
      <dgm:t>
        <a:bodyPr/>
        <a:lstStyle/>
        <a:p>
          <a:endParaRPr lang="en-IN"/>
        </a:p>
      </dgm:t>
    </dgm:pt>
    <dgm:pt modelId="{7A31188A-09FD-4348-8FCE-5FBA554F9DF0}">
      <dgm:prSet phldrT="[Text]"/>
      <dgm:spPr/>
      <dgm:t>
        <a:bodyPr/>
        <a:lstStyle/>
        <a:p>
          <a:r>
            <a:rPr lang="en-IN" u="sng" dirty="0"/>
            <a:t>Step 2</a:t>
          </a:r>
        </a:p>
      </dgm:t>
    </dgm:pt>
    <dgm:pt modelId="{751A7559-61C4-45FE-AF4B-CBDF580E5146}" type="parTrans" cxnId="{9187BBAB-6ED6-4819-AE87-06EBB8A5DEDA}">
      <dgm:prSet/>
      <dgm:spPr/>
      <dgm:t>
        <a:bodyPr/>
        <a:lstStyle/>
        <a:p>
          <a:pPr algn="l"/>
          <a:endParaRPr lang="en-IN" sz="1400"/>
        </a:p>
      </dgm:t>
    </dgm:pt>
    <dgm:pt modelId="{5C3BAB1C-E8B3-4BE1-A4C4-95A22A93005C}" type="sibTrans" cxnId="{9187BBAB-6ED6-4819-AE87-06EBB8A5DEDA}">
      <dgm:prSet/>
      <dgm:spPr/>
      <dgm:t>
        <a:bodyPr/>
        <a:lstStyle/>
        <a:p>
          <a:endParaRPr lang="en-IN"/>
        </a:p>
      </dgm:t>
    </dgm:pt>
    <dgm:pt modelId="{CE847E45-52D8-4781-B3A5-53702D8D5C92}">
      <dgm:prSet phldrT="[Text]"/>
      <dgm:spPr/>
      <dgm:t>
        <a:bodyPr/>
        <a:lstStyle/>
        <a:p>
          <a:r>
            <a:rPr lang="en-IN" dirty="0"/>
            <a:t>Apply a revenue filter to arrive at companies with similar size of operations</a:t>
          </a:r>
        </a:p>
      </dgm:t>
    </dgm:pt>
    <dgm:pt modelId="{C1587297-8A7D-41A7-9ADF-CAF205903AD0}" type="parTrans" cxnId="{648B5459-76E4-4C22-85EF-7DB7F0D4B73B}">
      <dgm:prSet/>
      <dgm:spPr/>
      <dgm:t>
        <a:bodyPr/>
        <a:lstStyle/>
        <a:p>
          <a:pPr algn="l"/>
          <a:endParaRPr lang="en-IN" sz="1400"/>
        </a:p>
      </dgm:t>
    </dgm:pt>
    <dgm:pt modelId="{F4B19883-74E3-4AF9-A80E-09F7D07FA84A}" type="sibTrans" cxnId="{648B5459-76E4-4C22-85EF-7DB7F0D4B73B}">
      <dgm:prSet/>
      <dgm:spPr/>
      <dgm:t>
        <a:bodyPr/>
        <a:lstStyle/>
        <a:p>
          <a:endParaRPr lang="en-IN"/>
        </a:p>
      </dgm:t>
    </dgm:pt>
    <dgm:pt modelId="{EB6613D7-6AE5-4B14-8B97-5567E7F82D4B}">
      <dgm:prSet phldrT="[Text]"/>
      <dgm:spPr/>
      <dgm:t>
        <a:bodyPr/>
        <a:lstStyle/>
        <a:p>
          <a:r>
            <a:rPr lang="en-IN" u="sng" dirty="0"/>
            <a:t>Step 3</a:t>
          </a:r>
        </a:p>
      </dgm:t>
    </dgm:pt>
    <dgm:pt modelId="{D53F5A89-3B52-4061-AFDB-2F327523CEF7}" type="parTrans" cxnId="{DFD2F84A-ECBA-4157-8B67-C1E6BCBF60ED}">
      <dgm:prSet/>
      <dgm:spPr/>
      <dgm:t>
        <a:bodyPr/>
        <a:lstStyle/>
        <a:p>
          <a:pPr algn="l"/>
          <a:endParaRPr lang="en-IN" sz="1400"/>
        </a:p>
      </dgm:t>
    </dgm:pt>
    <dgm:pt modelId="{3236EFF4-E9D2-4341-89A6-49DB0DC33EA4}" type="sibTrans" cxnId="{DFD2F84A-ECBA-4157-8B67-C1E6BCBF60ED}">
      <dgm:prSet/>
      <dgm:spPr/>
      <dgm:t>
        <a:bodyPr/>
        <a:lstStyle/>
        <a:p>
          <a:endParaRPr lang="en-IN"/>
        </a:p>
      </dgm:t>
    </dgm:pt>
    <dgm:pt modelId="{5D10C771-2A6E-4AA3-B9F7-5C464E5B0C86}">
      <dgm:prSet phldrT="[Text]"/>
      <dgm:spPr/>
      <dgm:t>
        <a:bodyPr/>
        <a:lstStyle/>
        <a:p>
          <a:r>
            <a:rPr lang="en-IN" dirty="0"/>
            <a:t>Check the business profile and the annual reports to arrive at the final list of comparable companies </a:t>
          </a:r>
        </a:p>
      </dgm:t>
    </dgm:pt>
    <dgm:pt modelId="{CC61C4CB-F8D8-4DDD-89BA-FD1D78D5D2DF}" type="parTrans" cxnId="{D6C9D49D-09BB-4B2B-90B0-2E5FC973003C}">
      <dgm:prSet/>
      <dgm:spPr/>
      <dgm:t>
        <a:bodyPr/>
        <a:lstStyle/>
        <a:p>
          <a:pPr algn="l"/>
          <a:endParaRPr lang="en-IN" sz="1400"/>
        </a:p>
      </dgm:t>
    </dgm:pt>
    <dgm:pt modelId="{B665622D-3C5C-401C-868F-E3D6F3724ACD}" type="sibTrans" cxnId="{D6C9D49D-09BB-4B2B-90B0-2E5FC973003C}">
      <dgm:prSet/>
      <dgm:spPr/>
      <dgm:t>
        <a:bodyPr/>
        <a:lstStyle/>
        <a:p>
          <a:endParaRPr lang="en-IN"/>
        </a:p>
      </dgm:t>
    </dgm:pt>
    <dgm:pt modelId="{87E30663-8980-4F2F-8127-00302FC91914}" type="pres">
      <dgm:prSet presAssocID="{C1E7CC3E-DBA2-49CB-8D4B-E2F4066D6CBC}" presName="Name0" presStyleCnt="0">
        <dgm:presLayoutVars>
          <dgm:chMax val="7"/>
          <dgm:chPref val="7"/>
          <dgm:dir/>
          <dgm:animOne val="branch"/>
          <dgm:animLvl val="lvl"/>
        </dgm:presLayoutVars>
      </dgm:prSet>
      <dgm:spPr/>
    </dgm:pt>
    <dgm:pt modelId="{2B47394B-17E2-4C00-95EB-DD6BC5FFC5FC}" type="pres">
      <dgm:prSet presAssocID="{E30EF29A-7590-44E7-8637-5CF22639D77F}" presName="composite" presStyleCnt="0"/>
      <dgm:spPr/>
    </dgm:pt>
    <dgm:pt modelId="{EB7EBD78-17CC-4C33-964F-F01D79CE2EEF}" type="pres">
      <dgm:prSet presAssocID="{E30EF29A-7590-44E7-8637-5CF22639D77F}" presName="BackAccent" presStyleLbl="bgShp" presStyleIdx="0" presStyleCnt="3"/>
      <dgm:spPr/>
    </dgm:pt>
    <dgm:pt modelId="{75677EEF-8CAB-4CD7-AFCA-8D817B2A99B2}" type="pres">
      <dgm:prSet presAssocID="{E30EF29A-7590-44E7-8637-5CF22639D77F}" presName="Accent" presStyleLbl="alignNode1" presStyleIdx="0" presStyleCnt="3"/>
      <dgm:spPr/>
    </dgm:pt>
    <dgm:pt modelId="{7858F11C-6AC8-4837-A781-704CB6525131}" type="pres">
      <dgm:prSet presAssocID="{E30EF29A-7590-44E7-8637-5CF22639D77F}" presName="Child" presStyleLbl="revTx" presStyleIdx="0" presStyleCnt="6">
        <dgm:presLayoutVars>
          <dgm:chMax val="0"/>
          <dgm:chPref val="0"/>
          <dgm:bulletEnabled val="1"/>
        </dgm:presLayoutVars>
      </dgm:prSet>
      <dgm:spPr/>
    </dgm:pt>
    <dgm:pt modelId="{779816EC-C41D-4428-A7D2-67EA29D37980}" type="pres">
      <dgm:prSet presAssocID="{E30EF29A-7590-44E7-8637-5CF22639D77F}" presName="Parent" presStyleLbl="revTx" presStyleIdx="1" presStyleCnt="6">
        <dgm:presLayoutVars>
          <dgm:chMax val="1"/>
          <dgm:chPref val="1"/>
          <dgm:bulletEnabled val="1"/>
        </dgm:presLayoutVars>
      </dgm:prSet>
      <dgm:spPr/>
    </dgm:pt>
    <dgm:pt modelId="{AC417FC5-6843-41DC-A40A-2D4E846283AD}" type="pres">
      <dgm:prSet presAssocID="{E8E0952F-1D1F-4E92-B64B-42AC38BBE4ED}" presName="sibTrans" presStyleCnt="0"/>
      <dgm:spPr/>
    </dgm:pt>
    <dgm:pt modelId="{78A9414C-D999-427F-9FD9-456572F58E78}" type="pres">
      <dgm:prSet presAssocID="{7A31188A-09FD-4348-8FCE-5FBA554F9DF0}" presName="composite" presStyleCnt="0"/>
      <dgm:spPr/>
    </dgm:pt>
    <dgm:pt modelId="{77EC8F9A-0A35-4FFF-A5D9-7548D4E945CC}" type="pres">
      <dgm:prSet presAssocID="{7A31188A-09FD-4348-8FCE-5FBA554F9DF0}" presName="BackAccent" presStyleLbl="bgShp" presStyleIdx="1" presStyleCnt="3"/>
      <dgm:spPr/>
    </dgm:pt>
    <dgm:pt modelId="{5C97B048-B27C-4C7E-85DD-4A1239F3D12D}" type="pres">
      <dgm:prSet presAssocID="{7A31188A-09FD-4348-8FCE-5FBA554F9DF0}" presName="Accent" presStyleLbl="alignNode1" presStyleIdx="1" presStyleCnt="3"/>
      <dgm:spPr/>
    </dgm:pt>
    <dgm:pt modelId="{19B24F22-2CEE-4A81-B445-B429C2F668C7}" type="pres">
      <dgm:prSet presAssocID="{7A31188A-09FD-4348-8FCE-5FBA554F9DF0}" presName="Child" presStyleLbl="revTx" presStyleIdx="2" presStyleCnt="6">
        <dgm:presLayoutVars>
          <dgm:chMax val="0"/>
          <dgm:chPref val="0"/>
          <dgm:bulletEnabled val="1"/>
        </dgm:presLayoutVars>
      </dgm:prSet>
      <dgm:spPr/>
    </dgm:pt>
    <dgm:pt modelId="{35E4FABE-7482-4DE2-A316-E6C5FD17CEDD}" type="pres">
      <dgm:prSet presAssocID="{7A31188A-09FD-4348-8FCE-5FBA554F9DF0}" presName="Parent" presStyleLbl="revTx" presStyleIdx="3" presStyleCnt="6">
        <dgm:presLayoutVars>
          <dgm:chMax val="1"/>
          <dgm:chPref val="1"/>
          <dgm:bulletEnabled val="1"/>
        </dgm:presLayoutVars>
      </dgm:prSet>
      <dgm:spPr/>
    </dgm:pt>
    <dgm:pt modelId="{D55F1522-A88B-4DDA-AC31-FEAAAE6D16AB}" type="pres">
      <dgm:prSet presAssocID="{5C3BAB1C-E8B3-4BE1-A4C4-95A22A93005C}" presName="sibTrans" presStyleCnt="0"/>
      <dgm:spPr/>
    </dgm:pt>
    <dgm:pt modelId="{F926EB6C-B72E-408F-9A76-61C821BD7A26}" type="pres">
      <dgm:prSet presAssocID="{EB6613D7-6AE5-4B14-8B97-5567E7F82D4B}" presName="composite" presStyleCnt="0"/>
      <dgm:spPr/>
    </dgm:pt>
    <dgm:pt modelId="{E7442CE1-FA2B-4F18-BB4D-42B10F384633}" type="pres">
      <dgm:prSet presAssocID="{EB6613D7-6AE5-4B14-8B97-5567E7F82D4B}" presName="BackAccent" presStyleLbl="bgShp" presStyleIdx="2" presStyleCnt="3"/>
      <dgm:spPr/>
    </dgm:pt>
    <dgm:pt modelId="{1EB60867-4BD0-4335-9948-0CBD6D8B5E5C}" type="pres">
      <dgm:prSet presAssocID="{EB6613D7-6AE5-4B14-8B97-5567E7F82D4B}" presName="Accent" presStyleLbl="alignNode1" presStyleIdx="2" presStyleCnt="3"/>
      <dgm:spPr/>
    </dgm:pt>
    <dgm:pt modelId="{B9766FA5-257E-454B-996E-EB317C4D322A}" type="pres">
      <dgm:prSet presAssocID="{EB6613D7-6AE5-4B14-8B97-5567E7F82D4B}" presName="Child" presStyleLbl="revTx" presStyleIdx="4" presStyleCnt="6">
        <dgm:presLayoutVars>
          <dgm:chMax val="0"/>
          <dgm:chPref val="0"/>
          <dgm:bulletEnabled val="1"/>
        </dgm:presLayoutVars>
      </dgm:prSet>
      <dgm:spPr/>
    </dgm:pt>
    <dgm:pt modelId="{7A2816FA-C0A8-4B6A-BCB9-C6DFECCC3FA5}" type="pres">
      <dgm:prSet presAssocID="{EB6613D7-6AE5-4B14-8B97-5567E7F82D4B}" presName="Parent" presStyleLbl="revTx" presStyleIdx="5" presStyleCnt="6">
        <dgm:presLayoutVars>
          <dgm:chMax val="1"/>
          <dgm:chPref val="1"/>
          <dgm:bulletEnabled val="1"/>
        </dgm:presLayoutVars>
      </dgm:prSet>
      <dgm:spPr/>
    </dgm:pt>
  </dgm:ptLst>
  <dgm:cxnLst>
    <dgm:cxn modelId="{F291B737-F03A-4550-9277-FB9F2955C2B4}" type="presOf" srcId="{CE847E45-52D8-4781-B3A5-53702D8D5C92}" destId="{19B24F22-2CEE-4A81-B445-B429C2F668C7}" srcOrd="0" destOrd="0" presId="urn:microsoft.com/office/officeart/2008/layout/IncreasingCircleProcess"/>
    <dgm:cxn modelId="{DFD2F84A-ECBA-4157-8B67-C1E6BCBF60ED}" srcId="{C1E7CC3E-DBA2-49CB-8D4B-E2F4066D6CBC}" destId="{EB6613D7-6AE5-4B14-8B97-5567E7F82D4B}" srcOrd="2" destOrd="0" parTransId="{D53F5A89-3B52-4061-AFDB-2F327523CEF7}" sibTransId="{3236EFF4-E9D2-4341-89A6-49DB0DC33EA4}"/>
    <dgm:cxn modelId="{0E606070-19F7-4DD0-A811-D04C4BD2A85E}" type="presOf" srcId="{C1E7CC3E-DBA2-49CB-8D4B-E2F4066D6CBC}" destId="{87E30663-8980-4F2F-8127-00302FC91914}" srcOrd="0" destOrd="0" presId="urn:microsoft.com/office/officeart/2008/layout/IncreasingCircleProcess"/>
    <dgm:cxn modelId="{A5AA1956-CADC-40A6-9DDE-455D062EAE5E}" srcId="{C1E7CC3E-DBA2-49CB-8D4B-E2F4066D6CBC}" destId="{E30EF29A-7590-44E7-8637-5CF22639D77F}" srcOrd="0" destOrd="0" parTransId="{520436AE-015F-475E-89C3-4E8FB6E47BFC}" sibTransId="{E8E0952F-1D1F-4E92-B64B-42AC38BBE4ED}"/>
    <dgm:cxn modelId="{648B5459-76E4-4C22-85EF-7DB7F0D4B73B}" srcId="{7A31188A-09FD-4348-8FCE-5FBA554F9DF0}" destId="{CE847E45-52D8-4781-B3A5-53702D8D5C92}" srcOrd="0" destOrd="0" parTransId="{C1587297-8A7D-41A7-9ADF-CAF205903AD0}" sibTransId="{F4B19883-74E3-4AF9-A80E-09F7D07FA84A}"/>
    <dgm:cxn modelId="{BB126595-0F27-4997-8BD6-8919B83CF2D3}" srcId="{E30EF29A-7590-44E7-8637-5CF22639D77F}" destId="{52F63232-3966-4842-8017-A1865D5CFB44}" srcOrd="0" destOrd="0" parTransId="{017C808C-4A8C-4E3F-9E58-BA39914C5D1A}" sibTransId="{AC87575C-8E64-4AA5-AE6E-3AA8C4002C9C}"/>
    <dgm:cxn modelId="{77166197-2758-48F1-A243-15DF749D2D0C}" type="presOf" srcId="{7A31188A-09FD-4348-8FCE-5FBA554F9DF0}" destId="{35E4FABE-7482-4DE2-A316-E6C5FD17CEDD}" srcOrd="0" destOrd="0" presId="urn:microsoft.com/office/officeart/2008/layout/IncreasingCircleProcess"/>
    <dgm:cxn modelId="{D6C9D49D-09BB-4B2B-90B0-2E5FC973003C}" srcId="{EB6613D7-6AE5-4B14-8B97-5567E7F82D4B}" destId="{5D10C771-2A6E-4AA3-B9F7-5C464E5B0C86}" srcOrd="0" destOrd="0" parTransId="{CC61C4CB-F8D8-4DDD-89BA-FD1D78D5D2DF}" sibTransId="{B665622D-3C5C-401C-868F-E3D6F3724ACD}"/>
    <dgm:cxn modelId="{9187BBAB-6ED6-4819-AE87-06EBB8A5DEDA}" srcId="{C1E7CC3E-DBA2-49CB-8D4B-E2F4066D6CBC}" destId="{7A31188A-09FD-4348-8FCE-5FBA554F9DF0}" srcOrd="1" destOrd="0" parTransId="{751A7559-61C4-45FE-AF4B-CBDF580E5146}" sibTransId="{5C3BAB1C-E8B3-4BE1-A4C4-95A22A93005C}"/>
    <dgm:cxn modelId="{B6E2D2C4-3E08-4645-BB80-F01643E40C7C}" type="presOf" srcId="{5D10C771-2A6E-4AA3-B9F7-5C464E5B0C86}" destId="{B9766FA5-257E-454B-996E-EB317C4D322A}" srcOrd="0" destOrd="0" presId="urn:microsoft.com/office/officeart/2008/layout/IncreasingCircleProcess"/>
    <dgm:cxn modelId="{4BD4EDE8-5C33-44DE-8B04-AFE5AF2D4718}" type="presOf" srcId="{E30EF29A-7590-44E7-8637-5CF22639D77F}" destId="{779816EC-C41D-4428-A7D2-67EA29D37980}" srcOrd="0" destOrd="0" presId="urn:microsoft.com/office/officeart/2008/layout/IncreasingCircleProcess"/>
    <dgm:cxn modelId="{A9A45AF6-2B93-47F3-9DE3-6DD41F39BD1E}" type="presOf" srcId="{EB6613D7-6AE5-4B14-8B97-5567E7F82D4B}" destId="{7A2816FA-C0A8-4B6A-BCB9-C6DFECCC3FA5}" srcOrd="0" destOrd="0" presId="urn:microsoft.com/office/officeart/2008/layout/IncreasingCircleProcess"/>
    <dgm:cxn modelId="{E7C0B0F8-230C-4FDC-A70E-04AC978A1BD5}" type="presOf" srcId="{52F63232-3966-4842-8017-A1865D5CFB44}" destId="{7858F11C-6AC8-4837-A781-704CB6525131}" srcOrd="0" destOrd="0" presId="urn:microsoft.com/office/officeart/2008/layout/IncreasingCircleProcess"/>
    <dgm:cxn modelId="{3CA5B607-45B4-4DE9-B202-A3B7580897FC}" type="presParOf" srcId="{87E30663-8980-4F2F-8127-00302FC91914}" destId="{2B47394B-17E2-4C00-95EB-DD6BC5FFC5FC}" srcOrd="0" destOrd="0" presId="urn:microsoft.com/office/officeart/2008/layout/IncreasingCircleProcess"/>
    <dgm:cxn modelId="{91395A9A-0F3A-4EE1-B071-7FBF526DF27A}" type="presParOf" srcId="{2B47394B-17E2-4C00-95EB-DD6BC5FFC5FC}" destId="{EB7EBD78-17CC-4C33-964F-F01D79CE2EEF}" srcOrd="0" destOrd="0" presId="urn:microsoft.com/office/officeart/2008/layout/IncreasingCircleProcess"/>
    <dgm:cxn modelId="{FC1C4428-6D60-4370-9E49-95806C18F5C4}" type="presParOf" srcId="{2B47394B-17E2-4C00-95EB-DD6BC5FFC5FC}" destId="{75677EEF-8CAB-4CD7-AFCA-8D817B2A99B2}" srcOrd="1" destOrd="0" presId="urn:microsoft.com/office/officeart/2008/layout/IncreasingCircleProcess"/>
    <dgm:cxn modelId="{F50AC3C0-8442-4C9D-963F-0E4C0D3E8C0E}" type="presParOf" srcId="{2B47394B-17E2-4C00-95EB-DD6BC5FFC5FC}" destId="{7858F11C-6AC8-4837-A781-704CB6525131}" srcOrd="2" destOrd="0" presId="urn:microsoft.com/office/officeart/2008/layout/IncreasingCircleProcess"/>
    <dgm:cxn modelId="{88E06B44-7B86-41E4-86E2-9ED327EAF214}" type="presParOf" srcId="{2B47394B-17E2-4C00-95EB-DD6BC5FFC5FC}" destId="{779816EC-C41D-4428-A7D2-67EA29D37980}" srcOrd="3" destOrd="0" presId="urn:microsoft.com/office/officeart/2008/layout/IncreasingCircleProcess"/>
    <dgm:cxn modelId="{3D3220D7-C3DF-4C1F-917C-EB36A4485646}" type="presParOf" srcId="{87E30663-8980-4F2F-8127-00302FC91914}" destId="{AC417FC5-6843-41DC-A40A-2D4E846283AD}" srcOrd="1" destOrd="0" presId="urn:microsoft.com/office/officeart/2008/layout/IncreasingCircleProcess"/>
    <dgm:cxn modelId="{AE372D64-77DF-43D9-BF4F-462A3980F2FA}" type="presParOf" srcId="{87E30663-8980-4F2F-8127-00302FC91914}" destId="{78A9414C-D999-427F-9FD9-456572F58E78}" srcOrd="2" destOrd="0" presId="urn:microsoft.com/office/officeart/2008/layout/IncreasingCircleProcess"/>
    <dgm:cxn modelId="{CFA9359E-4CB1-4A39-BFC0-4F9FFDAB3B3E}" type="presParOf" srcId="{78A9414C-D999-427F-9FD9-456572F58E78}" destId="{77EC8F9A-0A35-4FFF-A5D9-7548D4E945CC}" srcOrd="0" destOrd="0" presId="urn:microsoft.com/office/officeart/2008/layout/IncreasingCircleProcess"/>
    <dgm:cxn modelId="{C4712E93-83B2-40D6-BE30-A954BB68CAA7}" type="presParOf" srcId="{78A9414C-D999-427F-9FD9-456572F58E78}" destId="{5C97B048-B27C-4C7E-85DD-4A1239F3D12D}" srcOrd="1" destOrd="0" presId="urn:microsoft.com/office/officeart/2008/layout/IncreasingCircleProcess"/>
    <dgm:cxn modelId="{2CB10311-815C-490C-A364-6E22BBC35B48}" type="presParOf" srcId="{78A9414C-D999-427F-9FD9-456572F58E78}" destId="{19B24F22-2CEE-4A81-B445-B429C2F668C7}" srcOrd="2" destOrd="0" presId="urn:microsoft.com/office/officeart/2008/layout/IncreasingCircleProcess"/>
    <dgm:cxn modelId="{E410FC10-7D6A-40F2-A410-543A5B8DA2E4}" type="presParOf" srcId="{78A9414C-D999-427F-9FD9-456572F58E78}" destId="{35E4FABE-7482-4DE2-A316-E6C5FD17CEDD}" srcOrd="3" destOrd="0" presId="urn:microsoft.com/office/officeart/2008/layout/IncreasingCircleProcess"/>
    <dgm:cxn modelId="{36D5363C-9540-456E-84F6-C227AA766EEB}" type="presParOf" srcId="{87E30663-8980-4F2F-8127-00302FC91914}" destId="{D55F1522-A88B-4DDA-AC31-FEAAAE6D16AB}" srcOrd="3" destOrd="0" presId="urn:microsoft.com/office/officeart/2008/layout/IncreasingCircleProcess"/>
    <dgm:cxn modelId="{3D6259B5-475E-406F-8E4F-C783FD79AF65}" type="presParOf" srcId="{87E30663-8980-4F2F-8127-00302FC91914}" destId="{F926EB6C-B72E-408F-9A76-61C821BD7A26}" srcOrd="4" destOrd="0" presId="urn:microsoft.com/office/officeart/2008/layout/IncreasingCircleProcess"/>
    <dgm:cxn modelId="{ACB2E824-DA24-4CE0-A987-04A4F9CC2304}" type="presParOf" srcId="{F926EB6C-B72E-408F-9A76-61C821BD7A26}" destId="{E7442CE1-FA2B-4F18-BB4D-42B10F384633}" srcOrd="0" destOrd="0" presId="urn:microsoft.com/office/officeart/2008/layout/IncreasingCircleProcess"/>
    <dgm:cxn modelId="{3E5B042A-391F-4B11-AB6C-7F0B9D87A6DB}" type="presParOf" srcId="{F926EB6C-B72E-408F-9A76-61C821BD7A26}" destId="{1EB60867-4BD0-4335-9948-0CBD6D8B5E5C}" srcOrd="1" destOrd="0" presId="urn:microsoft.com/office/officeart/2008/layout/IncreasingCircleProcess"/>
    <dgm:cxn modelId="{674E89EF-B0D8-4986-B1B7-AAA47592F36B}" type="presParOf" srcId="{F926EB6C-B72E-408F-9A76-61C821BD7A26}" destId="{B9766FA5-257E-454B-996E-EB317C4D322A}" srcOrd="2" destOrd="0" presId="urn:microsoft.com/office/officeart/2008/layout/IncreasingCircleProcess"/>
    <dgm:cxn modelId="{82991C10-9F36-4D2B-AAEC-5E59CA7D59C1}" type="presParOf" srcId="{F926EB6C-B72E-408F-9A76-61C821BD7A26}" destId="{7A2816FA-C0A8-4B6A-BCB9-C6DFECCC3FA5}"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280E3BA-4A31-4805-9DC8-3FCF5F9F7F57}"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IN"/>
        </a:p>
      </dgm:t>
    </dgm:pt>
    <dgm:pt modelId="{D6E85DDC-17CD-4074-92EA-64A33502C6C4}">
      <dgm:prSet phldrT="[Text]" custT="1"/>
      <dgm:spPr/>
      <dgm:t>
        <a:bodyPr/>
        <a:lstStyle/>
        <a:p>
          <a:pPr algn="l"/>
          <a:r>
            <a:rPr lang="en-IN" sz="1800" dirty="0"/>
            <a:t>Investments</a:t>
          </a:r>
        </a:p>
      </dgm:t>
    </dgm:pt>
    <dgm:pt modelId="{DE87341B-75C2-41DF-94E4-826C301EDB8D}" type="parTrans" cxnId="{F54B5CF7-5BC2-4B93-8E1F-3D32B89CC807}">
      <dgm:prSet/>
      <dgm:spPr/>
      <dgm:t>
        <a:bodyPr/>
        <a:lstStyle/>
        <a:p>
          <a:pPr algn="l"/>
          <a:endParaRPr lang="en-IN" sz="2800"/>
        </a:p>
      </dgm:t>
    </dgm:pt>
    <dgm:pt modelId="{743A288C-DE2F-4C3B-B934-9F741A4CAF3F}" type="sibTrans" cxnId="{F54B5CF7-5BC2-4B93-8E1F-3D32B89CC807}">
      <dgm:prSet/>
      <dgm:spPr/>
      <dgm:t>
        <a:bodyPr/>
        <a:lstStyle/>
        <a:p>
          <a:pPr algn="l"/>
          <a:endParaRPr lang="en-IN" sz="2800"/>
        </a:p>
      </dgm:t>
    </dgm:pt>
    <dgm:pt modelId="{AF6E240E-3664-48C3-BA83-B968F5EAF893}">
      <dgm:prSet phldrT="[Text]" custT="1"/>
      <dgm:spPr/>
      <dgm:t>
        <a:bodyPr/>
        <a:lstStyle/>
        <a:p>
          <a:pPr algn="l"/>
          <a:r>
            <a:rPr lang="en-IN" sz="1800" dirty="0"/>
            <a:t>Other Surplus Assets </a:t>
          </a:r>
        </a:p>
      </dgm:t>
    </dgm:pt>
    <dgm:pt modelId="{9E17E156-2091-4CAA-A379-404A97D5E2FB}" type="parTrans" cxnId="{0EBCE124-7C20-438B-B80D-209D10D3B3A3}">
      <dgm:prSet/>
      <dgm:spPr/>
      <dgm:t>
        <a:bodyPr/>
        <a:lstStyle/>
        <a:p>
          <a:pPr algn="l"/>
          <a:endParaRPr lang="en-IN" sz="2800"/>
        </a:p>
      </dgm:t>
    </dgm:pt>
    <dgm:pt modelId="{94419DED-6503-44AF-AB10-8805BB15DFC2}" type="sibTrans" cxnId="{0EBCE124-7C20-438B-B80D-209D10D3B3A3}">
      <dgm:prSet/>
      <dgm:spPr/>
      <dgm:t>
        <a:bodyPr/>
        <a:lstStyle/>
        <a:p>
          <a:pPr algn="l"/>
          <a:endParaRPr lang="en-IN" sz="2800"/>
        </a:p>
      </dgm:t>
    </dgm:pt>
    <dgm:pt modelId="{D51B0C96-C06B-4B9D-BB1E-9E3AAC480ACA}">
      <dgm:prSet phldrT="[Text]" custT="1"/>
      <dgm:spPr/>
      <dgm:t>
        <a:bodyPr/>
        <a:lstStyle/>
        <a:p>
          <a:pPr algn="l"/>
          <a:r>
            <a:rPr lang="en-IN" sz="1800" dirty="0">
              <a:solidFill>
                <a:schemeClr val="tx1"/>
              </a:solidFill>
            </a:rPr>
            <a:t>Value of </a:t>
          </a:r>
          <a:r>
            <a:rPr lang="en-IN" sz="1800" dirty="0">
              <a:ln/>
              <a:solidFill>
                <a:schemeClr val="tx1"/>
              </a:solidFill>
            </a:rPr>
            <a:t>Operating</a:t>
          </a:r>
          <a:r>
            <a:rPr lang="en-IN" sz="1800" dirty="0">
              <a:solidFill>
                <a:schemeClr val="tx1"/>
              </a:solidFill>
            </a:rPr>
            <a:t> Business</a:t>
          </a:r>
        </a:p>
      </dgm:t>
    </dgm:pt>
    <dgm:pt modelId="{BDAFD8DE-C473-43ED-83C3-55E4326962C4}" type="parTrans" cxnId="{30ADCD40-7B75-42CA-98B7-E8BB95B570E1}">
      <dgm:prSet/>
      <dgm:spPr/>
      <dgm:t>
        <a:bodyPr/>
        <a:lstStyle/>
        <a:p>
          <a:pPr algn="l"/>
          <a:endParaRPr lang="en-IN" sz="2800"/>
        </a:p>
      </dgm:t>
    </dgm:pt>
    <dgm:pt modelId="{A0C16588-60BD-4F8A-BDF1-16ADBF18F115}" type="sibTrans" cxnId="{30ADCD40-7B75-42CA-98B7-E8BB95B570E1}">
      <dgm:prSet/>
      <dgm:spPr/>
      <dgm:t>
        <a:bodyPr/>
        <a:lstStyle/>
        <a:p>
          <a:pPr algn="l"/>
          <a:endParaRPr lang="en-IN" sz="2800"/>
        </a:p>
      </dgm:t>
    </dgm:pt>
    <dgm:pt modelId="{00C3534F-1D36-44F4-99AF-6BE1EB049239}">
      <dgm:prSet phldrT="[Text]" custT="1"/>
      <dgm:spPr/>
      <dgm:t>
        <a:bodyPr/>
        <a:lstStyle/>
        <a:p>
          <a:pPr algn="l"/>
          <a:r>
            <a:rPr lang="en-IN" sz="1800">
              <a:ln/>
            </a:rPr>
            <a:t>Cash and Cash Equivalents</a:t>
          </a:r>
          <a:endParaRPr lang="en-IN" sz="1800" dirty="0">
            <a:ln/>
          </a:endParaRPr>
        </a:p>
      </dgm:t>
    </dgm:pt>
    <dgm:pt modelId="{60B0DD67-A288-4240-8C58-172D491AF48D}" type="parTrans" cxnId="{B26C2CCA-E6BF-4940-ACCF-3CD6819DE2EF}">
      <dgm:prSet/>
      <dgm:spPr/>
      <dgm:t>
        <a:bodyPr/>
        <a:lstStyle/>
        <a:p>
          <a:pPr algn="l"/>
          <a:endParaRPr lang="en-IN" sz="2800"/>
        </a:p>
      </dgm:t>
    </dgm:pt>
    <dgm:pt modelId="{607A91C7-88C2-4BA4-A78A-EF19566A5556}" type="sibTrans" cxnId="{B26C2CCA-E6BF-4940-ACCF-3CD6819DE2EF}">
      <dgm:prSet/>
      <dgm:spPr/>
      <dgm:t>
        <a:bodyPr/>
        <a:lstStyle/>
        <a:p>
          <a:pPr algn="l"/>
          <a:endParaRPr lang="en-IN" sz="2800"/>
        </a:p>
      </dgm:t>
    </dgm:pt>
    <dgm:pt modelId="{43CA9147-2C63-4AD1-B240-94C7FC7B7B48}" type="pres">
      <dgm:prSet presAssocID="{B280E3BA-4A31-4805-9DC8-3FCF5F9F7F57}" presName="diagram" presStyleCnt="0">
        <dgm:presLayoutVars>
          <dgm:dir/>
          <dgm:resizeHandles val="exact"/>
        </dgm:presLayoutVars>
      </dgm:prSet>
      <dgm:spPr/>
    </dgm:pt>
    <dgm:pt modelId="{0E79F58F-8C82-4E1E-8D32-AC9C82E6527D}" type="pres">
      <dgm:prSet presAssocID="{D6E85DDC-17CD-4074-92EA-64A33502C6C4}" presName="node" presStyleLbl="node1" presStyleIdx="0" presStyleCnt="4">
        <dgm:presLayoutVars>
          <dgm:bulletEnabled val="1"/>
        </dgm:presLayoutVars>
      </dgm:prSet>
      <dgm:spPr/>
    </dgm:pt>
    <dgm:pt modelId="{1B0DB13F-7032-4AAF-887A-C56948A74249}" type="pres">
      <dgm:prSet presAssocID="{743A288C-DE2F-4C3B-B934-9F741A4CAF3F}" presName="sibTrans" presStyleCnt="0"/>
      <dgm:spPr/>
    </dgm:pt>
    <dgm:pt modelId="{BD08BAE5-C7D3-40E1-BD62-066254A7D498}" type="pres">
      <dgm:prSet presAssocID="{AF6E240E-3664-48C3-BA83-B968F5EAF893}" presName="node" presStyleLbl="node1" presStyleIdx="1" presStyleCnt="4">
        <dgm:presLayoutVars>
          <dgm:bulletEnabled val="1"/>
        </dgm:presLayoutVars>
      </dgm:prSet>
      <dgm:spPr/>
    </dgm:pt>
    <dgm:pt modelId="{31B38255-8F4E-4C19-9086-B76A28D83070}" type="pres">
      <dgm:prSet presAssocID="{94419DED-6503-44AF-AB10-8805BB15DFC2}" presName="sibTrans" presStyleCnt="0"/>
      <dgm:spPr/>
    </dgm:pt>
    <dgm:pt modelId="{7B10C750-ABD9-418A-8ACD-7CF6216FC9CB}" type="pres">
      <dgm:prSet presAssocID="{D51B0C96-C06B-4B9D-BB1E-9E3AAC480ACA}" presName="node" presStyleLbl="node1" presStyleIdx="2" presStyleCnt="4">
        <dgm:presLayoutVars>
          <dgm:bulletEnabled val="1"/>
        </dgm:presLayoutVars>
      </dgm:prSet>
      <dgm:spPr/>
    </dgm:pt>
    <dgm:pt modelId="{B4ACFBA3-3164-490D-A050-F9FCE1BCCFEF}" type="pres">
      <dgm:prSet presAssocID="{A0C16588-60BD-4F8A-BDF1-16ADBF18F115}" presName="sibTrans" presStyleCnt="0"/>
      <dgm:spPr/>
    </dgm:pt>
    <dgm:pt modelId="{05277CB4-240D-44B2-84E5-2A82127B40E5}" type="pres">
      <dgm:prSet presAssocID="{00C3534F-1D36-44F4-99AF-6BE1EB049239}" presName="node" presStyleLbl="node1" presStyleIdx="3" presStyleCnt="4">
        <dgm:presLayoutVars>
          <dgm:bulletEnabled val="1"/>
        </dgm:presLayoutVars>
      </dgm:prSet>
      <dgm:spPr/>
    </dgm:pt>
  </dgm:ptLst>
  <dgm:cxnLst>
    <dgm:cxn modelId="{BBCE0716-FA22-4E57-A4C1-0CFA1F3702FD}" type="presOf" srcId="{00C3534F-1D36-44F4-99AF-6BE1EB049239}" destId="{05277CB4-240D-44B2-84E5-2A82127B40E5}" srcOrd="0" destOrd="0" presId="urn:microsoft.com/office/officeart/2005/8/layout/default"/>
    <dgm:cxn modelId="{0EBCE124-7C20-438B-B80D-209D10D3B3A3}" srcId="{B280E3BA-4A31-4805-9DC8-3FCF5F9F7F57}" destId="{AF6E240E-3664-48C3-BA83-B968F5EAF893}" srcOrd="1" destOrd="0" parTransId="{9E17E156-2091-4CAA-A379-404A97D5E2FB}" sibTransId="{94419DED-6503-44AF-AB10-8805BB15DFC2}"/>
    <dgm:cxn modelId="{923A5032-8FB5-45FF-A9C7-824D077D969E}" type="presOf" srcId="{D51B0C96-C06B-4B9D-BB1E-9E3AAC480ACA}" destId="{7B10C750-ABD9-418A-8ACD-7CF6216FC9CB}" srcOrd="0" destOrd="0" presId="urn:microsoft.com/office/officeart/2005/8/layout/default"/>
    <dgm:cxn modelId="{30ADCD40-7B75-42CA-98B7-E8BB95B570E1}" srcId="{B280E3BA-4A31-4805-9DC8-3FCF5F9F7F57}" destId="{D51B0C96-C06B-4B9D-BB1E-9E3AAC480ACA}" srcOrd="2" destOrd="0" parTransId="{BDAFD8DE-C473-43ED-83C3-55E4326962C4}" sibTransId="{A0C16588-60BD-4F8A-BDF1-16ADBF18F115}"/>
    <dgm:cxn modelId="{27CF4970-7EA2-4694-9D57-D86514FD7D6A}" type="presOf" srcId="{B280E3BA-4A31-4805-9DC8-3FCF5F9F7F57}" destId="{43CA9147-2C63-4AD1-B240-94C7FC7B7B48}" srcOrd="0" destOrd="0" presId="urn:microsoft.com/office/officeart/2005/8/layout/default"/>
    <dgm:cxn modelId="{BF624F7B-EB4C-4949-96B7-46E8BF8BDFE5}" type="presOf" srcId="{D6E85DDC-17CD-4074-92EA-64A33502C6C4}" destId="{0E79F58F-8C82-4E1E-8D32-AC9C82E6527D}" srcOrd="0" destOrd="0" presId="urn:microsoft.com/office/officeart/2005/8/layout/default"/>
    <dgm:cxn modelId="{B26C2CCA-E6BF-4940-ACCF-3CD6819DE2EF}" srcId="{B280E3BA-4A31-4805-9DC8-3FCF5F9F7F57}" destId="{00C3534F-1D36-44F4-99AF-6BE1EB049239}" srcOrd="3" destOrd="0" parTransId="{60B0DD67-A288-4240-8C58-172D491AF48D}" sibTransId="{607A91C7-88C2-4BA4-A78A-EF19566A5556}"/>
    <dgm:cxn modelId="{F54B5CF7-5BC2-4B93-8E1F-3D32B89CC807}" srcId="{B280E3BA-4A31-4805-9DC8-3FCF5F9F7F57}" destId="{D6E85DDC-17CD-4074-92EA-64A33502C6C4}" srcOrd="0" destOrd="0" parTransId="{DE87341B-75C2-41DF-94E4-826C301EDB8D}" sibTransId="{743A288C-DE2F-4C3B-B934-9F741A4CAF3F}"/>
    <dgm:cxn modelId="{7460E3FD-B9B2-4069-BEAC-FE885CA3C7F6}" type="presOf" srcId="{AF6E240E-3664-48C3-BA83-B968F5EAF893}" destId="{BD08BAE5-C7D3-40E1-BD62-066254A7D498}" srcOrd="0" destOrd="0" presId="urn:microsoft.com/office/officeart/2005/8/layout/default"/>
    <dgm:cxn modelId="{2F0B8749-C8B3-40B4-865D-AF6928846E12}" type="presParOf" srcId="{43CA9147-2C63-4AD1-B240-94C7FC7B7B48}" destId="{0E79F58F-8C82-4E1E-8D32-AC9C82E6527D}" srcOrd="0" destOrd="0" presId="urn:microsoft.com/office/officeart/2005/8/layout/default"/>
    <dgm:cxn modelId="{763F1964-80E5-41AC-A597-276EFACF5DD7}" type="presParOf" srcId="{43CA9147-2C63-4AD1-B240-94C7FC7B7B48}" destId="{1B0DB13F-7032-4AAF-887A-C56948A74249}" srcOrd="1" destOrd="0" presId="urn:microsoft.com/office/officeart/2005/8/layout/default"/>
    <dgm:cxn modelId="{4E744A4F-606E-4AB7-BB49-CF62F5DD3603}" type="presParOf" srcId="{43CA9147-2C63-4AD1-B240-94C7FC7B7B48}" destId="{BD08BAE5-C7D3-40E1-BD62-066254A7D498}" srcOrd="2" destOrd="0" presId="urn:microsoft.com/office/officeart/2005/8/layout/default"/>
    <dgm:cxn modelId="{93F9C47F-82C2-42ED-8CF0-FD62CEA4C0D2}" type="presParOf" srcId="{43CA9147-2C63-4AD1-B240-94C7FC7B7B48}" destId="{31B38255-8F4E-4C19-9086-B76A28D83070}" srcOrd="3" destOrd="0" presId="urn:microsoft.com/office/officeart/2005/8/layout/default"/>
    <dgm:cxn modelId="{45FBEA0C-7923-4530-9E3D-6306843064E5}" type="presParOf" srcId="{43CA9147-2C63-4AD1-B240-94C7FC7B7B48}" destId="{7B10C750-ABD9-418A-8ACD-7CF6216FC9CB}" srcOrd="4" destOrd="0" presId="urn:microsoft.com/office/officeart/2005/8/layout/default"/>
    <dgm:cxn modelId="{A1475E62-7906-437F-83C0-815B29A76F59}" type="presParOf" srcId="{43CA9147-2C63-4AD1-B240-94C7FC7B7B48}" destId="{B4ACFBA3-3164-490D-A050-F9FCE1BCCFEF}" srcOrd="5" destOrd="0" presId="urn:microsoft.com/office/officeart/2005/8/layout/default"/>
    <dgm:cxn modelId="{5CFFAE24-C697-4BD3-80D9-14AE20111DD7}" type="presParOf" srcId="{43CA9147-2C63-4AD1-B240-94C7FC7B7B48}" destId="{05277CB4-240D-44B2-84E5-2A82127B40E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835BE-64A7-43AD-9581-0AED02CA8985}">
      <dsp:nvSpPr>
        <dsp:cNvPr id="0" name=""/>
        <dsp:cNvSpPr/>
      </dsp:nvSpPr>
      <dsp:spPr>
        <a:xfrm>
          <a:off x="-5423359" y="-830441"/>
          <a:ext cx="6457636" cy="6457636"/>
        </a:xfrm>
        <a:prstGeom prst="blockArc">
          <a:avLst>
            <a:gd name="adj1" fmla="val 18900000"/>
            <a:gd name="adj2" fmla="val 2700000"/>
            <a:gd name="adj3" fmla="val 334"/>
          </a:avLst>
        </a:pr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15B3B4-6550-4ED2-A4CD-C57DBD730C31}">
      <dsp:nvSpPr>
        <dsp:cNvPr id="0" name=""/>
        <dsp:cNvSpPr/>
      </dsp:nvSpPr>
      <dsp:spPr>
        <a:xfrm>
          <a:off x="385574" y="252597"/>
          <a:ext cx="10749077" cy="505002"/>
        </a:xfrm>
        <a:prstGeom prst="rect">
          <a:avLst/>
        </a:prstGeom>
        <a:solidFill>
          <a:schemeClr val="bg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845"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Improving performance of Target Cos.</a:t>
          </a:r>
          <a:endParaRPr lang="en-IN" sz="1600" kern="1200" dirty="0">
            <a:solidFill>
              <a:schemeClr val="tx1"/>
            </a:solidFill>
          </a:endParaRPr>
        </a:p>
      </dsp:txBody>
      <dsp:txXfrm>
        <a:off x="385574" y="252597"/>
        <a:ext cx="10749077" cy="505002"/>
      </dsp:txXfrm>
    </dsp:sp>
    <dsp:sp modelId="{85DE6279-3ECD-4AE4-B02A-99FC4AA7D77C}">
      <dsp:nvSpPr>
        <dsp:cNvPr id="0" name=""/>
        <dsp:cNvSpPr/>
      </dsp:nvSpPr>
      <dsp:spPr>
        <a:xfrm>
          <a:off x="69947" y="189471"/>
          <a:ext cx="631252" cy="631252"/>
        </a:xfrm>
        <a:prstGeom prst="ellipse">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070C16-17AB-4DD5-A28A-0AC051967BE5}">
      <dsp:nvSpPr>
        <dsp:cNvPr id="0" name=""/>
        <dsp:cNvSpPr/>
      </dsp:nvSpPr>
      <dsp:spPr>
        <a:xfrm>
          <a:off x="800972" y="1010004"/>
          <a:ext cx="10333678" cy="505002"/>
        </a:xfrm>
        <a:prstGeom prst="rect">
          <a:avLst/>
        </a:prstGeom>
        <a:solidFill>
          <a:schemeClr val="accent1">
            <a:lumMod val="20000"/>
            <a:lumOff val="8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845"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Identify ‘winners’ early and contribute to their growth story, while generating returns</a:t>
          </a:r>
          <a:endParaRPr lang="en-IN" sz="1600" kern="1200" dirty="0">
            <a:solidFill>
              <a:schemeClr val="tx1"/>
            </a:solidFill>
          </a:endParaRPr>
        </a:p>
      </dsp:txBody>
      <dsp:txXfrm>
        <a:off x="800972" y="1010004"/>
        <a:ext cx="10333678" cy="505002"/>
      </dsp:txXfrm>
    </dsp:sp>
    <dsp:sp modelId="{74C4357E-0240-4C83-B9EC-56E1049062E3}">
      <dsp:nvSpPr>
        <dsp:cNvPr id="0" name=""/>
        <dsp:cNvSpPr/>
      </dsp:nvSpPr>
      <dsp:spPr>
        <a:xfrm>
          <a:off x="485346" y="946879"/>
          <a:ext cx="631252" cy="631252"/>
        </a:xfrm>
        <a:prstGeom prst="ellipse">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7BA846-F6D8-4DFF-A868-8647E3B7CF0D}">
      <dsp:nvSpPr>
        <dsp:cNvPr id="0" name=""/>
        <dsp:cNvSpPr/>
      </dsp:nvSpPr>
      <dsp:spPr>
        <a:xfrm>
          <a:off x="990924" y="1767411"/>
          <a:ext cx="10143726" cy="505002"/>
        </a:xfrm>
        <a:prstGeom prst="rect">
          <a:avLst/>
        </a:prstGeom>
        <a:solidFill>
          <a:schemeClr val="accent1">
            <a:lumMod val="40000"/>
            <a:lumOff val="6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845"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Creating market access for the products/ services of Target Cos. or Acquiring Co.</a:t>
          </a:r>
          <a:endParaRPr lang="en-IN" sz="1600" kern="1200" dirty="0">
            <a:solidFill>
              <a:schemeClr val="tx1"/>
            </a:solidFill>
          </a:endParaRPr>
        </a:p>
      </dsp:txBody>
      <dsp:txXfrm>
        <a:off x="990924" y="1767411"/>
        <a:ext cx="10143726" cy="505002"/>
      </dsp:txXfrm>
    </dsp:sp>
    <dsp:sp modelId="{69AB1045-A425-4DDD-899B-40446F8277D9}">
      <dsp:nvSpPr>
        <dsp:cNvPr id="0" name=""/>
        <dsp:cNvSpPr/>
      </dsp:nvSpPr>
      <dsp:spPr>
        <a:xfrm>
          <a:off x="675298" y="1704286"/>
          <a:ext cx="631252" cy="631252"/>
        </a:xfrm>
        <a:prstGeom prst="ellipse">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D1764B-F143-4B57-8A67-D5A1DE4E96CC}">
      <dsp:nvSpPr>
        <dsp:cNvPr id="0" name=""/>
        <dsp:cNvSpPr/>
      </dsp:nvSpPr>
      <dsp:spPr>
        <a:xfrm>
          <a:off x="990924" y="2524339"/>
          <a:ext cx="10143726" cy="505002"/>
        </a:xfrm>
        <a:prstGeom prst="rect">
          <a:avLst/>
        </a:prstGeom>
        <a:solidFill>
          <a:schemeClr val="accent1">
            <a:lumMod val="60000"/>
            <a:lumOff val="4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845"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Acquisition of a skill/ technology easily, instead of time and cost commitments for building them in-house</a:t>
          </a:r>
          <a:endParaRPr lang="en-IN" sz="1600" kern="1200" dirty="0">
            <a:solidFill>
              <a:schemeClr val="tx1"/>
            </a:solidFill>
          </a:endParaRPr>
        </a:p>
      </dsp:txBody>
      <dsp:txXfrm>
        <a:off x="990924" y="2524339"/>
        <a:ext cx="10143726" cy="505002"/>
      </dsp:txXfrm>
    </dsp:sp>
    <dsp:sp modelId="{928739E2-0ACB-47ED-97C2-6F05F23078DD}">
      <dsp:nvSpPr>
        <dsp:cNvPr id="0" name=""/>
        <dsp:cNvSpPr/>
      </dsp:nvSpPr>
      <dsp:spPr>
        <a:xfrm>
          <a:off x="675298" y="2461213"/>
          <a:ext cx="631252" cy="631252"/>
        </a:xfrm>
        <a:prstGeom prst="ellipse">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E48E2C-3417-4AED-A3D6-0265CA3EAD5A}">
      <dsp:nvSpPr>
        <dsp:cNvPr id="0" name=""/>
        <dsp:cNvSpPr/>
      </dsp:nvSpPr>
      <dsp:spPr>
        <a:xfrm>
          <a:off x="800972" y="3281746"/>
          <a:ext cx="10333678" cy="505002"/>
        </a:xfrm>
        <a:prstGeom prst="rect">
          <a:avLst/>
        </a:prstGeom>
        <a:solidFill>
          <a:schemeClr val="accent1">
            <a:lumMod val="75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845"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Consolidation of overall market to remove excess capacity from industry</a:t>
          </a:r>
          <a:endParaRPr lang="en-IN" sz="1600" kern="1200" dirty="0">
            <a:solidFill>
              <a:schemeClr val="bg1"/>
            </a:solidFill>
          </a:endParaRPr>
        </a:p>
      </dsp:txBody>
      <dsp:txXfrm>
        <a:off x="800972" y="3281746"/>
        <a:ext cx="10333678" cy="505002"/>
      </dsp:txXfrm>
    </dsp:sp>
    <dsp:sp modelId="{1791CE34-4057-4715-8187-0FA8890F3893}">
      <dsp:nvSpPr>
        <dsp:cNvPr id="0" name=""/>
        <dsp:cNvSpPr/>
      </dsp:nvSpPr>
      <dsp:spPr>
        <a:xfrm>
          <a:off x="485346" y="3218621"/>
          <a:ext cx="631252" cy="631252"/>
        </a:xfrm>
        <a:prstGeom prst="ellipse">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2E3B7D-16B4-4F64-8E14-A82013176181}">
      <dsp:nvSpPr>
        <dsp:cNvPr id="0" name=""/>
        <dsp:cNvSpPr/>
      </dsp:nvSpPr>
      <dsp:spPr>
        <a:xfrm>
          <a:off x="385574" y="4039153"/>
          <a:ext cx="10749077" cy="505002"/>
        </a:xfrm>
        <a:prstGeom prst="rect">
          <a:avLst/>
        </a:prstGeom>
        <a:solidFill>
          <a:schemeClr val="accent1">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845"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Exploiting a business’s industry-specific scalability</a:t>
          </a:r>
          <a:endParaRPr lang="en-IN" sz="1600" kern="1200" dirty="0">
            <a:solidFill>
              <a:schemeClr val="bg1"/>
            </a:solidFill>
          </a:endParaRPr>
        </a:p>
      </dsp:txBody>
      <dsp:txXfrm>
        <a:off x="385574" y="4039153"/>
        <a:ext cx="10749077" cy="505002"/>
      </dsp:txXfrm>
    </dsp:sp>
    <dsp:sp modelId="{6111AB23-AC97-4278-82D0-226BAADDFD8D}">
      <dsp:nvSpPr>
        <dsp:cNvPr id="0" name=""/>
        <dsp:cNvSpPr/>
      </dsp:nvSpPr>
      <dsp:spPr>
        <a:xfrm>
          <a:off x="69947" y="3976028"/>
          <a:ext cx="631252" cy="631252"/>
        </a:xfrm>
        <a:prstGeom prst="ellipse">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234B20-2225-427C-AB23-6AD1FFEF3518}">
      <dsp:nvSpPr>
        <dsp:cNvPr id="0" name=""/>
        <dsp:cNvSpPr/>
      </dsp:nvSpPr>
      <dsp:spPr>
        <a:xfrm>
          <a:off x="0" y="235806"/>
          <a:ext cx="7263175" cy="1063125"/>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3703" tIns="312420" rIns="563703" bIns="113792" numCol="1" spcCol="1270" anchor="t" anchorCtr="0">
          <a:noAutofit/>
        </a:bodyPr>
        <a:lstStyle/>
        <a:p>
          <a:pPr marL="171450" lvl="1" indent="-171450" algn="just" defTabSz="711200">
            <a:lnSpc>
              <a:spcPct val="90000"/>
            </a:lnSpc>
            <a:spcBef>
              <a:spcPct val="0"/>
            </a:spcBef>
            <a:spcAft>
              <a:spcPct val="15000"/>
            </a:spcAft>
            <a:buChar char="•"/>
          </a:pPr>
          <a:r>
            <a:rPr lang="en-IN" sz="1600" kern="1200" dirty="0"/>
            <a:t>Values the asset by discounting the cash flows expected to be generated by the asset for the explicit forecast period and also the perpetuity value in case of assets with indefinite life.</a:t>
          </a:r>
          <a:endParaRPr lang="en-IN" sz="1600" b="0" kern="1200" dirty="0"/>
        </a:p>
      </dsp:txBody>
      <dsp:txXfrm>
        <a:off x="0" y="235806"/>
        <a:ext cx="7263175" cy="1063125"/>
      </dsp:txXfrm>
    </dsp:sp>
    <dsp:sp modelId="{50C6E41E-581F-4536-925C-7C572FF348DA}">
      <dsp:nvSpPr>
        <dsp:cNvPr id="0" name=""/>
        <dsp:cNvSpPr/>
      </dsp:nvSpPr>
      <dsp:spPr>
        <a:xfrm>
          <a:off x="363158" y="14406"/>
          <a:ext cx="5084222" cy="4428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172" tIns="0" rIns="192172" bIns="0" numCol="1" spcCol="1270" anchor="ctr" anchorCtr="0">
          <a:noAutofit/>
        </a:bodyPr>
        <a:lstStyle/>
        <a:p>
          <a:pPr marL="0" lvl="0" indent="0" algn="just" defTabSz="800100">
            <a:lnSpc>
              <a:spcPct val="90000"/>
            </a:lnSpc>
            <a:spcBef>
              <a:spcPct val="0"/>
            </a:spcBef>
            <a:spcAft>
              <a:spcPct val="35000"/>
            </a:spcAft>
            <a:buNone/>
          </a:pPr>
          <a:r>
            <a:rPr lang="en-IN" sz="1800" b="0" kern="1200" dirty="0"/>
            <a:t>DCF Method</a:t>
          </a:r>
        </a:p>
      </dsp:txBody>
      <dsp:txXfrm>
        <a:off x="384774" y="36022"/>
        <a:ext cx="5040990" cy="39956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BF91B5-65B2-4DF9-8933-6CD9C4F9F411}">
      <dsp:nvSpPr>
        <dsp:cNvPr id="0" name=""/>
        <dsp:cNvSpPr/>
      </dsp:nvSpPr>
      <dsp:spPr>
        <a:xfrm>
          <a:off x="7818" y="0"/>
          <a:ext cx="3094310" cy="928293"/>
        </a:xfrm>
        <a:prstGeom prst="chevron">
          <a:avLst>
            <a:gd name="adj" fmla="val 30000"/>
          </a:avLst>
        </a:prstGeom>
        <a:solidFill>
          <a:schemeClr val="accent1">
            <a:shade val="50000"/>
            <a:hueOff val="0"/>
            <a:satOff val="0"/>
            <a:lumOff val="0"/>
            <a:alphaOff val="0"/>
          </a:schemeClr>
        </a:solidFill>
        <a:ln w="22225" cap="rnd"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618" tIns="114618" rIns="114618" bIns="114618" numCol="1" spcCol="1270" anchor="ctr" anchorCtr="0">
          <a:noAutofit/>
        </a:bodyPr>
        <a:lstStyle/>
        <a:p>
          <a:pPr marL="0" lvl="0" indent="0" algn="ctr" defTabSz="1066800">
            <a:lnSpc>
              <a:spcPct val="90000"/>
            </a:lnSpc>
            <a:spcBef>
              <a:spcPct val="0"/>
            </a:spcBef>
            <a:spcAft>
              <a:spcPct val="35000"/>
            </a:spcAft>
            <a:buNone/>
          </a:pPr>
          <a:r>
            <a:rPr lang="en-US" sz="2400" u="sng" kern="1200"/>
            <a:t>Premium in building COE</a:t>
          </a:r>
          <a:endParaRPr lang="en-US" sz="2400" kern="1200"/>
        </a:p>
      </dsp:txBody>
      <dsp:txXfrm>
        <a:off x="286306" y="0"/>
        <a:ext cx="2537334" cy="928293"/>
      </dsp:txXfrm>
    </dsp:sp>
    <dsp:sp modelId="{A1AB9A31-1E2F-4035-8AA8-398454263A6B}">
      <dsp:nvSpPr>
        <dsp:cNvPr id="0" name=""/>
        <dsp:cNvSpPr/>
      </dsp:nvSpPr>
      <dsp:spPr>
        <a:xfrm>
          <a:off x="7818" y="928293"/>
          <a:ext cx="2815822" cy="1313973"/>
        </a:xfrm>
        <a:prstGeom prst="rect">
          <a:avLst/>
        </a:prstGeom>
        <a:solidFill>
          <a:schemeClr val="accent1">
            <a:alpha val="90000"/>
            <a:tint val="55000"/>
            <a:hueOff val="0"/>
            <a:satOff val="0"/>
            <a:lumOff val="0"/>
            <a:alphaOff val="0"/>
          </a:schemeClr>
        </a:solidFill>
        <a:ln w="22225" cap="rnd"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2513" tIns="222513" rIns="222513" bIns="445025" numCol="1" spcCol="1270" anchor="t" anchorCtr="0">
          <a:noAutofit/>
        </a:bodyPr>
        <a:lstStyle/>
        <a:p>
          <a:pPr marL="0" lvl="0" indent="0" algn="l" defTabSz="800100">
            <a:lnSpc>
              <a:spcPct val="90000"/>
            </a:lnSpc>
            <a:spcBef>
              <a:spcPct val="0"/>
            </a:spcBef>
            <a:spcAft>
              <a:spcPct val="35000"/>
            </a:spcAft>
            <a:buNone/>
          </a:pPr>
          <a:r>
            <a:rPr lang="en-US" sz="1800" kern="1200"/>
            <a:t>Small size </a:t>
          </a:r>
        </a:p>
        <a:p>
          <a:pPr marL="0" lvl="0" indent="0" algn="l" defTabSz="800100">
            <a:lnSpc>
              <a:spcPct val="90000"/>
            </a:lnSpc>
            <a:spcBef>
              <a:spcPct val="0"/>
            </a:spcBef>
            <a:spcAft>
              <a:spcPct val="35000"/>
            </a:spcAft>
            <a:buNone/>
          </a:pPr>
          <a:r>
            <a:rPr lang="en-US" sz="1800" kern="1200"/>
            <a:t>Small customer base</a:t>
          </a:r>
        </a:p>
        <a:p>
          <a:pPr marL="0" lvl="0" indent="0" algn="l" defTabSz="800100">
            <a:lnSpc>
              <a:spcPct val="90000"/>
            </a:lnSpc>
            <a:spcBef>
              <a:spcPct val="0"/>
            </a:spcBef>
            <a:spcAft>
              <a:spcPct val="35000"/>
            </a:spcAft>
            <a:buNone/>
          </a:pPr>
          <a:r>
            <a:rPr lang="en-US" sz="1800" kern="1200"/>
            <a:t>Early stage difficulties</a:t>
          </a:r>
        </a:p>
      </dsp:txBody>
      <dsp:txXfrm>
        <a:off x="7818" y="928293"/>
        <a:ext cx="2815822" cy="1313973"/>
      </dsp:txXfrm>
    </dsp:sp>
    <dsp:sp modelId="{38BE60C5-1234-4FA6-AEAD-4EB38BDD5AF8}">
      <dsp:nvSpPr>
        <dsp:cNvPr id="0" name=""/>
        <dsp:cNvSpPr/>
      </dsp:nvSpPr>
      <dsp:spPr>
        <a:xfrm>
          <a:off x="3056141" y="0"/>
          <a:ext cx="3094310" cy="928293"/>
        </a:xfrm>
        <a:prstGeom prst="chevron">
          <a:avLst>
            <a:gd name="adj" fmla="val 30000"/>
          </a:avLst>
        </a:prstGeom>
        <a:solidFill>
          <a:schemeClr val="accent1">
            <a:shade val="50000"/>
            <a:hueOff val="51235"/>
            <a:satOff val="-24703"/>
            <a:lumOff val="32783"/>
            <a:alphaOff val="0"/>
          </a:schemeClr>
        </a:solidFill>
        <a:ln w="22225" cap="rnd" cmpd="sng" algn="ctr">
          <a:solidFill>
            <a:schemeClr val="accent1">
              <a:shade val="50000"/>
              <a:hueOff val="51235"/>
              <a:satOff val="-24703"/>
              <a:lumOff val="3278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618" tIns="114618" rIns="114618" bIns="114618" numCol="1" spcCol="1270" anchor="ctr" anchorCtr="0">
          <a:noAutofit/>
        </a:bodyPr>
        <a:lstStyle/>
        <a:p>
          <a:pPr marL="0" lvl="0" indent="0" algn="ctr" defTabSz="1066800">
            <a:lnSpc>
              <a:spcPct val="90000"/>
            </a:lnSpc>
            <a:spcBef>
              <a:spcPct val="0"/>
            </a:spcBef>
            <a:spcAft>
              <a:spcPct val="35000"/>
            </a:spcAft>
            <a:buNone/>
          </a:pPr>
          <a:r>
            <a:rPr lang="en-US" sz="2400" u="sng" kern="1200"/>
            <a:t>Cost Debt</a:t>
          </a:r>
          <a:endParaRPr lang="en-US" sz="2400" kern="1200"/>
        </a:p>
      </dsp:txBody>
      <dsp:txXfrm>
        <a:off x="3334629" y="0"/>
        <a:ext cx="2537334" cy="928293"/>
      </dsp:txXfrm>
    </dsp:sp>
    <dsp:sp modelId="{4FB1D39E-04E1-4313-A784-6C9F6759F165}">
      <dsp:nvSpPr>
        <dsp:cNvPr id="0" name=""/>
        <dsp:cNvSpPr/>
      </dsp:nvSpPr>
      <dsp:spPr>
        <a:xfrm>
          <a:off x="3056141" y="928293"/>
          <a:ext cx="2815822" cy="1313973"/>
        </a:xfrm>
        <a:prstGeom prst="rect">
          <a:avLst/>
        </a:prstGeom>
        <a:solidFill>
          <a:schemeClr val="accent1">
            <a:alpha val="90000"/>
            <a:tint val="55000"/>
            <a:hueOff val="0"/>
            <a:satOff val="0"/>
            <a:lumOff val="0"/>
            <a:alphaOff val="0"/>
          </a:schemeClr>
        </a:solidFill>
        <a:ln w="22225" cap="rnd"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2513" tIns="222513" rIns="222513" bIns="445025" numCol="1" spcCol="1270" anchor="t" anchorCtr="0">
          <a:noAutofit/>
        </a:bodyPr>
        <a:lstStyle/>
        <a:p>
          <a:pPr marL="0" lvl="0" indent="0" algn="l" defTabSz="800100">
            <a:lnSpc>
              <a:spcPct val="90000"/>
            </a:lnSpc>
            <a:spcBef>
              <a:spcPct val="0"/>
            </a:spcBef>
            <a:spcAft>
              <a:spcPct val="35000"/>
            </a:spcAft>
            <a:buNone/>
          </a:pPr>
          <a:r>
            <a:rPr lang="en-US" sz="1800" kern="1200"/>
            <a:t>Foreign Currency Borrowings</a:t>
          </a:r>
        </a:p>
      </dsp:txBody>
      <dsp:txXfrm>
        <a:off x="3056141" y="928293"/>
        <a:ext cx="2815822" cy="1313973"/>
      </dsp:txXfrm>
    </dsp:sp>
    <dsp:sp modelId="{8C56E3CB-1969-4036-B203-23D925D01ABB}">
      <dsp:nvSpPr>
        <dsp:cNvPr id="0" name=""/>
        <dsp:cNvSpPr/>
      </dsp:nvSpPr>
      <dsp:spPr>
        <a:xfrm>
          <a:off x="6104464" y="0"/>
          <a:ext cx="3094310" cy="928293"/>
        </a:xfrm>
        <a:prstGeom prst="chevron">
          <a:avLst>
            <a:gd name="adj" fmla="val 30000"/>
          </a:avLst>
        </a:prstGeom>
        <a:solidFill>
          <a:schemeClr val="accent1">
            <a:shade val="50000"/>
            <a:hueOff val="51235"/>
            <a:satOff val="-24703"/>
            <a:lumOff val="32783"/>
            <a:alphaOff val="0"/>
          </a:schemeClr>
        </a:solidFill>
        <a:ln w="22225" cap="rnd" cmpd="sng" algn="ctr">
          <a:solidFill>
            <a:schemeClr val="accent1">
              <a:shade val="50000"/>
              <a:hueOff val="51235"/>
              <a:satOff val="-24703"/>
              <a:lumOff val="3278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618" tIns="114618" rIns="114618" bIns="114618" numCol="1" spcCol="1270" anchor="ctr" anchorCtr="0">
          <a:noAutofit/>
        </a:bodyPr>
        <a:lstStyle/>
        <a:p>
          <a:pPr marL="0" lvl="0" indent="0" algn="ctr" defTabSz="1066800">
            <a:lnSpc>
              <a:spcPct val="90000"/>
            </a:lnSpc>
            <a:spcBef>
              <a:spcPct val="0"/>
            </a:spcBef>
            <a:spcAft>
              <a:spcPct val="35000"/>
            </a:spcAft>
            <a:buNone/>
          </a:pPr>
          <a:r>
            <a:rPr lang="en-US" sz="2400" u="sng" kern="1200"/>
            <a:t>Projection Risk</a:t>
          </a:r>
          <a:endParaRPr lang="en-US" sz="2400" kern="1200"/>
        </a:p>
      </dsp:txBody>
      <dsp:txXfrm>
        <a:off x="6382952" y="0"/>
        <a:ext cx="2537334" cy="928293"/>
      </dsp:txXfrm>
    </dsp:sp>
    <dsp:sp modelId="{24B3D183-5662-42E4-91FB-C28EBD0106AA}">
      <dsp:nvSpPr>
        <dsp:cNvPr id="0" name=""/>
        <dsp:cNvSpPr/>
      </dsp:nvSpPr>
      <dsp:spPr>
        <a:xfrm>
          <a:off x="6104464" y="928293"/>
          <a:ext cx="2815822" cy="1313973"/>
        </a:xfrm>
        <a:prstGeom prst="rect">
          <a:avLst/>
        </a:prstGeom>
        <a:solidFill>
          <a:schemeClr val="accent1">
            <a:alpha val="90000"/>
            <a:tint val="55000"/>
            <a:hueOff val="0"/>
            <a:satOff val="0"/>
            <a:lumOff val="0"/>
            <a:alphaOff val="0"/>
          </a:schemeClr>
        </a:solidFill>
        <a:ln w="22225" cap="rnd"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2513" tIns="222513" rIns="222513" bIns="445025" numCol="1" spcCol="1270" anchor="t" anchorCtr="0">
          <a:noAutofit/>
        </a:bodyPr>
        <a:lstStyle/>
        <a:p>
          <a:pPr marL="0" lvl="0" indent="0" algn="l" defTabSz="800100">
            <a:lnSpc>
              <a:spcPct val="90000"/>
            </a:lnSpc>
            <a:spcBef>
              <a:spcPct val="0"/>
            </a:spcBef>
            <a:spcAft>
              <a:spcPct val="35000"/>
            </a:spcAft>
            <a:buNone/>
          </a:pPr>
          <a:r>
            <a:rPr lang="en-US" sz="1800" kern="1200"/>
            <a:t>Uncertainty associated with future cash flows</a:t>
          </a:r>
        </a:p>
      </dsp:txBody>
      <dsp:txXfrm>
        <a:off x="6104464" y="928293"/>
        <a:ext cx="2815822" cy="131397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234B20-2225-427C-AB23-6AD1FFEF3518}">
      <dsp:nvSpPr>
        <dsp:cNvPr id="0" name=""/>
        <dsp:cNvSpPr/>
      </dsp:nvSpPr>
      <dsp:spPr>
        <a:xfrm>
          <a:off x="0" y="189395"/>
          <a:ext cx="7405327" cy="1638000"/>
        </a:xfrm>
        <a:prstGeom prst="rect">
          <a:avLst/>
        </a:prstGeom>
        <a:solidFill>
          <a:schemeClr val="lt1">
            <a:alpha val="90000"/>
            <a:hueOff val="0"/>
            <a:satOff val="0"/>
            <a:lumOff val="0"/>
            <a:alphaOff val="0"/>
          </a:schemeClr>
        </a:solidFill>
        <a:ln w="22225" cap="rnd"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4736" tIns="208280" rIns="574736" bIns="113792" numCol="1" spcCol="1270" anchor="t" anchorCtr="0">
          <a:noAutofit/>
        </a:bodyPr>
        <a:lstStyle/>
        <a:p>
          <a:pPr marL="171450" lvl="1" indent="-171450" algn="just" defTabSz="711200">
            <a:lnSpc>
              <a:spcPct val="90000"/>
            </a:lnSpc>
            <a:spcBef>
              <a:spcPct val="0"/>
            </a:spcBef>
            <a:spcAft>
              <a:spcPct val="15000"/>
            </a:spcAft>
            <a:buChar char="•"/>
          </a:pPr>
          <a:r>
            <a:rPr lang="en-IN" sz="1600" b="0" kern="1200" dirty="0"/>
            <a:t>Also known as ‘</a:t>
          </a:r>
          <a:r>
            <a:rPr lang="en-IN" sz="1600" b="0" i="1" kern="1200" dirty="0"/>
            <a:t>Depreciated Replacement Cost Method</a:t>
          </a:r>
          <a:r>
            <a:rPr lang="en-IN" sz="1600" b="0" kern="1200" dirty="0"/>
            <a:t>’ involves valuing an asset based on the cost that a market participant shall have to incur to recreate an asset with substantially the same utility (comparable utility) as that of the asset to be valued, adjusted for obsolescence.</a:t>
          </a:r>
        </a:p>
        <a:p>
          <a:pPr marL="171450" lvl="1" indent="-171450" algn="just" defTabSz="711200">
            <a:lnSpc>
              <a:spcPct val="90000"/>
            </a:lnSpc>
            <a:spcBef>
              <a:spcPct val="0"/>
            </a:spcBef>
            <a:spcAft>
              <a:spcPct val="15000"/>
            </a:spcAft>
            <a:buChar char="•"/>
          </a:pPr>
          <a:r>
            <a:rPr lang="en-US" sz="1600" b="0" kern="1200" dirty="0"/>
            <a:t>Typically used in Cement companies and Real Estate companies</a:t>
          </a:r>
          <a:endParaRPr lang="en-IN" sz="1600" b="0" kern="1200" dirty="0"/>
        </a:p>
      </dsp:txBody>
      <dsp:txXfrm>
        <a:off x="0" y="189395"/>
        <a:ext cx="7405327" cy="1638000"/>
      </dsp:txXfrm>
    </dsp:sp>
    <dsp:sp modelId="{50C6E41E-581F-4536-925C-7C572FF348DA}">
      <dsp:nvSpPr>
        <dsp:cNvPr id="0" name=""/>
        <dsp:cNvSpPr/>
      </dsp:nvSpPr>
      <dsp:spPr>
        <a:xfrm>
          <a:off x="370266" y="41795"/>
          <a:ext cx="5183728" cy="295200"/>
        </a:xfrm>
        <a:prstGeom prst="roundRect">
          <a:avLst/>
        </a:prstGeom>
        <a:solidFill>
          <a:schemeClr val="accent1">
            <a:shade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933" tIns="0" rIns="195933" bIns="0" numCol="1" spcCol="1270" anchor="ctr" anchorCtr="0">
          <a:noAutofit/>
        </a:bodyPr>
        <a:lstStyle/>
        <a:p>
          <a:pPr marL="0" lvl="0" indent="0" algn="just" defTabSz="711200">
            <a:lnSpc>
              <a:spcPct val="90000"/>
            </a:lnSpc>
            <a:spcBef>
              <a:spcPct val="0"/>
            </a:spcBef>
            <a:spcAft>
              <a:spcPct val="35000"/>
            </a:spcAft>
            <a:buNone/>
          </a:pPr>
          <a:r>
            <a:rPr lang="en-IN" sz="1600" b="0" kern="1200" dirty="0"/>
            <a:t>Replacement Cost Method -</a:t>
          </a:r>
        </a:p>
      </dsp:txBody>
      <dsp:txXfrm>
        <a:off x="384676" y="56205"/>
        <a:ext cx="5154908" cy="266380"/>
      </dsp:txXfrm>
    </dsp:sp>
    <dsp:sp modelId="{8A0DAB6C-48C2-4842-BFF4-C5ED479A8617}">
      <dsp:nvSpPr>
        <dsp:cNvPr id="0" name=""/>
        <dsp:cNvSpPr/>
      </dsp:nvSpPr>
      <dsp:spPr>
        <a:xfrm>
          <a:off x="0" y="2028995"/>
          <a:ext cx="7405327" cy="960750"/>
        </a:xfrm>
        <a:prstGeom prst="rect">
          <a:avLst/>
        </a:prstGeom>
        <a:solidFill>
          <a:schemeClr val="lt1">
            <a:alpha val="90000"/>
            <a:hueOff val="0"/>
            <a:satOff val="0"/>
            <a:lumOff val="0"/>
            <a:alphaOff val="0"/>
          </a:schemeClr>
        </a:solidFill>
        <a:ln w="22225" cap="rnd" cmpd="sng" algn="ctr">
          <a:solidFill>
            <a:schemeClr val="accent1">
              <a:shade val="50000"/>
              <a:hueOff val="51235"/>
              <a:satOff val="-24703"/>
              <a:lumOff val="327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4736" tIns="208280" rIns="574736" bIns="113792" numCol="1" spcCol="1270" anchor="t" anchorCtr="0">
          <a:noAutofit/>
        </a:bodyPr>
        <a:lstStyle/>
        <a:p>
          <a:pPr marL="171450" lvl="1" indent="-171450" algn="just" defTabSz="711200">
            <a:lnSpc>
              <a:spcPct val="90000"/>
            </a:lnSpc>
            <a:spcBef>
              <a:spcPct val="0"/>
            </a:spcBef>
            <a:spcAft>
              <a:spcPct val="15000"/>
            </a:spcAft>
            <a:buChar char="•"/>
          </a:pPr>
          <a:r>
            <a:rPr lang="en-IN" sz="1600" b="0" kern="1200" dirty="0"/>
            <a:t>Involves valuing an asset based on the cost that a market participant shall have to incur to recreate a replica of the asset to be valued, adjusted for obsolescence.</a:t>
          </a:r>
        </a:p>
      </dsp:txBody>
      <dsp:txXfrm>
        <a:off x="0" y="2028995"/>
        <a:ext cx="7405327" cy="960750"/>
      </dsp:txXfrm>
    </dsp:sp>
    <dsp:sp modelId="{F741FD44-882A-4EA0-BDBB-E5CB74DB61FE}">
      <dsp:nvSpPr>
        <dsp:cNvPr id="0" name=""/>
        <dsp:cNvSpPr/>
      </dsp:nvSpPr>
      <dsp:spPr>
        <a:xfrm>
          <a:off x="370266" y="1881395"/>
          <a:ext cx="5183728" cy="295200"/>
        </a:xfrm>
        <a:prstGeom prst="roundRect">
          <a:avLst/>
        </a:prstGeom>
        <a:solidFill>
          <a:schemeClr val="accent1">
            <a:shade val="50000"/>
            <a:hueOff val="51235"/>
            <a:satOff val="-24703"/>
            <a:lumOff val="32783"/>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933" tIns="0" rIns="195933" bIns="0" numCol="1" spcCol="1270" anchor="ctr" anchorCtr="0">
          <a:noAutofit/>
        </a:bodyPr>
        <a:lstStyle/>
        <a:p>
          <a:pPr marL="0" lvl="0" indent="0" algn="just" defTabSz="711200">
            <a:lnSpc>
              <a:spcPct val="90000"/>
            </a:lnSpc>
            <a:spcBef>
              <a:spcPct val="0"/>
            </a:spcBef>
            <a:spcAft>
              <a:spcPct val="35000"/>
            </a:spcAft>
            <a:buNone/>
          </a:pPr>
          <a:r>
            <a:rPr lang="en-IN" sz="1600" b="0" kern="1200" dirty="0"/>
            <a:t>Reproduction Cost Method -</a:t>
          </a:r>
        </a:p>
      </dsp:txBody>
      <dsp:txXfrm>
        <a:off x="384676" y="1895805"/>
        <a:ext cx="5154908" cy="266380"/>
      </dsp:txXfrm>
    </dsp:sp>
    <dsp:sp modelId="{51539864-5EBA-44A9-A339-49C7CA9E11FB}">
      <dsp:nvSpPr>
        <dsp:cNvPr id="0" name=""/>
        <dsp:cNvSpPr/>
      </dsp:nvSpPr>
      <dsp:spPr>
        <a:xfrm>
          <a:off x="0" y="3191346"/>
          <a:ext cx="7405327" cy="1228500"/>
        </a:xfrm>
        <a:prstGeom prst="rect">
          <a:avLst/>
        </a:prstGeom>
        <a:solidFill>
          <a:schemeClr val="lt1">
            <a:alpha val="90000"/>
            <a:hueOff val="0"/>
            <a:satOff val="0"/>
            <a:lumOff val="0"/>
            <a:alphaOff val="0"/>
          </a:schemeClr>
        </a:solidFill>
        <a:ln w="22225" cap="rnd" cmpd="sng" algn="ctr">
          <a:solidFill>
            <a:schemeClr val="accent1">
              <a:shade val="50000"/>
              <a:hueOff val="51235"/>
              <a:satOff val="-24703"/>
              <a:lumOff val="327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4736" tIns="208280" rIns="574736" bIns="113792" numCol="1" spcCol="1270" anchor="t" anchorCtr="0">
          <a:noAutofit/>
        </a:bodyPr>
        <a:lstStyle/>
        <a:p>
          <a:pPr marL="171450" lvl="1" indent="-171450" algn="just" defTabSz="711200">
            <a:lnSpc>
              <a:spcPct val="90000"/>
            </a:lnSpc>
            <a:spcBef>
              <a:spcPct val="0"/>
            </a:spcBef>
            <a:spcAft>
              <a:spcPct val="15000"/>
            </a:spcAft>
            <a:buFont typeface="Arial" panose="020B0604020202020204" pitchFamily="34" charset="0"/>
            <a:buChar char="•"/>
          </a:pPr>
          <a:r>
            <a:rPr lang="en-US" sz="1600" kern="1200" dirty="0"/>
            <a:t>Value based on </a:t>
          </a:r>
          <a:r>
            <a:rPr lang="en-IN" sz="1600" kern="1200" dirty="0"/>
            <a:t>the value that is recovered if the company was to wind-up</a:t>
          </a:r>
          <a:endParaRPr lang="en-IN" sz="1600" b="0" kern="1200" dirty="0"/>
        </a:p>
        <a:p>
          <a:pPr marL="171450" lvl="1" indent="-171450" algn="just" defTabSz="711200">
            <a:lnSpc>
              <a:spcPct val="90000"/>
            </a:lnSpc>
            <a:spcBef>
              <a:spcPct val="0"/>
            </a:spcBef>
            <a:spcAft>
              <a:spcPct val="15000"/>
            </a:spcAft>
            <a:buFont typeface="Arial" panose="020B0604020202020204" pitchFamily="34" charset="0"/>
            <a:buChar char="•"/>
          </a:pPr>
          <a:r>
            <a:rPr lang="en-US" sz="1600" b="0" kern="1200" dirty="0"/>
            <a:t>Typically used in case of Family settlements, shareholders disputes, etc.</a:t>
          </a:r>
          <a:endParaRPr lang="en-IN" sz="1600" b="0" kern="1200" dirty="0"/>
        </a:p>
      </dsp:txBody>
      <dsp:txXfrm>
        <a:off x="0" y="3191346"/>
        <a:ext cx="7405327" cy="1228500"/>
      </dsp:txXfrm>
    </dsp:sp>
    <dsp:sp modelId="{78DFD912-0701-478C-8030-269F9685F752}">
      <dsp:nvSpPr>
        <dsp:cNvPr id="0" name=""/>
        <dsp:cNvSpPr/>
      </dsp:nvSpPr>
      <dsp:spPr>
        <a:xfrm>
          <a:off x="370266" y="3043745"/>
          <a:ext cx="5183728" cy="295200"/>
        </a:xfrm>
        <a:prstGeom prst="roundRect">
          <a:avLst/>
        </a:prstGeom>
        <a:solidFill>
          <a:schemeClr val="accent1">
            <a:shade val="50000"/>
            <a:hueOff val="51235"/>
            <a:satOff val="-24703"/>
            <a:lumOff val="32783"/>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933" tIns="0" rIns="195933" bIns="0" numCol="1" spcCol="1270" anchor="ctr" anchorCtr="0">
          <a:noAutofit/>
        </a:bodyPr>
        <a:lstStyle/>
        <a:p>
          <a:pPr marL="0" lvl="0" indent="0" algn="just" defTabSz="711200">
            <a:lnSpc>
              <a:spcPct val="90000"/>
            </a:lnSpc>
            <a:spcBef>
              <a:spcPct val="0"/>
            </a:spcBef>
            <a:spcAft>
              <a:spcPct val="35000"/>
            </a:spcAft>
            <a:buNone/>
          </a:pPr>
          <a:r>
            <a:rPr lang="en-US" sz="1600" b="0" kern="1200" dirty="0"/>
            <a:t>Liquidation Cost Method -</a:t>
          </a:r>
          <a:endParaRPr lang="en-IN" sz="1600" b="0" kern="1200" dirty="0"/>
        </a:p>
      </dsp:txBody>
      <dsp:txXfrm>
        <a:off x="384676" y="3058155"/>
        <a:ext cx="5154908" cy="2663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74385-25B6-4BF5-8037-7B6F8FF2B235}">
      <dsp:nvSpPr>
        <dsp:cNvPr id="0" name=""/>
        <dsp:cNvSpPr/>
      </dsp:nvSpPr>
      <dsp:spPr>
        <a:xfrm>
          <a:off x="4652" y="-234517"/>
          <a:ext cx="4099549" cy="523954"/>
        </a:xfrm>
        <a:prstGeom prst="rect">
          <a:avLst/>
        </a:prstGeom>
        <a:solidFill>
          <a:schemeClr val="accent1">
            <a:shade val="80000"/>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0" kern="1200" spc="-50"/>
            <a:t>Illiquidity Discount</a:t>
          </a:r>
          <a:endParaRPr lang="en-IN" sz="2400" b="0" kern="1200" dirty="0"/>
        </a:p>
      </dsp:txBody>
      <dsp:txXfrm>
        <a:off x="4652" y="-234517"/>
        <a:ext cx="4099549" cy="523954"/>
      </dsp:txXfrm>
    </dsp:sp>
    <dsp:sp modelId="{DDE03EAA-377E-4F81-B956-19F9ED520652}">
      <dsp:nvSpPr>
        <dsp:cNvPr id="0" name=""/>
        <dsp:cNvSpPr/>
      </dsp:nvSpPr>
      <dsp:spPr>
        <a:xfrm>
          <a:off x="4652" y="289437"/>
          <a:ext cx="4099549" cy="2648067"/>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kern="1200" dirty="0">
              <a:cs typeface="Times New Roman" panose="02020603050405020304" pitchFamily="18" charset="0"/>
            </a:rPr>
            <a:t>Discount applied for non-marketability and low transferability and liquidity of shares</a:t>
          </a:r>
          <a:endParaRPr lang="en-IN" sz="2000" b="0" kern="1200" dirty="0"/>
        </a:p>
      </dsp:txBody>
      <dsp:txXfrm>
        <a:off x="4652" y="289437"/>
        <a:ext cx="4099549" cy="2648067"/>
      </dsp:txXfrm>
    </dsp:sp>
    <dsp:sp modelId="{053E388C-8B64-4CB7-BD47-FB9A9FADEC2D}">
      <dsp:nvSpPr>
        <dsp:cNvPr id="0" name=""/>
        <dsp:cNvSpPr/>
      </dsp:nvSpPr>
      <dsp:spPr>
        <a:xfrm>
          <a:off x="4540611" y="-234517"/>
          <a:ext cx="4400934" cy="523954"/>
        </a:xfrm>
        <a:prstGeom prst="rect">
          <a:avLst/>
        </a:prstGeom>
        <a:solidFill>
          <a:schemeClr val="accent1">
            <a:shade val="80000"/>
            <a:hueOff val="72792"/>
            <a:satOff val="-33337"/>
            <a:lumOff val="33323"/>
            <a:alphaOff val="0"/>
          </a:schemeClr>
        </a:solidFill>
        <a:ln w="22225" cap="rnd" cmpd="sng" algn="ctr">
          <a:solidFill>
            <a:schemeClr val="accent1">
              <a:shade val="80000"/>
              <a:hueOff val="72792"/>
              <a:satOff val="-33337"/>
              <a:lumOff val="3332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0" kern="1200" spc="-50" dirty="0">
              <a:solidFill>
                <a:schemeClr val="tx1"/>
              </a:solidFill>
              <a:ea typeface="+mj-ea"/>
              <a:cs typeface="+mj-cs"/>
            </a:rPr>
            <a:t>Control Premium</a:t>
          </a:r>
          <a:endParaRPr lang="en-IN" sz="2400" b="0" kern="1200" dirty="0">
            <a:solidFill>
              <a:schemeClr val="tx1"/>
            </a:solidFill>
          </a:endParaRPr>
        </a:p>
      </dsp:txBody>
      <dsp:txXfrm>
        <a:off x="4540611" y="-234517"/>
        <a:ext cx="4400934" cy="523954"/>
      </dsp:txXfrm>
    </dsp:sp>
    <dsp:sp modelId="{94F9A87F-0EB0-42E7-BB6A-43F90D0E3A45}">
      <dsp:nvSpPr>
        <dsp:cNvPr id="0" name=""/>
        <dsp:cNvSpPr/>
      </dsp:nvSpPr>
      <dsp:spPr>
        <a:xfrm>
          <a:off x="4540611" y="289437"/>
          <a:ext cx="4400934" cy="2648067"/>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kern="1200" dirty="0">
              <a:cs typeface="Times New Roman" panose="02020603050405020304" pitchFamily="18" charset="0"/>
            </a:rPr>
            <a:t>When acquisition results in acquiring control complete or partial the acquirer may be willing to pay a premium for the control so acquired and this premium is termed as  “Control Premium”</a:t>
          </a:r>
          <a:endParaRPr lang="en-IN" sz="2000" b="0" kern="1200" dirty="0"/>
        </a:p>
      </dsp:txBody>
      <dsp:txXfrm>
        <a:off x="4540611" y="289437"/>
        <a:ext cx="4400934" cy="26480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4DF14-0E25-4517-9F51-CA689CE8E802}">
      <dsp:nvSpPr>
        <dsp:cNvPr id="0" name=""/>
        <dsp:cNvSpPr/>
      </dsp:nvSpPr>
      <dsp:spPr>
        <a:xfrm>
          <a:off x="2028230" y="604311"/>
          <a:ext cx="3927360" cy="3927360"/>
        </a:xfrm>
        <a:prstGeom prst="blockArc">
          <a:avLst>
            <a:gd name="adj1" fmla="val 11880000"/>
            <a:gd name="adj2" fmla="val 16200000"/>
            <a:gd name="adj3" fmla="val 4643"/>
          </a:avLst>
        </a:prstGeom>
        <a:solidFill>
          <a:schemeClr val="accent1">
            <a:shade val="90000"/>
            <a:hueOff val="30996"/>
            <a:satOff val="-14042"/>
            <a:lumOff val="1720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765901-CD37-45A8-B473-E0F9EF94BE42}">
      <dsp:nvSpPr>
        <dsp:cNvPr id="0" name=""/>
        <dsp:cNvSpPr/>
      </dsp:nvSpPr>
      <dsp:spPr>
        <a:xfrm>
          <a:off x="2028230" y="604311"/>
          <a:ext cx="3927360" cy="3927360"/>
        </a:xfrm>
        <a:prstGeom prst="blockArc">
          <a:avLst>
            <a:gd name="adj1" fmla="val 7560000"/>
            <a:gd name="adj2" fmla="val 11880000"/>
            <a:gd name="adj3" fmla="val 4643"/>
          </a:avLst>
        </a:prstGeom>
        <a:solidFill>
          <a:schemeClr val="accent1">
            <a:shade val="90000"/>
            <a:hueOff val="61993"/>
            <a:satOff val="-28084"/>
            <a:lumOff val="3439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7E3297-59A5-46B0-A9EC-CEFC042A0239}">
      <dsp:nvSpPr>
        <dsp:cNvPr id="0" name=""/>
        <dsp:cNvSpPr/>
      </dsp:nvSpPr>
      <dsp:spPr>
        <a:xfrm>
          <a:off x="2028230" y="604311"/>
          <a:ext cx="3927360" cy="3927360"/>
        </a:xfrm>
        <a:prstGeom prst="blockArc">
          <a:avLst>
            <a:gd name="adj1" fmla="val 3240000"/>
            <a:gd name="adj2" fmla="val 7560000"/>
            <a:gd name="adj3" fmla="val 4643"/>
          </a:avLst>
        </a:prstGeom>
        <a:solidFill>
          <a:schemeClr val="accent1">
            <a:shade val="90000"/>
            <a:hueOff val="61993"/>
            <a:satOff val="-28084"/>
            <a:lumOff val="3439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91F7F0-0DE6-4724-86CA-2AF1DA62A079}">
      <dsp:nvSpPr>
        <dsp:cNvPr id="0" name=""/>
        <dsp:cNvSpPr/>
      </dsp:nvSpPr>
      <dsp:spPr>
        <a:xfrm>
          <a:off x="2028230" y="604311"/>
          <a:ext cx="3927360" cy="3927360"/>
        </a:xfrm>
        <a:prstGeom prst="blockArc">
          <a:avLst>
            <a:gd name="adj1" fmla="val 20520000"/>
            <a:gd name="adj2" fmla="val 3240000"/>
            <a:gd name="adj3" fmla="val 4643"/>
          </a:avLst>
        </a:prstGeom>
        <a:solidFill>
          <a:schemeClr val="accent1">
            <a:shade val="90000"/>
            <a:hueOff val="30996"/>
            <a:satOff val="-14042"/>
            <a:lumOff val="1720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A427BB-4703-456D-888C-A17660057275}">
      <dsp:nvSpPr>
        <dsp:cNvPr id="0" name=""/>
        <dsp:cNvSpPr/>
      </dsp:nvSpPr>
      <dsp:spPr>
        <a:xfrm>
          <a:off x="2028230" y="604311"/>
          <a:ext cx="3927360" cy="3927360"/>
        </a:xfrm>
        <a:prstGeom prst="blockArc">
          <a:avLst>
            <a:gd name="adj1" fmla="val 16200000"/>
            <a:gd name="adj2" fmla="val 20520000"/>
            <a:gd name="adj3" fmla="val 4643"/>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074AC3-DD1A-4AAC-A49C-5606C1534C8F}">
      <dsp:nvSpPr>
        <dsp:cNvPr id="0" name=""/>
        <dsp:cNvSpPr/>
      </dsp:nvSpPr>
      <dsp:spPr>
        <a:xfrm>
          <a:off x="3087493" y="1663574"/>
          <a:ext cx="1808834" cy="1808834"/>
        </a:xfrm>
        <a:prstGeom prst="ellipse">
          <a:avLst/>
        </a:prstGeom>
        <a:solidFill>
          <a:schemeClr val="accent1">
            <a:shade val="6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u="none" kern="1200" dirty="0"/>
            <a:t>Premise of  Value</a:t>
          </a:r>
          <a:endParaRPr lang="en-IN" sz="2400" b="0" u="none" kern="1200" dirty="0"/>
        </a:p>
      </dsp:txBody>
      <dsp:txXfrm>
        <a:off x="3352391" y="1928472"/>
        <a:ext cx="1279038" cy="1279038"/>
      </dsp:txXfrm>
    </dsp:sp>
    <dsp:sp modelId="{D9DAABC5-883A-403D-9F86-6113537267F9}">
      <dsp:nvSpPr>
        <dsp:cNvPr id="0" name=""/>
        <dsp:cNvSpPr/>
      </dsp:nvSpPr>
      <dsp:spPr>
        <a:xfrm>
          <a:off x="3236770" y="-105245"/>
          <a:ext cx="1510279" cy="1510279"/>
        </a:xfrm>
        <a:prstGeom prst="ellipse">
          <a:avLst/>
        </a:prstGeom>
        <a:solidFill>
          <a:schemeClr val="accent1">
            <a:shade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kern="1200" dirty="0"/>
            <a:t>highest and best use</a:t>
          </a:r>
        </a:p>
      </dsp:txBody>
      <dsp:txXfrm>
        <a:off x="3457945" y="115930"/>
        <a:ext cx="1067929" cy="1067929"/>
      </dsp:txXfrm>
    </dsp:sp>
    <dsp:sp modelId="{6F293F08-C8BF-4341-9BE9-754682B03793}">
      <dsp:nvSpPr>
        <dsp:cNvPr id="0" name=""/>
        <dsp:cNvSpPr/>
      </dsp:nvSpPr>
      <dsp:spPr>
        <a:xfrm>
          <a:off x="5060990" y="1220127"/>
          <a:ext cx="1510279" cy="1510279"/>
        </a:xfrm>
        <a:prstGeom prst="ellipse">
          <a:avLst/>
        </a:prstGeom>
        <a:solidFill>
          <a:schemeClr val="accent1">
            <a:shade val="50000"/>
            <a:hueOff val="30741"/>
            <a:satOff val="-14822"/>
            <a:lumOff val="1967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kern="1200"/>
            <a:t>going concern value</a:t>
          </a:r>
          <a:endParaRPr lang="en-IN" sz="1800" kern="1200" dirty="0"/>
        </a:p>
      </dsp:txBody>
      <dsp:txXfrm>
        <a:off x="5282165" y="1441302"/>
        <a:ext cx="1067929" cy="1067929"/>
      </dsp:txXfrm>
    </dsp:sp>
    <dsp:sp modelId="{E00EA0DD-66EA-419D-91E7-5F7083CE627F}">
      <dsp:nvSpPr>
        <dsp:cNvPr id="0" name=""/>
        <dsp:cNvSpPr/>
      </dsp:nvSpPr>
      <dsp:spPr>
        <a:xfrm>
          <a:off x="4364200" y="3364625"/>
          <a:ext cx="1510279" cy="1510279"/>
        </a:xfrm>
        <a:prstGeom prst="ellipse">
          <a:avLst/>
        </a:prstGeom>
        <a:solidFill>
          <a:schemeClr val="accent1">
            <a:shade val="50000"/>
            <a:hueOff val="61482"/>
            <a:satOff val="-29643"/>
            <a:lumOff val="3934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kern="1200"/>
            <a:t>as is where is value</a:t>
          </a:r>
          <a:endParaRPr lang="en-IN" sz="1800" kern="1200" dirty="0"/>
        </a:p>
      </dsp:txBody>
      <dsp:txXfrm>
        <a:off x="4585375" y="3585800"/>
        <a:ext cx="1067929" cy="1067929"/>
      </dsp:txXfrm>
    </dsp:sp>
    <dsp:sp modelId="{E7198CD9-703C-4B64-9A56-F3AAC8FB782F}">
      <dsp:nvSpPr>
        <dsp:cNvPr id="0" name=""/>
        <dsp:cNvSpPr/>
      </dsp:nvSpPr>
      <dsp:spPr>
        <a:xfrm>
          <a:off x="2109341" y="3364625"/>
          <a:ext cx="1510279" cy="1510279"/>
        </a:xfrm>
        <a:prstGeom prst="ellipse">
          <a:avLst/>
        </a:prstGeom>
        <a:solidFill>
          <a:schemeClr val="accent1">
            <a:shade val="50000"/>
            <a:hueOff val="61482"/>
            <a:satOff val="-29643"/>
            <a:lumOff val="3934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kern="1200" dirty="0"/>
            <a:t>Orderly </a:t>
          </a:r>
          <a:r>
            <a:rPr lang="en-IN" sz="1600" kern="1200" dirty="0"/>
            <a:t>liquidation</a:t>
          </a:r>
          <a:endParaRPr lang="en-IN" sz="1800" kern="1200" dirty="0"/>
        </a:p>
      </dsp:txBody>
      <dsp:txXfrm>
        <a:off x="2330516" y="3585800"/>
        <a:ext cx="1067929" cy="1067929"/>
      </dsp:txXfrm>
    </dsp:sp>
    <dsp:sp modelId="{5B2A5C27-3397-4C02-9C88-4A68CB826B21}">
      <dsp:nvSpPr>
        <dsp:cNvPr id="0" name=""/>
        <dsp:cNvSpPr/>
      </dsp:nvSpPr>
      <dsp:spPr>
        <a:xfrm>
          <a:off x="1412551" y="1220127"/>
          <a:ext cx="1510279" cy="1510279"/>
        </a:xfrm>
        <a:prstGeom prst="ellipse">
          <a:avLst/>
        </a:prstGeom>
        <a:solidFill>
          <a:schemeClr val="accent1">
            <a:shade val="50000"/>
            <a:hueOff val="30741"/>
            <a:satOff val="-14822"/>
            <a:lumOff val="1967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kern="1200" dirty="0"/>
            <a:t>forced </a:t>
          </a:r>
          <a:r>
            <a:rPr lang="en-IN" sz="1600" kern="1200" dirty="0"/>
            <a:t>transaction</a:t>
          </a:r>
          <a:endParaRPr lang="en-IN" sz="1800" kern="1200" dirty="0"/>
        </a:p>
      </dsp:txBody>
      <dsp:txXfrm>
        <a:off x="1633726" y="1441302"/>
        <a:ext cx="1067929" cy="10679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FDF8D-EB38-4F2B-85BF-962BB34256BD}">
      <dsp:nvSpPr>
        <dsp:cNvPr id="0" name=""/>
        <dsp:cNvSpPr/>
      </dsp:nvSpPr>
      <dsp:spPr>
        <a:xfrm>
          <a:off x="0" y="4100212"/>
          <a:ext cx="2179008" cy="1345781"/>
        </a:xfrm>
        <a:prstGeom prst="rect">
          <a:avLst/>
        </a:prstGeom>
        <a:solidFill>
          <a:schemeClr val="accent1">
            <a:shade val="50000"/>
            <a:hueOff val="0"/>
            <a:satOff val="0"/>
            <a:lumOff val="0"/>
            <a:alphaOff val="0"/>
          </a:schemeClr>
        </a:solidFill>
        <a:ln w="22225" cap="rnd"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971" tIns="170688" rIns="154971" bIns="170688" numCol="1" spcCol="1270" anchor="ctr" anchorCtr="0">
          <a:noAutofit/>
        </a:bodyPr>
        <a:lstStyle/>
        <a:p>
          <a:pPr marL="0" lvl="0" indent="0" algn="just" defTabSz="1066800">
            <a:lnSpc>
              <a:spcPct val="90000"/>
            </a:lnSpc>
            <a:spcBef>
              <a:spcPct val="0"/>
            </a:spcBef>
            <a:spcAft>
              <a:spcPct val="35000"/>
            </a:spcAft>
            <a:buNone/>
          </a:pPr>
          <a:r>
            <a:rPr lang="en-IN" sz="2400" b="0" u="none" kern="1200" dirty="0"/>
            <a:t>Liquidation value</a:t>
          </a:r>
          <a:endParaRPr lang="en-US" sz="2400" kern="1200" dirty="0"/>
        </a:p>
      </dsp:txBody>
      <dsp:txXfrm>
        <a:off x="0" y="4100212"/>
        <a:ext cx="2179008" cy="1345781"/>
      </dsp:txXfrm>
    </dsp:sp>
    <dsp:sp modelId="{2DCE760A-205F-4BFE-8A52-B39C68DB56B0}">
      <dsp:nvSpPr>
        <dsp:cNvPr id="0" name=""/>
        <dsp:cNvSpPr/>
      </dsp:nvSpPr>
      <dsp:spPr>
        <a:xfrm>
          <a:off x="2179008" y="4100212"/>
          <a:ext cx="6537024" cy="1345781"/>
        </a:xfrm>
        <a:prstGeom prst="rect">
          <a:avLst/>
        </a:prstGeom>
        <a:solidFill>
          <a:schemeClr val="accent1">
            <a:alpha val="90000"/>
            <a:tint val="55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602" tIns="203200" rIns="132602" bIns="203200" numCol="1" spcCol="1270" anchor="ctr" anchorCtr="0">
          <a:noAutofit/>
        </a:bodyPr>
        <a:lstStyle/>
        <a:p>
          <a:pPr marL="0" lvl="0" indent="0" algn="just" defTabSz="711200">
            <a:lnSpc>
              <a:spcPct val="90000"/>
            </a:lnSpc>
            <a:spcBef>
              <a:spcPct val="0"/>
            </a:spcBef>
            <a:spcAft>
              <a:spcPct val="35000"/>
            </a:spcAft>
            <a:buNone/>
          </a:pPr>
          <a:r>
            <a:rPr lang="en-IN" sz="1600" kern="1200" dirty="0"/>
            <a:t>Liquidation value is the amount that will be realised on sale of an asset or a group of assets when an actual/hypothetical termination of the business is contemplated/assumed.</a:t>
          </a:r>
          <a:endParaRPr lang="en-US" sz="1600" kern="1200" dirty="0"/>
        </a:p>
      </dsp:txBody>
      <dsp:txXfrm>
        <a:off x="2179008" y="4100212"/>
        <a:ext cx="6537024" cy="1345781"/>
      </dsp:txXfrm>
    </dsp:sp>
    <dsp:sp modelId="{2AD07B7E-906C-4838-BF2C-71C15BA6A7F7}">
      <dsp:nvSpPr>
        <dsp:cNvPr id="0" name=""/>
        <dsp:cNvSpPr/>
      </dsp:nvSpPr>
      <dsp:spPr>
        <a:xfrm rot="10800000">
          <a:off x="0" y="2050587"/>
          <a:ext cx="2179008" cy="2069811"/>
        </a:xfrm>
        <a:prstGeom prst="upArrowCallout">
          <a:avLst>
            <a:gd name="adj1" fmla="val 5000"/>
            <a:gd name="adj2" fmla="val 10000"/>
            <a:gd name="adj3" fmla="val 15000"/>
            <a:gd name="adj4" fmla="val 64977"/>
          </a:avLst>
        </a:prstGeom>
        <a:solidFill>
          <a:schemeClr val="accent1">
            <a:shade val="50000"/>
            <a:hueOff val="51235"/>
            <a:satOff val="-24703"/>
            <a:lumOff val="32783"/>
            <a:alphaOff val="0"/>
          </a:schemeClr>
        </a:solidFill>
        <a:ln w="22225" cap="rnd" cmpd="sng" algn="ctr">
          <a:solidFill>
            <a:schemeClr val="accent1">
              <a:shade val="50000"/>
              <a:hueOff val="51235"/>
              <a:satOff val="-24703"/>
              <a:lumOff val="3278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971" tIns="170688" rIns="154971" bIns="170688" numCol="1" spcCol="1270" anchor="ctr" anchorCtr="0">
          <a:noAutofit/>
        </a:bodyPr>
        <a:lstStyle/>
        <a:p>
          <a:pPr marL="0" lvl="0" indent="0" algn="just" defTabSz="1066800">
            <a:lnSpc>
              <a:spcPct val="90000"/>
            </a:lnSpc>
            <a:spcBef>
              <a:spcPct val="0"/>
            </a:spcBef>
            <a:spcAft>
              <a:spcPct val="35000"/>
            </a:spcAft>
            <a:buNone/>
          </a:pPr>
          <a:r>
            <a:rPr lang="en-IN" sz="2400" b="0" u="none" kern="1200" dirty="0"/>
            <a:t>Participant specific value </a:t>
          </a:r>
          <a:endParaRPr lang="en-US" sz="2400" kern="1200" dirty="0"/>
        </a:p>
      </dsp:txBody>
      <dsp:txXfrm rot="-10800000">
        <a:off x="0" y="2050587"/>
        <a:ext cx="2179008" cy="1345377"/>
      </dsp:txXfrm>
    </dsp:sp>
    <dsp:sp modelId="{5CFDB8E7-1112-4120-AE28-F851D50FDA5D}">
      <dsp:nvSpPr>
        <dsp:cNvPr id="0" name=""/>
        <dsp:cNvSpPr/>
      </dsp:nvSpPr>
      <dsp:spPr>
        <a:xfrm>
          <a:off x="2179008" y="2050587"/>
          <a:ext cx="6537024" cy="1345377"/>
        </a:xfrm>
        <a:prstGeom prst="rect">
          <a:avLst/>
        </a:prstGeom>
        <a:solidFill>
          <a:schemeClr val="accent1">
            <a:alpha val="90000"/>
            <a:tint val="55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602" tIns="203200" rIns="132602" bIns="203200" numCol="1" spcCol="1270" anchor="ctr" anchorCtr="0">
          <a:noAutofit/>
        </a:bodyPr>
        <a:lstStyle/>
        <a:p>
          <a:pPr marL="0" lvl="0" indent="0" algn="just" defTabSz="711200">
            <a:lnSpc>
              <a:spcPct val="90000"/>
            </a:lnSpc>
            <a:spcBef>
              <a:spcPct val="0"/>
            </a:spcBef>
            <a:spcAft>
              <a:spcPct val="35000"/>
            </a:spcAft>
            <a:buNone/>
          </a:pPr>
          <a:r>
            <a:rPr lang="en-IN" sz="1600" kern="1200" dirty="0"/>
            <a:t>Participant specific value may be measured for an existing owner or for an identified acquirer or for a transaction between two identified parties and consider factors which are specific to such party(</a:t>
          </a:r>
          <a:r>
            <a:rPr lang="en-IN" sz="1600" kern="1200" dirty="0" err="1"/>
            <a:t>ies</a:t>
          </a:r>
          <a:r>
            <a:rPr lang="en-IN" sz="1600" kern="1200" dirty="0"/>
            <a:t>) and which may not be applicable to market participants in general.</a:t>
          </a:r>
          <a:endParaRPr lang="en-US" sz="1600" kern="1200" dirty="0"/>
        </a:p>
      </dsp:txBody>
      <dsp:txXfrm>
        <a:off x="2179008" y="2050587"/>
        <a:ext cx="6537024" cy="1345377"/>
      </dsp:txXfrm>
    </dsp:sp>
    <dsp:sp modelId="{DC5875DE-E4DE-4804-8D1D-730BEE9A5307}">
      <dsp:nvSpPr>
        <dsp:cNvPr id="0" name=""/>
        <dsp:cNvSpPr/>
      </dsp:nvSpPr>
      <dsp:spPr>
        <a:xfrm rot="10800000">
          <a:off x="0" y="66286"/>
          <a:ext cx="2179008" cy="2069811"/>
        </a:xfrm>
        <a:prstGeom prst="upArrowCallout">
          <a:avLst>
            <a:gd name="adj1" fmla="val 5000"/>
            <a:gd name="adj2" fmla="val 10000"/>
            <a:gd name="adj3" fmla="val 15000"/>
            <a:gd name="adj4" fmla="val 64977"/>
          </a:avLst>
        </a:prstGeom>
        <a:solidFill>
          <a:schemeClr val="accent1">
            <a:shade val="50000"/>
            <a:hueOff val="51235"/>
            <a:satOff val="-24703"/>
            <a:lumOff val="32783"/>
            <a:alphaOff val="0"/>
          </a:schemeClr>
        </a:solidFill>
        <a:ln w="22225" cap="rnd" cmpd="sng" algn="ctr">
          <a:solidFill>
            <a:schemeClr val="accent1">
              <a:shade val="50000"/>
              <a:hueOff val="51235"/>
              <a:satOff val="-24703"/>
              <a:lumOff val="3278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971" tIns="170688" rIns="154971" bIns="170688" numCol="1" spcCol="1270" anchor="ctr" anchorCtr="0">
          <a:noAutofit/>
        </a:bodyPr>
        <a:lstStyle/>
        <a:p>
          <a:pPr marL="0" lvl="0" indent="0" algn="just" defTabSz="1066800">
            <a:lnSpc>
              <a:spcPct val="90000"/>
            </a:lnSpc>
            <a:spcBef>
              <a:spcPct val="0"/>
            </a:spcBef>
            <a:spcAft>
              <a:spcPct val="35000"/>
            </a:spcAft>
            <a:buNone/>
          </a:pPr>
          <a:r>
            <a:rPr lang="en-US" sz="2400" kern="1200" dirty="0"/>
            <a:t>Fair Value </a:t>
          </a:r>
        </a:p>
      </dsp:txBody>
      <dsp:txXfrm rot="-10800000">
        <a:off x="0" y="66286"/>
        <a:ext cx="2179008" cy="1345377"/>
      </dsp:txXfrm>
    </dsp:sp>
    <dsp:sp modelId="{562F4E3E-8807-4D96-9956-D33B5CECDE1D}">
      <dsp:nvSpPr>
        <dsp:cNvPr id="0" name=""/>
        <dsp:cNvSpPr/>
      </dsp:nvSpPr>
      <dsp:spPr>
        <a:xfrm>
          <a:off x="2179008" y="75389"/>
          <a:ext cx="6537024" cy="1345377"/>
        </a:xfrm>
        <a:prstGeom prst="rect">
          <a:avLst/>
        </a:prstGeom>
        <a:solidFill>
          <a:schemeClr val="accent1">
            <a:alpha val="90000"/>
            <a:tint val="55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602" tIns="203200" rIns="132602" bIns="203200" numCol="1" spcCol="1270" anchor="ctr" anchorCtr="0">
          <a:noAutofit/>
        </a:bodyPr>
        <a:lstStyle/>
        <a:p>
          <a:pPr marL="0" lvl="0" indent="0" algn="just" defTabSz="711200">
            <a:lnSpc>
              <a:spcPct val="90000"/>
            </a:lnSpc>
            <a:spcBef>
              <a:spcPct val="0"/>
            </a:spcBef>
            <a:spcAft>
              <a:spcPct val="35000"/>
            </a:spcAft>
            <a:buNone/>
          </a:pPr>
          <a:r>
            <a:rPr lang="en-IN" sz="1600" kern="1200" dirty="0"/>
            <a:t>Fair value is the price in an orderly transaction in the principal (or most advantageous) market at the valuation date under current market conditions (i.e. an exit price) regardless of whether that price is directly observable or estimated using another valuation technique.</a:t>
          </a:r>
          <a:endParaRPr lang="en-US" sz="1600" kern="1200" dirty="0"/>
        </a:p>
      </dsp:txBody>
      <dsp:txXfrm>
        <a:off x="2179008" y="75389"/>
        <a:ext cx="6537024" cy="13453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91F32-E53C-4F00-8964-85F586A0413F}">
      <dsp:nvSpPr>
        <dsp:cNvPr id="0" name=""/>
        <dsp:cNvSpPr/>
      </dsp:nvSpPr>
      <dsp:spPr>
        <a:xfrm>
          <a:off x="2205922" y="1579"/>
          <a:ext cx="8823692" cy="693001"/>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4" tIns="176022" rIns="171204" bIns="176022" numCol="1" spcCol="1270" anchor="ctr" anchorCtr="0">
          <a:noAutofit/>
        </a:bodyPr>
        <a:lstStyle/>
        <a:p>
          <a:pPr marL="0" lvl="0" indent="0" algn="l" defTabSz="755650">
            <a:lnSpc>
              <a:spcPct val="90000"/>
            </a:lnSpc>
            <a:spcBef>
              <a:spcPct val="0"/>
            </a:spcBef>
            <a:spcAft>
              <a:spcPct val="35000"/>
            </a:spcAft>
            <a:buNone/>
          </a:pPr>
          <a:r>
            <a:rPr lang="en-US" sz="1700" kern="1200" dirty="0"/>
            <a:t>Define the premise and base of valuation</a:t>
          </a:r>
        </a:p>
      </dsp:txBody>
      <dsp:txXfrm>
        <a:off x="2205922" y="1579"/>
        <a:ext cx="8823692" cy="693001"/>
      </dsp:txXfrm>
    </dsp:sp>
    <dsp:sp modelId="{9038FB6B-AD80-433D-9C29-FDA47ACDF756}">
      <dsp:nvSpPr>
        <dsp:cNvPr id="0" name=""/>
        <dsp:cNvSpPr/>
      </dsp:nvSpPr>
      <dsp:spPr>
        <a:xfrm>
          <a:off x="0" y="1579"/>
          <a:ext cx="2205923" cy="693001"/>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0" tIns="68453" rIns="116730" bIns="68453" numCol="1" spcCol="1270" anchor="ctr" anchorCtr="0">
          <a:noAutofit/>
        </a:bodyPr>
        <a:lstStyle/>
        <a:p>
          <a:pPr marL="0" lvl="0" indent="0" algn="ctr" defTabSz="933450">
            <a:lnSpc>
              <a:spcPct val="90000"/>
            </a:lnSpc>
            <a:spcBef>
              <a:spcPct val="0"/>
            </a:spcBef>
            <a:spcAft>
              <a:spcPct val="35000"/>
            </a:spcAft>
            <a:buNone/>
          </a:pPr>
          <a:r>
            <a:rPr lang="en-US" sz="2100" kern="1200"/>
            <a:t>Define</a:t>
          </a:r>
        </a:p>
      </dsp:txBody>
      <dsp:txXfrm>
        <a:off x="0" y="1579"/>
        <a:ext cx="2205923" cy="693001"/>
      </dsp:txXfrm>
    </dsp:sp>
    <dsp:sp modelId="{9092CDFC-6A8F-4E52-BB0C-FE4756324222}">
      <dsp:nvSpPr>
        <dsp:cNvPr id="0" name=""/>
        <dsp:cNvSpPr/>
      </dsp:nvSpPr>
      <dsp:spPr>
        <a:xfrm>
          <a:off x="2205923" y="736160"/>
          <a:ext cx="8823692" cy="693001"/>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4" tIns="176022" rIns="171204" bIns="176022" numCol="1" spcCol="1270" anchor="ctr" anchorCtr="0">
          <a:noAutofit/>
        </a:bodyPr>
        <a:lstStyle/>
        <a:p>
          <a:pPr marL="0" lvl="0" indent="0" algn="l" defTabSz="755650">
            <a:lnSpc>
              <a:spcPct val="90000"/>
            </a:lnSpc>
            <a:spcBef>
              <a:spcPct val="0"/>
            </a:spcBef>
            <a:spcAft>
              <a:spcPct val="35000"/>
            </a:spcAft>
            <a:buNone/>
          </a:pPr>
          <a:r>
            <a:rPr lang="en-US" sz="1700" kern="1200"/>
            <a:t>Analyse the asset to be valued and collect the necessary information</a:t>
          </a:r>
        </a:p>
      </dsp:txBody>
      <dsp:txXfrm>
        <a:off x="2205923" y="736160"/>
        <a:ext cx="8823692" cy="693001"/>
      </dsp:txXfrm>
    </dsp:sp>
    <dsp:sp modelId="{8813902A-2580-4851-8279-390F04D498DD}">
      <dsp:nvSpPr>
        <dsp:cNvPr id="0" name=""/>
        <dsp:cNvSpPr/>
      </dsp:nvSpPr>
      <dsp:spPr>
        <a:xfrm>
          <a:off x="0" y="736160"/>
          <a:ext cx="2205923" cy="693001"/>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0" tIns="68453" rIns="116730" bIns="68453" numCol="1" spcCol="1270" anchor="ctr" anchorCtr="0">
          <a:noAutofit/>
        </a:bodyPr>
        <a:lstStyle/>
        <a:p>
          <a:pPr marL="0" lvl="0" indent="0" algn="ctr" defTabSz="933450">
            <a:lnSpc>
              <a:spcPct val="90000"/>
            </a:lnSpc>
            <a:spcBef>
              <a:spcPct val="0"/>
            </a:spcBef>
            <a:spcAft>
              <a:spcPct val="35000"/>
            </a:spcAft>
            <a:buNone/>
          </a:pPr>
          <a:r>
            <a:rPr lang="en-US" sz="2100" kern="1200"/>
            <a:t>Analyse</a:t>
          </a:r>
        </a:p>
      </dsp:txBody>
      <dsp:txXfrm>
        <a:off x="0" y="736160"/>
        <a:ext cx="2205923" cy="693001"/>
      </dsp:txXfrm>
    </dsp:sp>
    <dsp:sp modelId="{29D550FD-787E-4129-AED0-944F88A8F0CE}">
      <dsp:nvSpPr>
        <dsp:cNvPr id="0" name=""/>
        <dsp:cNvSpPr/>
      </dsp:nvSpPr>
      <dsp:spPr>
        <a:xfrm>
          <a:off x="2205923" y="1470742"/>
          <a:ext cx="8823692" cy="693001"/>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4" tIns="176022" rIns="171204" bIns="176022" numCol="1" spcCol="1270" anchor="ctr" anchorCtr="0">
          <a:noAutofit/>
        </a:bodyPr>
        <a:lstStyle/>
        <a:p>
          <a:pPr marL="0" lvl="0" indent="0" algn="l" defTabSz="755650">
            <a:lnSpc>
              <a:spcPct val="90000"/>
            </a:lnSpc>
            <a:spcBef>
              <a:spcPct val="0"/>
            </a:spcBef>
            <a:spcAft>
              <a:spcPct val="35000"/>
            </a:spcAft>
            <a:buNone/>
          </a:pPr>
          <a:r>
            <a:rPr lang="en-US" sz="1700" kern="1200"/>
            <a:t>Identify the adjustments to the financial and non-financial information for the valuation</a:t>
          </a:r>
        </a:p>
      </dsp:txBody>
      <dsp:txXfrm>
        <a:off x="2205923" y="1470742"/>
        <a:ext cx="8823692" cy="693001"/>
      </dsp:txXfrm>
    </dsp:sp>
    <dsp:sp modelId="{592E6304-FF46-445E-B94D-F72766350343}">
      <dsp:nvSpPr>
        <dsp:cNvPr id="0" name=""/>
        <dsp:cNvSpPr/>
      </dsp:nvSpPr>
      <dsp:spPr>
        <a:xfrm>
          <a:off x="0" y="1470742"/>
          <a:ext cx="2205923" cy="693001"/>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0" tIns="68453" rIns="116730" bIns="68453" numCol="1" spcCol="1270" anchor="ctr" anchorCtr="0">
          <a:noAutofit/>
        </a:bodyPr>
        <a:lstStyle/>
        <a:p>
          <a:pPr marL="0" lvl="0" indent="0" algn="ctr" defTabSz="933450">
            <a:lnSpc>
              <a:spcPct val="90000"/>
            </a:lnSpc>
            <a:spcBef>
              <a:spcPct val="0"/>
            </a:spcBef>
            <a:spcAft>
              <a:spcPct val="35000"/>
            </a:spcAft>
            <a:buNone/>
          </a:pPr>
          <a:r>
            <a:rPr lang="en-US" sz="2100" kern="1200"/>
            <a:t>Identify</a:t>
          </a:r>
        </a:p>
      </dsp:txBody>
      <dsp:txXfrm>
        <a:off x="0" y="1470742"/>
        <a:ext cx="2205923" cy="693001"/>
      </dsp:txXfrm>
    </dsp:sp>
    <dsp:sp modelId="{8E75031A-798E-447B-9CFD-AE48D9485623}">
      <dsp:nvSpPr>
        <dsp:cNvPr id="0" name=""/>
        <dsp:cNvSpPr/>
      </dsp:nvSpPr>
      <dsp:spPr>
        <a:xfrm>
          <a:off x="2205923" y="2205323"/>
          <a:ext cx="8823692" cy="693001"/>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4" tIns="176022" rIns="171204" bIns="176022" numCol="1" spcCol="1270" anchor="ctr" anchorCtr="0">
          <a:noAutofit/>
        </a:bodyPr>
        <a:lstStyle/>
        <a:p>
          <a:pPr marL="0" lvl="0" indent="0" algn="l" defTabSz="755650">
            <a:lnSpc>
              <a:spcPct val="90000"/>
            </a:lnSpc>
            <a:spcBef>
              <a:spcPct val="0"/>
            </a:spcBef>
            <a:spcAft>
              <a:spcPct val="35000"/>
            </a:spcAft>
            <a:buNone/>
          </a:pPr>
          <a:r>
            <a:rPr lang="en-US" sz="1700" kern="1200"/>
            <a:t>Consider and apply appropriate valuation approaches and methods</a:t>
          </a:r>
        </a:p>
      </dsp:txBody>
      <dsp:txXfrm>
        <a:off x="2205923" y="2205323"/>
        <a:ext cx="8823692" cy="693001"/>
      </dsp:txXfrm>
    </dsp:sp>
    <dsp:sp modelId="{5933A780-1A07-426D-A1D5-C7B1D70AAF4B}">
      <dsp:nvSpPr>
        <dsp:cNvPr id="0" name=""/>
        <dsp:cNvSpPr/>
      </dsp:nvSpPr>
      <dsp:spPr>
        <a:xfrm>
          <a:off x="0" y="2205323"/>
          <a:ext cx="2205923" cy="693001"/>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0" tIns="68453" rIns="116730" bIns="68453" numCol="1" spcCol="1270" anchor="ctr" anchorCtr="0">
          <a:noAutofit/>
        </a:bodyPr>
        <a:lstStyle/>
        <a:p>
          <a:pPr marL="0" lvl="0" indent="0" algn="ctr" defTabSz="933450">
            <a:lnSpc>
              <a:spcPct val="90000"/>
            </a:lnSpc>
            <a:spcBef>
              <a:spcPct val="0"/>
            </a:spcBef>
            <a:spcAft>
              <a:spcPct val="35000"/>
            </a:spcAft>
            <a:buNone/>
          </a:pPr>
          <a:r>
            <a:rPr lang="en-US" sz="2100" kern="1200"/>
            <a:t>Consider and apply</a:t>
          </a:r>
        </a:p>
      </dsp:txBody>
      <dsp:txXfrm>
        <a:off x="0" y="2205323"/>
        <a:ext cx="2205923" cy="693001"/>
      </dsp:txXfrm>
    </dsp:sp>
    <dsp:sp modelId="{72662563-9A1F-4708-A190-4806C85BD4C0}">
      <dsp:nvSpPr>
        <dsp:cNvPr id="0" name=""/>
        <dsp:cNvSpPr/>
      </dsp:nvSpPr>
      <dsp:spPr>
        <a:xfrm>
          <a:off x="2205923" y="2939905"/>
          <a:ext cx="8823692" cy="693001"/>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4" tIns="176022" rIns="171204" bIns="176022" numCol="1" spcCol="1270" anchor="ctr" anchorCtr="0">
          <a:noAutofit/>
        </a:bodyPr>
        <a:lstStyle/>
        <a:p>
          <a:pPr marL="0" lvl="0" indent="0" algn="l" defTabSz="755650">
            <a:lnSpc>
              <a:spcPct val="90000"/>
            </a:lnSpc>
            <a:spcBef>
              <a:spcPct val="0"/>
            </a:spcBef>
            <a:spcAft>
              <a:spcPct val="35000"/>
            </a:spcAft>
            <a:buNone/>
          </a:pPr>
          <a:r>
            <a:rPr lang="en-US" sz="1700" kern="1200"/>
            <a:t>Arrive at a value or a range of values</a:t>
          </a:r>
        </a:p>
      </dsp:txBody>
      <dsp:txXfrm>
        <a:off x="2205923" y="2939905"/>
        <a:ext cx="8823692" cy="693001"/>
      </dsp:txXfrm>
    </dsp:sp>
    <dsp:sp modelId="{845A0021-1EE4-49C5-8CBF-41C7D7E7EC59}">
      <dsp:nvSpPr>
        <dsp:cNvPr id="0" name=""/>
        <dsp:cNvSpPr/>
      </dsp:nvSpPr>
      <dsp:spPr>
        <a:xfrm>
          <a:off x="0" y="2939905"/>
          <a:ext cx="2205923" cy="693001"/>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0" tIns="68453" rIns="116730" bIns="68453" numCol="1" spcCol="1270" anchor="ctr" anchorCtr="0">
          <a:noAutofit/>
        </a:bodyPr>
        <a:lstStyle/>
        <a:p>
          <a:pPr marL="0" lvl="0" indent="0" algn="ctr" defTabSz="933450">
            <a:lnSpc>
              <a:spcPct val="90000"/>
            </a:lnSpc>
            <a:spcBef>
              <a:spcPct val="0"/>
            </a:spcBef>
            <a:spcAft>
              <a:spcPct val="35000"/>
            </a:spcAft>
            <a:buNone/>
          </a:pPr>
          <a:r>
            <a:rPr lang="en-US" sz="2100" kern="1200"/>
            <a:t>Arrive</a:t>
          </a:r>
        </a:p>
      </dsp:txBody>
      <dsp:txXfrm>
        <a:off x="0" y="2939905"/>
        <a:ext cx="2205923" cy="6930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7E76C-618D-4E0A-9FD4-7D29588D09D7}">
      <dsp:nvSpPr>
        <dsp:cNvPr id="0" name=""/>
        <dsp:cNvSpPr/>
      </dsp:nvSpPr>
      <dsp:spPr>
        <a:xfrm rot="5400000">
          <a:off x="7110692" y="-3223842"/>
          <a:ext cx="912225" cy="7591421"/>
        </a:xfrm>
        <a:prstGeom prst="rect">
          <a:avLst/>
        </a:prstGeom>
        <a:solidFill>
          <a:schemeClr val="accent1">
            <a:alpha val="90000"/>
            <a:tint val="55000"/>
            <a:hueOff val="0"/>
            <a:satOff val="0"/>
            <a:lumOff val="0"/>
            <a:alphaOff val="0"/>
          </a:schemeClr>
        </a:solidFill>
        <a:ln w="22225" cap="rnd"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55650">
            <a:lnSpc>
              <a:spcPct val="90000"/>
            </a:lnSpc>
            <a:spcBef>
              <a:spcPct val="0"/>
            </a:spcBef>
            <a:spcAft>
              <a:spcPct val="15000"/>
            </a:spcAft>
            <a:buChar char="•"/>
          </a:pPr>
          <a:r>
            <a:rPr lang="en-US" sz="1700" kern="1200" dirty="0"/>
            <a:t>Enterprise Value is the value attributable to the equity shareholders plus the value of debt and debt like items, minority interest, preference shares less the amount of non-operating cash and cash equivalents.</a:t>
          </a:r>
        </a:p>
      </dsp:txBody>
      <dsp:txXfrm rot="-5400000">
        <a:off x="3771094" y="115756"/>
        <a:ext cx="7591421" cy="912225"/>
      </dsp:txXfrm>
    </dsp:sp>
    <dsp:sp modelId="{589FF226-5E0C-4C0C-94C9-003942697460}">
      <dsp:nvSpPr>
        <dsp:cNvPr id="0" name=""/>
        <dsp:cNvSpPr/>
      </dsp:nvSpPr>
      <dsp:spPr>
        <a:xfrm>
          <a:off x="493153" y="1727"/>
          <a:ext cx="3277940" cy="1140281"/>
        </a:xfrm>
        <a:prstGeom prst="rect">
          <a:avLst/>
        </a:prstGeom>
        <a:solidFill>
          <a:schemeClr val="accent1">
            <a:shade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Enterprise Value</a:t>
          </a:r>
        </a:p>
      </dsp:txBody>
      <dsp:txXfrm>
        <a:off x="493153" y="1727"/>
        <a:ext cx="3277940" cy="1140281"/>
      </dsp:txXfrm>
    </dsp:sp>
    <dsp:sp modelId="{A0B3E4E3-D327-40E4-B7EF-3B531A206977}">
      <dsp:nvSpPr>
        <dsp:cNvPr id="0" name=""/>
        <dsp:cNvSpPr/>
      </dsp:nvSpPr>
      <dsp:spPr>
        <a:xfrm rot="5400000">
          <a:off x="7087711" y="-2024649"/>
          <a:ext cx="912225" cy="7587628"/>
        </a:xfrm>
        <a:prstGeom prst="rect">
          <a:avLst/>
        </a:prstGeom>
        <a:solidFill>
          <a:schemeClr val="accent1">
            <a:alpha val="90000"/>
            <a:tint val="55000"/>
            <a:hueOff val="0"/>
            <a:satOff val="0"/>
            <a:lumOff val="0"/>
            <a:alphaOff val="0"/>
          </a:schemeClr>
        </a:solidFill>
        <a:ln w="22225" cap="rnd"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55650">
            <a:lnSpc>
              <a:spcPct val="90000"/>
            </a:lnSpc>
            <a:spcBef>
              <a:spcPct val="0"/>
            </a:spcBef>
            <a:spcAft>
              <a:spcPct val="15000"/>
            </a:spcAft>
            <a:buChar char="•"/>
          </a:pPr>
          <a:r>
            <a:rPr lang="en-US" sz="1700" kern="1200" dirty="0"/>
            <a:t>Business Value is the value of the business attributable to all its shareholders.</a:t>
          </a:r>
        </a:p>
      </dsp:txBody>
      <dsp:txXfrm rot="-5400000">
        <a:off x="3750010" y="1313052"/>
        <a:ext cx="7587628" cy="912225"/>
      </dsp:txXfrm>
    </dsp:sp>
    <dsp:sp modelId="{168F3065-53FD-45D2-AA9A-F1B48B03B129}">
      <dsp:nvSpPr>
        <dsp:cNvPr id="0" name=""/>
        <dsp:cNvSpPr/>
      </dsp:nvSpPr>
      <dsp:spPr>
        <a:xfrm>
          <a:off x="493153" y="1199023"/>
          <a:ext cx="3256856" cy="1140281"/>
        </a:xfrm>
        <a:prstGeom prst="rect">
          <a:avLst/>
        </a:prstGeom>
        <a:solidFill>
          <a:schemeClr val="accent1">
            <a:shade val="50000"/>
            <a:hueOff val="51235"/>
            <a:satOff val="-24703"/>
            <a:lumOff val="32783"/>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Business Value</a:t>
          </a:r>
        </a:p>
      </dsp:txBody>
      <dsp:txXfrm>
        <a:off x="493153" y="1199023"/>
        <a:ext cx="3256856" cy="1140281"/>
      </dsp:txXfrm>
    </dsp:sp>
    <dsp:sp modelId="{BBF90ED6-2730-4A09-96DA-B5E9A2BDAB23}">
      <dsp:nvSpPr>
        <dsp:cNvPr id="0" name=""/>
        <dsp:cNvSpPr/>
      </dsp:nvSpPr>
      <dsp:spPr>
        <a:xfrm rot="5400000">
          <a:off x="7087711" y="-827353"/>
          <a:ext cx="912225" cy="7587628"/>
        </a:xfrm>
        <a:prstGeom prst="rect">
          <a:avLst/>
        </a:prstGeom>
        <a:solidFill>
          <a:schemeClr val="accent1">
            <a:alpha val="90000"/>
            <a:tint val="55000"/>
            <a:hueOff val="0"/>
            <a:satOff val="0"/>
            <a:lumOff val="0"/>
            <a:alphaOff val="0"/>
          </a:schemeClr>
        </a:solidFill>
        <a:ln w="22225" cap="rnd"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55650">
            <a:lnSpc>
              <a:spcPct val="90000"/>
            </a:lnSpc>
            <a:spcBef>
              <a:spcPct val="0"/>
            </a:spcBef>
            <a:spcAft>
              <a:spcPct val="15000"/>
            </a:spcAft>
            <a:buChar char="•"/>
          </a:pPr>
          <a:r>
            <a:rPr lang="en-US" sz="1700" kern="1200" dirty="0"/>
            <a:t>Equity Value is the value of the business attributable to equity shareholders.</a:t>
          </a:r>
        </a:p>
      </dsp:txBody>
      <dsp:txXfrm rot="-5400000">
        <a:off x="3750010" y="2510348"/>
        <a:ext cx="7587628" cy="912225"/>
      </dsp:txXfrm>
    </dsp:sp>
    <dsp:sp modelId="{786C4E25-E08E-49C4-BBB8-25D9E235AA27}">
      <dsp:nvSpPr>
        <dsp:cNvPr id="0" name=""/>
        <dsp:cNvSpPr/>
      </dsp:nvSpPr>
      <dsp:spPr>
        <a:xfrm>
          <a:off x="493153" y="2396319"/>
          <a:ext cx="3256856" cy="1140281"/>
        </a:xfrm>
        <a:prstGeom prst="rect">
          <a:avLst/>
        </a:prstGeom>
        <a:solidFill>
          <a:schemeClr val="accent1">
            <a:shade val="50000"/>
            <a:hueOff val="51235"/>
            <a:satOff val="-24703"/>
            <a:lumOff val="32783"/>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Equity Value</a:t>
          </a:r>
        </a:p>
      </dsp:txBody>
      <dsp:txXfrm>
        <a:off x="493153" y="2396319"/>
        <a:ext cx="3256856" cy="11402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FDE57-F126-467C-AC04-934B1616AC54}">
      <dsp:nvSpPr>
        <dsp:cNvPr id="0" name=""/>
        <dsp:cNvSpPr/>
      </dsp:nvSpPr>
      <dsp:spPr>
        <a:xfrm>
          <a:off x="0" y="398"/>
          <a:ext cx="6650991" cy="54793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CAA516-6961-40BF-BD13-C5A54B94ED55}">
      <dsp:nvSpPr>
        <dsp:cNvPr id="0" name=""/>
        <dsp:cNvSpPr/>
      </dsp:nvSpPr>
      <dsp:spPr>
        <a:xfrm>
          <a:off x="165749" y="123682"/>
          <a:ext cx="301362" cy="30136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A9DE4B-43AE-429E-AA28-9A1CAD1B21E2}">
      <dsp:nvSpPr>
        <dsp:cNvPr id="0" name=""/>
        <dsp:cNvSpPr/>
      </dsp:nvSpPr>
      <dsp:spPr>
        <a:xfrm>
          <a:off x="632861" y="398"/>
          <a:ext cx="6018129" cy="547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989" tIns="57989" rIns="57989" bIns="57989" numCol="1" spcCol="1270" anchor="ctr" anchorCtr="0">
          <a:noAutofit/>
        </a:bodyPr>
        <a:lstStyle/>
        <a:p>
          <a:pPr marL="0" lvl="0" indent="0" algn="l" defTabSz="711200">
            <a:lnSpc>
              <a:spcPct val="100000"/>
            </a:lnSpc>
            <a:spcBef>
              <a:spcPct val="0"/>
            </a:spcBef>
            <a:spcAft>
              <a:spcPct val="35000"/>
            </a:spcAft>
            <a:buNone/>
          </a:pPr>
          <a:r>
            <a:rPr lang="en-US" sz="1600" kern="1200" dirty="0"/>
            <a:t>Historical Performance</a:t>
          </a:r>
        </a:p>
      </dsp:txBody>
      <dsp:txXfrm>
        <a:off x="632861" y="398"/>
        <a:ext cx="6018129" cy="547931"/>
      </dsp:txXfrm>
    </dsp:sp>
    <dsp:sp modelId="{3748E856-1C9F-4645-B2B7-986E18E1A66C}">
      <dsp:nvSpPr>
        <dsp:cNvPr id="0" name=""/>
        <dsp:cNvSpPr/>
      </dsp:nvSpPr>
      <dsp:spPr>
        <a:xfrm>
          <a:off x="0" y="685312"/>
          <a:ext cx="6650991" cy="54793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01542B-A642-49AF-B703-C069BB094AC7}">
      <dsp:nvSpPr>
        <dsp:cNvPr id="0" name=""/>
        <dsp:cNvSpPr/>
      </dsp:nvSpPr>
      <dsp:spPr>
        <a:xfrm>
          <a:off x="165749" y="808597"/>
          <a:ext cx="301362" cy="3013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33AE335-60D3-47F5-9CFD-18B86C4D6D26}">
      <dsp:nvSpPr>
        <dsp:cNvPr id="0" name=""/>
        <dsp:cNvSpPr/>
      </dsp:nvSpPr>
      <dsp:spPr>
        <a:xfrm>
          <a:off x="632861" y="685312"/>
          <a:ext cx="2992945" cy="547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989" tIns="57989" rIns="57989" bIns="57989" numCol="1" spcCol="1270" anchor="ctr" anchorCtr="0">
          <a:noAutofit/>
        </a:bodyPr>
        <a:lstStyle/>
        <a:p>
          <a:pPr marL="0" lvl="0" indent="0" algn="l" defTabSz="711200">
            <a:lnSpc>
              <a:spcPct val="100000"/>
            </a:lnSpc>
            <a:spcBef>
              <a:spcPct val="0"/>
            </a:spcBef>
            <a:spcAft>
              <a:spcPct val="35000"/>
            </a:spcAft>
            <a:buNone/>
          </a:pPr>
          <a:r>
            <a:rPr lang="en-US" sz="1600" kern="1200" dirty="0"/>
            <a:t>Projected growth Trajectory</a:t>
          </a:r>
        </a:p>
      </dsp:txBody>
      <dsp:txXfrm>
        <a:off x="632861" y="685312"/>
        <a:ext cx="2992945" cy="547931"/>
      </dsp:txXfrm>
    </dsp:sp>
    <dsp:sp modelId="{5198C8E6-C3B5-4054-A9C1-3FAAD8AB3BB1}">
      <dsp:nvSpPr>
        <dsp:cNvPr id="0" name=""/>
        <dsp:cNvSpPr/>
      </dsp:nvSpPr>
      <dsp:spPr>
        <a:xfrm>
          <a:off x="3625807" y="685312"/>
          <a:ext cx="3025183" cy="547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989" tIns="57989" rIns="57989" bIns="57989" numCol="1" spcCol="1270" anchor="ctr" anchorCtr="0">
          <a:noAutofit/>
        </a:bodyPr>
        <a:lstStyle/>
        <a:p>
          <a:pPr marL="0" lvl="0" indent="0" algn="l" defTabSz="533400">
            <a:lnSpc>
              <a:spcPct val="100000"/>
            </a:lnSpc>
            <a:spcBef>
              <a:spcPct val="0"/>
            </a:spcBef>
            <a:spcAft>
              <a:spcPct val="35000"/>
            </a:spcAft>
            <a:buNone/>
          </a:pPr>
          <a:r>
            <a:rPr lang="en-US" sz="1200" kern="1200" dirty="0"/>
            <a:t>Competitors</a:t>
          </a:r>
        </a:p>
        <a:p>
          <a:pPr marL="0" lvl="0" indent="0" algn="l" defTabSz="533400">
            <a:lnSpc>
              <a:spcPct val="100000"/>
            </a:lnSpc>
            <a:spcBef>
              <a:spcPct val="0"/>
            </a:spcBef>
            <a:spcAft>
              <a:spcPct val="35000"/>
            </a:spcAft>
            <a:buNone/>
          </a:pPr>
          <a:r>
            <a:rPr lang="en-US" sz="1200" kern="1200" dirty="0"/>
            <a:t>Barriers to entry</a:t>
          </a:r>
        </a:p>
      </dsp:txBody>
      <dsp:txXfrm>
        <a:off x="3625807" y="685312"/>
        <a:ext cx="3025183" cy="547931"/>
      </dsp:txXfrm>
    </dsp:sp>
    <dsp:sp modelId="{C7938751-F317-4510-93EA-91C9FC3EAE6E}">
      <dsp:nvSpPr>
        <dsp:cNvPr id="0" name=""/>
        <dsp:cNvSpPr/>
      </dsp:nvSpPr>
      <dsp:spPr>
        <a:xfrm>
          <a:off x="0" y="1370227"/>
          <a:ext cx="6650991" cy="54793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8860D7-55F9-43D2-8CD9-85A3147CF93D}">
      <dsp:nvSpPr>
        <dsp:cNvPr id="0" name=""/>
        <dsp:cNvSpPr/>
      </dsp:nvSpPr>
      <dsp:spPr>
        <a:xfrm>
          <a:off x="165749" y="1493512"/>
          <a:ext cx="301362" cy="3013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FAB5A2F-ACC9-470E-8A1D-A185C472860B}">
      <dsp:nvSpPr>
        <dsp:cNvPr id="0" name=""/>
        <dsp:cNvSpPr/>
      </dsp:nvSpPr>
      <dsp:spPr>
        <a:xfrm>
          <a:off x="632861" y="1370227"/>
          <a:ext cx="6018129" cy="547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989" tIns="57989" rIns="57989" bIns="57989" numCol="1" spcCol="1270" anchor="ctr" anchorCtr="0">
          <a:noAutofit/>
        </a:bodyPr>
        <a:lstStyle/>
        <a:p>
          <a:pPr marL="0" lvl="0" indent="0" algn="l" defTabSz="711200">
            <a:lnSpc>
              <a:spcPct val="100000"/>
            </a:lnSpc>
            <a:spcBef>
              <a:spcPct val="0"/>
            </a:spcBef>
            <a:spcAft>
              <a:spcPct val="35000"/>
            </a:spcAft>
            <a:buNone/>
          </a:pPr>
          <a:r>
            <a:rPr lang="en-US" sz="1600" kern="1200" dirty="0"/>
            <a:t>Funding and working capital requirement</a:t>
          </a:r>
        </a:p>
      </dsp:txBody>
      <dsp:txXfrm>
        <a:off x="632861" y="1370227"/>
        <a:ext cx="6018129" cy="547931"/>
      </dsp:txXfrm>
    </dsp:sp>
    <dsp:sp modelId="{0F85BFD4-09F6-4717-9637-C3305C163A88}">
      <dsp:nvSpPr>
        <dsp:cNvPr id="0" name=""/>
        <dsp:cNvSpPr/>
      </dsp:nvSpPr>
      <dsp:spPr>
        <a:xfrm>
          <a:off x="0" y="2055142"/>
          <a:ext cx="6650991" cy="54793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31BA99-FC28-4560-8FB6-9500F2DC0584}">
      <dsp:nvSpPr>
        <dsp:cNvPr id="0" name=""/>
        <dsp:cNvSpPr/>
      </dsp:nvSpPr>
      <dsp:spPr>
        <a:xfrm>
          <a:off x="165749" y="2178426"/>
          <a:ext cx="301362" cy="30136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3490E15-E2F9-4628-A46A-3A7F43AB8BFD}">
      <dsp:nvSpPr>
        <dsp:cNvPr id="0" name=""/>
        <dsp:cNvSpPr/>
      </dsp:nvSpPr>
      <dsp:spPr>
        <a:xfrm>
          <a:off x="632861" y="2055142"/>
          <a:ext cx="6018129" cy="547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989" tIns="57989" rIns="57989" bIns="57989" numCol="1" spcCol="1270" anchor="ctr" anchorCtr="0">
          <a:noAutofit/>
        </a:bodyPr>
        <a:lstStyle/>
        <a:p>
          <a:pPr marL="0" lvl="0" indent="0" algn="l" defTabSz="711200">
            <a:lnSpc>
              <a:spcPct val="100000"/>
            </a:lnSpc>
            <a:spcBef>
              <a:spcPct val="0"/>
            </a:spcBef>
            <a:spcAft>
              <a:spcPct val="35000"/>
            </a:spcAft>
            <a:buNone/>
          </a:pPr>
          <a:r>
            <a:rPr lang="en-US" sz="1600" kern="1200"/>
            <a:t>Capex Requirement</a:t>
          </a:r>
        </a:p>
      </dsp:txBody>
      <dsp:txXfrm>
        <a:off x="632861" y="2055142"/>
        <a:ext cx="6018129" cy="547931"/>
      </dsp:txXfrm>
    </dsp:sp>
    <dsp:sp modelId="{BB2D290D-1A44-49F0-B2D0-9BF20E44463D}">
      <dsp:nvSpPr>
        <dsp:cNvPr id="0" name=""/>
        <dsp:cNvSpPr/>
      </dsp:nvSpPr>
      <dsp:spPr>
        <a:xfrm>
          <a:off x="0" y="2740056"/>
          <a:ext cx="6650991" cy="54793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814216-C285-424B-A50C-78B2581B817F}">
      <dsp:nvSpPr>
        <dsp:cNvPr id="0" name=""/>
        <dsp:cNvSpPr/>
      </dsp:nvSpPr>
      <dsp:spPr>
        <a:xfrm>
          <a:off x="165749" y="2863341"/>
          <a:ext cx="301362" cy="30136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1C9A97E-4776-4FFB-9AFA-04EA9F14C008}">
      <dsp:nvSpPr>
        <dsp:cNvPr id="0" name=""/>
        <dsp:cNvSpPr/>
      </dsp:nvSpPr>
      <dsp:spPr>
        <a:xfrm>
          <a:off x="632861" y="2740056"/>
          <a:ext cx="6018129" cy="547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989" tIns="57989" rIns="57989" bIns="57989" numCol="1" spcCol="1270" anchor="ctr" anchorCtr="0">
          <a:noAutofit/>
        </a:bodyPr>
        <a:lstStyle/>
        <a:p>
          <a:pPr marL="0" lvl="0" indent="0" algn="l" defTabSz="711200">
            <a:lnSpc>
              <a:spcPct val="100000"/>
            </a:lnSpc>
            <a:spcBef>
              <a:spcPct val="0"/>
            </a:spcBef>
            <a:spcAft>
              <a:spcPct val="35000"/>
            </a:spcAft>
            <a:buNone/>
          </a:pPr>
          <a:r>
            <a:rPr lang="en-US" sz="1600" kern="1200"/>
            <a:t>Age of Plant and Machinery</a:t>
          </a:r>
        </a:p>
      </dsp:txBody>
      <dsp:txXfrm>
        <a:off x="632861" y="2740056"/>
        <a:ext cx="6018129" cy="547931"/>
      </dsp:txXfrm>
    </dsp:sp>
    <dsp:sp modelId="{5A533DC0-7F47-4023-8F9E-3D1AAD4EADD2}">
      <dsp:nvSpPr>
        <dsp:cNvPr id="0" name=""/>
        <dsp:cNvSpPr/>
      </dsp:nvSpPr>
      <dsp:spPr>
        <a:xfrm>
          <a:off x="0" y="3424971"/>
          <a:ext cx="6650991" cy="54793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076D35-3A74-49A6-9EA9-FD6BC37993C4}">
      <dsp:nvSpPr>
        <dsp:cNvPr id="0" name=""/>
        <dsp:cNvSpPr/>
      </dsp:nvSpPr>
      <dsp:spPr>
        <a:xfrm>
          <a:off x="165749" y="3548256"/>
          <a:ext cx="301362" cy="30136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C63421D-695A-45FD-A388-37BF13EE81BF}">
      <dsp:nvSpPr>
        <dsp:cNvPr id="0" name=""/>
        <dsp:cNvSpPr/>
      </dsp:nvSpPr>
      <dsp:spPr>
        <a:xfrm>
          <a:off x="632861" y="3424971"/>
          <a:ext cx="6018129" cy="547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989" tIns="57989" rIns="57989" bIns="57989" numCol="1" spcCol="1270" anchor="ctr" anchorCtr="0">
          <a:noAutofit/>
        </a:bodyPr>
        <a:lstStyle/>
        <a:p>
          <a:pPr marL="0" lvl="0" indent="0" algn="l" defTabSz="711200">
            <a:lnSpc>
              <a:spcPct val="100000"/>
            </a:lnSpc>
            <a:spcBef>
              <a:spcPct val="0"/>
            </a:spcBef>
            <a:spcAft>
              <a:spcPct val="35000"/>
            </a:spcAft>
            <a:buNone/>
          </a:pPr>
          <a:r>
            <a:rPr lang="en-US" sz="1600" kern="1200"/>
            <a:t>Long Term Contracts due for renewal?</a:t>
          </a:r>
        </a:p>
      </dsp:txBody>
      <dsp:txXfrm>
        <a:off x="632861" y="3424971"/>
        <a:ext cx="6018129" cy="547931"/>
      </dsp:txXfrm>
    </dsp:sp>
    <dsp:sp modelId="{00084C9B-1C2B-42DF-BDFF-927A0E80D13E}">
      <dsp:nvSpPr>
        <dsp:cNvPr id="0" name=""/>
        <dsp:cNvSpPr/>
      </dsp:nvSpPr>
      <dsp:spPr>
        <a:xfrm>
          <a:off x="0" y="4109886"/>
          <a:ext cx="6650991" cy="54793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D76F88-271C-4DB9-A30B-E276BA070C74}">
      <dsp:nvSpPr>
        <dsp:cNvPr id="0" name=""/>
        <dsp:cNvSpPr/>
      </dsp:nvSpPr>
      <dsp:spPr>
        <a:xfrm>
          <a:off x="165749" y="4233170"/>
          <a:ext cx="301362" cy="30136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66E7E2C-7F71-4E0F-8141-A5894E588582}">
      <dsp:nvSpPr>
        <dsp:cNvPr id="0" name=""/>
        <dsp:cNvSpPr/>
      </dsp:nvSpPr>
      <dsp:spPr>
        <a:xfrm>
          <a:off x="632861" y="4109886"/>
          <a:ext cx="6018129" cy="547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989" tIns="57989" rIns="57989" bIns="57989" numCol="1" spcCol="1270" anchor="ctr" anchorCtr="0">
          <a:noAutofit/>
        </a:bodyPr>
        <a:lstStyle/>
        <a:p>
          <a:pPr marL="0" lvl="0" indent="0" algn="l" defTabSz="711200">
            <a:lnSpc>
              <a:spcPct val="100000"/>
            </a:lnSpc>
            <a:spcBef>
              <a:spcPct val="0"/>
            </a:spcBef>
            <a:spcAft>
              <a:spcPct val="35000"/>
            </a:spcAft>
            <a:buNone/>
          </a:pPr>
          <a:r>
            <a:rPr lang="en-US" sz="1600" kern="1200"/>
            <a:t>What are the major intangibles that are being acquired?</a:t>
          </a:r>
        </a:p>
      </dsp:txBody>
      <dsp:txXfrm>
        <a:off x="632861" y="4109886"/>
        <a:ext cx="6018129" cy="5479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4BDEF-28A2-47AF-9CDF-8235BBAE85BE}">
      <dsp:nvSpPr>
        <dsp:cNvPr id="0" name=""/>
        <dsp:cNvSpPr/>
      </dsp:nvSpPr>
      <dsp:spPr>
        <a:xfrm rot="16200000">
          <a:off x="-1132210" y="1132210"/>
          <a:ext cx="3952287" cy="1687865"/>
        </a:xfrm>
        <a:prstGeom prst="flowChartManualOperation">
          <a:avLst/>
        </a:prstGeom>
        <a:solidFill>
          <a:schemeClr val="accent1">
            <a:shade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en-IN" sz="1800" kern="1200" dirty="0">
              <a:solidFill>
                <a:schemeClr val="bg1"/>
              </a:solidFill>
            </a:rPr>
            <a:t>EV/EBITDA Method</a:t>
          </a:r>
        </a:p>
        <a:p>
          <a:pPr marL="171450" lvl="1" indent="-171450" algn="l" defTabSz="711200">
            <a:lnSpc>
              <a:spcPct val="90000"/>
            </a:lnSpc>
            <a:spcBef>
              <a:spcPct val="0"/>
            </a:spcBef>
            <a:spcAft>
              <a:spcPct val="15000"/>
            </a:spcAft>
            <a:buChar char="•"/>
          </a:pPr>
          <a:r>
            <a:rPr lang="en-US" sz="1600" kern="1200" dirty="0"/>
            <a:t>When comparing companies with varying leverages.</a:t>
          </a:r>
          <a:endParaRPr lang="en-IN" sz="1600" kern="1200" dirty="0"/>
        </a:p>
      </dsp:txBody>
      <dsp:txXfrm rot="5400000">
        <a:off x="1" y="790456"/>
        <a:ext cx="1687865" cy="2371373"/>
      </dsp:txXfrm>
    </dsp:sp>
    <dsp:sp modelId="{48E5C241-8754-402F-AFAB-F66D59A052B8}">
      <dsp:nvSpPr>
        <dsp:cNvPr id="0" name=""/>
        <dsp:cNvSpPr/>
      </dsp:nvSpPr>
      <dsp:spPr>
        <a:xfrm rot="16200000">
          <a:off x="683964" y="1132210"/>
          <a:ext cx="3952287" cy="1687865"/>
        </a:xfrm>
        <a:prstGeom prst="flowChartManualOperation">
          <a:avLst/>
        </a:prstGeom>
        <a:solidFill>
          <a:schemeClr val="accent1">
            <a:shade val="50000"/>
            <a:hueOff val="38427"/>
            <a:satOff val="-18527"/>
            <a:lumOff val="2458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en-IN" sz="1800" kern="1200" dirty="0">
              <a:solidFill>
                <a:schemeClr val="bg1"/>
              </a:solidFill>
            </a:rPr>
            <a:t>PE Multiple Method</a:t>
          </a:r>
        </a:p>
        <a:p>
          <a:pPr marL="171450" lvl="1" indent="-171450" algn="l" defTabSz="711200">
            <a:lnSpc>
              <a:spcPct val="90000"/>
            </a:lnSpc>
            <a:spcBef>
              <a:spcPct val="0"/>
            </a:spcBef>
            <a:spcAft>
              <a:spcPct val="15000"/>
            </a:spcAft>
            <a:buChar char="•"/>
          </a:pPr>
          <a:r>
            <a:rPr lang="en-US" sz="1600" kern="1200" dirty="0"/>
            <a:t>Companies where earnings are positive, stable and predictable</a:t>
          </a:r>
          <a:r>
            <a:rPr lang="en-US" sz="1800" kern="1200" dirty="0"/>
            <a:t>.</a:t>
          </a:r>
          <a:endParaRPr lang="en-IN" sz="1800" kern="1200" dirty="0"/>
        </a:p>
      </dsp:txBody>
      <dsp:txXfrm rot="5400000">
        <a:off x="1816175" y="790456"/>
        <a:ext cx="1687865" cy="2371373"/>
      </dsp:txXfrm>
    </dsp:sp>
    <dsp:sp modelId="{C3C6259D-398E-48FA-AD52-BC593935967E}">
      <dsp:nvSpPr>
        <dsp:cNvPr id="0" name=""/>
        <dsp:cNvSpPr/>
      </dsp:nvSpPr>
      <dsp:spPr>
        <a:xfrm rot="16200000">
          <a:off x="2498419" y="1132210"/>
          <a:ext cx="3952287" cy="1687865"/>
        </a:xfrm>
        <a:prstGeom prst="flowChartManualOperation">
          <a:avLst/>
        </a:prstGeom>
        <a:solidFill>
          <a:schemeClr val="accent1">
            <a:shade val="50000"/>
            <a:hueOff val="76853"/>
            <a:satOff val="-37054"/>
            <a:lumOff val="49175"/>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PB Multiple Method</a:t>
          </a:r>
          <a:endParaRPr lang="en-IN" sz="1800"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a:solidFill>
                <a:schemeClr val="tx1"/>
              </a:solidFill>
            </a:rPr>
            <a:t>NBFC Companies</a:t>
          </a:r>
          <a:endParaRPr lang="en-IN" sz="1600"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a:solidFill>
                <a:schemeClr val="tx1"/>
              </a:solidFill>
            </a:rPr>
            <a:t>Manufacturing Companies</a:t>
          </a:r>
          <a:endParaRPr lang="en-IN" sz="1600" kern="1200" dirty="0">
            <a:solidFill>
              <a:schemeClr val="tx1"/>
            </a:solidFill>
          </a:endParaRPr>
        </a:p>
      </dsp:txBody>
      <dsp:txXfrm rot="5400000">
        <a:off x="3630630" y="790456"/>
        <a:ext cx="1687865" cy="2371373"/>
      </dsp:txXfrm>
    </dsp:sp>
    <dsp:sp modelId="{2A68911E-D572-4213-BD1C-49F72D25FE89}">
      <dsp:nvSpPr>
        <dsp:cNvPr id="0" name=""/>
        <dsp:cNvSpPr/>
      </dsp:nvSpPr>
      <dsp:spPr>
        <a:xfrm rot="16200000">
          <a:off x="4312874" y="1132210"/>
          <a:ext cx="3952287" cy="1687865"/>
        </a:xfrm>
        <a:prstGeom prst="flowChartManualOperation">
          <a:avLst/>
        </a:prstGeom>
        <a:solidFill>
          <a:schemeClr val="accent1">
            <a:shade val="50000"/>
            <a:hueOff val="38427"/>
            <a:satOff val="-18527"/>
            <a:lumOff val="2458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Turnover Multiple Method</a:t>
          </a:r>
          <a:endParaRPr lang="en-IN" sz="1800" kern="1200" dirty="0">
            <a:solidFill>
              <a:schemeClr val="bg1"/>
            </a:solidFill>
          </a:endParaRPr>
        </a:p>
        <a:p>
          <a:pPr marL="171450" lvl="1" indent="-171450" algn="l" defTabSz="711200">
            <a:lnSpc>
              <a:spcPct val="90000"/>
            </a:lnSpc>
            <a:spcBef>
              <a:spcPct val="0"/>
            </a:spcBef>
            <a:spcAft>
              <a:spcPct val="15000"/>
            </a:spcAft>
            <a:buChar char="•"/>
          </a:pPr>
          <a:r>
            <a:rPr lang="en-US" sz="1600" kern="1200" dirty="0"/>
            <a:t>Retail Companies</a:t>
          </a:r>
          <a:endParaRPr lang="en-IN" sz="1600" kern="1200" dirty="0"/>
        </a:p>
        <a:p>
          <a:pPr marL="171450" lvl="1" indent="-171450" algn="l" defTabSz="711200">
            <a:lnSpc>
              <a:spcPct val="90000"/>
            </a:lnSpc>
            <a:spcBef>
              <a:spcPct val="0"/>
            </a:spcBef>
            <a:spcAft>
              <a:spcPct val="15000"/>
            </a:spcAft>
            <a:buChar char="•"/>
          </a:pPr>
          <a:r>
            <a:rPr lang="en-US" sz="1600" kern="1200" dirty="0"/>
            <a:t>Where earnings are negative</a:t>
          </a:r>
          <a:endParaRPr lang="en-IN" sz="1600" kern="1200" dirty="0"/>
        </a:p>
        <a:p>
          <a:pPr marL="171450" lvl="1" indent="-171450" algn="l" defTabSz="711200">
            <a:lnSpc>
              <a:spcPct val="90000"/>
            </a:lnSpc>
            <a:spcBef>
              <a:spcPct val="0"/>
            </a:spcBef>
            <a:spcAft>
              <a:spcPct val="15000"/>
            </a:spcAft>
            <a:buChar char="•"/>
          </a:pPr>
          <a:r>
            <a:rPr lang="en-US" sz="1600" kern="1200" dirty="0"/>
            <a:t>Where earnings are transitory</a:t>
          </a:r>
          <a:endParaRPr lang="en-IN" sz="1600" kern="1200" dirty="0"/>
        </a:p>
      </dsp:txBody>
      <dsp:txXfrm rot="5400000">
        <a:off x="5445085" y="790456"/>
        <a:ext cx="1687865" cy="23713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7EBD78-17CC-4C33-964F-F01D79CE2EEF}">
      <dsp:nvSpPr>
        <dsp:cNvPr id="0" name=""/>
        <dsp:cNvSpPr/>
      </dsp:nvSpPr>
      <dsp:spPr>
        <a:xfrm>
          <a:off x="3059" y="0"/>
          <a:ext cx="514441" cy="51444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677EEF-8CAB-4CD7-AFCA-8D817B2A99B2}">
      <dsp:nvSpPr>
        <dsp:cNvPr id="0" name=""/>
        <dsp:cNvSpPr/>
      </dsp:nvSpPr>
      <dsp:spPr>
        <a:xfrm>
          <a:off x="54503" y="51444"/>
          <a:ext cx="411553" cy="411553"/>
        </a:xfrm>
        <a:prstGeom prst="chord">
          <a:avLst>
            <a:gd name="adj1" fmla="val 1168272"/>
            <a:gd name="adj2" fmla="val 9631728"/>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58F11C-6AC8-4837-A781-704CB6525131}">
      <dsp:nvSpPr>
        <dsp:cNvPr id="0" name=""/>
        <dsp:cNvSpPr/>
      </dsp:nvSpPr>
      <dsp:spPr>
        <a:xfrm>
          <a:off x="624676" y="514441"/>
          <a:ext cx="1521890" cy="2164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t" anchorCtr="0">
          <a:noAutofit/>
        </a:bodyPr>
        <a:lstStyle/>
        <a:p>
          <a:pPr marL="0" lvl="0" indent="0" algn="l" defTabSz="755650">
            <a:lnSpc>
              <a:spcPct val="90000"/>
            </a:lnSpc>
            <a:spcBef>
              <a:spcPct val="0"/>
            </a:spcBef>
            <a:spcAft>
              <a:spcPct val="35000"/>
            </a:spcAft>
            <a:buNone/>
          </a:pPr>
          <a:r>
            <a:rPr lang="en-IN" sz="1700" kern="1200" dirty="0"/>
            <a:t>Select listed companies in same industry</a:t>
          </a:r>
        </a:p>
      </dsp:txBody>
      <dsp:txXfrm>
        <a:off x="624676" y="514441"/>
        <a:ext cx="1521890" cy="2164942"/>
      </dsp:txXfrm>
    </dsp:sp>
    <dsp:sp modelId="{779816EC-C41D-4428-A7D2-67EA29D37980}">
      <dsp:nvSpPr>
        <dsp:cNvPr id="0" name=""/>
        <dsp:cNvSpPr/>
      </dsp:nvSpPr>
      <dsp:spPr>
        <a:xfrm>
          <a:off x="624676" y="0"/>
          <a:ext cx="1521890" cy="514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l" defTabSz="1244600">
            <a:lnSpc>
              <a:spcPct val="90000"/>
            </a:lnSpc>
            <a:spcBef>
              <a:spcPct val="0"/>
            </a:spcBef>
            <a:spcAft>
              <a:spcPct val="35000"/>
            </a:spcAft>
            <a:buNone/>
          </a:pPr>
          <a:r>
            <a:rPr lang="en-IN" sz="2800" u="sng" kern="1200" dirty="0"/>
            <a:t>Step 1</a:t>
          </a:r>
        </a:p>
      </dsp:txBody>
      <dsp:txXfrm>
        <a:off x="624676" y="0"/>
        <a:ext cx="1521890" cy="514441"/>
      </dsp:txXfrm>
    </dsp:sp>
    <dsp:sp modelId="{77EC8F9A-0A35-4FFF-A5D9-7548D4E945CC}">
      <dsp:nvSpPr>
        <dsp:cNvPr id="0" name=""/>
        <dsp:cNvSpPr/>
      </dsp:nvSpPr>
      <dsp:spPr>
        <a:xfrm>
          <a:off x="2253741" y="0"/>
          <a:ext cx="514441" cy="51444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97B048-B27C-4C7E-85DD-4A1239F3D12D}">
      <dsp:nvSpPr>
        <dsp:cNvPr id="0" name=""/>
        <dsp:cNvSpPr/>
      </dsp:nvSpPr>
      <dsp:spPr>
        <a:xfrm>
          <a:off x="2305186" y="51444"/>
          <a:ext cx="411553" cy="411553"/>
        </a:xfrm>
        <a:prstGeom prst="chord">
          <a:avLst>
            <a:gd name="adj1" fmla="val 20431728"/>
            <a:gd name="adj2" fmla="val 11968272"/>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B24F22-2CEE-4A81-B445-B429C2F668C7}">
      <dsp:nvSpPr>
        <dsp:cNvPr id="0" name=""/>
        <dsp:cNvSpPr/>
      </dsp:nvSpPr>
      <dsp:spPr>
        <a:xfrm>
          <a:off x="2875358" y="514441"/>
          <a:ext cx="1521890" cy="2164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t" anchorCtr="0">
          <a:noAutofit/>
        </a:bodyPr>
        <a:lstStyle/>
        <a:p>
          <a:pPr marL="0" lvl="0" indent="0" algn="l" defTabSz="755650">
            <a:lnSpc>
              <a:spcPct val="90000"/>
            </a:lnSpc>
            <a:spcBef>
              <a:spcPct val="0"/>
            </a:spcBef>
            <a:spcAft>
              <a:spcPct val="35000"/>
            </a:spcAft>
            <a:buNone/>
          </a:pPr>
          <a:r>
            <a:rPr lang="en-IN" sz="1700" kern="1200" dirty="0"/>
            <a:t>Apply a revenue filter to arrive at companies with similar size of operations</a:t>
          </a:r>
        </a:p>
      </dsp:txBody>
      <dsp:txXfrm>
        <a:off x="2875358" y="514441"/>
        <a:ext cx="1521890" cy="2164942"/>
      </dsp:txXfrm>
    </dsp:sp>
    <dsp:sp modelId="{35E4FABE-7482-4DE2-A316-E6C5FD17CEDD}">
      <dsp:nvSpPr>
        <dsp:cNvPr id="0" name=""/>
        <dsp:cNvSpPr/>
      </dsp:nvSpPr>
      <dsp:spPr>
        <a:xfrm>
          <a:off x="2875358" y="0"/>
          <a:ext cx="1521890" cy="514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l" defTabSz="1244600">
            <a:lnSpc>
              <a:spcPct val="90000"/>
            </a:lnSpc>
            <a:spcBef>
              <a:spcPct val="0"/>
            </a:spcBef>
            <a:spcAft>
              <a:spcPct val="35000"/>
            </a:spcAft>
            <a:buNone/>
          </a:pPr>
          <a:r>
            <a:rPr lang="en-IN" sz="2800" u="sng" kern="1200" dirty="0"/>
            <a:t>Step 2</a:t>
          </a:r>
        </a:p>
      </dsp:txBody>
      <dsp:txXfrm>
        <a:off x="2875358" y="0"/>
        <a:ext cx="1521890" cy="514441"/>
      </dsp:txXfrm>
    </dsp:sp>
    <dsp:sp modelId="{E7442CE1-FA2B-4F18-BB4D-42B10F384633}">
      <dsp:nvSpPr>
        <dsp:cNvPr id="0" name=""/>
        <dsp:cNvSpPr/>
      </dsp:nvSpPr>
      <dsp:spPr>
        <a:xfrm>
          <a:off x="4504424" y="0"/>
          <a:ext cx="514441" cy="51444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B60867-4BD0-4335-9948-0CBD6D8B5E5C}">
      <dsp:nvSpPr>
        <dsp:cNvPr id="0" name=""/>
        <dsp:cNvSpPr/>
      </dsp:nvSpPr>
      <dsp:spPr>
        <a:xfrm>
          <a:off x="4555868" y="51444"/>
          <a:ext cx="411553" cy="411553"/>
        </a:xfrm>
        <a:prstGeom prst="chord">
          <a:avLst>
            <a:gd name="adj1" fmla="val 16200000"/>
            <a:gd name="adj2" fmla="val 16200000"/>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766FA5-257E-454B-996E-EB317C4D322A}">
      <dsp:nvSpPr>
        <dsp:cNvPr id="0" name=""/>
        <dsp:cNvSpPr/>
      </dsp:nvSpPr>
      <dsp:spPr>
        <a:xfrm>
          <a:off x="5126041" y="514441"/>
          <a:ext cx="1521890" cy="2164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t" anchorCtr="0">
          <a:noAutofit/>
        </a:bodyPr>
        <a:lstStyle/>
        <a:p>
          <a:pPr marL="0" lvl="0" indent="0" algn="l" defTabSz="755650">
            <a:lnSpc>
              <a:spcPct val="90000"/>
            </a:lnSpc>
            <a:spcBef>
              <a:spcPct val="0"/>
            </a:spcBef>
            <a:spcAft>
              <a:spcPct val="35000"/>
            </a:spcAft>
            <a:buNone/>
          </a:pPr>
          <a:r>
            <a:rPr lang="en-IN" sz="1700" kern="1200" dirty="0"/>
            <a:t>Check the business profile and the annual reports to arrive at the final list of comparable companies </a:t>
          </a:r>
        </a:p>
      </dsp:txBody>
      <dsp:txXfrm>
        <a:off x="5126041" y="514441"/>
        <a:ext cx="1521890" cy="2164942"/>
      </dsp:txXfrm>
    </dsp:sp>
    <dsp:sp modelId="{7A2816FA-C0A8-4B6A-BCB9-C6DFECCC3FA5}">
      <dsp:nvSpPr>
        <dsp:cNvPr id="0" name=""/>
        <dsp:cNvSpPr/>
      </dsp:nvSpPr>
      <dsp:spPr>
        <a:xfrm>
          <a:off x="5126041" y="0"/>
          <a:ext cx="1521890" cy="514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l" defTabSz="1244600">
            <a:lnSpc>
              <a:spcPct val="90000"/>
            </a:lnSpc>
            <a:spcBef>
              <a:spcPct val="0"/>
            </a:spcBef>
            <a:spcAft>
              <a:spcPct val="35000"/>
            </a:spcAft>
            <a:buNone/>
          </a:pPr>
          <a:r>
            <a:rPr lang="en-IN" sz="2800" u="sng" kern="1200" dirty="0"/>
            <a:t>Step 3</a:t>
          </a:r>
        </a:p>
      </dsp:txBody>
      <dsp:txXfrm>
        <a:off x="5126041" y="0"/>
        <a:ext cx="1521890" cy="51444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9F58F-8C82-4E1E-8D32-AC9C82E6527D}">
      <dsp:nvSpPr>
        <dsp:cNvPr id="0" name=""/>
        <dsp:cNvSpPr/>
      </dsp:nvSpPr>
      <dsp:spPr>
        <a:xfrm>
          <a:off x="567" y="1264126"/>
          <a:ext cx="2214139" cy="1328483"/>
        </a:xfrm>
        <a:prstGeom prst="rect">
          <a:avLst/>
        </a:prstGeom>
        <a:solidFill>
          <a:schemeClr val="accent1">
            <a:shade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kern="1200" dirty="0"/>
            <a:t>Investments</a:t>
          </a:r>
        </a:p>
      </dsp:txBody>
      <dsp:txXfrm>
        <a:off x="567" y="1264126"/>
        <a:ext cx="2214139" cy="1328483"/>
      </dsp:txXfrm>
    </dsp:sp>
    <dsp:sp modelId="{BD08BAE5-C7D3-40E1-BD62-066254A7D498}">
      <dsp:nvSpPr>
        <dsp:cNvPr id="0" name=""/>
        <dsp:cNvSpPr/>
      </dsp:nvSpPr>
      <dsp:spPr>
        <a:xfrm>
          <a:off x="2436120" y="1264126"/>
          <a:ext cx="2214139" cy="1328483"/>
        </a:xfrm>
        <a:prstGeom prst="rect">
          <a:avLst/>
        </a:prstGeom>
        <a:solidFill>
          <a:schemeClr val="accent1">
            <a:shade val="50000"/>
            <a:hueOff val="38427"/>
            <a:satOff val="-18527"/>
            <a:lumOff val="2458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kern="1200" dirty="0"/>
            <a:t>Other Surplus Assets </a:t>
          </a:r>
        </a:p>
      </dsp:txBody>
      <dsp:txXfrm>
        <a:off x="2436120" y="1264126"/>
        <a:ext cx="2214139" cy="1328483"/>
      </dsp:txXfrm>
    </dsp:sp>
    <dsp:sp modelId="{7B10C750-ABD9-418A-8ACD-7CF6216FC9CB}">
      <dsp:nvSpPr>
        <dsp:cNvPr id="0" name=""/>
        <dsp:cNvSpPr/>
      </dsp:nvSpPr>
      <dsp:spPr>
        <a:xfrm>
          <a:off x="567" y="2814024"/>
          <a:ext cx="2214139" cy="1328483"/>
        </a:xfrm>
        <a:prstGeom prst="rect">
          <a:avLst/>
        </a:prstGeom>
        <a:solidFill>
          <a:schemeClr val="accent1">
            <a:shade val="50000"/>
            <a:hueOff val="76853"/>
            <a:satOff val="-37054"/>
            <a:lumOff val="49175"/>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kern="1200" dirty="0">
              <a:solidFill>
                <a:schemeClr val="tx1"/>
              </a:solidFill>
            </a:rPr>
            <a:t>Value of </a:t>
          </a:r>
          <a:r>
            <a:rPr lang="en-IN" sz="1800" kern="1200" dirty="0">
              <a:ln/>
              <a:solidFill>
                <a:schemeClr val="tx1"/>
              </a:solidFill>
            </a:rPr>
            <a:t>Operating</a:t>
          </a:r>
          <a:r>
            <a:rPr lang="en-IN" sz="1800" kern="1200" dirty="0">
              <a:solidFill>
                <a:schemeClr val="tx1"/>
              </a:solidFill>
            </a:rPr>
            <a:t> Business</a:t>
          </a:r>
        </a:p>
      </dsp:txBody>
      <dsp:txXfrm>
        <a:off x="567" y="2814024"/>
        <a:ext cx="2214139" cy="1328483"/>
      </dsp:txXfrm>
    </dsp:sp>
    <dsp:sp modelId="{05277CB4-240D-44B2-84E5-2A82127B40E5}">
      <dsp:nvSpPr>
        <dsp:cNvPr id="0" name=""/>
        <dsp:cNvSpPr/>
      </dsp:nvSpPr>
      <dsp:spPr>
        <a:xfrm>
          <a:off x="2436120" y="2814024"/>
          <a:ext cx="2214139" cy="1328483"/>
        </a:xfrm>
        <a:prstGeom prst="rect">
          <a:avLst/>
        </a:prstGeom>
        <a:solidFill>
          <a:schemeClr val="accent1">
            <a:shade val="50000"/>
            <a:hueOff val="38427"/>
            <a:satOff val="-18527"/>
            <a:lumOff val="2458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kern="1200">
              <a:ln/>
            </a:rPr>
            <a:t>Cash and Cash Equivalents</a:t>
          </a:r>
          <a:endParaRPr lang="en-IN" sz="1800" kern="1200" dirty="0">
            <a:ln/>
          </a:endParaRPr>
        </a:p>
      </dsp:txBody>
      <dsp:txXfrm>
        <a:off x="2436120" y="2814024"/>
        <a:ext cx="2214139" cy="132848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4"/>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970938" y="1"/>
            <a:ext cx="3037840" cy="466434"/>
          </a:xfrm>
          <a:prstGeom prst="rect">
            <a:avLst/>
          </a:prstGeom>
        </p:spPr>
        <p:txBody>
          <a:bodyPr vert="horz" lIns="91440" tIns="45720" rIns="91440" bIns="45720" rtlCol="0"/>
          <a:lstStyle>
            <a:lvl1pPr algn="r">
              <a:defRPr sz="1200"/>
            </a:lvl1pPr>
          </a:lstStyle>
          <a:p>
            <a:fld id="{C5C4BCFC-9456-4F5C-9497-EAC39111C963}" type="datetimeFigureOut">
              <a:rPr lang="en-IN" smtClean="0"/>
              <a:t>09-12-2023</a:t>
            </a:fld>
            <a:endParaRPr lang="en-IN"/>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1" y="8829968"/>
            <a:ext cx="3037840" cy="466433"/>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1440" tIns="45720" rIns="91440" bIns="45720" rtlCol="0" anchor="b"/>
          <a:lstStyle>
            <a:lvl1pPr algn="r">
              <a:defRPr sz="1200"/>
            </a:lvl1pPr>
          </a:lstStyle>
          <a:p>
            <a:fld id="{CC9BEA8E-CD23-4FF3-8A2A-F3C4FC79A454}" type="slidenum">
              <a:rPr lang="en-IN" smtClean="0"/>
              <a:t>‹#›</a:t>
            </a:fld>
            <a:endParaRPr lang="en-IN"/>
          </a:p>
        </p:txBody>
      </p:sp>
    </p:spTree>
    <p:extLst>
      <p:ext uri="{BB962C8B-B14F-4D97-AF65-F5344CB8AC3E}">
        <p14:creationId xmlns:p14="http://schemas.microsoft.com/office/powerpoint/2010/main" val="3752597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C9BEA8E-CD23-4FF3-8A2A-F3C4FC79A454}" type="slidenum">
              <a:rPr lang="en-IN" smtClean="0"/>
              <a:t>1</a:t>
            </a:fld>
            <a:endParaRPr lang="en-IN"/>
          </a:p>
        </p:txBody>
      </p:sp>
    </p:spTree>
    <p:extLst>
      <p:ext uri="{BB962C8B-B14F-4D97-AF65-F5344CB8AC3E}">
        <p14:creationId xmlns:p14="http://schemas.microsoft.com/office/powerpoint/2010/main" val="1697817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C9BEA8E-CD23-4FF3-8A2A-F3C4FC79A454}" type="slidenum">
              <a:rPr lang="en-IN" smtClean="0"/>
              <a:t>3</a:t>
            </a:fld>
            <a:endParaRPr lang="en-IN"/>
          </a:p>
        </p:txBody>
      </p:sp>
    </p:spTree>
    <p:extLst>
      <p:ext uri="{BB962C8B-B14F-4D97-AF65-F5344CB8AC3E}">
        <p14:creationId xmlns:p14="http://schemas.microsoft.com/office/powerpoint/2010/main" val="2232608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84D60B-9523-4CA0-9FD6-6DC1E78FC47B}" type="slidenum">
              <a:rPr lang="en-US" smtClean="0"/>
              <a:t>14</a:t>
            </a:fld>
            <a:endParaRPr lang="en-US" dirty="0"/>
          </a:p>
        </p:txBody>
      </p:sp>
    </p:spTree>
    <p:extLst>
      <p:ext uri="{BB962C8B-B14F-4D97-AF65-F5344CB8AC3E}">
        <p14:creationId xmlns:p14="http://schemas.microsoft.com/office/powerpoint/2010/main" val="3006011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C84D60B-9523-4CA0-9FD6-6DC1E78FC47B}" type="slidenum">
              <a:rPr lang="en-US" smtClean="0"/>
              <a:t>15</a:t>
            </a:fld>
            <a:endParaRPr lang="en-US"/>
          </a:p>
        </p:txBody>
      </p:sp>
    </p:spTree>
    <p:extLst>
      <p:ext uri="{BB962C8B-B14F-4D97-AF65-F5344CB8AC3E}">
        <p14:creationId xmlns:p14="http://schemas.microsoft.com/office/powerpoint/2010/main" val="1671826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a:solidFill>
                  <a:schemeClr val="tx1"/>
                </a:solidFill>
                <a:effectLst/>
                <a:latin typeface="+mn-lt"/>
                <a:ea typeface="+mn-ea"/>
                <a:cs typeface="+mn-cs"/>
              </a:rPr>
              <a:t>The market value would be adjusted for the investments and cash/surplus assets held by a comparable entity.</a:t>
            </a:r>
          </a:p>
          <a:p>
            <a:r>
              <a:rPr lang="en-IN" sz="1200" kern="1200" dirty="0">
                <a:solidFill>
                  <a:schemeClr val="tx1"/>
                </a:solidFill>
                <a:effectLst/>
                <a:latin typeface="+mn-lt"/>
                <a:ea typeface="+mn-ea"/>
                <a:cs typeface="+mn-cs"/>
              </a:rPr>
              <a:t>It is observed from empirical study that the investments appear at a discounted rate in the market capitalization.</a:t>
            </a:r>
          </a:p>
          <a:p>
            <a:endParaRPr lang="en-US" dirty="0"/>
          </a:p>
        </p:txBody>
      </p:sp>
      <p:sp>
        <p:nvSpPr>
          <p:cNvPr id="4" name="Slide Number Placeholder 3"/>
          <p:cNvSpPr>
            <a:spLocks noGrp="1"/>
          </p:cNvSpPr>
          <p:nvPr>
            <p:ph type="sldNum" sz="quarter" idx="10"/>
          </p:nvPr>
        </p:nvSpPr>
        <p:spPr/>
        <p:txBody>
          <a:bodyPr/>
          <a:lstStyle/>
          <a:p>
            <a:fld id="{F7348F93-1395-4E7E-AD3C-175AC79E05F6}" type="slidenum">
              <a:rPr lang="en-IN" smtClean="0"/>
              <a:t>16</a:t>
            </a:fld>
            <a:endParaRPr lang="en-IN" dirty="0"/>
          </a:p>
        </p:txBody>
      </p:sp>
    </p:spTree>
    <p:extLst>
      <p:ext uri="{BB962C8B-B14F-4D97-AF65-F5344CB8AC3E}">
        <p14:creationId xmlns:p14="http://schemas.microsoft.com/office/powerpoint/2010/main" val="3650960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507EA1E3-236A-4F30-A9F3-0E25C8B3394C}" type="slidenum">
              <a:rPr lang="en-US" smtClean="0"/>
              <a:pPr/>
              <a:t>19</a:t>
            </a:fld>
            <a:endParaRPr lang="en-US" dirty="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normAutofit/>
          </a:bodyPr>
          <a:lstStyle/>
          <a:p>
            <a:pPr eaLnBrk="1" hangingPunct="1"/>
            <a:r>
              <a:rPr lang="en-US" sz="1000" dirty="0"/>
              <a:t>Interest Rate Parity on Foreign Currency</a:t>
            </a:r>
            <a:r>
              <a:rPr lang="en-US" sz="1000" baseline="0" dirty="0"/>
              <a:t> Borrowings</a:t>
            </a:r>
            <a:endParaRPr lang="en-US" sz="1000" dirty="0"/>
          </a:p>
        </p:txBody>
      </p:sp>
    </p:spTree>
    <p:extLst>
      <p:ext uri="{BB962C8B-B14F-4D97-AF65-F5344CB8AC3E}">
        <p14:creationId xmlns:p14="http://schemas.microsoft.com/office/powerpoint/2010/main" val="4079055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84D60B-9523-4CA0-9FD6-6DC1E78FC47B}" type="slidenum">
              <a:rPr lang="en-US" smtClean="0"/>
              <a:t>23</a:t>
            </a:fld>
            <a:endParaRPr lang="en-US" dirty="0"/>
          </a:p>
        </p:txBody>
      </p:sp>
    </p:spTree>
    <p:extLst>
      <p:ext uri="{BB962C8B-B14F-4D97-AF65-F5344CB8AC3E}">
        <p14:creationId xmlns:p14="http://schemas.microsoft.com/office/powerpoint/2010/main" val="2787945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mj-lt"/>
              </a:rPr>
              <a:t>Risky businesses cannot be accounted as ‘safe’, only because the buyer is in a safe business</a:t>
            </a:r>
          </a:p>
          <a:p>
            <a:endParaRPr lang="en-IN" dirty="0"/>
          </a:p>
        </p:txBody>
      </p:sp>
      <p:sp>
        <p:nvSpPr>
          <p:cNvPr id="4" name="Slide Number Placeholder 3"/>
          <p:cNvSpPr>
            <a:spLocks noGrp="1"/>
          </p:cNvSpPr>
          <p:nvPr>
            <p:ph type="sldNum" sz="quarter" idx="5"/>
          </p:nvPr>
        </p:nvSpPr>
        <p:spPr/>
        <p:txBody>
          <a:bodyPr/>
          <a:lstStyle/>
          <a:p>
            <a:fld id="{CC9BEA8E-CD23-4FF3-8A2A-F3C4FC79A454}" type="slidenum">
              <a:rPr lang="en-IN" smtClean="0"/>
              <a:t>25</a:t>
            </a:fld>
            <a:endParaRPr lang="en-IN"/>
          </a:p>
        </p:txBody>
      </p:sp>
    </p:spTree>
    <p:extLst>
      <p:ext uri="{BB962C8B-B14F-4D97-AF65-F5344CB8AC3E}">
        <p14:creationId xmlns:p14="http://schemas.microsoft.com/office/powerpoint/2010/main" val="36239184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1191" y="2188035"/>
            <a:ext cx="10993549" cy="993215"/>
          </a:xfrm>
          <a:effectLst/>
        </p:spPr>
        <p:txBody>
          <a:bodyPr anchor="ctr">
            <a:normAutofit/>
          </a:bodyPr>
          <a:lstStyle>
            <a:lvl1pPr>
              <a:defRPr sz="3600">
                <a:solidFill>
                  <a:schemeClr val="tx1">
                    <a:lumMod val="75000"/>
                    <a:lumOff val="25000"/>
                  </a:schemeClr>
                </a:solidFill>
                <a:latin typeface="+mj-lt"/>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581194" y="3181251"/>
            <a:ext cx="10993546" cy="590321"/>
          </a:xfrm>
        </p:spPr>
        <p:txBody>
          <a:bodyPr anchor="t">
            <a:normAutofit/>
          </a:bodyPr>
          <a:lstStyle>
            <a:lvl1pPr marL="0" indent="0" algn="l">
              <a:buNone/>
              <a:defRPr sz="1600" cap="all">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lvl1pPr>
              <a:defRPr/>
            </a:lvl1pPr>
          </a:lstStyle>
          <a:p>
            <a:r>
              <a:rPr lang="en-US"/>
              <a:t>December 9, 2023</a:t>
            </a:r>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r>
              <a:rPr lang="en-US"/>
              <a:t>Mergers &amp; Acquisitions                                                                                           Drushti Desai</a:t>
            </a:r>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pic>
        <p:nvPicPr>
          <p:cNvPr id="7" name="Picture 6">
            <a:extLst>
              <a:ext uri="{FF2B5EF4-FFF2-40B4-BE49-F238E27FC236}">
                <a16:creationId xmlns:a16="http://schemas.microsoft.com/office/drawing/2014/main" id="{5846DCDA-9E50-D746-B5CF-EB22998FC2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7" y="3836885"/>
            <a:ext cx="12167601" cy="2547591"/>
          </a:xfrm>
          <a:prstGeom prst="rect">
            <a:avLst/>
          </a:prstGeom>
        </p:spPr>
      </p:pic>
    </p:spTree>
    <p:extLst>
      <p:ext uri="{BB962C8B-B14F-4D97-AF65-F5344CB8AC3E}">
        <p14:creationId xmlns:p14="http://schemas.microsoft.com/office/powerpoint/2010/main" val="5632010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parator Slide 1">
    <p:spTree>
      <p:nvGrpSpPr>
        <p:cNvPr id="1" name=""/>
        <p:cNvGrpSpPr/>
        <p:nvPr/>
      </p:nvGrpSpPr>
      <p:grpSpPr>
        <a:xfrm>
          <a:off x="0" y="0"/>
          <a:ext cx="0" cy="0"/>
          <a:chOff x="0" y="0"/>
          <a:chExt cx="0" cy="0"/>
        </a:xfrm>
      </p:grpSpPr>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latin typeface="+mj-lt"/>
              </a:defRPr>
            </a:lvl1pPr>
          </a:lstStyle>
          <a:p>
            <a:r>
              <a:rPr lang="en-US" dirty="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13" name="Picture 12">
            <a:extLst>
              <a:ext uri="{FF2B5EF4-FFF2-40B4-BE49-F238E27FC236}">
                <a16:creationId xmlns:a16="http://schemas.microsoft.com/office/drawing/2014/main" id="{7A720033-D73A-E024-8DA7-80ED3B93CB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118860"/>
            <a:ext cx="12192000" cy="1133340"/>
          </a:xfrm>
          <a:prstGeom prst="rect">
            <a:avLst/>
          </a:prstGeom>
        </p:spPr>
      </p:pic>
      <p:sp>
        <p:nvSpPr>
          <p:cNvPr id="8" name="Date Placeholder 7">
            <a:extLst>
              <a:ext uri="{FF2B5EF4-FFF2-40B4-BE49-F238E27FC236}">
                <a16:creationId xmlns:a16="http://schemas.microsoft.com/office/drawing/2014/main" id="{D5246F74-F3E2-8D54-E1FA-9B8B67FB831E}"/>
              </a:ext>
            </a:extLst>
          </p:cNvPr>
          <p:cNvSpPr>
            <a:spLocks noGrp="1"/>
          </p:cNvSpPr>
          <p:nvPr>
            <p:ph type="dt" sz="half" idx="10"/>
          </p:nvPr>
        </p:nvSpPr>
        <p:spPr/>
        <p:txBody>
          <a:bodyPr/>
          <a:lstStyle/>
          <a:p>
            <a:r>
              <a:rPr lang="en-US"/>
              <a:t>December 9, 2023</a:t>
            </a:r>
            <a:endParaRPr lang="en-US" dirty="0"/>
          </a:p>
        </p:txBody>
      </p:sp>
      <p:sp>
        <p:nvSpPr>
          <p:cNvPr id="11" name="Footer Placeholder 10">
            <a:extLst>
              <a:ext uri="{FF2B5EF4-FFF2-40B4-BE49-F238E27FC236}">
                <a16:creationId xmlns:a16="http://schemas.microsoft.com/office/drawing/2014/main" id="{92F20280-23A4-3611-41E1-FEAE25DF0323}"/>
              </a:ext>
            </a:extLst>
          </p:cNvPr>
          <p:cNvSpPr>
            <a:spLocks noGrp="1"/>
          </p:cNvSpPr>
          <p:nvPr>
            <p:ph type="ftr" sz="quarter" idx="11"/>
          </p:nvPr>
        </p:nvSpPr>
        <p:spPr/>
        <p:txBody>
          <a:bodyPr/>
          <a:lstStyle/>
          <a:p>
            <a:r>
              <a:rPr lang="en-US"/>
              <a:t>Mergers &amp; Acquisitions                                                                                           Drushti Desai</a:t>
            </a:r>
            <a:endParaRPr lang="en-US" dirty="0"/>
          </a:p>
        </p:txBody>
      </p:sp>
      <p:sp>
        <p:nvSpPr>
          <p:cNvPr id="12" name="Slide Number Placeholder 11">
            <a:extLst>
              <a:ext uri="{FF2B5EF4-FFF2-40B4-BE49-F238E27FC236}">
                <a16:creationId xmlns:a16="http://schemas.microsoft.com/office/drawing/2014/main" id="{416A26B1-A7A9-291B-6CBE-911C61A30F1D}"/>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605433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parator Slide 2">
    <p:spTree>
      <p:nvGrpSpPr>
        <p:cNvPr id="1" name=""/>
        <p:cNvGrpSpPr/>
        <p:nvPr/>
      </p:nvGrpSpPr>
      <p:grpSpPr>
        <a:xfrm>
          <a:off x="0" y="0"/>
          <a:ext cx="0" cy="0"/>
          <a:chOff x="0" y="0"/>
          <a:chExt cx="0" cy="0"/>
        </a:xfrm>
      </p:grpSpPr>
      <p:pic>
        <p:nvPicPr>
          <p:cNvPr id="2" name="Picture Placeholder 29" descr="Mirror buildings">
            <a:extLst>
              <a:ext uri="{FF2B5EF4-FFF2-40B4-BE49-F238E27FC236}">
                <a16:creationId xmlns:a16="http://schemas.microsoft.com/office/drawing/2014/main" id="{72F22ADA-34E4-5933-DFCB-A40A67AE08F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527" b="10527"/>
          <a:stretch/>
        </p:blipFill>
        <p:spPr>
          <a:xfrm>
            <a:off x="-27381" y="-46653"/>
            <a:ext cx="12219381" cy="6423914"/>
          </a:xfrm>
          <a:prstGeom prst="rect">
            <a:avLst/>
          </a:prstGeom>
        </p:spPr>
      </p:pic>
      <p:sp>
        <p:nvSpPr>
          <p:cNvPr id="11" name="Text Placeholder 3">
            <a:extLst>
              <a:ext uri="{FF2B5EF4-FFF2-40B4-BE49-F238E27FC236}">
                <a16:creationId xmlns:a16="http://schemas.microsoft.com/office/drawing/2014/main" id="{02229719-9D8B-57BA-6F94-17B2991FD320}"/>
              </a:ext>
            </a:extLst>
          </p:cNvPr>
          <p:cNvSpPr>
            <a:spLocks noGrp="1"/>
          </p:cNvSpPr>
          <p:nvPr>
            <p:ph type="body" sz="half" idx="13"/>
          </p:nvPr>
        </p:nvSpPr>
        <p:spPr>
          <a:xfrm>
            <a:off x="-27991" y="1852380"/>
            <a:ext cx="5812969" cy="998148"/>
          </a:xfrm>
          <a:noFill/>
        </p:spPr>
        <p:txBody>
          <a:bodyPr lIns="432000" anchor="t">
            <a:normAutofit/>
          </a:bodyPr>
          <a:lstStyle>
            <a:lvl1pPr marL="0" indent="0">
              <a:buNone/>
              <a:defRPr sz="1600">
                <a:solidFill>
                  <a:schemeClr val="bg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3">
            <a:extLst>
              <a:ext uri="{FF2B5EF4-FFF2-40B4-BE49-F238E27FC236}">
                <a16:creationId xmlns:a16="http://schemas.microsoft.com/office/drawing/2014/main" id="{A3239B6E-D7BD-F5BD-D070-E1219B1BBA50}"/>
              </a:ext>
            </a:extLst>
          </p:cNvPr>
          <p:cNvSpPr>
            <a:spLocks noGrp="1"/>
          </p:cNvSpPr>
          <p:nvPr>
            <p:ph type="body" sz="half" idx="14" hasCustomPrompt="1"/>
          </p:nvPr>
        </p:nvSpPr>
        <p:spPr>
          <a:xfrm>
            <a:off x="-27991" y="785310"/>
            <a:ext cx="5812969" cy="998148"/>
          </a:xfrm>
          <a:solidFill>
            <a:schemeClr val="accent2"/>
          </a:solidFill>
        </p:spPr>
        <p:txBody>
          <a:bodyPr lIns="432000" anchor="ctr">
            <a:normAutofit/>
          </a:bodyPr>
          <a:lstStyle>
            <a:lvl1pPr marL="0" indent="0">
              <a:buNone/>
              <a:defRPr sz="2800">
                <a:solidFill>
                  <a:schemeClr val="bg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5" name="Date Placeholder 14">
            <a:extLst>
              <a:ext uri="{FF2B5EF4-FFF2-40B4-BE49-F238E27FC236}">
                <a16:creationId xmlns:a16="http://schemas.microsoft.com/office/drawing/2014/main" id="{9E0D46D9-2425-7863-A5B0-9FEADC03FC21}"/>
              </a:ext>
            </a:extLst>
          </p:cNvPr>
          <p:cNvSpPr>
            <a:spLocks noGrp="1"/>
          </p:cNvSpPr>
          <p:nvPr>
            <p:ph type="dt" sz="half" idx="15"/>
          </p:nvPr>
        </p:nvSpPr>
        <p:spPr/>
        <p:txBody>
          <a:bodyPr/>
          <a:lstStyle/>
          <a:p>
            <a:r>
              <a:rPr lang="en-US"/>
              <a:t>December 9, 2023</a:t>
            </a:r>
            <a:endParaRPr lang="en-US" dirty="0"/>
          </a:p>
        </p:txBody>
      </p:sp>
      <p:sp>
        <p:nvSpPr>
          <p:cNvPr id="16" name="Footer Placeholder 15">
            <a:extLst>
              <a:ext uri="{FF2B5EF4-FFF2-40B4-BE49-F238E27FC236}">
                <a16:creationId xmlns:a16="http://schemas.microsoft.com/office/drawing/2014/main" id="{613850AD-6427-208A-46B3-84B0F04857EA}"/>
              </a:ext>
            </a:extLst>
          </p:cNvPr>
          <p:cNvSpPr>
            <a:spLocks noGrp="1"/>
          </p:cNvSpPr>
          <p:nvPr>
            <p:ph type="ftr" sz="quarter" idx="16"/>
          </p:nvPr>
        </p:nvSpPr>
        <p:spPr/>
        <p:txBody>
          <a:bodyPr/>
          <a:lstStyle/>
          <a:p>
            <a:r>
              <a:rPr lang="en-US"/>
              <a:t>Mergers &amp; Acquisitions                                                                                           Drushti Desai</a:t>
            </a:r>
            <a:endParaRPr lang="en-US" dirty="0"/>
          </a:p>
        </p:txBody>
      </p:sp>
      <p:sp>
        <p:nvSpPr>
          <p:cNvPr id="17" name="Slide Number Placeholder 16">
            <a:extLst>
              <a:ext uri="{FF2B5EF4-FFF2-40B4-BE49-F238E27FC236}">
                <a16:creationId xmlns:a16="http://schemas.microsoft.com/office/drawing/2014/main" id="{9AFC25DD-2E91-0025-1943-F232839ED0D1}"/>
              </a:ext>
            </a:extLst>
          </p:cNvPr>
          <p:cNvSpPr>
            <a:spLocks noGrp="1"/>
          </p:cNvSpPr>
          <p:nvPr>
            <p:ph type="sldNum" sz="quarter" idx="17"/>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330569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parator Slide 3">
    <p:spTree>
      <p:nvGrpSpPr>
        <p:cNvPr id="1" name=""/>
        <p:cNvGrpSpPr/>
        <p:nvPr/>
      </p:nvGrpSpPr>
      <p:grpSpPr>
        <a:xfrm>
          <a:off x="0" y="0"/>
          <a:ext cx="0" cy="0"/>
          <a:chOff x="0" y="0"/>
          <a:chExt cx="0" cy="0"/>
        </a:xfrm>
      </p:grpSpPr>
      <p:pic>
        <p:nvPicPr>
          <p:cNvPr id="15" name="Picture Placeholder 17" descr="Person pointing at paper">
            <a:extLst>
              <a:ext uri="{FF2B5EF4-FFF2-40B4-BE49-F238E27FC236}">
                <a16:creationId xmlns:a16="http://schemas.microsoft.com/office/drawing/2014/main" id="{0ACA742A-C62F-31BD-2F5D-04E5FC58B9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33" t="10761" b="10761"/>
          <a:stretch/>
        </p:blipFill>
        <p:spPr>
          <a:xfrm>
            <a:off x="-101600" y="1"/>
            <a:ext cx="12293599" cy="6423914"/>
          </a:xfrm>
          <a:prstGeom prst="rect">
            <a:avLst/>
          </a:prstGeom>
        </p:spPr>
      </p:pic>
      <p:pic>
        <p:nvPicPr>
          <p:cNvPr id="13" name="Picture 12">
            <a:extLst>
              <a:ext uri="{FF2B5EF4-FFF2-40B4-BE49-F238E27FC236}">
                <a16:creationId xmlns:a16="http://schemas.microsoft.com/office/drawing/2014/main" id="{882D04F3-F3ED-A35E-7C05-01CB0BD8908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9489" b="2914"/>
          <a:stretch/>
        </p:blipFill>
        <p:spPr>
          <a:xfrm>
            <a:off x="-1" y="0"/>
            <a:ext cx="3312159" cy="6423914"/>
          </a:xfrm>
          <a:prstGeom prst="rect">
            <a:avLst/>
          </a:prstGeom>
          <a:ln>
            <a:noFill/>
          </a:ln>
        </p:spPr>
      </p:pic>
      <p:sp>
        <p:nvSpPr>
          <p:cNvPr id="14" name="Rectangle 13">
            <a:extLst>
              <a:ext uri="{FF2B5EF4-FFF2-40B4-BE49-F238E27FC236}">
                <a16:creationId xmlns:a16="http://schemas.microsoft.com/office/drawing/2014/main" id="{2E4C9C2C-B3DE-C04B-93DA-AEC360C56BA5}"/>
              </a:ext>
            </a:extLst>
          </p:cNvPr>
          <p:cNvSpPr/>
          <p:nvPr userDrawn="1"/>
        </p:nvSpPr>
        <p:spPr>
          <a:xfrm>
            <a:off x="1" y="578397"/>
            <a:ext cx="3312158" cy="23385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accent2"/>
              </a:solidFill>
            </a:endParaRPr>
          </a:p>
        </p:txBody>
      </p:sp>
      <p:sp>
        <p:nvSpPr>
          <p:cNvPr id="2" name="Title 1"/>
          <p:cNvSpPr>
            <a:spLocks noGrp="1"/>
          </p:cNvSpPr>
          <p:nvPr>
            <p:ph type="title"/>
          </p:nvPr>
        </p:nvSpPr>
        <p:spPr>
          <a:xfrm>
            <a:off x="0" y="578396"/>
            <a:ext cx="3312161" cy="2338539"/>
          </a:xfrm>
          <a:noFill/>
        </p:spPr>
        <p:txBody>
          <a:bodyPr lIns="432000" rIns="90000" anchor="ctr">
            <a:normAutofit/>
          </a:bodyPr>
          <a:lstStyle>
            <a:lvl1pPr algn="l">
              <a:defRPr sz="2400" b="0">
                <a:solidFill>
                  <a:schemeClr val="bg1"/>
                </a:solidFill>
                <a:latin typeface="+mj-lt"/>
              </a:defRPr>
            </a:lvl1pPr>
          </a:lstStyle>
          <a:p>
            <a:r>
              <a:rPr lang="en-US" dirty="0"/>
              <a:t>Click to edit Master title style</a:t>
            </a:r>
          </a:p>
        </p:txBody>
      </p:sp>
      <p:sp>
        <p:nvSpPr>
          <p:cNvPr id="8" name="Date Placeholder 7">
            <a:extLst>
              <a:ext uri="{FF2B5EF4-FFF2-40B4-BE49-F238E27FC236}">
                <a16:creationId xmlns:a16="http://schemas.microsoft.com/office/drawing/2014/main" id="{B1AE5892-1E54-1BE3-97C8-EEE95D73ED6C}"/>
              </a:ext>
            </a:extLst>
          </p:cNvPr>
          <p:cNvSpPr>
            <a:spLocks noGrp="1"/>
          </p:cNvSpPr>
          <p:nvPr>
            <p:ph type="dt" sz="half" idx="10"/>
          </p:nvPr>
        </p:nvSpPr>
        <p:spPr/>
        <p:txBody>
          <a:bodyPr/>
          <a:lstStyle/>
          <a:p>
            <a:r>
              <a:rPr lang="en-US"/>
              <a:t>December 9, 2023</a:t>
            </a:r>
            <a:endParaRPr lang="en-US" dirty="0"/>
          </a:p>
        </p:txBody>
      </p:sp>
      <p:sp>
        <p:nvSpPr>
          <p:cNvPr id="9" name="Footer Placeholder 8">
            <a:extLst>
              <a:ext uri="{FF2B5EF4-FFF2-40B4-BE49-F238E27FC236}">
                <a16:creationId xmlns:a16="http://schemas.microsoft.com/office/drawing/2014/main" id="{A819DA6E-1262-6B66-7D55-66FD57BA0D7C}"/>
              </a:ext>
            </a:extLst>
          </p:cNvPr>
          <p:cNvSpPr>
            <a:spLocks noGrp="1"/>
          </p:cNvSpPr>
          <p:nvPr>
            <p:ph type="ftr" sz="quarter" idx="11"/>
          </p:nvPr>
        </p:nvSpPr>
        <p:spPr/>
        <p:txBody>
          <a:bodyPr/>
          <a:lstStyle/>
          <a:p>
            <a:r>
              <a:rPr lang="en-US"/>
              <a:t>Mergers &amp; Acquisitions                                                                                           Drushti Desai</a:t>
            </a:r>
            <a:endParaRPr lang="en-US" dirty="0"/>
          </a:p>
        </p:txBody>
      </p:sp>
      <p:sp>
        <p:nvSpPr>
          <p:cNvPr id="10" name="Slide Number Placeholder 9">
            <a:extLst>
              <a:ext uri="{FF2B5EF4-FFF2-40B4-BE49-F238E27FC236}">
                <a16:creationId xmlns:a16="http://schemas.microsoft.com/office/drawing/2014/main" id="{AB462CCC-DB26-56DF-EC81-E25E83218AA6}"/>
              </a:ext>
            </a:extLst>
          </p:cNvPr>
          <p:cNvSpPr>
            <a:spLocks noGrp="1"/>
          </p:cNvSpPr>
          <p:nvPr>
            <p:ph type="sldNum" sz="quarter" idx="12"/>
          </p:nvPr>
        </p:nvSpPr>
        <p:spPr/>
        <p:txBody>
          <a:bodyPr/>
          <a:lstStyle/>
          <a:p>
            <a:fld id="{3A98EE3D-8CD1-4C3F-BD1C-C98C9596463C}" type="slidenum">
              <a:rPr lang="en-US" smtClean="0"/>
              <a:t>‹#›</a:t>
            </a:fld>
            <a:endParaRPr lang="en-US" dirty="0"/>
          </a:p>
        </p:txBody>
      </p:sp>
      <p:cxnSp>
        <p:nvCxnSpPr>
          <p:cNvPr id="4" name="Straight Connector 3">
            <a:extLst>
              <a:ext uri="{FF2B5EF4-FFF2-40B4-BE49-F238E27FC236}">
                <a16:creationId xmlns:a16="http://schemas.microsoft.com/office/drawing/2014/main" id="{444A378D-8891-96B3-14CA-1BF1F4AB9905}"/>
              </a:ext>
            </a:extLst>
          </p:cNvPr>
          <p:cNvCxnSpPr/>
          <p:nvPr userDrawn="1"/>
        </p:nvCxnSpPr>
        <p:spPr>
          <a:xfrm>
            <a:off x="3312158" y="0"/>
            <a:ext cx="0" cy="64239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4504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581192" y="723900"/>
            <a:ext cx="11029616" cy="990600"/>
          </a:xfrm>
        </p:spPr>
        <p:txBody>
          <a:bodyPr/>
          <a:lstStyle>
            <a:lvl1pPr>
              <a:defRPr>
                <a:latin typeface="+mj-lt"/>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581192" y="2340864"/>
            <a:ext cx="11029615" cy="36344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1D6E4E7B-C1CC-6D9A-0006-7A80E2C28F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89227"/>
          </a:xfrm>
          <a:prstGeom prst="rect">
            <a:avLst/>
          </a:prstGeom>
        </p:spPr>
      </p:pic>
      <p:sp>
        <p:nvSpPr>
          <p:cNvPr id="6" name="Date Placeholder 5">
            <a:extLst>
              <a:ext uri="{FF2B5EF4-FFF2-40B4-BE49-F238E27FC236}">
                <a16:creationId xmlns:a16="http://schemas.microsoft.com/office/drawing/2014/main" id="{02B38314-54E5-7CDA-2A95-B656DEC945C5}"/>
              </a:ext>
            </a:extLst>
          </p:cNvPr>
          <p:cNvSpPr>
            <a:spLocks noGrp="1"/>
          </p:cNvSpPr>
          <p:nvPr>
            <p:ph type="dt" sz="half" idx="10"/>
          </p:nvPr>
        </p:nvSpPr>
        <p:spPr/>
        <p:txBody>
          <a:bodyPr/>
          <a:lstStyle/>
          <a:p>
            <a:r>
              <a:rPr lang="en-US"/>
              <a:t>December 9, 2023</a:t>
            </a:r>
            <a:endParaRPr lang="en-US" dirty="0"/>
          </a:p>
        </p:txBody>
      </p:sp>
      <p:sp>
        <p:nvSpPr>
          <p:cNvPr id="7" name="Footer Placeholder 6">
            <a:extLst>
              <a:ext uri="{FF2B5EF4-FFF2-40B4-BE49-F238E27FC236}">
                <a16:creationId xmlns:a16="http://schemas.microsoft.com/office/drawing/2014/main" id="{9CE59E83-735D-3A92-D259-80CC95BD397D}"/>
              </a:ext>
            </a:extLst>
          </p:cNvPr>
          <p:cNvSpPr>
            <a:spLocks noGrp="1"/>
          </p:cNvSpPr>
          <p:nvPr>
            <p:ph type="ftr" sz="quarter" idx="11"/>
          </p:nvPr>
        </p:nvSpPr>
        <p:spPr/>
        <p:txBody>
          <a:bodyPr/>
          <a:lstStyle/>
          <a:p>
            <a:r>
              <a:rPr lang="en-US"/>
              <a:t>Mergers &amp; Acquisitions                                                                                           Drushti Desai</a:t>
            </a:r>
            <a:endParaRPr lang="en-US" dirty="0"/>
          </a:p>
        </p:txBody>
      </p:sp>
      <p:sp>
        <p:nvSpPr>
          <p:cNvPr id="11" name="Slide Number Placeholder 10">
            <a:extLst>
              <a:ext uri="{FF2B5EF4-FFF2-40B4-BE49-F238E27FC236}">
                <a16:creationId xmlns:a16="http://schemas.microsoft.com/office/drawing/2014/main" id="{037FC3FA-D4E8-EFFA-18CF-A10B3360F645}"/>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5" name="Rectangle 4">
            <a:extLst>
              <a:ext uri="{FF2B5EF4-FFF2-40B4-BE49-F238E27FC236}">
                <a16:creationId xmlns:a16="http://schemas.microsoft.com/office/drawing/2014/main" id="{68DD5A7F-0844-3352-4563-216843259E6D}"/>
              </a:ext>
            </a:extLst>
          </p:cNvPr>
          <p:cNvSpPr/>
          <p:nvPr userDrawn="1"/>
        </p:nvSpPr>
        <p:spPr>
          <a:xfrm flipV="1">
            <a:off x="0" y="6423913"/>
            <a:ext cx="12192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7973997"/>
      </p:ext>
    </p:extLst>
  </p:cSld>
  <p:clrMapOvr>
    <a:masterClrMapping/>
  </p:clrMapOvr>
  <p:extLst>
    <p:ext uri="{DCECCB84-F9BA-43D5-87BE-67443E8EF086}">
      <p15:sldGuideLst xmlns:p15="http://schemas.microsoft.com/office/powerpoint/2012/main">
        <p15:guide id="1" orient="horz" pos="1080" userDrawn="1">
          <p15:clr>
            <a:srgbClr val="FBAE40"/>
          </p15:clr>
        </p15:guide>
        <p15:guide id="2" pos="3840" userDrawn="1">
          <p15:clr>
            <a:srgbClr val="FBAE40"/>
          </p15:clr>
        </p15:guide>
        <p15:guide id="3" orient="horz" pos="456" userDrawn="1">
          <p15:clr>
            <a:srgbClr val="FBAE40"/>
          </p15:clr>
        </p15:guide>
        <p15:guide id="4" pos="360" userDrawn="1">
          <p15:clr>
            <a:srgbClr val="FBAE40"/>
          </p15:clr>
        </p15:guide>
        <p15:guide id="5" pos="732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and Content 2">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4842"/>
          </a:xfrm>
          <a:ln>
            <a:noFill/>
          </a:ln>
        </p:spPr>
        <p:txBody>
          <a:bodyPr/>
          <a:lstStyle>
            <a:lvl1pPr>
              <a:defRPr>
                <a:solidFill>
                  <a:schemeClr val="accent2"/>
                </a:solidFill>
                <a:latin typeface="+mj-lt"/>
              </a:defRPr>
            </a:lvl1pPr>
          </a:lstStyle>
          <a:p>
            <a:r>
              <a:rPr lang="en-US" dirty="0"/>
              <a:t>Click to edit Master title style</a:t>
            </a:r>
          </a:p>
        </p:txBody>
      </p:sp>
      <p:pic>
        <p:nvPicPr>
          <p:cNvPr id="2" name="Picture 1">
            <a:extLst>
              <a:ext uri="{FF2B5EF4-FFF2-40B4-BE49-F238E27FC236}">
                <a16:creationId xmlns:a16="http://schemas.microsoft.com/office/drawing/2014/main" id="{5CE60272-314C-997B-DC48-61642848AD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89227"/>
          </a:xfrm>
          <a:prstGeom prst="rect">
            <a:avLst/>
          </a:prstGeom>
        </p:spPr>
      </p:pic>
      <p:sp>
        <p:nvSpPr>
          <p:cNvPr id="6" name="Date Placeholder 5">
            <a:extLst>
              <a:ext uri="{FF2B5EF4-FFF2-40B4-BE49-F238E27FC236}">
                <a16:creationId xmlns:a16="http://schemas.microsoft.com/office/drawing/2014/main" id="{A361C396-C6F3-22D2-B153-DA9F12F42406}"/>
              </a:ext>
            </a:extLst>
          </p:cNvPr>
          <p:cNvSpPr>
            <a:spLocks noGrp="1"/>
          </p:cNvSpPr>
          <p:nvPr>
            <p:ph type="dt" sz="half" idx="10"/>
          </p:nvPr>
        </p:nvSpPr>
        <p:spPr/>
        <p:txBody>
          <a:bodyPr/>
          <a:lstStyle/>
          <a:p>
            <a:r>
              <a:rPr lang="en-US"/>
              <a:t>December 9, 2023</a:t>
            </a:r>
            <a:endParaRPr lang="en-US" dirty="0"/>
          </a:p>
        </p:txBody>
      </p:sp>
      <p:sp>
        <p:nvSpPr>
          <p:cNvPr id="7" name="Footer Placeholder 6">
            <a:extLst>
              <a:ext uri="{FF2B5EF4-FFF2-40B4-BE49-F238E27FC236}">
                <a16:creationId xmlns:a16="http://schemas.microsoft.com/office/drawing/2014/main" id="{325E415D-6D99-6DC6-29FA-8A48BF591726}"/>
              </a:ext>
            </a:extLst>
          </p:cNvPr>
          <p:cNvSpPr>
            <a:spLocks noGrp="1"/>
          </p:cNvSpPr>
          <p:nvPr>
            <p:ph type="ftr" sz="quarter" idx="11"/>
          </p:nvPr>
        </p:nvSpPr>
        <p:spPr/>
        <p:txBody>
          <a:bodyPr/>
          <a:lstStyle/>
          <a:p>
            <a:r>
              <a:rPr lang="en-US"/>
              <a:t>Mergers &amp; Acquisitions                                                                                           Drushti Desai</a:t>
            </a:r>
            <a:endParaRPr lang="en-US" dirty="0"/>
          </a:p>
        </p:txBody>
      </p:sp>
      <p:sp>
        <p:nvSpPr>
          <p:cNvPr id="9" name="Slide Number Placeholder 8">
            <a:extLst>
              <a:ext uri="{FF2B5EF4-FFF2-40B4-BE49-F238E27FC236}">
                <a16:creationId xmlns:a16="http://schemas.microsoft.com/office/drawing/2014/main" id="{38DAE947-C3FE-055F-FB1B-51B41DAA2AE9}"/>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3" name="Rectangle 2">
            <a:extLst>
              <a:ext uri="{FF2B5EF4-FFF2-40B4-BE49-F238E27FC236}">
                <a16:creationId xmlns:a16="http://schemas.microsoft.com/office/drawing/2014/main" id="{75A47200-43D6-4E2B-4A54-982B4247A1DA}"/>
              </a:ext>
            </a:extLst>
          </p:cNvPr>
          <p:cNvSpPr/>
          <p:nvPr userDrawn="1"/>
        </p:nvSpPr>
        <p:spPr>
          <a:xfrm flipV="1">
            <a:off x="0" y="6423913"/>
            <a:ext cx="12192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1876656"/>
      </p:ext>
    </p:extLst>
  </p:cSld>
  <p:clrMapOvr>
    <a:masterClrMapping/>
  </p:clrMapOvr>
  <p:extLst>
    <p:ext uri="{DCECCB84-F9BA-43D5-87BE-67443E8EF086}">
      <p15:sldGuideLst xmlns:p15="http://schemas.microsoft.com/office/powerpoint/2012/main">
        <p15:guide id="1" orient="horz" pos="1080" userDrawn="1">
          <p15:clr>
            <a:srgbClr val="FBAE40"/>
          </p15:clr>
        </p15:guide>
        <p15:guide id="2" pos="3840" userDrawn="1">
          <p15:clr>
            <a:srgbClr val="FBAE40"/>
          </p15:clr>
        </p15:guide>
        <p15:guide id="3" orient="horz" pos="456" userDrawn="1">
          <p15:clr>
            <a:srgbClr val="FBAE40"/>
          </p15:clr>
        </p15:guide>
        <p15:guide id="4" pos="360" userDrawn="1">
          <p15:clr>
            <a:srgbClr val="FBAE40"/>
          </p15:clr>
        </p15:guide>
        <p15:guide id="5" pos="732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5A8840-CDB0-67B2-B093-C2CF3A69C3C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4450"/>
          <a:stretch/>
        </p:blipFill>
        <p:spPr>
          <a:xfrm>
            <a:off x="581191" y="648460"/>
            <a:ext cx="11610809" cy="1261620"/>
          </a:xfrm>
          <a:prstGeom prst="rect">
            <a:avLst/>
          </a:prstGeom>
        </p:spPr>
      </p:pic>
      <p:sp>
        <p:nvSpPr>
          <p:cNvPr id="8" name="Date Placeholder 7">
            <a:extLst>
              <a:ext uri="{FF2B5EF4-FFF2-40B4-BE49-F238E27FC236}">
                <a16:creationId xmlns:a16="http://schemas.microsoft.com/office/drawing/2014/main" id="{E8295E15-D4C0-3BD0-14C8-EC66809BECCF}"/>
              </a:ext>
            </a:extLst>
          </p:cNvPr>
          <p:cNvSpPr>
            <a:spLocks noGrp="1"/>
          </p:cNvSpPr>
          <p:nvPr>
            <p:ph type="dt" sz="half" idx="10"/>
          </p:nvPr>
        </p:nvSpPr>
        <p:spPr/>
        <p:txBody>
          <a:bodyPr/>
          <a:lstStyle/>
          <a:p>
            <a:r>
              <a:rPr lang="en-US"/>
              <a:t>December 9, 2023</a:t>
            </a:r>
            <a:endParaRPr lang="en-US" dirty="0"/>
          </a:p>
        </p:txBody>
      </p:sp>
      <p:sp>
        <p:nvSpPr>
          <p:cNvPr id="9" name="Footer Placeholder 8">
            <a:extLst>
              <a:ext uri="{FF2B5EF4-FFF2-40B4-BE49-F238E27FC236}">
                <a16:creationId xmlns:a16="http://schemas.microsoft.com/office/drawing/2014/main" id="{9AC6AD16-D452-178A-C62F-C996DAE4CFCC}"/>
              </a:ext>
            </a:extLst>
          </p:cNvPr>
          <p:cNvSpPr>
            <a:spLocks noGrp="1"/>
          </p:cNvSpPr>
          <p:nvPr>
            <p:ph type="ftr" sz="quarter" idx="11"/>
          </p:nvPr>
        </p:nvSpPr>
        <p:spPr/>
        <p:txBody>
          <a:bodyPr/>
          <a:lstStyle/>
          <a:p>
            <a:r>
              <a:rPr lang="en-US"/>
              <a:t>Mergers &amp; Acquisitions                                                                                           Drushti Desai</a:t>
            </a:r>
            <a:endParaRPr lang="en-US" dirty="0"/>
          </a:p>
        </p:txBody>
      </p:sp>
      <p:sp>
        <p:nvSpPr>
          <p:cNvPr id="10" name="Slide Number Placeholder 9">
            <a:extLst>
              <a:ext uri="{FF2B5EF4-FFF2-40B4-BE49-F238E27FC236}">
                <a16:creationId xmlns:a16="http://schemas.microsoft.com/office/drawing/2014/main" id="{6ED47AF3-E516-19C5-DD6D-CDA19AD9346D}"/>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2" name="Rectangle 1">
            <a:extLst>
              <a:ext uri="{FF2B5EF4-FFF2-40B4-BE49-F238E27FC236}">
                <a16:creationId xmlns:a16="http://schemas.microsoft.com/office/drawing/2014/main" id="{DE0BE964-CD49-3409-946C-CD8599269C62}"/>
              </a:ext>
            </a:extLst>
          </p:cNvPr>
          <p:cNvSpPr/>
          <p:nvPr userDrawn="1"/>
        </p:nvSpPr>
        <p:spPr>
          <a:xfrm>
            <a:off x="0" y="648460"/>
            <a:ext cx="581191" cy="12616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7" name="Title 6">
            <a:extLst>
              <a:ext uri="{FF2B5EF4-FFF2-40B4-BE49-F238E27FC236}">
                <a16:creationId xmlns:a16="http://schemas.microsoft.com/office/drawing/2014/main" id="{583C854F-66DC-B914-650C-1F9FE28FA0CB}"/>
              </a:ext>
            </a:extLst>
          </p:cNvPr>
          <p:cNvSpPr>
            <a:spLocks noGrp="1"/>
          </p:cNvSpPr>
          <p:nvPr>
            <p:ph type="title"/>
          </p:nvPr>
        </p:nvSpPr>
        <p:spPr>
          <a:xfrm>
            <a:off x="581193" y="1910080"/>
            <a:ext cx="11029616" cy="1189554"/>
          </a:xfrm>
        </p:spPr>
        <p:txBody>
          <a:bodyPr anchor="t"/>
          <a:lstStyle>
            <a:lvl1pPr>
              <a:defRPr>
                <a:latin typeface="+mj-lt"/>
              </a:defRPr>
            </a:lvl1pPr>
          </a:lstStyle>
          <a:p>
            <a:r>
              <a:rPr lang="en-GB" dirty="0"/>
              <a:t>Click to edit Master title style</a:t>
            </a:r>
            <a:endParaRPr lang="en-US" dirty="0"/>
          </a:p>
        </p:txBody>
      </p:sp>
      <p:sp>
        <p:nvSpPr>
          <p:cNvPr id="3" name="Rectangle 2">
            <a:extLst>
              <a:ext uri="{FF2B5EF4-FFF2-40B4-BE49-F238E27FC236}">
                <a16:creationId xmlns:a16="http://schemas.microsoft.com/office/drawing/2014/main" id="{2943032D-4D54-C185-CC5A-026A9E1A0C88}"/>
              </a:ext>
            </a:extLst>
          </p:cNvPr>
          <p:cNvSpPr/>
          <p:nvPr userDrawn="1"/>
        </p:nvSpPr>
        <p:spPr>
          <a:xfrm flipV="1">
            <a:off x="0" y="6423913"/>
            <a:ext cx="12192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10199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4842"/>
          </a:xfrm>
        </p:spPr>
        <p:txBody>
          <a:bodyPr/>
          <a:lstStyle>
            <a:lvl1pPr>
              <a:defRPr>
                <a:latin typeface="+mj-lt"/>
              </a:defRPr>
            </a:lvl1pPr>
          </a:lstStyle>
          <a:p>
            <a:r>
              <a:rPr lang="en-US" dirty="0"/>
              <a:t>Click to edit Master title style</a:t>
            </a:r>
          </a:p>
        </p:txBody>
      </p:sp>
      <p:sp>
        <p:nvSpPr>
          <p:cNvPr id="3" name="Content Placeholder 2"/>
          <p:cNvSpPr>
            <a:spLocks noGrp="1"/>
          </p:cNvSpPr>
          <p:nvPr>
            <p:ph sz="half" idx="1"/>
          </p:nvPr>
        </p:nvSpPr>
        <p:spPr>
          <a:xfrm>
            <a:off x="581193" y="2228003"/>
            <a:ext cx="5194767" cy="3633047"/>
          </a:xfrm>
        </p:spPr>
        <p:txBody>
          <a:bodyPr anchor="t">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16039" y="2228003"/>
            <a:ext cx="5194769" cy="3633047"/>
          </a:xfrm>
        </p:spPr>
        <p:txBody>
          <a:bodyPr anchor="t">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754CC2D7-967C-0F6B-6B62-018192525E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89227"/>
          </a:xfrm>
          <a:prstGeom prst="rect">
            <a:avLst/>
          </a:prstGeom>
        </p:spPr>
      </p:pic>
      <p:sp>
        <p:nvSpPr>
          <p:cNvPr id="9" name="Date Placeholder 8">
            <a:extLst>
              <a:ext uri="{FF2B5EF4-FFF2-40B4-BE49-F238E27FC236}">
                <a16:creationId xmlns:a16="http://schemas.microsoft.com/office/drawing/2014/main" id="{27F3CF76-5345-E0C8-54D3-59FA0D4D5C05}"/>
              </a:ext>
            </a:extLst>
          </p:cNvPr>
          <p:cNvSpPr>
            <a:spLocks noGrp="1"/>
          </p:cNvSpPr>
          <p:nvPr>
            <p:ph type="dt" sz="half" idx="10"/>
          </p:nvPr>
        </p:nvSpPr>
        <p:spPr/>
        <p:txBody>
          <a:bodyPr/>
          <a:lstStyle>
            <a:lvl1pPr>
              <a:defRPr>
                <a:latin typeface="+mj-lt"/>
              </a:defRPr>
            </a:lvl1pPr>
          </a:lstStyle>
          <a:p>
            <a:r>
              <a:rPr lang="en-US">
                <a:latin typeface="+mj-lt"/>
              </a:rPr>
              <a:t>December 9, 2023</a:t>
            </a:r>
            <a:endParaRPr lang="en-US" dirty="0">
              <a:latin typeface="+mj-lt"/>
            </a:endParaRPr>
          </a:p>
        </p:txBody>
      </p:sp>
      <p:sp>
        <p:nvSpPr>
          <p:cNvPr id="10" name="Footer Placeholder 9">
            <a:extLst>
              <a:ext uri="{FF2B5EF4-FFF2-40B4-BE49-F238E27FC236}">
                <a16:creationId xmlns:a16="http://schemas.microsoft.com/office/drawing/2014/main" id="{55448A4A-6CED-572D-5132-8252CB7E3DDE}"/>
              </a:ext>
            </a:extLst>
          </p:cNvPr>
          <p:cNvSpPr>
            <a:spLocks noGrp="1"/>
          </p:cNvSpPr>
          <p:nvPr>
            <p:ph type="ftr" sz="quarter" idx="11"/>
          </p:nvPr>
        </p:nvSpPr>
        <p:spPr/>
        <p:txBody>
          <a:bodyPr/>
          <a:lstStyle>
            <a:lvl1pPr>
              <a:defRPr>
                <a:latin typeface="+mj-lt"/>
              </a:defRPr>
            </a:lvl1pPr>
          </a:lstStyle>
          <a:p>
            <a:r>
              <a:rPr lang="en-US"/>
              <a:t>Mergers &amp; Acquisitions                                                                                           Drushti Desai</a:t>
            </a:r>
            <a:endParaRPr lang="en-US" dirty="0"/>
          </a:p>
        </p:txBody>
      </p:sp>
      <p:sp>
        <p:nvSpPr>
          <p:cNvPr id="11" name="Slide Number Placeholder 10">
            <a:extLst>
              <a:ext uri="{FF2B5EF4-FFF2-40B4-BE49-F238E27FC236}">
                <a16:creationId xmlns:a16="http://schemas.microsoft.com/office/drawing/2014/main" id="{741831C3-73F0-1BAC-09FF-81423489821C}"/>
              </a:ext>
            </a:extLst>
          </p:cNvPr>
          <p:cNvSpPr>
            <a:spLocks noGrp="1"/>
          </p:cNvSpPr>
          <p:nvPr>
            <p:ph type="sldNum" sz="quarter" idx="12"/>
          </p:nvPr>
        </p:nvSpPr>
        <p:spPr/>
        <p:txBody>
          <a:bodyPr/>
          <a:lstStyle>
            <a:lvl1pPr>
              <a:defRPr>
                <a:latin typeface="+mj-lt"/>
              </a:defRPr>
            </a:lvl1pPr>
          </a:lstStyle>
          <a:p>
            <a:fld id="{3A98EE3D-8CD1-4C3F-BD1C-C98C9596463C}" type="slidenum">
              <a:rPr lang="en-US" smtClean="0"/>
              <a:pPr/>
              <a:t>‹#›</a:t>
            </a:fld>
            <a:endParaRPr lang="en-US" dirty="0">
              <a:latin typeface="+mj-lt"/>
            </a:endParaRPr>
          </a:p>
        </p:txBody>
      </p:sp>
      <p:sp>
        <p:nvSpPr>
          <p:cNvPr id="5" name="Rectangle 4">
            <a:extLst>
              <a:ext uri="{FF2B5EF4-FFF2-40B4-BE49-F238E27FC236}">
                <a16:creationId xmlns:a16="http://schemas.microsoft.com/office/drawing/2014/main" id="{7414F592-618E-A44D-B859-70C87D1858C1}"/>
              </a:ext>
            </a:extLst>
          </p:cNvPr>
          <p:cNvSpPr/>
          <p:nvPr userDrawn="1"/>
        </p:nvSpPr>
        <p:spPr>
          <a:xfrm flipV="1">
            <a:off x="0" y="6423913"/>
            <a:ext cx="12192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6989661"/>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45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1" y="0"/>
            <a:ext cx="4130540" cy="6416675"/>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latin typeface="+mj-lt"/>
              </a:defRPr>
            </a:lvl1pPr>
          </a:lstStyle>
          <a:p>
            <a:r>
              <a:rPr lang="en-US" dirty="0"/>
              <a:t>Click to edit Master title style</a:t>
            </a:r>
          </a:p>
        </p:txBody>
      </p:sp>
      <p:sp>
        <p:nvSpPr>
          <p:cNvPr id="3" name="Content Placeholder 2"/>
          <p:cNvSpPr>
            <a:spLocks noGrp="1"/>
          </p:cNvSpPr>
          <p:nvPr>
            <p:ph idx="1"/>
          </p:nvPr>
        </p:nvSpPr>
        <p:spPr>
          <a:xfrm>
            <a:off x="4900928" y="1179829"/>
            <a:ext cx="6650991" cy="4658216"/>
          </a:xfrm>
        </p:spPr>
        <p:txBody>
          <a:bodyPr anchor="t">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latin typeface="+mj-lt"/>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6" name="Picture 5">
            <a:extLst>
              <a:ext uri="{FF2B5EF4-FFF2-40B4-BE49-F238E27FC236}">
                <a16:creationId xmlns:a16="http://schemas.microsoft.com/office/drawing/2014/main" id="{B0C45EB3-F876-26BC-263E-81DE0607B2C3}"/>
              </a:ext>
            </a:extLst>
          </p:cNvPr>
          <p:cNvPicPr>
            <a:picLocks noChangeAspect="1"/>
          </p:cNvPicPr>
          <p:nvPr userDrawn="1"/>
        </p:nvPicPr>
        <p:blipFill rotWithShape="1">
          <a:blip r:embed="rId2">
            <a:biLevel thresh="25000"/>
            <a:extLst>
              <a:ext uri="{28A0092B-C50C-407E-A947-70E740481C1C}">
                <a14:useLocalDpi xmlns:a14="http://schemas.microsoft.com/office/drawing/2010/main" val="0"/>
              </a:ext>
            </a:extLst>
          </a:blip>
          <a:srcRect r="65991"/>
          <a:stretch/>
        </p:blipFill>
        <p:spPr>
          <a:xfrm>
            <a:off x="-1" y="-1"/>
            <a:ext cx="4130541" cy="752665"/>
          </a:xfrm>
          <a:prstGeom prst="rect">
            <a:avLst/>
          </a:prstGeom>
        </p:spPr>
      </p:pic>
      <p:sp>
        <p:nvSpPr>
          <p:cNvPr id="7" name="Date Placeholder 6">
            <a:extLst>
              <a:ext uri="{FF2B5EF4-FFF2-40B4-BE49-F238E27FC236}">
                <a16:creationId xmlns:a16="http://schemas.microsoft.com/office/drawing/2014/main" id="{002CD276-5599-81C3-1AD2-247B78BC1698}"/>
              </a:ext>
            </a:extLst>
          </p:cNvPr>
          <p:cNvSpPr>
            <a:spLocks noGrp="1"/>
          </p:cNvSpPr>
          <p:nvPr>
            <p:ph type="dt" sz="half" idx="10"/>
          </p:nvPr>
        </p:nvSpPr>
        <p:spPr/>
        <p:txBody>
          <a:bodyPr/>
          <a:lstStyle/>
          <a:p>
            <a:r>
              <a:rPr lang="en-US"/>
              <a:t>December 9, 2023</a:t>
            </a:r>
            <a:endParaRPr lang="en-US" dirty="0"/>
          </a:p>
        </p:txBody>
      </p:sp>
      <p:sp>
        <p:nvSpPr>
          <p:cNvPr id="12" name="Footer Placeholder 11">
            <a:extLst>
              <a:ext uri="{FF2B5EF4-FFF2-40B4-BE49-F238E27FC236}">
                <a16:creationId xmlns:a16="http://schemas.microsoft.com/office/drawing/2014/main" id="{31504BBE-4FC3-B5B2-6D02-7CBEF0EA233C}"/>
              </a:ext>
            </a:extLst>
          </p:cNvPr>
          <p:cNvSpPr>
            <a:spLocks noGrp="1"/>
          </p:cNvSpPr>
          <p:nvPr>
            <p:ph type="ftr" sz="quarter" idx="11"/>
          </p:nvPr>
        </p:nvSpPr>
        <p:spPr/>
        <p:txBody>
          <a:bodyPr/>
          <a:lstStyle/>
          <a:p>
            <a:r>
              <a:rPr lang="en-US"/>
              <a:t>Mergers &amp; Acquisitions                                                                                           Drushti Desai</a:t>
            </a:r>
            <a:endParaRPr lang="en-US" dirty="0"/>
          </a:p>
        </p:txBody>
      </p:sp>
      <p:sp>
        <p:nvSpPr>
          <p:cNvPr id="13" name="Slide Number Placeholder 12">
            <a:extLst>
              <a:ext uri="{FF2B5EF4-FFF2-40B4-BE49-F238E27FC236}">
                <a16:creationId xmlns:a16="http://schemas.microsoft.com/office/drawing/2014/main" id="{71FFC0BE-2058-E030-FF92-C485EDA5D9F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04735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r>
              <a:rPr lang="en-US"/>
              <a:t>December 9, 2023</a:t>
            </a:r>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r>
              <a:rPr lang="en-US"/>
              <a:t>Mergers &amp; Acquisitions                                                                                           Drushti Desai</a:t>
            </a:r>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212506676"/>
      </p:ext>
    </p:extLst>
  </p:cSld>
  <p:clrMap bg1="lt1" tx1="dk1" bg2="lt2" tx2="dk2" accent1="accent1" accent2="accent2" accent3="accent3" accent4="accent4" accent5="accent5" accent6="accent6" hlink="hlink" folHlink="folHlink"/>
  <p:sldLayoutIdLst>
    <p:sldLayoutId id="2147483774" r:id="rId1"/>
    <p:sldLayoutId id="2147483776" r:id="rId2"/>
    <p:sldLayoutId id="2147483782" r:id="rId3"/>
    <p:sldLayoutId id="2147483794" r:id="rId4"/>
    <p:sldLayoutId id="2147483775" r:id="rId5"/>
    <p:sldLayoutId id="2147483779" r:id="rId6"/>
    <p:sldLayoutId id="2147483792" r:id="rId7"/>
    <p:sldLayoutId id="2147483777" r:id="rId8"/>
    <p:sldLayoutId id="2147483781" r:id="rId9"/>
  </p:sldLayoutIdLst>
  <p:hf hdr="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2" Type="http://schemas.openxmlformats.org/officeDocument/2006/relationships/hyperlink" Target="https://cleartax.in/g/terms/acquisition"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9EA4E5C-684E-F341-8FC6-88CD7B17671E}"/>
              </a:ext>
            </a:extLst>
          </p:cNvPr>
          <p:cNvSpPr>
            <a:spLocks noGrp="1"/>
          </p:cNvSpPr>
          <p:nvPr>
            <p:ph type="ctrTitle"/>
          </p:nvPr>
        </p:nvSpPr>
        <p:spPr>
          <a:xfrm>
            <a:off x="463122" y="2045529"/>
            <a:ext cx="10993549" cy="993215"/>
          </a:xfrm>
        </p:spPr>
        <p:txBody>
          <a:bodyPr>
            <a:noAutofit/>
          </a:bodyPr>
          <a:lstStyle/>
          <a:p>
            <a:r>
              <a:rPr lang="en-GB" dirty="0">
                <a:solidFill>
                  <a:schemeClr val="tx1"/>
                </a:solidFill>
              </a:rPr>
              <a:t>Valuation for Mergers &amp; acquisitions</a:t>
            </a:r>
          </a:p>
        </p:txBody>
      </p:sp>
      <p:sp>
        <p:nvSpPr>
          <p:cNvPr id="4" name="Subtitle 8">
            <a:extLst>
              <a:ext uri="{FF2B5EF4-FFF2-40B4-BE49-F238E27FC236}">
                <a16:creationId xmlns:a16="http://schemas.microsoft.com/office/drawing/2014/main" id="{79D15339-7467-A69E-6508-74D763A496F6}"/>
              </a:ext>
            </a:extLst>
          </p:cNvPr>
          <p:cNvSpPr txBox="1">
            <a:spLocks/>
          </p:cNvSpPr>
          <p:nvPr/>
        </p:nvSpPr>
        <p:spPr>
          <a:xfrm>
            <a:off x="801441" y="3431161"/>
            <a:ext cx="10993546" cy="590321"/>
          </a:xfrm>
          <a:prstGeom prst="rect">
            <a:avLst/>
          </a:prstGeom>
        </p:spPr>
        <p:txBody>
          <a:bodyPr vert="horz" lIns="91440" tIns="45720" rIns="91440" bIns="45720" rtlCol="0" anchor="t">
            <a:normAutofit/>
          </a:bodyPr>
          <a:lstStyle>
            <a:lvl1pPr marL="0" indent="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None/>
              <a:defRPr sz="1600" kern="1200" cap="all">
                <a:solidFill>
                  <a:schemeClr val="tx1">
                    <a:lumMod val="65000"/>
                    <a:lumOff val="35000"/>
                  </a:schemeClr>
                </a:solidFill>
                <a:latin typeface="+mn-lt"/>
                <a:ea typeface="+mn-ea"/>
                <a:cs typeface="+mn-cs"/>
              </a:defRPr>
            </a:lvl1pPr>
            <a:lvl2pPr marL="4572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lgn="r"/>
            <a:r>
              <a:rPr lang="en-US" sz="1800" dirty="0">
                <a:solidFill>
                  <a:schemeClr val="tx1">
                    <a:lumMod val="75000"/>
                    <a:lumOff val="25000"/>
                  </a:schemeClr>
                </a:solidFill>
                <a:latin typeface="+mj-lt"/>
                <a:ea typeface="+mj-ea"/>
                <a:cs typeface="Times New Roman"/>
              </a:rPr>
              <a:t>CA </a:t>
            </a:r>
            <a:r>
              <a:rPr lang="en-US" sz="1800" dirty="0" err="1">
                <a:solidFill>
                  <a:schemeClr val="tx1">
                    <a:lumMod val="75000"/>
                    <a:lumOff val="25000"/>
                  </a:schemeClr>
                </a:solidFill>
                <a:latin typeface="+mj-lt"/>
                <a:ea typeface="+mj-ea"/>
                <a:cs typeface="Times New Roman"/>
              </a:rPr>
              <a:t>Druhsti</a:t>
            </a:r>
            <a:r>
              <a:rPr lang="en-US" sz="1800" dirty="0">
                <a:solidFill>
                  <a:schemeClr val="tx1">
                    <a:lumMod val="75000"/>
                    <a:lumOff val="25000"/>
                  </a:schemeClr>
                </a:solidFill>
                <a:latin typeface="+mj-lt"/>
                <a:ea typeface="+mj-ea"/>
                <a:cs typeface="Times New Roman"/>
              </a:rPr>
              <a:t> </a:t>
            </a:r>
            <a:r>
              <a:rPr lang="en-US" sz="1800" dirty="0" err="1">
                <a:solidFill>
                  <a:schemeClr val="tx1">
                    <a:lumMod val="75000"/>
                    <a:lumOff val="25000"/>
                  </a:schemeClr>
                </a:solidFill>
                <a:latin typeface="+mj-lt"/>
                <a:ea typeface="+mj-ea"/>
                <a:cs typeface="Times New Roman"/>
              </a:rPr>
              <a:t>desai</a:t>
            </a:r>
            <a:r>
              <a:rPr lang="en-US" sz="1800" dirty="0">
                <a:solidFill>
                  <a:schemeClr val="tx1">
                    <a:lumMod val="75000"/>
                    <a:lumOff val="25000"/>
                  </a:schemeClr>
                </a:solidFill>
                <a:latin typeface="+mj-lt"/>
                <a:ea typeface="+mj-ea"/>
                <a:cs typeface="Times New Roman"/>
              </a:rPr>
              <a:t>  | </a:t>
            </a:r>
            <a:r>
              <a:rPr lang="en-US" sz="1400" dirty="0">
                <a:solidFill>
                  <a:schemeClr val="accent2"/>
                </a:solidFill>
                <a:latin typeface="+mj-lt"/>
                <a:ea typeface="+mj-ea"/>
                <a:cs typeface="Arial"/>
              </a:rPr>
              <a:t>December 9, 2023</a:t>
            </a:r>
            <a:endParaRPr lang="en-IN" sz="1400" dirty="0">
              <a:solidFill>
                <a:schemeClr val="accent2"/>
              </a:solidFill>
              <a:latin typeface="+mj-lt"/>
              <a:ea typeface="+mj-ea"/>
              <a:cs typeface="Arial"/>
            </a:endParaRPr>
          </a:p>
        </p:txBody>
      </p:sp>
      <p:pic>
        <p:nvPicPr>
          <p:cNvPr id="1026" name="Picture 2" descr="ICAI unveils new logo to commemorate the start of its 75th year">
            <a:extLst>
              <a:ext uri="{FF2B5EF4-FFF2-40B4-BE49-F238E27FC236}">
                <a16:creationId xmlns:a16="http://schemas.microsoft.com/office/drawing/2014/main" id="{0163D5D5-D81F-4EF4-987D-CD1974170A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1342" y="18163"/>
            <a:ext cx="1470658" cy="1419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808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7B302-764B-4D6D-9843-73B09331AFCA}"/>
              </a:ext>
            </a:extLst>
          </p:cNvPr>
          <p:cNvSpPr>
            <a:spLocks noGrp="1"/>
          </p:cNvSpPr>
          <p:nvPr>
            <p:ph type="title"/>
          </p:nvPr>
        </p:nvSpPr>
        <p:spPr>
          <a:xfrm>
            <a:off x="767857" y="933450"/>
            <a:ext cx="3031852" cy="1722419"/>
          </a:xfrm>
        </p:spPr>
        <p:txBody>
          <a:bodyPr anchor="b">
            <a:normAutofit/>
          </a:bodyPr>
          <a:lstStyle/>
          <a:p>
            <a:r>
              <a:rPr lang="en-US" dirty="0"/>
              <a:t>analysis</a:t>
            </a:r>
            <a:endParaRPr lang="en-IN" dirty="0"/>
          </a:p>
        </p:txBody>
      </p:sp>
      <p:sp>
        <p:nvSpPr>
          <p:cNvPr id="4" name="Footer Placeholder 3">
            <a:extLst>
              <a:ext uri="{FF2B5EF4-FFF2-40B4-BE49-F238E27FC236}">
                <a16:creationId xmlns:a16="http://schemas.microsoft.com/office/drawing/2014/main" id="{3CF76D2A-67CB-3D9C-28B6-485E95BEBFFE}"/>
              </a:ext>
            </a:extLst>
          </p:cNvPr>
          <p:cNvSpPr>
            <a:spLocks noGrp="1"/>
          </p:cNvSpPr>
          <p:nvPr>
            <p:ph type="ftr" sz="quarter" idx="11"/>
          </p:nvPr>
        </p:nvSpPr>
        <p:spPr>
          <a:xfrm>
            <a:off x="581192" y="6423914"/>
            <a:ext cx="6917210" cy="365125"/>
          </a:xfrm>
        </p:spPr>
        <p:txBody>
          <a:bodyPr anchor="ctr">
            <a:normAutofit/>
          </a:bodyPr>
          <a:lstStyle/>
          <a:p>
            <a:pPr>
              <a:spcAft>
                <a:spcPts val="600"/>
              </a:spcAft>
            </a:pPr>
            <a:r>
              <a:rPr lang="en-US"/>
              <a:t>Mergers &amp; Acquisitions                                                                                           Drushti Desai</a:t>
            </a:r>
          </a:p>
        </p:txBody>
      </p:sp>
      <p:sp>
        <p:nvSpPr>
          <p:cNvPr id="5" name="Slide Number Placeholder 4">
            <a:extLst>
              <a:ext uri="{FF2B5EF4-FFF2-40B4-BE49-F238E27FC236}">
                <a16:creationId xmlns:a16="http://schemas.microsoft.com/office/drawing/2014/main" id="{900E49D2-9840-8DFA-883C-E5FC97326970}"/>
              </a:ext>
            </a:extLst>
          </p:cNvPr>
          <p:cNvSpPr>
            <a:spLocks noGrp="1"/>
          </p:cNvSpPr>
          <p:nvPr>
            <p:ph type="sldNum" sz="quarter" idx="12"/>
          </p:nvPr>
        </p:nvSpPr>
        <p:spPr>
          <a:xfrm>
            <a:off x="10558300" y="6423914"/>
            <a:ext cx="1052510" cy="365125"/>
          </a:xfrm>
        </p:spPr>
        <p:txBody>
          <a:bodyPr anchor="ctr">
            <a:normAutofit/>
          </a:bodyPr>
          <a:lstStyle/>
          <a:p>
            <a:pPr>
              <a:spcAft>
                <a:spcPts val="600"/>
              </a:spcAft>
            </a:pPr>
            <a:fld id="{3A98EE3D-8CD1-4C3F-BD1C-C98C9596463C}" type="slidenum">
              <a:rPr lang="en-US" smtClean="0"/>
              <a:pPr>
                <a:spcAft>
                  <a:spcPts val="600"/>
                </a:spcAft>
              </a:pPr>
              <a:t>10</a:t>
            </a:fld>
            <a:endParaRPr lang="en-US"/>
          </a:p>
        </p:txBody>
      </p:sp>
      <p:graphicFrame>
        <p:nvGraphicFramePr>
          <p:cNvPr id="7" name="Content Placeholder 2">
            <a:extLst>
              <a:ext uri="{FF2B5EF4-FFF2-40B4-BE49-F238E27FC236}">
                <a16:creationId xmlns:a16="http://schemas.microsoft.com/office/drawing/2014/main" id="{495E4321-76CC-A691-3E0B-8050CD10BBF1}"/>
              </a:ext>
            </a:extLst>
          </p:cNvPr>
          <p:cNvGraphicFramePr>
            <a:graphicFrameLocks noGrp="1"/>
          </p:cNvGraphicFramePr>
          <p:nvPr>
            <p:ph idx="1"/>
            <p:extLst>
              <p:ext uri="{D42A27DB-BD31-4B8C-83A1-F6EECF244321}">
                <p14:modId xmlns:p14="http://schemas.microsoft.com/office/powerpoint/2010/main" val="4133263308"/>
              </p:ext>
            </p:extLst>
          </p:nvPr>
        </p:nvGraphicFramePr>
        <p:xfrm>
          <a:off x="4900928" y="1179829"/>
          <a:ext cx="6650991" cy="4658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0C61EE84-0AF4-DAEB-DAC8-3E84D29501CD}"/>
              </a:ext>
            </a:extLst>
          </p:cNvPr>
          <p:cNvSpPr>
            <a:spLocks noGrp="1"/>
          </p:cNvSpPr>
          <p:nvPr>
            <p:ph type="dt" sz="half" idx="10"/>
          </p:nvPr>
        </p:nvSpPr>
        <p:spPr/>
        <p:txBody>
          <a:bodyPr/>
          <a:lstStyle/>
          <a:p>
            <a:r>
              <a:rPr lang="en-US"/>
              <a:t>December 9, 2023</a:t>
            </a:r>
            <a:endParaRPr lang="en-US" dirty="0"/>
          </a:p>
        </p:txBody>
      </p:sp>
    </p:spTree>
    <p:extLst>
      <p:ext uri="{BB962C8B-B14F-4D97-AF65-F5344CB8AC3E}">
        <p14:creationId xmlns:p14="http://schemas.microsoft.com/office/powerpoint/2010/main" val="749872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E7FEFB-0359-2287-18BE-9654336D06DF}"/>
              </a:ext>
            </a:extLst>
          </p:cNvPr>
          <p:cNvSpPr>
            <a:spLocks noGrp="1"/>
          </p:cNvSpPr>
          <p:nvPr>
            <p:ph type="title"/>
          </p:nvPr>
        </p:nvSpPr>
        <p:spPr>
          <a:xfrm>
            <a:off x="581192" y="454080"/>
            <a:ext cx="11029616" cy="990600"/>
          </a:xfrm>
        </p:spPr>
        <p:txBody>
          <a:bodyPr/>
          <a:lstStyle/>
          <a:p>
            <a:r>
              <a:rPr lang="en-US" dirty="0">
                <a:solidFill>
                  <a:schemeClr val="tx1"/>
                </a:solidFill>
              </a:rPr>
              <a:t>Valuation approaches – </a:t>
            </a:r>
            <a:r>
              <a:rPr lang="en-US" dirty="0" err="1">
                <a:solidFill>
                  <a:schemeClr val="tx1"/>
                </a:solidFill>
              </a:rPr>
              <a:t>icai</a:t>
            </a:r>
            <a:r>
              <a:rPr lang="en-US" dirty="0">
                <a:solidFill>
                  <a:schemeClr val="tx1"/>
                </a:solidFill>
              </a:rPr>
              <a:t> valuation standard 103</a:t>
            </a:r>
            <a:endParaRPr lang="en-IN" dirty="0">
              <a:solidFill>
                <a:schemeClr val="tx1"/>
              </a:solidFill>
            </a:endParaRPr>
          </a:p>
        </p:txBody>
      </p:sp>
      <p:sp>
        <p:nvSpPr>
          <p:cNvPr id="4" name="Footer Placeholder 3">
            <a:extLst>
              <a:ext uri="{FF2B5EF4-FFF2-40B4-BE49-F238E27FC236}">
                <a16:creationId xmlns:a16="http://schemas.microsoft.com/office/drawing/2014/main" id="{95B18327-EB1A-17A0-0193-9312EBE4A4DF}"/>
              </a:ext>
            </a:extLst>
          </p:cNvPr>
          <p:cNvSpPr>
            <a:spLocks noGrp="1"/>
          </p:cNvSpPr>
          <p:nvPr>
            <p:ph type="ftr" sz="quarter" idx="11"/>
          </p:nvPr>
        </p:nvSpPr>
        <p:spPr/>
        <p:txBody>
          <a:bodyPr/>
          <a:lstStyle/>
          <a:p>
            <a:r>
              <a:rPr lang="en-US"/>
              <a:t>Mergers &amp; Acquisitions                                                                                           Drushti Desai</a:t>
            </a:r>
            <a:endParaRPr lang="en-US" dirty="0"/>
          </a:p>
        </p:txBody>
      </p:sp>
      <p:sp>
        <p:nvSpPr>
          <p:cNvPr id="5" name="Slide Number Placeholder 4">
            <a:extLst>
              <a:ext uri="{FF2B5EF4-FFF2-40B4-BE49-F238E27FC236}">
                <a16:creationId xmlns:a16="http://schemas.microsoft.com/office/drawing/2014/main" id="{027EF67E-4893-64B1-8F45-048B5AD6FBA6}"/>
              </a:ext>
            </a:extLst>
          </p:cNvPr>
          <p:cNvSpPr>
            <a:spLocks noGrp="1"/>
          </p:cNvSpPr>
          <p:nvPr>
            <p:ph type="sldNum" sz="quarter" idx="12"/>
          </p:nvPr>
        </p:nvSpPr>
        <p:spPr/>
        <p:txBody>
          <a:bodyPr/>
          <a:lstStyle/>
          <a:p>
            <a:fld id="{3A98EE3D-8CD1-4C3F-BD1C-C98C9596463C}" type="slidenum">
              <a:rPr lang="en-US" smtClean="0"/>
              <a:t>11</a:t>
            </a:fld>
            <a:endParaRPr lang="en-US" dirty="0"/>
          </a:p>
        </p:txBody>
      </p:sp>
      <p:sp>
        <p:nvSpPr>
          <p:cNvPr id="2" name="Rectangle 1">
            <a:extLst>
              <a:ext uri="{FF2B5EF4-FFF2-40B4-BE49-F238E27FC236}">
                <a16:creationId xmlns:a16="http://schemas.microsoft.com/office/drawing/2014/main" id="{753BD198-0E2F-47EB-5C44-DA2D720A82AC}"/>
              </a:ext>
            </a:extLst>
          </p:cNvPr>
          <p:cNvSpPr/>
          <p:nvPr/>
        </p:nvSpPr>
        <p:spPr>
          <a:xfrm>
            <a:off x="4133851" y="1820060"/>
            <a:ext cx="3600000" cy="540000"/>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bg1"/>
                </a:solidFill>
              </a:rPr>
              <a:t>Valuation Approaches</a:t>
            </a:r>
            <a:endParaRPr lang="en-IN" b="1" dirty="0">
              <a:solidFill>
                <a:schemeClr val="bg1"/>
              </a:solidFill>
            </a:endParaRPr>
          </a:p>
        </p:txBody>
      </p:sp>
      <p:sp>
        <p:nvSpPr>
          <p:cNvPr id="8" name="Rectangle 7">
            <a:extLst>
              <a:ext uri="{FF2B5EF4-FFF2-40B4-BE49-F238E27FC236}">
                <a16:creationId xmlns:a16="http://schemas.microsoft.com/office/drawing/2014/main" id="{14A031F0-CDBB-1BBF-9AC0-ACE176E840C0}"/>
              </a:ext>
            </a:extLst>
          </p:cNvPr>
          <p:cNvSpPr/>
          <p:nvPr/>
        </p:nvSpPr>
        <p:spPr>
          <a:xfrm>
            <a:off x="4493851" y="2814407"/>
            <a:ext cx="2880000" cy="540000"/>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bg1"/>
                </a:solidFill>
              </a:rPr>
              <a:t>Income Approach</a:t>
            </a:r>
            <a:endParaRPr lang="en-IN" b="1" dirty="0">
              <a:solidFill>
                <a:schemeClr val="bg1"/>
              </a:solidFill>
            </a:endParaRPr>
          </a:p>
        </p:txBody>
      </p:sp>
      <p:sp>
        <p:nvSpPr>
          <p:cNvPr id="9" name="Rectangle 8">
            <a:extLst>
              <a:ext uri="{FF2B5EF4-FFF2-40B4-BE49-F238E27FC236}">
                <a16:creationId xmlns:a16="http://schemas.microsoft.com/office/drawing/2014/main" id="{3F1F08E8-7817-9A11-897C-6C802C10F6A6}"/>
              </a:ext>
            </a:extLst>
          </p:cNvPr>
          <p:cNvSpPr/>
          <p:nvPr/>
        </p:nvSpPr>
        <p:spPr>
          <a:xfrm>
            <a:off x="8204555" y="2814407"/>
            <a:ext cx="2880000" cy="540000"/>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bg1"/>
                </a:solidFill>
              </a:rPr>
              <a:t>Cost Approach</a:t>
            </a:r>
            <a:endParaRPr lang="en-IN" b="1" dirty="0">
              <a:solidFill>
                <a:schemeClr val="bg1"/>
              </a:solidFill>
            </a:endParaRPr>
          </a:p>
        </p:txBody>
      </p:sp>
      <p:sp>
        <p:nvSpPr>
          <p:cNvPr id="11" name="Rectangle 10">
            <a:extLst>
              <a:ext uri="{FF2B5EF4-FFF2-40B4-BE49-F238E27FC236}">
                <a16:creationId xmlns:a16="http://schemas.microsoft.com/office/drawing/2014/main" id="{F28D9D10-B399-5228-5FA5-CE9B02858752}"/>
              </a:ext>
            </a:extLst>
          </p:cNvPr>
          <p:cNvSpPr/>
          <p:nvPr/>
        </p:nvSpPr>
        <p:spPr>
          <a:xfrm>
            <a:off x="826003" y="2814407"/>
            <a:ext cx="2880000" cy="540000"/>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bg1"/>
                </a:solidFill>
              </a:rPr>
              <a:t>Market Approach</a:t>
            </a:r>
            <a:endParaRPr lang="en-IN" b="1" dirty="0">
              <a:solidFill>
                <a:schemeClr val="bg1"/>
              </a:solidFill>
            </a:endParaRPr>
          </a:p>
        </p:txBody>
      </p:sp>
      <p:sp>
        <p:nvSpPr>
          <p:cNvPr id="15" name="Rectangle 14">
            <a:extLst>
              <a:ext uri="{FF2B5EF4-FFF2-40B4-BE49-F238E27FC236}">
                <a16:creationId xmlns:a16="http://schemas.microsoft.com/office/drawing/2014/main" id="{585E3B79-30BE-9404-42FF-489085BEB8ED}"/>
              </a:ext>
            </a:extLst>
          </p:cNvPr>
          <p:cNvSpPr/>
          <p:nvPr/>
        </p:nvSpPr>
        <p:spPr>
          <a:xfrm>
            <a:off x="820069" y="3953976"/>
            <a:ext cx="2880000" cy="540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600" dirty="0">
                <a:solidFill>
                  <a:schemeClr val="tx1"/>
                </a:solidFill>
              </a:rPr>
              <a:t>Market Price Method</a:t>
            </a:r>
            <a:endParaRPr lang="en-IN" sz="1600" dirty="0">
              <a:solidFill>
                <a:schemeClr val="tx1"/>
              </a:solidFill>
            </a:endParaRPr>
          </a:p>
        </p:txBody>
      </p:sp>
      <p:sp>
        <p:nvSpPr>
          <p:cNvPr id="26" name="Rectangle 25">
            <a:extLst>
              <a:ext uri="{FF2B5EF4-FFF2-40B4-BE49-F238E27FC236}">
                <a16:creationId xmlns:a16="http://schemas.microsoft.com/office/drawing/2014/main" id="{2914869E-AC05-D47F-35B2-FC7CFF2B4B7E}"/>
              </a:ext>
            </a:extLst>
          </p:cNvPr>
          <p:cNvSpPr/>
          <p:nvPr/>
        </p:nvSpPr>
        <p:spPr>
          <a:xfrm>
            <a:off x="807579" y="4705978"/>
            <a:ext cx="2880000" cy="540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600" dirty="0">
                <a:solidFill>
                  <a:schemeClr val="tx1"/>
                </a:solidFill>
              </a:rPr>
              <a:t>Comparable Companies Multiple (CCM) Method</a:t>
            </a:r>
          </a:p>
        </p:txBody>
      </p:sp>
      <p:sp>
        <p:nvSpPr>
          <p:cNvPr id="27" name="Rectangle 26">
            <a:extLst>
              <a:ext uri="{FF2B5EF4-FFF2-40B4-BE49-F238E27FC236}">
                <a16:creationId xmlns:a16="http://schemas.microsoft.com/office/drawing/2014/main" id="{C7BA0288-89C9-38DF-A117-865AD4558467}"/>
              </a:ext>
            </a:extLst>
          </p:cNvPr>
          <p:cNvSpPr/>
          <p:nvPr/>
        </p:nvSpPr>
        <p:spPr>
          <a:xfrm>
            <a:off x="822569" y="5530439"/>
            <a:ext cx="2880000" cy="540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600" dirty="0">
                <a:solidFill>
                  <a:schemeClr val="tx1"/>
                </a:solidFill>
              </a:rPr>
              <a:t>Comparable Transaction Multiple (CTM) Method</a:t>
            </a:r>
          </a:p>
        </p:txBody>
      </p:sp>
      <p:sp>
        <p:nvSpPr>
          <p:cNvPr id="29" name="Rectangle 28">
            <a:extLst>
              <a:ext uri="{FF2B5EF4-FFF2-40B4-BE49-F238E27FC236}">
                <a16:creationId xmlns:a16="http://schemas.microsoft.com/office/drawing/2014/main" id="{3202E1C2-DC88-1266-E16A-41AABEE27D1A}"/>
              </a:ext>
            </a:extLst>
          </p:cNvPr>
          <p:cNvSpPr/>
          <p:nvPr/>
        </p:nvSpPr>
        <p:spPr>
          <a:xfrm>
            <a:off x="8217045" y="3953976"/>
            <a:ext cx="2880000" cy="540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600" dirty="0">
                <a:solidFill>
                  <a:schemeClr val="tx1"/>
                </a:solidFill>
              </a:rPr>
              <a:t>Replacement Cost Method</a:t>
            </a:r>
          </a:p>
        </p:txBody>
      </p:sp>
      <p:sp>
        <p:nvSpPr>
          <p:cNvPr id="30" name="Rectangle 29">
            <a:extLst>
              <a:ext uri="{FF2B5EF4-FFF2-40B4-BE49-F238E27FC236}">
                <a16:creationId xmlns:a16="http://schemas.microsoft.com/office/drawing/2014/main" id="{40DFE05D-3FFB-F1E2-1C9B-7735CDB94FA6}"/>
              </a:ext>
            </a:extLst>
          </p:cNvPr>
          <p:cNvSpPr/>
          <p:nvPr/>
        </p:nvSpPr>
        <p:spPr>
          <a:xfrm>
            <a:off x="8204555" y="4705978"/>
            <a:ext cx="2880000" cy="540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600" dirty="0">
                <a:solidFill>
                  <a:schemeClr val="tx1"/>
                </a:solidFill>
              </a:rPr>
              <a:t>Reproduction Cost Method</a:t>
            </a:r>
          </a:p>
        </p:txBody>
      </p:sp>
      <p:sp>
        <p:nvSpPr>
          <p:cNvPr id="32" name="Rectangle 31">
            <a:extLst>
              <a:ext uri="{FF2B5EF4-FFF2-40B4-BE49-F238E27FC236}">
                <a16:creationId xmlns:a16="http://schemas.microsoft.com/office/drawing/2014/main" id="{193DEE0F-E744-4E4F-9735-572503F28023}"/>
              </a:ext>
            </a:extLst>
          </p:cNvPr>
          <p:cNvSpPr/>
          <p:nvPr/>
        </p:nvSpPr>
        <p:spPr>
          <a:xfrm>
            <a:off x="4493851" y="3953976"/>
            <a:ext cx="2880000" cy="540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600" dirty="0">
                <a:solidFill>
                  <a:schemeClr val="tx1"/>
                </a:solidFill>
              </a:rPr>
              <a:t>Discounted Cash Flow (DCF) Method</a:t>
            </a:r>
          </a:p>
        </p:txBody>
      </p:sp>
      <p:cxnSp>
        <p:nvCxnSpPr>
          <p:cNvPr id="36" name="Connector: Elbow 35">
            <a:extLst>
              <a:ext uri="{FF2B5EF4-FFF2-40B4-BE49-F238E27FC236}">
                <a16:creationId xmlns:a16="http://schemas.microsoft.com/office/drawing/2014/main" id="{684E5294-ABE7-BC5D-7521-8A6B8738948B}"/>
              </a:ext>
            </a:extLst>
          </p:cNvPr>
          <p:cNvCxnSpPr>
            <a:stCxn id="2" idx="2"/>
            <a:endCxn id="11" idx="0"/>
          </p:cNvCxnSpPr>
          <p:nvPr/>
        </p:nvCxnSpPr>
        <p:spPr>
          <a:xfrm rot="5400000">
            <a:off x="3872754" y="753309"/>
            <a:ext cx="454347" cy="3667848"/>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DFFDFBC9-17B8-76A4-3B90-0A0AAF06FE49}"/>
              </a:ext>
            </a:extLst>
          </p:cNvPr>
          <p:cNvCxnSpPr>
            <a:stCxn id="2" idx="2"/>
            <a:endCxn id="9" idx="0"/>
          </p:cNvCxnSpPr>
          <p:nvPr/>
        </p:nvCxnSpPr>
        <p:spPr>
          <a:xfrm rot="16200000" flipH="1">
            <a:off x="7562030" y="731881"/>
            <a:ext cx="454347" cy="3710704"/>
          </a:xfrm>
          <a:prstGeom prst="bentConnector3">
            <a:avLst/>
          </a:prstGeom>
          <a:ln w="19050">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491665A9-0702-43B5-714C-64A0BAA27A56}"/>
              </a:ext>
            </a:extLst>
          </p:cNvPr>
          <p:cNvCxnSpPr>
            <a:stCxn id="2" idx="2"/>
            <a:endCxn id="8" idx="0"/>
          </p:cNvCxnSpPr>
          <p:nvPr/>
        </p:nvCxnSpPr>
        <p:spPr>
          <a:xfrm>
            <a:off x="5933851" y="2360060"/>
            <a:ext cx="0" cy="45434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1" name="Arrow: Down 40">
            <a:extLst>
              <a:ext uri="{FF2B5EF4-FFF2-40B4-BE49-F238E27FC236}">
                <a16:creationId xmlns:a16="http://schemas.microsoft.com/office/drawing/2014/main" id="{399E979D-E271-2F34-3658-7F3D57622620}"/>
              </a:ext>
            </a:extLst>
          </p:cNvPr>
          <p:cNvSpPr/>
          <p:nvPr/>
        </p:nvSpPr>
        <p:spPr>
          <a:xfrm>
            <a:off x="2067696" y="3446620"/>
            <a:ext cx="354765" cy="365125"/>
          </a:xfrm>
          <a:prstGeom prst="downArrow">
            <a:avLst/>
          </a:prstGeom>
          <a:solidFill>
            <a:schemeClr val="tx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Arrow: Down 41">
            <a:extLst>
              <a:ext uri="{FF2B5EF4-FFF2-40B4-BE49-F238E27FC236}">
                <a16:creationId xmlns:a16="http://schemas.microsoft.com/office/drawing/2014/main" id="{798713A0-AAFA-87B4-F44C-16615703A5A5}"/>
              </a:ext>
            </a:extLst>
          </p:cNvPr>
          <p:cNvSpPr/>
          <p:nvPr/>
        </p:nvSpPr>
        <p:spPr>
          <a:xfrm>
            <a:off x="5787754" y="3449120"/>
            <a:ext cx="354765" cy="365125"/>
          </a:xfrm>
          <a:prstGeom prst="downArrow">
            <a:avLst/>
          </a:prstGeom>
          <a:solidFill>
            <a:schemeClr val="tx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Arrow: Down 42">
            <a:extLst>
              <a:ext uri="{FF2B5EF4-FFF2-40B4-BE49-F238E27FC236}">
                <a16:creationId xmlns:a16="http://schemas.microsoft.com/office/drawing/2014/main" id="{F0B96E8F-370F-CA1C-4874-BA71DEAD4E29}"/>
              </a:ext>
            </a:extLst>
          </p:cNvPr>
          <p:cNvSpPr/>
          <p:nvPr/>
        </p:nvSpPr>
        <p:spPr>
          <a:xfrm>
            <a:off x="9490338" y="3449120"/>
            <a:ext cx="354765" cy="365125"/>
          </a:xfrm>
          <a:prstGeom prst="downArrow">
            <a:avLst/>
          </a:prstGeom>
          <a:solidFill>
            <a:schemeClr val="tx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Date Placeholder 3">
            <a:extLst>
              <a:ext uri="{FF2B5EF4-FFF2-40B4-BE49-F238E27FC236}">
                <a16:creationId xmlns:a16="http://schemas.microsoft.com/office/drawing/2014/main" id="{16E37BCE-F9C0-A1E4-53C5-5B01A3B220E6}"/>
              </a:ext>
            </a:extLst>
          </p:cNvPr>
          <p:cNvSpPr>
            <a:spLocks noGrp="1"/>
          </p:cNvSpPr>
          <p:nvPr>
            <p:ph type="dt" sz="half" idx="10"/>
          </p:nvPr>
        </p:nvSpPr>
        <p:spPr>
          <a:xfrm>
            <a:off x="7605951" y="6423914"/>
            <a:ext cx="2844799" cy="365125"/>
          </a:xfrm>
        </p:spPr>
        <p:txBody>
          <a:bodyPr/>
          <a:lstStyle/>
          <a:p>
            <a:r>
              <a:rPr lang="en-US"/>
              <a:t>December 9, 2023</a:t>
            </a:r>
            <a:endParaRPr lang="en-US" dirty="0"/>
          </a:p>
        </p:txBody>
      </p:sp>
    </p:spTree>
    <p:extLst>
      <p:ext uri="{BB962C8B-B14F-4D97-AF65-F5344CB8AC3E}">
        <p14:creationId xmlns:p14="http://schemas.microsoft.com/office/powerpoint/2010/main" val="3406965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85A74-4DFF-7936-0EAE-1BFAF7F6023C}"/>
              </a:ext>
            </a:extLst>
          </p:cNvPr>
          <p:cNvSpPr>
            <a:spLocks noGrp="1"/>
          </p:cNvSpPr>
          <p:nvPr>
            <p:ph type="title"/>
          </p:nvPr>
        </p:nvSpPr>
        <p:spPr>
          <a:xfrm>
            <a:off x="581192" y="518414"/>
            <a:ext cx="11029616" cy="990600"/>
          </a:xfrm>
        </p:spPr>
        <p:txBody>
          <a:bodyPr/>
          <a:lstStyle/>
          <a:p>
            <a:r>
              <a:rPr lang="en-US" dirty="0"/>
              <a:t>Relative value [ICAI VS 102]</a:t>
            </a:r>
            <a:endParaRPr lang="en-IN" dirty="0"/>
          </a:p>
        </p:txBody>
      </p:sp>
      <p:sp>
        <p:nvSpPr>
          <p:cNvPr id="3" name="Content Placeholder 2">
            <a:extLst>
              <a:ext uri="{FF2B5EF4-FFF2-40B4-BE49-F238E27FC236}">
                <a16:creationId xmlns:a16="http://schemas.microsoft.com/office/drawing/2014/main" id="{94DA750E-13FD-24F3-E014-270AF9EE13C7}"/>
              </a:ext>
            </a:extLst>
          </p:cNvPr>
          <p:cNvSpPr>
            <a:spLocks noGrp="1"/>
          </p:cNvSpPr>
          <p:nvPr>
            <p:ph idx="1"/>
          </p:nvPr>
        </p:nvSpPr>
        <p:spPr>
          <a:xfrm>
            <a:off x="581193" y="1509014"/>
            <a:ext cx="11029615" cy="4625085"/>
          </a:xfrm>
        </p:spPr>
        <p:txBody>
          <a:bodyPr/>
          <a:lstStyle/>
          <a:p>
            <a:pPr algn="just"/>
            <a:r>
              <a:rPr lang="en-US" dirty="0"/>
              <a:t>In transactions of the nature of merger or amalgamation of companies or merger or demerger of businesses, the consideration is often discharged primarily by issue of securities in the nature equity of the acquirer or transferee entity with reference to an exchange ratio or entitlement ratio, considering the relative values. </a:t>
            </a:r>
          </a:p>
          <a:p>
            <a:pPr algn="just"/>
            <a:r>
              <a:rPr lang="en-US" dirty="0"/>
              <a:t>Such relative values are generally arrived at by applying an appropriate valuation approach or a combination of valuation approaches. </a:t>
            </a:r>
          </a:p>
          <a:p>
            <a:pPr algn="just"/>
            <a:r>
              <a:rPr lang="en-US" dirty="0"/>
              <a:t>If a combination of valuation approaches or methodologies is adopted, appropriate weightages are assigned to arrive at a single value. </a:t>
            </a:r>
          </a:p>
          <a:p>
            <a:pPr algn="just"/>
            <a:r>
              <a:rPr lang="en-US" dirty="0"/>
              <a:t>Relative values are usually derived by using similar valuation approaches, methodologies and weightages. </a:t>
            </a:r>
          </a:p>
          <a:p>
            <a:pPr algn="just"/>
            <a:r>
              <a:rPr lang="en-US" dirty="0"/>
              <a:t>Use of differing methodologies or approaches may be justified in some circumstances, e.g., merger of a listed company and an unlisted company where market price method would be relevant only for the listed company.</a:t>
            </a:r>
            <a:endParaRPr lang="en-IN" dirty="0"/>
          </a:p>
        </p:txBody>
      </p:sp>
      <p:sp>
        <p:nvSpPr>
          <p:cNvPr id="4" name="Date Placeholder 3">
            <a:extLst>
              <a:ext uri="{FF2B5EF4-FFF2-40B4-BE49-F238E27FC236}">
                <a16:creationId xmlns:a16="http://schemas.microsoft.com/office/drawing/2014/main" id="{92622203-F6AD-70BB-8C9D-2B091684B60A}"/>
              </a:ext>
            </a:extLst>
          </p:cNvPr>
          <p:cNvSpPr>
            <a:spLocks noGrp="1"/>
          </p:cNvSpPr>
          <p:nvPr>
            <p:ph type="dt" sz="half" idx="10"/>
          </p:nvPr>
        </p:nvSpPr>
        <p:spPr/>
        <p:txBody>
          <a:bodyPr/>
          <a:lstStyle/>
          <a:p>
            <a:r>
              <a:rPr lang="en-US"/>
              <a:t>December 9, 2023</a:t>
            </a:r>
            <a:endParaRPr lang="en-US" dirty="0"/>
          </a:p>
        </p:txBody>
      </p:sp>
      <p:sp>
        <p:nvSpPr>
          <p:cNvPr id="5" name="Footer Placeholder 4">
            <a:extLst>
              <a:ext uri="{FF2B5EF4-FFF2-40B4-BE49-F238E27FC236}">
                <a16:creationId xmlns:a16="http://schemas.microsoft.com/office/drawing/2014/main" id="{599AC5EF-1587-78AD-C4B3-CD79A75F8A47}"/>
              </a:ext>
            </a:extLst>
          </p:cNvPr>
          <p:cNvSpPr>
            <a:spLocks noGrp="1"/>
          </p:cNvSpPr>
          <p:nvPr>
            <p:ph type="ftr" sz="quarter" idx="11"/>
          </p:nvPr>
        </p:nvSpPr>
        <p:spPr/>
        <p:txBody>
          <a:bodyPr/>
          <a:lstStyle/>
          <a:p>
            <a:r>
              <a:rPr lang="en-US"/>
              <a:t>Mergers &amp; Acquisitions                                                                                           Drushti Desai</a:t>
            </a:r>
            <a:endParaRPr lang="en-US" dirty="0"/>
          </a:p>
        </p:txBody>
      </p:sp>
      <p:sp>
        <p:nvSpPr>
          <p:cNvPr id="6" name="Slide Number Placeholder 5">
            <a:extLst>
              <a:ext uri="{FF2B5EF4-FFF2-40B4-BE49-F238E27FC236}">
                <a16:creationId xmlns:a16="http://schemas.microsoft.com/office/drawing/2014/main" id="{3302936B-820A-3267-45D6-A67CD46DBB12}"/>
              </a:ext>
            </a:extLst>
          </p:cNvPr>
          <p:cNvSpPr>
            <a:spLocks noGrp="1"/>
          </p:cNvSpPr>
          <p:nvPr>
            <p:ph type="sldNum" sz="quarter" idx="12"/>
          </p:nvPr>
        </p:nvSpPr>
        <p:spPr/>
        <p:txBody>
          <a:bodyPr/>
          <a:lstStyle/>
          <a:p>
            <a:fld id="{3A98EE3D-8CD1-4C3F-BD1C-C98C9596463C}" type="slidenum">
              <a:rPr lang="en-US" smtClean="0"/>
              <a:t>12</a:t>
            </a:fld>
            <a:endParaRPr lang="en-US" dirty="0"/>
          </a:p>
        </p:txBody>
      </p:sp>
    </p:spTree>
    <p:extLst>
      <p:ext uri="{BB962C8B-B14F-4D97-AF65-F5344CB8AC3E}">
        <p14:creationId xmlns:p14="http://schemas.microsoft.com/office/powerpoint/2010/main" val="2882586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C8453-F5AC-15A6-B59B-2489AA6388F4}"/>
              </a:ext>
            </a:extLst>
          </p:cNvPr>
          <p:cNvSpPr>
            <a:spLocks noGrp="1"/>
          </p:cNvSpPr>
          <p:nvPr>
            <p:ph type="title"/>
          </p:nvPr>
        </p:nvSpPr>
        <p:spPr/>
        <p:txBody>
          <a:bodyPr/>
          <a:lstStyle/>
          <a:p>
            <a:r>
              <a:rPr lang="en-US" dirty="0"/>
              <a:t>Relative value and fair exchange ratio </a:t>
            </a:r>
            <a:endParaRPr lang="en-IN" dirty="0"/>
          </a:p>
        </p:txBody>
      </p:sp>
      <p:sp>
        <p:nvSpPr>
          <p:cNvPr id="4" name="Date Placeholder 3">
            <a:extLst>
              <a:ext uri="{FF2B5EF4-FFF2-40B4-BE49-F238E27FC236}">
                <a16:creationId xmlns:a16="http://schemas.microsoft.com/office/drawing/2014/main" id="{FF656E05-6DE5-BF9D-BBD1-B076F78B5609}"/>
              </a:ext>
            </a:extLst>
          </p:cNvPr>
          <p:cNvSpPr>
            <a:spLocks noGrp="1"/>
          </p:cNvSpPr>
          <p:nvPr>
            <p:ph type="dt" sz="half" idx="10"/>
          </p:nvPr>
        </p:nvSpPr>
        <p:spPr/>
        <p:txBody>
          <a:bodyPr/>
          <a:lstStyle/>
          <a:p>
            <a:r>
              <a:rPr lang="en-US"/>
              <a:t>December 9, 2023</a:t>
            </a:r>
            <a:endParaRPr lang="en-US" dirty="0"/>
          </a:p>
        </p:txBody>
      </p:sp>
      <p:sp>
        <p:nvSpPr>
          <p:cNvPr id="5" name="Footer Placeholder 4">
            <a:extLst>
              <a:ext uri="{FF2B5EF4-FFF2-40B4-BE49-F238E27FC236}">
                <a16:creationId xmlns:a16="http://schemas.microsoft.com/office/drawing/2014/main" id="{AB347C73-12B0-AD01-3A3C-58DA29375CE0}"/>
              </a:ext>
            </a:extLst>
          </p:cNvPr>
          <p:cNvSpPr>
            <a:spLocks noGrp="1"/>
          </p:cNvSpPr>
          <p:nvPr>
            <p:ph type="ftr" sz="quarter" idx="11"/>
          </p:nvPr>
        </p:nvSpPr>
        <p:spPr/>
        <p:txBody>
          <a:bodyPr/>
          <a:lstStyle/>
          <a:p>
            <a:r>
              <a:rPr lang="en-US"/>
              <a:t>Mergers &amp; Acquisitions                                                                                           Drushti Desai</a:t>
            </a:r>
            <a:endParaRPr lang="en-US" dirty="0"/>
          </a:p>
        </p:txBody>
      </p:sp>
      <p:sp>
        <p:nvSpPr>
          <p:cNvPr id="6" name="Slide Number Placeholder 5">
            <a:extLst>
              <a:ext uri="{FF2B5EF4-FFF2-40B4-BE49-F238E27FC236}">
                <a16:creationId xmlns:a16="http://schemas.microsoft.com/office/drawing/2014/main" id="{BF375669-3CB9-3929-D307-79F5EA223330}"/>
              </a:ext>
            </a:extLst>
          </p:cNvPr>
          <p:cNvSpPr>
            <a:spLocks noGrp="1"/>
          </p:cNvSpPr>
          <p:nvPr>
            <p:ph type="sldNum" sz="quarter" idx="12"/>
          </p:nvPr>
        </p:nvSpPr>
        <p:spPr/>
        <p:txBody>
          <a:bodyPr/>
          <a:lstStyle/>
          <a:p>
            <a:fld id="{3A98EE3D-8CD1-4C3F-BD1C-C98C9596463C}" type="slidenum">
              <a:rPr lang="en-US" smtClean="0"/>
              <a:t>13</a:t>
            </a:fld>
            <a:endParaRPr lang="en-US" dirty="0"/>
          </a:p>
        </p:txBody>
      </p:sp>
      <p:pic>
        <p:nvPicPr>
          <p:cNvPr id="7" name="Picture 6" descr="A table with black text and white text">
            <a:extLst>
              <a:ext uri="{FF2B5EF4-FFF2-40B4-BE49-F238E27FC236}">
                <a16:creationId xmlns:a16="http://schemas.microsoft.com/office/drawing/2014/main" id="{28F008BA-39AB-389F-8760-074B0CB2D55F}"/>
              </a:ext>
            </a:extLst>
          </p:cNvPr>
          <p:cNvPicPr>
            <a:picLocks noChangeAspect="1"/>
          </p:cNvPicPr>
          <p:nvPr/>
        </p:nvPicPr>
        <p:blipFill>
          <a:blip r:embed="rId2"/>
          <a:stretch>
            <a:fillRect/>
          </a:stretch>
        </p:blipFill>
        <p:spPr>
          <a:xfrm>
            <a:off x="1176060" y="1478056"/>
            <a:ext cx="8362077" cy="4656044"/>
          </a:xfrm>
          <a:prstGeom prst="rect">
            <a:avLst/>
          </a:prstGeom>
          <a:noFill/>
        </p:spPr>
      </p:pic>
    </p:spTree>
    <p:extLst>
      <p:ext uri="{BB962C8B-B14F-4D97-AF65-F5344CB8AC3E}">
        <p14:creationId xmlns:p14="http://schemas.microsoft.com/office/powerpoint/2010/main" val="4074595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212" y="1090417"/>
            <a:ext cx="3722024" cy="4709131"/>
          </a:xfrm>
        </p:spPr>
        <p:txBody>
          <a:bodyPr anchor="ctr">
            <a:normAutofit/>
          </a:bodyPr>
          <a:lstStyle/>
          <a:p>
            <a:pPr>
              <a:defRPr/>
            </a:pPr>
            <a:r>
              <a:rPr lang="en-IN" dirty="0">
                <a:solidFill>
                  <a:schemeClr val="tx1"/>
                </a:solidFill>
              </a:rPr>
              <a:t>multiple Based methods</a:t>
            </a:r>
          </a:p>
        </p:txBody>
      </p:sp>
      <p:sp>
        <p:nvSpPr>
          <p:cNvPr id="15366" name="Content Placeholder 5"/>
          <p:cNvSpPr>
            <a:spLocks noGrp="1"/>
          </p:cNvSpPr>
          <p:nvPr>
            <p:ph idx="1"/>
          </p:nvPr>
        </p:nvSpPr>
        <p:spPr>
          <a:xfrm>
            <a:off x="4063251" y="3516402"/>
            <a:ext cx="7557336" cy="5701482"/>
          </a:xfrm>
        </p:spPr>
        <p:txBody>
          <a:bodyPr>
            <a:normAutofit/>
          </a:bodyPr>
          <a:lstStyle/>
          <a:p>
            <a:pPr algn="just">
              <a:defRPr/>
            </a:pPr>
            <a:endParaRPr lang="en-IN" altLang="en-US" sz="1600" dirty="0">
              <a:cs typeface="Times New Roman" panose="02020603050405020304" pitchFamily="18" charset="0"/>
            </a:endParaRPr>
          </a:p>
          <a:p>
            <a:pPr algn="just">
              <a:defRPr/>
            </a:pPr>
            <a:endParaRPr lang="en-IN" altLang="en-US" sz="1600" dirty="0">
              <a:cs typeface="Times New Roman" panose="02020603050405020304" pitchFamily="18" charset="0"/>
            </a:endParaRPr>
          </a:p>
          <a:p>
            <a:pPr marL="342900" lvl="1" indent="-342900" algn="just">
              <a:defRPr/>
            </a:pPr>
            <a:r>
              <a:rPr lang="en-IN" dirty="0"/>
              <a:t>Normalized Earnings/Asset base are considered to arrive at a value under each of the above approaches</a:t>
            </a:r>
          </a:p>
          <a:p>
            <a:pPr marL="342900" lvl="1" indent="-342900" algn="just">
              <a:defRPr/>
            </a:pPr>
            <a:r>
              <a:rPr lang="en-IN" altLang="en-US" dirty="0">
                <a:cs typeface="Times New Roman" panose="02020603050405020304" pitchFamily="18" charset="0"/>
              </a:rPr>
              <a:t>An appropriate growth rate is considered to arrive at value under each of the above approaches</a:t>
            </a:r>
          </a:p>
          <a:p>
            <a:pPr marL="452437" lvl="1" indent="-342900" algn="just">
              <a:spcBef>
                <a:spcPts val="400"/>
              </a:spcBef>
              <a:buSzPct val="68000"/>
              <a:defRPr/>
            </a:pPr>
            <a:endParaRPr lang="en-IN" altLang="en-US" dirty="0">
              <a:latin typeface="Times New Roman" panose="02020603050405020304" pitchFamily="18" charset="0"/>
              <a:cs typeface="Times New Roman" panose="02020603050405020304" pitchFamily="18" charset="0"/>
            </a:endParaRPr>
          </a:p>
          <a:p>
            <a:pPr marL="452437" lvl="1" indent="-342900" algn="just">
              <a:spcBef>
                <a:spcPts val="400"/>
              </a:spcBef>
              <a:buSzPct val="68000"/>
              <a:defRPr/>
            </a:pPr>
            <a:endParaRPr lang="en-IN" altLang="en-US" dirty="0">
              <a:latin typeface="Times New Roman" panose="02020603050405020304" pitchFamily="18" charset="0"/>
              <a:cs typeface="Times New Roman" panose="02020603050405020304" pitchFamily="18" charset="0"/>
            </a:endParaRPr>
          </a:p>
          <a:p>
            <a:pPr marL="452437" lvl="1" indent="-342900" algn="just">
              <a:spcBef>
                <a:spcPts val="400"/>
              </a:spcBef>
              <a:buSzPct val="68000"/>
              <a:defRPr/>
            </a:pPr>
            <a:endParaRPr lang="en-IN" altLang="en-US" dirty="0">
              <a:latin typeface="Times New Roman" panose="02020603050405020304" pitchFamily="18" charset="0"/>
              <a:cs typeface="Times New Roman" panose="02020603050405020304" pitchFamily="18" charset="0"/>
            </a:endParaRPr>
          </a:p>
          <a:p>
            <a:pPr marL="109537" lvl="1" indent="0" algn="just">
              <a:spcBef>
                <a:spcPts val="400"/>
              </a:spcBef>
              <a:buSzPct val="68000"/>
              <a:buNone/>
              <a:defRPr/>
            </a:pPr>
            <a:endParaRPr lang="en-IN" altLang="en-US" dirty="0">
              <a:cs typeface="Times New Roman" panose="02020603050405020304" pitchFamily="18" charset="0"/>
            </a:endParaRPr>
          </a:p>
          <a:p>
            <a:pPr marL="395287" lvl="1" indent="-285750" algn="just">
              <a:spcBef>
                <a:spcPts val="400"/>
              </a:spcBef>
              <a:buSzPct val="68000"/>
              <a:defRPr/>
            </a:pPr>
            <a:endParaRPr lang="en-IN" altLang="en-US" dirty="0">
              <a:cs typeface="Times New Roman" panose="02020603050405020304" pitchFamily="18" charset="0"/>
            </a:endParaRPr>
          </a:p>
        </p:txBody>
      </p:sp>
      <p:sp>
        <p:nvSpPr>
          <p:cNvPr id="6" name="Footer Placeholder 5"/>
          <p:cNvSpPr>
            <a:spLocks noGrp="1"/>
          </p:cNvSpPr>
          <p:nvPr>
            <p:ph type="ftr" sz="quarter" idx="11"/>
          </p:nvPr>
        </p:nvSpPr>
        <p:spPr>
          <a:xfrm>
            <a:off x="581192" y="6423914"/>
            <a:ext cx="6917210" cy="365125"/>
          </a:xfrm>
        </p:spPr>
        <p:txBody>
          <a:bodyPr>
            <a:normAutofit/>
          </a:bodyPr>
          <a:lstStyle/>
          <a:p>
            <a:pPr>
              <a:spcAft>
                <a:spcPts val="600"/>
              </a:spcAft>
            </a:pPr>
            <a:r>
              <a:rPr lang="en-US"/>
              <a:t>Mergers &amp; Acquisitions                                                                                           Drushti Desai</a:t>
            </a:r>
          </a:p>
        </p:txBody>
      </p:sp>
      <p:sp>
        <p:nvSpPr>
          <p:cNvPr id="5" name="Date Placeholder 4">
            <a:extLst>
              <a:ext uri="{FF2B5EF4-FFF2-40B4-BE49-F238E27FC236}">
                <a16:creationId xmlns:a16="http://schemas.microsoft.com/office/drawing/2014/main" id="{A774CA5C-E91E-4AD1-9E93-C719282C8E36}"/>
              </a:ext>
            </a:extLst>
          </p:cNvPr>
          <p:cNvSpPr>
            <a:spLocks noGrp="1"/>
          </p:cNvSpPr>
          <p:nvPr>
            <p:ph type="dt" sz="half" idx="10"/>
          </p:nvPr>
        </p:nvSpPr>
        <p:spPr>
          <a:xfrm>
            <a:off x="7605951" y="6423914"/>
            <a:ext cx="2844799" cy="365125"/>
          </a:xfrm>
        </p:spPr>
        <p:txBody>
          <a:bodyPr>
            <a:normAutofit/>
          </a:bodyPr>
          <a:lstStyle/>
          <a:p>
            <a:pPr>
              <a:spcAft>
                <a:spcPts val="600"/>
              </a:spcAft>
            </a:pPr>
            <a:r>
              <a:rPr lang="en-US"/>
              <a:t>December 9, 2023</a:t>
            </a:r>
          </a:p>
        </p:txBody>
      </p:sp>
      <p:graphicFrame>
        <p:nvGraphicFramePr>
          <p:cNvPr id="13" name="Content Placeholder 4">
            <a:extLst>
              <a:ext uri="{FF2B5EF4-FFF2-40B4-BE49-F238E27FC236}">
                <a16:creationId xmlns:a16="http://schemas.microsoft.com/office/drawing/2014/main" id="{7085AB11-D593-4633-17A9-F42881BD6401}"/>
              </a:ext>
            </a:extLst>
          </p:cNvPr>
          <p:cNvGraphicFramePr>
            <a:graphicFrameLocks/>
          </p:cNvGraphicFramePr>
          <p:nvPr>
            <p:extLst>
              <p:ext uri="{D42A27DB-BD31-4B8C-83A1-F6EECF244321}">
                <p14:modId xmlns:p14="http://schemas.microsoft.com/office/powerpoint/2010/main" val="2815621636"/>
              </p:ext>
            </p:extLst>
          </p:nvPr>
        </p:nvGraphicFramePr>
        <p:xfrm>
          <a:off x="4323533" y="1166125"/>
          <a:ext cx="7134671" cy="3952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EBB13181-E268-A49C-1909-E8D1239B9225}"/>
              </a:ext>
            </a:extLst>
          </p:cNvPr>
          <p:cNvSpPr>
            <a:spLocks noGrp="1"/>
          </p:cNvSpPr>
          <p:nvPr>
            <p:ph type="sldNum" sz="quarter" idx="12"/>
          </p:nvPr>
        </p:nvSpPr>
        <p:spPr/>
        <p:txBody>
          <a:bodyPr/>
          <a:lstStyle/>
          <a:p>
            <a:fld id="{3A98EE3D-8CD1-4C3F-BD1C-C98C9596463C}" type="slidenum">
              <a:rPr lang="en-US" smtClean="0"/>
              <a:t>14</a:t>
            </a:fld>
            <a:endParaRPr lang="en-US" dirty="0"/>
          </a:p>
        </p:txBody>
      </p:sp>
      <p:sp>
        <p:nvSpPr>
          <p:cNvPr id="4" name="TextBox 3">
            <a:extLst>
              <a:ext uri="{FF2B5EF4-FFF2-40B4-BE49-F238E27FC236}">
                <a16:creationId xmlns:a16="http://schemas.microsoft.com/office/drawing/2014/main" id="{AFB15818-8F45-CDBF-68D8-D2BBE48429C3}"/>
              </a:ext>
            </a:extLst>
          </p:cNvPr>
          <p:cNvSpPr txBox="1"/>
          <p:nvPr/>
        </p:nvSpPr>
        <p:spPr>
          <a:xfrm>
            <a:off x="5095055" y="3262898"/>
            <a:ext cx="1027436" cy="914400"/>
          </a:xfrm>
          <a:prstGeom prst="rect">
            <a:avLst/>
          </a:prstGeom>
          <a:noFill/>
        </p:spPr>
        <p:txBody>
          <a:bodyPr wrap="square" rtlCol="0">
            <a:spAutoFit/>
          </a:bodyPr>
          <a:lstStyle/>
          <a:p>
            <a:endParaRPr lang="en-IN" dirty="0"/>
          </a:p>
        </p:txBody>
      </p:sp>
      <p:sp>
        <p:nvSpPr>
          <p:cNvPr id="15" name="Content Placeholder 5">
            <a:extLst>
              <a:ext uri="{FF2B5EF4-FFF2-40B4-BE49-F238E27FC236}">
                <a16:creationId xmlns:a16="http://schemas.microsoft.com/office/drawing/2014/main" id="{01A09F29-6D0F-40B3-2237-E6BACFA3E76B}"/>
              </a:ext>
            </a:extLst>
          </p:cNvPr>
          <p:cNvSpPr txBox="1">
            <a:spLocks/>
          </p:cNvSpPr>
          <p:nvPr/>
        </p:nvSpPr>
        <p:spPr>
          <a:xfrm>
            <a:off x="4135452" y="-232914"/>
            <a:ext cx="7557336" cy="2204360"/>
          </a:xfrm>
          <a:prstGeom prst="rect">
            <a:avLst/>
          </a:prstGeom>
        </p:spPr>
        <p:txBody>
          <a:bodyPr vert="horz" lIns="91440" tIns="45720" rIns="91440" bIns="45720" rtlCol="0" anchor="ctr">
            <a:normAutofit/>
          </a:bodyPr>
          <a:lst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just">
              <a:defRPr/>
            </a:pPr>
            <a:r>
              <a:rPr lang="en-IN" altLang="en-US" sz="1600" dirty="0">
                <a:cs typeface="Times New Roman" panose="02020603050405020304" pitchFamily="18" charset="0"/>
              </a:rPr>
              <a:t>Approach involves deriving value based on Earnings potential of the Business</a:t>
            </a:r>
          </a:p>
        </p:txBody>
      </p:sp>
    </p:spTree>
    <p:extLst>
      <p:ext uri="{BB962C8B-B14F-4D97-AF65-F5344CB8AC3E}">
        <p14:creationId xmlns:p14="http://schemas.microsoft.com/office/powerpoint/2010/main" val="216622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482" y="1706581"/>
            <a:ext cx="3610523" cy="1722419"/>
          </a:xfrm>
        </p:spPr>
        <p:txBody>
          <a:bodyPr vert="horz" lIns="91440" tIns="45720" rIns="91440" bIns="45720" rtlCol="0" anchor="b">
            <a:normAutofit/>
          </a:bodyPr>
          <a:lstStyle/>
          <a:p>
            <a:r>
              <a:rPr lang="en-US" sz="2800" b="0" kern="1200" cap="all" dirty="0">
                <a:latin typeface="+mj-lt"/>
                <a:ea typeface="+mj-ea"/>
                <a:cs typeface="Arial" panose="020B0604020202020204" pitchFamily="34" charset="0"/>
              </a:rPr>
              <a:t>Identification of peer group</a:t>
            </a:r>
          </a:p>
        </p:txBody>
      </p:sp>
      <p:sp>
        <p:nvSpPr>
          <p:cNvPr id="6" name="Rectangle 5"/>
          <p:cNvSpPr/>
          <p:nvPr/>
        </p:nvSpPr>
        <p:spPr>
          <a:xfrm>
            <a:off x="4619826" y="4264940"/>
            <a:ext cx="7150131" cy="1598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just">
              <a:lnSpc>
                <a:spcPct val="90000"/>
              </a:lnSpc>
              <a:spcBef>
                <a:spcPct val="20000"/>
              </a:spcBef>
              <a:spcAft>
                <a:spcPts val="600"/>
              </a:spcAft>
              <a:buClr>
                <a:schemeClr val="accent1"/>
              </a:buClr>
              <a:buSzPct val="92000"/>
            </a:pPr>
            <a:r>
              <a:rPr lang="en-US" sz="1600" kern="1200" dirty="0">
                <a:solidFill>
                  <a:srgbClr val="FFFFFF"/>
                </a:solidFill>
                <a:latin typeface="+mj-lt"/>
                <a:ea typeface="+mn-ea"/>
                <a:cs typeface="+mn-cs"/>
              </a:rPr>
              <a:t>Also to check that the companies are frequently traded at this step.</a:t>
            </a:r>
          </a:p>
          <a:p>
            <a:pPr algn="just">
              <a:lnSpc>
                <a:spcPct val="90000"/>
              </a:lnSpc>
              <a:spcBef>
                <a:spcPct val="20000"/>
              </a:spcBef>
              <a:spcAft>
                <a:spcPts val="600"/>
              </a:spcAft>
              <a:buClr>
                <a:schemeClr val="accent1"/>
              </a:buClr>
              <a:buSzPct val="92000"/>
            </a:pPr>
            <a:r>
              <a:rPr lang="en-US" sz="1600" kern="1200" dirty="0">
                <a:solidFill>
                  <a:srgbClr val="FFFFFF"/>
                </a:solidFill>
                <a:latin typeface="+mj-lt"/>
                <a:ea typeface="+mn-ea"/>
                <a:cs typeface="+mn-cs"/>
              </a:rPr>
              <a:t>For the comparable companies to confirm at this step that the revenue from its comparable activities is </a:t>
            </a:r>
            <a:r>
              <a:rPr lang="en-US" sz="1600" kern="1200" dirty="0" err="1">
                <a:solidFill>
                  <a:srgbClr val="FFFFFF"/>
                </a:solidFill>
                <a:latin typeface="+mj-lt"/>
                <a:ea typeface="+mn-ea"/>
                <a:cs typeface="+mn-cs"/>
              </a:rPr>
              <a:t>atleast</a:t>
            </a:r>
            <a:r>
              <a:rPr lang="en-US" sz="1600" kern="1200" dirty="0">
                <a:solidFill>
                  <a:srgbClr val="FFFFFF"/>
                </a:solidFill>
                <a:latin typeface="+mj-lt"/>
                <a:ea typeface="+mn-ea"/>
                <a:cs typeface="+mn-cs"/>
              </a:rPr>
              <a:t> 50% of its total revenue.</a:t>
            </a:r>
          </a:p>
          <a:p>
            <a:pPr algn="just">
              <a:lnSpc>
                <a:spcPct val="90000"/>
              </a:lnSpc>
              <a:spcBef>
                <a:spcPct val="20000"/>
              </a:spcBef>
              <a:spcAft>
                <a:spcPts val="600"/>
              </a:spcAft>
              <a:buClr>
                <a:schemeClr val="accent1"/>
              </a:buClr>
              <a:buSzPct val="92000"/>
            </a:pPr>
            <a:r>
              <a:rPr lang="en-US" sz="1600" kern="1200" dirty="0">
                <a:solidFill>
                  <a:srgbClr val="FFFFFF"/>
                </a:solidFill>
                <a:latin typeface="+mj-lt"/>
                <a:ea typeface="+mn-ea"/>
                <a:cs typeface="+mn-cs"/>
              </a:rPr>
              <a:t>To check the comparable companies for any abnormalities/news/restructuring </a:t>
            </a:r>
            <a:r>
              <a:rPr lang="en-US" sz="1600" kern="1200" dirty="0" err="1">
                <a:solidFill>
                  <a:srgbClr val="FFFFFF"/>
                </a:solidFill>
                <a:latin typeface="+mj-lt"/>
                <a:ea typeface="+mn-ea"/>
                <a:cs typeface="+mn-cs"/>
              </a:rPr>
              <a:t>etc</a:t>
            </a:r>
            <a:r>
              <a:rPr lang="en-US" sz="1600" kern="1200" dirty="0">
                <a:solidFill>
                  <a:srgbClr val="FFFFFF"/>
                </a:solidFill>
                <a:latin typeface="+mj-lt"/>
                <a:ea typeface="+mn-ea"/>
                <a:cs typeface="+mn-cs"/>
              </a:rPr>
              <a:t> and to arrive at the final list of </a:t>
            </a:r>
            <a:r>
              <a:rPr lang="en-US" sz="1600" kern="1200" dirty="0" err="1">
                <a:solidFill>
                  <a:srgbClr val="FFFFFF"/>
                </a:solidFill>
                <a:latin typeface="+mj-lt"/>
                <a:ea typeface="+mn-ea"/>
                <a:cs typeface="+mn-cs"/>
              </a:rPr>
              <a:t>comparables</a:t>
            </a:r>
            <a:endParaRPr lang="en-US" sz="1600" kern="1200" dirty="0">
              <a:solidFill>
                <a:srgbClr val="FFFFFF"/>
              </a:solidFill>
              <a:latin typeface="+mj-lt"/>
              <a:ea typeface="+mn-ea"/>
              <a:cs typeface="+mn-cs"/>
            </a:endParaRPr>
          </a:p>
          <a:p>
            <a:pPr algn="just">
              <a:lnSpc>
                <a:spcPct val="90000"/>
              </a:lnSpc>
              <a:spcBef>
                <a:spcPct val="20000"/>
              </a:spcBef>
              <a:spcAft>
                <a:spcPts val="600"/>
              </a:spcAft>
              <a:buClr>
                <a:schemeClr val="accent1"/>
              </a:buClr>
              <a:buSzPct val="92000"/>
            </a:pPr>
            <a:endParaRPr lang="en-US" sz="1600" kern="1200" dirty="0">
              <a:solidFill>
                <a:srgbClr val="FFFFFF"/>
              </a:solidFill>
              <a:latin typeface="+mj-lt"/>
              <a:ea typeface="+mn-ea"/>
              <a:cs typeface="+mn-cs"/>
            </a:endParaRPr>
          </a:p>
          <a:p>
            <a:pPr algn="just">
              <a:lnSpc>
                <a:spcPct val="90000"/>
              </a:lnSpc>
              <a:spcBef>
                <a:spcPct val="20000"/>
              </a:spcBef>
              <a:spcAft>
                <a:spcPts val="600"/>
              </a:spcAft>
              <a:buClr>
                <a:schemeClr val="accent1"/>
              </a:buClr>
              <a:buSzPct val="92000"/>
            </a:pPr>
            <a:endParaRPr lang="en-US" sz="1600" kern="1200" dirty="0">
              <a:solidFill>
                <a:srgbClr val="FFFFFF"/>
              </a:solidFill>
              <a:latin typeface="+mj-lt"/>
              <a:ea typeface="+mn-ea"/>
              <a:cs typeface="+mn-cs"/>
            </a:endParaRPr>
          </a:p>
        </p:txBody>
      </p:sp>
      <p:sp>
        <p:nvSpPr>
          <p:cNvPr id="13" name="Footer Placeholder 12"/>
          <p:cNvSpPr>
            <a:spLocks noGrp="1"/>
          </p:cNvSpPr>
          <p:nvPr>
            <p:ph type="ftr" sz="quarter" idx="11"/>
          </p:nvPr>
        </p:nvSpPr>
        <p:spPr>
          <a:xfrm>
            <a:off x="581192" y="6423914"/>
            <a:ext cx="6917210" cy="365125"/>
          </a:xfrm>
        </p:spPr>
        <p:txBody>
          <a:bodyPr vert="horz" lIns="91440" tIns="45720" rIns="91440" bIns="45720" rtlCol="0" anchor="ctr">
            <a:normAutofit/>
          </a:bodyPr>
          <a:lstStyle/>
          <a:p>
            <a:pPr>
              <a:spcAft>
                <a:spcPts val="600"/>
              </a:spcAft>
            </a:pPr>
            <a:r>
              <a:rPr lang="en-US" kern="1200" cap="all">
                <a:latin typeface="+mn-lt"/>
                <a:ea typeface="+mn-ea"/>
                <a:cs typeface="+mn-cs"/>
              </a:rPr>
              <a:t>Mergers &amp; Acquisitions                                                                                           Drushti Desai</a:t>
            </a:r>
          </a:p>
        </p:txBody>
      </p:sp>
      <p:sp>
        <p:nvSpPr>
          <p:cNvPr id="3" name="Slide Number Placeholder 2">
            <a:extLst>
              <a:ext uri="{FF2B5EF4-FFF2-40B4-BE49-F238E27FC236}">
                <a16:creationId xmlns:a16="http://schemas.microsoft.com/office/drawing/2014/main" id="{CF953C28-5E65-346C-4E7A-377518AAC422}"/>
              </a:ext>
            </a:extLst>
          </p:cNvPr>
          <p:cNvSpPr>
            <a:spLocks noGrp="1"/>
          </p:cNvSpPr>
          <p:nvPr>
            <p:ph type="sldNum" sz="quarter" idx="12"/>
          </p:nvPr>
        </p:nvSpPr>
        <p:spPr>
          <a:xfrm>
            <a:off x="10558300" y="6423914"/>
            <a:ext cx="1052510" cy="365125"/>
          </a:xfrm>
        </p:spPr>
        <p:txBody>
          <a:bodyPr vert="horz" lIns="91440" tIns="45720" rIns="91440" bIns="45720" rtlCol="0" anchor="ctr">
            <a:normAutofit/>
          </a:bodyPr>
          <a:lstStyle/>
          <a:p>
            <a:pPr>
              <a:spcAft>
                <a:spcPts val="600"/>
              </a:spcAft>
            </a:pPr>
            <a:fld id="{3A98EE3D-8CD1-4C3F-BD1C-C98C9596463C}" type="slidenum">
              <a:rPr lang="en-US"/>
              <a:pPr>
                <a:spcAft>
                  <a:spcPts val="600"/>
                </a:spcAft>
              </a:pPr>
              <a:t>15</a:t>
            </a:fld>
            <a:endParaRPr lang="en-US"/>
          </a:p>
        </p:txBody>
      </p:sp>
      <p:sp>
        <p:nvSpPr>
          <p:cNvPr id="5" name="Date Placeholder 4" hidden="1">
            <a:extLst>
              <a:ext uri="{FF2B5EF4-FFF2-40B4-BE49-F238E27FC236}">
                <a16:creationId xmlns:a16="http://schemas.microsoft.com/office/drawing/2014/main" id="{04C392B6-3D78-4B6B-9FE4-C9CA7B0E9763}"/>
              </a:ext>
            </a:extLst>
          </p:cNvPr>
          <p:cNvSpPr>
            <a:spLocks noGrp="1"/>
          </p:cNvSpPr>
          <p:nvPr>
            <p:ph type="dt" sz="half" idx="10"/>
          </p:nvPr>
        </p:nvSpPr>
        <p:spPr>
          <a:xfrm>
            <a:off x="7605951" y="6423914"/>
            <a:ext cx="2844799" cy="365125"/>
          </a:xfrm>
        </p:spPr>
        <p:txBody>
          <a:bodyPr vert="horz" lIns="91440" tIns="45720" rIns="91440" bIns="45720" rtlCol="0" anchor="ctr">
            <a:normAutofit/>
          </a:bodyPr>
          <a:lstStyle/>
          <a:p>
            <a:pPr defTabSz="457200">
              <a:spcAft>
                <a:spcPts val="600"/>
              </a:spcAft>
            </a:pPr>
            <a:r>
              <a:rPr lang="en-US">
                <a:solidFill>
                  <a:schemeClr val="bg1">
                    <a:lumMod val="75000"/>
                    <a:lumOff val="25000"/>
                  </a:schemeClr>
                </a:solidFill>
              </a:rPr>
              <a:t>December 9, 2023</a:t>
            </a:r>
          </a:p>
        </p:txBody>
      </p:sp>
      <p:graphicFrame>
        <p:nvGraphicFramePr>
          <p:cNvPr id="19" name="Diagram 18"/>
          <p:cNvGraphicFramePr/>
          <p:nvPr>
            <p:extLst>
              <p:ext uri="{D42A27DB-BD31-4B8C-83A1-F6EECF244321}">
                <p14:modId xmlns:p14="http://schemas.microsoft.com/office/powerpoint/2010/main" val="1086861712"/>
              </p:ext>
            </p:extLst>
          </p:nvPr>
        </p:nvGraphicFramePr>
        <p:xfrm>
          <a:off x="4753339" y="1099892"/>
          <a:ext cx="6650991" cy="4658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4156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579282"/>
            <a:ext cx="8326540" cy="1125170"/>
          </a:xfrm>
        </p:spPr>
        <p:txBody>
          <a:bodyPr>
            <a:noAutofit/>
          </a:bodyPr>
          <a:lstStyle/>
          <a:p>
            <a:r>
              <a:rPr lang="en-IN" dirty="0">
                <a:solidFill>
                  <a:schemeClr val="tx1"/>
                </a:solidFill>
              </a:rPr>
              <a:t>Adjusted Market Capitalization</a:t>
            </a:r>
          </a:p>
        </p:txBody>
      </p:sp>
      <p:sp>
        <p:nvSpPr>
          <p:cNvPr id="3" name="Content Placeholder 2"/>
          <p:cNvSpPr>
            <a:spLocks noGrp="1"/>
          </p:cNvSpPr>
          <p:nvPr>
            <p:ph idx="1"/>
          </p:nvPr>
        </p:nvSpPr>
        <p:spPr>
          <a:xfrm>
            <a:off x="1681316" y="2094270"/>
            <a:ext cx="8457665" cy="3377241"/>
          </a:xfrm>
        </p:spPr>
        <p:txBody>
          <a:bodyPr/>
          <a:lstStyle/>
          <a:p>
            <a:pPr marL="457200" lvl="1" indent="0">
              <a:buNone/>
            </a:pPr>
            <a:endParaRPr lang="en-IN" dirty="0"/>
          </a:p>
          <a:p>
            <a:pPr marL="457200" lvl="1" indent="0">
              <a:buNone/>
            </a:pPr>
            <a:endParaRPr lang="en-IN" dirty="0"/>
          </a:p>
          <a:p>
            <a:pPr marL="0" indent="0">
              <a:buNone/>
            </a:pPr>
            <a:endParaRPr lang="en-IN" dirty="0"/>
          </a:p>
        </p:txBody>
      </p:sp>
      <p:sp>
        <p:nvSpPr>
          <p:cNvPr id="5" name="Date Placeholder 4">
            <a:extLst>
              <a:ext uri="{FF2B5EF4-FFF2-40B4-BE49-F238E27FC236}">
                <a16:creationId xmlns:a16="http://schemas.microsoft.com/office/drawing/2014/main" id="{87238451-A7C6-4A2D-8334-FB5AA17D02E0}"/>
              </a:ext>
            </a:extLst>
          </p:cNvPr>
          <p:cNvSpPr>
            <a:spLocks noGrp="1"/>
          </p:cNvSpPr>
          <p:nvPr>
            <p:ph type="dt" sz="half" idx="10"/>
          </p:nvPr>
        </p:nvSpPr>
        <p:spPr/>
        <p:txBody>
          <a:bodyPr/>
          <a:lstStyle/>
          <a:p>
            <a:r>
              <a:rPr lang="en-US"/>
              <a:t>December 9, 2023</a:t>
            </a:r>
            <a:endParaRPr lang="en-US" dirty="0"/>
          </a:p>
        </p:txBody>
      </p:sp>
      <p:sp>
        <p:nvSpPr>
          <p:cNvPr id="15" name="Footer Placeholder 14"/>
          <p:cNvSpPr>
            <a:spLocks noGrp="1"/>
          </p:cNvSpPr>
          <p:nvPr>
            <p:ph type="ftr" sz="quarter" idx="11"/>
          </p:nvPr>
        </p:nvSpPr>
        <p:spPr/>
        <p:txBody>
          <a:bodyPr/>
          <a:lstStyle/>
          <a:p>
            <a:r>
              <a:rPr lang="en-US"/>
              <a:t>Mergers &amp; Acquisitions                                                                                           Drushti Desai</a:t>
            </a:r>
            <a:endParaRPr lang="en-US" dirty="0"/>
          </a:p>
        </p:txBody>
      </p:sp>
      <p:graphicFrame>
        <p:nvGraphicFramePr>
          <p:cNvPr id="6" name="Diagram 5"/>
          <p:cNvGraphicFramePr/>
          <p:nvPr>
            <p:extLst>
              <p:ext uri="{D42A27DB-BD31-4B8C-83A1-F6EECF244321}">
                <p14:modId xmlns:p14="http://schemas.microsoft.com/office/powerpoint/2010/main" val="1613094897"/>
              </p:ext>
            </p:extLst>
          </p:nvPr>
        </p:nvGraphicFramePr>
        <p:xfrm>
          <a:off x="7204841" y="725682"/>
          <a:ext cx="4650828" cy="54066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36331" y="1717997"/>
            <a:ext cx="5990905" cy="4524315"/>
          </a:xfrm>
          <a:prstGeom prst="rect">
            <a:avLst/>
          </a:prstGeom>
          <a:noFill/>
        </p:spPr>
        <p:txBody>
          <a:bodyPr wrap="square" rtlCol="0">
            <a:spAutoFit/>
          </a:bodyPr>
          <a:lstStyle/>
          <a:p>
            <a:pPr marL="285750" indent="-285750" algn="just">
              <a:buClr>
                <a:schemeClr val="accent1">
                  <a:lumMod val="60000"/>
                  <a:lumOff val="40000"/>
                </a:schemeClr>
              </a:buClr>
              <a:buFont typeface="Wingdings" panose="05000000000000000000" pitchFamily="2" charset="2"/>
              <a:buChar char="§"/>
            </a:pPr>
            <a:r>
              <a:rPr lang="en-IN" dirty="0"/>
              <a:t>Only operations of the company  are comparable across industry and not its investments portfolio, cash and cash equivalents  and other surplus assets</a:t>
            </a:r>
          </a:p>
          <a:p>
            <a:pPr marL="285750" indent="-285750" algn="just">
              <a:buClr>
                <a:schemeClr val="accent1">
                  <a:lumMod val="60000"/>
                  <a:lumOff val="40000"/>
                </a:schemeClr>
              </a:buClr>
              <a:buFont typeface="Wingdings" panose="05000000000000000000" pitchFamily="2" charset="2"/>
              <a:buChar char="§"/>
            </a:pPr>
            <a:endParaRPr lang="en-IN" dirty="0"/>
          </a:p>
          <a:p>
            <a:pPr marL="285750" indent="-285750" algn="just">
              <a:buClr>
                <a:schemeClr val="accent1">
                  <a:lumMod val="60000"/>
                  <a:lumOff val="40000"/>
                </a:schemeClr>
              </a:buClr>
              <a:buFont typeface="Wingdings" panose="05000000000000000000" pitchFamily="2" charset="2"/>
              <a:buChar char="§"/>
            </a:pPr>
            <a:r>
              <a:rPr lang="en-IN" dirty="0"/>
              <a:t>The market capitalization of an entity reflects the value of the entire business including non-operating assets. Thus, it is essential to adjust the market capitalization of comparable companies so as to ensure it captures value of only the operating business. </a:t>
            </a:r>
          </a:p>
          <a:p>
            <a:pPr marL="285750" indent="-285750" algn="just">
              <a:buClr>
                <a:schemeClr val="accent1">
                  <a:lumMod val="60000"/>
                  <a:lumOff val="40000"/>
                </a:schemeClr>
              </a:buClr>
              <a:buFont typeface="Wingdings" panose="05000000000000000000" pitchFamily="2" charset="2"/>
              <a:buChar char="§"/>
            </a:pPr>
            <a:endParaRPr lang="en-IN" dirty="0"/>
          </a:p>
          <a:p>
            <a:pPr marL="285750" indent="-285750" algn="just">
              <a:buClr>
                <a:schemeClr val="accent1">
                  <a:lumMod val="60000"/>
                  <a:lumOff val="40000"/>
                </a:schemeClr>
              </a:buClr>
              <a:buFont typeface="Wingdings" panose="05000000000000000000" pitchFamily="2" charset="2"/>
              <a:buChar char="§"/>
            </a:pPr>
            <a:r>
              <a:rPr lang="en-IN" dirty="0"/>
              <a:t>Mathematically, </a:t>
            </a:r>
          </a:p>
          <a:p>
            <a:pPr marL="285750" indent="-285750" algn="just">
              <a:buClr>
                <a:schemeClr val="accent1">
                  <a:lumMod val="60000"/>
                  <a:lumOff val="40000"/>
                </a:schemeClr>
              </a:buClr>
              <a:buFont typeface="Wingdings" panose="05000000000000000000" pitchFamily="2" charset="2"/>
              <a:buChar char="§"/>
            </a:pPr>
            <a:endParaRPr lang="en-IN" dirty="0"/>
          </a:p>
          <a:p>
            <a:pPr marL="285750" indent="-285750" algn="just">
              <a:buClr>
                <a:schemeClr val="accent1">
                  <a:lumMod val="60000"/>
                  <a:lumOff val="40000"/>
                </a:schemeClr>
              </a:buClr>
              <a:buFont typeface="Wingdings" panose="05000000000000000000" pitchFamily="2" charset="2"/>
              <a:buChar char="§"/>
            </a:pPr>
            <a:endParaRPr lang="en-IN" dirty="0"/>
          </a:p>
          <a:p>
            <a:pPr algn="just"/>
            <a:endParaRPr lang="en-IN" dirty="0"/>
          </a:p>
          <a:p>
            <a:pPr algn="just"/>
            <a:endParaRPr lang="en-IN" dirty="0"/>
          </a:p>
          <a:p>
            <a:pPr algn="just"/>
            <a:endParaRPr lang="en-IN" dirty="0"/>
          </a:p>
        </p:txBody>
      </p:sp>
      <p:sp>
        <p:nvSpPr>
          <p:cNvPr id="9" name="TextBox 8"/>
          <p:cNvSpPr txBox="1"/>
          <p:nvPr/>
        </p:nvSpPr>
        <p:spPr>
          <a:xfrm>
            <a:off x="581192" y="5023391"/>
            <a:ext cx="6710136" cy="923330"/>
          </a:xfrm>
          <a:prstGeom prst="rect">
            <a:avLst/>
          </a:prstGeom>
          <a:noFill/>
        </p:spPr>
        <p:txBody>
          <a:bodyPr wrap="square" rtlCol="0">
            <a:spAutoFit/>
          </a:bodyPr>
          <a:lstStyle/>
          <a:p>
            <a:pPr marL="268288">
              <a:tabLst>
                <a:tab pos="4572000" algn="l"/>
              </a:tabLst>
            </a:pPr>
            <a:r>
              <a:rPr lang="en-IN" dirty="0"/>
              <a:t>Adjusted Market Capitalization = Market Capitalisation - Cash and cash equivalents - Investment after a discount - Value of other surplus assets.</a:t>
            </a:r>
          </a:p>
        </p:txBody>
      </p:sp>
      <p:sp>
        <p:nvSpPr>
          <p:cNvPr id="4" name="Slide Number Placeholder 3">
            <a:extLst>
              <a:ext uri="{FF2B5EF4-FFF2-40B4-BE49-F238E27FC236}">
                <a16:creationId xmlns:a16="http://schemas.microsoft.com/office/drawing/2014/main" id="{91298285-01AA-F790-2B25-C3C14EA6A07C}"/>
              </a:ext>
            </a:extLst>
          </p:cNvPr>
          <p:cNvSpPr>
            <a:spLocks noGrp="1"/>
          </p:cNvSpPr>
          <p:nvPr>
            <p:ph type="sldNum" sz="quarter" idx="12"/>
          </p:nvPr>
        </p:nvSpPr>
        <p:spPr/>
        <p:txBody>
          <a:bodyPr/>
          <a:lstStyle/>
          <a:p>
            <a:fld id="{3A98EE3D-8CD1-4C3F-BD1C-C98C9596463C}" type="slidenum">
              <a:rPr lang="en-US" smtClean="0"/>
              <a:t>16</a:t>
            </a:fld>
            <a:endParaRPr lang="en-US" dirty="0"/>
          </a:p>
        </p:txBody>
      </p:sp>
    </p:spTree>
    <p:extLst>
      <p:ext uri="{BB962C8B-B14F-4D97-AF65-F5344CB8AC3E}">
        <p14:creationId xmlns:p14="http://schemas.microsoft.com/office/powerpoint/2010/main" val="2377197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9BCBA-E0B1-0FA2-691E-C3A422AD1ED1}"/>
              </a:ext>
            </a:extLst>
          </p:cNvPr>
          <p:cNvSpPr>
            <a:spLocks noGrp="1"/>
          </p:cNvSpPr>
          <p:nvPr>
            <p:ph type="title"/>
          </p:nvPr>
        </p:nvSpPr>
        <p:spPr/>
        <p:txBody>
          <a:bodyPr/>
          <a:lstStyle/>
          <a:p>
            <a:r>
              <a:rPr lang="en-US" dirty="0"/>
              <a:t>Adjustments to profits</a:t>
            </a:r>
            <a:endParaRPr lang="en-IN" dirty="0"/>
          </a:p>
        </p:txBody>
      </p:sp>
      <p:sp>
        <p:nvSpPr>
          <p:cNvPr id="3" name="Content Placeholder 2">
            <a:extLst>
              <a:ext uri="{FF2B5EF4-FFF2-40B4-BE49-F238E27FC236}">
                <a16:creationId xmlns:a16="http://schemas.microsoft.com/office/drawing/2014/main" id="{D06C01C9-C233-AAFD-C382-6DF3EF86A100}"/>
              </a:ext>
            </a:extLst>
          </p:cNvPr>
          <p:cNvSpPr>
            <a:spLocks noGrp="1"/>
          </p:cNvSpPr>
          <p:nvPr>
            <p:ph idx="1"/>
          </p:nvPr>
        </p:nvSpPr>
        <p:spPr/>
        <p:txBody>
          <a:bodyPr/>
          <a:lstStyle/>
          <a:p>
            <a:r>
              <a:rPr lang="en-US" dirty="0"/>
              <a:t>One -off income/expenses </a:t>
            </a:r>
          </a:p>
          <a:p>
            <a:r>
              <a:rPr lang="en-US" dirty="0"/>
              <a:t>Remuneration not drawn</a:t>
            </a:r>
          </a:p>
          <a:p>
            <a:r>
              <a:rPr lang="en-US" dirty="0"/>
              <a:t>Personal Expenses debited to P &amp; L</a:t>
            </a:r>
          </a:p>
          <a:p>
            <a:r>
              <a:rPr lang="en-US" dirty="0"/>
              <a:t>Compare with industry average profits to ensure no under-booking of expenses?</a:t>
            </a:r>
          </a:p>
          <a:p>
            <a:r>
              <a:rPr lang="en-US" dirty="0"/>
              <a:t>Is the historical growth one-time or sustainable?</a:t>
            </a:r>
          </a:p>
          <a:p>
            <a:pPr marL="0" indent="0">
              <a:buNone/>
            </a:pPr>
            <a:endParaRPr lang="en-US" dirty="0"/>
          </a:p>
          <a:p>
            <a:endParaRPr lang="en-IN" dirty="0"/>
          </a:p>
        </p:txBody>
      </p:sp>
      <p:sp>
        <p:nvSpPr>
          <p:cNvPr id="4" name="Footer Placeholder 3">
            <a:extLst>
              <a:ext uri="{FF2B5EF4-FFF2-40B4-BE49-F238E27FC236}">
                <a16:creationId xmlns:a16="http://schemas.microsoft.com/office/drawing/2014/main" id="{95649BA6-6A97-4E24-E1C8-2C511AF79E55}"/>
              </a:ext>
            </a:extLst>
          </p:cNvPr>
          <p:cNvSpPr>
            <a:spLocks noGrp="1"/>
          </p:cNvSpPr>
          <p:nvPr>
            <p:ph type="ftr" sz="quarter" idx="11"/>
          </p:nvPr>
        </p:nvSpPr>
        <p:spPr/>
        <p:txBody>
          <a:bodyPr/>
          <a:lstStyle/>
          <a:p>
            <a:r>
              <a:rPr lang="en-US"/>
              <a:t>Mergers &amp; Acquisitions                                                                                           Drushti Desai</a:t>
            </a:r>
            <a:endParaRPr lang="en-US" dirty="0"/>
          </a:p>
        </p:txBody>
      </p:sp>
      <p:sp>
        <p:nvSpPr>
          <p:cNvPr id="5" name="Slide Number Placeholder 4">
            <a:extLst>
              <a:ext uri="{FF2B5EF4-FFF2-40B4-BE49-F238E27FC236}">
                <a16:creationId xmlns:a16="http://schemas.microsoft.com/office/drawing/2014/main" id="{85BAA483-869B-1342-A016-BB52BF5771A9}"/>
              </a:ext>
            </a:extLst>
          </p:cNvPr>
          <p:cNvSpPr>
            <a:spLocks noGrp="1"/>
          </p:cNvSpPr>
          <p:nvPr>
            <p:ph type="sldNum" sz="quarter" idx="12"/>
          </p:nvPr>
        </p:nvSpPr>
        <p:spPr/>
        <p:txBody>
          <a:bodyPr/>
          <a:lstStyle/>
          <a:p>
            <a:fld id="{3A98EE3D-8CD1-4C3F-BD1C-C98C9596463C}" type="slidenum">
              <a:rPr lang="en-US" smtClean="0"/>
              <a:t>17</a:t>
            </a:fld>
            <a:endParaRPr lang="en-US" dirty="0"/>
          </a:p>
        </p:txBody>
      </p:sp>
      <p:sp>
        <p:nvSpPr>
          <p:cNvPr id="6" name="Date Placeholder 5">
            <a:extLst>
              <a:ext uri="{FF2B5EF4-FFF2-40B4-BE49-F238E27FC236}">
                <a16:creationId xmlns:a16="http://schemas.microsoft.com/office/drawing/2014/main" id="{6929CDC3-5510-D898-03B8-1348F7461018}"/>
              </a:ext>
            </a:extLst>
          </p:cNvPr>
          <p:cNvSpPr>
            <a:spLocks noGrp="1"/>
          </p:cNvSpPr>
          <p:nvPr>
            <p:ph type="dt" sz="half" idx="10"/>
          </p:nvPr>
        </p:nvSpPr>
        <p:spPr/>
        <p:txBody>
          <a:bodyPr/>
          <a:lstStyle/>
          <a:p>
            <a:r>
              <a:rPr lang="en-US"/>
              <a:t>December 9, 2023</a:t>
            </a:r>
            <a:endParaRPr lang="en-US" dirty="0"/>
          </a:p>
        </p:txBody>
      </p:sp>
    </p:spTree>
    <p:extLst>
      <p:ext uri="{BB962C8B-B14F-4D97-AF65-F5344CB8AC3E}">
        <p14:creationId xmlns:p14="http://schemas.microsoft.com/office/powerpoint/2010/main" val="3813210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2420365-92E8-C9AA-4348-F4B92E96C05F}"/>
              </a:ext>
            </a:extLst>
          </p:cNvPr>
          <p:cNvSpPr>
            <a:spLocks noGrp="1"/>
          </p:cNvSpPr>
          <p:nvPr>
            <p:ph type="title"/>
          </p:nvPr>
        </p:nvSpPr>
        <p:spPr>
          <a:xfrm>
            <a:off x="768128" y="2763506"/>
            <a:ext cx="3409783" cy="1300365"/>
          </a:xfrm>
        </p:spPr>
        <p:txBody>
          <a:bodyPr>
            <a:normAutofit/>
          </a:bodyPr>
          <a:lstStyle/>
          <a:p>
            <a:r>
              <a:rPr lang="en-US" dirty="0">
                <a:solidFill>
                  <a:schemeClr val="tx1"/>
                </a:solidFill>
              </a:rPr>
              <a:t>Income approach</a:t>
            </a:r>
            <a:endParaRPr lang="en-IN" dirty="0">
              <a:solidFill>
                <a:schemeClr val="tx1"/>
              </a:solidFill>
            </a:endParaRPr>
          </a:p>
        </p:txBody>
      </p:sp>
      <p:sp>
        <p:nvSpPr>
          <p:cNvPr id="3" name="Content Placeholder 2">
            <a:extLst>
              <a:ext uri="{FF2B5EF4-FFF2-40B4-BE49-F238E27FC236}">
                <a16:creationId xmlns:a16="http://schemas.microsoft.com/office/drawing/2014/main" id="{F61D35B3-5EA9-FE42-E585-14AC7761FA30}"/>
              </a:ext>
            </a:extLst>
          </p:cNvPr>
          <p:cNvSpPr>
            <a:spLocks noGrp="1"/>
          </p:cNvSpPr>
          <p:nvPr>
            <p:ph idx="1"/>
          </p:nvPr>
        </p:nvSpPr>
        <p:spPr>
          <a:xfrm>
            <a:off x="4488200" y="-130976"/>
            <a:ext cx="7102545" cy="3634486"/>
          </a:xfrm>
        </p:spPr>
        <p:txBody>
          <a:bodyPr/>
          <a:lstStyle/>
          <a:p>
            <a:pPr algn="just"/>
            <a:r>
              <a:rPr lang="en-US" dirty="0">
                <a:solidFill>
                  <a:schemeClr val="tx1"/>
                </a:solidFill>
              </a:rPr>
              <a:t>Income approach is the valuation approach that converts maintainable or future amounts (e.g., cash flows or income and expenses) to a single current (i.e. discounted or capitalised) amount. The fair value measurement is determined on the basis of the value indicated by current market expectations about those future amounts.</a:t>
            </a:r>
            <a:endParaRPr lang="en-IN" dirty="0">
              <a:solidFill>
                <a:schemeClr val="tx1"/>
              </a:solidFill>
            </a:endParaRPr>
          </a:p>
        </p:txBody>
      </p:sp>
      <p:sp>
        <p:nvSpPr>
          <p:cNvPr id="5" name="Footer Placeholder 4">
            <a:extLst>
              <a:ext uri="{FF2B5EF4-FFF2-40B4-BE49-F238E27FC236}">
                <a16:creationId xmlns:a16="http://schemas.microsoft.com/office/drawing/2014/main" id="{5091780B-911A-D36F-3104-F139B20F58DD}"/>
              </a:ext>
            </a:extLst>
          </p:cNvPr>
          <p:cNvSpPr>
            <a:spLocks noGrp="1"/>
          </p:cNvSpPr>
          <p:nvPr>
            <p:ph type="ftr" sz="quarter" idx="11"/>
          </p:nvPr>
        </p:nvSpPr>
        <p:spPr>
          <a:xfrm>
            <a:off x="581192" y="6400800"/>
            <a:ext cx="6917210" cy="365125"/>
          </a:xfrm>
        </p:spPr>
        <p:txBody>
          <a:bodyPr>
            <a:normAutofit/>
          </a:bodyPr>
          <a:lstStyle/>
          <a:p>
            <a:pPr>
              <a:spcAft>
                <a:spcPts val="600"/>
              </a:spcAft>
            </a:pPr>
            <a:r>
              <a:rPr lang="en-US">
                <a:solidFill>
                  <a:schemeClr val="bg1"/>
                </a:solidFill>
              </a:rPr>
              <a:t>Mergers &amp; Acquisitions                                                                                           Drushti Desai</a:t>
            </a:r>
          </a:p>
        </p:txBody>
      </p:sp>
      <p:sp>
        <p:nvSpPr>
          <p:cNvPr id="4" name="Date Placeholder 3">
            <a:extLst>
              <a:ext uri="{FF2B5EF4-FFF2-40B4-BE49-F238E27FC236}">
                <a16:creationId xmlns:a16="http://schemas.microsoft.com/office/drawing/2014/main" id="{E7C0B8A9-A847-2BA4-4BA2-D9E7428EF588}"/>
              </a:ext>
            </a:extLst>
          </p:cNvPr>
          <p:cNvSpPr>
            <a:spLocks noGrp="1"/>
          </p:cNvSpPr>
          <p:nvPr>
            <p:ph type="dt" sz="half" idx="10"/>
          </p:nvPr>
        </p:nvSpPr>
        <p:spPr>
          <a:xfrm>
            <a:off x="7605951" y="6400800"/>
            <a:ext cx="2844799" cy="365125"/>
          </a:xfrm>
        </p:spPr>
        <p:txBody>
          <a:bodyPr>
            <a:normAutofit/>
          </a:bodyPr>
          <a:lstStyle/>
          <a:p>
            <a:pPr>
              <a:spcAft>
                <a:spcPts val="600"/>
              </a:spcAft>
            </a:pPr>
            <a:r>
              <a:rPr lang="en-US">
                <a:solidFill>
                  <a:schemeClr val="bg1"/>
                </a:solidFill>
              </a:rPr>
              <a:t>December 9, 2023</a:t>
            </a:r>
            <a:endParaRPr lang="en-US" dirty="0">
              <a:solidFill>
                <a:schemeClr val="bg1"/>
              </a:solidFill>
            </a:endParaRPr>
          </a:p>
        </p:txBody>
      </p:sp>
      <p:graphicFrame>
        <p:nvGraphicFramePr>
          <p:cNvPr id="14" name="Diagram 13">
            <a:extLst>
              <a:ext uri="{FF2B5EF4-FFF2-40B4-BE49-F238E27FC236}">
                <a16:creationId xmlns:a16="http://schemas.microsoft.com/office/drawing/2014/main" id="{68D3A7E5-336C-FBE7-3DD3-549476582003}"/>
              </a:ext>
            </a:extLst>
          </p:cNvPr>
          <p:cNvGraphicFramePr/>
          <p:nvPr/>
        </p:nvGraphicFramePr>
        <p:xfrm>
          <a:off x="4475605" y="2750533"/>
          <a:ext cx="7263175" cy="1313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7F76A124-639B-D22B-BDC9-9F3ECC76EF6E}"/>
              </a:ext>
            </a:extLst>
          </p:cNvPr>
          <p:cNvSpPr>
            <a:spLocks noGrp="1"/>
          </p:cNvSpPr>
          <p:nvPr>
            <p:ph type="sldNum" sz="quarter" idx="12"/>
          </p:nvPr>
        </p:nvSpPr>
        <p:spPr/>
        <p:txBody>
          <a:bodyPr/>
          <a:lstStyle/>
          <a:p>
            <a:fld id="{3A98EE3D-8CD1-4C3F-BD1C-C98C9596463C}" type="slidenum">
              <a:rPr lang="en-US" smtClean="0">
                <a:solidFill>
                  <a:schemeClr val="bg1"/>
                </a:solidFill>
              </a:rPr>
              <a:t>18</a:t>
            </a:fld>
            <a:endParaRPr lang="en-US" dirty="0">
              <a:solidFill>
                <a:schemeClr val="bg1"/>
              </a:solidFill>
            </a:endParaRPr>
          </a:p>
        </p:txBody>
      </p:sp>
      <p:sp>
        <p:nvSpPr>
          <p:cNvPr id="16" name="Rectangle 15">
            <a:extLst>
              <a:ext uri="{FF2B5EF4-FFF2-40B4-BE49-F238E27FC236}">
                <a16:creationId xmlns:a16="http://schemas.microsoft.com/office/drawing/2014/main" id="{96F125EC-BD47-D84B-D8D3-50D8D22FFA15}"/>
              </a:ext>
            </a:extLst>
          </p:cNvPr>
          <p:cNvSpPr/>
          <p:nvPr/>
        </p:nvSpPr>
        <p:spPr>
          <a:xfrm>
            <a:off x="4925383" y="4238492"/>
            <a:ext cx="2680568" cy="1925221"/>
          </a:xfrm>
          <a:prstGeom prst="rect">
            <a:avLst/>
          </a:prstGeom>
          <a:solidFill>
            <a:schemeClr val="tx2"/>
          </a:solidFill>
          <a:ln>
            <a:solidFill>
              <a:schemeClr val="accent1"/>
            </a:solidFill>
            <a:prstDash val="sysDash"/>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IN" sz="1600" b="1" i="1" dirty="0">
                <a:solidFill>
                  <a:schemeClr val="bg1"/>
                </a:solidFill>
              </a:rPr>
              <a:t>Typically used for:</a:t>
            </a:r>
          </a:p>
          <a:p>
            <a:endParaRPr lang="en-IN" sz="1600" b="1" i="1" dirty="0">
              <a:solidFill>
                <a:schemeClr val="bg1"/>
              </a:solidFill>
            </a:endParaRPr>
          </a:p>
          <a:p>
            <a:pPr marL="285750" indent="-285750">
              <a:buFont typeface="Arial" panose="020B0604020202020204" pitchFamily="34" charset="0"/>
              <a:buChar char="•"/>
            </a:pPr>
            <a:r>
              <a:rPr lang="en-IN" sz="1600" dirty="0">
                <a:solidFill>
                  <a:schemeClr val="bg1"/>
                </a:solidFill>
              </a:rPr>
              <a:t>Road Projects</a:t>
            </a:r>
          </a:p>
          <a:p>
            <a:pPr marL="285750" indent="-285750">
              <a:buFont typeface="Arial" panose="020B0604020202020204" pitchFamily="34" charset="0"/>
              <a:buChar char="•"/>
            </a:pPr>
            <a:endParaRPr lang="en-IN" sz="500" dirty="0">
              <a:solidFill>
                <a:schemeClr val="bg1"/>
              </a:solidFill>
            </a:endParaRPr>
          </a:p>
          <a:p>
            <a:pPr marL="285750" indent="-285750">
              <a:buFont typeface="Arial" panose="020B0604020202020204" pitchFamily="34" charset="0"/>
              <a:buChar char="•"/>
            </a:pPr>
            <a:r>
              <a:rPr lang="en-IN" sz="1600" dirty="0">
                <a:solidFill>
                  <a:schemeClr val="bg1"/>
                </a:solidFill>
              </a:rPr>
              <a:t>Power Companies</a:t>
            </a:r>
          </a:p>
          <a:p>
            <a:endParaRPr lang="en-IN" sz="500" dirty="0">
              <a:solidFill>
                <a:schemeClr val="bg1"/>
              </a:solidFill>
            </a:endParaRPr>
          </a:p>
          <a:p>
            <a:pPr marL="285750" indent="-285750">
              <a:buFont typeface="Arial" panose="020B0604020202020204" pitchFamily="34" charset="0"/>
              <a:buChar char="•"/>
            </a:pPr>
            <a:r>
              <a:rPr lang="en-IN" sz="1600" dirty="0">
                <a:solidFill>
                  <a:schemeClr val="bg1"/>
                </a:solidFill>
              </a:rPr>
              <a:t>Start-ups</a:t>
            </a:r>
          </a:p>
          <a:p>
            <a:pPr marL="285750" indent="-285750">
              <a:buFont typeface="Arial" panose="020B0604020202020204" pitchFamily="34" charset="0"/>
              <a:buChar char="•"/>
            </a:pPr>
            <a:endParaRPr lang="en-IN" sz="500" dirty="0">
              <a:solidFill>
                <a:schemeClr val="bg1"/>
              </a:solidFill>
            </a:endParaRPr>
          </a:p>
          <a:p>
            <a:pPr marL="285750" indent="-285750">
              <a:buFont typeface="Arial" panose="020B0604020202020204" pitchFamily="34" charset="0"/>
              <a:buChar char="•"/>
            </a:pPr>
            <a:r>
              <a:rPr lang="en-IN" sz="1600" dirty="0">
                <a:solidFill>
                  <a:schemeClr val="bg1"/>
                </a:solidFill>
              </a:rPr>
              <a:t>Real Estate Companies</a:t>
            </a:r>
            <a:endParaRPr lang="en-IN" sz="2000" dirty="0">
              <a:solidFill>
                <a:schemeClr val="bg1"/>
              </a:solidFill>
            </a:endParaRPr>
          </a:p>
        </p:txBody>
      </p:sp>
    </p:spTree>
    <p:extLst>
      <p:ext uri="{BB962C8B-B14F-4D97-AF65-F5344CB8AC3E}">
        <p14:creationId xmlns:p14="http://schemas.microsoft.com/office/powerpoint/2010/main" val="1713183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81192" y="702156"/>
            <a:ext cx="11029616" cy="1188720"/>
          </a:xfrm>
        </p:spPr>
        <p:txBody>
          <a:bodyPr>
            <a:normAutofit/>
          </a:bodyPr>
          <a:lstStyle/>
          <a:p>
            <a:pPr eaLnBrk="1" hangingPunct="1"/>
            <a:r>
              <a:rPr lang="en-US">
                <a:solidFill>
                  <a:schemeClr val="tx1">
                    <a:lumMod val="85000"/>
                    <a:lumOff val="15000"/>
                  </a:schemeClr>
                </a:solidFill>
              </a:rPr>
              <a:t>Discount Rate Estimation Issues</a:t>
            </a:r>
          </a:p>
        </p:txBody>
      </p:sp>
      <p:sp>
        <p:nvSpPr>
          <p:cNvPr id="5" name="Footer Placeholder 4"/>
          <p:cNvSpPr>
            <a:spLocks noGrp="1"/>
          </p:cNvSpPr>
          <p:nvPr>
            <p:ph type="ftr" sz="quarter" idx="11"/>
          </p:nvPr>
        </p:nvSpPr>
        <p:spPr>
          <a:xfrm>
            <a:off x="581192" y="6423914"/>
            <a:ext cx="6917210" cy="365125"/>
          </a:xfrm>
        </p:spPr>
        <p:txBody>
          <a:bodyPr>
            <a:normAutofit/>
          </a:bodyPr>
          <a:lstStyle/>
          <a:p>
            <a:pPr>
              <a:spcAft>
                <a:spcPts val="600"/>
              </a:spcAft>
            </a:pPr>
            <a:r>
              <a:rPr lang="en-US"/>
              <a:t>Mergers &amp; Acquisitions                                                                                           Drushti Desai</a:t>
            </a:r>
          </a:p>
        </p:txBody>
      </p:sp>
      <p:sp>
        <p:nvSpPr>
          <p:cNvPr id="3" name="Date Placeholder 2">
            <a:extLst>
              <a:ext uri="{FF2B5EF4-FFF2-40B4-BE49-F238E27FC236}">
                <a16:creationId xmlns:a16="http://schemas.microsoft.com/office/drawing/2014/main" id="{64671280-5D61-4B40-A302-5C6C44976382}"/>
              </a:ext>
            </a:extLst>
          </p:cNvPr>
          <p:cNvSpPr>
            <a:spLocks noGrp="1"/>
          </p:cNvSpPr>
          <p:nvPr>
            <p:ph type="dt" sz="half" idx="10"/>
          </p:nvPr>
        </p:nvSpPr>
        <p:spPr>
          <a:xfrm>
            <a:off x="7605951" y="6423914"/>
            <a:ext cx="2844799" cy="365125"/>
          </a:xfrm>
        </p:spPr>
        <p:txBody>
          <a:bodyPr>
            <a:normAutofit/>
          </a:bodyPr>
          <a:lstStyle/>
          <a:p>
            <a:pPr>
              <a:spcAft>
                <a:spcPts val="600"/>
              </a:spcAft>
            </a:pPr>
            <a:r>
              <a:rPr lang="en-US"/>
              <a:t>December 9, 2023</a:t>
            </a:r>
          </a:p>
        </p:txBody>
      </p:sp>
      <p:graphicFrame>
        <p:nvGraphicFramePr>
          <p:cNvPr id="33798" name="Rectangle 3">
            <a:extLst>
              <a:ext uri="{FF2B5EF4-FFF2-40B4-BE49-F238E27FC236}">
                <a16:creationId xmlns:a16="http://schemas.microsoft.com/office/drawing/2014/main" id="{1CDA7F1C-AE43-42C1-94B7-EF8F02D64091}"/>
              </a:ext>
            </a:extLst>
          </p:cNvPr>
          <p:cNvGraphicFramePr>
            <a:graphicFrameLocks noGrp="1"/>
          </p:cNvGraphicFramePr>
          <p:nvPr>
            <p:ph idx="1"/>
          </p:nvPr>
        </p:nvGraphicFramePr>
        <p:xfrm>
          <a:off x="1699947" y="2681606"/>
          <a:ext cx="9206594" cy="2242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8ABC2946-2CCD-AECF-C9F1-2F1646ECE2F8}"/>
              </a:ext>
            </a:extLst>
          </p:cNvPr>
          <p:cNvSpPr>
            <a:spLocks noGrp="1"/>
          </p:cNvSpPr>
          <p:nvPr>
            <p:ph type="sldNum" sz="quarter" idx="12"/>
          </p:nvPr>
        </p:nvSpPr>
        <p:spPr/>
        <p:txBody>
          <a:bodyPr/>
          <a:lstStyle/>
          <a:p>
            <a:fld id="{3A98EE3D-8CD1-4C3F-BD1C-C98C9596463C}" type="slidenum">
              <a:rPr lang="en-US" smtClean="0"/>
              <a:t>19</a:t>
            </a:fld>
            <a:endParaRPr lang="en-US" dirty="0"/>
          </a:p>
        </p:txBody>
      </p:sp>
    </p:spTree>
    <p:extLst>
      <p:ext uri="{BB962C8B-B14F-4D97-AF65-F5344CB8AC3E}">
        <p14:creationId xmlns:p14="http://schemas.microsoft.com/office/powerpoint/2010/main" val="63363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44D07-93C5-5562-58BE-B2CB0261BE3B}"/>
              </a:ext>
            </a:extLst>
          </p:cNvPr>
          <p:cNvSpPr>
            <a:spLocks noGrp="1"/>
          </p:cNvSpPr>
          <p:nvPr>
            <p:ph type="title"/>
          </p:nvPr>
        </p:nvSpPr>
        <p:spPr/>
        <p:txBody>
          <a:bodyPr/>
          <a:lstStyle/>
          <a:p>
            <a:r>
              <a:rPr lang="en-US" dirty="0"/>
              <a:t>Meaning</a:t>
            </a:r>
            <a:endParaRPr lang="en-IN" dirty="0"/>
          </a:p>
        </p:txBody>
      </p:sp>
      <p:sp>
        <p:nvSpPr>
          <p:cNvPr id="3" name="Content Placeholder 2">
            <a:extLst>
              <a:ext uri="{FF2B5EF4-FFF2-40B4-BE49-F238E27FC236}">
                <a16:creationId xmlns:a16="http://schemas.microsoft.com/office/drawing/2014/main" id="{FA1D1262-3A0B-13BA-203B-0DBB452EBB29}"/>
              </a:ext>
            </a:extLst>
          </p:cNvPr>
          <p:cNvSpPr>
            <a:spLocks noGrp="1"/>
          </p:cNvSpPr>
          <p:nvPr>
            <p:ph idx="1"/>
          </p:nvPr>
        </p:nvSpPr>
        <p:spPr>
          <a:xfrm>
            <a:off x="99848" y="2021661"/>
            <a:ext cx="11534113" cy="3634486"/>
          </a:xfrm>
        </p:spPr>
        <p:txBody>
          <a:bodyPr>
            <a:normAutofit/>
          </a:bodyPr>
          <a:lstStyle/>
          <a:p>
            <a:pPr lvl="2" algn="just">
              <a:lnSpc>
                <a:spcPct val="90000"/>
              </a:lnSpc>
              <a:spcBef>
                <a:spcPts val="300"/>
              </a:spcBef>
              <a:spcAft>
                <a:spcPts val="300"/>
              </a:spcAft>
            </a:pPr>
            <a:r>
              <a:rPr lang="en-US" sz="2000" b="1" u="sng" dirty="0">
                <a:solidFill>
                  <a:schemeClr val="tx1"/>
                </a:solidFill>
                <a:latin typeface="+mj-lt"/>
              </a:rPr>
              <a:t>MERGER</a:t>
            </a:r>
            <a:r>
              <a:rPr lang="en-US" sz="2000" b="1" dirty="0">
                <a:solidFill>
                  <a:schemeClr val="tx1"/>
                </a:solidFill>
                <a:latin typeface="+mj-lt"/>
              </a:rPr>
              <a:t> </a:t>
            </a:r>
            <a:r>
              <a:rPr lang="en-US" sz="2000" dirty="0">
                <a:solidFill>
                  <a:schemeClr val="tx1"/>
                </a:solidFill>
                <a:latin typeface="+mj-lt"/>
              </a:rPr>
              <a:t>means combining two or more companies to form a new company in an expanded form. Both companies or one or more companies will cease to exist in a merger as they operate as another new company. A merger occurs when a company finds an advantage in joining the business with another company, such as an increased shareholder value. A merger may be triggered by the objective of acquisition. It may merely be consolidation of several operations under the same management.</a:t>
            </a:r>
          </a:p>
          <a:p>
            <a:pPr lvl="2" algn="just">
              <a:lnSpc>
                <a:spcPct val="90000"/>
              </a:lnSpc>
              <a:spcBef>
                <a:spcPts val="300"/>
              </a:spcBef>
              <a:spcAft>
                <a:spcPts val="300"/>
              </a:spcAft>
            </a:pPr>
            <a:endParaRPr lang="en-US" sz="2000" dirty="0">
              <a:solidFill>
                <a:schemeClr val="tx1"/>
              </a:solidFill>
              <a:latin typeface="+mj-lt"/>
            </a:endParaRPr>
          </a:p>
          <a:p>
            <a:pPr lvl="2" algn="just">
              <a:lnSpc>
                <a:spcPct val="90000"/>
              </a:lnSpc>
              <a:spcBef>
                <a:spcPts val="300"/>
              </a:spcBef>
              <a:spcAft>
                <a:spcPts val="300"/>
              </a:spcAft>
            </a:pPr>
            <a:endParaRPr lang="en-US" sz="2000" dirty="0">
              <a:solidFill>
                <a:schemeClr val="tx1"/>
              </a:solidFill>
              <a:latin typeface="+mj-lt"/>
            </a:endParaRPr>
          </a:p>
          <a:p>
            <a:pPr lvl="2" algn="just">
              <a:lnSpc>
                <a:spcPct val="90000"/>
              </a:lnSpc>
              <a:spcBef>
                <a:spcPts val="300"/>
              </a:spcBef>
              <a:spcAft>
                <a:spcPts val="300"/>
              </a:spcAft>
            </a:pPr>
            <a:r>
              <a:rPr lang="en-US" sz="2000" b="1" dirty="0">
                <a:solidFill>
                  <a:schemeClr val="tx1"/>
                </a:solidFill>
                <a:latin typeface="+mj-lt"/>
                <a:hlinkClick r:id="rId2">
                  <a:extLst>
                    <a:ext uri="{A12FA001-AC4F-418D-AE19-62706E023703}">
                      <ahyp:hlinkClr xmlns:ahyp="http://schemas.microsoft.com/office/drawing/2018/hyperlinkcolor" val="tx"/>
                    </a:ext>
                  </a:extLst>
                </a:hlinkClick>
              </a:rPr>
              <a:t>ACQUISITION</a:t>
            </a:r>
            <a:r>
              <a:rPr lang="en-US" sz="2000" b="1" dirty="0">
                <a:solidFill>
                  <a:schemeClr val="tx1"/>
                </a:solidFill>
                <a:latin typeface="+mj-lt"/>
              </a:rPr>
              <a:t> </a:t>
            </a:r>
            <a:r>
              <a:rPr lang="en-US" sz="2000" dirty="0">
                <a:solidFill>
                  <a:schemeClr val="tx1"/>
                </a:solidFill>
                <a:latin typeface="+mj-lt"/>
              </a:rPr>
              <a:t>is the process of selling one company to another, i.e. buying and selling the entire business between the entities. In an acquisition, one company takes over the other company either in a friendly or a hostile manner.</a:t>
            </a:r>
            <a:endParaRPr lang="en-IN" sz="2000" dirty="0">
              <a:solidFill>
                <a:schemeClr val="tx1"/>
              </a:solidFill>
              <a:latin typeface="+mj-lt"/>
            </a:endParaRPr>
          </a:p>
        </p:txBody>
      </p:sp>
      <p:sp>
        <p:nvSpPr>
          <p:cNvPr id="4" name="Date Placeholder 3">
            <a:extLst>
              <a:ext uri="{FF2B5EF4-FFF2-40B4-BE49-F238E27FC236}">
                <a16:creationId xmlns:a16="http://schemas.microsoft.com/office/drawing/2014/main" id="{D032903F-052E-8386-0D33-D5222E6EC094}"/>
              </a:ext>
            </a:extLst>
          </p:cNvPr>
          <p:cNvSpPr>
            <a:spLocks noGrp="1"/>
          </p:cNvSpPr>
          <p:nvPr>
            <p:ph type="dt" sz="half" idx="10"/>
          </p:nvPr>
        </p:nvSpPr>
        <p:spPr/>
        <p:txBody>
          <a:bodyPr/>
          <a:lstStyle/>
          <a:p>
            <a:r>
              <a:rPr lang="en-US" dirty="0"/>
              <a:t>December 9, 2023</a:t>
            </a:r>
          </a:p>
        </p:txBody>
      </p:sp>
      <p:sp>
        <p:nvSpPr>
          <p:cNvPr id="5" name="Footer Placeholder 4">
            <a:extLst>
              <a:ext uri="{FF2B5EF4-FFF2-40B4-BE49-F238E27FC236}">
                <a16:creationId xmlns:a16="http://schemas.microsoft.com/office/drawing/2014/main" id="{0251A961-161E-0E5D-B3C4-310DB7659E18}"/>
              </a:ext>
            </a:extLst>
          </p:cNvPr>
          <p:cNvSpPr>
            <a:spLocks noGrp="1"/>
          </p:cNvSpPr>
          <p:nvPr>
            <p:ph type="ftr" sz="quarter" idx="11"/>
          </p:nvPr>
        </p:nvSpPr>
        <p:spPr/>
        <p:txBody>
          <a:bodyPr/>
          <a:lstStyle/>
          <a:p>
            <a:r>
              <a:rPr lang="en-US" dirty="0"/>
              <a:t>Mergers &amp; Acquisitions                                                                                           Drushti Desai</a:t>
            </a:r>
          </a:p>
        </p:txBody>
      </p:sp>
      <p:sp>
        <p:nvSpPr>
          <p:cNvPr id="6" name="Slide Number Placeholder 5">
            <a:extLst>
              <a:ext uri="{FF2B5EF4-FFF2-40B4-BE49-F238E27FC236}">
                <a16:creationId xmlns:a16="http://schemas.microsoft.com/office/drawing/2014/main" id="{06B6E8CC-AB3C-EEB5-BD77-D01F68C21780}"/>
              </a:ext>
            </a:extLst>
          </p:cNvPr>
          <p:cNvSpPr>
            <a:spLocks noGrp="1"/>
          </p:cNvSpPr>
          <p:nvPr>
            <p:ph type="sldNum" sz="quarter" idx="12"/>
          </p:nvPr>
        </p:nvSpPr>
        <p:spPr/>
        <p:txBody>
          <a:bodyPr/>
          <a:lstStyle/>
          <a:p>
            <a:fld id="{3A98EE3D-8CD1-4C3F-BD1C-C98C9596463C}" type="slidenum">
              <a:rPr lang="en-US" smtClean="0"/>
              <a:t>2</a:t>
            </a:fld>
            <a:endParaRPr lang="en-US" dirty="0"/>
          </a:p>
        </p:txBody>
      </p:sp>
    </p:spTree>
    <p:extLst>
      <p:ext uri="{BB962C8B-B14F-4D97-AF65-F5344CB8AC3E}">
        <p14:creationId xmlns:p14="http://schemas.microsoft.com/office/powerpoint/2010/main" val="2401717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E7FEFB-0359-2287-18BE-9654336D06DF}"/>
              </a:ext>
            </a:extLst>
          </p:cNvPr>
          <p:cNvSpPr>
            <a:spLocks noGrp="1"/>
          </p:cNvSpPr>
          <p:nvPr>
            <p:ph type="title"/>
          </p:nvPr>
        </p:nvSpPr>
        <p:spPr>
          <a:xfrm>
            <a:off x="581192" y="454080"/>
            <a:ext cx="11029616" cy="990600"/>
          </a:xfrm>
        </p:spPr>
        <p:txBody>
          <a:bodyPr/>
          <a:lstStyle/>
          <a:p>
            <a:r>
              <a:rPr lang="en-US" dirty="0">
                <a:solidFill>
                  <a:schemeClr val="tx1"/>
                </a:solidFill>
              </a:rPr>
              <a:t>Common concerns – cost of borrowing</a:t>
            </a:r>
            <a:endParaRPr lang="en-IN" dirty="0">
              <a:solidFill>
                <a:schemeClr val="tx1"/>
              </a:solidFill>
            </a:endParaRPr>
          </a:p>
        </p:txBody>
      </p:sp>
      <p:sp>
        <p:nvSpPr>
          <p:cNvPr id="4" name="Footer Placeholder 3">
            <a:extLst>
              <a:ext uri="{FF2B5EF4-FFF2-40B4-BE49-F238E27FC236}">
                <a16:creationId xmlns:a16="http://schemas.microsoft.com/office/drawing/2014/main" id="{95B18327-EB1A-17A0-0193-9312EBE4A4DF}"/>
              </a:ext>
            </a:extLst>
          </p:cNvPr>
          <p:cNvSpPr>
            <a:spLocks noGrp="1"/>
          </p:cNvSpPr>
          <p:nvPr>
            <p:ph type="ftr" sz="quarter" idx="11"/>
          </p:nvPr>
        </p:nvSpPr>
        <p:spPr/>
        <p:txBody>
          <a:bodyPr/>
          <a:lstStyle/>
          <a:p>
            <a:r>
              <a:rPr lang="en-US" dirty="0"/>
              <a:t>Mergers &amp; Acquisitions                                                                                           </a:t>
            </a:r>
            <a:r>
              <a:rPr lang="en-US" dirty="0" err="1"/>
              <a:t>Drushti</a:t>
            </a:r>
            <a:r>
              <a:rPr lang="en-US" dirty="0"/>
              <a:t> Desai</a:t>
            </a:r>
          </a:p>
        </p:txBody>
      </p:sp>
      <p:sp>
        <p:nvSpPr>
          <p:cNvPr id="5" name="Slide Number Placeholder 4">
            <a:extLst>
              <a:ext uri="{FF2B5EF4-FFF2-40B4-BE49-F238E27FC236}">
                <a16:creationId xmlns:a16="http://schemas.microsoft.com/office/drawing/2014/main" id="{027EF67E-4893-64B1-8F45-048B5AD6FBA6}"/>
              </a:ext>
            </a:extLst>
          </p:cNvPr>
          <p:cNvSpPr>
            <a:spLocks noGrp="1"/>
          </p:cNvSpPr>
          <p:nvPr>
            <p:ph type="sldNum" sz="quarter" idx="12"/>
          </p:nvPr>
        </p:nvSpPr>
        <p:spPr/>
        <p:txBody>
          <a:bodyPr/>
          <a:lstStyle/>
          <a:p>
            <a:fld id="{3A98EE3D-8CD1-4C3F-BD1C-C98C9596463C}" type="slidenum">
              <a:rPr lang="en-US" smtClean="0"/>
              <a:t>20</a:t>
            </a:fld>
            <a:endParaRPr lang="en-US" dirty="0"/>
          </a:p>
        </p:txBody>
      </p:sp>
      <p:sp>
        <p:nvSpPr>
          <p:cNvPr id="10" name="Content Placeholder 6">
            <a:extLst>
              <a:ext uri="{FF2B5EF4-FFF2-40B4-BE49-F238E27FC236}">
                <a16:creationId xmlns:a16="http://schemas.microsoft.com/office/drawing/2014/main" id="{2CBC215F-A33B-748F-7CD6-C45C06E6EA0C}"/>
              </a:ext>
            </a:extLst>
          </p:cNvPr>
          <p:cNvSpPr>
            <a:spLocks noGrp="1"/>
          </p:cNvSpPr>
          <p:nvPr>
            <p:ph idx="1"/>
          </p:nvPr>
        </p:nvSpPr>
        <p:spPr>
          <a:xfrm>
            <a:off x="581192" y="1444679"/>
            <a:ext cx="11029615" cy="2838081"/>
          </a:xfrm>
        </p:spPr>
        <p:txBody>
          <a:bodyPr anchor="t">
            <a:normAutofit/>
          </a:bodyPr>
          <a:lstStyle/>
          <a:p>
            <a:pPr algn="just"/>
            <a:endParaRPr lang="en-US" dirty="0">
              <a:solidFill>
                <a:schemeClr val="tx1"/>
              </a:solidFill>
            </a:endParaRPr>
          </a:p>
          <a:p>
            <a:pPr algn="just"/>
            <a:r>
              <a:rPr lang="en-US" dirty="0">
                <a:solidFill>
                  <a:schemeClr val="tx1"/>
                </a:solidFill>
                <a:latin typeface="+mj-lt"/>
              </a:rPr>
              <a:t>Example:</a:t>
            </a:r>
          </a:p>
          <a:p>
            <a:pPr marL="324000" lvl="1" indent="0" algn="just">
              <a:buNone/>
            </a:pPr>
            <a:r>
              <a:rPr lang="en-US" i="1" dirty="0">
                <a:solidFill>
                  <a:schemeClr val="tx1"/>
                </a:solidFill>
                <a:latin typeface="+mj-lt"/>
              </a:rPr>
              <a:t>Compute WACC of Target Co. basis the following provided information</a:t>
            </a:r>
          </a:p>
          <a:p>
            <a:pPr algn="just"/>
            <a:endParaRPr lang="en-US" b="1" dirty="0">
              <a:solidFill>
                <a:schemeClr val="tx1"/>
              </a:solidFill>
              <a:latin typeface="+mj-lt"/>
            </a:endParaRPr>
          </a:p>
          <a:p>
            <a:pPr algn="just"/>
            <a:endParaRPr lang="en-IN" dirty="0">
              <a:solidFill>
                <a:schemeClr val="tx1"/>
              </a:solidFill>
              <a:latin typeface="+mj-lt"/>
            </a:endParaRPr>
          </a:p>
        </p:txBody>
      </p:sp>
      <p:graphicFrame>
        <p:nvGraphicFramePr>
          <p:cNvPr id="3" name="Table 6">
            <a:extLst>
              <a:ext uri="{FF2B5EF4-FFF2-40B4-BE49-F238E27FC236}">
                <a16:creationId xmlns:a16="http://schemas.microsoft.com/office/drawing/2014/main" id="{CF86208B-44B6-A54B-46C0-80CC67E94F8F}"/>
              </a:ext>
            </a:extLst>
          </p:cNvPr>
          <p:cNvGraphicFramePr>
            <a:graphicFrameLocks noGrp="1"/>
          </p:cNvGraphicFramePr>
          <p:nvPr/>
        </p:nvGraphicFramePr>
        <p:xfrm>
          <a:off x="1144151" y="2946334"/>
          <a:ext cx="4951848" cy="246698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650616">
                  <a:extLst>
                    <a:ext uri="{9D8B030D-6E8A-4147-A177-3AD203B41FA5}">
                      <a16:colId xmlns:a16="http://schemas.microsoft.com/office/drawing/2014/main" val="3390098701"/>
                    </a:ext>
                  </a:extLst>
                </a:gridCol>
                <a:gridCol w="1650616">
                  <a:extLst>
                    <a:ext uri="{9D8B030D-6E8A-4147-A177-3AD203B41FA5}">
                      <a16:colId xmlns:a16="http://schemas.microsoft.com/office/drawing/2014/main" val="4242928304"/>
                    </a:ext>
                  </a:extLst>
                </a:gridCol>
                <a:gridCol w="1650616">
                  <a:extLst>
                    <a:ext uri="{9D8B030D-6E8A-4147-A177-3AD203B41FA5}">
                      <a16:colId xmlns:a16="http://schemas.microsoft.com/office/drawing/2014/main" val="635088015"/>
                    </a:ext>
                  </a:extLst>
                </a:gridCol>
              </a:tblGrid>
              <a:tr h="436249">
                <a:tc>
                  <a:txBody>
                    <a:bodyPr/>
                    <a:lstStyle/>
                    <a:p>
                      <a:pPr algn="ctr"/>
                      <a:r>
                        <a:rPr lang="en-US" sz="1600" b="1" dirty="0">
                          <a:solidFill>
                            <a:schemeClr val="bg1"/>
                          </a:solidFill>
                        </a:rPr>
                        <a:t>Particulars</a:t>
                      </a:r>
                      <a:endParaRPr lang="en-IN" sz="1600" b="1" dirty="0">
                        <a:solidFill>
                          <a:schemeClr val="bg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pPr algn="ctr"/>
                      <a:r>
                        <a:rPr lang="en-US" sz="1600" b="1" dirty="0">
                          <a:solidFill>
                            <a:schemeClr val="bg1"/>
                          </a:solidFill>
                        </a:rPr>
                        <a:t>Acquiring Co.</a:t>
                      </a:r>
                      <a:endParaRPr lang="en-IN" sz="1600" b="1" dirty="0">
                        <a:solidFill>
                          <a:schemeClr val="bg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pPr algn="ctr"/>
                      <a:r>
                        <a:rPr lang="en-US" sz="1600" b="1" kern="1200" dirty="0">
                          <a:solidFill>
                            <a:schemeClr val="bg1"/>
                          </a:solidFill>
                          <a:latin typeface="+mn-lt"/>
                          <a:ea typeface="+mn-ea"/>
                          <a:cs typeface="+mn-cs"/>
                          <a:sym typeface="Wingdings" panose="05000000000000000000" pitchFamily="2" charset="2"/>
                        </a:rPr>
                        <a:t>Target Co.</a:t>
                      </a:r>
                      <a:endParaRPr lang="en-IN" sz="1600" b="1" dirty="0">
                        <a:solidFill>
                          <a:schemeClr val="bg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639802447"/>
                  </a:ext>
                </a:extLst>
              </a:tr>
              <a:tr h="436249">
                <a:tc>
                  <a:txBody>
                    <a:bodyPr/>
                    <a:lstStyle/>
                    <a:p>
                      <a:r>
                        <a:rPr lang="en-US" sz="1600" b="0" dirty="0">
                          <a:solidFill>
                            <a:schemeClr val="tx1"/>
                          </a:solidFill>
                        </a:rPr>
                        <a:t>Debt-equity ratio</a:t>
                      </a:r>
                      <a:endParaRPr lang="en-IN" sz="16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a:solidFill>
                            <a:schemeClr val="tx1"/>
                          </a:solidFill>
                        </a:rPr>
                        <a:t>NA</a:t>
                      </a:r>
                      <a:endParaRPr lang="en-IN" sz="16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2:1</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3278693"/>
                  </a:ext>
                </a:extLst>
              </a:tr>
              <a:tr h="436249">
                <a:tc>
                  <a:txBody>
                    <a:bodyPr/>
                    <a:lstStyle/>
                    <a:p>
                      <a:r>
                        <a:rPr lang="en-US" sz="1600" b="0" dirty="0">
                          <a:solidFill>
                            <a:schemeClr val="tx1"/>
                          </a:solidFill>
                        </a:rPr>
                        <a:t>Debt</a:t>
                      </a:r>
                      <a:endParaRPr lang="en-IN" sz="16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a:solidFill>
                            <a:schemeClr val="tx1"/>
                          </a:solidFill>
                        </a:rPr>
                        <a:t>Short-term credit</a:t>
                      </a:r>
                      <a:endParaRPr lang="en-IN" sz="16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Long-term loans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430643"/>
                  </a:ext>
                </a:extLst>
              </a:tr>
              <a:tr h="436249">
                <a:tc>
                  <a:txBody>
                    <a:bodyPr/>
                    <a:lstStyle/>
                    <a:p>
                      <a:r>
                        <a:rPr lang="en-US" sz="1600" b="0" dirty="0">
                          <a:solidFill>
                            <a:schemeClr val="tx1"/>
                          </a:solidFill>
                        </a:rPr>
                        <a:t>Interest rate</a:t>
                      </a:r>
                      <a:endParaRPr lang="en-IN" sz="16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a:solidFill>
                            <a:schemeClr val="tx1"/>
                          </a:solidFill>
                        </a:rPr>
                        <a:t>8% p.a.</a:t>
                      </a:r>
                      <a:endParaRPr lang="en-IN" sz="16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15% p.a.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9596693"/>
                  </a:ext>
                </a:extLst>
              </a:tr>
              <a:tr h="436249">
                <a:tc>
                  <a:txBody>
                    <a:bodyPr/>
                    <a:lstStyle/>
                    <a:p>
                      <a:r>
                        <a:rPr lang="en-US" sz="1600" b="0" dirty="0">
                          <a:solidFill>
                            <a:schemeClr val="tx1"/>
                          </a:solidFill>
                        </a:rPr>
                        <a:t>Credit rating</a:t>
                      </a:r>
                      <a:endParaRPr lang="en-IN" sz="16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a:solidFill>
                            <a:schemeClr val="tx1"/>
                          </a:solidFill>
                        </a:rPr>
                        <a:t>AA+</a:t>
                      </a:r>
                      <a:endParaRPr lang="en-IN" sz="16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BBB-</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9864205"/>
                  </a:ext>
                </a:extLst>
              </a:tr>
            </a:tbl>
          </a:graphicData>
        </a:graphic>
      </p:graphicFrame>
      <p:sp>
        <p:nvSpPr>
          <p:cNvPr id="2" name="Date Placeholder 3">
            <a:extLst>
              <a:ext uri="{FF2B5EF4-FFF2-40B4-BE49-F238E27FC236}">
                <a16:creationId xmlns:a16="http://schemas.microsoft.com/office/drawing/2014/main" id="{EE5C8F6B-4995-5C36-3C7D-810450B74F00}"/>
              </a:ext>
            </a:extLst>
          </p:cNvPr>
          <p:cNvSpPr>
            <a:spLocks noGrp="1"/>
          </p:cNvSpPr>
          <p:nvPr>
            <p:ph type="dt" sz="half" idx="10"/>
          </p:nvPr>
        </p:nvSpPr>
        <p:spPr>
          <a:xfrm>
            <a:off x="7605951" y="6423914"/>
            <a:ext cx="2844799" cy="365125"/>
          </a:xfrm>
        </p:spPr>
        <p:txBody>
          <a:bodyPr/>
          <a:lstStyle/>
          <a:p>
            <a:r>
              <a:rPr lang="en-US"/>
              <a:t>December 9, 2023</a:t>
            </a:r>
            <a:endParaRPr lang="en-US" dirty="0"/>
          </a:p>
        </p:txBody>
      </p:sp>
    </p:spTree>
    <p:extLst>
      <p:ext uri="{BB962C8B-B14F-4D97-AF65-F5344CB8AC3E}">
        <p14:creationId xmlns:p14="http://schemas.microsoft.com/office/powerpoint/2010/main" val="1219183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E7FEFB-0359-2287-18BE-9654336D06DF}"/>
              </a:ext>
            </a:extLst>
          </p:cNvPr>
          <p:cNvSpPr>
            <a:spLocks noGrp="1"/>
          </p:cNvSpPr>
          <p:nvPr>
            <p:ph type="title"/>
          </p:nvPr>
        </p:nvSpPr>
        <p:spPr>
          <a:xfrm>
            <a:off x="581192" y="454080"/>
            <a:ext cx="11029616" cy="990600"/>
          </a:xfrm>
        </p:spPr>
        <p:txBody>
          <a:bodyPr/>
          <a:lstStyle/>
          <a:p>
            <a:r>
              <a:rPr lang="en-US" dirty="0">
                <a:solidFill>
                  <a:schemeClr val="tx1"/>
                </a:solidFill>
              </a:rPr>
              <a:t>Common concerns – cost of borrowing</a:t>
            </a:r>
            <a:endParaRPr lang="en-IN" dirty="0">
              <a:solidFill>
                <a:schemeClr val="tx1"/>
              </a:solidFill>
            </a:endParaRPr>
          </a:p>
        </p:txBody>
      </p:sp>
      <p:sp>
        <p:nvSpPr>
          <p:cNvPr id="4" name="Footer Placeholder 3">
            <a:extLst>
              <a:ext uri="{FF2B5EF4-FFF2-40B4-BE49-F238E27FC236}">
                <a16:creationId xmlns:a16="http://schemas.microsoft.com/office/drawing/2014/main" id="{95B18327-EB1A-17A0-0193-9312EBE4A4DF}"/>
              </a:ext>
            </a:extLst>
          </p:cNvPr>
          <p:cNvSpPr>
            <a:spLocks noGrp="1"/>
          </p:cNvSpPr>
          <p:nvPr>
            <p:ph type="ftr" sz="quarter" idx="11"/>
          </p:nvPr>
        </p:nvSpPr>
        <p:spPr/>
        <p:txBody>
          <a:bodyPr/>
          <a:lstStyle/>
          <a:p>
            <a:r>
              <a:rPr lang="en-US"/>
              <a:t>Mergers &amp; Acquisitions                                                                                           Drushti Desai</a:t>
            </a:r>
            <a:endParaRPr lang="en-US" dirty="0"/>
          </a:p>
        </p:txBody>
      </p:sp>
      <p:sp>
        <p:nvSpPr>
          <p:cNvPr id="5" name="Slide Number Placeholder 4">
            <a:extLst>
              <a:ext uri="{FF2B5EF4-FFF2-40B4-BE49-F238E27FC236}">
                <a16:creationId xmlns:a16="http://schemas.microsoft.com/office/drawing/2014/main" id="{027EF67E-4893-64B1-8F45-048B5AD6FBA6}"/>
              </a:ext>
            </a:extLst>
          </p:cNvPr>
          <p:cNvSpPr>
            <a:spLocks noGrp="1"/>
          </p:cNvSpPr>
          <p:nvPr>
            <p:ph type="sldNum" sz="quarter" idx="12"/>
          </p:nvPr>
        </p:nvSpPr>
        <p:spPr/>
        <p:txBody>
          <a:bodyPr/>
          <a:lstStyle/>
          <a:p>
            <a:fld id="{3A98EE3D-8CD1-4C3F-BD1C-C98C9596463C}" type="slidenum">
              <a:rPr lang="en-US" smtClean="0"/>
              <a:t>21</a:t>
            </a:fld>
            <a:endParaRPr lang="en-US" dirty="0"/>
          </a:p>
        </p:txBody>
      </p:sp>
      <p:sp>
        <p:nvSpPr>
          <p:cNvPr id="10" name="Content Placeholder 6">
            <a:extLst>
              <a:ext uri="{FF2B5EF4-FFF2-40B4-BE49-F238E27FC236}">
                <a16:creationId xmlns:a16="http://schemas.microsoft.com/office/drawing/2014/main" id="{2CBC215F-A33B-748F-7CD6-C45C06E6EA0C}"/>
              </a:ext>
            </a:extLst>
          </p:cNvPr>
          <p:cNvSpPr>
            <a:spLocks noGrp="1"/>
          </p:cNvSpPr>
          <p:nvPr>
            <p:ph idx="1"/>
          </p:nvPr>
        </p:nvSpPr>
        <p:spPr>
          <a:xfrm>
            <a:off x="581192" y="1444679"/>
            <a:ext cx="11029615" cy="2838081"/>
          </a:xfrm>
        </p:spPr>
        <p:txBody>
          <a:bodyPr anchor="t">
            <a:normAutofit/>
          </a:bodyPr>
          <a:lstStyle/>
          <a:p>
            <a:pPr algn="just"/>
            <a:r>
              <a:rPr lang="en-US" dirty="0">
                <a:solidFill>
                  <a:schemeClr val="tx1"/>
                </a:solidFill>
              </a:rPr>
              <a:t>Acquiring Co. can have a different debt capacity, credit rating and ability to raise funds at lower rates, which Target Co. may or may not posses. This could have a significant impact on value</a:t>
            </a:r>
          </a:p>
          <a:p>
            <a:pPr algn="just"/>
            <a:r>
              <a:rPr lang="en-US" dirty="0">
                <a:solidFill>
                  <a:schemeClr val="tx1"/>
                </a:solidFill>
              </a:rPr>
              <a:t>Target Co. may be valued basis its own cost of capital, determined through </a:t>
            </a:r>
            <a:r>
              <a:rPr lang="en-US" dirty="0">
                <a:solidFill>
                  <a:schemeClr val="tx1"/>
                </a:solidFill>
                <a:sym typeface="Wingdings" panose="05000000000000000000" pitchFamily="2" charset="2"/>
              </a:rPr>
              <a:t> its </a:t>
            </a:r>
            <a:r>
              <a:rPr lang="en-US" dirty="0">
                <a:solidFill>
                  <a:schemeClr val="tx1"/>
                </a:solidFill>
              </a:rPr>
              <a:t>ability to avail funds, its debt capacity, its interest rate offer, debt-equity mix of Target Co.’s industry, etc.</a:t>
            </a:r>
          </a:p>
          <a:p>
            <a:pPr algn="just"/>
            <a:r>
              <a:rPr lang="en-US" dirty="0">
                <a:solidFill>
                  <a:schemeClr val="tx1"/>
                </a:solidFill>
                <a:latin typeface="+mj-lt"/>
              </a:rPr>
              <a:t>Example:</a:t>
            </a:r>
          </a:p>
          <a:p>
            <a:pPr marL="324000" lvl="1" indent="0" algn="just">
              <a:buNone/>
            </a:pPr>
            <a:r>
              <a:rPr lang="en-US" i="1" dirty="0">
                <a:solidFill>
                  <a:schemeClr val="tx1"/>
                </a:solidFill>
                <a:latin typeface="+mj-lt"/>
              </a:rPr>
              <a:t>Compute WACC of Target Co. basis the following information</a:t>
            </a:r>
          </a:p>
          <a:p>
            <a:pPr algn="just"/>
            <a:endParaRPr lang="en-US" b="1" dirty="0">
              <a:solidFill>
                <a:schemeClr val="tx1"/>
              </a:solidFill>
              <a:latin typeface="+mj-lt"/>
            </a:endParaRPr>
          </a:p>
          <a:p>
            <a:pPr algn="just"/>
            <a:endParaRPr lang="en-IN" dirty="0">
              <a:solidFill>
                <a:schemeClr val="tx1"/>
              </a:solidFill>
              <a:latin typeface="+mj-lt"/>
            </a:endParaRPr>
          </a:p>
        </p:txBody>
      </p:sp>
      <p:graphicFrame>
        <p:nvGraphicFramePr>
          <p:cNvPr id="3" name="Table 6">
            <a:extLst>
              <a:ext uri="{FF2B5EF4-FFF2-40B4-BE49-F238E27FC236}">
                <a16:creationId xmlns:a16="http://schemas.microsoft.com/office/drawing/2014/main" id="{CF86208B-44B6-A54B-46C0-80CC67E94F8F}"/>
              </a:ext>
            </a:extLst>
          </p:cNvPr>
          <p:cNvGraphicFramePr>
            <a:graphicFrameLocks noGrp="1"/>
          </p:cNvGraphicFramePr>
          <p:nvPr/>
        </p:nvGraphicFramePr>
        <p:xfrm>
          <a:off x="1034318" y="4042920"/>
          <a:ext cx="4158936" cy="13716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386312">
                  <a:extLst>
                    <a:ext uri="{9D8B030D-6E8A-4147-A177-3AD203B41FA5}">
                      <a16:colId xmlns:a16="http://schemas.microsoft.com/office/drawing/2014/main" val="3390098701"/>
                    </a:ext>
                  </a:extLst>
                </a:gridCol>
                <a:gridCol w="1386312">
                  <a:extLst>
                    <a:ext uri="{9D8B030D-6E8A-4147-A177-3AD203B41FA5}">
                      <a16:colId xmlns:a16="http://schemas.microsoft.com/office/drawing/2014/main" val="4242928304"/>
                    </a:ext>
                  </a:extLst>
                </a:gridCol>
                <a:gridCol w="1386312">
                  <a:extLst>
                    <a:ext uri="{9D8B030D-6E8A-4147-A177-3AD203B41FA5}">
                      <a16:colId xmlns:a16="http://schemas.microsoft.com/office/drawing/2014/main" val="635088015"/>
                    </a:ext>
                  </a:extLst>
                </a:gridCol>
              </a:tblGrid>
              <a:tr h="198120">
                <a:tc>
                  <a:txBody>
                    <a:bodyPr/>
                    <a:lstStyle/>
                    <a:p>
                      <a:pPr algn="ctr"/>
                      <a:r>
                        <a:rPr lang="en-US" sz="1200" b="1" dirty="0">
                          <a:solidFill>
                            <a:schemeClr val="bg1"/>
                          </a:solidFill>
                        </a:rPr>
                        <a:t>Particulars</a:t>
                      </a:r>
                      <a:endParaRPr lang="en-IN" sz="1200" b="1" dirty="0">
                        <a:solidFill>
                          <a:schemeClr val="bg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pPr algn="ctr"/>
                      <a:r>
                        <a:rPr lang="en-US" sz="1200" b="1" dirty="0">
                          <a:solidFill>
                            <a:schemeClr val="bg1"/>
                          </a:solidFill>
                        </a:rPr>
                        <a:t>Acquiring Co.</a:t>
                      </a:r>
                      <a:endParaRPr lang="en-IN" sz="1200" b="1" dirty="0">
                        <a:solidFill>
                          <a:schemeClr val="bg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pPr algn="ctr"/>
                      <a:r>
                        <a:rPr lang="en-US" sz="1200" b="1" kern="1200" dirty="0">
                          <a:solidFill>
                            <a:schemeClr val="bg1"/>
                          </a:solidFill>
                          <a:latin typeface="+mn-lt"/>
                          <a:ea typeface="+mn-ea"/>
                          <a:cs typeface="+mn-cs"/>
                          <a:sym typeface="Wingdings" panose="05000000000000000000" pitchFamily="2" charset="2"/>
                        </a:rPr>
                        <a:t>Target Co.</a:t>
                      </a:r>
                      <a:endParaRPr lang="en-IN" sz="1200" b="1" dirty="0">
                        <a:solidFill>
                          <a:schemeClr val="bg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639802447"/>
                  </a:ext>
                </a:extLst>
              </a:tr>
              <a:tr h="198120">
                <a:tc>
                  <a:txBody>
                    <a:bodyPr/>
                    <a:lstStyle/>
                    <a:p>
                      <a:r>
                        <a:rPr lang="en-US" sz="1200" b="0" dirty="0">
                          <a:solidFill>
                            <a:schemeClr val="tx1"/>
                          </a:solidFill>
                        </a:rPr>
                        <a:t>Debt-equity ratio</a:t>
                      </a:r>
                      <a:endParaRPr lang="en-IN"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rPr>
                        <a:t>NA</a:t>
                      </a:r>
                      <a:endParaRPr lang="en-IN"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2:1</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3278693"/>
                  </a:ext>
                </a:extLst>
              </a:tr>
              <a:tr h="198120">
                <a:tc>
                  <a:txBody>
                    <a:bodyPr/>
                    <a:lstStyle/>
                    <a:p>
                      <a:r>
                        <a:rPr lang="en-US" sz="1200" b="0" dirty="0">
                          <a:solidFill>
                            <a:schemeClr val="tx1"/>
                          </a:solidFill>
                        </a:rPr>
                        <a:t>Debt</a:t>
                      </a:r>
                      <a:endParaRPr lang="en-IN"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rPr>
                        <a:t>Short-term credit</a:t>
                      </a:r>
                      <a:endParaRPr lang="en-IN"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Long-term loans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430643"/>
                  </a:ext>
                </a:extLst>
              </a:tr>
              <a:tr h="198120">
                <a:tc>
                  <a:txBody>
                    <a:bodyPr/>
                    <a:lstStyle/>
                    <a:p>
                      <a:r>
                        <a:rPr lang="en-US" sz="1200" b="0" dirty="0">
                          <a:solidFill>
                            <a:schemeClr val="tx1"/>
                          </a:solidFill>
                        </a:rPr>
                        <a:t>Interest rate</a:t>
                      </a:r>
                      <a:endParaRPr lang="en-IN"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rPr>
                        <a:t>8% p.a.</a:t>
                      </a:r>
                      <a:endParaRPr lang="en-IN"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15% p.a.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9596693"/>
                  </a:ext>
                </a:extLst>
              </a:tr>
              <a:tr h="198120">
                <a:tc>
                  <a:txBody>
                    <a:bodyPr/>
                    <a:lstStyle/>
                    <a:p>
                      <a:r>
                        <a:rPr lang="en-US" sz="1200" b="0" dirty="0">
                          <a:solidFill>
                            <a:schemeClr val="tx1"/>
                          </a:solidFill>
                        </a:rPr>
                        <a:t>Credit rating</a:t>
                      </a:r>
                      <a:endParaRPr lang="en-IN"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rPr>
                        <a:t>AA+</a:t>
                      </a:r>
                      <a:endParaRPr lang="en-IN" sz="12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BBB-</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9864205"/>
                  </a:ext>
                </a:extLst>
              </a:tr>
            </a:tbl>
          </a:graphicData>
        </a:graphic>
      </p:graphicFrame>
      <p:sp>
        <p:nvSpPr>
          <p:cNvPr id="2" name="Date Placeholder 3">
            <a:extLst>
              <a:ext uri="{FF2B5EF4-FFF2-40B4-BE49-F238E27FC236}">
                <a16:creationId xmlns:a16="http://schemas.microsoft.com/office/drawing/2014/main" id="{EE5C8F6B-4995-5C36-3C7D-810450B74F00}"/>
              </a:ext>
            </a:extLst>
          </p:cNvPr>
          <p:cNvSpPr>
            <a:spLocks noGrp="1"/>
          </p:cNvSpPr>
          <p:nvPr>
            <p:ph type="dt" sz="half" idx="10"/>
          </p:nvPr>
        </p:nvSpPr>
        <p:spPr>
          <a:xfrm>
            <a:off x="7605951" y="6423914"/>
            <a:ext cx="2844799" cy="365125"/>
          </a:xfrm>
        </p:spPr>
        <p:txBody>
          <a:bodyPr/>
          <a:lstStyle/>
          <a:p>
            <a:r>
              <a:rPr lang="en-US"/>
              <a:t>December 9, 2023</a:t>
            </a:r>
            <a:endParaRPr lang="en-US" dirty="0"/>
          </a:p>
        </p:txBody>
      </p:sp>
    </p:spTree>
    <p:extLst>
      <p:ext uri="{BB962C8B-B14F-4D97-AF65-F5344CB8AC3E}">
        <p14:creationId xmlns:p14="http://schemas.microsoft.com/office/powerpoint/2010/main" val="2864763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CA28B0D-DF8D-0F66-5EC7-304ED9B84CC3}"/>
              </a:ext>
            </a:extLst>
          </p:cNvPr>
          <p:cNvSpPr>
            <a:spLocks noGrp="1"/>
          </p:cNvSpPr>
          <p:nvPr>
            <p:ph type="title"/>
          </p:nvPr>
        </p:nvSpPr>
        <p:spPr>
          <a:xfrm>
            <a:off x="768501" y="2378765"/>
            <a:ext cx="3089189" cy="2100470"/>
          </a:xfrm>
        </p:spPr>
        <p:txBody>
          <a:bodyPr anchor="ctr">
            <a:normAutofit/>
          </a:bodyPr>
          <a:lstStyle/>
          <a:p>
            <a:r>
              <a:rPr lang="en-US" dirty="0">
                <a:solidFill>
                  <a:schemeClr val="tx1"/>
                </a:solidFill>
              </a:rPr>
              <a:t>Cost approach</a:t>
            </a:r>
            <a:endParaRPr lang="en-IN" dirty="0">
              <a:solidFill>
                <a:schemeClr val="tx1"/>
              </a:solidFill>
            </a:endParaRPr>
          </a:p>
        </p:txBody>
      </p:sp>
      <p:sp>
        <p:nvSpPr>
          <p:cNvPr id="3" name="Content Placeholder 2">
            <a:extLst>
              <a:ext uri="{FF2B5EF4-FFF2-40B4-BE49-F238E27FC236}">
                <a16:creationId xmlns:a16="http://schemas.microsoft.com/office/drawing/2014/main" id="{93B4E87F-B2B6-31BD-22F7-E3282202B81E}"/>
              </a:ext>
            </a:extLst>
          </p:cNvPr>
          <p:cNvSpPr>
            <a:spLocks noGrp="1"/>
          </p:cNvSpPr>
          <p:nvPr>
            <p:ph idx="1"/>
          </p:nvPr>
        </p:nvSpPr>
        <p:spPr>
          <a:xfrm>
            <a:off x="4353351" y="-52210"/>
            <a:ext cx="7183597" cy="2453770"/>
          </a:xfrm>
        </p:spPr>
        <p:txBody>
          <a:bodyPr/>
          <a:lstStyle/>
          <a:p>
            <a:pPr algn="just"/>
            <a:r>
              <a:rPr lang="en-US" dirty="0"/>
              <a:t>Cost approach is a valuation approach that reflects the amount that would be required currently to replace the service capacity of an asset (often referred to as current replacement cost).</a:t>
            </a:r>
            <a:endParaRPr lang="en-IN" dirty="0"/>
          </a:p>
        </p:txBody>
      </p:sp>
      <p:sp>
        <p:nvSpPr>
          <p:cNvPr id="5" name="Footer Placeholder 4">
            <a:extLst>
              <a:ext uri="{FF2B5EF4-FFF2-40B4-BE49-F238E27FC236}">
                <a16:creationId xmlns:a16="http://schemas.microsoft.com/office/drawing/2014/main" id="{D9E828BC-E7C3-6639-1608-2FD2652910A5}"/>
              </a:ext>
            </a:extLst>
          </p:cNvPr>
          <p:cNvSpPr>
            <a:spLocks noGrp="1"/>
          </p:cNvSpPr>
          <p:nvPr>
            <p:ph type="ftr" sz="quarter" idx="11"/>
          </p:nvPr>
        </p:nvSpPr>
        <p:spPr>
          <a:xfrm>
            <a:off x="581192" y="6400800"/>
            <a:ext cx="6917210" cy="365125"/>
          </a:xfrm>
        </p:spPr>
        <p:txBody>
          <a:bodyPr>
            <a:normAutofit/>
          </a:bodyPr>
          <a:lstStyle/>
          <a:p>
            <a:pPr>
              <a:spcAft>
                <a:spcPts val="600"/>
              </a:spcAft>
            </a:pPr>
            <a:r>
              <a:rPr lang="en-US">
                <a:solidFill>
                  <a:schemeClr val="tx1"/>
                </a:solidFill>
              </a:rPr>
              <a:t>Mergers &amp; Acquisitions                                                                                           Drushti Desai</a:t>
            </a:r>
            <a:endParaRPr lang="en-US" dirty="0">
              <a:solidFill>
                <a:schemeClr val="tx1"/>
              </a:solidFill>
            </a:endParaRPr>
          </a:p>
        </p:txBody>
      </p:sp>
      <p:sp>
        <p:nvSpPr>
          <p:cNvPr id="4" name="Date Placeholder 3">
            <a:extLst>
              <a:ext uri="{FF2B5EF4-FFF2-40B4-BE49-F238E27FC236}">
                <a16:creationId xmlns:a16="http://schemas.microsoft.com/office/drawing/2014/main" id="{A0CEA947-C87D-B890-4A0E-D168051B014C}"/>
              </a:ext>
            </a:extLst>
          </p:cNvPr>
          <p:cNvSpPr>
            <a:spLocks noGrp="1"/>
          </p:cNvSpPr>
          <p:nvPr>
            <p:ph type="dt" sz="half" idx="10"/>
          </p:nvPr>
        </p:nvSpPr>
        <p:spPr>
          <a:xfrm>
            <a:off x="7605951" y="6400800"/>
            <a:ext cx="2844799" cy="365125"/>
          </a:xfrm>
        </p:spPr>
        <p:txBody>
          <a:bodyPr>
            <a:normAutofit/>
          </a:bodyPr>
          <a:lstStyle/>
          <a:p>
            <a:pPr>
              <a:spcAft>
                <a:spcPts val="600"/>
              </a:spcAft>
            </a:pPr>
            <a:r>
              <a:rPr lang="en-US">
                <a:solidFill>
                  <a:schemeClr val="tx1"/>
                </a:solidFill>
              </a:rPr>
              <a:t>December 9, 2023</a:t>
            </a:r>
          </a:p>
        </p:txBody>
      </p:sp>
      <p:graphicFrame>
        <p:nvGraphicFramePr>
          <p:cNvPr id="14" name="Diagram 13">
            <a:extLst>
              <a:ext uri="{FF2B5EF4-FFF2-40B4-BE49-F238E27FC236}">
                <a16:creationId xmlns:a16="http://schemas.microsoft.com/office/drawing/2014/main" id="{ADCC3A37-362F-8A11-D1F6-FF6787465A48}"/>
              </a:ext>
            </a:extLst>
          </p:cNvPr>
          <p:cNvGraphicFramePr/>
          <p:nvPr>
            <p:extLst>
              <p:ext uri="{D42A27DB-BD31-4B8C-83A1-F6EECF244321}">
                <p14:modId xmlns:p14="http://schemas.microsoft.com/office/powerpoint/2010/main" val="1953576557"/>
              </p:ext>
            </p:extLst>
          </p:nvPr>
        </p:nvGraphicFramePr>
        <p:xfrm>
          <a:off x="4459146" y="1749972"/>
          <a:ext cx="7405327" cy="4461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D9C8AF0C-7876-3E6E-F445-0BB4A62E17B9}"/>
              </a:ext>
            </a:extLst>
          </p:cNvPr>
          <p:cNvSpPr>
            <a:spLocks noGrp="1"/>
          </p:cNvSpPr>
          <p:nvPr>
            <p:ph type="sldNum" sz="quarter" idx="12"/>
          </p:nvPr>
        </p:nvSpPr>
        <p:spPr/>
        <p:txBody>
          <a:bodyPr/>
          <a:lstStyle/>
          <a:p>
            <a:fld id="{3A98EE3D-8CD1-4C3F-BD1C-C98C9596463C}" type="slidenum">
              <a:rPr lang="en-US" smtClean="0"/>
              <a:t>22</a:t>
            </a:fld>
            <a:endParaRPr lang="en-US" dirty="0"/>
          </a:p>
        </p:txBody>
      </p:sp>
    </p:spTree>
    <p:extLst>
      <p:ext uri="{BB962C8B-B14F-4D97-AF65-F5344CB8AC3E}">
        <p14:creationId xmlns:p14="http://schemas.microsoft.com/office/powerpoint/2010/main" val="3982479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81192" y="564776"/>
            <a:ext cx="9869558" cy="1395241"/>
          </a:xfrm>
        </p:spPr>
        <p:txBody>
          <a:bodyPr>
            <a:noAutofit/>
          </a:bodyPr>
          <a:lstStyle/>
          <a:p>
            <a:r>
              <a:rPr lang="en-US" dirty="0">
                <a:solidFill>
                  <a:schemeClr val="tx1"/>
                </a:solidFill>
              </a:rPr>
              <a:t>Some specific factors considered for Valuation</a:t>
            </a:r>
          </a:p>
        </p:txBody>
      </p:sp>
      <p:sp>
        <p:nvSpPr>
          <p:cNvPr id="3" name="Date Placeholder 2">
            <a:extLst>
              <a:ext uri="{FF2B5EF4-FFF2-40B4-BE49-F238E27FC236}">
                <a16:creationId xmlns:a16="http://schemas.microsoft.com/office/drawing/2014/main" id="{ABDED27E-4B20-405B-82F8-B96889F03294}"/>
              </a:ext>
            </a:extLst>
          </p:cNvPr>
          <p:cNvSpPr>
            <a:spLocks noGrp="1"/>
          </p:cNvSpPr>
          <p:nvPr>
            <p:ph type="dt" sz="half" idx="10"/>
          </p:nvPr>
        </p:nvSpPr>
        <p:spPr/>
        <p:txBody>
          <a:bodyPr/>
          <a:lstStyle/>
          <a:p>
            <a:r>
              <a:rPr lang="en-US"/>
              <a:t>December 9, 2023</a:t>
            </a:r>
            <a:endParaRPr lang="en-US" dirty="0"/>
          </a:p>
        </p:txBody>
      </p:sp>
      <p:sp>
        <p:nvSpPr>
          <p:cNvPr id="7" name="Footer Placeholder 6"/>
          <p:cNvSpPr>
            <a:spLocks noGrp="1"/>
          </p:cNvSpPr>
          <p:nvPr>
            <p:ph type="ftr" sz="quarter" idx="11"/>
          </p:nvPr>
        </p:nvSpPr>
        <p:spPr/>
        <p:txBody>
          <a:bodyPr/>
          <a:lstStyle/>
          <a:p>
            <a:r>
              <a:rPr lang="en-US"/>
              <a:t>Mergers &amp; Acquisitions                                                                                           Drushti Desai</a:t>
            </a:r>
            <a:endParaRPr lang="en-US" dirty="0"/>
          </a:p>
        </p:txBody>
      </p:sp>
      <p:graphicFrame>
        <p:nvGraphicFramePr>
          <p:cNvPr id="6" name="Diagram 5"/>
          <p:cNvGraphicFramePr/>
          <p:nvPr>
            <p:extLst>
              <p:ext uri="{D42A27DB-BD31-4B8C-83A1-F6EECF244321}">
                <p14:modId xmlns:p14="http://schemas.microsoft.com/office/powerpoint/2010/main" val="3427822934"/>
              </p:ext>
            </p:extLst>
          </p:nvPr>
        </p:nvGraphicFramePr>
        <p:xfrm>
          <a:off x="1612101" y="2436535"/>
          <a:ext cx="8946199" cy="2702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1DA3A0C9-8158-6B7D-6BE6-E1C70E8FBD23}"/>
              </a:ext>
            </a:extLst>
          </p:cNvPr>
          <p:cNvSpPr>
            <a:spLocks noGrp="1"/>
          </p:cNvSpPr>
          <p:nvPr>
            <p:ph type="sldNum" sz="quarter" idx="12"/>
          </p:nvPr>
        </p:nvSpPr>
        <p:spPr/>
        <p:txBody>
          <a:bodyPr/>
          <a:lstStyle/>
          <a:p>
            <a:fld id="{3A98EE3D-8CD1-4C3F-BD1C-C98C9596463C}" type="slidenum">
              <a:rPr lang="en-US" smtClean="0"/>
              <a:t>23</a:t>
            </a:fld>
            <a:endParaRPr lang="en-US" dirty="0"/>
          </a:p>
        </p:txBody>
      </p:sp>
    </p:spTree>
    <p:extLst>
      <p:ext uri="{BB962C8B-B14F-4D97-AF65-F5344CB8AC3E}">
        <p14:creationId xmlns:p14="http://schemas.microsoft.com/office/powerpoint/2010/main" val="3694982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E7FEFB-0359-2287-18BE-9654336D06DF}"/>
              </a:ext>
            </a:extLst>
          </p:cNvPr>
          <p:cNvSpPr>
            <a:spLocks noGrp="1"/>
          </p:cNvSpPr>
          <p:nvPr>
            <p:ph type="title"/>
          </p:nvPr>
        </p:nvSpPr>
        <p:spPr>
          <a:xfrm>
            <a:off x="581192" y="454080"/>
            <a:ext cx="11029616" cy="990600"/>
          </a:xfrm>
        </p:spPr>
        <p:txBody>
          <a:bodyPr/>
          <a:lstStyle/>
          <a:p>
            <a:r>
              <a:rPr lang="en-US" dirty="0">
                <a:solidFill>
                  <a:schemeClr val="tx1"/>
                </a:solidFill>
              </a:rPr>
              <a:t>COMMON CONCERNS – CONTROL PREMIUM</a:t>
            </a:r>
            <a:endParaRPr lang="en-IN" dirty="0">
              <a:solidFill>
                <a:schemeClr val="tx1"/>
              </a:solidFill>
            </a:endParaRPr>
          </a:p>
        </p:txBody>
      </p:sp>
      <p:sp>
        <p:nvSpPr>
          <p:cNvPr id="4" name="Footer Placeholder 3">
            <a:extLst>
              <a:ext uri="{FF2B5EF4-FFF2-40B4-BE49-F238E27FC236}">
                <a16:creationId xmlns:a16="http://schemas.microsoft.com/office/drawing/2014/main" id="{95B18327-EB1A-17A0-0193-9312EBE4A4DF}"/>
              </a:ext>
            </a:extLst>
          </p:cNvPr>
          <p:cNvSpPr>
            <a:spLocks noGrp="1"/>
          </p:cNvSpPr>
          <p:nvPr>
            <p:ph type="ftr" sz="quarter" idx="11"/>
          </p:nvPr>
        </p:nvSpPr>
        <p:spPr/>
        <p:txBody>
          <a:bodyPr/>
          <a:lstStyle/>
          <a:p>
            <a:r>
              <a:rPr lang="en-US"/>
              <a:t>Mergers &amp; Acquisitions                                                                                           Drushti Desai</a:t>
            </a:r>
            <a:endParaRPr lang="en-US" dirty="0"/>
          </a:p>
        </p:txBody>
      </p:sp>
      <p:sp>
        <p:nvSpPr>
          <p:cNvPr id="5" name="Slide Number Placeholder 4">
            <a:extLst>
              <a:ext uri="{FF2B5EF4-FFF2-40B4-BE49-F238E27FC236}">
                <a16:creationId xmlns:a16="http://schemas.microsoft.com/office/drawing/2014/main" id="{027EF67E-4893-64B1-8F45-048B5AD6FBA6}"/>
              </a:ext>
            </a:extLst>
          </p:cNvPr>
          <p:cNvSpPr>
            <a:spLocks noGrp="1"/>
          </p:cNvSpPr>
          <p:nvPr>
            <p:ph type="sldNum" sz="quarter" idx="12"/>
          </p:nvPr>
        </p:nvSpPr>
        <p:spPr/>
        <p:txBody>
          <a:bodyPr/>
          <a:lstStyle/>
          <a:p>
            <a:fld id="{3A98EE3D-8CD1-4C3F-BD1C-C98C9596463C}" type="slidenum">
              <a:rPr lang="en-US" smtClean="0"/>
              <a:t>24</a:t>
            </a:fld>
            <a:endParaRPr lang="en-US" dirty="0"/>
          </a:p>
        </p:txBody>
      </p:sp>
      <p:sp>
        <p:nvSpPr>
          <p:cNvPr id="10" name="Content Placeholder 6">
            <a:extLst>
              <a:ext uri="{FF2B5EF4-FFF2-40B4-BE49-F238E27FC236}">
                <a16:creationId xmlns:a16="http://schemas.microsoft.com/office/drawing/2014/main" id="{2CBC215F-A33B-748F-7CD6-C45C06E6EA0C}"/>
              </a:ext>
            </a:extLst>
          </p:cNvPr>
          <p:cNvSpPr>
            <a:spLocks noGrp="1"/>
          </p:cNvSpPr>
          <p:nvPr>
            <p:ph idx="1"/>
          </p:nvPr>
        </p:nvSpPr>
        <p:spPr>
          <a:xfrm>
            <a:off x="581192" y="1444680"/>
            <a:ext cx="11029615" cy="4746258"/>
          </a:xfrm>
        </p:spPr>
        <p:txBody>
          <a:bodyPr anchor="t">
            <a:normAutofit/>
          </a:bodyPr>
          <a:lstStyle/>
          <a:p>
            <a:pPr algn="just"/>
            <a:r>
              <a:rPr lang="en-US" b="1" dirty="0">
                <a:solidFill>
                  <a:schemeClr val="tx1"/>
                </a:solidFill>
                <a:latin typeface="+mj-lt"/>
              </a:rPr>
              <a:t>Additional considerations</a:t>
            </a:r>
          </a:p>
          <a:p>
            <a:pPr lvl="1" algn="just"/>
            <a:r>
              <a:rPr lang="en-US" dirty="0">
                <a:solidFill>
                  <a:schemeClr val="tx1"/>
                </a:solidFill>
                <a:latin typeface="+mj-lt"/>
              </a:rPr>
              <a:t>Depending upon the business of Target Co., the Regulators of aforesaid business may have specific restrictions of change in control</a:t>
            </a:r>
          </a:p>
          <a:p>
            <a:pPr lvl="1" algn="just"/>
            <a:r>
              <a:rPr lang="en-US" dirty="0">
                <a:solidFill>
                  <a:schemeClr val="tx1"/>
                </a:solidFill>
                <a:latin typeface="+mj-lt"/>
              </a:rPr>
              <a:t>There may be trade-offs involved w.r.t change in control, like no tax benefit available if the stakeholders of combined entity undergo change</a:t>
            </a:r>
          </a:p>
          <a:p>
            <a:pPr lvl="1" algn="just"/>
            <a:r>
              <a:rPr lang="en-US" dirty="0">
                <a:solidFill>
                  <a:schemeClr val="tx1"/>
                </a:solidFill>
                <a:latin typeface="+mj-lt"/>
              </a:rPr>
              <a:t>Relationship of existing management with various business stakeholders may cause resistance for effecting change in control</a:t>
            </a:r>
          </a:p>
          <a:p>
            <a:pPr lvl="1" algn="just"/>
            <a:r>
              <a:rPr lang="en-US" dirty="0">
                <a:solidFill>
                  <a:schemeClr val="tx1"/>
                </a:solidFill>
                <a:latin typeface="+mj-lt"/>
              </a:rPr>
              <a:t>Company charters may have laid down elaborate procedures for avoiding change in control</a:t>
            </a:r>
          </a:p>
          <a:p>
            <a:pPr lvl="1" algn="just"/>
            <a:r>
              <a:rPr lang="en-US" dirty="0">
                <a:solidFill>
                  <a:schemeClr val="tx1"/>
                </a:solidFill>
                <a:latin typeface="+mj-lt"/>
              </a:rPr>
              <a:t>The control premium should also account for the ‘ease’ with which managerial changes can be effected</a:t>
            </a:r>
          </a:p>
        </p:txBody>
      </p:sp>
      <p:sp>
        <p:nvSpPr>
          <p:cNvPr id="2" name="Date Placeholder 3">
            <a:extLst>
              <a:ext uri="{FF2B5EF4-FFF2-40B4-BE49-F238E27FC236}">
                <a16:creationId xmlns:a16="http://schemas.microsoft.com/office/drawing/2014/main" id="{8DAE1722-22B0-9E39-312D-A9B2F82F9880}"/>
              </a:ext>
            </a:extLst>
          </p:cNvPr>
          <p:cNvSpPr>
            <a:spLocks noGrp="1"/>
          </p:cNvSpPr>
          <p:nvPr>
            <p:ph type="dt" sz="half" idx="10"/>
          </p:nvPr>
        </p:nvSpPr>
        <p:spPr>
          <a:xfrm>
            <a:off x="7605951" y="6423914"/>
            <a:ext cx="2844799" cy="365125"/>
          </a:xfrm>
        </p:spPr>
        <p:txBody>
          <a:bodyPr/>
          <a:lstStyle/>
          <a:p>
            <a:r>
              <a:rPr lang="en-US"/>
              <a:t>December 9, 2023</a:t>
            </a:r>
            <a:endParaRPr lang="en-US" dirty="0"/>
          </a:p>
        </p:txBody>
      </p:sp>
    </p:spTree>
    <p:extLst>
      <p:ext uri="{BB962C8B-B14F-4D97-AF65-F5344CB8AC3E}">
        <p14:creationId xmlns:p14="http://schemas.microsoft.com/office/powerpoint/2010/main" val="831094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E7FEFB-0359-2287-18BE-9654336D06DF}"/>
              </a:ext>
            </a:extLst>
          </p:cNvPr>
          <p:cNvSpPr>
            <a:spLocks noGrp="1"/>
          </p:cNvSpPr>
          <p:nvPr>
            <p:ph type="title"/>
          </p:nvPr>
        </p:nvSpPr>
        <p:spPr>
          <a:xfrm>
            <a:off x="581192" y="454080"/>
            <a:ext cx="11029616" cy="990600"/>
          </a:xfrm>
        </p:spPr>
        <p:txBody>
          <a:bodyPr/>
          <a:lstStyle/>
          <a:p>
            <a:r>
              <a:rPr lang="en-US" dirty="0">
                <a:solidFill>
                  <a:schemeClr val="tx1"/>
                </a:solidFill>
              </a:rPr>
              <a:t>Common concerns - Risk transfer</a:t>
            </a:r>
            <a:endParaRPr lang="en-IN" dirty="0">
              <a:solidFill>
                <a:schemeClr val="tx1"/>
              </a:solidFill>
            </a:endParaRPr>
          </a:p>
        </p:txBody>
      </p:sp>
      <p:sp>
        <p:nvSpPr>
          <p:cNvPr id="4" name="Footer Placeholder 3">
            <a:extLst>
              <a:ext uri="{FF2B5EF4-FFF2-40B4-BE49-F238E27FC236}">
                <a16:creationId xmlns:a16="http://schemas.microsoft.com/office/drawing/2014/main" id="{95B18327-EB1A-17A0-0193-9312EBE4A4DF}"/>
              </a:ext>
            </a:extLst>
          </p:cNvPr>
          <p:cNvSpPr>
            <a:spLocks noGrp="1"/>
          </p:cNvSpPr>
          <p:nvPr>
            <p:ph type="ftr" sz="quarter" idx="11"/>
          </p:nvPr>
        </p:nvSpPr>
        <p:spPr/>
        <p:txBody>
          <a:bodyPr/>
          <a:lstStyle/>
          <a:p>
            <a:r>
              <a:rPr lang="en-US"/>
              <a:t>Mergers &amp; Acquisitions                                                                                           Drushti Desai</a:t>
            </a:r>
            <a:endParaRPr lang="en-US" dirty="0"/>
          </a:p>
        </p:txBody>
      </p:sp>
      <p:sp>
        <p:nvSpPr>
          <p:cNvPr id="5" name="Slide Number Placeholder 4">
            <a:extLst>
              <a:ext uri="{FF2B5EF4-FFF2-40B4-BE49-F238E27FC236}">
                <a16:creationId xmlns:a16="http://schemas.microsoft.com/office/drawing/2014/main" id="{027EF67E-4893-64B1-8F45-048B5AD6FBA6}"/>
              </a:ext>
            </a:extLst>
          </p:cNvPr>
          <p:cNvSpPr>
            <a:spLocks noGrp="1"/>
          </p:cNvSpPr>
          <p:nvPr>
            <p:ph type="sldNum" sz="quarter" idx="12"/>
          </p:nvPr>
        </p:nvSpPr>
        <p:spPr/>
        <p:txBody>
          <a:bodyPr/>
          <a:lstStyle/>
          <a:p>
            <a:fld id="{3A98EE3D-8CD1-4C3F-BD1C-C98C9596463C}" type="slidenum">
              <a:rPr lang="en-US" smtClean="0"/>
              <a:t>25</a:t>
            </a:fld>
            <a:endParaRPr lang="en-US" dirty="0"/>
          </a:p>
        </p:txBody>
      </p:sp>
      <p:sp>
        <p:nvSpPr>
          <p:cNvPr id="10" name="Content Placeholder 6">
            <a:extLst>
              <a:ext uri="{FF2B5EF4-FFF2-40B4-BE49-F238E27FC236}">
                <a16:creationId xmlns:a16="http://schemas.microsoft.com/office/drawing/2014/main" id="{2CBC215F-A33B-748F-7CD6-C45C06E6EA0C}"/>
              </a:ext>
            </a:extLst>
          </p:cNvPr>
          <p:cNvSpPr>
            <a:spLocks noGrp="1"/>
          </p:cNvSpPr>
          <p:nvPr>
            <p:ph idx="1"/>
          </p:nvPr>
        </p:nvSpPr>
        <p:spPr>
          <a:xfrm>
            <a:off x="581192" y="1444680"/>
            <a:ext cx="11029615" cy="4746258"/>
          </a:xfrm>
        </p:spPr>
        <p:txBody>
          <a:bodyPr anchor="t">
            <a:normAutofit/>
          </a:bodyPr>
          <a:lstStyle/>
          <a:p>
            <a:pPr algn="just"/>
            <a:r>
              <a:rPr lang="en-US" dirty="0">
                <a:solidFill>
                  <a:schemeClr val="tx1"/>
                </a:solidFill>
              </a:rPr>
              <a:t>Acquiring Co. and Target Co. may have different risk appetite and risk exposure depending on nature of their businesses</a:t>
            </a:r>
          </a:p>
          <a:p>
            <a:pPr algn="just"/>
            <a:r>
              <a:rPr lang="en-US" dirty="0">
                <a:solidFill>
                  <a:schemeClr val="tx1"/>
                </a:solidFill>
                <a:latin typeface="+mj-lt"/>
              </a:rPr>
              <a:t>While valuing Target Co., do not transfer risk characteristics of Acquiring Co.</a:t>
            </a:r>
          </a:p>
          <a:p>
            <a:pPr algn="just"/>
            <a:r>
              <a:rPr lang="en-US" dirty="0">
                <a:solidFill>
                  <a:schemeClr val="tx1"/>
                </a:solidFill>
                <a:latin typeface="+mj-lt"/>
              </a:rPr>
              <a:t>Target Co. cannot be considered as a safe investment on premise of being acquired by a safe entity</a:t>
            </a:r>
          </a:p>
          <a:p>
            <a:pPr algn="just"/>
            <a:r>
              <a:rPr lang="en-US" dirty="0">
                <a:solidFill>
                  <a:schemeClr val="tx1"/>
                </a:solidFill>
                <a:latin typeface="+mj-lt"/>
              </a:rPr>
              <a:t>Example:</a:t>
            </a:r>
          </a:p>
          <a:p>
            <a:pPr marL="324000" lvl="1" indent="0" algn="just">
              <a:buNone/>
            </a:pPr>
            <a:r>
              <a:rPr lang="en-US" sz="1800" i="1" dirty="0">
                <a:solidFill>
                  <a:schemeClr val="tx1"/>
                </a:solidFill>
                <a:latin typeface="+mj-lt"/>
              </a:rPr>
              <a:t>Acquiring Co. is part of a big conglomerate, engaged in business of apparel manufacturing, having COE of 10%. Target Co. is a private entity engaged in footwear business. Whether Target Co’s cashflows will be discounted basis 10% COE of Acquiring Co.? </a:t>
            </a:r>
            <a:endParaRPr lang="en-US" sz="1800" b="1" i="1" dirty="0">
              <a:solidFill>
                <a:schemeClr val="tx1"/>
              </a:solidFill>
              <a:latin typeface="+mj-lt"/>
            </a:endParaRPr>
          </a:p>
          <a:p>
            <a:pPr algn="just"/>
            <a:endParaRPr lang="en-IN" dirty="0">
              <a:solidFill>
                <a:schemeClr val="tx1"/>
              </a:solidFill>
              <a:latin typeface="+mj-lt"/>
            </a:endParaRPr>
          </a:p>
        </p:txBody>
      </p:sp>
      <p:sp>
        <p:nvSpPr>
          <p:cNvPr id="2" name="Rectangle: Rounded Corners 1">
            <a:extLst>
              <a:ext uri="{FF2B5EF4-FFF2-40B4-BE49-F238E27FC236}">
                <a16:creationId xmlns:a16="http://schemas.microsoft.com/office/drawing/2014/main" id="{DB4CB60C-17C4-4951-22AE-E149FF9ABADD}"/>
              </a:ext>
            </a:extLst>
          </p:cNvPr>
          <p:cNvSpPr/>
          <p:nvPr/>
        </p:nvSpPr>
        <p:spPr>
          <a:xfrm>
            <a:off x="1012874" y="5163300"/>
            <a:ext cx="10438228" cy="500039"/>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latin typeface="+mj-lt"/>
              </a:rPr>
              <a:t>Cost of equity of the Target Co. should be basis Target Co.’s risk exposure</a:t>
            </a:r>
            <a:endParaRPr lang="en-IN" b="1" i="1" dirty="0">
              <a:solidFill>
                <a:schemeClr val="bg1"/>
              </a:solidFill>
            </a:endParaRPr>
          </a:p>
        </p:txBody>
      </p:sp>
      <p:sp>
        <p:nvSpPr>
          <p:cNvPr id="3" name="Date Placeholder 3">
            <a:extLst>
              <a:ext uri="{FF2B5EF4-FFF2-40B4-BE49-F238E27FC236}">
                <a16:creationId xmlns:a16="http://schemas.microsoft.com/office/drawing/2014/main" id="{5D80AE85-D5DB-3B1B-B52F-1B3716500493}"/>
              </a:ext>
            </a:extLst>
          </p:cNvPr>
          <p:cNvSpPr>
            <a:spLocks noGrp="1"/>
          </p:cNvSpPr>
          <p:nvPr>
            <p:ph type="dt" sz="half" idx="10"/>
          </p:nvPr>
        </p:nvSpPr>
        <p:spPr>
          <a:xfrm>
            <a:off x="7605951" y="6423914"/>
            <a:ext cx="2844799" cy="365125"/>
          </a:xfrm>
        </p:spPr>
        <p:txBody>
          <a:bodyPr/>
          <a:lstStyle/>
          <a:p>
            <a:r>
              <a:rPr lang="en-US"/>
              <a:t>December 9, 2023</a:t>
            </a:r>
            <a:endParaRPr lang="en-US" dirty="0"/>
          </a:p>
        </p:txBody>
      </p:sp>
    </p:spTree>
    <p:extLst>
      <p:ext uri="{BB962C8B-B14F-4D97-AF65-F5344CB8AC3E}">
        <p14:creationId xmlns:p14="http://schemas.microsoft.com/office/powerpoint/2010/main" val="3690493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87303D-3A94-103F-A95A-AD798CE39F95}"/>
              </a:ext>
            </a:extLst>
          </p:cNvPr>
          <p:cNvSpPr>
            <a:spLocks noGrp="1"/>
          </p:cNvSpPr>
          <p:nvPr>
            <p:ph type="title"/>
          </p:nvPr>
        </p:nvSpPr>
        <p:spPr/>
        <p:txBody>
          <a:bodyPr/>
          <a:lstStyle/>
          <a:p>
            <a:r>
              <a:rPr lang="en-US" dirty="0"/>
              <a:t>Other factors affecting multiples/ discount rate</a:t>
            </a:r>
            <a:endParaRPr lang="en-IN" dirty="0"/>
          </a:p>
        </p:txBody>
      </p:sp>
      <p:sp>
        <p:nvSpPr>
          <p:cNvPr id="7" name="Content Placeholder 6">
            <a:extLst>
              <a:ext uri="{FF2B5EF4-FFF2-40B4-BE49-F238E27FC236}">
                <a16:creationId xmlns:a16="http://schemas.microsoft.com/office/drawing/2014/main" id="{A0E9F800-F1DE-FFE1-579B-6547B2101BD6}"/>
              </a:ext>
            </a:extLst>
          </p:cNvPr>
          <p:cNvSpPr>
            <a:spLocks noGrp="1"/>
          </p:cNvSpPr>
          <p:nvPr>
            <p:ph idx="1"/>
          </p:nvPr>
        </p:nvSpPr>
        <p:spPr/>
        <p:txBody>
          <a:bodyPr>
            <a:normAutofit/>
          </a:bodyPr>
          <a:lstStyle/>
          <a:p>
            <a:r>
              <a:rPr lang="en-US" dirty="0"/>
              <a:t>Diversification</a:t>
            </a:r>
          </a:p>
          <a:p>
            <a:r>
              <a:rPr lang="en-US" dirty="0"/>
              <a:t>Size of Target</a:t>
            </a:r>
          </a:p>
          <a:p>
            <a:r>
              <a:rPr lang="en-US" dirty="0"/>
              <a:t>Business of the Target</a:t>
            </a:r>
          </a:p>
          <a:p>
            <a:r>
              <a:rPr lang="en-US" dirty="0"/>
              <a:t>Customer Concentration</a:t>
            </a:r>
          </a:p>
          <a:p>
            <a:r>
              <a:rPr lang="en-US" dirty="0"/>
              <a:t>Vendor Concentration</a:t>
            </a:r>
          </a:p>
          <a:p>
            <a:r>
              <a:rPr lang="en-US" dirty="0"/>
              <a:t>Competitive Landscape</a:t>
            </a:r>
          </a:p>
          <a:p>
            <a:r>
              <a:rPr lang="en-US" dirty="0"/>
              <a:t>Leverage</a:t>
            </a:r>
          </a:p>
          <a:p>
            <a:r>
              <a:rPr lang="en-US" dirty="0"/>
              <a:t>Regulatory Requirements</a:t>
            </a:r>
          </a:p>
          <a:p>
            <a:r>
              <a:rPr lang="en-US" dirty="0"/>
              <a:t>Non-Compete</a:t>
            </a:r>
          </a:p>
          <a:p>
            <a:r>
              <a:rPr lang="en-US" dirty="0"/>
              <a:t>Tax Benefits</a:t>
            </a:r>
          </a:p>
          <a:p>
            <a:pPr marL="0" indent="0">
              <a:buNone/>
            </a:pPr>
            <a:endParaRPr lang="en-IN" dirty="0"/>
          </a:p>
        </p:txBody>
      </p:sp>
      <p:sp>
        <p:nvSpPr>
          <p:cNvPr id="4" name="Footer Placeholder 3">
            <a:extLst>
              <a:ext uri="{FF2B5EF4-FFF2-40B4-BE49-F238E27FC236}">
                <a16:creationId xmlns:a16="http://schemas.microsoft.com/office/drawing/2014/main" id="{5CD3EA5C-E0C8-6751-CB6E-93147230FD96}"/>
              </a:ext>
            </a:extLst>
          </p:cNvPr>
          <p:cNvSpPr>
            <a:spLocks noGrp="1"/>
          </p:cNvSpPr>
          <p:nvPr>
            <p:ph type="ftr" sz="quarter" idx="11"/>
          </p:nvPr>
        </p:nvSpPr>
        <p:spPr/>
        <p:txBody>
          <a:bodyPr/>
          <a:lstStyle/>
          <a:p>
            <a:r>
              <a:rPr lang="en-US"/>
              <a:t>Mergers &amp; Acquisitions                                                                                           Drushti Desai</a:t>
            </a:r>
            <a:endParaRPr lang="en-US" dirty="0"/>
          </a:p>
        </p:txBody>
      </p:sp>
      <p:sp>
        <p:nvSpPr>
          <p:cNvPr id="5" name="Slide Number Placeholder 4">
            <a:extLst>
              <a:ext uri="{FF2B5EF4-FFF2-40B4-BE49-F238E27FC236}">
                <a16:creationId xmlns:a16="http://schemas.microsoft.com/office/drawing/2014/main" id="{D4DF8C49-74BA-3FF1-C5B0-A76E46FA0C36}"/>
              </a:ext>
            </a:extLst>
          </p:cNvPr>
          <p:cNvSpPr>
            <a:spLocks noGrp="1"/>
          </p:cNvSpPr>
          <p:nvPr>
            <p:ph type="sldNum" sz="quarter" idx="12"/>
          </p:nvPr>
        </p:nvSpPr>
        <p:spPr/>
        <p:txBody>
          <a:bodyPr/>
          <a:lstStyle/>
          <a:p>
            <a:fld id="{3A98EE3D-8CD1-4C3F-BD1C-C98C9596463C}" type="slidenum">
              <a:rPr lang="en-US" smtClean="0"/>
              <a:t>26</a:t>
            </a:fld>
            <a:endParaRPr lang="en-US" dirty="0"/>
          </a:p>
        </p:txBody>
      </p:sp>
      <p:sp>
        <p:nvSpPr>
          <p:cNvPr id="2" name="Date Placeholder 1">
            <a:extLst>
              <a:ext uri="{FF2B5EF4-FFF2-40B4-BE49-F238E27FC236}">
                <a16:creationId xmlns:a16="http://schemas.microsoft.com/office/drawing/2014/main" id="{92E47586-1416-AC7A-AC86-DC9EBCB95F61}"/>
              </a:ext>
            </a:extLst>
          </p:cNvPr>
          <p:cNvSpPr>
            <a:spLocks noGrp="1"/>
          </p:cNvSpPr>
          <p:nvPr>
            <p:ph type="dt" sz="half" idx="10"/>
          </p:nvPr>
        </p:nvSpPr>
        <p:spPr/>
        <p:txBody>
          <a:bodyPr/>
          <a:lstStyle/>
          <a:p>
            <a:r>
              <a:rPr lang="en-US"/>
              <a:t>December 9, 2023</a:t>
            </a:r>
            <a:endParaRPr lang="en-US" dirty="0"/>
          </a:p>
        </p:txBody>
      </p:sp>
    </p:spTree>
    <p:extLst>
      <p:ext uri="{BB962C8B-B14F-4D97-AF65-F5344CB8AC3E}">
        <p14:creationId xmlns:p14="http://schemas.microsoft.com/office/powerpoint/2010/main" val="384824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E7FEFB-0359-2287-18BE-9654336D06DF}"/>
              </a:ext>
            </a:extLst>
          </p:cNvPr>
          <p:cNvSpPr>
            <a:spLocks noGrp="1"/>
          </p:cNvSpPr>
          <p:nvPr>
            <p:ph type="title"/>
          </p:nvPr>
        </p:nvSpPr>
        <p:spPr>
          <a:xfrm>
            <a:off x="581192" y="454080"/>
            <a:ext cx="11029616" cy="990600"/>
          </a:xfrm>
        </p:spPr>
        <p:txBody>
          <a:bodyPr/>
          <a:lstStyle/>
          <a:p>
            <a:r>
              <a:rPr lang="en-US" dirty="0">
                <a:solidFill>
                  <a:schemeClr val="tx1"/>
                </a:solidFill>
              </a:rPr>
              <a:t>COMMON CONCERNS – intangibles</a:t>
            </a:r>
            <a:endParaRPr lang="en-IN" dirty="0">
              <a:solidFill>
                <a:schemeClr val="tx1"/>
              </a:solidFill>
            </a:endParaRPr>
          </a:p>
        </p:txBody>
      </p:sp>
      <p:sp>
        <p:nvSpPr>
          <p:cNvPr id="4" name="Footer Placeholder 3">
            <a:extLst>
              <a:ext uri="{FF2B5EF4-FFF2-40B4-BE49-F238E27FC236}">
                <a16:creationId xmlns:a16="http://schemas.microsoft.com/office/drawing/2014/main" id="{95B18327-EB1A-17A0-0193-9312EBE4A4DF}"/>
              </a:ext>
            </a:extLst>
          </p:cNvPr>
          <p:cNvSpPr>
            <a:spLocks noGrp="1"/>
          </p:cNvSpPr>
          <p:nvPr>
            <p:ph type="ftr" sz="quarter" idx="11"/>
          </p:nvPr>
        </p:nvSpPr>
        <p:spPr/>
        <p:txBody>
          <a:bodyPr/>
          <a:lstStyle/>
          <a:p>
            <a:r>
              <a:rPr lang="en-US"/>
              <a:t>Mergers &amp; Acquisitions                                                                                           Drushti Desai</a:t>
            </a:r>
            <a:endParaRPr lang="en-US" dirty="0"/>
          </a:p>
        </p:txBody>
      </p:sp>
      <p:sp>
        <p:nvSpPr>
          <p:cNvPr id="5" name="Slide Number Placeholder 4">
            <a:extLst>
              <a:ext uri="{FF2B5EF4-FFF2-40B4-BE49-F238E27FC236}">
                <a16:creationId xmlns:a16="http://schemas.microsoft.com/office/drawing/2014/main" id="{027EF67E-4893-64B1-8F45-048B5AD6FBA6}"/>
              </a:ext>
            </a:extLst>
          </p:cNvPr>
          <p:cNvSpPr>
            <a:spLocks noGrp="1"/>
          </p:cNvSpPr>
          <p:nvPr>
            <p:ph type="sldNum" sz="quarter" idx="12"/>
          </p:nvPr>
        </p:nvSpPr>
        <p:spPr/>
        <p:txBody>
          <a:bodyPr/>
          <a:lstStyle/>
          <a:p>
            <a:fld id="{3A98EE3D-8CD1-4C3F-BD1C-C98C9596463C}" type="slidenum">
              <a:rPr lang="en-US" smtClean="0"/>
              <a:t>27</a:t>
            </a:fld>
            <a:endParaRPr lang="en-US" dirty="0"/>
          </a:p>
        </p:txBody>
      </p:sp>
      <p:sp>
        <p:nvSpPr>
          <p:cNvPr id="10" name="Content Placeholder 6">
            <a:extLst>
              <a:ext uri="{FF2B5EF4-FFF2-40B4-BE49-F238E27FC236}">
                <a16:creationId xmlns:a16="http://schemas.microsoft.com/office/drawing/2014/main" id="{2CBC215F-A33B-748F-7CD6-C45C06E6EA0C}"/>
              </a:ext>
            </a:extLst>
          </p:cNvPr>
          <p:cNvSpPr>
            <a:spLocks noGrp="1"/>
          </p:cNvSpPr>
          <p:nvPr>
            <p:ph idx="1"/>
          </p:nvPr>
        </p:nvSpPr>
        <p:spPr>
          <a:xfrm>
            <a:off x="581192" y="1444680"/>
            <a:ext cx="11029615" cy="4746258"/>
          </a:xfrm>
        </p:spPr>
        <p:txBody>
          <a:bodyPr anchor="t">
            <a:normAutofit/>
          </a:bodyPr>
          <a:lstStyle/>
          <a:p>
            <a:pPr algn="just"/>
            <a:r>
              <a:rPr lang="en-US" dirty="0">
                <a:solidFill>
                  <a:schemeClr val="tx1"/>
                </a:solidFill>
                <a:latin typeface="+mj-lt"/>
              </a:rPr>
              <a:t>Target Co. may have multiple intangibles, such as brand, patents, trademarks, non-compete commitments, etc. </a:t>
            </a:r>
          </a:p>
          <a:p>
            <a:pPr algn="just"/>
            <a:r>
              <a:rPr lang="en-US" dirty="0">
                <a:solidFill>
                  <a:schemeClr val="tx1"/>
                </a:solidFill>
                <a:latin typeface="+mj-lt"/>
              </a:rPr>
              <a:t>Intangibles may or may not have been recognized by Target Co. in its books</a:t>
            </a:r>
          </a:p>
          <a:p>
            <a:pPr algn="just"/>
            <a:r>
              <a:rPr lang="en-US" b="1" dirty="0">
                <a:solidFill>
                  <a:schemeClr val="tx1"/>
                </a:solidFill>
                <a:latin typeface="+mj-lt"/>
              </a:rPr>
              <a:t>Illustrative elements for evaluation:</a:t>
            </a:r>
          </a:p>
          <a:p>
            <a:pPr lvl="1" algn="just"/>
            <a:r>
              <a:rPr lang="en-US" dirty="0">
                <a:solidFill>
                  <a:schemeClr val="tx1"/>
                </a:solidFill>
                <a:latin typeface="+mj-lt"/>
              </a:rPr>
              <a:t>Where shall the brand-specific intangibles be housed post acquisition?</a:t>
            </a:r>
          </a:p>
          <a:p>
            <a:pPr lvl="1" algn="just"/>
            <a:r>
              <a:rPr lang="en-US" dirty="0">
                <a:solidFill>
                  <a:schemeClr val="tx1"/>
                </a:solidFill>
                <a:latin typeface="+mj-lt"/>
              </a:rPr>
              <a:t>Whether additional cost shall be required to be expensed by Acquiring Co. for use of intangibles?</a:t>
            </a:r>
          </a:p>
          <a:p>
            <a:pPr lvl="1" algn="just"/>
            <a:r>
              <a:rPr lang="en-US" dirty="0">
                <a:solidFill>
                  <a:schemeClr val="tx1"/>
                </a:solidFill>
                <a:latin typeface="+mj-lt"/>
              </a:rPr>
              <a:t>Whether the regulations dealing with such intangibles generate valuation impact?</a:t>
            </a:r>
          </a:p>
          <a:p>
            <a:pPr lvl="1" algn="just"/>
            <a:r>
              <a:rPr lang="en-US" dirty="0">
                <a:solidFill>
                  <a:schemeClr val="tx1"/>
                </a:solidFill>
                <a:latin typeface="+mj-lt"/>
              </a:rPr>
              <a:t>Whether the Target Co.’s business is primarily dependent on such intangibles?</a:t>
            </a:r>
          </a:p>
          <a:p>
            <a:pPr lvl="1" algn="just"/>
            <a:r>
              <a:rPr lang="en-US" dirty="0">
                <a:solidFill>
                  <a:schemeClr val="tx1"/>
                </a:solidFill>
                <a:latin typeface="+mj-lt"/>
              </a:rPr>
              <a:t>Consideration of replacement/ reproduction cost of assets </a:t>
            </a:r>
          </a:p>
        </p:txBody>
      </p:sp>
      <p:sp>
        <p:nvSpPr>
          <p:cNvPr id="2" name="Date Placeholder 3">
            <a:extLst>
              <a:ext uri="{FF2B5EF4-FFF2-40B4-BE49-F238E27FC236}">
                <a16:creationId xmlns:a16="http://schemas.microsoft.com/office/drawing/2014/main" id="{6FB23A99-E721-4C48-E2C1-4435647BBE6E}"/>
              </a:ext>
            </a:extLst>
          </p:cNvPr>
          <p:cNvSpPr>
            <a:spLocks noGrp="1"/>
          </p:cNvSpPr>
          <p:nvPr>
            <p:ph type="dt" sz="half" idx="10"/>
          </p:nvPr>
        </p:nvSpPr>
        <p:spPr>
          <a:xfrm>
            <a:off x="7605951" y="6423914"/>
            <a:ext cx="2844799" cy="365125"/>
          </a:xfrm>
        </p:spPr>
        <p:txBody>
          <a:bodyPr/>
          <a:lstStyle/>
          <a:p>
            <a:r>
              <a:rPr lang="en-US"/>
              <a:t>December 9, 2023</a:t>
            </a:r>
            <a:endParaRPr lang="en-US" dirty="0"/>
          </a:p>
        </p:txBody>
      </p:sp>
    </p:spTree>
    <p:extLst>
      <p:ext uri="{BB962C8B-B14F-4D97-AF65-F5344CB8AC3E}">
        <p14:creationId xmlns:p14="http://schemas.microsoft.com/office/powerpoint/2010/main" val="3614759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E7FEFB-0359-2287-18BE-9654336D06DF}"/>
              </a:ext>
            </a:extLst>
          </p:cNvPr>
          <p:cNvSpPr>
            <a:spLocks noGrp="1"/>
          </p:cNvSpPr>
          <p:nvPr>
            <p:ph type="title"/>
          </p:nvPr>
        </p:nvSpPr>
        <p:spPr>
          <a:xfrm>
            <a:off x="581192" y="454080"/>
            <a:ext cx="11029616" cy="990600"/>
          </a:xfrm>
        </p:spPr>
        <p:txBody>
          <a:bodyPr/>
          <a:lstStyle/>
          <a:p>
            <a:r>
              <a:rPr lang="en-US" dirty="0">
                <a:solidFill>
                  <a:schemeClr val="tx1"/>
                </a:solidFill>
              </a:rPr>
              <a:t>Common concerns – Synergy</a:t>
            </a:r>
            <a:endParaRPr lang="en-IN" dirty="0">
              <a:solidFill>
                <a:schemeClr val="tx1"/>
              </a:solidFill>
            </a:endParaRPr>
          </a:p>
        </p:txBody>
      </p:sp>
      <p:sp>
        <p:nvSpPr>
          <p:cNvPr id="4" name="Footer Placeholder 3">
            <a:extLst>
              <a:ext uri="{FF2B5EF4-FFF2-40B4-BE49-F238E27FC236}">
                <a16:creationId xmlns:a16="http://schemas.microsoft.com/office/drawing/2014/main" id="{95B18327-EB1A-17A0-0193-9312EBE4A4DF}"/>
              </a:ext>
            </a:extLst>
          </p:cNvPr>
          <p:cNvSpPr>
            <a:spLocks noGrp="1"/>
          </p:cNvSpPr>
          <p:nvPr>
            <p:ph type="ftr" sz="quarter" idx="11"/>
          </p:nvPr>
        </p:nvSpPr>
        <p:spPr/>
        <p:txBody>
          <a:bodyPr/>
          <a:lstStyle/>
          <a:p>
            <a:r>
              <a:rPr lang="en-US"/>
              <a:t>Mergers &amp; Acquisitions                                                                                           Drushti Desai</a:t>
            </a:r>
            <a:endParaRPr lang="en-US" dirty="0"/>
          </a:p>
        </p:txBody>
      </p:sp>
      <p:sp>
        <p:nvSpPr>
          <p:cNvPr id="5" name="Slide Number Placeholder 4">
            <a:extLst>
              <a:ext uri="{FF2B5EF4-FFF2-40B4-BE49-F238E27FC236}">
                <a16:creationId xmlns:a16="http://schemas.microsoft.com/office/drawing/2014/main" id="{027EF67E-4893-64B1-8F45-048B5AD6FBA6}"/>
              </a:ext>
            </a:extLst>
          </p:cNvPr>
          <p:cNvSpPr>
            <a:spLocks noGrp="1"/>
          </p:cNvSpPr>
          <p:nvPr>
            <p:ph type="sldNum" sz="quarter" idx="12"/>
          </p:nvPr>
        </p:nvSpPr>
        <p:spPr/>
        <p:txBody>
          <a:bodyPr/>
          <a:lstStyle/>
          <a:p>
            <a:fld id="{3A98EE3D-8CD1-4C3F-BD1C-C98C9596463C}" type="slidenum">
              <a:rPr lang="en-US" smtClean="0"/>
              <a:t>28</a:t>
            </a:fld>
            <a:endParaRPr lang="en-US" dirty="0"/>
          </a:p>
        </p:txBody>
      </p:sp>
      <p:sp>
        <p:nvSpPr>
          <p:cNvPr id="11" name="Content Placeholder 6">
            <a:extLst>
              <a:ext uri="{FF2B5EF4-FFF2-40B4-BE49-F238E27FC236}">
                <a16:creationId xmlns:a16="http://schemas.microsoft.com/office/drawing/2014/main" id="{01379106-A638-DEAD-74D9-D343CE394123}"/>
              </a:ext>
            </a:extLst>
          </p:cNvPr>
          <p:cNvSpPr txBox="1">
            <a:spLocks/>
          </p:cNvSpPr>
          <p:nvPr/>
        </p:nvSpPr>
        <p:spPr>
          <a:xfrm>
            <a:off x="725300" y="2247357"/>
            <a:ext cx="5033420" cy="505661"/>
          </a:xfrm>
          <a:prstGeom prst="rect">
            <a:avLst/>
          </a:prstGeom>
          <a:solidFill>
            <a:schemeClr val="accent1">
              <a:lumMod val="20000"/>
              <a:lumOff val="80000"/>
            </a:schemeClr>
          </a:solidFill>
          <a:ln>
            <a:solidFill>
              <a:schemeClr val="accent1"/>
            </a:solidFill>
            <a:prstDash val="dash"/>
          </a:ln>
        </p:spPr>
        <p:txBody>
          <a:bodyPr vert="horz" lIns="91440" tIns="45720" rIns="91440" bIns="45720" rtlCol="0" anchor="t">
            <a:normAutofit lnSpcReduction="10000"/>
          </a:bodyPr>
          <a:lst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spcBef>
                <a:spcPts val="300"/>
              </a:spcBef>
              <a:spcAft>
                <a:spcPts val="300"/>
              </a:spcAft>
              <a:buNone/>
            </a:pPr>
            <a:r>
              <a:rPr lang="en-US" sz="1400" dirty="0">
                <a:solidFill>
                  <a:schemeClr val="tx1"/>
                </a:solidFill>
                <a:latin typeface="+mj-lt"/>
              </a:rPr>
              <a:t>Synergies leading to increase in operating income and/or growth of business</a:t>
            </a:r>
            <a:endParaRPr lang="en-IN" sz="1400" dirty="0">
              <a:solidFill>
                <a:schemeClr val="tx1"/>
              </a:solidFill>
              <a:latin typeface="+mj-lt"/>
            </a:endParaRPr>
          </a:p>
        </p:txBody>
      </p:sp>
      <p:sp>
        <p:nvSpPr>
          <p:cNvPr id="13" name="Content Placeholder 6">
            <a:extLst>
              <a:ext uri="{FF2B5EF4-FFF2-40B4-BE49-F238E27FC236}">
                <a16:creationId xmlns:a16="http://schemas.microsoft.com/office/drawing/2014/main" id="{F420A3B4-9449-754F-1304-ADE65C3F7DF6}"/>
              </a:ext>
            </a:extLst>
          </p:cNvPr>
          <p:cNvSpPr txBox="1">
            <a:spLocks/>
          </p:cNvSpPr>
          <p:nvPr/>
        </p:nvSpPr>
        <p:spPr>
          <a:xfrm>
            <a:off x="724983" y="1812337"/>
            <a:ext cx="5033420" cy="365125"/>
          </a:xfrm>
          <a:prstGeom prst="rect">
            <a:avLst/>
          </a:prstGeom>
          <a:solidFill>
            <a:schemeClr val="accent1"/>
          </a:solidFill>
          <a:ln>
            <a:solidFill>
              <a:schemeClr val="accent1"/>
            </a:solidFill>
            <a:prstDash val="dash"/>
          </a:ln>
        </p:spPr>
        <p:txBody>
          <a:bodyPr vert="horz" lIns="91440" tIns="45720" rIns="91440" bIns="45720" rtlCol="0" anchor="t">
            <a:normAutofit/>
          </a:bodyPr>
          <a:lst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spcBef>
                <a:spcPts val="300"/>
              </a:spcBef>
              <a:spcAft>
                <a:spcPts val="300"/>
              </a:spcAft>
              <a:buNone/>
            </a:pPr>
            <a:r>
              <a:rPr lang="en-US" sz="1600" b="1" dirty="0">
                <a:solidFill>
                  <a:schemeClr val="bg1"/>
                </a:solidFill>
                <a:latin typeface="+mj-lt"/>
              </a:rPr>
              <a:t>Operational Synergy</a:t>
            </a:r>
            <a:endParaRPr lang="en-IN" sz="1400" dirty="0">
              <a:solidFill>
                <a:schemeClr val="bg1"/>
              </a:solidFill>
              <a:latin typeface="+mj-lt"/>
            </a:endParaRPr>
          </a:p>
        </p:txBody>
      </p:sp>
      <p:pic>
        <p:nvPicPr>
          <p:cNvPr id="18" name="Picture 17" descr="A black background with a black square&#10;&#10;Description automatically generated with medium confidence">
            <a:extLst>
              <a:ext uri="{FF2B5EF4-FFF2-40B4-BE49-F238E27FC236}">
                <a16:creationId xmlns:a16="http://schemas.microsoft.com/office/drawing/2014/main" id="{6579871F-9EEA-921A-BCD7-FEB0708778CC}"/>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1865" y="1308791"/>
            <a:ext cx="756000" cy="756000"/>
          </a:xfrm>
          <a:prstGeom prst="rect">
            <a:avLst/>
          </a:prstGeom>
          <a:solidFill>
            <a:schemeClr val="bg1"/>
          </a:solidFill>
        </p:spPr>
      </p:pic>
      <p:sp>
        <p:nvSpPr>
          <p:cNvPr id="19" name="Content Placeholder 6">
            <a:extLst>
              <a:ext uri="{FF2B5EF4-FFF2-40B4-BE49-F238E27FC236}">
                <a16:creationId xmlns:a16="http://schemas.microsoft.com/office/drawing/2014/main" id="{9E36E3B4-281F-AE2A-0549-154ABC628205}"/>
              </a:ext>
            </a:extLst>
          </p:cNvPr>
          <p:cNvSpPr txBox="1">
            <a:spLocks/>
          </p:cNvSpPr>
          <p:nvPr/>
        </p:nvSpPr>
        <p:spPr>
          <a:xfrm>
            <a:off x="727800" y="2864453"/>
            <a:ext cx="5033420" cy="3401436"/>
          </a:xfrm>
          <a:prstGeom prst="rect">
            <a:avLst/>
          </a:prstGeom>
          <a:ln>
            <a:solidFill>
              <a:schemeClr val="accent1"/>
            </a:solidFill>
            <a:prstDash val="dash"/>
          </a:ln>
        </p:spPr>
        <p:txBody>
          <a:bodyPr vert="horz" lIns="91440" tIns="45720" rIns="91440" bIns="45720" rtlCol="0" anchor="t">
            <a:normAutofit/>
          </a:bodyPr>
          <a:lst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300"/>
              </a:spcBef>
              <a:spcAft>
                <a:spcPts val="300"/>
              </a:spcAft>
            </a:pPr>
            <a:r>
              <a:rPr lang="en-US" sz="1600" dirty="0">
                <a:solidFill>
                  <a:schemeClr val="tx1"/>
                </a:solidFill>
                <a:latin typeface="+mj-lt"/>
              </a:rPr>
              <a:t>Cost-effective business operations due to scaling</a:t>
            </a:r>
          </a:p>
          <a:p>
            <a:pPr>
              <a:spcBef>
                <a:spcPts val="300"/>
              </a:spcBef>
              <a:spcAft>
                <a:spcPts val="300"/>
              </a:spcAft>
            </a:pPr>
            <a:r>
              <a:rPr lang="en-US" sz="1600" dirty="0">
                <a:solidFill>
                  <a:schemeClr val="tx1"/>
                </a:solidFill>
                <a:latin typeface="+mj-lt"/>
              </a:rPr>
              <a:t>Greater bargain power due to combined operations, resulting in higher margins, power to set industry standards, etc.</a:t>
            </a:r>
          </a:p>
          <a:p>
            <a:pPr>
              <a:spcBef>
                <a:spcPts val="300"/>
              </a:spcBef>
              <a:spcAft>
                <a:spcPts val="300"/>
              </a:spcAft>
            </a:pPr>
            <a:r>
              <a:rPr lang="en-US" sz="1600" dirty="0">
                <a:solidFill>
                  <a:schemeClr val="tx1"/>
                </a:solidFill>
                <a:latin typeface="+mj-lt"/>
              </a:rPr>
              <a:t>Leveraging on diverse functional strengths of Target Co. and Acquiring Co. to develop products/services/efficiencies  </a:t>
            </a:r>
          </a:p>
          <a:p>
            <a:pPr>
              <a:spcBef>
                <a:spcPts val="300"/>
              </a:spcBef>
              <a:spcAft>
                <a:spcPts val="300"/>
              </a:spcAft>
            </a:pPr>
            <a:endParaRPr lang="en-US" sz="1600" dirty="0">
              <a:solidFill>
                <a:schemeClr val="tx1"/>
              </a:solidFill>
              <a:latin typeface="+mj-lt"/>
            </a:endParaRPr>
          </a:p>
          <a:p>
            <a:pPr algn="ctr">
              <a:spcBef>
                <a:spcPts val="300"/>
              </a:spcBef>
              <a:spcAft>
                <a:spcPts val="300"/>
              </a:spcAft>
            </a:pPr>
            <a:endParaRPr lang="en-IN" sz="1400" dirty="0">
              <a:solidFill>
                <a:schemeClr val="tx1"/>
              </a:solidFill>
              <a:latin typeface="+mj-lt"/>
            </a:endParaRPr>
          </a:p>
        </p:txBody>
      </p:sp>
      <p:sp>
        <p:nvSpPr>
          <p:cNvPr id="7" name="Content Placeholder 6">
            <a:extLst>
              <a:ext uri="{FF2B5EF4-FFF2-40B4-BE49-F238E27FC236}">
                <a16:creationId xmlns:a16="http://schemas.microsoft.com/office/drawing/2014/main" id="{1CF77B29-5D64-FCEE-A98E-B3E66536F6A6}"/>
              </a:ext>
            </a:extLst>
          </p:cNvPr>
          <p:cNvSpPr>
            <a:spLocks noGrp="1"/>
          </p:cNvSpPr>
          <p:nvPr>
            <p:ph idx="1"/>
          </p:nvPr>
        </p:nvSpPr>
        <p:spPr>
          <a:xfrm>
            <a:off x="6374096" y="2849462"/>
            <a:ext cx="5033420" cy="3401436"/>
          </a:xfrm>
          <a:ln>
            <a:solidFill>
              <a:schemeClr val="accent1"/>
            </a:solidFill>
            <a:prstDash val="dash"/>
          </a:ln>
        </p:spPr>
        <p:txBody>
          <a:bodyPr anchor="t">
            <a:normAutofit fontScale="92500" lnSpcReduction="10000"/>
          </a:bodyPr>
          <a:lstStyle/>
          <a:p>
            <a:pPr algn="just">
              <a:spcBef>
                <a:spcPts val="300"/>
              </a:spcBef>
              <a:spcAft>
                <a:spcPts val="300"/>
              </a:spcAft>
            </a:pPr>
            <a:r>
              <a:rPr lang="en-US" sz="1600" dirty="0">
                <a:solidFill>
                  <a:schemeClr val="tx1"/>
                </a:solidFill>
                <a:latin typeface="+mj-lt"/>
              </a:rPr>
              <a:t>Enhanced debt capacity</a:t>
            </a:r>
          </a:p>
          <a:p>
            <a:pPr lvl="1" algn="just">
              <a:spcBef>
                <a:spcPts val="300"/>
              </a:spcBef>
              <a:spcAft>
                <a:spcPts val="300"/>
              </a:spcAft>
            </a:pPr>
            <a:r>
              <a:rPr lang="en-US" sz="1400" dirty="0">
                <a:solidFill>
                  <a:schemeClr val="tx1"/>
                </a:solidFill>
                <a:latin typeface="+mj-lt"/>
              </a:rPr>
              <a:t>Improved credibility upon combination of firms – their earnings, cashflows, repayment capacities, etc.</a:t>
            </a:r>
          </a:p>
          <a:p>
            <a:pPr lvl="1" algn="just">
              <a:spcBef>
                <a:spcPts val="300"/>
              </a:spcBef>
              <a:spcAft>
                <a:spcPts val="300"/>
              </a:spcAft>
            </a:pPr>
            <a:r>
              <a:rPr lang="en-US" sz="1400" dirty="0">
                <a:solidFill>
                  <a:schemeClr val="tx1"/>
                </a:solidFill>
                <a:latin typeface="+mj-lt"/>
              </a:rPr>
              <a:t>Possibility to avail funds at lesser rate, thus reducing cost of debt too</a:t>
            </a:r>
          </a:p>
          <a:p>
            <a:pPr algn="just">
              <a:spcBef>
                <a:spcPts val="300"/>
              </a:spcBef>
              <a:spcAft>
                <a:spcPts val="300"/>
              </a:spcAft>
            </a:pPr>
            <a:r>
              <a:rPr lang="en-US" sz="1600" dirty="0">
                <a:solidFill>
                  <a:schemeClr val="tx1"/>
                </a:solidFill>
                <a:latin typeface="+mj-lt"/>
              </a:rPr>
              <a:t>Tax savings</a:t>
            </a:r>
          </a:p>
          <a:p>
            <a:pPr lvl="1" algn="just">
              <a:spcBef>
                <a:spcPts val="300"/>
              </a:spcBef>
              <a:spcAft>
                <a:spcPts val="300"/>
              </a:spcAft>
            </a:pPr>
            <a:r>
              <a:rPr lang="en-US" sz="1400" dirty="0">
                <a:solidFill>
                  <a:schemeClr val="tx1"/>
                </a:solidFill>
                <a:latin typeface="+mj-lt"/>
              </a:rPr>
              <a:t>Savings due to special exemptions to Target Co.</a:t>
            </a:r>
          </a:p>
          <a:p>
            <a:pPr lvl="1" algn="just">
              <a:spcBef>
                <a:spcPts val="300"/>
              </a:spcBef>
              <a:spcAft>
                <a:spcPts val="300"/>
              </a:spcAft>
            </a:pPr>
            <a:r>
              <a:rPr lang="en-US" sz="1400" dirty="0">
                <a:solidFill>
                  <a:schemeClr val="tx1"/>
                </a:solidFill>
                <a:latin typeface="+mj-lt"/>
              </a:rPr>
              <a:t>Savings by absorption of operating losses of Target Co.</a:t>
            </a:r>
          </a:p>
          <a:p>
            <a:pPr lvl="1" algn="just">
              <a:spcBef>
                <a:spcPts val="300"/>
              </a:spcBef>
              <a:spcAft>
                <a:spcPts val="300"/>
              </a:spcAft>
            </a:pPr>
            <a:r>
              <a:rPr lang="en-US" sz="1400" dirty="0">
                <a:solidFill>
                  <a:schemeClr val="tx1"/>
                </a:solidFill>
                <a:latin typeface="+mj-lt"/>
              </a:rPr>
              <a:t>Savings due to lowering of interest expense</a:t>
            </a:r>
            <a:endParaRPr lang="en-US" sz="1600" dirty="0">
              <a:solidFill>
                <a:schemeClr val="tx1"/>
              </a:solidFill>
              <a:latin typeface="+mj-lt"/>
            </a:endParaRPr>
          </a:p>
          <a:p>
            <a:pPr algn="just">
              <a:spcBef>
                <a:spcPts val="300"/>
              </a:spcBef>
              <a:spcAft>
                <a:spcPts val="300"/>
              </a:spcAft>
            </a:pPr>
            <a:r>
              <a:rPr lang="en-US" sz="1600" dirty="0">
                <a:solidFill>
                  <a:schemeClr val="tx1"/>
                </a:solidFill>
                <a:latin typeface="+mj-lt"/>
              </a:rPr>
              <a:t>Cash-Project match</a:t>
            </a:r>
          </a:p>
          <a:p>
            <a:pPr lvl="1" algn="just">
              <a:spcBef>
                <a:spcPts val="300"/>
              </a:spcBef>
              <a:spcAft>
                <a:spcPts val="300"/>
              </a:spcAft>
            </a:pPr>
            <a:r>
              <a:rPr lang="en-US" sz="1400" dirty="0">
                <a:solidFill>
                  <a:schemeClr val="tx1"/>
                </a:solidFill>
                <a:latin typeface="+mj-lt"/>
              </a:rPr>
              <a:t>Combination of cash-crunched, but high return projects firm, with cash-surplus but limited project opportunities</a:t>
            </a:r>
          </a:p>
          <a:p>
            <a:pPr lvl="1" algn="just">
              <a:spcBef>
                <a:spcPts val="300"/>
              </a:spcBef>
              <a:spcAft>
                <a:spcPts val="300"/>
              </a:spcAft>
            </a:pPr>
            <a:r>
              <a:rPr lang="en-US" sz="1400" dirty="0">
                <a:solidFill>
                  <a:schemeClr val="tx1"/>
                </a:solidFill>
                <a:latin typeface="+mj-lt"/>
              </a:rPr>
              <a:t>Optimized resource allocation</a:t>
            </a:r>
          </a:p>
        </p:txBody>
      </p:sp>
      <p:sp>
        <p:nvSpPr>
          <p:cNvPr id="8" name="Content Placeholder 6">
            <a:extLst>
              <a:ext uri="{FF2B5EF4-FFF2-40B4-BE49-F238E27FC236}">
                <a16:creationId xmlns:a16="http://schemas.microsoft.com/office/drawing/2014/main" id="{7C8289CE-DA79-E51C-EB4C-7F39CACCC5C2}"/>
              </a:ext>
            </a:extLst>
          </p:cNvPr>
          <p:cNvSpPr txBox="1">
            <a:spLocks/>
          </p:cNvSpPr>
          <p:nvPr/>
        </p:nvSpPr>
        <p:spPr>
          <a:xfrm>
            <a:off x="6374096" y="1797348"/>
            <a:ext cx="5033420" cy="365125"/>
          </a:xfrm>
          <a:prstGeom prst="rect">
            <a:avLst/>
          </a:prstGeom>
          <a:solidFill>
            <a:schemeClr val="accent1"/>
          </a:solidFill>
          <a:ln>
            <a:solidFill>
              <a:schemeClr val="accent1"/>
            </a:solidFill>
            <a:prstDash val="dash"/>
          </a:ln>
        </p:spPr>
        <p:txBody>
          <a:bodyPr vert="horz" lIns="91440" tIns="45720" rIns="91440" bIns="45720" rtlCol="0" anchor="t">
            <a:normAutofit/>
          </a:bodyPr>
          <a:lst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spcBef>
                <a:spcPts val="300"/>
              </a:spcBef>
              <a:spcAft>
                <a:spcPts val="300"/>
              </a:spcAft>
              <a:buNone/>
            </a:pPr>
            <a:r>
              <a:rPr lang="en-US" sz="1600" b="1" dirty="0">
                <a:solidFill>
                  <a:schemeClr val="bg1"/>
                </a:solidFill>
                <a:latin typeface="+mj-lt"/>
              </a:rPr>
              <a:t>Financial Synergy</a:t>
            </a:r>
            <a:endParaRPr lang="en-IN" sz="1400" baseline="30000" dirty="0">
              <a:solidFill>
                <a:srgbClr val="FF0000"/>
              </a:solidFill>
              <a:latin typeface="+mj-lt"/>
            </a:endParaRPr>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3C770C93-D707-C8D8-64CC-751C0ED191F2}"/>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37200" y="1310355"/>
            <a:ext cx="756000" cy="756000"/>
          </a:xfrm>
          <a:prstGeom prst="rect">
            <a:avLst/>
          </a:prstGeom>
          <a:solidFill>
            <a:schemeClr val="bg1"/>
          </a:solidFill>
        </p:spPr>
      </p:pic>
      <p:sp>
        <p:nvSpPr>
          <p:cNvPr id="14" name="Content Placeholder 6">
            <a:extLst>
              <a:ext uri="{FF2B5EF4-FFF2-40B4-BE49-F238E27FC236}">
                <a16:creationId xmlns:a16="http://schemas.microsoft.com/office/drawing/2014/main" id="{CE4A2EF1-31E3-C7E3-68EA-BC466C6340A5}"/>
              </a:ext>
            </a:extLst>
          </p:cNvPr>
          <p:cNvSpPr txBox="1">
            <a:spLocks/>
          </p:cNvSpPr>
          <p:nvPr/>
        </p:nvSpPr>
        <p:spPr>
          <a:xfrm>
            <a:off x="6374096" y="2247683"/>
            <a:ext cx="5033420" cy="505661"/>
          </a:xfrm>
          <a:prstGeom prst="rect">
            <a:avLst/>
          </a:prstGeom>
          <a:solidFill>
            <a:schemeClr val="accent1">
              <a:lumMod val="20000"/>
              <a:lumOff val="80000"/>
            </a:schemeClr>
          </a:solidFill>
          <a:ln>
            <a:solidFill>
              <a:schemeClr val="accent1"/>
            </a:solidFill>
            <a:prstDash val="dash"/>
          </a:ln>
        </p:spPr>
        <p:txBody>
          <a:bodyPr vert="horz" lIns="91440" tIns="45720" rIns="91440" bIns="45720" rtlCol="0" anchor="t">
            <a:normAutofit fontScale="92500"/>
          </a:bodyPr>
          <a:lst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spcBef>
                <a:spcPts val="300"/>
              </a:spcBef>
              <a:spcAft>
                <a:spcPts val="300"/>
              </a:spcAft>
              <a:buNone/>
            </a:pPr>
            <a:r>
              <a:rPr lang="en-US" sz="1400" dirty="0">
                <a:solidFill>
                  <a:schemeClr val="tx1"/>
                </a:solidFill>
                <a:latin typeface="+mj-lt"/>
              </a:rPr>
              <a:t>Synergies leading to improvement in financial health of business through lowering finance cost/ generating higher cashflows</a:t>
            </a:r>
            <a:endParaRPr lang="en-IN" sz="1400" dirty="0">
              <a:solidFill>
                <a:schemeClr val="tx1"/>
              </a:solidFill>
              <a:latin typeface="+mj-lt"/>
            </a:endParaRPr>
          </a:p>
        </p:txBody>
      </p:sp>
      <p:sp>
        <p:nvSpPr>
          <p:cNvPr id="2" name="Date Placeholder 3">
            <a:extLst>
              <a:ext uri="{FF2B5EF4-FFF2-40B4-BE49-F238E27FC236}">
                <a16:creationId xmlns:a16="http://schemas.microsoft.com/office/drawing/2014/main" id="{BDBDE74A-36DE-B8CC-E806-DE1967459614}"/>
              </a:ext>
            </a:extLst>
          </p:cNvPr>
          <p:cNvSpPr>
            <a:spLocks noGrp="1"/>
          </p:cNvSpPr>
          <p:nvPr>
            <p:ph type="dt" sz="half" idx="10"/>
          </p:nvPr>
        </p:nvSpPr>
        <p:spPr>
          <a:xfrm>
            <a:off x="7605951" y="6423914"/>
            <a:ext cx="2844799" cy="365125"/>
          </a:xfrm>
        </p:spPr>
        <p:txBody>
          <a:bodyPr/>
          <a:lstStyle/>
          <a:p>
            <a:r>
              <a:rPr lang="en-US"/>
              <a:t>December 9, 2023</a:t>
            </a:r>
            <a:endParaRPr lang="en-US" dirty="0"/>
          </a:p>
        </p:txBody>
      </p:sp>
    </p:spTree>
    <p:extLst>
      <p:ext uri="{BB962C8B-B14F-4D97-AF65-F5344CB8AC3E}">
        <p14:creationId xmlns:p14="http://schemas.microsoft.com/office/powerpoint/2010/main" val="2620620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E7FEFB-0359-2287-18BE-9654336D06DF}"/>
              </a:ext>
            </a:extLst>
          </p:cNvPr>
          <p:cNvSpPr>
            <a:spLocks noGrp="1"/>
          </p:cNvSpPr>
          <p:nvPr>
            <p:ph type="title"/>
          </p:nvPr>
        </p:nvSpPr>
        <p:spPr>
          <a:xfrm>
            <a:off x="581192" y="454080"/>
            <a:ext cx="11029616" cy="990600"/>
          </a:xfrm>
        </p:spPr>
        <p:txBody>
          <a:bodyPr/>
          <a:lstStyle/>
          <a:p>
            <a:r>
              <a:rPr lang="en-US" dirty="0">
                <a:solidFill>
                  <a:schemeClr val="tx1"/>
                </a:solidFill>
              </a:rPr>
              <a:t>Common concerns – Synergy</a:t>
            </a:r>
            <a:endParaRPr lang="en-IN" dirty="0">
              <a:solidFill>
                <a:schemeClr val="tx1"/>
              </a:solidFill>
            </a:endParaRPr>
          </a:p>
        </p:txBody>
      </p:sp>
      <p:sp>
        <p:nvSpPr>
          <p:cNvPr id="4" name="Footer Placeholder 3">
            <a:extLst>
              <a:ext uri="{FF2B5EF4-FFF2-40B4-BE49-F238E27FC236}">
                <a16:creationId xmlns:a16="http://schemas.microsoft.com/office/drawing/2014/main" id="{95B18327-EB1A-17A0-0193-9312EBE4A4DF}"/>
              </a:ext>
            </a:extLst>
          </p:cNvPr>
          <p:cNvSpPr>
            <a:spLocks noGrp="1"/>
          </p:cNvSpPr>
          <p:nvPr>
            <p:ph type="ftr" sz="quarter" idx="11"/>
          </p:nvPr>
        </p:nvSpPr>
        <p:spPr/>
        <p:txBody>
          <a:bodyPr/>
          <a:lstStyle/>
          <a:p>
            <a:r>
              <a:rPr lang="en-US"/>
              <a:t>Mergers &amp; Acquisitions                                                                                           Drushti Desai</a:t>
            </a:r>
            <a:endParaRPr lang="en-US" dirty="0"/>
          </a:p>
        </p:txBody>
      </p:sp>
      <p:sp>
        <p:nvSpPr>
          <p:cNvPr id="5" name="Slide Number Placeholder 4">
            <a:extLst>
              <a:ext uri="{FF2B5EF4-FFF2-40B4-BE49-F238E27FC236}">
                <a16:creationId xmlns:a16="http://schemas.microsoft.com/office/drawing/2014/main" id="{027EF67E-4893-64B1-8F45-048B5AD6FBA6}"/>
              </a:ext>
            </a:extLst>
          </p:cNvPr>
          <p:cNvSpPr>
            <a:spLocks noGrp="1"/>
          </p:cNvSpPr>
          <p:nvPr>
            <p:ph type="sldNum" sz="quarter" idx="12"/>
          </p:nvPr>
        </p:nvSpPr>
        <p:spPr/>
        <p:txBody>
          <a:bodyPr/>
          <a:lstStyle/>
          <a:p>
            <a:fld id="{3A98EE3D-8CD1-4C3F-BD1C-C98C9596463C}" type="slidenum">
              <a:rPr lang="en-US" smtClean="0"/>
              <a:t>29</a:t>
            </a:fld>
            <a:endParaRPr lang="en-US" dirty="0"/>
          </a:p>
        </p:txBody>
      </p:sp>
      <p:sp>
        <p:nvSpPr>
          <p:cNvPr id="10" name="Content Placeholder 6">
            <a:extLst>
              <a:ext uri="{FF2B5EF4-FFF2-40B4-BE49-F238E27FC236}">
                <a16:creationId xmlns:a16="http://schemas.microsoft.com/office/drawing/2014/main" id="{2CBC215F-A33B-748F-7CD6-C45C06E6EA0C}"/>
              </a:ext>
            </a:extLst>
          </p:cNvPr>
          <p:cNvSpPr>
            <a:spLocks noGrp="1"/>
          </p:cNvSpPr>
          <p:nvPr>
            <p:ph idx="1"/>
          </p:nvPr>
        </p:nvSpPr>
        <p:spPr>
          <a:xfrm>
            <a:off x="581192" y="1444680"/>
            <a:ext cx="11029615" cy="4746258"/>
          </a:xfrm>
        </p:spPr>
        <p:txBody>
          <a:bodyPr anchor="t">
            <a:normAutofit/>
          </a:bodyPr>
          <a:lstStyle/>
          <a:p>
            <a:pPr algn="just"/>
            <a:r>
              <a:rPr lang="en-US" b="1" dirty="0">
                <a:solidFill>
                  <a:schemeClr val="tx1"/>
                </a:solidFill>
              </a:rPr>
              <a:t>Valuation of synergy</a:t>
            </a:r>
          </a:p>
          <a:p>
            <a:pPr lvl="1" algn="just"/>
            <a:r>
              <a:rPr lang="en-US" i="1" dirty="0">
                <a:solidFill>
                  <a:schemeClr val="tx1"/>
                </a:solidFill>
                <a:latin typeface="+mj-lt"/>
              </a:rPr>
              <a:t>What form is the synergy expected to be derived? </a:t>
            </a:r>
            <a:r>
              <a:rPr lang="en-US" dirty="0">
                <a:solidFill>
                  <a:schemeClr val="tx1"/>
                </a:solidFill>
                <a:latin typeface="+mj-lt"/>
                <a:sym typeface="Wingdings" panose="05000000000000000000" pitchFamily="2" charset="2"/>
              </a:rPr>
              <a:t> </a:t>
            </a:r>
            <a:r>
              <a:rPr lang="en-US" dirty="0">
                <a:solidFill>
                  <a:schemeClr val="tx1"/>
                </a:solidFill>
                <a:latin typeface="+mj-lt"/>
              </a:rPr>
              <a:t>Reduced costs, Higher growth, Lower cost of debt, etc.</a:t>
            </a:r>
          </a:p>
          <a:p>
            <a:pPr marL="324000" lvl="1" indent="0" algn="just">
              <a:buNone/>
            </a:pPr>
            <a:endParaRPr lang="en-US" i="1" dirty="0">
              <a:solidFill>
                <a:schemeClr val="tx1"/>
              </a:solidFill>
              <a:latin typeface="+mj-lt"/>
            </a:endParaRPr>
          </a:p>
          <a:p>
            <a:pPr marL="324000" lvl="1" indent="0" algn="just">
              <a:buNone/>
            </a:pPr>
            <a:endParaRPr lang="en-US" i="1" dirty="0">
              <a:solidFill>
                <a:schemeClr val="tx1"/>
              </a:solidFill>
              <a:latin typeface="+mj-lt"/>
            </a:endParaRPr>
          </a:p>
          <a:p>
            <a:pPr lvl="1" algn="just"/>
            <a:endParaRPr lang="en-US" sz="200" i="1" dirty="0">
              <a:solidFill>
                <a:schemeClr val="tx1"/>
              </a:solidFill>
              <a:latin typeface="+mj-lt"/>
            </a:endParaRPr>
          </a:p>
          <a:p>
            <a:pPr lvl="1" algn="just"/>
            <a:endParaRPr lang="en-US" sz="200" i="1" dirty="0">
              <a:solidFill>
                <a:schemeClr val="tx1"/>
              </a:solidFill>
              <a:latin typeface="+mj-lt"/>
            </a:endParaRPr>
          </a:p>
          <a:p>
            <a:pPr lvl="1" algn="just"/>
            <a:r>
              <a:rPr lang="en-US" i="1" dirty="0">
                <a:solidFill>
                  <a:schemeClr val="tx1"/>
                </a:solidFill>
                <a:latin typeface="+mj-lt"/>
              </a:rPr>
              <a:t>When shall the synergies impact the combined entity?</a:t>
            </a:r>
            <a:r>
              <a:rPr lang="en-US" dirty="0">
                <a:solidFill>
                  <a:schemeClr val="tx1"/>
                </a:solidFill>
                <a:latin typeface="+mj-lt"/>
              </a:rPr>
              <a:t> </a:t>
            </a:r>
            <a:r>
              <a:rPr lang="en-US" dirty="0">
                <a:solidFill>
                  <a:schemeClr val="tx1"/>
                </a:solidFill>
                <a:latin typeface="+mj-lt"/>
                <a:sym typeface="Wingdings" panose="05000000000000000000" pitchFamily="2" charset="2"/>
              </a:rPr>
              <a:t> Timing of synergy effect impacts business valuation; If synergies are expected to show results later in time, then </a:t>
            </a:r>
            <a:r>
              <a:rPr lang="en-US" dirty="0">
                <a:solidFill>
                  <a:schemeClr val="tx1"/>
                </a:solidFill>
                <a:latin typeface="+mj-lt"/>
              </a:rPr>
              <a:t>the lesser will be their present values accounted for in business valuations </a:t>
            </a:r>
          </a:p>
          <a:p>
            <a:pPr lvl="1" algn="just"/>
            <a:r>
              <a:rPr lang="en-US" i="1" dirty="0">
                <a:solidFill>
                  <a:schemeClr val="tx1"/>
                </a:solidFill>
                <a:latin typeface="+mj-lt"/>
              </a:rPr>
              <a:t>How to find value of synergy?</a:t>
            </a:r>
          </a:p>
          <a:p>
            <a:pPr lvl="1" algn="just"/>
            <a:endParaRPr lang="en-US" dirty="0">
              <a:solidFill>
                <a:schemeClr val="tx1"/>
              </a:solidFill>
              <a:latin typeface="+mj-lt"/>
            </a:endParaRPr>
          </a:p>
          <a:p>
            <a:pPr lvl="1" algn="just"/>
            <a:endParaRPr lang="en-US" dirty="0">
              <a:solidFill>
                <a:schemeClr val="tx1"/>
              </a:solidFill>
              <a:latin typeface="+mj-lt"/>
            </a:endParaRPr>
          </a:p>
          <a:p>
            <a:pPr lvl="2" algn="just"/>
            <a:endParaRPr lang="en-IN" dirty="0">
              <a:solidFill>
                <a:schemeClr val="tx1"/>
              </a:solidFill>
              <a:latin typeface="+mj-lt"/>
            </a:endParaRPr>
          </a:p>
        </p:txBody>
      </p:sp>
      <p:graphicFrame>
        <p:nvGraphicFramePr>
          <p:cNvPr id="7" name="Table 6">
            <a:extLst>
              <a:ext uri="{FF2B5EF4-FFF2-40B4-BE49-F238E27FC236}">
                <a16:creationId xmlns:a16="http://schemas.microsoft.com/office/drawing/2014/main" id="{25A4D811-6C25-C003-FDD3-C89E9F6A6448}"/>
              </a:ext>
            </a:extLst>
          </p:cNvPr>
          <p:cNvGraphicFramePr>
            <a:graphicFrameLocks noGrp="1"/>
          </p:cNvGraphicFramePr>
          <p:nvPr/>
        </p:nvGraphicFramePr>
        <p:xfrm>
          <a:off x="1342453" y="4398486"/>
          <a:ext cx="9885181" cy="1828800"/>
        </p:xfrm>
        <a:graphic>
          <a:graphicData uri="http://schemas.openxmlformats.org/drawingml/2006/table">
            <a:tbl>
              <a:tblPr firstRow="1" bandRow="1">
                <a:tableStyleId>{5C22544A-7EE6-4342-B048-85BDC9FD1C3A}</a:tableStyleId>
              </a:tblPr>
              <a:tblGrid>
                <a:gridCol w="8880840">
                  <a:extLst>
                    <a:ext uri="{9D8B030D-6E8A-4147-A177-3AD203B41FA5}">
                      <a16:colId xmlns:a16="http://schemas.microsoft.com/office/drawing/2014/main" val="4242928304"/>
                    </a:ext>
                  </a:extLst>
                </a:gridCol>
                <a:gridCol w="1004341">
                  <a:extLst>
                    <a:ext uri="{9D8B030D-6E8A-4147-A177-3AD203B41FA5}">
                      <a16:colId xmlns:a16="http://schemas.microsoft.com/office/drawing/2014/main" val="635088015"/>
                    </a:ext>
                  </a:extLst>
                </a:gridCol>
              </a:tblGrid>
              <a:tr h="268386">
                <a:tc>
                  <a:txBody>
                    <a:bodyPr/>
                    <a:lstStyle/>
                    <a:p>
                      <a:r>
                        <a:rPr lang="en-US" sz="1400" b="1" dirty="0">
                          <a:solidFill>
                            <a:schemeClr val="bg1"/>
                          </a:solidFill>
                        </a:rPr>
                        <a:t>Particulars</a:t>
                      </a:r>
                      <a:endParaRPr lang="en-IN" sz="1400" b="1" dirty="0">
                        <a:solidFill>
                          <a:schemeClr val="bg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r>
                        <a:rPr lang="en-US" sz="1400" b="1" dirty="0">
                          <a:solidFill>
                            <a:schemeClr val="bg1"/>
                          </a:solidFill>
                        </a:rPr>
                        <a:t>Amount</a:t>
                      </a:r>
                      <a:endParaRPr lang="en-IN" sz="1400" b="1" dirty="0">
                        <a:solidFill>
                          <a:schemeClr val="bg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860052504"/>
                  </a:ext>
                </a:extLst>
              </a:tr>
              <a:tr h="268386">
                <a:tc>
                  <a:txBody>
                    <a:bodyPr/>
                    <a:lstStyle/>
                    <a:p>
                      <a:r>
                        <a:rPr lang="en-US" sz="1400" b="0" dirty="0">
                          <a:solidFill>
                            <a:schemeClr val="tx1"/>
                          </a:solidFill>
                        </a:rPr>
                        <a:t>(A) Status-Quo valuation of Target Co. </a:t>
                      </a:r>
                      <a:endParaRPr lang="en-IN" sz="14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rPr>
                        <a:t>XX</a:t>
                      </a:r>
                      <a:endParaRPr lang="en-IN" sz="14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9802447"/>
                  </a:ext>
                </a:extLst>
              </a:tr>
              <a:tr h="268386">
                <a:tc>
                  <a:txBody>
                    <a:bodyPr/>
                    <a:lstStyle/>
                    <a:p>
                      <a:r>
                        <a:rPr lang="en-US" sz="1400" b="0" dirty="0">
                          <a:solidFill>
                            <a:schemeClr val="tx1"/>
                          </a:solidFill>
                        </a:rPr>
                        <a:t>(B) Status-Quo valuation of Acquiring Co. </a:t>
                      </a:r>
                      <a:endParaRPr lang="en-IN" sz="14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XX</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9409974"/>
                  </a:ext>
                </a:extLst>
              </a:tr>
              <a:tr h="268386">
                <a:tc>
                  <a:txBody>
                    <a:bodyPr/>
                    <a:lstStyle/>
                    <a:p>
                      <a:r>
                        <a:rPr lang="en-US" sz="1400" b="1" dirty="0">
                          <a:solidFill>
                            <a:schemeClr val="tx1"/>
                          </a:solidFill>
                        </a:rPr>
                        <a:t>(C) Valuation of Combined Firm WITHOUT synergy (A+B)</a:t>
                      </a:r>
                      <a:endParaRPr lang="en-IN" sz="1400" b="1"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XX</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655642"/>
                  </a:ext>
                </a:extLst>
              </a:tr>
              <a:tr h="268386">
                <a:tc>
                  <a:txBody>
                    <a:bodyPr/>
                    <a:lstStyle/>
                    <a:p>
                      <a:r>
                        <a:rPr lang="en-US" sz="1400" b="1" dirty="0">
                          <a:solidFill>
                            <a:schemeClr val="tx1"/>
                          </a:solidFill>
                        </a:rPr>
                        <a:t>(D) Valuation of combined Firm WITH synergy (making of illustrative adjustments)</a:t>
                      </a:r>
                      <a:endParaRPr lang="en-IN" sz="1400" b="1"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XX</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6197962"/>
                  </a:ext>
                </a:extLst>
              </a:tr>
              <a:tr h="268386">
                <a:tc>
                  <a:txBody>
                    <a:bodyPr/>
                    <a:lstStyle/>
                    <a:p>
                      <a:r>
                        <a:rPr lang="en-US" sz="1400" b="1" dirty="0">
                          <a:solidFill>
                            <a:schemeClr val="tx1"/>
                          </a:solidFill>
                        </a:rPr>
                        <a:t>Value of Synergy (D-C)</a:t>
                      </a:r>
                      <a:endParaRPr lang="en-IN" sz="1400" b="1"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XX</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7942126"/>
                  </a:ext>
                </a:extLst>
              </a:tr>
            </a:tbl>
          </a:graphicData>
        </a:graphic>
      </p:graphicFrame>
      <p:graphicFrame>
        <p:nvGraphicFramePr>
          <p:cNvPr id="8" name="Table 6">
            <a:extLst>
              <a:ext uri="{FF2B5EF4-FFF2-40B4-BE49-F238E27FC236}">
                <a16:creationId xmlns:a16="http://schemas.microsoft.com/office/drawing/2014/main" id="{BC28B1BC-3DE4-7156-671D-2049FB473C2A}"/>
              </a:ext>
            </a:extLst>
          </p:cNvPr>
          <p:cNvGraphicFramePr>
            <a:graphicFrameLocks noGrp="1"/>
          </p:cNvGraphicFramePr>
          <p:nvPr/>
        </p:nvGraphicFramePr>
        <p:xfrm>
          <a:off x="1357442" y="2244110"/>
          <a:ext cx="9870191" cy="741680"/>
        </p:xfrm>
        <a:graphic>
          <a:graphicData uri="http://schemas.openxmlformats.org/drawingml/2006/table">
            <a:tbl>
              <a:tblPr firstRow="1" bandRow="1">
                <a:tableStyleId>{5C22544A-7EE6-4342-B048-85BDC9FD1C3A}</a:tableStyleId>
              </a:tblPr>
              <a:tblGrid>
                <a:gridCol w="2178059">
                  <a:extLst>
                    <a:ext uri="{9D8B030D-6E8A-4147-A177-3AD203B41FA5}">
                      <a16:colId xmlns:a16="http://schemas.microsoft.com/office/drawing/2014/main" val="4242928304"/>
                    </a:ext>
                  </a:extLst>
                </a:gridCol>
                <a:gridCol w="7692132">
                  <a:extLst>
                    <a:ext uri="{9D8B030D-6E8A-4147-A177-3AD203B41FA5}">
                      <a16:colId xmlns:a16="http://schemas.microsoft.com/office/drawing/2014/main" val="635088015"/>
                    </a:ext>
                  </a:extLst>
                </a:gridCol>
              </a:tblGrid>
              <a:tr h="370840">
                <a:tc>
                  <a:txBody>
                    <a:bodyPr/>
                    <a:lstStyle/>
                    <a:p>
                      <a:r>
                        <a:rPr lang="en-US" sz="1400" b="1" dirty="0">
                          <a:solidFill>
                            <a:schemeClr val="tx1"/>
                          </a:solidFill>
                        </a:rPr>
                        <a:t>Financial Synergy</a:t>
                      </a:r>
                      <a:endParaRPr lang="en-IN" sz="1400" b="1"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400" b="0" kern="1200" dirty="0">
                          <a:solidFill>
                            <a:schemeClr val="tx1"/>
                          </a:solidFill>
                          <a:latin typeface="+mn-lt"/>
                          <a:ea typeface="+mn-ea"/>
                          <a:cs typeface="+mn-cs"/>
                          <a:sym typeface="Wingdings" panose="05000000000000000000" pitchFamily="2" charset="2"/>
                        </a:rPr>
                        <a:t>Reduction of interest rate, higher debt-equity ratio, reduction in tax rate, higher ROE, etc.</a:t>
                      </a:r>
                      <a:endParaRPr lang="en-IN" sz="14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9802447"/>
                  </a:ext>
                </a:extLst>
              </a:tr>
              <a:tr h="370840">
                <a:tc>
                  <a:txBody>
                    <a:bodyPr/>
                    <a:lstStyle/>
                    <a:p>
                      <a:r>
                        <a:rPr lang="en-US" sz="1400" b="1" dirty="0">
                          <a:solidFill>
                            <a:schemeClr val="tx1"/>
                          </a:solidFill>
                        </a:rPr>
                        <a:t>Operational Synergy</a:t>
                      </a:r>
                      <a:endParaRPr lang="en-IN" sz="1400" b="1"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sym typeface="Wingdings" panose="05000000000000000000" pitchFamily="2" charset="2"/>
                        </a:rPr>
                        <a:t>Increased market shares, increased revenue growth rate, reduction in </a:t>
                      </a:r>
                      <a:r>
                        <a:rPr lang="en-US" sz="1400" kern="1200" dirty="0" err="1">
                          <a:solidFill>
                            <a:schemeClr val="tx1"/>
                          </a:solidFill>
                          <a:latin typeface="+mn-lt"/>
                          <a:ea typeface="+mn-ea"/>
                          <a:cs typeface="+mn-cs"/>
                          <a:sym typeface="Wingdings" panose="05000000000000000000" pitchFamily="2" charset="2"/>
                        </a:rPr>
                        <a:t>labour</a:t>
                      </a:r>
                      <a:r>
                        <a:rPr lang="en-US" sz="1400" kern="1200" dirty="0">
                          <a:solidFill>
                            <a:schemeClr val="tx1"/>
                          </a:solidFill>
                          <a:latin typeface="+mn-lt"/>
                          <a:ea typeface="+mn-ea"/>
                          <a:cs typeface="+mn-cs"/>
                          <a:sym typeface="Wingdings" panose="05000000000000000000" pitchFamily="2" charset="2"/>
                        </a:rPr>
                        <a:t> costs, etc. </a:t>
                      </a:r>
                      <a:endParaRPr lang="en-US" sz="1400" kern="1200" dirty="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9409974"/>
                  </a:ext>
                </a:extLst>
              </a:tr>
            </a:tbl>
          </a:graphicData>
        </a:graphic>
      </p:graphicFrame>
      <p:sp>
        <p:nvSpPr>
          <p:cNvPr id="2" name="Date Placeholder 3">
            <a:extLst>
              <a:ext uri="{FF2B5EF4-FFF2-40B4-BE49-F238E27FC236}">
                <a16:creationId xmlns:a16="http://schemas.microsoft.com/office/drawing/2014/main" id="{608DA30B-8532-A0A3-7AB4-26DF648000BC}"/>
              </a:ext>
            </a:extLst>
          </p:cNvPr>
          <p:cNvSpPr>
            <a:spLocks noGrp="1"/>
          </p:cNvSpPr>
          <p:nvPr>
            <p:ph type="dt" sz="half" idx="10"/>
          </p:nvPr>
        </p:nvSpPr>
        <p:spPr>
          <a:xfrm>
            <a:off x="7605951" y="6423914"/>
            <a:ext cx="2844799" cy="365125"/>
          </a:xfrm>
        </p:spPr>
        <p:txBody>
          <a:bodyPr/>
          <a:lstStyle/>
          <a:p>
            <a:r>
              <a:rPr lang="en-US"/>
              <a:t>December 9, 2023</a:t>
            </a:r>
            <a:endParaRPr lang="en-US" dirty="0"/>
          </a:p>
        </p:txBody>
      </p:sp>
    </p:spTree>
    <p:extLst>
      <p:ext uri="{BB962C8B-B14F-4D97-AF65-F5344CB8AC3E}">
        <p14:creationId xmlns:p14="http://schemas.microsoft.com/office/powerpoint/2010/main" val="1590259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E7FEFB-0359-2287-18BE-9654336D06DF}"/>
              </a:ext>
            </a:extLst>
          </p:cNvPr>
          <p:cNvSpPr>
            <a:spLocks noGrp="1"/>
          </p:cNvSpPr>
          <p:nvPr>
            <p:ph type="title"/>
          </p:nvPr>
        </p:nvSpPr>
        <p:spPr>
          <a:xfrm>
            <a:off x="581192" y="454080"/>
            <a:ext cx="11029616" cy="990600"/>
          </a:xfrm>
        </p:spPr>
        <p:txBody>
          <a:bodyPr/>
          <a:lstStyle/>
          <a:p>
            <a:r>
              <a:rPr lang="en-US" dirty="0">
                <a:solidFill>
                  <a:schemeClr val="tx1"/>
                </a:solidFill>
              </a:rPr>
              <a:t>Strategic rationale for </a:t>
            </a:r>
            <a:r>
              <a:rPr lang="en-US" dirty="0" err="1">
                <a:solidFill>
                  <a:schemeClr val="tx1"/>
                </a:solidFill>
              </a:rPr>
              <a:t>m&amp;A</a:t>
            </a:r>
            <a:endParaRPr lang="en-IN" dirty="0">
              <a:solidFill>
                <a:schemeClr val="tx1"/>
              </a:solidFill>
            </a:endParaRPr>
          </a:p>
        </p:txBody>
      </p:sp>
      <p:sp>
        <p:nvSpPr>
          <p:cNvPr id="4" name="Footer Placeholder 3">
            <a:extLst>
              <a:ext uri="{FF2B5EF4-FFF2-40B4-BE49-F238E27FC236}">
                <a16:creationId xmlns:a16="http://schemas.microsoft.com/office/drawing/2014/main" id="{95B18327-EB1A-17A0-0193-9312EBE4A4DF}"/>
              </a:ext>
            </a:extLst>
          </p:cNvPr>
          <p:cNvSpPr>
            <a:spLocks noGrp="1"/>
          </p:cNvSpPr>
          <p:nvPr>
            <p:ph type="ftr" sz="quarter" idx="11"/>
          </p:nvPr>
        </p:nvSpPr>
        <p:spPr/>
        <p:txBody>
          <a:bodyPr/>
          <a:lstStyle/>
          <a:p>
            <a:r>
              <a:rPr lang="en-US"/>
              <a:t>Mergers &amp; Acquisitions                                                                                           Drushti Desai</a:t>
            </a:r>
            <a:endParaRPr lang="en-US" dirty="0"/>
          </a:p>
        </p:txBody>
      </p:sp>
      <p:sp>
        <p:nvSpPr>
          <p:cNvPr id="5" name="Slide Number Placeholder 4">
            <a:extLst>
              <a:ext uri="{FF2B5EF4-FFF2-40B4-BE49-F238E27FC236}">
                <a16:creationId xmlns:a16="http://schemas.microsoft.com/office/drawing/2014/main" id="{027EF67E-4893-64B1-8F45-048B5AD6FBA6}"/>
              </a:ext>
            </a:extLst>
          </p:cNvPr>
          <p:cNvSpPr>
            <a:spLocks noGrp="1"/>
          </p:cNvSpPr>
          <p:nvPr>
            <p:ph type="sldNum" sz="quarter" idx="12"/>
          </p:nvPr>
        </p:nvSpPr>
        <p:spPr/>
        <p:txBody>
          <a:bodyPr/>
          <a:lstStyle/>
          <a:p>
            <a:fld id="{3A98EE3D-8CD1-4C3F-BD1C-C98C9596463C}" type="slidenum">
              <a:rPr lang="en-US" smtClean="0"/>
              <a:t>3</a:t>
            </a:fld>
            <a:endParaRPr lang="en-US" dirty="0"/>
          </a:p>
        </p:txBody>
      </p:sp>
      <p:graphicFrame>
        <p:nvGraphicFramePr>
          <p:cNvPr id="8" name="Content Placeholder 7">
            <a:extLst>
              <a:ext uri="{FF2B5EF4-FFF2-40B4-BE49-F238E27FC236}">
                <a16:creationId xmlns:a16="http://schemas.microsoft.com/office/drawing/2014/main" id="{4060C787-7392-4741-423D-464F1E118631}"/>
              </a:ext>
            </a:extLst>
          </p:cNvPr>
          <p:cNvGraphicFramePr>
            <a:graphicFrameLocks noGrp="1"/>
          </p:cNvGraphicFramePr>
          <p:nvPr>
            <p:ph idx="1"/>
            <p:extLst>
              <p:ext uri="{D42A27DB-BD31-4B8C-83A1-F6EECF244321}">
                <p14:modId xmlns:p14="http://schemas.microsoft.com/office/powerpoint/2010/main" val="1601400598"/>
              </p:ext>
            </p:extLst>
          </p:nvPr>
        </p:nvGraphicFramePr>
        <p:xfrm>
          <a:off x="460936" y="1319134"/>
          <a:ext cx="11201411" cy="47967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6">
            <a:extLst>
              <a:ext uri="{FF2B5EF4-FFF2-40B4-BE49-F238E27FC236}">
                <a16:creationId xmlns:a16="http://schemas.microsoft.com/office/drawing/2014/main" id="{42CD1A5C-B150-68B2-9DAB-1AF35AFD2BA3}"/>
              </a:ext>
            </a:extLst>
          </p:cNvPr>
          <p:cNvSpPr txBox="1">
            <a:spLocks/>
          </p:cNvSpPr>
          <p:nvPr/>
        </p:nvSpPr>
        <p:spPr>
          <a:xfrm>
            <a:off x="460936" y="6115887"/>
            <a:ext cx="11029615" cy="288033"/>
          </a:xfrm>
          <a:prstGeom prst="rect">
            <a:avLst/>
          </a:prstGeom>
        </p:spPr>
        <p:txBody>
          <a:bodyPr vert="horz" lIns="91440" tIns="45720" rIns="91440" bIns="45720" rtlCol="0" anchor="t">
            <a:normAutofit/>
          </a:bodyPr>
          <a:lst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just">
              <a:buNone/>
            </a:pPr>
            <a:r>
              <a:rPr lang="en-US" sz="900" i="1" dirty="0">
                <a:solidFill>
                  <a:srgbClr val="111111"/>
                </a:solidFill>
                <a:latin typeface="+mj-lt"/>
              </a:rPr>
              <a:t>Source: Valuation, - Measuring and managing the value of companies, 6</a:t>
            </a:r>
            <a:r>
              <a:rPr lang="en-US" sz="900" i="1" baseline="30000" dirty="0">
                <a:solidFill>
                  <a:srgbClr val="111111"/>
                </a:solidFill>
                <a:latin typeface="+mj-lt"/>
              </a:rPr>
              <a:t>th</a:t>
            </a:r>
            <a:r>
              <a:rPr lang="en-US" sz="900" i="1" dirty="0">
                <a:solidFill>
                  <a:srgbClr val="111111"/>
                </a:solidFill>
                <a:latin typeface="+mj-lt"/>
              </a:rPr>
              <a:t> Edition, </a:t>
            </a:r>
            <a:r>
              <a:rPr lang="en-US" sz="900" i="1" dirty="0" err="1">
                <a:solidFill>
                  <a:srgbClr val="111111"/>
                </a:solidFill>
                <a:latin typeface="+mj-lt"/>
              </a:rPr>
              <a:t>Mckinsey</a:t>
            </a:r>
            <a:r>
              <a:rPr lang="en-US" sz="900" i="1" dirty="0">
                <a:solidFill>
                  <a:srgbClr val="111111"/>
                </a:solidFill>
                <a:latin typeface="+mj-lt"/>
              </a:rPr>
              <a:t> &amp; Co. [ Chapter 27, Mergers and Acquisitions]</a:t>
            </a:r>
          </a:p>
        </p:txBody>
      </p:sp>
      <p:sp>
        <p:nvSpPr>
          <p:cNvPr id="2" name="Date Placeholder 3">
            <a:extLst>
              <a:ext uri="{FF2B5EF4-FFF2-40B4-BE49-F238E27FC236}">
                <a16:creationId xmlns:a16="http://schemas.microsoft.com/office/drawing/2014/main" id="{49237F57-85C0-90E0-C3AB-2AD4A90D0F23}"/>
              </a:ext>
            </a:extLst>
          </p:cNvPr>
          <p:cNvSpPr>
            <a:spLocks noGrp="1"/>
          </p:cNvSpPr>
          <p:nvPr>
            <p:ph type="dt" sz="half" idx="10"/>
          </p:nvPr>
        </p:nvSpPr>
        <p:spPr>
          <a:xfrm>
            <a:off x="7605951" y="6423914"/>
            <a:ext cx="2844799" cy="365125"/>
          </a:xfrm>
        </p:spPr>
        <p:txBody>
          <a:bodyPr/>
          <a:lstStyle/>
          <a:p>
            <a:r>
              <a:rPr lang="en-US"/>
              <a:t>December 9, 2023</a:t>
            </a:r>
            <a:endParaRPr lang="en-US" dirty="0"/>
          </a:p>
        </p:txBody>
      </p:sp>
    </p:spTree>
    <p:extLst>
      <p:ext uri="{BB962C8B-B14F-4D97-AF65-F5344CB8AC3E}">
        <p14:creationId xmlns:p14="http://schemas.microsoft.com/office/powerpoint/2010/main" val="1682327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E7FEFB-0359-2287-18BE-9654336D06DF}"/>
              </a:ext>
            </a:extLst>
          </p:cNvPr>
          <p:cNvSpPr>
            <a:spLocks noGrp="1"/>
          </p:cNvSpPr>
          <p:nvPr>
            <p:ph type="title"/>
          </p:nvPr>
        </p:nvSpPr>
        <p:spPr>
          <a:xfrm>
            <a:off x="581192" y="454080"/>
            <a:ext cx="11029616" cy="990600"/>
          </a:xfrm>
        </p:spPr>
        <p:txBody>
          <a:bodyPr/>
          <a:lstStyle/>
          <a:p>
            <a:r>
              <a:rPr lang="en-US" dirty="0">
                <a:solidFill>
                  <a:schemeClr val="tx1"/>
                </a:solidFill>
              </a:rPr>
              <a:t>Other key analysis</a:t>
            </a:r>
            <a:endParaRPr lang="en-IN" dirty="0">
              <a:solidFill>
                <a:schemeClr val="tx1"/>
              </a:solidFill>
            </a:endParaRPr>
          </a:p>
        </p:txBody>
      </p:sp>
      <p:sp>
        <p:nvSpPr>
          <p:cNvPr id="4" name="Footer Placeholder 3">
            <a:extLst>
              <a:ext uri="{FF2B5EF4-FFF2-40B4-BE49-F238E27FC236}">
                <a16:creationId xmlns:a16="http://schemas.microsoft.com/office/drawing/2014/main" id="{95B18327-EB1A-17A0-0193-9312EBE4A4DF}"/>
              </a:ext>
            </a:extLst>
          </p:cNvPr>
          <p:cNvSpPr>
            <a:spLocks noGrp="1"/>
          </p:cNvSpPr>
          <p:nvPr>
            <p:ph type="ftr" sz="quarter" idx="11"/>
          </p:nvPr>
        </p:nvSpPr>
        <p:spPr/>
        <p:txBody>
          <a:bodyPr/>
          <a:lstStyle/>
          <a:p>
            <a:r>
              <a:rPr lang="en-US"/>
              <a:t>Mergers &amp; Acquisitions                                                                                           Drushti Desai</a:t>
            </a:r>
            <a:endParaRPr lang="en-US" dirty="0"/>
          </a:p>
        </p:txBody>
      </p:sp>
      <p:sp>
        <p:nvSpPr>
          <p:cNvPr id="5" name="Slide Number Placeholder 4">
            <a:extLst>
              <a:ext uri="{FF2B5EF4-FFF2-40B4-BE49-F238E27FC236}">
                <a16:creationId xmlns:a16="http://schemas.microsoft.com/office/drawing/2014/main" id="{027EF67E-4893-64B1-8F45-048B5AD6FBA6}"/>
              </a:ext>
            </a:extLst>
          </p:cNvPr>
          <p:cNvSpPr>
            <a:spLocks noGrp="1"/>
          </p:cNvSpPr>
          <p:nvPr>
            <p:ph type="sldNum" sz="quarter" idx="12"/>
          </p:nvPr>
        </p:nvSpPr>
        <p:spPr/>
        <p:txBody>
          <a:bodyPr/>
          <a:lstStyle/>
          <a:p>
            <a:fld id="{3A98EE3D-8CD1-4C3F-BD1C-C98C9596463C}" type="slidenum">
              <a:rPr lang="en-US" smtClean="0"/>
              <a:t>30</a:t>
            </a:fld>
            <a:endParaRPr lang="en-US" dirty="0"/>
          </a:p>
        </p:txBody>
      </p:sp>
      <p:sp>
        <p:nvSpPr>
          <p:cNvPr id="10" name="Content Placeholder 6">
            <a:extLst>
              <a:ext uri="{FF2B5EF4-FFF2-40B4-BE49-F238E27FC236}">
                <a16:creationId xmlns:a16="http://schemas.microsoft.com/office/drawing/2014/main" id="{2CBC215F-A33B-748F-7CD6-C45C06E6EA0C}"/>
              </a:ext>
            </a:extLst>
          </p:cNvPr>
          <p:cNvSpPr>
            <a:spLocks noGrp="1"/>
          </p:cNvSpPr>
          <p:nvPr>
            <p:ph idx="1"/>
          </p:nvPr>
        </p:nvSpPr>
        <p:spPr>
          <a:xfrm>
            <a:off x="581192" y="1444680"/>
            <a:ext cx="11029615" cy="4746258"/>
          </a:xfrm>
        </p:spPr>
        <p:txBody>
          <a:bodyPr anchor="t">
            <a:normAutofit/>
          </a:bodyPr>
          <a:lstStyle/>
          <a:p>
            <a:pPr algn="just"/>
            <a:r>
              <a:rPr lang="en-US" sz="2000" dirty="0">
                <a:solidFill>
                  <a:schemeClr val="tx1"/>
                </a:solidFill>
                <a:latin typeface="+mj-lt"/>
              </a:rPr>
              <a:t>Internal Rate of Return</a:t>
            </a:r>
          </a:p>
          <a:p>
            <a:pPr algn="just"/>
            <a:r>
              <a:rPr lang="en-US" sz="2000" dirty="0">
                <a:solidFill>
                  <a:schemeClr val="tx1"/>
                </a:solidFill>
                <a:latin typeface="+mj-lt"/>
              </a:rPr>
              <a:t>Payback period</a:t>
            </a:r>
          </a:p>
          <a:p>
            <a:pPr algn="just"/>
            <a:r>
              <a:rPr lang="en-US" sz="2000" dirty="0">
                <a:solidFill>
                  <a:schemeClr val="tx1"/>
                </a:solidFill>
                <a:latin typeface="+mj-lt"/>
              </a:rPr>
              <a:t>Impact on earnings per share</a:t>
            </a:r>
          </a:p>
          <a:p>
            <a:pPr algn="just"/>
            <a:r>
              <a:rPr lang="en-US" sz="2000" dirty="0">
                <a:solidFill>
                  <a:schemeClr val="tx1"/>
                </a:solidFill>
                <a:latin typeface="+mj-lt"/>
              </a:rPr>
              <a:t>Sensitivity and Scenario Analysis</a:t>
            </a:r>
          </a:p>
        </p:txBody>
      </p:sp>
      <p:sp>
        <p:nvSpPr>
          <p:cNvPr id="2" name="Date Placeholder 3">
            <a:extLst>
              <a:ext uri="{FF2B5EF4-FFF2-40B4-BE49-F238E27FC236}">
                <a16:creationId xmlns:a16="http://schemas.microsoft.com/office/drawing/2014/main" id="{6C756F61-6878-3EA6-4D80-F6D2F6F54B3D}"/>
              </a:ext>
            </a:extLst>
          </p:cNvPr>
          <p:cNvSpPr>
            <a:spLocks noGrp="1"/>
          </p:cNvSpPr>
          <p:nvPr>
            <p:ph type="dt" sz="half" idx="10"/>
          </p:nvPr>
        </p:nvSpPr>
        <p:spPr>
          <a:xfrm>
            <a:off x="7605951" y="6423914"/>
            <a:ext cx="2844799" cy="365125"/>
          </a:xfrm>
        </p:spPr>
        <p:txBody>
          <a:bodyPr/>
          <a:lstStyle/>
          <a:p>
            <a:r>
              <a:rPr lang="en-US"/>
              <a:t>December 9, 2023</a:t>
            </a:r>
            <a:endParaRPr lang="en-US" dirty="0"/>
          </a:p>
        </p:txBody>
      </p:sp>
    </p:spTree>
    <p:extLst>
      <p:ext uri="{BB962C8B-B14F-4D97-AF65-F5344CB8AC3E}">
        <p14:creationId xmlns:p14="http://schemas.microsoft.com/office/powerpoint/2010/main" val="601527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E7FEFB-0359-2287-18BE-9654336D06DF}"/>
              </a:ext>
            </a:extLst>
          </p:cNvPr>
          <p:cNvSpPr>
            <a:spLocks noGrp="1"/>
          </p:cNvSpPr>
          <p:nvPr>
            <p:ph type="title"/>
          </p:nvPr>
        </p:nvSpPr>
        <p:spPr>
          <a:xfrm>
            <a:off x="581192" y="454080"/>
            <a:ext cx="11029616" cy="990600"/>
          </a:xfrm>
        </p:spPr>
        <p:txBody>
          <a:bodyPr/>
          <a:lstStyle/>
          <a:p>
            <a:r>
              <a:rPr lang="en-US" dirty="0">
                <a:solidFill>
                  <a:schemeClr val="tx1"/>
                </a:solidFill>
              </a:rPr>
              <a:t>Common pitfalls in acquisition valuation</a:t>
            </a:r>
            <a:endParaRPr lang="en-IN" dirty="0">
              <a:solidFill>
                <a:schemeClr val="tx1"/>
              </a:solidFill>
            </a:endParaRPr>
          </a:p>
        </p:txBody>
      </p:sp>
      <p:sp>
        <p:nvSpPr>
          <p:cNvPr id="4" name="Footer Placeholder 3">
            <a:extLst>
              <a:ext uri="{FF2B5EF4-FFF2-40B4-BE49-F238E27FC236}">
                <a16:creationId xmlns:a16="http://schemas.microsoft.com/office/drawing/2014/main" id="{95B18327-EB1A-17A0-0193-9312EBE4A4DF}"/>
              </a:ext>
            </a:extLst>
          </p:cNvPr>
          <p:cNvSpPr>
            <a:spLocks noGrp="1"/>
          </p:cNvSpPr>
          <p:nvPr>
            <p:ph type="ftr" sz="quarter" idx="11"/>
          </p:nvPr>
        </p:nvSpPr>
        <p:spPr/>
        <p:txBody>
          <a:bodyPr/>
          <a:lstStyle/>
          <a:p>
            <a:r>
              <a:rPr lang="en-US"/>
              <a:t>Mergers &amp; Acquisitions                                                                                           Drushti Desai</a:t>
            </a:r>
            <a:endParaRPr lang="en-US" dirty="0"/>
          </a:p>
        </p:txBody>
      </p:sp>
      <p:sp>
        <p:nvSpPr>
          <p:cNvPr id="5" name="Slide Number Placeholder 4">
            <a:extLst>
              <a:ext uri="{FF2B5EF4-FFF2-40B4-BE49-F238E27FC236}">
                <a16:creationId xmlns:a16="http://schemas.microsoft.com/office/drawing/2014/main" id="{027EF67E-4893-64B1-8F45-048B5AD6FBA6}"/>
              </a:ext>
            </a:extLst>
          </p:cNvPr>
          <p:cNvSpPr>
            <a:spLocks noGrp="1"/>
          </p:cNvSpPr>
          <p:nvPr>
            <p:ph type="sldNum" sz="quarter" idx="12"/>
          </p:nvPr>
        </p:nvSpPr>
        <p:spPr/>
        <p:txBody>
          <a:bodyPr/>
          <a:lstStyle/>
          <a:p>
            <a:fld id="{3A98EE3D-8CD1-4C3F-BD1C-C98C9596463C}" type="slidenum">
              <a:rPr lang="en-US" smtClean="0"/>
              <a:t>31</a:t>
            </a:fld>
            <a:endParaRPr lang="en-US" dirty="0"/>
          </a:p>
        </p:txBody>
      </p:sp>
      <p:sp>
        <p:nvSpPr>
          <p:cNvPr id="10" name="Content Placeholder 6">
            <a:extLst>
              <a:ext uri="{FF2B5EF4-FFF2-40B4-BE49-F238E27FC236}">
                <a16:creationId xmlns:a16="http://schemas.microsoft.com/office/drawing/2014/main" id="{2CBC215F-A33B-748F-7CD6-C45C06E6EA0C}"/>
              </a:ext>
            </a:extLst>
          </p:cNvPr>
          <p:cNvSpPr>
            <a:spLocks noGrp="1"/>
          </p:cNvSpPr>
          <p:nvPr>
            <p:ph idx="1"/>
          </p:nvPr>
        </p:nvSpPr>
        <p:spPr>
          <a:xfrm>
            <a:off x="581192" y="1444680"/>
            <a:ext cx="11029615" cy="4959240"/>
          </a:xfrm>
        </p:spPr>
        <p:txBody>
          <a:bodyPr anchor="t">
            <a:normAutofit/>
          </a:bodyPr>
          <a:lstStyle/>
          <a:p>
            <a:pPr algn="just"/>
            <a:r>
              <a:rPr lang="en-US" b="1" dirty="0">
                <a:solidFill>
                  <a:schemeClr val="tx1"/>
                </a:solidFill>
              </a:rPr>
              <a:t>Biased sampling </a:t>
            </a:r>
            <a:r>
              <a:rPr lang="en-US" b="1" dirty="0">
                <a:solidFill>
                  <a:schemeClr val="tx1"/>
                </a:solidFill>
                <a:sym typeface="Wingdings" panose="05000000000000000000" pitchFamily="2" charset="2"/>
              </a:rPr>
              <a:t> </a:t>
            </a:r>
            <a:r>
              <a:rPr lang="en-US" b="1" dirty="0">
                <a:solidFill>
                  <a:schemeClr val="tx1"/>
                </a:solidFill>
              </a:rPr>
              <a:t>distorted results</a:t>
            </a:r>
          </a:p>
          <a:p>
            <a:pPr lvl="1" algn="just"/>
            <a:r>
              <a:rPr lang="en-US" dirty="0">
                <a:solidFill>
                  <a:schemeClr val="tx1"/>
                </a:solidFill>
                <a:latin typeface="+mj-lt"/>
              </a:rPr>
              <a:t>Acquisition price justified basis data from comparable companies</a:t>
            </a:r>
          </a:p>
          <a:p>
            <a:pPr lvl="1" algn="just"/>
            <a:r>
              <a:rPr lang="en-US" dirty="0">
                <a:solidFill>
                  <a:schemeClr val="tx1"/>
                </a:solidFill>
                <a:latin typeface="+mj-lt"/>
              </a:rPr>
              <a:t>All the below steps can be inflicted with subjective bias to flush out distorted results:</a:t>
            </a:r>
          </a:p>
          <a:p>
            <a:pPr lvl="2" algn="just"/>
            <a:r>
              <a:rPr lang="en-US" dirty="0">
                <a:solidFill>
                  <a:schemeClr val="tx1"/>
                </a:solidFill>
                <a:latin typeface="+mj-lt"/>
              </a:rPr>
              <a:t>Identification of pool of companies comparable to Target Co.</a:t>
            </a:r>
          </a:p>
          <a:p>
            <a:pPr lvl="2" algn="just"/>
            <a:r>
              <a:rPr lang="en-US" dirty="0">
                <a:solidFill>
                  <a:schemeClr val="tx1"/>
                </a:solidFill>
                <a:latin typeface="+mj-lt"/>
              </a:rPr>
              <a:t>Selecting ‘multiple’ to value Target Co.</a:t>
            </a:r>
          </a:p>
          <a:p>
            <a:pPr lvl="2" algn="just"/>
            <a:r>
              <a:rPr lang="en-US" dirty="0">
                <a:solidFill>
                  <a:schemeClr val="tx1"/>
                </a:solidFill>
                <a:latin typeface="+mj-lt"/>
              </a:rPr>
              <a:t>Computing average multiple for comparable firms</a:t>
            </a:r>
          </a:p>
          <a:p>
            <a:pPr lvl="2" algn="just"/>
            <a:r>
              <a:rPr lang="en-US" dirty="0">
                <a:solidFill>
                  <a:schemeClr val="tx1"/>
                </a:solidFill>
                <a:latin typeface="+mj-lt"/>
              </a:rPr>
              <a:t>Carrying out subjective adjustments to the average multiple derived </a:t>
            </a:r>
          </a:p>
          <a:p>
            <a:pPr marL="630000" lvl="2" indent="0" algn="just">
              <a:buNone/>
            </a:pPr>
            <a:endParaRPr lang="en-US" sz="1000" b="1" dirty="0">
              <a:solidFill>
                <a:schemeClr val="tx1"/>
              </a:solidFill>
              <a:latin typeface="+mj-lt"/>
            </a:endParaRPr>
          </a:p>
          <a:p>
            <a:pPr algn="just"/>
            <a:r>
              <a:rPr lang="en-US" b="1" dirty="0">
                <a:solidFill>
                  <a:schemeClr val="tx1"/>
                </a:solidFill>
                <a:latin typeface="+mj-lt"/>
              </a:rPr>
              <a:t>Objective evaluation of additional premiums demanded by Target Co.</a:t>
            </a:r>
          </a:p>
          <a:p>
            <a:pPr lvl="1" algn="just"/>
            <a:r>
              <a:rPr lang="en-US" dirty="0">
                <a:solidFill>
                  <a:schemeClr val="tx1"/>
                </a:solidFill>
                <a:latin typeface="+mj-lt"/>
              </a:rPr>
              <a:t>Target Co.’s stakeholders may believe that they are receiving less than what Target Co. is worth</a:t>
            </a:r>
          </a:p>
          <a:p>
            <a:pPr lvl="1" algn="just"/>
            <a:r>
              <a:rPr lang="en-US" dirty="0">
                <a:solidFill>
                  <a:schemeClr val="tx1"/>
                </a:solidFill>
                <a:latin typeface="+mj-lt"/>
              </a:rPr>
              <a:t>Demand for unnecessary premiums to be adjusted in firm valuation, like towards brand name, patents, etc.</a:t>
            </a:r>
          </a:p>
          <a:p>
            <a:pPr lvl="1" algn="just"/>
            <a:r>
              <a:rPr lang="en-US" dirty="0">
                <a:solidFill>
                  <a:schemeClr val="tx1"/>
                </a:solidFill>
                <a:latin typeface="+mj-lt"/>
              </a:rPr>
              <a:t>Objective evaluation and analysis of data presented to be carried out before accommodating such premiums</a:t>
            </a:r>
          </a:p>
        </p:txBody>
      </p:sp>
      <p:sp>
        <p:nvSpPr>
          <p:cNvPr id="2" name="Date Placeholder 3">
            <a:extLst>
              <a:ext uri="{FF2B5EF4-FFF2-40B4-BE49-F238E27FC236}">
                <a16:creationId xmlns:a16="http://schemas.microsoft.com/office/drawing/2014/main" id="{F1B7AF51-5B68-964D-3B91-F702ABB5ACCF}"/>
              </a:ext>
            </a:extLst>
          </p:cNvPr>
          <p:cNvSpPr>
            <a:spLocks noGrp="1"/>
          </p:cNvSpPr>
          <p:nvPr>
            <p:ph type="dt" sz="half" idx="10"/>
          </p:nvPr>
        </p:nvSpPr>
        <p:spPr>
          <a:xfrm>
            <a:off x="7605951" y="6423914"/>
            <a:ext cx="2844799" cy="365125"/>
          </a:xfrm>
        </p:spPr>
        <p:txBody>
          <a:bodyPr/>
          <a:lstStyle/>
          <a:p>
            <a:r>
              <a:rPr lang="en-US"/>
              <a:t>December 9, 2023</a:t>
            </a:r>
            <a:endParaRPr lang="en-US" dirty="0"/>
          </a:p>
        </p:txBody>
      </p:sp>
    </p:spTree>
    <p:extLst>
      <p:ext uri="{BB962C8B-B14F-4D97-AF65-F5344CB8AC3E}">
        <p14:creationId xmlns:p14="http://schemas.microsoft.com/office/powerpoint/2010/main" val="1123150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41EB32-2205-D0A3-F530-1C709334D4DC}"/>
              </a:ext>
            </a:extLst>
          </p:cNvPr>
          <p:cNvSpPr>
            <a:spLocks noGrp="1"/>
          </p:cNvSpPr>
          <p:nvPr>
            <p:ph type="title"/>
          </p:nvPr>
        </p:nvSpPr>
        <p:spPr>
          <a:xfrm>
            <a:off x="581193" y="729658"/>
            <a:ext cx="11029616" cy="984842"/>
          </a:xfrm>
        </p:spPr>
        <p:txBody>
          <a:bodyPr anchor="ctr">
            <a:normAutofit/>
          </a:bodyPr>
          <a:lstStyle/>
          <a:p>
            <a:r>
              <a:rPr lang="en-US" dirty="0"/>
              <a:t>key regulations</a:t>
            </a:r>
            <a:endParaRPr lang="en-IN" dirty="0"/>
          </a:p>
        </p:txBody>
      </p:sp>
      <p:sp>
        <p:nvSpPr>
          <p:cNvPr id="3" name="Content Placeholder 2">
            <a:extLst>
              <a:ext uri="{FF2B5EF4-FFF2-40B4-BE49-F238E27FC236}">
                <a16:creationId xmlns:a16="http://schemas.microsoft.com/office/drawing/2014/main" id="{9BE03F1E-83B6-8EA2-38BF-F85B7A280C57}"/>
              </a:ext>
            </a:extLst>
          </p:cNvPr>
          <p:cNvSpPr>
            <a:spLocks noGrp="1"/>
          </p:cNvSpPr>
          <p:nvPr>
            <p:ph sz="half" idx="1"/>
          </p:nvPr>
        </p:nvSpPr>
        <p:spPr>
          <a:xfrm>
            <a:off x="581193" y="2228003"/>
            <a:ext cx="5194767" cy="3633047"/>
          </a:xfrm>
        </p:spPr>
        <p:txBody>
          <a:bodyPr anchor="t">
            <a:normAutofit/>
          </a:bodyPr>
          <a:lstStyle/>
          <a:p>
            <a:r>
              <a:rPr lang="en-US" dirty="0"/>
              <a:t>Companies Act, 2013</a:t>
            </a:r>
            <a:endParaRPr lang="en-US" b="1" i="0" dirty="0">
              <a:effectLst/>
            </a:endParaRPr>
          </a:p>
          <a:p>
            <a:r>
              <a:rPr lang="en-US" b="1" i="0" dirty="0">
                <a:effectLst/>
              </a:rPr>
              <a:t>SEBI</a:t>
            </a:r>
            <a:r>
              <a:rPr lang="en-US" b="0" i="0" dirty="0">
                <a:effectLst/>
              </a:rPr>
              <a:t> (</a:t>
            </a:r>
            <a:r>
              <a:rPr lang="en-US" b="1" i="0" dirty="0">
                <a:effectLst/>
              </a:rPr>
              <a:t>Issue of Capital and Disclosure Requirements</a:t>
            </a:r>
            <a:r>
              <a:rPr lang="en-US" b="0" i="0" dirty="0">
                <a:effectLst/>
              </a:rPr>
              <a:t>) </a:t>
            </a:r>
            <a:r>
              <a:rPr lang="en-US" b="1" i="0" dirty="0">
                <a:effectLst/>
              </a:rPr>
              <a:t>Regulations</a:t>
            </a:r>
            <a:r>
              <a:rPr lang="en-US" b="0" i="0" dirty="0">
                <a:effectLst/>
              </a:rPr>
              <a:t>, 2018</a:t>
            </a:r>
          </a:p>
          <a:p>
            <a:r>
              <a:rPr lang="en-US" b="0" i="0" dirty="0">
                <a:effectLst/>
              </a:rPr>
              <a:t>Securities and Exchange Board of India (Substantial Acquisition of Shares and </a:t>
            </a:r>
            <a:r>
              <a:rPr lang="en-US" b="1" i="0" dirty="0">
                <a:effectLst/>
              </a:rPr>
              <a:t>Takeovers</a:t>
            </a:r>
            <a:r>
              <a:rPr lang="en-US" b="0" i="0" dirty="0">
                <a:effectLst/>
              </a:rPr>
              <a:t>) </a:t>
            </a:r>
            <a:r>
              <a:rPr lang="en-US" b="1" i="0" dirty="0">
                <a:effectLst/>
              </a:rPr>
              <a:t>Regulations</a:t>
            </a:r>
            <a:r>
              <a:rPr lang="en-US" b="0" i="0" dirty="0">
                <a:effectLst/>
              </a:rPr>
              <a:t>, 2011</a:t>
            </a:r>
          </a:p>
          <a:p>
            <a:r>
              <a:rPr lang="en-US" b="0" i="0" dirty="0">
                <a:effectLst/>
              </a:rPr>
              <a:t>Securities and Exchange Board of India (Listing Obligations and Disclosure Requirements) </a:t>
            </a:r>
            <a:r>
              <a:rPr lang="en-US" b="1" i="0" dirty="0">
                <a:effectLst/>
              </a:rPr>
              <a:t>Regulations</a:t>
            </a:r>
            <a:r>
              <a:rPr lang="en-US" b="0" i="0" dirty="0">
                <a:effectLst/>
              </a:rPr>
              <a:t> 2015 </a:t>
            </a:r>
            <a:endParaRPr lang="en-IN" dirty="0"/>
          </a:p>
        </p:txBody>
      </p:sp>
      <p:pic>
        <p:nvPicPr>
          <p:cNvPr id="10" name="Content Placeholder 9" descr="Gavel resting on block">
            <a:extLst>
              <a:ext uri="{FF2B5EF4-FFF2-40B4-BE49-F238E27FC236}">
                <a16:creationId xmlns:a16="http://schemas.microsoft.com/office/drawing/2014/main" id="{E33B049A-B683-DE41-2E89-4AE6832E624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16675" y="2312723"/>
            <a:ext cx="5194300" cy="3462866"/>
          </a:xfrm>
        </p:spPr>
      </p:pic>
      <p:sp>
        <p:nvSpPr>
          <p:cNvPr id="4" name="Footer Placeholder 3">
            <a:extLst>
              <a:ext uri="{FF2B5EF4-FFF2-40B4-BE49-F238E27FC236}">
                <a16:creationId xmlns:a16="http://schemas.microsoft.com/office/drawing/2014/main" id="{D6EDBC85-8EA4-8428-4059-F8E1C360C277}"/>
              </a:ext>
            </a:extLst>
          </p:cNvPr>
          <p:cNvSpPr>
            <a:spLocks noGrp="1"/>
          </p:cNvSpPr>
          <p:nvPr>
            <p:ph type="ftr" sz="quarter" idx="11"/>
          </p:nvPr>
        </p:nvSpPr>
        <p:spPr>
          <a:xfrm>
            <a:off x="581192" y="6423914"/>
            <a:ext cx="6917210" cy="365125"/>
          </a:xfrm>
        </p:spPr>
        <p:txBody>
          <a:bodyPr anchor="ctr">
            <a:normAutofit/>
          </a:bodyPr>
          <a:lstStyle/>
          <a:p>
            <a:pPr>
              <a:spcAft>
                <a:spcPts val="600"/>
              </a:spcAft>
            </a:pPr>
            <a:r>
              <a:rPr lang="en-US"/>
              <a:t>Mergers &amp; Acquisitions                                                                                           Drushti Desai</a:t>
            </a:r>
          </a:p>
        </p:txBody>
      </p:sp>
      <p:sp>
        <p:nvSpPr>
          <p:cNvPr id="5" name="Slide Number Placeholder 4">
            <a:extLst>
              <a:ext uri="{FF2B5EF4-FFF2-40B4-BE49-F238E27FC236}">
                <a16:creationId xmlns:a16="http://schemas.microsoft.com/office/drawing/2014/main" id="{2030CE3C-6411-4FC2-26F4-9BF192715B05}"/>
              </a:ext>
            </a:extLst>
          </p:cNvPr>
          <p:cNvSpPr>
            <a:spLocks noGrp="1"/>
          </p:cNvSpPr>
          <p:nvPr>
            <p:ph type="sldNum" sz="quarter" idx="12"/>
          </p:nvPr>
        </p:nvSpPr>
        <p:spPr>
          <a:xfrm>
            <a:off x="10558300" y="6423914"/>
            <a:ext cx="1052510" cy="365125"/>
          </a:xfrm>
        </p:spPr>
        <p:txBody>
          <a:bodyPr anchor="ctr">
            <a:normAutofit/>
          </a:bodyPr>
          <a:lstStyle/>
          <a:p>
            <a:pPr>
              <a:spcAft>
                <a:spcPts val="600"/>
              </a:spcAft>
            </a:pPr>
            <a:fld id="{3A98EE3D-8CD1-4C3F-BD1C-C98C9596463C}" type="slidenum">
              <a:rPr lang="en-US" smtClean="0"/>
              <a:pPr>
                <a:spcAft>
                  <a:spcPts val="600"/>
                </a:spcAft>
              </a:pPr>
              <a:t>32</a:t>
            </a:fld>
            <a:endParaRPr lang="en-US"/>
          </a:p>
        </p:txBody>
      </p:sp>
      <p:sp>
        <p:nvSpPr>
          <p:cNvPr id="2" name="Date Placeholder 1">
            <a:extLst>
              <a:ext uri="{FF2B5EF4-FFF2-40B4-BE49-F238E27FC236}">
                <a16:creationId xmlns:a16="http://schemas.microsoft.com/office/drawing/2014/main" id="{5398E07F-B12E-1465-8742-E7DDE6A32F94}"/>
              </a:ext>
            </a:extLst>
          </p:cNvPr>
          <p:cNvSpPr>
            <a:spLocks noGrp="1"/>
          </p:cNvSpPr>
          <p:nvPr>
            <p:ph type="dt" sz="half" idx="10"/>
          </p:nvPr>
        </p:nvSpPr>
        <p:spPr/>
        <p:txBody>
          <a:bodyPr/>
          <a:lstStyle/>
          <a:p>
            <a:r>
              <a:rPr lang="en-US">
                <a:latin typeface="+mj-lt"/>
              </a:rPr>
              <a:t>December 9, 2023</a:t>
            </a:r>
            <a:endParaRPr lang="en-US" dirty="0">
              <a:latin typeface="+mj-lt"/>
            </a:endParaRPr>
          </a:p>
        </p:txBody>
      </p:sp>
    </p:spTree>
    <p:extLst>
      <p:ext uri="{BB962C8B-B14F-4D97-AF65-F5344CB8AC3E}">
        <p14:creationId xmlns:p14="http://schemas.microsoft.com/office/powerpoint/2010/main" val="244630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22382-5D9A-D701-AA49-4276FDCA6D9D}"/>
              </a:ext>
            </a:extLst>
          </p:cNvPr>
          <p:cNvSpPr>
            <a:spLocks noGrp="1"/>
          </p:cNvSpPr>
          <p:nvPr>
            <p:ph type="title"/>
          </p:nvPr>
        </p:nvSpPr>
        <p:spPr>
          <a:xfrm>
            <a:off x="581192" y="392824"/>
            <a:ext cx="11029616" cy="990600"/>
          </a:xfrm>
        </p:spPr>
        <p:txBody>
          <a:bodyPr/>
          <a:lstStyle/>
          <a:p>
            <a:r>
              <a:rPr lang="en-US" dirty="0"/>
              <a:t>Applicability of </a:t>
            </a:r>
            <a:r>
              <a:rPr lang="en-US" dirty="0" err="1"/>
              <a:t>icdr</a:t>
            </a:r>
            <a:r>
              <a:rPr lang="en-US" dirty="0"/>
              <a:t> regulations</a:t>
            </a:r>
            <a:endParaRPr lang="en-IN" dirty="0"/>
          </a:p>
        </p:txBody>
      </p:sp>
      <p:sp>
        <p:nvSpPr>
          <p:cNvPr id="3" name="Content Placeholder 2">
            <a:extLst>
              <a:ext uri="{FF2B5EF4-FFF2-40B4-BE49-F238E27FC236}">
                <a16:creationId xmlns:a16="http://schemas.microsoft.com/office/drawing/2014/main" id="{520B89EB-1C8E-6166-76EB-45CB7A2AF562}"/>
              </a:ext>
            </a:extLst>
          </p:cNvPr>
          <p:cNvSpPr>
            <a:spLocks noGrp="1"/>
          </p:cNvSpPr>
          <p:nvPr>
            <p:ph idx="1"/>
          </p:nvPr>
        </p:nvSpPr>
        <p:spPr>
          <a:xfrm>
            <a:off x="581192" y="1424686"/>
            <a:ext cx="11029615" cy="5040490"/>
          </a:xfrm>
        </p:spPr>
        <p:txBody>
          <a:bodyPr>
            <a:normAutofit fontScale="92500" lnSpcReduction="20000"/>
          </a:bodyPr>
          <a:lstStyle/>
          <a:p>
            <a:pPr algn="just"/>
            <a:r>
              <a:rPr lang="en-US" b="0" i="0" dirty="0">
                <a:effectLst/>
                <a:latin typeface="Arial" panose="020B0604020202020204" pitchFamily="34" charset="0"/>
              </a:rPr>
              <a:t>an initial public offer by an unlisted issuer</a:t>
            </a:r>
          </a:p>
          <a:p>
            <a:pPr algn="just"/>
            <a:r>
              <a:rPr lang="en-US" b="0" i="0" dirty="0">
                <a:effectLst/>
                <a:latin typeface="Arial" panose="020B0604020202020204" pitchFamily="34" charset="0"/>
              </a:rPr>
              <a:t>a rights issue by a listed issuer; where the aggregate value of the issue is ten crore rupees or more</a:t>
            </a:r>
          </a:p>
          <a:p>
            <a:pPr algn="just"/>
            <a:r>
              <a:rPr lang="en-US" b="0" i="0" dirty="0">
                <a:effectLst/>
                <a:latin typeface="Arial" panose="020B0604020202020204" pitchFamily="34" charset="0"/>
              </a:rPr>
              <a:t>a further public offer by a listed issuer</a:t>
            </a:r>
          </a:p>
          <a:p>
            <a:pPr algn="just"/>
            <a:r>
              <a:rPr lang="en-US" b="0" i="0" dirty="0">
                <a:effectLst/>
                <a:latin typeface="Arial" panose="020B0604020202020204" pitchFamily="34" charset="0"/>
              </a:rPr>
              <a:t>a preferential issue by a listed issuer </a:t>
            </a:r>
          </a:p>
          <a:p>
            <a:pPr algn="just"/>
            <a:r>
              <a:rPr lang="en-US" dirty="0">
                <a:latin typeface="Arial" panose="020B0604020202020204" pitchFamily="34" charset="0"/>
              </a:rPr>
              <a:t>i</a:t>
            </a:r>
            <a:r>
              <a:rPr lang="en-US" b="0" i="0" dirty="0">
                <a:effectLst/>
                <a:latin typeface="Arial" panose="020B0604020202020204" pitchFamily="34" charset="0"/>
              </a:rPr>
              <a:t>ssuance of shares under schemes approved by High Court u/s 230 to 234 of Cos. Act, 2013 in case of allotment of shares only to a select group of shareholders or shareholders of </a:t>
            </a:r>
            <a:r>
              <a:rPr lang="en-US" b="1" i="0" dirty="0">
                <a:effectLst/>
                <a:latin typeface="Arial" panose="020B0604020202020204" pitchFamily="34" charset="0"/>
              </a:rPr>
              <a:t>unlisted companies</a:t>
            </a:r>
            <a:r>
              <a:rPr lang="en-US" b="0" i="0" dirty="0">
                <a:effectLst/>
                <a:latin typeface="Arial" panose="020B0604020202020204" pitchFamily="34" charset="0"/>
              </a:rPr>
              <a:t> pursuant to such schemes</a:t>
            </a:r>
          </a:p>
          <a:p>
            <a:pPr algn="just"/>
            <a:r>
              <a:rPr lang="en-US" b="0" i="0" dirty="0">
                <a:effectLst/>
                <a:latin typeface="Arial" panose="020B0604020202020204" pitchFamily="34" charset="0"/>
              </a:rPr>
              <a:t>a qualified institutions placement by a listed issuer</a:t>
            </a:r>
          </a:p>
          <a:p>
            <a:pPr algn="just"/>
            <a:r>
              <a:rPr lang="en-US" b="0" i="0" dirty="0">
                <a:effectLst/>
                <a:latin typeface="Arial" panose="020B0604020202020204" pitchFamily="34" charset="0"/>
              </a:rPr>
              <a:t>an initial public offer of Indian depository receipts</a:t>
            </a:r>
          </a:p>
          <a:p>
            <a:pPr algn="just"/>
            <a:r>
              <a:rPr lang="en-US" b="0" i="0" dirty="0">
                <a:effectLst/>
                <a:latin typeface="Arial" panose="020B0604020202020204" pitchFamily="34" charset="0"/>
              </a:rPr>
              <a:t>a rights issue of Indian depository receipts</a:t>
            </a:r>
            <a:endParaRPr lang="en-US" dirty="0">
              <a:latin typeface="Arial" panose="020B0604020202020204" pitchFamily="34" charset="0"/>
            </a:endParaRPr>
          </a:p>
          <a:p>
            <a:pPr algn="just"/>
            <a:r>
              <a:rPr lang="en-US" b="0" i="0" dirty="0">
                <a:effectLst/>
                <a:latin typeface="Arial" panose="020B0604020202020204" pitchFamily="34" charset="0"/>
              </a:rPr>
              <a:t>an initial public offer by a small and medium enterprise</a:t>
            </a:r>
          </a:p>
          <a:p>
            <a:pPr algn="just"/>
            <a:r>
              <a:rPr lang="en-US" b="0" i="0" dirty="0">
                <a:effectLst/>
                <a:latin typeface="Arial" panose="020B0604020202020204" pitchFamily="34" charset="0"/>
              </a:rPr>
              <a:t>a listing on the institutional trading platform through an issue or without an issue</a:t>
            </a:r>
          </a:p>
          <a:p>
            <a:pPr algn="just"/>
            <a:r>
              <a:rPr lang="en-US" b="0" i="0" dirty="0">
                <a:effectLst/>
                <a:latin typeface="Arial" panose="020B0604020202020204" pitchFamily="34" charset="0"/>
              </a:rPr>
              <a:t>a bonus issue by a listed issuer</a:t>
            </a:r>
          </a:p>
          <a:p>
            <a:pPr marL="0" indent="0" algn="just">
              <a:buNone/>
            </a:pPr>
            <a:r>
              <a:rPr lang="en-US" b="0" i="0" dirty="0">
                <a:effectLst/>
                <a:latin typeface="Arial" panose="020B0604020202020204" pitchFamily="34" charset="0"/>
              </a:rPr>
              <a:t>Provided that in case of rights issue of size less than ten crore rupees, the issuer shall prepare the  letter of offer in accordance with requirements as specified in these regulations and file the same  with the Board for information and dissemination on the Board’s website</a:t>
            </a:r>
          </a:p>
          <a:p>
            <a:pPr algn="just"/>
            <a:endParaRPr lang="en-IN" dirty="0"/>
          </a:p>
        </p:txBody>
      </p:sp>
      <p:sp>
        <p:nvSpPr>
          <p:cNvPr id="4" name="Date Placeholder 3">
            <a:extLst>
              <a:ext uri="{FF2B5EF4-FFF2-40B4-BE49-F238E27FC236}">
                <a16:creationId xmlns:a16="http://schemas.microsoft.com/office/drawing/2014/main" id="{46B5F638-9716-3140-AC68-651EB854EB60}"/>
              </a:ext>
            </a:extLst>
          </p:cNvPr>
          <p:cNvSpPr>
            <a:spLocks noGrp="1"/>
          </p:cNvSpPr>
          <p:nvPr>
            <p:ph type="dt" sz="half" idx="10"/>
          </p:nvPr>
        </p:nvSpPr>
        <p:spPr/>
        <p:txBody>
          <a:bodyPr/>
          <a:lstStyle/>
          <a:p>
            <a:r>
              <a:rPr lang="en-US"/>
              <a:t>December 9, 2023</a:t>
            </a:r>
            <a:endParaRPr lang="en-US" dirty="0"/>
          </a:p>
        </p:txBody>
      </p:sp>
      <p:sp>
        <p:nvSpPr>
          <p:cNvPr id="5" name="Footer Placeholder 4">
            <a:extLst>
              <a:ext uri="{FF2B5EF4-FFF2-40B4-BE49-F238E27FC236}">
                <a16:creationId xmlns:a16="http://schemas.microsoft.com/office/drawing/2014/main" id="{ECF30247-5AFF-F57C-A955-5C043B878A92}"/>
              </a:ext>
            </a:extLst>
          </p:cNvPr>
          <p:cNvSpPr>
            <a:spLocks noGrp="1"/>
          </p:cNvSpPr>
          <p:nvPr>
            <p:ph type="ftr" sz="quarter" idx="11"/>
          </p:nvPr>
        </p:nvSpPr>
        <p:spPr/>
        <p:txBody>
          <a:bodyPr/>
          <a:lstStyle/>
          <a:p>
            <a:r>
              <a:rPr lang="en-US"/>
              <a:t>Mergers &amp; Acquisitions                                                                                           Drushti Desai</a:t>
            </a:r>
            <a:endParaRPr lang="en-US" dirty="0"/>
          </a:p>
        </p:txBody>
      </p:sp>
      <p:sp>
        <p:nvSpPr>
          <p:cNvPr id="6" name="Slide Number Placeholder 5">
            <a:extLst>
              <a:ext uri="{FF2B5EF4-FFF2-40B4-BE49-F238E27FC236}">
                <a16:creationId xmlns:a16="http://schemas.microsoft.com/office/drawing/2014/main" id="{4AA1C27D-9F89-397F-435A-F482642CEF60}"/>
              </a:ext>
            </a:extLst>
          </p:cNvPr>
          <p:cNvSpPr>
            <a:spLocks noGrp="1"/>
          </p:cNvSpPr>
          <p:nvPr>
            <p:ph type="sldNum" sz="quarter" idx="12"/>
          </p:nvPr>
        </p:nvSpPr>
        <p:spPr/>
        <p:txBody>
          <a:bodyPr/>
          <a:lstStyle/>
          <a:p>
            <a:fld id="{3A98EE3D-8CD1-4C3F-BD1C-C98C9596463C}" type="slidenum">
              <a:rPr lang="en-US" smtClean="0"/>
              <a:t>33</a:t>
            </a:fld>
            <a:endParaRPr lang="en-US" dirty="0"/>
          </a:p>
        </p:txBody>
      </p:sp>
    </p:spTree>
    <p:extLst>
      <p:ext uri="{BB962C8B-B14F-4D97-AF65-F5344CB8AC3E}">
        <p14:creationId xmlns:p14="http://schemas.microsoft.com/office/powerpoint/2010/main" val="4014626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78B5E-B5B2-508A-E9DA-D413D0C5DBA6}"/>
              </a:ext>
            </a:extLst>
          </p:cNvPr>
          <p:cNvSpPr>
            <a:spLocks noGrp="1"/>
          </p:cNvSpPr>
          <p:nvPr>
            <p:ph type="title"/>
          </p:nvPr>
        </p:nvSpPr>
        <p:spPr/>
        <p:txBody>
          <a:bodyPr/>
          <a:lstStyle/>
          <a:p>
            <a:r>
              <a:rPr lang="en-US" dirty="0" err="1"/>
              <a:t>SEBi</a:t>
            </a:r>
            <a:r>
              <a:rPr lang="en-US" dirty="0"/>
              <a:t> (ICDR) PRICING</a:t>
            </a:r>
            <a:endParaRPr lang="en-IN" dirty="0"/>
          </a:p>
        </p:txBody>
      </p:sp>
      <p:sp>
        <p:nvSpPr>
          <p:cNvPr id="3" name="Content Placeholder 2">
            <a:extLst>
              <a:ext uri="{FF2B5EF4-FFF2-40B4-BE49-F238E27FC236}">
                <a16:creationId xmlns:a16="http://schemas.microsoft.com/office/drawing/2014/main" id="{D6941F19-D469-2C4B-2F49-E54E8013948F}"/>
              </a:ext>
            </a:extLst>
          </p:cNvPr>
          <p:cNvSpPr>
            <a:spLocks noGrp="1"/>
          </p:cNvSpPr>
          <p:nvPr>
            <p:ph idx="1"/>
          </p:nvPr>
        </p:nvSpPr>
        <p:spPr>
          <a:xfrm>
            <a:off x="581192" y="1714500"/>
            <a:ext cx="11029615" cy="3634486"/>
          </a:xfrm>
        </p:spPr>
        <p:txBody>
          <a:bodyPr>
            <a:normAutofit/>
          </a:bodyPr>
          <a:lstStyle/>
          <a:p>
            <a:pPr algn="just"/>
            <a:r>
              <a:rPr lang="en-US" dirty="0">
                <a:latin typeface="+mj-lt"/>
              </a:rPr>
              <a:t>The Issue Price of Equity Shares shall be in accordance with Regulation 164 of the SEBI (ICDR) Regulations.</a:t>
            </a:r>
          </a:p>
          <a:p>
            <a:pPr algn="just"/>
            <a:r>
              <a:rPr lang="en-US" dirty="0">
                <a:latin typeface="+mj-lt"/>
              </a:rPr>
              <a:t>the price of the equity shares to be allotted pursuant to the preferential issue shall </a:t>
            </a:r>
            <a:r>
              <a:rPr lang="en-US" b="1" dirty="0">
                <a:latin typeface="+mj-lt"/>
              </a:rPr>
              <a:t>be not less than higher</a:t>
            </a:r>
            <a:r>
              <a:rPr lang="en-US" dirty="0">
                <a:latin typeface="+mj-lt"/>
              </a:rPr>
              <a:t> of the following: </a:t>
            </a:r>
          </a:p>
          <a:p>
            <a:pPr lvl="1" algn="just"/>
            <a:r>
              <a:rPr lang="en-US" sz="1800" dirty="0">
                <a:latin typeface="+mj-lt"/>
              </a:rPr>
              <a:t>90 days VWAP preceding the Relevant Date</a:t>
            </a:r>
          </a:p>
          <a:p>
            <a:pPr lvl="1" algn="just"/>
            <a:r>
              <a:rPr lang="en-US" sz="1800" dirty="0">
                <a:latin typeface="+mj-lt"/>
              </a:rPr>
              <a:t>10 days VWAP preceding the Relevant Date</a:t>
            </a:r>
          </a:p>
          <a:p>
            <a:pPr algn="just"/>
            <a:r>
              <a:rPr lang="en-US" dirty="0">
                <a:latin typeface="+mj-lt"/>
              </a:rPr>
              <a:t>If the Articles of Association of the issuer provide for a method of determination which results in a floor price higher than that determined under these regulations, then the same shall be considered as the floor price for equity shares to be allotted pursuant to the preferential issue.</a:t>
            </a:r>
          </a:p>
          <a:p>
            <a:pPr marL="0" indent="0" algn="just">
              <a:buNone/>
            </a:pPr>
            <a:endParaRPr lang="en-IN" dirty="0"/>
          </a:p>
        </p:txBody>
      </p:sp>
      <p:sp>
        <p:nvSpPr>
          <p:cNvPr id="4" name="TextBox 3">
            <a:extLst>
              <a:ext uri="{FF2B5EF4-FFF2-40B4-BE49-F238E27FC236}">
                <a16:creationId xmlns:a16="http://schemas.microsoft.com/office/drawing/2014/main" id="{2C1D2C05-3F41-54AF-5BDB-D21CBABEDD4E}"/>
              </a:ext>
            </a:extLst>
          </p:cNvPr>
          <p:cNvSpPr txBox="1"/>
          <p:nvPr/>
        </p:nvSpPr>
        <p:spPr>
          <a:xfrm>
            <a:off x="464696" y="5164320"/>
            <a:ext cx="11146111" cy="830997"/>
          </a:xfrm>
          <a:prstGeom prst="rect">
            <a:avLst/>
          </a:prstGeom>
          <a:noFill/>
        </p:spPr>
        <p:txBody>
          <a:bodyPr wrap="square" rtlCol="0">
            <a:spAutoFit/>
          </a:bodyPr>
          <a:lstStyle/>
          <a:p>
            <a:pPr algn="l"/>
            <a:endParaRPr lang="en-IN" sz="1600" b="0" i="0" u="none" strike="noStrike" baseline="0" dirty="0">
              <a:solidFill>
                <a:srgbClr val="000000"/>
              </a:solidFill>
              <a:latin typeface="Arial (Headings)"/>
            </a:endParaRPr>
          </a:p>
          <a:p>
            <a:r>
              <a:rPr lang="en-US" sz="1600" b="0" i="0" u="none" strike="noStrike" baseline="0" dirty="0">
                <a:solidFill>
                  <a:srgbClr val="000000"/>
                </a:solidFill>
                <a:latin typeface="Arial (Headings)"/>
              </a:rPr>
              <a:t>Relevant Date - in case of preferential issue of equity shares, the date thirty days prior to the date on which the meeting of shareholders is held to consider the proposed preferential issue: </a:t>
            </a:r>
          </a:p>
        </p:txBody>
      </p:sp>
      <p:sp>
        <p:nvSpPr>
          <p:cNvPr id="5" name="Date Placeholder 4">
            <a:extLst>
              <a:ext uri="{FF2B5EF4-FFF2-40B4-BE49-F238E27FC236}">
                <a16:creationId xmlns:a16="http://schemas.microsoft.com/office/drawing/2014/main" id="{8DB40F3D-0132-1ABC-F6E9-363BE8927C2D}"/>
              </a:ext>
            </a:extLst>
          </p:cNvPr>
          <p:cNvSpPr>
            <a:spLocks noGrp="1"/>
          </p:cNvSpPr>
          <p:nvPr>
            <p:ph type="dt" sz="half" idx="10"/>
          </p:nvPr>
        </p:nvSpPr>
        <p:spPr/>
        <p:txBody>
          <a:bodyPr/>
          <a:lstStyle/>
          <a:p>
            <a:r>
              <a:rPr lang="en-US"/>
              <a:t>December 9, 2023</a:t>
            </a:r>
            <a:endParaRPr lang="en-US" dirty="0"/>
          </a:p>
        </p:txBody>
      </p:sp>
      <p:sp>
        <p:nvSpPr>
          <p:cNvPr id="6" name="Footer Placeholder 5">
            <a:extLst>
              <a:ext uri="{FF2B5EF4-FFF2-40B4-BE49-F238E27FC236}">
                <a16:creationId xmlns:a16="http://schemas.microsoft.com/office/drawing/2014/main" id="{8DB5C95D-90B3-1005-82C2-9CC578B4A14B}"/>
              </a:ext>
            </a:extLst>
          </p:cNvPr>
          <p:cNvSpPr>
            <a:spLocks noGrp="1"/>
          </p:cNvSpPr>
          <p:nvPr>
            <p:ph type="ftr" sz="quarter" idx="11"/>
          </p:nvPr>
        </p:nvSpPr>
        <p:spPr/>
        <p:txBody>
          <a:bodyPr/>
          <a:lstStyle/>
          <a:p>
            <a:r>
              <a:rPr lang="en-US"/>
              <a:t>Mergers &amp; Acquisitions                                                                                           Drushti Desai</a:t>
            </a:r>
            <a:endParaRPr lang="en-US" dirty="0"/>
          </a:p>
        </p:txBody>
      </p:sp>
      <p:sp>
        <p:nvSpPr>
          <p:cNvPr id="7" name="Slide Number Placeholder 6">
            <a:extLst>
              <a:ext uri="{FF2B5EF4-FFF2-40B4-BE49-F238E27FC236}">
                <a16:creationId xmlns:a16="http://schemas.microsoft.com/office/drawing/2014/main" id="{28D4EBF6-605C-DD4E-69AA-8C1C6F31A5D1}"/>
              </a:ext>
            </a:extLst>
          </p:cNvPr>
          <p:cNvSpPr>
            <a:spLocks noGrp="1"/>
          </p:cNvSpPr>
          <p:nvPr>
            <p:ph type="sldNum" sz="quarter" idx="12"/>
          </p:nvPr>
        </p:nvSpPr>
        <p:spPr/>
        <p:txBody>
          <a:bodyPr/>
          <a:lstStyle/>
          <a:p>
            <a:fld id="{3A98EE3D-8CD1-4C3F-BD1C-C98C9596463C}" type="slidenum">
              <a:rPr lang="en-US" smtClean="0"/>
              <a:t>34</a:t>
            </a:fld>
            <a:endParaRPr lang="en-US" dirty="0"/>
          </a:p>
        </p:txBody>
      </p:sp>
    </p:spTree>
    <p:extLst>
      <p:ext uri="{BB962C8B-B14F-4D97-AF65-F5344CB8AC3E}">
        <p14:creationId xmlns:p14="http://schemas.microsoft.com/office/powerpoint/2010/main" val="792208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4AAD7-8735-7403-EF79-FBA7B6433256}"/>
              </a:ext>
            </a:extLst>
          </p:cNvPr>
          <p:cNvSpPr>
            <a:spLocks noGrp="1"/>
          </p:cNvSpPr>
          <p:nvPr>
            <p:ph type="title"/>
          </p:nvPr>
        </p:nvSpPr>
        <p:spPr/>
        <p:txBody>
          <a:bodyPr/>
          <a:lstStyle/>
          <a:p>
            <a:r>
              <a:rPr lang="en-US" dirty="0" err="1"/>
              <a:t>Icdr</a:t>
            </a:r>
            <a:r>
              <a:rPr lang="en-US" dirty="0"/>
              <a:t> Pricing conditions</a:t>
            </a:r>
            <a:endParaRPr lang="en-IN" dirty="0"/>
          </a:p>
        </p:txBody>
      </p:sp>
      <p:sp>
        <p:nvSpPr>
          <p:cNvPr id="3" name="Content Placeholder 2">
            <a:extLst>
              <a:ext uri="{FF2B5EF4-FFF2-40B4-BE49-F238E27FC236}">
                <a16:creationId xmlns:a16="http://schemas.microsoft.com/office/drawing/2014/main" id="{571FFE55-57CF-FF3F-F573-A0A075614932}"/>
              </a:ext>
            </a:extLst>
          </p:cNvPr>
          <p:cNvSpPr>
            <a:spLocks noGrp="1"/>
          </p:cNvSpPr>
          <p:nvPr>
            <p:ph idx="1"/>
          </p:nvPr>
        </p:nvSpPr>
        <p:spPr>
          <a:xfrm>
            <a:off x="581192" y="1611757"/>
            <a:ext cx="11029615" cy="3634486"/>
          </a:xfrm>
        </p:spPr>
        <p:txBody>
          <a:bodyPr/>
          <a:lstStyle/>
          <a:p>
            <a:pPr algn="just"/>
            <a:r>
              <a:rPr lang="en-US" dirty="0"/>
              <a:t>Any preferential issue, which may result in a change in control or allotment of </a:t>
            </a:r>
            <a:r>
              <a:rPr lang="en-US" b="1" dirty="0"/>
              <a:t>more than five per cent</a:t>
            </a:r>
            <a:r>
              <a:rPr lang="en-US" dirty="0"/>
              <a:t> of the post issue fully diluted share capital of the issuer, to an allottee or to allottees acting in concert, shall require a valuation report from an independent registered valuer and consider the same for determining the price</a:t>
            </a:r>
          </a:p>
          <a:p>
            <a:pPr algn="just"/>
            <a:r>
              <a:rPr lang="en-US" dirty="0"/>
              <a:t>If any proposed preferential issue is likely to result in a change in control of the issuer, the valuation report from the registered valuer shall also cover guidance on </a:t>
            </a:r>
            <a:r>
              <a:rPr lang="en-US" b="1" dirty="0"/>
              <a:t>control premium</a:t>
            </a:r>
            <a:r>
              <a:rPr lang="en-US" dirty="0"/>
              <a:t>, which shall be computed over and above the price determined.</a:t>
            </a:r>
            <a:endParaRPr lang="en-IN" dirty="0"/>
          </a:p>
        </p:txBody>
      </p:sp>
      <p:sp>
        <p:nvSpPr>
          <p:cNvPr id="4" name="Date Placeholder 3">
            <a:extLst>
              <a:ext uri="{FF2B5EF4-FFF2-40B4-BE49-F238E27FC236}">
                <a16:creationId xmlns:a16="http://schemas.microsoft.com/office/drawing/2014/main" id="{11E9CD82-EEAC-3ECD-F355-AEFA2B923EE0}"/>
              </a:ext>
            </a:extLst>
          </p:cNvPr>
          <p:cNvSpPr>
            <a:spLocks noGrp="1"/>
          </p:cNvSpPr>
          <p:nvPr>
            <p:ph type="dt" sz="half" idx="10"/>
          </p:nvPr>
        </p:nvSpPr>
        <p:spPr/>
        <p:txBody>
          <a:bodyPr/>
          <a:lstStyle/>
          <a:p>
            <a:r>
              <a:rPr lang="en-US"/>
              <a:t>December 9, 2023</a:t>
            </a:r>
            <a:endParaRPr lang="en-US" dirty="0"/>
          </a:p>
        </p:txBody>
      </p:sp>
      <p:sp>
        <p:nvSpPr>
          <p:cNvPr id="5" name="Footer Placeholder 4">
            <a:extLst>
              <a:ext uri="{FF2B5EF4-FFF2-40B4-BE49-F238E27FC236}">
                <a16:creationId xmlns:a16="http://schemas.microsoft.com/office/drawing/2014/main" id="{69921462-D110-5A28-2E0D-FE17CBEAD310}"/>
              </a:ext>
            </a:extLst>
          </p:cNvPr>
          <p:cNvSpPr>
            <a:spLocks noGrp="1"/>
          </p:cNvSpPr>
          <p:nvPr>
            <p:ph type="ftr" sz="quarter" idx="11"/>
          </p:nvPr>
        </p:nvSpPr>
        <p:spPr/>
        <p:txBody>
          <a:bodyPr/>
          <a:lstStyle/>
          <a:p>
            <a:r>
              <a:rPr lang="en-US"/>
              <a:t>Mergers &amp; Acquisitions                                                                                           Drushti Desai</a:t>
            </a:r>
            <a:endParaRPr lang="en-US" dirty="0"/>
          </a:p>
        </p:txBody>
      </p:sp>
      <p:sp>
        <p:nvSpPr>
          <p:cNvPr id="6" name="Slide Number Placeholder 5">
            <a:extLst>
              <a:ext uri="{FF2B5EF4-FFF2-40B4-BE49-F238E27FC236}">
                <a16:creationId xmlns:a16="http://schemas.microsoft.com/office/drawing/2014/main" id="{A285F0EE-9CD5-D147-9DF5-0E02E32F9C31}"/>
              </a:ext>
            </a:extLst>
          </p:cNvPr>
          <p:cNvSpPr>
            <a:spLocks noGrp="1"/>
          </p:cNvSpPr>
          <p:nvPr>
            <p:ph type="sldNum" sz="quarter" idx="12"/>
          </p:nvPr>
        </p:nvSpPr>
        <p:spPr/>
        <p:txBody>
          <a:bodyPr/>
          <a:lstStyle/>
          <a:p>
            <a:fld id="{3A98EE3D-8CD1-4C3F-BD1C-C98C9596463C}" type="slidenum">
              <a:rPr lang="en-US" smtClean="0"/>
              <a:t>35</a:t>
            </a:fld>
            <a:endParaRPr lang="en-US" dirty="0"/>
          </a:p>
        </p:txBody>
      </p:sp>
    </p:spTree>
    <p:extLst>
      <p:ext uri="{BB962C8B-B14F-4D97-AF65-F5344CB8AC3E}">
        <p14:creationId xmlns:p14="http://schemas.microsoft.com/office/powerpoint/2010/main" val="764211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C1D22-6358-8A18-6BC8-9E10BAD1D2E9}"/>
              </a:ext>
            </a:extLst>
          </p:cNvPr>
          <p:cNvSpPr>
            <a:spLocks noGrp="1"/>
          </p:cNvSpPr>
          <p:nvPr>
            <p:ph type="title"/>
          </p:nvPr>
        </p:nvSpPr>
        <p:spPr/>
        <p:txBody>
          <a:bodyPr>
            <a:normAutofit/>
          </a:bodyPr>
          <a:lstStyle/>
          <a:p>
            <a:r>
              <a:rPr lang="en-US" b="0" i="0" dirty="0">
                <a:effectLst/>
                <a:latin typeface="Arial" panose="020B0604020202020204" pitchFamily="34" charset="0"/>
              </a:rPr>
              <a:t>Substantial acquisition of shares or voting rights</a:t>
            </a:r>
            <a:endParaRPr lang="en-IN" dirty="0"/>
          </a:p>
        </p:txBody>
      </p:sp>
      <p:sp>
        <p:nvSpPr>
          <p:cNvPr id="3" name="Content Placeholder 2">
            <a:extLst>
              <a:ext uri="{FF2B5EF4-FFF2-40B4-BE49-F238E27FC236}">
                <a16:creationId xmlns:a16="http://schemas.microsoft.com/office/drawing/2014/main" id="{9ACEFFD8-0598-234C-A237-88CF952F5DBD}"/>
              </a:ext>
            </a:extLst>
          </p:cNvPr>
          <p:cNvSpPr>
            <a:spLocks noGrp="1"/>
          </p:cNvSpPr>
          <p:nvPr>
            <p:ph idx="1"/>
          </p:nvPr>
        </p:nvSpPr>
        <p:spPr>
          <a:xfrm>
            <a:off x="581192" y="1714500"/>
            <a:ext cx="11029615" cy="3999611"/>
          </a:xfrm>
        </p:spPr>
        <p:txBody>
          <a:bodyPr>
            <a:normAutofit/>
          </a:bodyPr>
          <a:lstStyle/>
          <a:p>
            <a:pPr algn="just"/>
            <a:r>
              <a:rPr lang="en-US" b="0" i="0" dirty="0">
                <a:effectLst/>
                <a:latin typeface="Arial" panose="020B0604020202020204" pitchFamily="34" charset="0"/>
              </a:rPr>
              <a:t>No acquirer shall acquire shares or voting rights in a target company which taken together with shares or voting rights, if any, held by him and by persons acting in concert with him in such target company, entitle them to exercise </a:t>
            </a:r>
            <a:r>
              <a:rPr lang="en-US" b="1" i="0" dirty="0">
                <a:effectLst/>
                <a:latin typeface="Arial" panose="020B0604020202020204" pitchFamily="34" charset="0"/>
              </a:rPr>
              <a:t>25% or more </a:t>
            </a:r>
            <a:r>
              <a:rPr lang="en-US" b="0" i="0" dirty="0">
                <a:effectLst/>
                <a:latin typeface="Arial" panose="020B0604020202020204" pitchFamily="34" charset="0"/>
              </a:rPr>
              <a:t>of the voting rights in such target company unless the acquirer makes a </a:t>
            </a:r>
            <a:r>
              <a:rPr lang="en-US" b="1" i="0" dirty="0">
                <a:effectLst/>
                <a:latin typeface="Arial" panose="020B0604020202020204" pitchFamily="34" charset="0"/>
              </a:rPr>
              <a:t>public announcement of an open offer </a:t>
            </a:r>
            <a:r>
              <a:rPr lang="en-US" b="0" i="0" dirty="0">
                <a:effectLst/>
                <a:latin typeface="Arial" panose="020B0604020202020204" pitchFamily="34" charset="0"/>
              </a:rPr>
              <a:t>for acquiring shares of such target company</a:t>
            </a:r>
          </a:p>
          <a:p>
            <a:pPr algn="just"/>
            <a:r>
              <a:rPr lang="en-US" b="0" i="0" dirty="0">
                <a:effectLst/>
                <a:latin typeface="Arial" panose="020B0604020202020204" pitchFamily="34" charset="0"/>
              </a:rPr>
              <a:t>No acquirer, who together with persons acting in concert with him, has acquired and holds in accordance with these regulations shares or voting rights in a target company entitling them to exercise </a:t>
            </a:r>
            <a:r>
              <a:rPr lang="en-US" b="1" i="0" dirty="0">
                <a:effectLst/>
                <a:latin typeface="Arial" panose="020B0604020202020204" pitchFamily="34" charset="0"/>
              </a:rPr>
              <a:t>25% or more </a:t>
            </a:r>
            <a:r>
              <a:rPr lang="en-US" b="0" i="0" dirty="0">
                <a:effectLst/>
                <a:latin typeface="Arial" panose="020B0604020202020204" pitchFamily="34" charset="0"/>
              </a:rPr>
              <a:t>of the voting rights in the target company but less than the maximum permissible non -public shareholding, shall acquire within any financial year additional shares or voting rights in such target company entitling them to exercise </a:t>
            </a:r>
            <a:r>
              <a:rPr lang="en-US" b="1" i="0" dirty="0">
                <a:effectLst/>
                <a:latin typeface="Arial" panose="020B0604020202020204" pitchFamily="34" charset="0"/>
              </a:rPr>
              <a:t>more than 5% </a:t>
            </a:r>
            <a:r>
              <a:rPr lang="en-US" b="0" i="0" dirty="0">
                <a:effectLst/>
                <a:latin typeface="Arial" panose="020B0604020202020204" pitchFamily="34" charset="0"/>
              </a:rPr>
              <a:t>of the voting rights, unless the acquirer makes a </a:t>
            </a:r>
            <a:r>
              <a:rPr lang="en-US" b="1" i="0" dirty="0">
                <a:effectLst/>
                <a:latin typeface="Arial" panose="020B0604020202020204" pitchFamily="34" charset="0"/>
              </a:rPr>
              <a:t>public announcement of an open offer </a:t>
            </a:r>
            <a:r>
              <a:rPr lang="en-US" b="0" i="0" dirty="0">
                <a:effectLst/>
                <a:latin typeface="Arial" panose="020B0604020202020204" pitchFamily="34" charset="0"/>
              </a:rPr>
              <a:t>for acquiring shares of such target company in accordance with these regulations</a:t>
            </a:r>
            <a:endParaRPr lang="en-IN" dirty="0"/>
          </a:p>
        </p:txBody>
      </p:sp>
      <p:sp>
        <p:nvSpPr>
          <p:cNvPr id="4" name="Date Placeholder 3">
            <a:extLst>
              <a:ext uri="{FF2B5EF4-FFF2-40B4-BE49-F238E27FC236}">
                <a16:creationId xmlns:a16="http://schemas.microsoft.com/office/drawing/2014/main" id="{736686EB-03DD-2C76-B6B0-EE0144EB5DBB}"/>
              </a:ext>
            </a:extLst>
          </p:cNvPr>
          <p:cNvSpPr>
            <a:spLocks noGrp="1"/>
          </p:cNvSpPr>
          <p:nvPr>
            <p:ph type="dt" sz="half" idx="10"/>
          </p:nvPr>
        </p:nvSpPr>
        <p:spPr/>
        <p:txBody>
          <a:bodyPr/>
          <a:lstStyle/>
          <a:p>
            <a:r>
              <a:rPr lang="en-US"/>
              <a:t>December 9, 2023</a:t>
            </a:r>
            <a:endParaRPr lang="en-US" dirty="0"/>
          </a:p>
        </p:txBody>
      </p:sp>
      <p:sp>
        <p:nvSpPr>
          <p:cNvPr id="5" name="Footer Placeholder 4">
            <a:extLst>
              <a:ext uri="{FF2B5EF4-FFF2-40B4-BE49-F238E27FC236}">
                <a16:creationId xmlns:a16="http://schemas.microsoft.com/office/drawing/2014/main" id="{A6B9A822-2198-FBF1-AFA5-E8167A1626FF}"/>
              </a:ext>
            </a:extLst>
          </p:cNvPr>
          <p:cNvSpPr>
            <a:spLocks noGrp="1"/>
          </p:cNvSpPr>
          <p:nvPr>
            <p:ph type="ftr" sz="quarter" idx="11"/>
          </p:nvPr>
        </p:nvSpPr>
        <p:spPr/>
        <p:txBody>
          <a:bodyPr/>
          <a:lstStyle/>
          <a:p>
            <a:r>
              <a:rPr lang="en-US"/>
              <a:t>Mergers &amp; Acquisitions                                                                                           Drushti Desai</a:t>
            </a:r>
            <a:endParaRPr lang="en-US" dirty="0"/>
          </a:p>
        </p:txBody>
      </p:sp>
      <p:sp>
        <p:nvSpPr>
          <p:cNvPr id="6" name="Slide Number Placeholder 5">
            <a:extLst>
              <a:ext uri="{FF2B5EF4-FFF2-40B4-BE49-F238E27FC236}">
                <a16:creationId xmlns:a16="http://schemas.microsoft.com/office/drawing/2014/main" id="{2BC74515-6467-9DC7-1932-720BEDE9E906}"/>
              </a:ext>
            </a:extLst>
          </p:cNvPr>
          <p:cNvSpPr>
            <a:spLocks noGrp="1"/>
          </p:cNvSpPr>
          <p:nvPr>
            <p:ph type="sldNum" sz="quarter" idx="12"/>
          </p:nvPr>
        </p:nvSpPr>
        <p:spPr/>
        <p:txBody>
          <a:bodyPr/>
          <a:lstStyle/>
          <a:p>
            <a:fld id="{3A98EE3D-8CD1-4C3F-BD1C-C98C9596463C}" type="slidenum">
              <a:rPr lang="en-US" smtClean="0"/>
              <a:t>36</a:t>
            </a:fld>
            <a:endParaRPr lang="en-US" dirty="0"/>
          </a:p>
        </p:txBody>
      </p:sp>
    </p:spTree>
    <p:extLst>
      <p:ext uri="{BB962C8B-B14F-4D97-AF65-F5344CB8AC3E}">
        <p14:creationId xmlns:p14="http://schemas.microsoft.com/office/powerpoint/2010/main" val="2524766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8D1AF-DFDF-5E12-7233-DE8C80483192}"/>
              </a:ext>
            </a:extLst>
          </p:cNvPr>
          <p:cNvSpPr>
            <a:spLocks noGrp="1"/>
          </p:cNvSpPr>
          <p:nvPr>
            <p:ph type="title"/>
          </p:nvPr>
        </p:nvSpPr>
        <p:spPr>
          <a:xfrm>
            <a:off x="581192" y="228600"/>
            <a:ext cx="11029616" cy="990600"/>
          </a:xfrm>
        </p:spPr>
        <p:txBody>
          <a:bodyPr/>
          <a:lstStyle/>
          <a:p>
            <a:r>
              <a:rPr lang="en-US" dirty="0"/>
              <a:t>Offer price – from Sebi takeover code</a:t>
            </a:r>
            <a:endParaRPr lang="en-IN" dirty="0"/>
          </a:p>
        </p:txBody>
      </p:sp>
      <p:sp>
        <p:nvSpPr>
          <p:cNvPr id="3" name="Content Placeholder 2">
            <a:extLst>
              <a:ext uri="{FF2B5EF4-FFF2-40B4-BE49-F238E27FC236}">
                <a16:creationId xmlns:a16="http://schemas.microsoft.com/office/drawing/2014/main" id="{08C7CD04-D9CA-E2BF-16CA-FBD5168CCF7F}"/>
              </a:ext>
            </a:extLst>
          </p:cNvPr>
          <p:cNvSpPr>
            <a:spLocks noGrp="1"/>
          </p:cNvSpPr>
          <p:nvPr>
            <p:ph idx="1"/>
          </p:nvPr>
        </p:nvSpPr>
        <p:spPr>
          <a:xfrm>
            <a:off x="581193" y="1135406"/>
            <a:ext cx="11029615" cy="4981794"/>
          </a:xfrm>
        </p:spPr>
        <p:txBody>
          <a:bodyPr>
            <a:normAutofit/>
          </a:bodyPr>
          <a:lstStyle/>
          <a:p>
            <a:pPr algn="just"/>
            <a:r>
              <a:rPr lang="en-US" dirty="0"/>
              <a:t>In the case of </a:t>
            </a:r>
            <a:r>
              <a:rPr lang="en-US" b="1" dirty="0"/>
              <a:t>direct acquisition </a:t>
            </a:r>
            <a:r>
              <a:rPr lang="en-US" dirty="0"/>
              <a:t>of shares or voting rights in, or control over the target company, and indirect acquisition of shares or voting rights in, or control over the target company, the offer price shall be the </a:t>
            </a:r>
            <a:r>
              <a:rPr lang="en-US" b="1" dirty="0"/>
              <a:t>highest of</a:t>
            </a:r>
            <a:r>
              <a:rPr lang="en-US" dirty="0"/>
              <a:t>:</a:t>
            </a:r>
          </a:p>
          <a:p>
            <a:pPr lvl="1" algn="just"/>
            <a:r>
              <a:rPr lang="en-US" dirty="0"/>
              <a:t>the highest negotiated price per share of the target company for any acquisition under the agreement attracting the obligation to make a public announcement of an open offer</a:t>
            </a:r>
          </a:p>
          <a:p>
            <a:pPr lvl="1" algn="just"/>
            <a:r>
              <a:rPr lang="en-US" dirty="0"/>
              <a:t>the </a:t>
            </a:r>
            <a:r>
              <a:rPr lang="en-US" b="1" dirty="0"/>
              <a:t>VWAP</a:t>
            </a:r>
            <a:r>
              <a:rPr lang="en-US" dirty="0"/>
              <a:t> paid or payable for acquisitions, whether by the acquirer or by any person acting in concert with him, during the </a:t>
            </a:r>
            <a:r>
              <a:rPr lang="en-US" b="1" dirty="0"/>
              <a:t>52 weeks </a:t>
            </a:r>
            <a:r>
              <a:rPr lang="en-US" dirty="0"/>
              <a:t>immediately preceding the date of the public announcement; </a:t>
            </a:r>
          </a:p>
          <a:p>
            <a:pPr lvl="1" algn="just"/>
            <a:r>
              <a:rPr lang="en-US" dirty="0"/>
              <a:t>the </a:t>
            </a:r>
            <a:r>
              <a:rPr lang="en-US" b="1" dirty="0"/>
              <a:t>highest price </a:t>
            </a:r>
            <a:r>
              <a:rPr lang="en-US" dirty="0"/>
              <a:t>paid or payable for any acquisition, whether by the acquirer or by any person acting in concert with him, during the </a:t>
            </a:r>
            <a:r>
              <a:rPr lang="en-US" b="1" dirty="0"/>
              <a:t>26 weeks </a:t>
            </a:r>
            <a:r>
              <a:rPr lang="en-US" dirty="0"/>
              <a:t>immediately preceding the date of the public announcement</a:t>
            </a:r>
          </a:p>
          <a:p>
            <a:pPr lvl="1" algn="just"/>
            <a:r>
              <a:rPr lang="en-US" dirty="0"/>
              <a:t>the </a:t>
            </a:r>
            <a:r>
              <a:rPr lang="en-US" b="1" dirty="0"/>
              <a:t>VWAP</a:t>
            </a:r>
            <a:r>
              <a:rPr lang="en-US" dirty="0"/>
              <a:t> of such shares for a period of </a:t>
            </a:r>
            <a:r>
              <a:rPr lang="en-US" b="1" dirty="0"/>
              <a:t>60 trading days </a:t>
            </a:r>
            <a:r>
              <a:rPr lang="en-US" dirty="0"/>
              <a:t>immediately preceding the date of the public announcement as traded on the stock exchange where the maximum volume of trading in the shares of the target company are recorded during such period, provided such shares are frequently traded</a:t>
            </a:r>
          </a:p>
          <a:p>
            <a:pPr lvl="1" algn="just"/>
            <a:r>
              <a:rPr lang="en-US" dirty="0"/>
              <a:t>where the shares are </a:t>
            </a:r>
            <a:r>
              <a:rPr lang="en-US" b="1" dirty="0"/>
              <a:t>not frequently traded</a:t>
            </a:r>
            <a:r>
              <a:rPr lang="en-US" dirty="0"/>
              <a:t>, the price determined by the acquirer and the manager to the open offer taking into account valuation parameters including, book value, comparable trading multiples, and such other parameters as are customary for valuation of shares of such companies</a:t>
            </a:r>
            <a:endParaRPr lang="en-IN" dirty="0"/>
          </a:p>
        </p:txBody>
      </p:sp>
      <p:sp>
        <p:nvSpPr>
          <p:cNvPr id="4" name="Date Placeholder 3">
            <a:extLst>
              <a:ext uri="{FF2B5EF4-FFF2-40B4-BE49-F238E27FC236}">
                <a16:creationId xmlns:a16="http://schemas.microsoft.com/office/drawing/2014/main" id="{60BACF52-625A-C005-F7FF-49F456FC8BE8}"/>
              </a:ext>
            </a:extLst>
          </p:cNvPr>
          <p:cNvSpPr>
            <a:spLocks noGrp="1"/>
          </p:cNvSpPr>
          <p:nvPr>
            <p:ph type="dt" sz="half" idx="10"/>
          </p:nvPr>
        </p:nvSpPr>
        <p:spPr/>
        <p:txBody>
          <a:bodyPr/>
          <a:lstStyle/>
          <a:p>
            <a:r>
              <a:rPr lang="en-US"/>
              <a:t>December 9, 2023</a:t>
            </a:r>
            <a:endParaRPr lang="en-US" dirty="0"/>
          </a:p>
        </p:txBody>
      </p:sp>
      <p:sp>
        <p:nvSpPr>
          <p:cNvPr id="5" name="Footer Placeholder 4">
            <a:extLst>
              <a:ext uri="{FF2B5EF4-FFF2-40B4-BE49-F238E27FC236}">
                <a16:creationId xmlns:a16="http://schemas.microsoft.com/office/drawing/2014/main" id="{BD604615-BFC3-CF9A-C658-8858B630C7C6}"/>
              </a:ext>
            </a:extLst>
          </p:cNvPr>
          <p:cNvSpPr>
            <a:spLocks noGrp="1"/>
          </p:cNvSpPr>
          <p:nvPr>
            <p:ph type="ftr" sz="quarter" idx="11"/>
          </p:nvPr>
        </p:nvSpPr>
        <p:spPr/>
        <p:txBody>
          <a:bodyPr/>
          <a:lstStyle/>
          <a:p>
            <a:r>
              <a:rPr lang="en-US"/>
              <a:t>Mergers &amp; Acquisitions                                                                                           Drushti Desai</a:t>
            </a:r>
            <a:endParaRPr lang="en-US" dirty="0"/>
          </a:p>
        </p:txBody>
      </p:sp>
      <p:sp>
        <p:nvSpPr>
          <p:cNvPr id="6" name="Slide Number Placeholder 5">
            <a:extLst>
              <a:ext uri="{FF2B5EF4-FFF2-40B4-BE49-F238E27FC236}">
                <a16:creationId xmlns:a16="http://schemas.microsoft.com/office/drawing/2014/main" id="{5036282F-4F53-0469-EAC8-A3DE5B836294}"/>
              </a:ext>
            </a:extLst>
          </p:cNvPr>
          <p:cNvSpPr>
            <a:spLocks noGrp="1"/>
          </p:cNvSpPr>
          <p:nvPr>
            <p:ph type="sldNum" sz="quarter" idx="12"/>
          </p:nvPr>
        </p:nvSpPr>
        <p:spPr/>
        <p:txBody>
          <a:bodyPr/>
          <a:lstStyle/>
          <a:p>
            <a:fld id="{3A98EE3D-8CD1-4C3F-BD1C-C98C9596463C}" type="slidenum">
              <a:rPr lang="en-US" smtClean="0"/>
              <a:t>37</a:t>
            </a:fld>
            <a:endParaRPr lang="en-US" dirty="0"/>
          </a:p>
        </p:txBody>
      </p:sp>
      <p:sp>
        <p:nvSpPr>
          <p:cNvPr id="7" name="TextBox 6">
            <a:extLst>
              <a:ext uri="{FF2B5EF4-FFF2-40B4-BE49-F238E27FC236}">
                <a16:creationId xmlns:a16="http://schemas.microsoft.com/office/drawing/2014/main" id="{E54CD4EB-6729-A52B-E2DB-D573BBD0D22C}"/>
              </a:ext>
            </a:extLst>
          </p:cNvPr>
          <p:cNvSpPr txBox="1"/>
          <p:nvPr/>
        </p:nvSpPr>
        <p:spPr>
          <a:xfrm>
            <a:off x="8474298" y="6033406"/>
            <a:ext cx="3503054" cy="276999"/>
          </a:xfrm>
          <a:prstGeom prst="rect">
            <a:avLst/>
          </a:prstGeom>
          <a:noFill/>
        </p:spPr>
        <p:txBody>
          <a:bodyPr wrap="square" rtlCol="0">
            <a:spAutoFit/>
          </a:bodyPr>
          <a:lstStyle/>
          <a:p>
            <a:r>
              <a:rPr lang="en-US" sz="1200" i="1" dirty="0"/>
              <a:t>*VWAP – Value Weighted Average Price</a:t>
            </a:r>
            <a:endParaRPr lang="en-IN" sz="1200" i="1" dirty="0"/>
          </a:p>
        </p:txBody>
      </p:sp>
    </p:spTree>
    <p:extLst>
      <p:ext uri="{BB962C8B-B14F-4D97-AF65-F5344CB8AC3E}">
        <p14:creationId xmlns:p14="http://schemas.microsoft.com/office/powerpoint/2010/main" val="681023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E3FE1-7141-20D7-0D6A-29A3581628D1}"/>
              </a:ext>
            </a:extLst>
          </p:cNvPr>
          <p:cNvSpPr>
            <a:spLocks noGrp="1"/>
          </p:cNvSpPr>
          <p:nvPr>
            <p:ph type="title"/>
          </p:nvPr>
        </p:nvSpPr>
        <p:spPr>
          <a:xfrm>
            <a:off x="581192" y="224127"/>
            <a:ext cx="11029616" cy="990600"/>
          </a:xfrm>
        </p:spPr>
        <p:txBody>
          <a:bodyPr/>
          <a:lstStyle/>
          <a:p>
            <a:r>
              <a:rPr lang="en-US" dirty="0"/>
              <a:t>Documents to be submitted to stock exchange</a:t>
            </a:r>
            <a:endParaRPr lang="en-IN" dirty="0"/>
          </a:p>
        </p:txBody>
      </p:sp>
      <p:sp>
        <p:nvSpPr>
          <p:cNvPr id="3" name="Content Placeholder 2">
            <a:extLst>
              <a:ext uri="{FF2B5EF4-FFF2-40B4-BE49-F238E27FC236}">
                <a16:creationId xmlns:a16="http://schemas.microsoft.com/office/drawing/2014/main" id="{3221E23A-1A3E-62B0-F2FB-CDCDAF25E88B}"/>
              </a:ext>
            </a:extLst>
          </p:cNvPr>
          <p:cNvSpPr>
            <a:spLocks noGrp="1"/>
          </p:cNvSpPr>
          <p:nvPr>
            <p:ph idx="1"/>
          </p:nvPr>
        </p:nvSpPr>
        <p:spPr>
          <a:xfrm>
            <a:off x="557048" y="1104368"/>
            <a:ext cx="11029615" cy="5209187"/>
          </a:xfrm>
        </p:spPr>
        <p:txBody>
          <a:bodyPr numCol="2">
            <a:normAutofit lnSpcReduction="10000"/>
          </a:bodyPr>
          <a:lstStyle/>
          <a:p>
            <a:pPr algn="just"/>
            <a:r>
              <a:rPr lang="en-IN" sz="1600" dirty="0"/>
              <a:t>Draft Scheme of arrangement/ amalgamation/ merger/ reconstruction/ reduction of capital, etc.</a:t>
            </a:r>
          </a:p>
          <a:p>
            <a:pPr algn="just"/>
            <a:r>
              <a:rPr lang="en-US" sz="1600" dirty="0"/>
              <a:t>Valuation Report accompanied with an undertaking stating that no material event impacting the valuation has occurred during the intervening period of filing the scheme documents with Stock Exchange and period under consideration for valuation.</a:t>
            </a:r>
          </a:p>
          <a:p>
            <a:pPr algn="just"/>
            <a:r>
              <a:rPr lang="en-US" sz="1600" dirty="0"/>
              <a:t>Report from the Audit Committee recommending the Draft Scheme, taking into consideration the Valuation Report. The Audit Committee report shall also comment on the following </a:t>
            </a:r>
          </a:p>
          <a:p>
            <a:pPr lvl="1" algn="just"/>
            <a:r>
              <a:rPr lang="en-US" sz="1400" dirty="0"/>
              <a:t>Need for the merger/demerger/amalgamation/arrangement</a:t>
            </a:r>
          </a:p>
          <a:p>
            <a:pPr lvl="1" algn="just"/>
            <a:r>
              <a:rPr lang="en-US" sz="1400" dirty="0"/>
              <a:t>Rationale of the scheme </a:t>
            </a:r>
          </a:p>
          <a:p>
            <a:pPr lvl="1" algn="just"/>
            <a:r>
              <a:rPr lang="en-US" sz="1400" dirty="0"/>
              <a:t>Synergies of business of the entities involved in the scheme </a:t>
            </a:r>
          </a:p>
          <a:p>
            <a:pPr lvl="1" algn="just"/>
            <a:r>
              <a:rPr lang="en-US" sz="1400" dirty="0"/>
              <a:t>Impact of the scheme on the shareholders </a:t>
            </a:r>
          </a:p>
          <a:p>
            <a:pPr lvl="1" algn="just"/>
            <a:r>
              <a:rPr lang="en-US" sz="1400" dirty="0"/>
              <a:t>Cost benefit analysis of the scheme;</a:t>
            </a:r>
            <a:endParaRPr lang="en-IN" sz="1400" dirty="0"/>
          </a:p>
          <a:p>
            <a:pPr algn="just"/>
            <a:r>
              <a:rPr lang="en-US" sz="1600" dirty="0"/>
              <a:t>Fairness opinion by a SEBI Registered merchant banker on valuation of assets/shares done by the valuer for the listed entity and unlisted entity</a:t>
            </a:r>
          </a:p>
          <a:p>
            <a:pPr algn="just"/>
            <a:r>
              <a:rPr lang="en-US" sz="1600" dirty="0"/>
              <a:t>Pre and post amalgamation shareholding pattern of unlisted entity</a:t>
            </a:r>
          </a:p>
          <a:p>
            <a:pPr algn="just"/>
            <a:r>
              <a:rPr lang="en-US" sz="1600" dirty="0"/>
              <a:t>Audited financials of last 3 years (financials not being more than 6 months old) of unlisted entity</a:t>
            </a:r>
          </a:p>
          <a:p>
            <a:pPr algn="just"/>
            <a:r>
              <a:rPr lang="en-IN" sz="1600" dirty="0"/>
              <a:t>Auditor’s Certificate</a:t>
            </a:r>
          </a:p>
          <a:p>
            <a:pPr algn="just"/>
            <a:r>
              <a:rPr lang="en-US" sz="1600" dirty="0"/>
              <a:t>Detailed Compliance Report as per the format specified</a:t>
            </a:r>
          </a:p>
          <a:p>
            <a:pPr algn="just"/>
            <a:r>
              <a:rPr lang="en-US" sz="1600" dirty="0"/>
              <a:t>Report from the Committee of Independent Directors recommending the draft Scheme, taking into consideration, inter alia, that the scheme is not detrimental to the shareholders of the listed entity</a:t>
            </a:r>
          </a:p>
          <a:p>
            <a:pPr algn="just"/>
            <a:r>
              <a:rPr lang="en-US" sz="1600" dirty="0"/>
              <a:t>Declaration from the listed entity on any past defaults of listed debt obligations of the entities forming part of the scheme</a:t>
            </a:r>
          </a:p>
          <a:p>
            <a:pPr algn="just"/>
            <a:r>
              <a:rPr lang="en-US" sz="1600" dirty="0"/>
              <a:t>No Objection Certificate (NOC) from the lending scheduled commercial banks/financial institutions/debenture trustees, from not less than 75% of the secured creditors in value</a:t>
            </a:r>
            <a:endParaRPr lang="en-IN" sz="1600" dirty="0"/>
          </a:p>
        </p:txBody>
      </p:sp>
      <p:sp>
        <p:nvSpPr>
          <p:cNvPr id="4" name="Date Placeholder 3">
            <a:extLst>
              <a:ext uri="{FF2B5EF4-FFF2-40B4-BE49-F238E27FC236}">
                <a16:creationId xmlns:a16="http://schemas.microsoft.com/office/drawing/2014/main" id="{55CF0E34-85A9-B8BE-5396-53A89016C8CC}"/>
              </a:ext>
            </a:extLst>
          </p:cNvPr>
          <p:cNvSpPr>
            <a:spLocks noGrp="1"/>
          </p:cNvSpPr>
          <p:nvPr>
            <p:ph type="dt" sz="half" idx="10"/>
          </p:nvPr>
        </p:nvSpPr>
        <p:spPr/>
        <p:txBody>
          <a:bodyPr/>
          <a:lstStyle/>
          <a:p>
            <a:r>
              <a:rPr lang="en-US"/>
              <a:t>December 9, 2023</a:t>
            </a:r>
            <a:endParaRPr lang="en-US" dirty="0"/>
          </a:p>
        </p:txBody>
      </p:sp>
      <p:sp>
        <p:nvSpPr>
          <p:cNvPr id="5" name="Footer Placeholder 4">
            <a:extLst>
              <a:ext uri="{FF2B5EF4-FFF2-40B4-BE49-F238E27FC236}">
                <a16:creationId xmlns:a16="http://schemas.microsoft.com/office/drawing/2014/main" id="{7312928C-17E3-842F-3513-DB6B88E58EDE}"/>
              </a:ext>
            </a:extLst>
          </p:cNvPr>
          <p:cNvSpPr>
            <a:spLocks noGrp="1"/>
          </p:cNvSpPr>
          <p:nvPr>
            <p:ph type="ftr" sz="quarter" idx="11"/>
          </p:nvPr>
        </p:nvSpPr>
        <p:spPr/>
        <p:txBody>
          <a:bodyPr/>
          <a:lstStyle/>
          <a:p>
            <a:r>
              <a:rPr lang="en-US"/>
              <a:t>Mergers &amp; Acquisitions                                                                                           Drushti Desai</a:t>
            </a:r>
            <a:endParaRPr lang="en-US" dirty="0"/>
          </a:p>
        </p:txBody>
      </p:sp>
      <p:sp>
        <p:nvSpPr>
          <p:cNvPr id="6" name="Slide Number Placeholder 5">
            <a:extLst>
              <a:ext uri="{FF2B5EF4-FFF2-40B4-BE49-F238E27FC236}">
                <a16:creationId xmlns:a16="http://schemas.microsoft.com/office/drawing/2014/main" id="{7D8945FA-0993-7660-63AF-5F31E5F0E576}"/>
              </a:ext>
            </a:extLst>
          </p:cNvPr>
          <p:cNvSpPr>
            <a:spLocks noGrp="1"/>
          </p:cNvSpPr>
          <p:nvPr>
            <p:ph type="sldNum" sz="quarter" idx="12"/>
          </p:nvPr>
        </p:nvSpPr>
        <p:spPr/>
        <p:txBody>
          <a:bodyPr/>
          <a:lstStyle/>
          <a:p>
            <a:fld id="{3A98EE3D-8CD1-4C3F-BD1C-C98C9596463C}" type="slidenum">
              <a:rPr lang="en-US" smtClean="0"/>
              <a:t>38</a:t>
            </a:fld>
            <a:endParaRPr lang="en-US" dirty="0"/>
          </a:p>
        </p:txBody>
      </p:sp>
    </p:spTree>
    <p:extLst>
      <p:ext uri="{BB962C8B-B14F-4D97-AF65-F5344CB8AC3E}">
        <p14:creationId xmlns:p14="http://schemas.microsoft.com/office/powerpoint/2010/main" val="29817056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A0E6A-8743-C807-D256-23B429E9E5F6}"/>
              </a:ext>
            </a:extLst>
          </p:cNvPr>
          <p:cNvSpPr>
            <a:spLocks noGrp="1"/>
          </p:cNvSpPr>
          <p:nvPr>
            <p:ph type="title"/>
          </p:nvPr>
        </p:nvSpPr>
        <p:spPr/>
        <p:txBody>
          <a:bodyPr/>
          <a:lstStyle/>
          <a:p>
            <a:r>
              <a:rPr lang="en-US" dirty="0"/>
              <a:t>Conditions for schemes of arrangement involving unlisted entities</a:t>
            </a:r>
            <a:endParaRPr lang="en-IN" dirty="0"/>
          </a:p>
        </p:txBody>
      </p:sp>
      <p:sp>
        <p:nvSpPr>
          <p:cNvPr id="3" name="Content Placeholder 2">
            <a:extLst>
              <a:ext uri="{FF2B5EF4-FFF2-40B4-BE49-F238E27FC236}">
                <a16:creationId xmlns:a16="http://schemas.microsoft.com/office/drawing/2014/main" id="{ABEC8B65-C047-D1CC-12A2-FEF7E8F19EC7}"/>
              </a:ext>
            </a:extLst>
          </p:cNvPr>
          <p:cNvSpPr>
            <a:spLocks noGrp="1"/>
          </p:cNvSpPr>
          <p:nvPr>
            <p:ph idx="1"/>
          </p:nvPr>
        </p:nvSpPr>
        <p:spPr/>
        <p:txBody>
          <a:bodyPr>
            <a:normAutofit lnSpcReduction="10000"/>
          </a:bodyPr>
          <a:lstStyle/>
          <a:p>
            <a:pPr algn="just"/>
            <a:r>
              <a:rPr lang="en-US" dirty="0"/>
              <a:t>The listed entity shall include the applicable information pertaining to the unlisted entity/</a:t>
            </a:r>
            <a:r>
              <a:rPr lang="en-US" dirty="0" err="1"/>
              <a:t>ies</a:t>
            </a:r>
            <a:r>
              <a:rPr lang="en-US" dirty="0"/>
              <a:t> involved in the scheme in the format specified for abridged prospectus as provided in Part E of Schedule VI of the ICDR Regulations, in the explanatory statement or notice or proposal accompanying resolution to be passed sent to the shareholders while seeking approval of the scheme. </a:t>
            </a:r>
          </a:p>
          <a:p>
            <a:pPr algn="just"/>
            <a:r>
              <a:rPr lang="en-US" dirty="0"/>
              <a:t>The accuracy and adequacy of such disclosures shall be certified by a SEBI Registered Merchant Banker after following the due diligence process. Such disclosures shall also be submitted to the Stock Exchanges for uploading on their websites.</a:t>
            </a:r>
          </a:p>
          <a:p>
            <a:pPr algn="just"/>
            <a:r>
              <a:rPr lang="en-US" dirty="0"/>
              <a:t>The percentage of shareholding of pre-scheme public shareholders of the listed entity and the Qualified Institutional Buyers (QIBs) of the unlisted entity, in the post scheme shareholding pattern of the “merged” company on a fully diluted basis shall not be less than 25%. </a:t>
            </a:r>
          </a:p>
          <a:p>
            <a:pPr algn="just"/>
            <a:r>
              <a:rPr lang="en-US" dirty="0"/>
              <a:t>Unlisted entities can be merged with a listed entity only if the listed entity is listed on a Stock Exchange having nationwide trading terminals.</a:t>
            </a:r>
            <a:endParaRPr lang="en-IN" dirty="0"/>
          </a:p>
        </p:txBody>
      </p:sp>
      <p:sp>
        <p:nvSpPr>
          <p:cNvPr id="4" name="Date Placeholder 3">
            <a:extLst>
              <a:ext uri="{FF2B5EF4-FFF2-40B4-BE49-F238E27FC236}">
                <a16:creationId xmlns:a16="http://schemas.microsoft.com/office/drawing/2014/main" id="{F44974A2-E98B-D0CE-D4F2-F91FB7B88C6D}"/>
              </a:ext>
            </a:extLst>
          </p:cNvPr>
          <p:cNvSpPr>
            <a:spLocks noGrp="1"/>
          </p:cNvSpPr>
          <p:nvPr>
            <p:ph type="dt" sz="half" idx="10"/>
          </p:nvPr>
        </p:nvSpPr>
        <p:spPr/>
        <p:txBody>
          <a:bodyPr/>
          <a:lstStyle/>
          <a:p>
            <a:r>
              <a:rPr lang="en-US"/>
              <a:t>December 9, 2023</a:t>
            </a:r>
            <a:endParaRPr lang="en-US" dirty="0"/>
          </a:p>
        </p:txBody>
      </p:sp>
      <p:sp>
        <p:nvSpPr>
          <p:cNvPr id="5" name="Footer Placeholder 4">
            <a:extLst>
              <a:ext uri="{FF2B5EF4-FFF2-40B4-BE49-F238E27FC236}">
                <a16:creationId xmlns:a16="http://schemas.microsoft.com/office/drawing/2014/main" id="{6F780B4A-FD5E-59B8-7D3E-CB162AE653AE}"/>
              </a:ext>
            </a:extLst>
          </p:cNvPr>
          <p:cNvSpPr>
            <a:spLocks noGrp="1"/>
          </p:cNvSpPr>
          <p:nvPr>
            <p:ph type="ftr" sz="quarter" idx="11"/>
          </p:nvPr>
        </p:nvSpPr>
        <p:spPr/>
        <p:txBody>
          <a:bodyPr/>
          <a:lstStyle/>
          <a:p>
            <a:r>
              <a:rPr lang="en-US"/>
              <a:t>Mergers &amp; Acquisitions                                                                                           Drushti Desai</a:t>
            </a:r>
            <a:endParaRPr lang="en-US" dirty="0"/>
          </a:p>
        </p:txBody>
      </p:sp>
      <p:sp>
        <p:nvSpPr>
          <p:cNvPr id="6" name="Slide Number Placeholder 5">
            <a:extLst>
              <a:ext uri="{FF2B5EF4-FFF2-40B4-BE49-F238E27FC236}">
                <a16:creationId xmlns:a16="http://schemas.microsoft.com/office/drawing/2014/main" id="{CC1C454A-E8CD-2648-A126-3222D643037C}"/>
              </a:ext>
            </a:extLst>
          </p:cNvPr>
          <p:cNvSpPr>
            <a:spLocks noGrp="1"/>
          </p:cNvSpPr>
          <p:nvPr>
            <p:ph type="sldNum" sz="quarter" idx="12"/>
          </p:nvPr>
        </p:nvSpPr>
        <p:spPr/>
        <p:txBody>
          <a:bodyPr/>
          <a:lstStyle/>
          <a:p>
            <a:fld id="{3A98EE3D-8CD1-4C3F-BD1C-C98C9596463C}" type="slidenum">
              <a:rPr lang="en-US" smtClean="0"/>
              <a:t>39</a:t>
            </a:fld>
            <a:endParaRPr lang="en-US" dirty="0"/>
          </a:p>
        </p:txBody>
      </p:sp>
    </p:spTree>
    <p:extLst>
      <p:ext uri="{BB962C8B-B14F-4D97-AF65-F5344CB8AC3E}">
        <p14:creationId xmlns:p14="http://schemas.microsoft.com/office/powerpoint/2010/main" val="3695378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E7FEFB-0359-2287-18BE-9654336D06DF}"/>
              </a:ext>
            </a:extLst>
          </p:cNvPr>
          <p:cNvSpPr>
            <a:spLocks noGrp="1"/>
          </p:cNvSpPr>
          <p:nvPr>
            <p:ph type="title"/>
          </p:nvPr>
        </p:nvSpPr>
        <p:spPr>
          <a:xfrm>
            <a:off x="581192" y="454080"/>
            <a:ext cx="11029616" cy="990600"/>
          </a:xfrm>
        </p:spPr>
        <p:txBody>
          <a:bodyPr/>
          <a:lstStyle/>
          <a:p>
            <a:r>
              <a:rPr lang="en-US" dirty="0">
                <a:solidFill>
                  <a:schemeClr val="tx1"/>
                </a:solidFill>
              </a:rPr>
              <a:t>Motivation for an </a:t>
            </a:r>
            <a:r>
              <a:rPr lang="en-US" dirty="0" err="1">
                <a:solidFill>
                  <a:schemeClr val="tx1"/>
                </a:solidFill>
              </a:rPr>
              <a:t>Aquisition</a:t>
            </a:r>
            <a:endParaRPr lang="en-IN" dirty="0">
              <a:solidFill>
                <a:schemeClr val="tx1"/>
              </a:solidFill>
            </a:endParaRPr>
          </a:p>
        </p:txBody>
      </p:sp>
      <p:sp>
        <p:nvSpPr>
          <p:cNvPr id="4" name="Footer Placeholder 3">
            <a:extLst>
              <a:ext uri="{FF2B5EF4-FFF2-40B4-BE49-F238E27FC236}">
                <a16:creationId xmlns:a16="http://schemas.microsoft.com/office/drawing/2014/main" id="{95B18327-EB1A-17A0-0193-9312EBE4A4DF}"/>
              </a:ext>
            </a:extLst>
          </p:cNvPr>
          <p:cNvSpPr>
            <a:spLocks noGrp="1"/>
          </p:cNvSpPr>
          <p:nvPr>
            <p:ph type="ftr" sz="quarter" idx="11"/>
          </p:nvPr>
        </p:nvSpPr>
        <p:spPr/>
        <p:txBody>
          <a:bodyPr/>
          <a:lstStyle/>
          <a:p>
            <a:r>
              <a:rPr lang="en-US"/>
              <a:t>Mergers &amp; Acquisitions                                                                                           Drushti Desai</a:t>
            </a:r>
            <a:endParaRPr lang="en-US" dirty="0"/>
          </a:p>
        </p:txBody>
      </p:sp>
      <p:sp>
        <p:nvSpPr>
          <p:cNvPr id="5" name="Slide Number Placeholder 4">
            <a:extLst>
              <a:ext uri="{FF2B5EF4-FFF2-40B4-BE49-F238E27FC236}">
                <a16:creationId xmlns:a16="http://schemas.microsoft.com/office/drawing/2014/main" id="{027EF67E-4893-64B1-8F45-048B5AD6FBA6}"/>
              </a:ext>
            </a:extLst>
          </p:cNvPr>
          <p:cNvSpPr>
            <a:spLocks noGrp="1"/>
          </p:cNvSpPr>
          <p:nvPr>
            <p:ph type="sldNum" sz="quarter" idx="12"/>
          </p:nvPr>
        </p:nvSpPr>
        <p:spPr/>
        <p:txBody>
          <a:bodyPr/>
          <a:lstStyle/>
          <a:p>
            <a:fld id="{3A98EE3D-8CD1-4C3F-BD1C-C98C9596463C}" type="slidenum">
              <a:rPr lang="en-US" smtClean="0"/>
              <a:t>4</a:t>
            </a:fld>
            <a:endParaRPr lang="en-US" dirty="0"/>
          </a:p>
        </p:txBody>
      </p:sp>
      <p:sp>
        <p:nvSpPr>
          <p:cNvPr id="9" name="Content Placeholder 6">
            <a:extLst>
              <a:ext uri="{FF2B5EF4-FFF2-40B4-BE49-F238E27FC236}">
                <a16:creationId xmlns:a16="http://schemas.microsoft.com/office/drawing/2014/main" id="{A12C8EA3-6D57-F1E7-AC8F-34689A72FF98}"/>
              </a:ext>
            </a:extLst>
          </p:cNvPr>
          <p:cNvSpPr>
            <a:spLocks noGrp="1"/>
          </p:cNvSpPr>
          <p:nvPr>
            <p:ph idx="1"/>
          </p:nvPr>
        </p:nvSpPr>
        <p:spPr>
          <a:xfrm>
            <a:off x="393024" y="2229867"/>
            <a:ext cx="2700000" cy="4036021"/>
          </a:xfrm>
          <a:ln>
            <a:solidFill>
              <a:schemeClr val="accent1"/>
            </a:solidFill>
            <a:prstDash val="dash"/>
          </a:ln>
        </p:spPr>
        <p:txBody>
          <a:bodyPr anchor="t">
            <a:normAutofit lnSpcReduction="10000"/>
          </a:bodyPr>
          <a:lstStyle/>
          <a:p>
            <a:pPr algn="just">
              <a:spcBef>
                <a:spcPts val="300"/>
              </a:spcBef>
              <a:spcAft>
                <a:spcPts val="300"/>
              </a:spcAft>
            </a:pPr>
            <a:endParaRPr lang="en-US" sz="200" dirty="0">
              <a:solidFill>
                <a:schemeClr val="tx1"/>
              </a:solidFill>
              <a:latin typeface="+mj-lt"/>
            </a:endParaRPr>
          </a:p>
          <a:p>
            <a:pPr algn="just">
              <a:spcBef>
                <a:spcPts val="300"/>
              </a:spcBef>
              <a:spcAft>
                <a:spcPts val="300"/>
              </a:spcAft>
            </a:pPr>
            <a:r>
              <a:rPr lang="en-US" sz="1600" dirty="0">
                <a:solidFill>
                  <a:schemeClr val="tx1"/>
                </a:solidFill>
                <a:latin typeface="+mj-lt"/>
              </a:rPr>
              <a:t>Acquisition on belief that Target Co. is mis-priced by market </a:t>
            </a:r>
          </a:p>
          <a:p>
            <a:pPr algn="just">
              <a:spcBef>
                <a:spcPts val="300"/>
              </a:spcBef>
              <a:spcAft>
                <a:spcPts val="300"/>
              </a:spcAft>
            </a:pPr>
            <a:r>
              <a:rPr lang="en-US" sz="1600" dirty="0">
                <a:solidFill>
                  <a:schemeClr val="tx1"/>
                </a:solidFill>
                <a:latin typeface="+mj-lt"/>
              </a:rPr>
              <a:t>Target Co. trending at value lesser than its intrinsic value </a:t>
            </a:r>
          </a:p>
          <a:p>
            <a:pPr algn="just">
              <a:spcBef>
                <a:spcPts val="300"/>
              </a:spcBef>
              <a:spcAft>
                <a:spcPts val="300"/>
              </a:spcAft>
            </a:pPr>
            <a:r>
              <a:rPr lang="en-US" sz="1600" dirty="0">
                <a:solidFill>
                  <a:schemeClr val="tx1"/>
                </a:solidFill>
                <a:latin typeface="+mj-lt"/>
              </a:rPr>
              <a:t>Possibility to acquire at less than fair value and book gains</a:t>
            </a:r>
          </a:p>
          <a:p>
            <a:pPr algn="just">
              <a:spcBef>
                <a:spcPts val="300"/>
              </a:spcBef>
              <a:spcAft>
                <a:spcPts val="300"/>
              </a:spcAft>
            </a:pPr>
            <a:r>
              <a:rPr lang="en-US" sz="1600" dirty="0">
                <a:solidFill>
                  <a:schemeClr val="tx1"/>
                </a:solidFill>
                <a:latin typeface="+mj-lt"/>
              </a:rPr>
              <a:t>Value investor mind-set</a:t>
            </a:r>
          </a:p>
          <a:p>
            <a:pPr algn="just">
              <a:spcBef>
                <a:spcPts val="300"/>
              </a:spcBef>
              <a:spcAft>
                <a:spcPts val="300"/>
              </a:spcAft>
            </a:pPr>
            <a:r>
              <a:rPr lang="en-US" sz="1600" b="1" dirty="0">
                <a:solidFill>
                  <a:schemeClr val="tx1"/>
                </a:solidFill>
                <a:latin typeface="+mj-lt"/>
              </a:rPr>
              <a:t>Challenges</a:t>
            </a:r>
          </a:p>
          <a:p>
            <a:pPr lvl="1" algn="just">
              <a:spcBef>
                <a:spcPts val="300"/>
              </a:spcBef>
              <a:spcAft>
                <a:spcPts val="300"/>
              </a:spcAft>
            </a:pPr>
            <a:r>
              <a:rPr lang="en-US" sz="1400" dirty="0">
                <a:solidFill>
                  <a:schemeClr val="tx1"/>
                </a:solidFill>
                <a:latin typeface="+mj-lt"/>
              </a:rPr>
              <a:t>Identification of undervalued companies</a:t>
            </a:r>
          </a:p>
          <a:p>
            <a:pPr lvl="1" algn="just">
              <a:spcBef>
                <a:spcPts val="300"/>
              </a:spcBef>
              <a:spcAft>
                <a:spcPts val="300"/>
              </a:spcAft>
            </a:pPr>
            <a:r>
              <a:rPr lang="en-US" sz="1400" dirty="0">
                <a:solidFill>
                  <a:schemeClr val="tx1"/>
                </a:solidFill>
                <a:latin typeface="+mj-lt"/>
              </a:rPr>
              <a:t>Seamless execution of acquisition</a:t>
            </a:r>
            <a:endParaRPr lang="en-IN" sz="1400" dirty="0">
              <a:solidFill>
                <a:schemeClr val="tx1"/>
              </a:solidFill>
              <a:latin typeface="+mj-lt"/>
            </a:endParaRPr>
          </a:p>
        </p:txBody>
      </p:sp>
      <p:sp>
        <p:nvSpPr>
          <p:cNvPr id="11" name="Content Placeholder 6">
            <a:extLst>
              <a:ext uri="{FF2B5EF4-FFF2-40B4-BE49-F238E27FC236}">
                <a16:creationId xmlns:a16="http://schemas.microsoft.com/office/drawing/2014/main" id="{8BEB531E-9EEC-B8AD-AC50-1E29A7F78825}"/>
              </a:ext>
            </a:extLst>
          </p:cNvPr>
          <p:cNvSpPr txBox="1">
            <a:spLocks/>
          </p:cNvSpPr>
          <p:nvPr/>
        </p:nvSpPr>
        <p:spPr>
          <a:xfrm>
            <a:off x="393024" y="1692418"/>
            <a:ext cx="2700000" cy="365125"/>
          </a:xfrm>
          <a:prstGeom prst="rect">
            <a:avLst/>
          </a:prstGeom>
          <a:solidFill>
            <a:schemeClr val="accent1"/>
          </a:solidFill>
          <a:ln>
            <a:solidFill>
              <a:schemeClr val="accent1"/>
            </a:solidFill>
            <a:prstDash val="dash"/>
          </a:ln>
        </p:spPr>
        <p:txBody>
          <a:bodyPr vert="horz" lIns="91440" tIns="45720" rIns="91440" bIns="45720" rtlCol="0" anchor="t">
            <a:normAutofit/>
          </a:bodyPr>
          <a:lst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spcBef>
                <a:spcPts val="300"/>
              </a:spcBef>
              <a:spcAft>
                <a:spcPts val="300"/>
              </a:spcAft>
              <a:buNone/>
            </a:pPr>
            <a:r>
              <a:rPr lang="en-US" sz="1600" b="1" dirty="0">
                <a:solidFill>
                  <a:schemeClr val="bg1"/>
                </a:solidFill>
                <a:latin typeface="+mj-lt"/>
              </a:rPr>
              <a:t>Undervaluation</a:t>
            </a:r>
            <a:endParaRPr lang="en-IN" sz="1400" baseline="30000" dirty="0">
              <a:solidFill>
                <a:srgbClr val="FF0000"/>
              </a:solidFill>
              <a:latin typeface="+mj-lt"/>
            </a:endParaRPr>
          </a:p>
        </p:txBody>
      </p:sp>
      <p:sp>
        <p:nvSpPr>
          <p:cNvPr id="13" name="Content Placeholder 6">
            <a:extLst>
              <a:ext uri="{FF2B5EF4-FFF2-40B4-BE49-F238E27FC236}">
                <a16:creationId xmlns:a16="http://schemas.microsoft.com/office/drawing/2014/main" id="{9830C86F-2D1A-F23D-B748-ADA408203D7E}"/>
              </a:ext>
            </a:extLst>
          </p:cNvPr>
          <p:cNvSpPr txBox="1">
            <a:spLocks/>
          </p:cNvSpPr>
          <p:nvPr/>
        </p:nvSpPr>
        <p:spPr>
          <a:xfrm>
            <a:off x="3288619" y="2247357"/>
            <a:ext cx="2700000" cy="4036021"/>
          </a:xfrm>
          <a:prstGeom prst="rect">
            <a:avLst/>
          </a:prstGeom>
          <a:ln>
            <a:solidFill>
              <a:schemeClr val="accent1"/>
            </a:solidFill>
            <a:prstDash val="dash"/>
          </a:ln>
        </p:spPr>
        <p:txBody>
          <a:bodyPr vert="horz" lIns="91440" tIns="45720" rIns="91440" bIns="45720" rtlCol="0" anchor="t">
            <a:normAutofit fontScale="92500" lnSpcReduction="10000"/>
          </a:bodyPr>
          <a:lst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just">
              <a:spcBef>
                <a:spcPts val="300"/>
              </a:spcBef>
              <a:spcAft>
                <a:spcPts val="300"/>
              </a:spcAft>
            </a:pPr>
            <a:endParaRPr lang="en-US" sz="200" b="1" dirty="0">
              <a:solidFill>
                <a:schemeClr val="tx1"/>
              </a:solidFill>
              <a:latin typeface="+mj-lt"/>
            </a:endParaRPr>
          </a:p>
          <a:p>
            <a:pPr algn="just">
              <a:spcBef>
                <a:spcPts val="300"/>
              </a:spcBef>
              <a:spcAft>
                <a:spcPts val="300"/>
              </a:spcAft>
            </a:pPr>
            <a:r>
              <a:rPr lang="en-US" sz="1600" b="1" dirty="0">
                <a:solidFill>
                  <a:schemeClr val="tx1"/>
                </a:solidFill>
                <a:latin typeface="+mj-lt"/>
              </a:rPr>
              <a:t>Diversification</a:t>
            </a:r>
          </a:p>
          <a:p>
            <a:pPr lvl="1" algn="just">
              <a:spcBef>
                <a:spcPts val="300"/>
              </a:spcBef>
              <a:spcAft>
                <a:spcPts val="300"/>
              </a:spcAft>
            </a:pPr>
            <a:r>
              <a:rPr lang="en-US" sz="1400" dirty="0">
                <a:solidFill>
                  <a:schemeClr val="tx1"/>
                </a:solidFill>
                <a:latin typeface="+mj-lt"/>
              </a:rPr>
              <a:t>Acquisition for:</a:t>
            </a:r>
          </a:p>
          <a:p>
            <a:pPr lvl="2" algn="just">
              <a:spcBef>
                <a:spcPts val="300"/>
              </a:spcBef>
              <a:spcAft>
                <a:spcPts val="300"/>
              </a:spcAft>
            </a:pPr>
            <a:r>
              <a:rPr lang="en-US" sz="1200" dirty="0">
                <a:solidFill>
                  <a:schemeClr val="tx1"/>
                </a:solidFill>
                <a:latin typeface="+mj-lt"/>
              </a:rPr>
              <a:t>Reducing earnings volatility and risk</a:t>
            </a:r>
          </a:p>
          <a:p>
            <a:pPr lvl="2" algn="just">
              <a:spcBef>
                <a:spcPts val="300"/>
              </a:spcBef>
              <a:spcAft>
                <a:spcPts val="300"/>
              </a:spcAft>
            </a:pPr>
            <a:r>
              <a:rPr lang="en-US" sz="1200" dirty="0">
                <a:solidFill>
                  <a:schemeClr val="tx1"/>
                </a:solidFill>
                <a:latin typeface="+mj-lt"/>
              </a:rPr>
              <a:t>increase earning potential of business</a:t>
            </a:r>
          </a:p>
          <a:p>
            <a:pPr algn="just">
              <a:spcBef>
                <a:spcPts val="300"/>
              </a:spcBef>
              <a:spcAft>
                <a:spcPts val="300"/>
              </a:spcAft>
            </a:pPr>
            <a:r>
              <a:rPr lang="en-US" sz="1600" b="1" dirty="0">
                <a:solidFill>
                  <a:schemeClr val="tx1"/>
                </a:solidFill>
                <a:latin typeface="+mj-lt"/>
              </a:rPr>
              <a:t>Synergy</a:t>
            </a:r>
            <a:endParaRPr lang="en-IN" sz="1200" b="1" dirty="0">
              <a:solidFill>
                <a:schemeClr val="tx1"/>
              </a:solidFill>
              <a:latin typeface="+mj-lt"/>
            </a:endParaRPr>
          </a:p>
          <a:p>
            <a:pPr lvl="1" algn="just">
              <a:spcBef>
                <a:spcPts val="300"/>
              </a:spcBef>
              <a:spcAft>
                <a:spcPts val="300"/>
              </a:spcAft>
            </a:pPr>
            <a:r>
              <a:rPr lang="en-IN" sz="1400" dirty="0">
                <a:solidFill>
                  <a:schemeClr val="tx1"/>
                </a:solidFill>
                <a:latin typeface="+mj-lt"/>
              </a:rPr>
              <a:t>Acquisition driven by intent to leverage on additional value generated by ‘combined’ firm</a:t>
            </a:r>
          </a:p>
          <a:p>
            <a:pPr lvl="1" algn="just">
              <a:spcBef>
                <a:spcPts val="300"/>
              </a:spcBef>
              <a:spcAft>
                <a:spcPts val="300"/>
              </a:spcAft>
            </a:pPr>
            <a:r>
              <a:rPr lang="en-IN" sz="1400" dirty="0">
                <a:solidFill>
                  <a:schemeClr val="tx1"/>
                </a:solidFill>
                <a:latin typeface="+mj-lt"/>
              </a:rPr>
              <a:t>Value on otherwise available by independent existence</a:t>
            </a:r>
          </a:p>
          <a:p>
            <a:pPr lvl="1" algn="just">
              <a:spcBef>
                <a:spcPts val="300"/>
              </a:spcBef>
              <a:spcAft>
                <a:spcPts val="300"/>
              </a:spcAft>
            </a:pPr>
            <a:r>
              <a:rPr lang="en-IN" sz="1400" dirty="0">
                <a:solidFill>
                  <a:schemeClr val="tx1"/>
                </a:solidFill>
                <a:latin typeface="+mj-lt"/>
              </a:rPr>
              <a:t>Types of synergies – operational, financial </a:t>
            </a:r>
            <a:endParaRPr lang="en-US" sz="1400" dirty="0">
              <a:solidFill>
                <a:schemeClr val="tx1"/>
              </a:solidFill>
              <a:latin typeface="+mj-lt"/>
            </a:endParaRPr>
          </a:p>
        </p:txBody>
      </p:sp>
      <p:sp>
        <p:nvSpPr>
          <p:cNvPr id="14" name="Content Placeholder 6">
            <a:extLst>
              <a:ext uri="{FF2B5EF4-FFF2-40B4-BE49-F238E27FC236}">
                <a16:creationId xmlns:a16="http://schemas.microsoft.com/office/drawing/2014/main" id="{C585015B-4722-D00A-AC44-46B10D288872}"/>
              </a:ext>
            </a:extLst>
          </p:cNvPr>
          <p:cNvSpPr txBox="1">
            <a:spLocks/>
          </p:cNvSpPr>
          <p:nvPr/>
        </p:nvSpPr>
        <p:spPr>
          <a:xfrm>
            <a:off x="3288619" y="1709908"/>
            <a:ext cx="2700000" cy="365125"/>
          </a:xfrm>
          <a:prstGeom prst="rect">
            <a:avLst/>
          </a:prstGeom>
          <a:solidFill>
            <a:schemeClr val="accent1"/>
          </a:solidFill>
          <a:ln>
            <a:solidFill>
              <a:schemeClr val="accent1"/>
            </a:solidFill>
            <a:prstDash val="dash"/>
          </a:ln>
        </p:spPr>
        <p:txBody>
          <a:bodyPr vert="horz" lIns="91440" tIns="45720" rIns="91440" bIns="45720" rtlCol="0" anchor="t">
            <a:normAutofit/>
          </a:bodyPr>
          <a:lst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spcBef>
                <a:spcPts val="300"/>
              </a:spcBef>
              <a:spcAft>
                <a:spcPts val="300"/>
              </a:spcAft>
              <a:buNone/>
            </a:pPr>
            <a:r>
              <a:rPr lang="en-US" sz="1600" b="1" dirty="0">
                <a:solidFill>
                  <a:schemeClr val="bg1"/>
                </a:solidFill>
                <a:latin typeface="+mj-lt"/>
              </a:rPr>
              <a:t>Growth</a:t>
            </a:r>
            <a:endParaRPr lang="en-IN" sz="1400" baseline="30000" dirty="0">
              <a:solidFill>
                <a:srgbClr val="FF0000"/>
              </a:solidFill>
              <a:latin typeface="+mj-lt"/>
            </a:endParaRPr>
          </a:p>
        </p:txBody>
      </p:sp>
      <p:sp>
        <p:nvSpPr>
          <p:cNvPr id="15" name="Content Placeholder 6">
            <a:extLst>
              <a:ext uri="{FF2B5EF4-FFF2-40B4-BE49-F238E27FC236}">
                <a16:creationId xmlns:a16="http://schemas.microsoft.com/office/drawing/2014/main" id="{D2B274FE-DEBA-B1B2-7B10-1DE4D4A30F23}"/>
              </a:ext>
            </a:extLst>
          </p:cNvPr>
          <p:cNvSpPr txBox="1">
            <a:spLocks/>
          </p:cNvSpPr>
          <p:nvPr/>
        </p:nvSpPr>
        <p:spPr>
          <a:xfrm>
            <a:off x="6211711" y="2247357"/>
            <a:ext cx="2700000" cy="4036021"/>
          </a:xfrm>
          <a:prstGeom prst="rect">
            <a:avLst/>
          </a:prstGeom>
          <a:ln>
            <a:solidFill>
              <a:schemeClr val="accent1"/>
            </a:solidFill>
            <a:prstDash val="dash"/>
          </a:ln>
        </p:spPr>
        <p:txBody>
          <a:bodyPr vert="horz" lIns="91440" tIns="45720" rIns="91440" bIns="45720" rtlCol="0" anchor="t">
            <a:normAutofit/>
          </a:bodyPr>
          <a:lst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just">
              <a:spcBef>
                <a:spcPts val="300"/>
              </a:spcBef>
              <a:spcAft>
                <a:spcPts val="300"/>
              </a:spcAft>
            </a:pPr>
            <a:endParaRPr lang="en-US" sz="200" dirty="0">
              <a:solidFill>
                <a:schemeClr val="tx1"/>
              </a:solidFill>
              <a:latin typeface="+mj-lt"/>
            </a:endParaRPr>
          </a:p>
          <a:p>
            <a:pPr algn="just">
              <a:spcBef>
                <a:spcPts val="300"/>
              </a:spcBef>
              <a:spcAft>
                <a:spcPts val="300"/>
              </a:spcAft>
            </a:pPr>
            <a:r>
              <a:rPr lang="en-US" sz="1600" dirty="0">
                <a:solidFill>
                  <a:schemeClr val="tx1"/>
                </a:solidFill>
                <a:latin typeface="+mj-lt"/>
              </a:rPr>
              <a:t>Acquisition on belief that Target Co. not being managed optimally</a:t>
            </a:r>
          </a:p>
          <a:p>
            <a:pPr algn="just">
              <a:spcBef>
                <a:spcPts val="300"/>
              </a:spcBef>
              <a:spcAft>
                <a:spcPts val="300"/>
              </a:spcAft>
            </a:pPr>
            <a:r>
              <a:rPr lang="en-US" sz="1600" dirty="0">
                <a:solidFill>
                  <a:schemeClr val="tx1"/>
                </a:solidFill>
                <a:latin typeface="+mj-lt"/>
              </a:rPr>
              <a:t>Possibility of improving business value by changing management or their policies</a:t>
            </a:r>
          </a:p>
          <a:p>
            <a:pPr algn="just">
              <a:spcBef>
                <a:spcPts val="300"/>
              </a:spcBef>
              <a:spcAft>
                <a:spcPts val="300"/>
              </a:spcAft>
            </a:pPr>
            <a:r>
              <a:rPr lang="en-US" sz="1600" b="1" dirty="0">
                <a:solidFill>
                  <a:schemeClr val="tx1"/>
                </a:solidFill>
                <a:latin typeface="+mj-lt"/>
              </a:rPr>
              <a:t>Challenges</a:t>
            </a:r>
          </a:p>
          <a:p>
            <a:pPr lvl="1" algn="just">
              <a:spcBef>
                <a:spcPts val="300"/>
              </a:spcBef>
              <a:spcAft>
                <a:spcPts val="300"/>
              </a:spcAft>
            </a:pPr>
            <a:r>
              <a:rPr lang="en-US" sz="1400" dirty="0">
                <a:solidFill>
                  <a:schemeClr val="tx1"/>
                </a:solidFill>
                <a:latin typeface="+mj-lt"/>
              </a:rPr>
              <a:t>Post acquisition there should be management change to derive value</a:t>
            </a:r>
          </a:p>
          <a:p>
            <a:pPr lvl="1" algn="just">
              <a:spcBef>
                <a:spcPts val="300"/>
              </a:spcBef>
              <a:spcAft>
                <a:spcPts val="300"/>
              </a:spcAft>
            </a:pPr>
            <a:r>
              <a:rPr lang="en-IN" sz="1400" dirty="0">
                <a:solidFill>
                  <a:schemeClr val="tx1"/>
                </a:solidFill>
                <a:latin typeface="+mj-lt"/>
              </a:rPr>
              <a:t>Market price to reflect status-quo for acquirer to book premium</a:t>
            </a:r>
          </a:p>
        </p:txBody>
      </p:sp>
      <p:sp>
        <p:nvSpPr>
          <p:cNvPr id="16" name="Content Placeholder 6">
            <a:extLst>
              <a:ext uri="{FF2B5EF4-FFF2-40B4-BE49-F238E27FC236}">
                <a16:creationId xmlns:a16="http://schemas.microsoft.com/office/drawing/2014/main" id="{90227D28-F2AD-5E58-7E3D-88B10861AD79}"/>
              </a:ext>
            </a:extLst>
          </p:cNvPr>
          <p:cNvSpPr txBox="1">
            <a:spLocks/>
          </p:cNvSpPr>
          <p:nvPr/>
        </p:nvSpPr>
        <p:spPr>
          <a:xfrm>
            <a:off x="6211711" y="1709908"/>
            <a:ext cx="2700000" cy="365125"/>
          </a:xfrm>
          <a:prstGeom prst="rect">
            <a:avLst/>
          </a:prstGeom>
          <a:solidFill>
            <a:schemeClr val="accent1"/>
          </a:solidFill>
          <a:ln>
            <a:solidFill>
              <a:schemeClr val="accent1"/>
            </a:solidFill>
            <a:prstDash val="dash"/>
          </a:ln>
        </p:spPr>
        <p:txBody>
          <a:bodyPr vert="horz" lIns="91440" tIns="45720" rIns="91440" bIns="45720" rtlCol="0" anchor="t">
            <a:normAutofit/>
          </a:bodyPr>
          <a:lst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spcBef>
                <a:spcPts val="300"/>
              </a:spcBef>
              <a:spcAft>
                <a:spcPts val="300"/>
              </a:spcAft>
              <a:buNone/>
            </a:pPr>
            <a:r>
              <a:rPr lang="en-US" sz="1600" b="1" dirty="0">
                <a:solidFill>
                  <a:schemeClr val="bg1"/>
                </a:solidFill>
                <a:latin typeface="+mj-lt"/>
              </a:rPr>
              <a:t>Control aspiration</a:t>
            </a:r>
            <a:endParaRPr lang="en-IN" sz="1400" baseline="30000" dirty="0">
              <a:solidFill>
                <a:srgbClr val="FF0000"/>
              </a:solidFill>
              <a:latin typeface="+mj-lt"/>
            </a:endParaRPr>
          </a:p>
        </p:txBody>
      </p:sp>
      <p:sp>
        <p:nvSpPr>
          <p:cNvPr id="17" name="Content Placeholder 6">
            <a:extLst>
              <a:ext uri="{FF2B5EF4-FFF2-40B4-BE49-F238E27FC236}">
                <a16:creationId xmlns:a16="http://schemas.microsoft.com/office/drawing/2014/main" id="{016524C6-C5DA-B938-A810-8F2AB17B2179}"/>
              </a:ext>
            </a:extLst>
          </p:cNvPr>
          <p:cNvSpPr txBox="1">
            <a:spLocks/>
          </p:cNvSpPr>
          <p:nvPr/>
        </p:nvSpPr>
        <p:spPr>
          <a:xfrm>
            <a:off x="9119811" y="2247357"/>
            <a:ext cx="2700000" cy="4036021"/>
          </a:xfrm>
          <a:prstGeom prst="rect">
            <a:avLst/>
          </a:prstGeom>
          <a:ln>
            <a:solidFill>
              <a:schemeClr val="accent1"/>
            </a:solidFill>
            <a:prstDash val="dash"/>
          </a:ln>
        </p:spPr>
        <p:txBody>
          <a:bodyPr vert="horz" lIns="91440" tIns="45720" rIns="91440" bIns="45720" rtlCol="0" anchor="t">
            <a:normAutofit/>
          </a:bodyPr>
          <a:lst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just">
              <a:spcBef>
                <a:spcPts val="300"/>
              </a:spcBef>
              <a:spcAft>
                <a:spcPts val="300"/>
              </a:spcAft>
            </a:pPr>
            <a:endParaRPr lang="en-US" sz="200" dirty="0">
              <a:solidFill>
                <a:schemeClr val="tx1"/>
              </a:solidFill>
              <a:latin typeface="+mj-lt"/>
            </a:endParaRPr>
          </a:p>
          <a:p>
            <a:pPr algn="just">
              <a:spcBef>
                <a:spcPts val="300"/>
              </a:spcBef>
              <a:spcAft>
                <a:spcPts val="300"/>
              </a:spcAft>
            </a:pPr>
            <a:r>
              <a:rPr lang="en-US" sz="1600" dirty="0">
                <a:solidFill>
                  <a:schemeClr val="tx1"/>
                </a:solidFill>
                <a:latin typeface="+mj-lt"/>
              </a:rPr>
              <a:t>Relatively subjective reasons for acquisition, like</a:t>
            </a:r>
          </a:p>
          <a:p>
            <a:pPr lvl="1" algn="just">
              <a:spcBef>
                <a:spcPts val="300"/>
              </a:spcBef>
              <a:spcAft>
                <a:spcPts val="300"/>
              </a:spcAft>
            </a:pPr>
            <a:r>
              <a:rPr lang="en-US" sz="1400" dirty="0">
                <a:solidFill>
                  <a:schemeClr val="tx1"/>
                </a:solidFill>
                <a:latin typeface="+mj-lt"/>
              </a:rPr>
              <a:t>Drive to build a business legacy</a:t>
            </a:r>
          </a:p>
          <a:p>
            <a:pPr lvl="1" algn="just">
              <a:spcBef>
                <a:spcPts val="300"/>
              </a:spcBef>
              <a:spcAft>
                <a:spcPts val="300"/>
              </a:spcAft>
            </a:pPr>
            <a:r>
              <a:rPr lang="en-US" sz="1400" dirty="0">
                <a:solidFill>
                  <a:schemeClr val="tx1"/>
                </a:solidFill>
                <a:latin typeface="+mj-lt"/>
              </a:rPr>
              <a:t>Drive to win ego-wars in business world</a:t>
            </a:r>
          </a:p>
          <a:p>
            <a:pPr lvl="1" algn="just">
              <a:spcBef>
                <a:spcPts val="300"/>
              </a:spcBef>
              <a:spcAft>
                <a:spcPts val="300"/>
              </a:spcAft>
            </a:pPr>
            <a:r>
              <a:rPr lang="en-US" sz="1400" dirty="0">
                <a:solidFill>
                  <a:schemeClr val="tx1"/>
                </a:solidFill>
                <a:latin typeface="+mj-lt"/>
              </a:rPr>
              <a:t>Drive to meet business milestones</a:t>
            </a:r>
          </a:p>
          <a:p>
            <a:pPr lvl="1" algn="just">
              <a:spcBef>
                <a:spcPts val="300"/>
              </a:spcBef>
              <a:spcAft>
                <a:spcPts val="300"/>
              </a:spcAft>
            </a:pPr>
            <a:r>
              <a:rPr lang="en-US" sz="1400" dirty="0">
                <a:solidFill>
                  <a:schemeClr val="tx1"/>
                </a:solidFill>
                <a:latin typeface="+mj-lt"/>
              </a:rPr>
              <a:t>Personal motives/ interest of managers</a:t>
            </a:r>
            <a:endParaRPr lang="en-IN" sz="1400" dirty="0">
              <a:solidFill>
                <a:schemeClr val="tx1"/>
              </a:solidFill>
              <a:latin typeface="+mj-lt"/>
            </a:endParaRPr>
          </a:p>
        </p:txBody>
      </p:sp>
      <p:sp>
        <p:nvSpPr>
          <p:cNvPr id="18" name="Content Placeholder 6">
            <a:extLst>
              <a:ext uri="{FF2B5EF4-FFF2-40B4-BE49-F238E27FC236}">
                <a16:creationId xmlns:a16="http://schemas.microsoft.com/office/drawing/2014/main" id="{984D25A6-4906-1FD2-9BFC-7D670FEDEFEB}"/>
              </a:ext>
            </a:extLst>
          </p:cNvPr>
          <p:cNvSpPr txBox="1">
            <a:spLocks/>
          </p:cNvSpPr>
          <p:nvPr/>
        </p:nvSpPr>
        <p:spPr>
          <a:xfrm>
            <a:off x="9119811" y="1709908"/>
            <a:ext cx="2700000" cy="365125"/>
          </a:xfrm>
          <a:prstGeom prst="rect">
            <a:avLst/>
          </a:prstGeom>
          <a:solidFill>
            <a:schemeClr val="accent1"/>
          </a:solidFill>
          <a:ln>
            <a:solidFill>
              <a:schemeClr val="accent1"/>
            </a:solidFill>
            <a:prstDash val="dash"/>
          </a:ln>
        </p:spPr>
        <p:txBody>
          <a:bodyPr vert="horz" lIns="91440" tIns="45720" rIns="91440" bIns="45720" rtlCol="0" anchor="t">
            <a:normAutofit/>
          </a:bodyPr>
          <a:lst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spcBef>
                <a:spcPts val="300"/>
              </a:spcBef>
              <a:spcAft>
                <a:spcPts val="300"/>
              </a:spcAft>
              <a:buNone/>
            </a:pPr>
            <a:r>
              <a:rPr lang="en-US" sz="1600" b="1" dirty="0">
                <a:solidFill>
                  <a:schemeClr val="bg1"/>
                </a:solidFill>
                <a:latin typeface="+mj-lt"/>
              </a:rPr>
              <a:t>Managerial self-interest</a:t>
            </a:r>
            <a:endParaRPr lang="en-IN" sz="1400" baseline="30000" dirty="0">
              <a:solidFill>
                <a:srgbClr val="FF0000"/>
              </a:solidFill>
              <a:latin typeface="+mj-lt"/>
            </a:endParaRPr>
          </a:p>
        </p:txBody>
      </p:sp>
      <p:sp>
        <p:nvSpPr>
          <p:cNvPr id="2" name="Date Placeholder 3">
            <a:extLst>
              <a:ext uri="{FF2B5EF4-FFF2-40B4-BE49-F238E27FC236}">
                <a16:creationId xmlns:a16="http://schemas.microsoft.com/office/drawing/2014/main" id="{66FF145A-F249-4BE1-CBAC-0A3ACF6F24ED}"/>
              </a:ext>
            </a:extLst>
          </p:cNvPr>
          <p:cNvSpPr>
            <a:spLocks noGrp="1"/>
          </p:cNvSpPr>
          <p:nvPr>
            <p:ph type="dt" sz="half" idx="10"/>
          </p:nvPr>
        </p:nvSpPr>
        <p:spPr>
          <a:xfrm>
            <a:off x="7605951" y="6423914"/>
            <a:ext cx="2844799" cy="365125"/>
          </a:xfrm>
        </p:spPr>
        <p:txBody>
          <a:bodyPr/>
          <a:lstStyle/>
          <a:p>
            <a:r>
              <a:rPr lang="en-US"/>
              <a:t>December 9, 2023</a:t>
            </a:r>
            <a:endParaRPr lang="en-US" dirty="0"/>
          </a:p>
        </p:txBody>
      </p:sp>
    </p:spTree>
    <p:extLst>
      <p:ext uri="{BB962C8B-B14F-4D97-AF65-F5344CB8AC3E}">
        <p14:creationId xmlns:p14="http://schemas.microsoft.com/office/powerpoint/2010/main" val="19956492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DDCA4-5AB4-D54F-10F4-BFA87C9A4127}"/>
              </a:ext>
            </a:extLst>
          </p:cNvPr>
          <p:cNvSpPr>
            <a:spLocks noGrp="1"/>
          </p:cNvSpPr>
          <p:nvPr>
            <p:ph type="title"/>
          </p:nvPr>
        </p:nvSpPr>
        <p:spPr>
          <a:xfrm>
            <a:off x="581193" y="729658"/>
            <a:ext cx="11029616" cy="984842"/>
          </a:xfrm>
        </p:spPr>
        <p:txBody>
          <a:bodyPr anchor="ctr">
            <a:normAutofit/>
          </a:bodyPr>
          <a:lstStyle/>
          <a:p>
            <a:r>
              <a:rPr lang="en-US" dirty="0"/>
              <a:t>Valuation report</a:t>
            </a:r>
            <a:endParaRPr lang="en-IN" dirty="0"/>
          </a:p>
        </p:txBody>
      </p:sp>
      <p:sp>
        <p:nvSpPr>
          <p:cNvPr id="3" name="Content Placeholder 2">
            <a:extLst>
              <a:ext uri="{FF2B5EF4-FFF2-40B4-BE49-F238E27FC236}">
                <a16:creationId xmlns:a16="http://schemas.microsoft.com/office/drawing/2014/main" id="{DD1E979D-D0DA-43DC-C69F-C2B86239BEA3}"/>
              </a:ext>
            </a:extLst>
          </p:cNvPr>
          <p:cNvSpPr>
            <a:spLocks noGrp="1"/>
          </p:cNvSpPr>
          <p:nvPr>
            <p:ph sz="half" idx="1"/>
          </p:nvPr>
        </p:nvSpPr>
        <p:spPr>
          <a:xfrm>
            <a:off x="313178" y="1714499"/>
            <a:ext cx="5782821" cy="4591707"/>
          </a:xfrm>
        </p:spPr>
        <p:txBody>
          <a:bodyPr anchor="t">
            <a:normAutofit fontScale="92500" lnSpcReduction="20000"/>
          </a:bodyPr>
          <a:lstStyle/>
          <a:p>
            <a:pPr algn="just"/>
            <a:r>
              <a:rPr lang="en-US" dirty="0"/>
              <a:t>All listed entities are required to submit a valuation report from a Registered Valuer. The valuation report shall contain the workings, relative fair value per share and fair share exchange ratio in the manner as provided</a:t>
            </a:r>
          </a:p>
          <a:p>
            <a:pPr algn="just"/>
            <a:r>
              <a:rPr lang="en-US" dirty="0"/>
              <a:t>Valuation Report is not required in cases where there is no change in the shareholding pattern of the listed entity / resultant company. </a:t>
            </a:r>
          </a:p>
          <a:p>
            <a:pPr algn="just"/>
            <a:r>
              <a:rPr lang="en-US" dirty="0"/>
              <a:t>‘Change in the shareholding pattern' shall mean</a:t>
            </a:r>
          </a:p>
          <a:p>
            <a:pPr lvl="1" algn="just"/>
            <a:r>
              <a:rPr lang="en-US" dirty="0"/>
              <a:t>change in the proportion of shareholding of any of the existing shareholders of the listed entity in the resultant company	</a:t>
            </a:r>
          </a:p>
          <a:p>
            <a:pPr lvl="1" algn="just"/>
            <a:r>
              <a:rPr lang="en-US" dirty="0"/>
              <a:t>new shareholder being allotted equity shares of the resultant company</a:t>
            </a:r>
          </a:p>
          <a:p>
            <a:pPr lvl="1" algn="just"/>
            <a:r>
              <a:rPr lang="en-US" dirty="0"/>
              <a:t>existing shareholder exiting the company pursuant to the Scheme of Arrangement</a:t>
            </a:r>
          </a:p>
          <a:p>
            <a:pPr lvl="1" algn="just"/>
            <a:r>
              <a:rPr lang="en-US" dirty="0"/>
              <a:t>In case a wholly-owned-subsidiary of a listed entity is merged with its parent listed entity, it will be treated as 'no change in shareholding pattern'. </a:t>
            </a:r>
            <a:endParaRPr lang="en-IN" dirty="0"/>
          </a:p>
        </p:txBody>
      </p:sp>
      <p:pic>
        <p:nvPicPr>
          <p:cNvPr id="8" name="Picture 7" descr="A table with black text and white text&#10;&#10;Description automatically generated">
            <a:extLst>
              <a:ext uri="{FF2B5EF4-FFF2-40B4-BE49-F238E27FC236}">
                <a16:creationId xmlns:a16="http://schemas.microsoft.com/office/drawing/2014/main" id="{975752B4-F544-25D7-7BC4-85FC92242E9C}"/>
              </a:ext>
            </a:extLst>
          </p:cNvPr>
          <p:cNvPicPr>
            <a:picLocks noChangeAspect="1"/>
          </p:cNvPicPr>
          <p:nvPr/>
        </p:nvPicPr>
        <p:blipFill>
          <a:blip r:embed="rId2"/>
          <a:stretch>
            <a:fillRect/>
          </a:stretch>
        </p:blipFill>
        <p:spPr>
          <a:xfrm>
            <a:off x="6096000" y="1714499"/>
            <a:ext cx="5885128" cy="3633046"/>
          </a:xfrm>
          <a:prstGeom prst="rect">
            <a:avLst/>
          </a:prstGeom>
          <a:noFill/>
        </p:spPr>
      </p:pic>
      <p:sp>
        <p:nvSpPr>
          <p:cNvPr id="4" name="Date Placeholder 3">
            <a:extLst>
              <a:ext uri="{FF2B5EF4-FFF2-40B4-BE49-F238E27FC236}">
                <a16:creationId xmlns:a16="http://schemas.microsoft.com/office/drawing/2014/main" id="{C52679E4-0ADD-CF51-0657-4D5D84553A41}"/>
              </a:ext>
            </a:extLst>
          </p:cNvPr>
          <p:cNvSpPr>
            <a:spLocks noGrp="1"/>
          </p:cNvSpPr>
          <p:nvPr>
            <p:ph type="dt" sz="half" idx="10"/>
          </p:nvPr>
        </p:nvSpPr>
        <p:spPr>
          <a:xfrm>
            <a:off x="7605951" y="6423914"/>
            <a:ext cx="2844799" cy="365125"/>
          </a:xfrm>
        </p:spPr>
        <p:txBody>
          <a:bodyPr anchor="ctr">
            <a:normAutofit/>
          </a:bodyPr>
          <a:lstStyle/>
          <a:p>
            <a:pPr>
              <a:spcAft>
                <a:spcPts val="600"/>
              </a:spcAft>
            </a:pPr>
            <a:r>
              <a:rPr lang="en-US"/>
              <a:t>December 9, 2023</a:t>
            </a:r>
          </a:p>
        </p:txBody>
      </p:sp>
      <p:sp>
        <p:nvSpPr>
          <p:cNvPr id="5" name="Footer Placeholder 4">
            <a:extLst>
              <a:ext uri="{FF2B5EF4-FFF2-40B4-BE49-F238E27FC236}">
                <a16:creationId xmlns:a16="http://schemas.microsoft.com/office/drawing/2014/main" id="{1B6B8423-700A-FE2E-3032-C11C871428D6}"/>
              </a:ext>
            </a:extLst>
          </p:cNvPr>
          <p:cNvSpPr>
            <a:spLocks noGrp="1"/>
          </p:cNvSpPr>
          <p:nvPr>
            <p:ph type="ftr" sz="quarter" idx="11"/>
          </p:nvPr>
        </p:nvSpPr>
        <p:spPr>
          <a:xfrm>
            <a:off x="581192" y="6423914"/>
            <a:ext cx="6917210" cy="365125"/>
          </a:xfrm>
        </p:spPr>
        <p:txBody>
          <a:bodyPr anchor="ctr">
            <a:normAutofit/>
          </a:bodyPr>
          <a:lstStyle/>
          <a:p>
            <a:pPr>
              <a:spcAft>
                <a:spcPts val="600"/>
              </a:spcAft>
            </a:pPr>
            <a:r>
              <a:rPr lang="en-US"/>
              <a:t>Mergers &amp; Acquisitions                                                                                           Drushti Desai</a:t>
            </a:r>
          </a:p>
        </p:txBody>
      </p:sp>
      <p:sp>
        <p:nvSpPr>
          <p:cNvPr id="6" name="Slide Number Placeholder 5">
            <a:extLst>
              <a:ext uri="{FF2B5EF4-FFF2-40B4-BE49-F238E27FC236}">
                <a16:creationId xmlns:a16="http://schemas.microsoft.com/office/drawing/2014/main" id="{6663C3E8-C62D-92A1-B1E7-BBC061382948}"/>
              </a:ext>
            </a:extLst>
          </p:cNvPr>
          <p:cNvSpPr>
            <a:spLocks noGrp="1"/>
          </p:cNvSpPr>
          <p:nvPr>
            <p:ph type="sldNum" sz="quarter" idx="12"/>
          </p:nvPr>
        </p:nvSpPr>
        <p:spPr>
          <a:xfrm>
            <a:off x="10558300" y="6423914"/>
            <a:ext cx="1052510" cy="365125"/>
          </a:xfrm>
        </p:spPr>
        <p:txBody>
          <a:bodyPr anchor="ctr">
            <a:normAutofit/>
          </a:bodyPr>
          <a:lstStyle/>
          <a:p>
            <a:pPr>
              <a:spcAft>
                <a:spcPts val="600"/>
              </a:spcAft>
            </a:pPr>
            <a:fld id="{3A98EE3D-8CD1-4C3F-BD1C-C98C9596463C}" type="slidenum">
              <a:rPr lang="en-US" smtClean="0"/>
              <a:pPr>
                <a:spcAft>
                  <a:spcPts val="600"/>
                </a:spcAft>
              </a:pPr>
              <a:t>40</a:t>
            </a:fld>
            <a:endParaRPr lang="en-US"/>
          </a:p>
        </p:txBody>
      </p:sp>
    </p:spTree>
    <p:extLst>
      <p:ext uri="{BB962C8B-B14F-4D97-AF65-F5344CB8AC3E}">
        <p14:creationId xmlns:p14="http://schemas.microsoft.com/office/powerpoint/2010/main" val="4237373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8C59F-42FB-164C-675D-BA9019441E04}"/>
              </a:ext>
            </a:extLst>
          </p:cNvPr>
          <p:cNvSpPr>
            <a:spLocks noGrp="1"/>
          </p:cNvSpPr>
          <p:nvPr>
            <p:ph type="title"/>
          </p:nvPr>
        </p:nvSpPr>
        <p:spPr/>
        <p:txBody>
          <a:bodyPr/>
          <a:lstStyle/>
          <a:p>
            <a:r>
              <a:rPr lang="en-IN" dirty="0"/>
              <a:t>Disclosure on the Website</a:t>
            </a:r>
          </a:p>
        </p:txBody>
      </p:sp>
      <p:sp>
        <p:nvSpPr>
          <p:cNvPr id="3" name="Content Placeholder 2">
            <a:extLst>
              <a:ext uri="{FF2B5EF4-FFF2-40B4-BE49-F238E27FC236}">
                <a16:creationId xmlns:a16="http://schemas.microsoft.com/office/drawing/2014/main" id="{5C6E2006-CD4B-D861-B359-F9BF52CD1DEA}"/>
              </a:ext>
            </a:extLst>
          </p:cNvPr>
          <p:cNvSpPr>
            <a:spLocks noGrp="1"/>
          </p:cNvSpPr>
          <p:nvPr>
            <p:ph idx="1"/>
          </p:nvPr>
        </p:nvSpPr>
        <p:spPr>
          <a:xfrm>
            <a:off x="581192" y="1611757"/>
            <a:ext cx="11029615" cy="3634486"/>
          </a:xfrm>
        </p:spPr>
        <p:txBody>
          <a:bodyPr/>
          <a:lstStyle/>
          <a:p>
            <a:r>
              <a:rPr lang="en-US" dirty="0"/>
              <a:t>Immediately upon filing of the Draft Scheme of arrangement with the Stock Exchanges, the listed entity shall disclose the Draft Scheme of arrangement and all the documents specified under para (2) above on its website</a:t>
            </a:r>
          </a:p>
          <a:p>
            <a:r>
              <a:rPr lang="en-US" dirty="0"/>
              <a:t>Listed entity shall also disclose the Observation Letter of the Stock Exchanges on its website within 24 hours of receiving the same. </a:t>
            </a:r>
            <a:endParaRPr lang="en-IN" dirty="0"/>
          </a:p>
        </p:txBody>
      </p:sp>
      <p:sp>
        <p:nvSpPr>
          <p:cNvPr id="4" name="Date Placeholder 3">
            <a:extLst>
              <a:ext uri="{FF2B5EF4-FFF2-40B4-BE49-F238E27FC236}">
                <a16:creationId xmlns:a16="http://schemas.microsoft.com/office/drawing/2014/main" id="{D5B49C7E-7E1A-B112-5E6B-51B31BD0304D}"/>
              </a:ext>
            </a:extLst>
          </p:cNvPr>
          <p:cNvSpPr>
            <a:spLocks noGrp="1"/>
          </p:cNvSpPr>
          <p:nvPr>
            <p:ph type="dt" sz="half" idx="10"/>
          </p:nvPr>
        </p:nvSpPr>
        <p:spPr/>
        <p:txBody>
          <a:bodyPr/>
          <a:lstStyle/>
          <a:p>
            <a:r>
              <a:rPr lang="en-US"/>
              <a:t>December 9, 2023</a:t>
            </a:r>
            <a:endParaRPr lang="en-US" dirty="0"/>
          </a:p>
        </p:txBody>
      </p:sp>
      <p:sp>
        <p:nvSpPr>
          <p:cNvPr id="5" name="Footer Placeholder 4">
            <a:extLst>
              <a:ext uri="{FF2B5EF4-FFF2-40B4-BE49-F238E27FC236}">
                <a16:creationId xmlns:a16="http://schemas.microsoft.com/office/drawing/2014/main" id="{E3CC00AC-1011-A55C-6394-12BCA357CE5C}"/>
              </a:ext>
            </a:extLst>
          </p:cNvPr>
          <p:cNvSpPr>
            <a:spLocks noGrp="1"/>
          </p:cNvSpPr>
          <p:nvPr>
            <p:ph type="ftr" sz="quarter" idx="11"/>
          </p:nvPr>
        </p:nvSpPr>
        <p:spPr/>
        <p:txBody>
          <a:bodyPr/>
          <a:lstStyle/>
          <a:p>
            <a:r>
              <a:rPr lang="en-US"/>
              <a:t>Mergers &amp; Acquisitions                                                                                           Drushti Desai</a:t>
            </a:r>
            <a:endParaRPr lang="en-US" dirty="0"/>
          </a:p>
        </p:txBody>
      </p:sp>
      <p:sp>
        <p:nvSpPr>
          <p:cNvPr id="6" name="Slide Number Placeholder 5">
            <a:extLst>
              <a:ext uri="{FF2B5EF4-FFF2-40B4-BE49-F238E27FC236}">
                <a16:creationId xmlns:a16="http://schemas.microsoft.com/office/drawing/2014/main" id="{2DA02F16-C9BF-F5F4-BAEA-0EF7229E56CD}"/>
              </a:ext>
            </a:extLst>
          </p:cNvPr>
          <p:cNvSpPr>
            <a:spLocks noGrp="1"/>
          </p:cNvSpPr>
          <p:nvPr>
            <p:ph type="sldNum" sz="quarter" idx="12"/>
          </p:nvPr>
        </p:nvSpPr>
        <p:spPr/>
        <p:txBody>
          <a:bodyPr/>
          <a:lstStyle/>
          <a:p>
            <a:fld id="{3A98EE3D-8CD1-4C3F-BD1C-C98C9596463C}" type="slidenum">
              <a:rPr lang="en-US" smtClean="0"/>
              <a:t>41</a:t>
            </a:fld>
            <a:endParaRPr lang="en-US" dirty="0"/>
          </a:p>
        </p:txBody>
      </p:sp>
    </p:spTree>
    <p:extLst>
      <p:ext uri="{BB962C8B-B14F-4D97-AF65-F5344CB8AC3E}">
        <p14:creationId xmlns:p14="http://schemas.microsoft.com/office/powerpoint/2010/main" val="30747444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770F41C-F198-437C-924E-4C96BEE1950B}"/>
              </a:ext>
            </a:extLst>
          </p:cNvPr>
          <p:cNvSpPr>
            <a:spLocks noGrp="1"/>
          </p:cNvSpPr>
          <p:nvPr>
            <p:ph type="ftr" sz="quarter" idx="11"/>
          </p:nvPr>
        </p:nvSpPr>
        <p:spPr/>
        <p:txBody>
          <a:bodyPr vert="horz" lIns="91440" tIns="45720" rIns="91440" bIns="45720" rtlCol="0" anchor="ctr">
            <a:normAutofit/>
          </a:bodyPr>
          <a:lstStyle/>
          <a:p>
            <a:pPr defTabSz="457200">
              <a:spcAft>
                <a:spcPts val="600"/>
              </a:spcAft>
            </a:pPr>
            <a:r>
              <a:rPr lang="en-US">
                <a:solidFill>
                  <a:srgbClr val="FFFFFF"/>
                </a:solidFill>
              </a:rPr>
              <a:t>Mergers &amp; Acquisitions                                                                                           Drushti Desai</a:t>
            </a:r>
          </a:p>
        </p:txBody>
      </p:sp>
      <p:sp>
        <p:nvSpPr>
          <p:cNvPr id="6" name="Slide Number Placeholder 5">
            <a:extLst>
              <a:ext uri="{FF2B5EF4-FFF2-40B4-BE49-F238E27FC236}">
                <a16:creationId xmlns:a16="http://schemas.microsoft.com/office/drawing/2014/main" id="{A9F17CB4-62ED-411B-9D68-DDEF3C3506C4}"/>
              </a:ext>
            </a:extLst>
          </p:cNvPr>
          <p:cNvSpPr>
            <a:spLocks noGrp="1"/>
          </p:cNvSpPr>
          <p:nvPr>
            <p:ph type="sldNum" sz="quarter" idx="12"/>
          </p:nvPr>
        </p:nvSpPr>
        <p:spPr/>
        <p:txBody>
          <a:bodyPr vert="horz" lIns="91440" tIns="45720" rIns="91440" bIns="45720" rtlCol="0" anchor="ctr">
            <a:normAutofit/>
          </a:bodyPr>
          <a:lstStyle/>
          <a:p>
            <a:pPr defTabSz="457200">
              <a:spcAft>
                <a:spcPts val="600"/>
              </a:spcAft>
            </a:pPr>
            <a:fld id="{3A98EE3D-8CD1-4C3F-BD1C-C98C9596463C}" type="slidenum">
              <a:rPr lang="en-US">
                <a:solidFill>
                  <a:srgbClr val="FFFFFF"/>
                </a:solidFill>
              </a:rPr>
              <a:pPr defTabSz="457200">
                <a:spcAft>
                  <a:spcPts val="600"/>
                </a:spcAft>
              </a:pPr>
              <a:t>42</a:t>
            </a:fld>
            <a:endParaRPr lang="en-US">
              <a:solidFill>
                <a:srgbClr val="FFFFFF"/>
              </a:solidFill>
            </a:endParaRPr>
          </a:p>
        </p:txBody>
      </p:sp>
      <p:sp>
        <p:nvSpPr>
          <p:cNvPr id="2" name="Title 1">
            <a:extLst>
              <a:ext uri="{FF2B5EF4-FFF2-40B4-BE49-F238E27FC236}">
                <a16:creationId xmlns:a16="http://schemas.microsoft.com/office/drawing/2014/main" id="{6336F5C5-B66E-FA2F-15C5-97CAA6CDC289}"/>
              </a:ext>
            </a:extLst>
          </p:cNvPr>
          <p:cNvSpPr>
            <a:spLocks noGrp="1"/>
          </p:cNvSpPr>
          <p:nvPr>
            <p:ph type="title"/>
          </p:nvPr>
        </p:nvSpPr>
        <p:spPr/>
        <p:txBody>
          <a:bodyPr/>
          <a:lstStyle/>
          <a:p>
            <a:r>
              <a:rPr lang="en-US" dirty="0">
                <a:solidFill>
                  <a:schemeClr val="tx1"/>
                </a:solidFill>
              </a:rPr>
              <a:t>THANK YOU</a:t>
            </a:r>
          </a:p>
        </p:txBody>
      </p:sp>
      <p:sp>
        <p:nvSpPr>
          <p:cNvPr id="3" name="Date Placeholder 2">
            <a:extLst>
              <a:ext uri="{FF2B5EF4-FFF2-40B4-BE49-F238E27FC236}">
                <a16:creationId xmlns:a16="http://schemas.microsoft.com/office/drawing/2014/main" id="{A87F23AA-7AD0-8531-FA15-D4A174143217}"/>
              </a:ext>
            </a:extLst>
          </p:cNvPr>
          <p:cNvSpPr>
            <a:spLocks noGrp="1"/>
          </p:cNvSpPr>
          <p:nvPr>
            <p:ph type="dt" sz="half" idx="10"/>
          </p:nvPr>
        </p:nvSpPr>
        <p:spPr/>
        <p:txBody>
          <a:bodyPr/>
          <a:lstStyle/>
          <a:p>
            <a:r>
              <a:rPr lang="en-US"/>
              <a:t>December 9, 2023</a:t>
            </a:r>
            <a:endParaRPr lang="en-US" dirty="0"/>
          </a:p>
        </p:txBody>
      </p:sp>
    </p:spTree>
    <p:extLst>
      <p:ext uri="{BB962C8B-B14F-4D97-AF65-F5344CB8AC3E}">
        <p14:creationId xmlns:p14="http://schemas.microsoft.com/office/powerpoint/2010/main" val="41330526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82529-C145-17C5-46CE-B44CCE9CE8ED}"/>
              </a:ext>
            </a:extLst>
          </p:cNvPr>
          <p:cNvSpPr>
            <a:spLocks noGrp="1"/>
          </p:cNvSpPr>
          <p:nvPr>
            <p:ph type="title"/>
          </p:nvPr>
        </p:nvSpPr>
        <p:spPr/>
        <p:txBody>
          <a:bodyPr/>
          <a:lstStyle/>
          <a:p>
            <a:r>
              <a:rPr lang="en-US" dirty="0"/>
              <a:t>points of consideration – NSE circular</a:t>
            </a:r>
            <a:endParaRPr lang="en-IN" dirty="0"/>
          </a:p>
        </p:txBody>
      </p:sp>
      <p:sp>
        <p:nvSpPr>
          <p:cNvPr id="3" name="Content Placeholder 2">
            <a:extLst>
              <a:ext uri="{FF2B5EF4-FFF2-40B4-BE49-F238E27FC236}">
                <a16:creationId xmlns:a16="http://schemas.microsoft.com/office/drawing/2014/main" id="{E4789542-7C8A-808F-D5CE-0CFC37E428D8}"/>
              </a:ext>
            </a:extLst>
          </p:cNvPr>
          <p:cNvSpPr>
            <a:spLocks noGrp="1"/>
          </p:cNvSpPr>
          <p:nvPr>
            <p:ph idx="1"/>
          </p:nvPr>
        </p:nvSpPr>
        <p:spPr>
          <a:xfrm>
            <a:off x="581192" y="1219200"/>
            <a:ext cx="11029615" cy="4709414"/>
          </a:xfrm>
        </p:spPr>
        <p:txBody>
          <a:bodyPr numCol="1"/>
          <a:lstStyle/>
          <a:p>
            <a:pPr algn="just"/>
            <a:r>
              <a:rPr lang="en-US" dirty="0"/>
              <a:t>The Scheme of Arrangement shall be submitted to Stock Exchange along with all the documents within 15 working days of board meeting approving the draft scheme of arrangement.</a:t>
            </a:r>
          </a:p>
          <a:p>
            <a:pPr algn="just"/>
            <a:r>
              <a:rPr lang="en-US" dirty="0"/>
              <a:t>At the time of submission of the application to the Stock Exchange, the Audited Financials of last 3 years (financials not being older than 6 months) of unlisted companies involved in the Scheme of Arrangement has to be submitted</a:t>
            </a:r>
          </a:p>
          <a:p>
            <a:pPr algn="just"/>
            <a:r>
              <a:rPr lang="en-US" dirty="0"/>
              <a:t>Audited financials considered for preparation of Valuation Report, should not be older than 3 months on the date of valuation report. While submitting with Exchange, the detailed working of valuation under different methods shall also be given.</a:t>
            </a:r>
          </a:p>
          <a:p>
            <a:pPr algn="just"/>
            <a:r>
              <a:rPr lang="en-US" dirty="0"/>
              <a:t>The board shall consider the scheme of arrangement within 7 working days of the issuance of valuation report. </a:t>
            </a:r>
            <a:endParaRPr lang="en-IN" dirty="0"/>
          </a:p>
        </p:txBody>
      </p:sp>
      <p:sp>
        <p:nvSpPr>
          <p:cNvPr id="4" name="Footer Placeholder 3">
            <a:extLst>
              <a:ext uri="{FF2B5EF4-FFF2-40B4-BE49-F238E27FC236}">
                <a16:creationId xmlns:a16="http://schemas.microsoft.com/office/drawing/2014/main" id="{566C5467-DE8D-4D06-5FBC-7C074AE80992}"/>
              </a:ext>
            </a:extLst>
          </p:cNvPr>
          <p:cNvSpPr>
            <a:spLocks noGrp="1"/>
          </p:cNvSpPr>
          <p:nvPr>
            <p:ph type="ftr" sz="quarter" idx="11"/>
          </p:nvPr>
        </p:nvSpPr>
        <p:spPr/>
        <p:txBody>
          <a:bodyPr/>
          <a:lstStyle/>
          <a:p>
            <a:r>
              <a:rPr lang="en-US"/>
              <a:t>Mergers &amp; Acquisitions                                                                                           Drushti Desai</a:t>
            </a:r>
            <a:endParaRPr lang="en-US" dirty="0"/>
          </a:p>
        </p:txBody>
      </p:sp>
      <p:sp>
        <p:nvSpPr>
          <p:cNvPr id="5" name="Slide Number Placeholder 4">
            <a:extLst>
              <a:ext uri="{FF2B5EF4-FFF2-40B4-BE49-F238E27FC236}">
                <a16:creationId xmlns:a16="http://schemas.microsoft.com/office/drawing/2014/main" id="{BEF41F9A-697B-24AC-A4D0-E5DBDEAAC595}"/>
              </a:ext>
            </a:extLst>
          </p:cNvPr>
          <p:cNvSpPr>
            <a:spLocks noGrp="1"/>
          </p:cNvSpPr>
          <p:nvPr>
            <p:ph type="sldNum" sz="quarter" idx="12"/>
          </p:nvPr>
        </p:nvSpPr>
        <p:spPr/>
        <p:txBody>
          <a:bodyPr/>
          <a:lstStyle/>
          <a:p>
            <a:fld id="{3A98EE3D-8CD1-4C3F-BD1C-C98C9596463C}" type="slidenum">
              <a:rPr lang="en-US" smtClean="0"/>
              <a:t>43</a:t>
            </a:fld>
            <a:endParaRPr lang="en-US" dirty="0"/>
          </a:p>
        </p:txBody>
      </p:sp>
      <p:sp>
        <p:nvSpPr>
          <p:cNvPr id="6" name="Date Placeholder 5">
            <a:extLst>
              <a:ext uri="{FF2B5EF4-FFF2-40B4-BE49-F238E27FC236}">
                <a16:creationId xmlns:a16="http://schemas.microsoft.com/office/drawing/2014/main" id="{D60735E0-D0A6-2FA6-E232-9B00D8E710E2}"/>
              </a:ext>
            </a:extLst>
          </p:cNvPr>
          <p:cNvSpPr>
            <a:spLocks noGrp="1"/>
          </p:cNvSpPr>
          <p:nvPr>
            <p:ph type="dt" sz="half" idx="10"/>
          </p:nvPr>
        </p:nvSpPr>
        <p:spPr/>
        <p:txBody>
          <a:bodyPr/>
          <a:lstStyle/>
          <a:p>
            <a:r>
              <a:rPr lang="en-US"/>
              <a:t>December 9, 2023</a:t>
            </a:r>
            <a:endParaRPr lang="en-US" dirty="0"/>
          </a:p>
        </p:txBody>
      </p:sp>
    </p:spTree>
    <p:extLst>
      <p:ext uri="{BB962C8B-B14F-4D97-AF65-F5344CB8AC3E}">
        <p14:creationId xmlns:p14="http://schemas.microsoft.com/office/powerpoint/2010/main" val="4258603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964E-C91A-10AD-3160-3BD11E70BB3F}"/>
              </a:ext>
            </a:extLst>
          </p:cNvPr>
          <p:cNvSpPr>
            <a:spLocks noGrp="1"/>
          </p:cNvSpPr>
          <p:nvPr>
            <p:ph type="title"/>
          </p:nvPr>
        </p:nvSpPr>
        <p:spPr/>
        <p:txBody>
          <a:bodyPr/>
          <a:lstStyle/>
          <a:p>
            <a:r>
              <a:rPr lang="en-US" dirty="0">
                <a:solidFill>
                  <a:schemeClr val="tx1"/>
                </a:solidFill>
              </a:rPr>
              <a:t>General steps followed in acquisition exercise</a:t>
            </a:r>
            <a:endParaRPr lang="en-IN" dirty="0">
              <a:solidFill>
                <a:schemeClr val="tx1"/>
              </a:solidFill>
            </a:endParaRPr>
          </a:p>
        </p:txBody>
      </p:sp>
      <p:sp>
        <p:nvSpPr>
          <p:cNvPr id="4" name="Footer Placeholder 3">
            <a:extLst>
              <a:ext uri="{FF2B5EF4-FFF2-40B4-BE49-F238E27FC236}">
                <a16:creationId xmlns:a16="http://schemas.microsoft.com/office/drawing/2014/main" id="{6F80189B-0A86-F00A-AA96-CAEBC50E7B06}"/>
              </a:ext>
            </a:extLst>
          </p:cNvPr>
          <p:cNvSpPr>
            <a:spLocks noGrp="1"/>
          </p:cNvSpPr>
          <p:nvPr>
            <p:ph type="ftr" sz="quarter" idx="11"/>
          </p:nvPr>
        </p:nvSpPr>
        <p:spPr/>
        <p:txBody>
          <a:bodyPr/>
          <a:lstStyle/>
          <a:p>
            <a:r>
              <a:rPr lang="en-US"/>
              <a:t>Mergers &amp; Acquisitions                                                                                           Drushti Desai</a:t>
            </a:r>
            <a:endParaRPr lang="en-US" dirty="0"/>
          </a:p>
        </p:txBody>
      </p:sp>
      <p:sp>
        <p:nvSpPr>
          <p:cNvPr id="5" name="Slide Number Placeholder 4">
            <a:extLst>
              <a:ext uri="{FF2B5EF4-FFF2-40B4-BE49-F238E27FC236}">
                <a16:creationId xmlns:a16="http://schemas.microsoft.com/office/drawing/2014/main" id="{D806A780-013D-D9CA-F4B6-08A276A8C6CF}"/>
              </a:ext>
            </a:extLst>
          </p:cNvPr>
          <p:cNvSpPr>
            <a:spLocks noGrp="1"/>
          </p:cNvSpPr>
          <p:nvPr>
            <p:ph type="sldNum" sz="quarter" idx="12"/>
          </p:nvPr>
        </p:nvSpPr>
        <p:spPr/>
        <p:txBody>
          <a:bodyPr/>
          <a:lstStyle/>
          <a:p>
            <a:fld id="{3A98EE3D-8CD1-4C3F-BD1C-C98C9596463C}" type="slidenum">
              <a:rPr lang="en-US" smtClean="0"/>
              <a:t>5</a:t>
            </a:fld>
            <a:endParaRPr lang="en-US" dirty="0"/>
          </a:p>
        </p:txBody>
      </p:sp>
      <p:sp>
        <p:nvSpPr>
          <p:cNvPr id="6" name="Rectangle 5">
            <a:extLst>
              <a:ext uri="{FF2B5EF4-FFF2-40B4-BE49-F238E27FC236}">
                <a16:creationId xmlns:a16="http://schemas.microsoft.com/office/drawing/2014/main" id="{758B2BD4-2E92-EE1E-FBB9-C972A717553B}"/>
              </a:ext>
            </a:extLst>
          </p:cNvPr>
          <p:cNvSpPr/>
          <p:nvPr/>
        </p:nvSpPr>
        <p:spPr>
          <a:xfrm>
            <a:off x="866002" y="2270661"/>
            <a:ext cx="2031806" cy="117895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Establish acquisition motive</a:t>
            </a:r>
            <a:endParaRPr lang="en-IN" b="1" dirty="0">
              <a:solidFill>
                <a:schemeClr val="tx1"/>
              </a:solidFill>
            </a:endParaRPr>
          </a:p>
        </p:txBody>
      </p:sp>
      <p:sp>
        <p:nvSpPr>
          <p:cNvPr id="7" name="Rectangle 6">
            <a:extLst>
              <a:ext uri="{FF2B5EF4-FFF2-40B4-BE49-F238E27FC236}">
                <a16:creationId xmlns:a16="http://schemas.microsoft.com/office/drawing/2014/main" id="{7D9D08A0-F961-CA92-BD4B-2909F6D9DD7B}"/>
              </a:ext>
            </a:extLst>
          </p:cNvPr>
          <p:cNvSpPr/>
          <p:nvPr/>
        </p:nvSpPr>
        <p:spPr>
          <a:xfrm>
            <a:off x="3558255" y="2271726"/>
            <a:ext cx="2031806" cy="117895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Derive evaluation parameters</a:t>
            </a:r>
            <a:endParaRPr lang="en-IN" b="1" dirty="0">
              <a:solidFill>
                <a:schemeClr val="tx1"/>
              </a:solidFill>
            </a:endParaRPr>
          </a:p>
        </p:txBody>
      </p:sp>
      <p:sp>
        <p:nvSpPr>
          <p:cNvPr id="8" name="Rectangle 7">
            <a:extLst>
              <a:ext uri="{FF2B5EF4-FFF2-40B4-BE49-F238E27FC236}">
                <a16:creationId xmlns:a16="http://schemas.microsoft.com/office/drawing/2014/main" id="{B0353462-92AD-7E64-4233-DDB44CBD6882}"/>
              </a:ext>
            </a:extLst>
          </p:cNvPr>
          <p:cNvSpPr/>
          <p:nvPr/>
        </p:nvSpPr>
        <p:spPr>
          <a:xfrm>
            <a:off x="6249739" y="2303082"/>
            <a:ext cx="2031806" cy="117895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Conduct market research</a:t>
            </a:r>
            <a:endParaRPr lang="en-IN" b="1" dirty="0">
              <a:solidFill>
                <a:schemeClr val="tx1"/>
              </a:solidFill>
            </a:endParaRPr>
          </a:p>
        </p:txBody>
      </p:sp>
      <p:sp>
        <p:nvSpPr>
          <p:cNvPr id="24" name="Rectangle 23">
            <a:extLst>
              <a:ext uri="{FF2B5EF4-FFF2-40B4-BE49-F238E27FC236}">
                <a16:creationId xmlns:a16="http://schemas.microsoft.com/office/drawing/2014/main" id="{48F08A3A-2F14-76F9-173C-6BB5E28EF50C}"/>
              </a:ext>
            </a:extLst>
          </p:cNvPr>
          <p:cNvSpPr/>
          <p:nvPr/>
        </p:nvSpPr>
        <p:spPr>
          <a:xfrm>
            <a:off x="3528275" y="4203451"/>
            <a:ext cx="2031806" cy="117895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Valuation +Negotiation</a:t>
            </a:r>
            <a:endParaRPr lang="en-IN" b="1" dirty="0">
              <a:solidFill>
                <a:schemeClr val="tx1"/>
              </a:solidFill>
            </a:endParaRPr>
          </a:p>
        </p:txBody>
      </p:sp>
      <p:sp>
        <p:nvSpPr>
          <p:cNvPr id="28" name="Rectangle 27">
            <a:extLst>
              <a:ext uri="{FF2B5EF4-FFF2-40B4-BE49-F238E27FC236}">
                <a16:creationId xmlns:a16="http://schemas.microsoft.com/office/drawing/2014/main" id="{858DC3AB-6F11-F144-0520-6D4A2513C1FE}"/>
              </a:ext>
            </a:extLst>
          </p:cNvPr>
          <p:cNvSpPr/>
          <p:nvPr/>
        </p:nvSpPr>
        <p:spPr>
          <a:xfrm>
            <a:off x="8940991" y="4166779"/>
            <a:ext cx="2031806" cy="117895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Initiate acquisition talks</a:t>
            </a:r>
            <a:endParaRPr lang="en-IN" b="1" dirty="0">
              <a:solidFill>
                <a:schemeClr val="tx1"/>
              </a:solidFill>
            </a:endParaRPr>
          </a:p>
        </p:txBody>
      </p:sp>
      <p:sp>
        <p:nvSpPr>
          <p:cNvPr id="33" name="Oval 32">
            <a:extLst>
              <a:ext uri="{FF2B5EF4-FFF2-40B4-BE49-F238E27FC236}">
                <a16:creationId xmlns:a16="http://schemas.microsoft.com/office/drawing/2014/main" id="{8B4AD621-8564-F2BB-82D1-8518A831D21E}"/>
              </a:ext>
            </a:extLst>
          </p:cNvPr>
          <p:cNvSpPr/>
          <p:nvPr/>
        </p:nvSpPr>
        <p:spPr>
          <a:xfrm>
            <a:off x="742782" y="2158020"/>
            <a:ext cx="288000" cy="288000"/>
          </a:xfrm>
          <a:prstGeom prst="ellips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endParaRPr lang="en-IN" b="1" dirty="0">
              <a:solidFill>
                <a:schemeClr val="bg1"/>
              </a:solidFill>
            </a:endParaRPr>
          </a:p>
        </p:txBody>
      </p:sp>
      <p:sp>
        <p:nvSpPr>
          <p:cNvPr id="34" name="Oval 33">
            <a:extLst>
              <a:ext uri="{FF2B5EF4-FFF2-40B4-BE49-F238E27FC236}">
                <a16:creationId xmlns:a16="http://schemas.microsoft.com/office/drawing/2014/main" id="{B72DBB77-6D8C-8C0C-4EE8-27897E6750B3}"/>
              </a:ext>
            </a:extLst>
          </p:cNvPr>
          <p:cNvSpPr/>
          <p:nvPr/>
        </p:nvSpPr>
        <p:spPr>
          <a:xfrm>
            <a:off x="3428503" y="2118136"/>
            <a:ext cx="288000" cy="288000"/>
          </a:xfrm>
          <a:prstGeom prst="ellips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a:t>
            </a:r>
            <a:endParaRPr lang="en-IN" b="1" dirty="0">
              <a:solidFill>
                <a:schemeClr val="bg1"/>
              </a:solidFill>
            </a:endParaRPr>
          </a:p>
        </p:txBody>
      </p:sp>
      <p:sp>
        <p:nvSpPr>
          <p:cNvPr id="35" name="Oval 34">
            <a:extLst>
              <a:ext uri="{FF2B5EF4-FFF2-40B4-BE49-F238E27FC236}">
                <a16:creationId xmlns:a16="http://schemas.microsoft.com/office/drawing/2014/main" id="{40A9C57F-F287-F980-33C4-77165E05B113}"/>
              </a:ext>
            </a:extLst>
          </p:cNvPr>
          <p:cNvSpPr/>
          <p:nvPr/>
        </p:nvSpPr>
        <p:spPr>
          <a:xfrm>
            <a:off x="6102274" y="2177361"/>
            <a:ext cx="288000" cy="288000"/>
          </a:xfrm>
          <a:prstGeom prst="ellips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3</a:t>
            </a:r>
            <a:endParaRPr lang="en-IN" b="1" dirty="0">
              <a:solidFill>
                <a:schemeClr val="bg1"/>
              </a:solidFill>
            </a:endParaRPr>
          </a:p>
        </p:txBody>
      </p:sp>
      <p:sp>
        <p:nvSpPr>
          <p:cNvPr id="37" name="Oval 36">
            <a:extLst>
              <a:ext uri="{FF2B5EF4-FFF2-40B4-BE49-F238E27FC236}">
                <a16:creationId xmlns:a16="http://schemas.microsoft.com/office/drawing/2014/main" id="{6C1C8841-7BCE-8DDB-681C-12903472A7E3}"/>
              </a:ext>
            </a:extLst>
          </p:cNvPr>
          <p:cNvSpPr/>
          <p:nvPr/>
        </p:nvSpPr>
        <p:spPr>
          <a:xfrm>
            <a:off x="3384517" y="4064765"/>
            <a:ext cx="288000" cy="288000"/>
          </a:xfrm>
          <a:prstGeom prst="ellips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7</a:t>
            </a:r>
            <a:endParaRPr lang="en-IN" b="1" dirty="0">
              <a:solidFill>
                <a:schemeClr val="bg1"/>
              </a:solidFill>
            </a:endParaRPr>
          </a:p>
        </p:txBody>
      </p:sp>
      <p:sp>
        <p:nvSpPr>
          <p:cNvPr id="40" name="Oval 39">
            <a:extLst>
              <a:ext uri="{FF2B5EF4-FFF2-40B4-BE49-F238E27FC236}">
                <a16:creationId xmlns:a16="http://schemas.microsoft.com/office/drawing/2014/main" id="{BE509A95-EB1E-B422-52D2-5A8731917849}"/>
              </a:ext>
            </a:extLst>
          </p:cNvPr>
          <p:cNvSpPr/>
          <p:nvPr/>
        </p:nvSpPr>
        <p:spPr>
          <a:xfrm>
            <a:off x="8797945" y="3994523"/>
            <a:ext cx="288000" cy="288000"/>
          </a:xfrm>
          <a:prstGeom prst="ellips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5</a:t>
            </a:r>
            <a:endParaRPr lang="en-IN" b="1" dirty="0">
              <a:solidFill>
                <a:schemeClr val="bg1"/>
              </a:solidFill>
            </a:endParaRPr>
          </a:p>
        </p:txBody>
      </p:sp>
      <p:cxnSp>
        <p:nvCxnSpPr>
          <p:cNvPr id="11" name="Straight Arrow Connector 10">
            <a:extLst>
              <a:ext uri="{FF2B5EF4-FFF2-40B4-BE49-F238E27FC236}">
                <a16:creationId xmlns:a16="http://schemas.microsoft.com/office/drawing/2014/main" id="{0B02F26D-8DD3-CD98-C367-38926F41992A}"/>
              </a:ext>
            </a:extLst>
          </p:cNvPr>
          <p:cNvCxnSpPr>
            <a:stCxn id="6" idx="3"/>
            <a:endCxn id="7" idx="1"/>
          </p:cNvCxnSpPr>
          <p:nvPr/>
        </p:nvCxnSpPr>
        <p:spPr>
          <a:xfrm>
            <a:off x="2897808" y="2860136"/>
            <a:ext cx="660447" cy="1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5C52B2A-2460-AFDD-37D9-9AAD6E819CFC}"/>
              </a:ext>
            </a:extLst>
          </p:cNvPr>
          <p:cNvCxnSpPr/>
          <p:nvPr/>
        </p:nvCxnSpPr>
        <p:spPr>
          <a:xfrm>
            <a:off x="5598534" y="2862636"/>
            <a:ext cx="660447" cy="1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F6CAED7-E89F-CAA0-8A91-507F8F24EC25}"/>
              </a:ext>
            </a:extLst>
          </p:cNvPr>
          <p:cNvSpPr/>
          <p:nvPr/>
        </p:nvSpPr>
        <p:spPr>
          <a:xfrm>
            <a:off x="8920479" y="2305582"/>
            <a:ext cx="2031806" cy="117895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Target Co. identification</a:t>
            </a:r>
            <a:endParaRPr lang="en-IN" b="1" dirty="0">
              <a:solidFill>
                <a:schemeClr val="tx1"/>
              </a:solidFill>
            </a:endParaRPr>
          </a:p>
        </p:txBody>
      </p:sp>
      <p:sp>
        <p:nvSpPr>
          <p:cNvPr id="16" name="Oval 15">
            <a:extLst>
              <a:ext uri="{FF2B5EF4-FFF2-40B4-BE49-F238E27FC236}">
                <a16:creationId xmlns:a16="http://schemas.microsoft.com/office/drawing/2014/main" id="{92113EE2-4E6D-2DAE-0633-C79F1AB2F44F}"/>
              </a:ext>
            </a:extLst>
          </p:cNvPr>
          <p:cNvSpPr/>
          <p:nvPr/>
        </p:nvSpPr>
        <p:spPr>
          <a:xfrm>
            <a:off x="8773014" y="2179861"/>
            <a:ext cx="288000" cy="288000"/>
          </a:xfrm>
          <a:prstGeom prst="ellips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4</a:t>
            </a:r>
            <a:endParaRPr lang="en-IN" b="1" dirty="0">
              <a:solidFill>
                <a:schemeClr val="bg1"/>
              </a:solidFill>
            </a:endParaRPr>
          </a:p>
        </p:txBody>
      </p:sp>
      <p:cxnSp>
        <p:nvCxnSpPr>
          <p:cNvPr id="17" name="Straight Arrow Connector 16">
            <a:extLst>
              <a:ext uri="{FF2B5EF4-FFF2-40B4-BE49-F238E27FC236}">
                <a16:creationId xmlns:a16="http://schemas.microsoft.com/office/drawing/2014/main" id="{71D3C508-0D4C-E835-8D16-2D0BD6F147DC}"/>
              </a:ext>
            </a:extLst>
          </p:cNvPr>
          <p:cNvCxnSpPr/>
          <p:nvPr/>
        </p:nvCxnSpPr>
        <p:spPr>
          <a:xfrm>
            <a:off x="8269274" y="2865136"/>
            <a:ext cx="660447" cy="1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8447B49-562C-AABB-250E-5584929D58AC}"/>
              </a:ext>
            </a:extLst>
          </p:cNvPr>
          <p:cNvCxnSpPr>
            <a:cxnSpLocks/>
          </p:cNvCxnSpPr>
          <p:nvPr/>
        </p:nvCxnSpPr>
        <p:spPr>
          <a:xfrm rot="5400000">
            <a:off x="9606158" y="3828657"/>
            <a:ext cx="660447" cy="1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65E4AD1-5389-C580-1F24-31241B15B652}"/>
              </a:ext>
            </a:extLst>
          </p:cNvPr>
          <p:cNvCxnSpPr>
            <a:cxnSpLocks/>
          </p:cNvCxnSpPr>
          <p:nvPr/>
        </p:nvCxnSpPr>
        <p:spPr>
          <a:xfrm flipH="1">
            <a:off x="8257418" y="4760446"/>
            <a:ext cx="660447" cy="1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ADD00F30-7815-B957-A67E-FF676511800B}"/>
              </a:ext>
            </a:extLst>
          </p:cNvPr>
          <p:cNvSpPr/>
          <p:nvPr/>
        </p:nvSpPr>
        <p:spPr>
          <a:xfrm>
            <a:off x="6230273" y="4184269"/>
            <a:ext cx="2031806" cy="117895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Conduct due diligence</a:t>
            </a:r>
            <a:endParaRPr lang="en-IN" b="1" dirty="0">
              <a:solidFill>
                <a:schemeClr val="tx1"/>
              </a:solidFill>
            </a:endParaRPr>
          </a:p>
        </p:txBody>
      </p:sp>
      <p:sp>
        <p:nvSpPr>
          <p:cNvPr id="31" name="Oval 30">
            <a:extLst>
              <a:ext uri="{FF2B5EF4-FFF2-40B4-BE49-F238E27FC236}">
                <a16:creationId xmlns:a16="http://schemas.microsoft.com/office/drawing/2014/main" id="{83464661-BD2D-1419-17C4-6A8F9B880F1F}"/>
              </a:ext>
            </a:extLst>
          </p:cNvPr>
          <p:cNvSpPr/>
          <p:nvPr/>
        </p:nvSpPr>
        <p:spPr>
          <a:xfrm>
            <a:off x="6087227" y="4012013"/>
            <a:ext cx="288000" cy="288000"/>
          </a:xfrm>
          <a:prstGeom prst="ellips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6</a:t>
            </a:r>
            <a:endParaRPr lang="en-IN" b="1" dirty="0">
              <a:solidFill>
                <a:schemeClr val="bg1"/>
              </a:solidFill>
            </a:endParaRPr>
          </a:p>
        </p:txBody>
      </p:sp>
      <p:cxnSp>
        <p:nvCxnSpPr>
          <p:cNvPr id="41" name="Straight Arrow Connector 40">
            <a:extLst>
              <a:ext uri="{FF2B5EF4-FFF2-40B4-BE49-F238E27FC236}">
                <a16:creationId xmlns:a16="http://schemas.microsoft.com/office/drawing/2014/main" id="{A0CB5FC0-6E2E-5DC1-9668-9146AA98440B}"/>
              </a:ext>
            </a:extLst>
          </p:cNvPr>
          <p:cNvCxnSpPr>
            <a:cxnSpLocks/>
          </p:cNvCxnSpPr>
          <p:nvPr/>
        </p:nvCxnSpPr>
        <p:spPr>
          <a:xfrm flipH="1">
            <a:off x="5561690" y="4777936"/>
            <a:ext cx="660447" cy="1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DC49867-9183-C055-E6AB-8A6D740BA27D}"/>
              </a:ext>
            </a:extLst>
          </p:cNvPr>
          <p:cNvCxnSpPr>
            <a:cxnSpLocks/>
          </p:cNvCxnSpPr>
          <p:nvPr/>
        </p:nvCxnSpPr>
        <p:spPr>
          <a:xfrm flipH="1">
            <a:off x="2865962" y="4780436"/>
            <a:ext cx="660447" cy="1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0818C3E5-7800-B953-24E7-4EA41FFFCE3D}"/>
              </a:ext>
            </a:extLst>
          </p:cNvPr>
          <p:cNvSpPr/>
          <p:nvPr/>
        </p:nvSpPr>
        <p:spPr>
          <a:xfrm>
            <a:off x="832545" y="4205951"/>
            <a:ext cx="2031806" cy="117895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Deal closure</a:t>
            </a:r>
            <a:endParaRPr lang="en-IN" b="1" dirty="0">
              <a:solidFill>
                <a:schemeClr val="tx1"/>
              </a:solidFill>
            </a:endParaRPr>
          </a:p>
        </p:txBody>
      </p:sp>
      <p:sp>
        <p:nvSpPr>
          <p:cNvPr id="49" name="Oval 48">
            <a:extLst>
              <a:ext uri="{FF2B5EF4-FFF2-40B4-BE49-F238E27FC236}">
                <a16:creationId xmlns:a16="http://schemas.microsoft.com/office/drawing/2014/main" id="{AA279DCD-9705-60FD-1AF9-1C060E442CC2}"/>
              </a:ext>
            </a:extLst>
          </p:cNvPr>
          <p:cNvSpPr/>
          <p:nvPr/>
        </p:nvSpPr>
        <p:spPr>
          <a:xfrm>
            <a:off x="688787" y="4067265"/>
            <a:ext cx="288000" cy="288000"/>
          </a:xfrm>
          <a:prstGeom prst="ellips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8</a:t>
            </a:r>
            <a:endParaRPr lang="en-IN" b="1" dirty="0">
              <a:solidFill>
                <a:schemeClr val="bg1"/>
              </a:solidFill>
            </a:endParaRPr>
          </a:p>
        </p:txBody>
      </p:sp>
      <p:sp>
        <p:nvSpPr>
          <p:cNvPr id="3" name="Date Placeholder 3">
            <a:extLst>
              <a:ext uri="{FF2B5EF4-FFF2-40B4-BE49-F238E27FC236}">
                <a16:creationId xmlns:a16="http://schemas.microsoft.com/office/drawing/2014/main" id="{0B95B25F-E66C-E154-A06A-69FBF7549778}"/>
              </a:ext>
            </a:extLst>
          </p:cNvPr>
          <p:cNvSpPr>
            <a:spLocks noGrp="1"/>
          </p:cNvSpPr>
          <p:nvPr>
            <p:ph type="dt" sz="half" idx="10"/>
          </p:nvPr>
        </p:nvSpPr>
        <p:spPr>
          <a:xfrm>
            <a:off x="7605951" y="6423914"/>
            <a:ext cx="2844799" cy="365125"/>
          </a:xfrm>
        </p:spPr>
        <p:txBody>
          <a:bodyPr/>
          <a:lstStyle/>
          <a:p>
            <a:r>
              <a:rPr lang="en-US"/>
              <a:t>December 9, 2023</a:t>
            </a:r>
            <a:endParaRPr lang="en-US" dirty="0"/>
          </a:p>
        </p:txBody>
      </p:sp>
    </p:spTree>
    <p:extLst>
      <p:ext uri="{BB962C8B-B14F-4D97-AF65-F5344CB8AC3E}">
        <p14:creationId xmlns:p14="http://schemas.microsoft.com/office/powerpoint/2010/main" val="2983088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6B7C6-89CE-9C7F-E6DC-88D49228E654}"/>
              </a:ext>
            </a:extLst>
          </p:cNvPr>
          <p:cNvSpPr>
            <a:spLocks noGrp="1"/>
          </p:cNvSpPr>
          <p:nvPr>
            <p:ph type="title"/>
          </p:nvPr>
        </p:nvSpPr>
        <p:spPr>
          <a:xfrm>
            <a:off x="581192" y="467967"/>
            <a:ext cx="5645418" cy="686542"/>
          </a:xfrm>
        </p:spPr>
        <p:txBody>
          <a:bodyPr anchor="ctr">
            <a:normAutofit fontScale="90000"/>
          </a:bodyPr>
          <a:lstStyle/>
          <a:p>
            <a:r>
              <a:rPr lang="en-US" dirty="0">
                <a:solidFill>
                  <a:schemeClr val="tx1"/>
                </a:solidFill>
              </a:rPr>
              <a:t>Premise of value [ICAI VS102]</a:t>
            </a:r>
            <a:endParaRPr lang="en-IN" dirty="0">
              <a:solidFill>
                <a:schemeClr val="tx1"/>
              </a:solidFill>
            </a:endParaRPr>
          </a:p>
        </p:txBody>
      </p:sp>
      <p:sp>
        <p:nvSpPr>
          <p:cNvPr id="5" name="Footer Placeholder 4">
            <a:extLst>
              <a:ext uri="{FF2B5EF4-FFF2-40B4-BE49-F238E27FC236}">
                <a16:creationId xmlns:a16="http://schemas.microsoft.com/office/drawing/2014/main" id="{3718E921-07C6-C642-C79E-A08E317E52A0}"/>
              </a:ext>
            </a:extLst>
          </p:cNvPr>
          <p:cNvSpPr>
            <a:spLocks noGrp="1"/>
          </p:cNvSpPr>
          <p:nvPr>
            <p:ph type="ftr" sz="quarter" idx="11"/>
          </p:nvPr>
        </p:nvSpPr>
        <p:spPr>
          <a:xfrm>
            <a:off x="581192" y="6423914"/>
            <a:ext cx="6917210" cy="365125"/>
          </a:xfrm>
        </p:spPr>
        <p:txBody>
          <a:bodyPr>
            <a:normAutofit/>
          </a:bodyPr>
          <a:lstStyle/>
          <a:p>
            <a:pPr>
              <a:spcAft>
                <a:spcPts val="600"/>
              </a:spcAft>
            </a:pPr>
            <a:r>
              <a:rPr lang="en-US"/>
              <a:t>Mergers &amp; Acquisitions                                                                                           Drushti Desai</a:t>
            </a:r>
          </a:p>
        </p:txBody>
      </p:sp>
      <p:sp>
        <p:nvSpPr>
          <p:cNvPr id="4" name="Date Placeholder 3">
            <a:extLst>
              <a:ext uri="{FF2B5EF4-FFF2-40B4-BE49-F238E27FC236}">
                <a16:creationId xmlns:a16="http://schemas.microsoft.com/office/drawing/2014/main" id="{85F78C13-34F1-8C1F-4013-31401236588F}"/>
              </a:ext>
            </a:extLst>
          </p:cNvPr>
          <p:cNvSpPr>
            <a:spLocks noGrp="1"/>
          </p:cNvSpPr>
          <p:nvPr>
            <p:ph type="dt" sz="half" idx="10"/>
          </p:nvPr>
        </p:nvSpPr>
        <p:spPr>
          <a:xfrm>
            <a:off x="7605951" y="6423914"/>
            <a:ext cx="2844799" cy="365125"/>
          </a:xfrm>
        </p:spPr>
        <p:txBody>
          <a:bodyPr>
            <a:normAutofit/>
          </a:bodyPr>
          <a:lstStyle/>
          <a:p>
            <a:pPr>
              <a:spcAft>
                <a:spcPts val="600"/>
              </a:spcAft>
            </a:pPr>
            <a:r>
              <a:rPr lang="en-US"/>
              <a:t>December 9, 2023</a:t>
            </a:r>
          </a:p>
        </p:txBody>
      </p:sp>
      <p:sp>
        <p:nvSpPr>
          <p:cNvPr id="16" name="TextBox 15">
            <a:extLst>
              <a:ext uri="{FF2B5EF4-FFF2-40B4-BE49-F238E27FC236}">
                <a16:creationId xmlns:a16="http://schemas.microsoft.com/office/drawing/2014/main" id="{B7F18468-3E70-572B-225C-24F35BB86928}"/>
              </a:ext>
            </a:extLst>
          </p:cNvPr>
          <p:cNvSpPr txBox="1"/>
          <p:nvPr/>
        </p:nvSpPr>
        <p:spPr>
          <a:xfrm>
            <a:off x="1631719" y="4049648"/>
            <a:ext cx="3544363" cy="1569660"/>
          </a:xfrm>
          <a:prstGeom prst="rect">
            <a:avLst/>
          </a:prstGeom>
          <a:noFill/>
          <a:ln>
            <a:noFill/>
          </a:ln>
        </p:spPr>
        <p:txBody>
          <a:bodyPr wrap="square" rtlCol="0">
            <a:spAutoFit/>
          </a:bodyPr>
          <a:lstStyle/>
          <a:p>
            <a:r>
              <a:rPr lang="en-IN" sz="1600" dirty="0"/>
              <a:t>Other Considerations:</a:t>
            </a:r>
          </a:p>
          <a:p>
            <a:pPr marL="285750" indent="-285750">
              <a:buFont typeface="Arial" panose="020B0604020202020204" pitchFamily="34" charset="0"/>
              <a:buChar char="•"/>
            </a:pPr>
            <a:r>
              <a:rPr lang="en-IN" sz="1600" dirty="0"/>
              <a:t>Participant specific consideration</a:t>
            </a:r>
          </a:p>
          <a:p>
            <a:pPr marL="285750" indent="-285750">
              <a:buFont typeface="Arial" panose="020B0604020202020204" pitchFamily="34" charset="0"/>
              <a:buChar char="•"/>
            </a:pPr>
            <a:r>
              <a:rPr lang="en-IN" sz="1600" dirty="0"/>
              <a:t>Synergies</a:t>
            </a:r>
          </a:p>
          <a:p>
            <a:pPr marL="285750" indent="-285750">
              <a:buFont typeface="Arial" panose="020B0604020202020204" pitchFamily="34" charset="0"/>
              <a:buChar char="•"/>
            </a:pPr>
            <a:r>
              <a:rPr lang="en-IN" sz="1600" dirty="0"/>
              <a:t>Integration Costs</a:t>
            </a:r>
          </a:p>
          <a:p>
            <a:pPr marL="285750" indent="-285750">
              <a:buFont typeface="Arial" panose="020B0604020202020204" pitchFamily="34" charset="0"/>
              <a:buChar char="•"/>
            </a:pPr>
            <a:r>
              <a:rPr lang="en-IN" sz="1600" dirty="0"/>
              <a:t>Assumptions</a:t>
            </a:r>
          </a:p>
          <a:p>
            <a:pPr marL="285750" indent="-285750">
              <a:buFont typeface="Arial" panose="020B0604020202020204" pitchFamily="34" charset="0"/>
              <a:buChar char="•"/>
            </a:pPr>
            <a:r>
              <a:rPr lang="en-IN" sz="1600" dirty="0"/>
              <a:t>Transaction Costs</a:t>
            </a:r>
          </a:p>
        </p:txBody>
      </p:sp>
      <p:sp>
        <p:nvSpPr>
          <p:cNvPr id="18" name="Content Placeholder 2">
            <a:extLst>
              <a:ext uri="{FF2B5EF4-FFF2-40B4-BE49-F238E27FC236}">
                <a16:creationId xmlns:a16="http://schemas.microsoft.com/office/drawing/2014/main" id="{B43786C2-8AFE-31B8-745F-731735ACC2FA}"/>
              </a:ext>
            </a:extLst>
          </p:cNvPr>
          <p:cNvSpPr txBox="1">
            <a:spLocks/>
          </p:cNvSpPr>
          <p:nvPr/>
        </p:nvSpPr>
        <p:spPr>
          <a:xfrm>
            <a:off x="581190" y="5883239"/>
            <a:ext cx="8494092" cy="609600"/>
          </a:xfrm>
          <a:prstGeom prst="rect">
            <a:avLst/>
          </a:prstGeom>
          <a:ln>
            <a:noFill/>
          </a:ln>
        </p:spPr>
        <p:txBody>
          <a:bodyPr vert="horz" lIns="91440" tIns="45720" rIns="91440" bIns="45720" rtlCol="0" anchor="ctr">
            <a:normAutofit/>
          </a:bodyPr>
          <a:lst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Font typeface="Wingdings 2" panose="05020102010507070707" pitchFamily="18" charset="2"/>
              <a:buNone/>
            </a:pPr>
            <a:r>
              <a:rPr lang="en-IN" sz="1600" dirty="0"/>
              <a:t>* Premise of Value refers to the conditions and circumstances how an asset is deployed.</a:t>
            </a:r>
          </a:p>
        </p:txBody>
      </p:sp>
      <p:graphicFrame>
        <p:nvGraphicFramePr>
          <p:cNvPr id="20" name="Diagram 19">
            <a:extLst>
              <a:ext uri="{FF2B5EF4-FFF2-40B4-BE49-F238E27FC236}">
                <a16:creationId xmlns:a16="http://schemas.microsoft.com/office/drawing/2014/main" id="{3E6DF9A9-91FF-1652-1903-7C348E169255}"/>
              </a:ext>
            </a:extLst>
          </p:cNvPr>
          <p:cNvGraphicFramePr/>
          <p:nvPr>
            <p:extLst>
              <p:ext uri="{D42A27DB-BD31-4B8C-83A1-F6EECF244321}">
                <p14:modId xmlns:p14="http://schemas.microsoft.com/office/powerpoint/2010/main" val="514357623"/>
              </p:ext>
            </p:extLst>
          </p:nvPr>
        </p:nvGraphicFramePr>
        <p:xfrm>
          <a:off x="5036439" y="992247"/>
          <a:ext cx="7983821" cy="4769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2F94D1F5-3FD6-7888-90A9-D1A25FAB6594}"/>
              </a:ext>
            </a:extLst>
          </p:cNvPr>
          <p:cNvSpPr>
            <a:spLocks noGrp="1"/>
          </p:cNvSpPr>
          <p:nvPr>
            <p:ph type="sldNum" sz="quarter" idx="12"/>
          </p:nvPr>
        </p:nvSpPr>
        <p:spPr/>
        <p:txBody>
          <a:bodyPr/>
          <a:lstStyle/>
          <a:p>
            <a:fld id="{3A98EE3D-8CD1-4C3F-BD1C-C98C9596463C}" type="slidenum">
              <a:rPr lang="en-US" smtClean="0"/>
              <a:t>6</a:t>
            </a:fld>
            <a:endParaRPr lang="en-US" dirty="0"/>
          </a:p>
        </p:txBody>
      </p:sp>
      <p:sp>
        <p:nvSpPr>
          <p:cNvPr id="21" name="TextBox 20">
            <a:extLst>
              <a:ext uri="{FF2B5EF4-FFF2-40B4-BE49-F238E27FC236}">
                <a16:creationId xmlns:a16="http://schemas.microsoft.com/office/drawing/2014/main" id="{25708BC6-916A-30E2-F93B-4D1C63229F81}"/>
              </a:ext>
            </a:extLst>
          </p:cNvPr>
          <p:cNvSpPr txBox="1"/>
          <p:nvPr/>
        </p:nvSpPr>
        <p:spPr>
          <a:xfrm>
            <a:off x="575658" y="1200395"/>
            <a:ext cx="5321906" cy="2585323"/>
          </a:xfrm>
          <a:prstGeom prst="rect">
            <a:avLst/>
          </a:prstGeom>
          <a:noFill/>
        </p:spPr>
        <p:txBody>
          <a:bodyPr wrap="square">
            <a:spAutoFit/>
          </a:bodyPr>
          <a:lstStyle/>
          <a:p>
            <a:pPr marL="285750" indent="-285750" algn="just">
              <a:buFont typeface="Wingdings" panose="05000000000000000000" pitchFamily="2" charset="2"/>
              <a:buChar char="§"/>
            </a:pPr>
            <a:r>
              <a:rPr lang="en-US" dirty="0"/>
              <a:t>Premise of the value refers to the conditions and circumstances how an asset is deployed and shall reflect the facts and circumstances underlying each valuation engagement..</a:t>
            </a:r>
          </a:p>
          <a:p>
            <a:pPr marL="285750" indent="-285750" algn="just">
              <a:buFont typeface="Wingdings" panose="05000000000000000000" pitchFamily="2" charset="2"/>
              <a:buChar char="§"/>
            </a:pPr>
            <a:endParaRPr lang="en-US" dirty="0"/>
          </a:p>
          <a:p>
            <a:pPr marL="285750" indent="-285750" algn="just">
              <a:buFont typeface="Wingdings" panose="05000000000000000000" pitchFamily="2" charset="2"/>
              <a:buChar char="§"/>
            </a:pPr>
            <a:r>
              <a:rPr lang="en-US" dirty="0"/>
              <a:t>Determining the business value depends upon the situation in which the business is valued, </a:t>
            </a:r>
            <a:r>
              <a:rPr lang="en-US" dirty="0" err="1"/>
              <a:t>i.e</a:t>
            </a:r>
            <a:r>
              <a:rPr lang="en-US" dirty="0"/>
              <a:t>, the events likely to happen to the business as contemplated at the valuation date.</a:t>
            </a:r>
          </a:p>
        </p:txBody>
      </p:sp>
    </p:spTree>
    <p:extLst>
      <p:ext uri="{BB962C8B-B14F-4D97-AF65-F5344CB8AC3E}">
        <p14:creationId xmlns:p14="http://schemas.microsoft.com/office/powerpoint/2010/main" val="2061398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4095F-F457-C950-2075-6F4567B40247}"/>
              </a:ext>
            </a:extLst>
          </p:cNvPr>
          <p:cNvSpPr>
            <a:spLocks noGrp="1"/>
          </p:cNvSpPr>
          <p:nvPr>
            <p:ph type="title"/>
          </p:nvPr>
        </p:nvSpPr>
        <p:spPr>
          <a:xfrm>
            <a:off x="354157" y="1074433"/>
            <a:ext cx="3054091" cy="4709131"/>
          </a:xfrm>
        </p:spPr>
        <p:txBody>
          <a:bodyPr anchor="ctr">
            <a:normAutofit/>
          </a:bodyPr>
          <a:lstStyle/>
          <a:p>
            <a:r>
              <a:rPr lang="en-US" dirty="0">
                <a:solidFill>
                  <a:schemeClr val="tx1"/>
                </a:solidFill>
              </a:rPr>
              <a:t>Valuation bases </a:t>
            </a:r>
            <a:br>
              <a:rPr lang="en-US" dirty="0">
                <a:solidFill>
                  <a:schemeClr val="tx1"/>
                </a:solidFill>
              </a:rPr>
            </a:br>
            <a:r>
              <a:rPr lang="en-US" dirty="0">
                <a:solidFill>
                  <a:schemeClr val="tx1"/>
                </a:solidFill>
              </a:rPr>
              <a:t>[ICAI VS 102]</a:t>
            </a:r>
            <a:br>
              <a:rPr lang="en-US" dirty="0">
                <a:solidFill>
                  <a:schemeClr val="tx1"/>
                </a:solidFill>
              </a:rPr>
            </a:br>
            <a:r>
              <a:rPr lang="en-US" sz="1800" dirty="0"/>
              <a:t>Valuation base means the indication of the type of value being used in an engagement</a:t>
            </a:r>
            <a:endParaRPr lang="en-IN" sz="1800" dirty="0">
              <a:solidFill>
                <a:schemeClr val="tx1"/>
              </a:solidFill>
            </a:endParaRPr>
          </a:p>
        </p:txBody>
      </p:sp>
      <p:sp>
        <p:nvSpPr>
          <p:cNvPr id="5" name="Footer Placeholder 4">
            <a:extLst>
              <a:ext uri="{FF2B5EF4-FFF2-40B4-BE49-F238E27FC236}">
                <a16:creationId xmlns:a16="http://schemas.microsoft.com/office/drawing/2014/main" id="{B13A2A9D-27A0-CBC5-83A0-CA869CE13EE9}"/>
              </a:ext>
            </a:extLst>
          </p:cNvPr>
          <p:cNvSpPr>
            <a:spLocks noGrp="1"/>
          </p:cNvSpPr>
          <p:nvPr>
            <p:ph type="ftr" sz="quarter" idx="11"/>
          </p:nvPr>
        </p:nvSpPr>
        <p:spPr>
          <a:xfrm>
            <a:off x="581192" y="6423914"/>
            <a:ext cx="6917210" cy="365125"/>
          </a:xfrm>
        </p:spPr>
        <p:txBody>
          <a:bodyPr>
            <a:normAutofit/>
          </a:bodyPr>
          <a:lstStyle/>
          <a:p>
            <a:pPr>
              <a:spcAft>
                <a:spcPts val="600"/>
              </a:spcAft>
            </a:pPr>
            <a:r>
              <a:rPr lang="en-US"/>
              <a:t>Mergers &amp; Acquisitions                                                                                           Drushti Desai</a:t>
            </a:r>
          </a:p>
        </p:txBody>
      </p:sp>
      <p:sp>
        <p:nvSpPr>
          <p:cNvPr id="4" name="Date Placeholder 3">
            <a:extLst>
              <a:ext uri="{FF2B5EF4-FFF2-40B4-BE49-F238E27FC236}">
                <a16:creationId xmlns:a16="http://schemas.microsoft.com/office/drawing/2014/main" id="{149F292E-7998-CE40-0E48-2C8495B7B636}"/>
              </a:ext>
            </a:extLst>
          </p:cNvPr>
          <p:cNvSpPr>
            <a:spLocks noGrp="1"/>
          </p:cNvSpPr>
          <p:nvPr>
            <p:ph type="dt" sz="half" idx="10"/>
          </p:nvPr>
        </p:nvSpPr>
        <p:spPr>
          <a:xfrm>
            <a:off x="7605951" y="6423914"/>
            <a:ext cx="2844799" cy="365125"/>
          </a:xfrm>
        </p:spPr>
        <p:txBody>
          <a:bodyPr>
            <a:normAutofit/>
          </a:bodyPr>
          <a:lstStyle/>
          <a:p>
            <a:pPr>
              <a:spcAft>
                <a:spcPts val="600"/>
              </a:spcAft>
            </a:pPr>
            <a:r>
              <a:rPr lang="en-US"/>
              <a:t>December 9, 2023</a:t>
            </a:r>
          </a:p>
        </p:txBody>
      </p:sp>
      <p:graphicFrame>
        <p:nvGraphicFramePr>
          <p:cNvPr id="12" name="Content Placeholder 6">
            <a:extLst>
              <a:ext uri="{FF2B5EF4-FFF2-40B4-BE49-F238E27FC236}">
                <a16:creationId xmlns:a16="http://schemas.microsoft.com/office/drawing/2014/main" id="{57435B4D-1517-812B-90B8-10A711E002DD}"/>
              </a:ext>
            </a:extLst>
          </p:cNvPr>
          <p:cNvGraphicFramePr/>
          <p:nvPr>
            <p:extLst>
              <p:ext uri="{D42A27DB-BD31-4B8C-83A1-F6EECF244321}">
                <p14:modId xmlns:p14="http://schemas.microsoft.com/office/powerpoint/2010/main" val="828044172"/>
              </p:ext>
            </p:extLst>
          </p:nvPr>
        </p:nvGraphicFramePr>
        <p:xfrm>
          <a:off x="3247934" y="705521"/>
          <a:ext cx="8716033" cy="5446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BB568A87-D361-A0A0-C1E3-C07206884AAF}"/>
              </a:ext>
            </a:extLst>
          </p:cNvPr>
          <p:cNvSpPr>
            <a:spLocks noGrp="1"/>
          </p:cNvSpPr>
          <p:nvPr>
            <p:ph type="sldNum" sz="quarter" idx="12"/>
          </p:nvPr>
        </p:nvSpPr>
        <p:spPr/>
        <p:txBody>
          <a:bodyPr/>
          <a:lstStyle/>
          <a:p>
            <a:fld id="{3A98EE3D-8CD1-4C3F-BD1C-C98C9596463C}" type="slidenum">
              <a:rPr lang="en-US" smtClean="0"/>
              <a:t>7</a:t>
            </a:fld>
            <a:endParaRPr lang="en-US" dirty="0"/>
          </a:p>
        </p:txBody>
      </p:sp>
    </p:spTree>
    <p:extLst>
      <p:ext uri="{BB962C8B-B14F-4D97-AF65-F5344CB8AC3E}">
        <p14:creationId xmlns:p14="http://schemas.microsoft.com/office/powerpoint/2010/main" val="3232676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219E9-729D-48F5-4BD9-F4F5742EED94}"/>
              </a:ext>
            </a:extLst>
          </p:cNvPr>
          <p:cNvSpPr>
            <a:spLocks noGrp="1"/>
          </p:cNvSpPr>
          <p:nvPr>
            <p:ph type="title"/>
          </p:nvPr>
        </p:nvSpPr>
        <p:spPr>
          <a:xfrm>
            <a:off x="581192" y="723900"/>
            <a:ext cx="11029616" cy="990600"/>
          </a:xfrm>
        </p:spPr>
        <p:txBody>
          <a:bodyPr anchor="ctr">
            <a:normAutofit/>
          </a:bodyPr>
          <a:lstStyle/>
          <a:p>
            <a:r>
              <a:rPr lang="en-US"/>
              <a:t>Valuation methodology</a:t>
            </a:r>
            <a:endParaRPr lang="en-IN"/>
          </a:p>
        </p:txBody>
      </p:sp>
      <p:sp>
        <p:nvSpPr>
          <p:cNvPr id="5" name="Footer Placeholder 4">
            <a:extLst>
              <a:ext uri="{FF2B5EF4-FFF2-40B4-BE49-F238E27FC236}">
                <a16:creationId xmlns:a16="http://schemas.microsoft.com/office/drawing/2014/main" id="{0CC8CBCC-904B-BE4D-887D-A51184470099}"/>
              </a:ext>
            </a:extLst>
          </p:cNvPr>
          <p:cNvSpPr>
            <a:spLocks noGrp="1"/>
          </p:cNvSpPr>
          <p:nvPr>
            <p:ph type="ftr" sz="quarter" idx="11"/>
          </p:nvPr>
        </p:nvSpPr>
        <p:spPr>
          <a:xfrm>
            <a:off x="581192" y="6423914"/>
            <a:ext cx="6917210" cy="365125"/>
          </a:xfrm>
        </p:spPr>
        <p:txBody>
          <a:bodyPr anchor="ctr">
            <a:normAutofit/>
          </a:bodyPr>
          <a:lstStyle/>
          <a:p>
            <a:pPr>
              <a:spcAft>
                <a:spcPts val="600"/>
              </a:spcAft>
            </a:pPr>
            <a:r>
              <a:rPr lang="en-US"/>
              <a:t>Mergers &amp; Acquisitions                                                                                           Drushti Desai</a:t>
            </a:r>
          </a:p>
        </p:txBody>
      </p:sp>
      <p:sp>
        <p:nvSpPr>
          <p:cNvPr id="3" name="Slide Number Placeholder 2">
            <a:extLst>
              <a:ext uri="{FF2B5EF4-FFF2-40B4-BE49-F238E27FC236}">
                <a16:creationId xmlns:a16="http://schemas.microsoft.com/office/drawing/2014/main" id="{00695C45-F685-04ED-64A4-2F6434FB6D43}"/>
              </a:ext>
            </a:extLst>
          </p:cNvPr>
          <p:cNvSpPr>
            <a:spLocks noGrp="1"/>
          </p:cNvSpPr>
          <p:nvPr>
            <p:ph type="sldNum" sz="quarter" idx="12"/>
          </p:nvPr>
        </p:nvSpPr>
        <p:spPr>
          <a:xfrm>
            <a:off x="10558300" y="6423914"/>
            <a:ext cx="1052510" cy="365125"/>
          </a:xfrm>
        </p:spPr>
        <p:txBody>
          <a:bodyPr anchor="ctr">
            <a:normAutofit/>
          </a:bodyPr>
          <a:lstStyle/>
          <a:p>
            <a:pPr>
              <a:spcAft>
                <a:spcPts val="600"/>
              </a:spcAft>
            </a:pPr>
            <a:fld id="{3A98EE3D-8CD1-4C3F-BD1C-C98C9596463C}" type="slidenum">
              <a:rPr lang="en-US" smtClean="0"/>
              <a:pPr>
                <a:spcAft>
                  <a:spcPts val="600"/>
                </a:spcAft>
              </a:pPr>
              <a:t>8</a:t>
            </a:fld>
            <a:endParaRPr lang="en-US"/>
          </a:p>
        </p:txBody>
      </p:sp>
      <p:sp>
        <p:nvSpPr>
          <p:cNvPr id="4" name="Date Placeholder 3" hidden="1">
            <a:extLst>
              <a:ext uri="{FF2B5EF4-FFF2-40B4-BE49-F238E27FC236}">
                <a16:creationId xmlns:a16="http://schemas.microsoft.com/office/drawing/2014/main" id="{B3D5E8CF-B66C-CB1B-252C-324A9699CF2C}"/>
              </a:ext>
            </a:extLst>
          </p:cNvPr>
          <p:cNvSpPr>
            <a:spLocks noGrp="1"/>
          </p:cNvSpPr>
          <p:nvPr>
            <p:ph type="dt" sz="half" idx="10"/>
          </p:nvPr>
        </p:nvSpPr>
        <p:spPr>
          <a:xfrm>
            <a:off x="7605951" y="6423914"/>
            <a:ext cx="2844799" cy="365125"/>
          </a:xfrm>
        </p:spPr>
        <p:txBody>
          <a:bodyPr>
            <a:normAutofit/>
          </a:bodyPr>
          <a:lstStyle/>
          <a:p>
            <a:pPr>
              <a:spcAft>
                <a:spcPts val="600"/>
              </a:spcAft>
            </a:pPr>
            <a:r>
              <a:rPr lang="en-US">
                <a:solidFill>
                  <a:schemeClr val="bg1">
                    <a:lumMod val="85000"/>
                    <a:lumOff val="15000"/>
                  </a:schemeClr>
                </a:solidFill>
              </a:rPr>
              <a:t>December 9, 2023</a:t>
            </a:r>
          </a:p>
        </p:txBody>
      </p:sp>
      <p:graphicFrame>
        <p:nvGraphicFramePr>
          <p:cNvPr id="9" name="Content Placeholder 6">
            <a:extLst>
              <a:ext uri="{FF2B5EF4-FFF2-40B4-BE49-F238E27FC236}">
                <a16:creationId xmlns:a16="http://schemas.microsoft.com/office/drawing/2014/main" id="{A654945B-39E1-986F-7AEE-4209A6807095}"/>
              </a:ext>
            </a:extLst>
          </p:cNvPr>
          <p:cNvGraphicFramePr/>
          <p:nvPr>
            <p:extLst>
              <p:ext uri="{D42A27DB-BD31-4B8C-83A1-F6EECF244321}">
                <p14:modId xmlns:p14="http://schemas.microsoft.com/office/powerpoint/2010/main" val="4006420153"/>
              </p:ext>
            </p:extLst>
          </p:nvPr>
        </p:nvGraphicFramePr>
        <p:xfrm>
          <a:off x="581192" y="2057084"/>
          <a:ext cx="11029615" cy="3634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9125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68F405-EBC1-A488-E92D-8825526DF31E}"/>
              </a:ext>
            </a:extLst>
          </p:cNvPr>
          <p:cNvSpPr>
            <a:spLocks noGrp="1"/>
          </p:cNvSpPr>
          <p:nvPr>
            <p:ph idx="1"/>
          </p:nvPr>
        </p:nvSpPr>
        <p:spPr>
          <a:xfrm>
            <a:off x="501062" y="596572"/>
            <a:ext cx="11029615" cy="1341633"/>
          </a:xfrm>
        </p:spPr>
        <p:txBody>
          <a:bodyPr/>
          <a:lstStyle/>
          <a:p>
            <a:pPr algn="just"/>
            <a:r>
              <a:rPr lang="en-US" sz="1800" dirty="0"/>
              <a:t>When valuing a business or business ownership interest, a valuer may express either an exact number or a range of values. There could be different benchmarks at which the estimate of value of an entity could be expressed by the Valuer for example – </a:t>
            </a:r>
          </a:p>
          <a:p>
            <a:pPr algn="just"/>
            <a:endParaRPr lang="en-IN" dirty="0"/>
          </a:p>
        </p:txBody>
      </p:sp>
      <p:sp>
        <p:nvSpPr>
          <p:cNvPr id="4" name="Footer Placeholder 3">
            <a:extLst>
              <a:ext uri="{FF2B5EF4-FFF2-40B4-BE49-F238E27FC236}">
                <a16:creationId xmlns:a16="http://schemas.microsoft.com/office/drawing/2014/main" id="{5A6540C9-2038-F044-F9DA-366FA63461AA}"/>
              </a:ext>
            </a:extLst>
          </p:cNvPr>
          <p:cNvSpPr>
            <a:spLocks noGrp="1"/>
          </p:cNvSpPr>
          <p:nvPr>
            <p:ph type="ftr" sz="quarter" idx="11"/>
          </p:nvPr>
        </p:nvSpPr>
        <p:spPr/>
        <p:txBody>
          <a:bodyPr/>
          <a:lstStyle/>
          <a:p>
            <a:r>
              <a:rPr lang="en-US"/>
              <a:t>Mergers &amp; Acquisitions                                                                                           Drushti Desai</a:t>
            </a:r>
            <a:endParaRPr lang="en-US" dirty="0"/>
          </a:p>
        </p:txBody>
      </p:sp>
      <p:sp>
        <p:nvSpPr>
          <p:cNvPr id="5" name="Slide Number Placeholder 4">
            <a:extLst>
              <a:ext uri="{FF2B5EF4-FFF2-40B4-BE49-F238E27FC236}">
                <a16:creationId xmlns:a16="http://schemas.microsoft.com/office/drawing/2014/main" id="{66AE14DC-76E2-2834-C64C-1C2F2AD89316}"/>
              </a:ext>
            </a:extLst>
          </p:cNvPr>
          <p:cNvSpPr>
            <a:spLocks noGrp="1"/>
          </p:cNvSpPr>
          <p:nvPr>
            <p:ph type="sldNum" sz="quarter" idx="12"/>
          </p:nvPr>
        </p:nvSpPr>
        <p:spPr/>
        <p:txBody>
          <a:bodyPr/>
          <a:lstStyle/>
          <a:p>
            <a:fld id="{3A98EE3D-8CD1-4C3F-BD1C-C98C9596463C}" type="slidenum">
              <a:rPr lang="en-US" smtClean="0"/>
              <a:t>9</a:t>
            </a:fld>
            <a:endParaRPr lang="en-US" dirty="0"/>
          </a:p>
        </p:txBody>
      </p:sp>
      <p:graphicFrame>
        <p:nvGraphicFramePr>
          <p:cNvPr id="6" name="Content Placeholder 6">
            <a:extLst>
              <a:ext uri="{FF2B5EF4-FFF2-40B4-BE49-F238E27FC236}">
                <a16:creationId xmlns:a16="http://schemas.microsoft.com/office/drawing/2014/main" id="{C63C470C-9D3B-4265-45A1-73E6F73D77BD}"/>
              </a:ext>
            </a:extLst>
          </p:cNvPr>
          <p:cNvGraphicFramePr/>
          <p:nvPr>
            <p:extLst>
              <p:ext uri="{D42A27DB-BD31-4B8C-83A1-F6EECF244321}">
                <p14:modId xmlns:p14="http://schemas.microsoft.com/office/powerpoint/2010/main" val="3057173660"/>
              </p:ext>
            </p:extLst>
          </p:nvPr>
        </p:nvGraphicFramePr>
        <p:xfrm>
          <a:off x="168165" y="1938205"/>
          <a:ext cx="11855669" cy="3538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a:extLst>
              <a:ext uri="{FF2B5EF4-FFF2-40B4-BE49-F238E27FC236}">
                <a16:creationId xmlns:a16="http://schemas.microsoft.com/office/drawing/2014/main" id="{5E3ACD9F-6555-449D-8AE9-CA69CB4881CC}"/>
              </a:ext>
            </a:extLst>
          </p:cNvPr>
          <p:cNvSpPr>
            <a:spLocks noGrp="1"/>
          </p:cNvSpPr>
          <p:nvPr>
            <p:ph type="dt" sz="half" idx="10"/>
          </p:nvPr>
        </p:nvSpPr>
        <p:spPr/>
        <p:txBody>
          <a:bodyPr/>
          <a:lstStyle/>
          <a:p>
            <a:r>
              <a:rPr lang="en-US"/>
              <a:t>December 9, 2023</a:t>
            </a:r>
            <a:endParaRPr lang="en-US" dirty="0"/>
          </a:p>
        </p:txBody>
      </p:sp>
    </p:spTree>
    <p:extLst>
      <p:ext uri="{BB962C8B-B14F-4D97-AF65-F5344CB8AC3E}">
        <p14:creationId xmlns:p14="http://schemas.microsoft.com/office/powerpoint/2010/main" val="293311253"/>
      </p:ext>
    </p:extLst>
  </p:cSld>
  <p:clrMapOvr>
    <a:masterClrMapping/>
  </p:clrMapOvr>
</p:sld>
</file>

<file path=ppt/theme/theme1.xml><?xml version="1.0" encoding="utf-8"?>
<a:theme xmlns:a="http://schemas.openxmlformats.org/drawingml/2006/main" name="Bansi Mehta template">
  <a:themeElements>
    <a:clrScheme name="Custom 4">
      <a:dk1>
        <a:srgbClr val="000000"/>
      </a:dk1>
      <a:lt1>
        <a:srgbClr val="FFFFFF"/>
      </a:lt1>
      <a:dk2>
        <a:srgbClr val="242852"/>
      </a:dk2>
      <a:lt2>
        <a:srgbClr val="E7E7E7"/>
      </a:lt2>
      <a:accent1>
        <a:srgbClr val="2D3190"/>
      </a:accent1>
      <a:accent2>
        <a:srgbClr val="0152A2"/>
      </a:accent2>
      <a:accent3>
        <a:srgbClr val="006BEB"/>
      </a:accent3>
      <a:accent4>
        <a:srgbClr val="00818E"/>
      </a:accent4>
      <a:accent5>
        <a:srgbClr val="51B9FF"/>
      </a:accent5>
      <a:accent6>
        <a:srgbClr val="9999CC"/>
      </a:accent6>
      <a:hlink>
        <a:srgbClr val="00C1F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Bansi Mehta ppt template-v5_NS" id="{00CDECF5-0F2E-491C-87DB-434D0D7F5225}" vid="{9F386063-5616-4FDA-A1CB-13577ADE64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51BAEA8997DB44DB1A2C04388CD9EED" ma:contentTypeVersion="7" ma:contentTypeDescription="Create a new document." ma:contentTypeScope="" ma:versionID="b84c24c2d8b60c537a04034b1dfc8be6">
  <xsd:schema xmlns:xsd="http://www.w3.org/2001/XMLSchema" xmlns:xs="http://www.w3.org/2001/XMLSchema" xmlns:p="http://schemas.microsoft.com/office/2006/metadata/properties" xmlns:ns3="78a515b9-9c3f-43b6-b29d-858f15e3f3b8" xmlns:ns4="bebed6b0-ad33-4b5a-8e97-1bfd3f1243c5" targetNamespace="http://schemas.microsoft.com/office/2006/metadata/properties" ma:root="true" ma:fieldsID="bcce5fc4c614b011888b051942ab4b05" ns3:_="" ns4:_="">
    <xsd:import namespace="78a515b9-9c3f-43b6-b29d-858f15e3f3b8"/>
    <xsd:import namespace="bebed6b0-ad33-4b5a-8e97-1bfd3f1243c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a515b9-9c3f-43b6-b29d-858f15e3f3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ebed6b0-ad33-4b5a-8e97-1bfd3f1243c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E9D6590-F04F-4E67-BD9F-560EA24020A5}">
  <ds:schemaRefs>
    <ds:schemaRef ds:uri="http://schemas.microsoft.com/sharepoint/v3/contenttype/forms"/>
  </ds:schemaRefs>
</ds:datastoreItem>
</file>

<file path=customXml/itemProps2.xml><?xml version="1.0" encoding="utf-8"?>
<ds:datastoreItem xmlns:ds="http://schemas.openxmlformats.org/officeDocument/2006/customXml" ds:itemID="{1A1FAC0D-3487-4016-9D92-D412F430F1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a515b9-9c3f-43b6-b29d-858f15e3f3b8"/>
    <ds:schemaRef ds:uri="bebed6b0-ad33-4b5a-8e97-1bfd3f1243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55EA6A-5E41-484E-AF80-B30FC3EFA4E5}">
  <ds:schemaRefs>
    <ds:schemaRef ds:uri="http://schemas.openxmlformats.org/package/2006/metadata/core-properties"/>
    <ds:schemaRef ds:uri="http://purl.org/dc/terms/"/>
    <ds:schemaRef ds:uri="bebed6b0-ad33-4b5a-8e97-1bfd3f1243c5"/>
    <ds:schemaRef ds:uri="78a515b9-9c3f-43b6-b29d-858f15e3f3b8"/>
    <ds:schemaRef ds:uri="http://schemas.microsoft.com/office/infopath/2007/PartnerControls"/>
    <ds:schemaRef ds:uri="http://schemas.microsoft.com/office/2006/metadata/properties"/>
    <ds:schemaRef ds:uri="http://schemas.microsoft.com/office/2006/documentManagement/types"/>
    <ds:schemaRef ds:uri="http://purl.org/dc/elements/1.1/"/>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14008</TotalTime>
  <Words>5139</Words>
  <Application>Microsoft Office PowerPoint</Application>
  <PresentationFormat>Widescreen</PresentationFormat>
  <Paragraphs>576</Paragraphs>
  <Slides>43</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Arial (Headings)</vt:lpstr>
      <vt:lpstr>Calibri</vt:lpstr>
      <vt:lpstr>Calibri Light</vt:lpstr>
      <vt:lpstr>Times New Roman</vt:lpstr>
      <vt:lpstr>Wingdings</vt:lpstr>
      <vt:lpstr>Wingdings 2</vt:lpstr>
      <vt:lpstr>Bansi Mehta template</vt:lpstr>
      <vt:lpstr>Valuation for Mergers &amp; acquisitions</vt:lpstr>
      <vt:lpstr>Meaning</vt:lpstr>
      <vt:lpstr>Strategic rationale for m&amp;A</vt:lpstr>
      <vt:lpstr>Motivation for an Aquisition</vt:lpstr>
      <vt:lpstr>General steps followed in acquisition exercise</vt:lpstr>
      <vt:lpstr>Premise of value [ICAI VS102]</vt:lpstr>
      <vt:lpstr>Valuation bases  [ICAI VS 102] Valuation base means the indication of the type of value being used in an engagement</vt:lpstr>
      <vt:lpstr>Valuation methodology</vt:lpstr>
      <vt:lpstr>PowerPoint Presentation</vt:lpstr>
      <vt:lpstr>analysis</vt:lpstr>
      <vt:lpstr>Valuation approaches – icai valuation standard 103</vt:lpstr>
      <vt:lpstr>Relative value [ICAI VS 102]</vt:lpstr>
      <vt:lpstr>Relative value and fair exchange ratio </vt:lpstr>
      <vt:lpstr>multiple Based methods</vt:lpstr>
      <vt:lpstr>Identification of peer group</vt:lpstr>
      <vt:lpstr>Adjusted Market Capitalization</vt:lpstr>
      <vt:lpstr>Adjustments to profits</vt:lpstr>
      <vt:lpstr>Income approach</vt:lpstr>
      <vt:lpstr>Discount Rate Estimation Issues</vt:lpstr>
      <vt:lpstr>Common concerns – cost of borrowing</vt:lpstr>
      <vt:lpstr>Common concerns – cost of borrowing</vt:lpstr>
      <vt:lpstr>Cost approach</vt:lpstr>
      <vt:lpstr>Some specific factors considered for Valuation</vt:lpstr>
      <vt:lpstr>COMMON CONCERNS – CONTROL PREMIUM</vt:lpstr>
      <vt:lpstr>Common concerns - Risk transfer</vt:lpstr>
      <vt:lpstr>Other factors affecting multiples/ discount rate</vt:lpstr>
      <vt:lpstr>COMMON CONCERNS – intangibles</vt:lpstr>
      <vt:lpstr>Common concerns – Synergy</vt:lpstr>
      <vt:lpstr>Common concerns – Synergy</vt:lpstr>
      <vt:lpstr>Other key analysis</vt:lpstr>
      <vt:lpstr>Common pitfalls in acquisition valuation</vt:lpstr>
      <vt:lpstr>key regulations</vt:lpstr>
      <vt:lpstr>Applicability of icdr regulations</vt:lpstr>
      <vt:lpstr>SEBi (ICDR) PRICING</vt:lpstr>
      <vt:lpstr>Icdr Pricing conditions</vt:lpstr>
      <vt:lpstr>Substantial acquisition of shares or voting rights</vt:lpstr>
      <vt:lpstr>Offer price – from Sebi takeover code</vt:lpstr>
      <vt:lpstr>Documents to be submitted to stock exchange</vt:lpstr>
      <vt:lpstr>Conditions for schemes of arrangement involving unlisted entities</vt:lpstr>
      <vt:lpstr>Valuation report</vt:lpstr>
      <vt:lpstr>Disclosure on the Website</vt:lpstr>
      <vt:lpstr>THANK YOU</vt:lpstr>
      <vt:lpstr>points of consideration – NSE circular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Scope and Quotation</dc:title>
  <dc:creator>Ushma</dc:creator>
  <cp:lastModifiedBy>Drushti Desai</cp:lastModifiedBy>
  <cp:revision>339</cp:revision>
  <cp:lastPrinted>2023-08-12T11:16:18Z</cp:lastPrinted>
  <dcterms:created xsi:type="dcterms:W3CDTF">2021-11-29T16:58:10Z</dcterms:created>
  <dcterms:modified xsi:type="dcterms:W3CDTF">2023-12-09T05:40:10Z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0x010100151BAEA8997DB44DB1A2C04388CD9EED</vt:lpwstr>
  </property>
  <property fmtid="{D5CDD505-2E9C-101B-9397-08002B2CF9AE}" pid="3" name="MSIP_Label_9b8ed580-7b07-4de3-bcfc-baf51b37f0d5_Enabled">
    <vt:lpwstr>true</vt:lpwstr>
  </property>
  <property fmtid="{D5CDD505-2E9C-101B-9397-08002B2CF9AE}" pid="4" name="MSIP_Label_9b8ed580-7b07-4de3-bcfc-baf51b37f0d5_SetDate">
    <vt:lpwstr>2022-04-06T05:02:12Z</vt:lpwstr>
  </property>
  <property fmtid="{D5CDD505-2E9C-101B-9397-08002B2CF9AE}" pid="5" name="MSIP_Label_9b8ed580-7b07-4de3-bcfc-baf51b37f0d5_Method">
    <vt:lpwstr>Privileged</vt:lpwstr>
  </property>
  <property fmtid="{D5CDD505-2E9C-101B-9397-08002B2CF9AE}" pid="6" name="MSIP_Label_9b8ed580-7b07-4de3-bcfc-baf51b37f0d5_Name">
    <vt:lpwstr>9b8ed580-7b07-4de3-bcfc-baf51b37f0d5</vt:lpwstr>
  </property>
  <property fmtid="{D5CDD505-2E9C-101B-9397-08002B2CF9AE}" pid="7" name="MSIP_Label_9b8ed580-7b07-4de3-bcfc-baf51b37f0d5_SiteId">
    <vt:lpwstr>04ea39e3-ac5b-4971-937c-8344c97a4509</vt:lpwstr>
  </property>
  <property fmtid="{D5CDD505-2E9C-101B-9397-08002B2CF9AE}" pid="8" name="MSIP_Label_9b8ed580-7b07-4de3-bcfc-baf51b37f0d5_ActionId">
    <vt:lpwstr>5b7a2d19-af34-4d45-8f17-724cfa57bf88</vt:lpwstr>
  </property>
  <property fmtid="{D5CDD505-2E9C-101B-9397-08002B2CF9AE}" pid="9" name="MSIP_Label_9b8ed580-7b07-4de3-bcfc-baf51b37f0d5_ContentBits">
    <vt:lpwstr>0</vt:lpwstr>
  </property>
</Properties>
</file>