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handoutMasterIdLst>
    <p:handoutMasterId r:id="rId31"/>
  </p:handoutMasterIdLst>
  <p:sldIdLst>
    <p:sldId id="508" r:id="rId2"/>
    <p:sldId id="507" r:id="rId3"/>
    <p:sldId id="487" r:id="rId4"/>
    <p:sldId id="529" r:id="rId5"/>
    <p:sldId id="510" r:id="rId6"/>
    <p:sldId id="515" r:id="rId7"/>
    <p:sldId id="516" r:id="rId8"/>
    <p:sldId id="536" r:id="rId9"/>
    <p:sldId id="535" r:id="rId10"/>
    <p:sldId id="514" r:id="rId11"/>
    <p:sldId id="517" r:id="rId12"/>
    <p:sldId id="531" r:id="rId13"/>
    <p:sldId id="522" r:id="rId14"/>
    <p:sldId id="532" r:id="rId15"/>
    <p:sldId id="533" r:id="rId16"/>
    <p:sldId id="534" r:id="rId17"/>
    <p:sldId id="512" r:id="rId18"/>
    <p:sldId id="530" r:id="rId19"/>
    <p:sldId id="528" r:id="rId20"/>
    <p:sldId id="518" r:id="rId21"/>
    <p:sldId id="520" r:id="rId22"/>
    <p:sldId id="511" r:id="rId23"/>
    <p:sldId id="527" r:id="rId24"/>
    <p:sldId id="519" r:id="rId25"/>
    <p:sldId id="523" r:id="rId26"/>
    <p:sldId id="525" r:id="rId27"/>
    <p:sldId id="526" r:id="rId28"/>
    <p:sldId id="382"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48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CB61BF-0667-4D51-9792-2CD4483051C6}"/>
              </a:ext>
            </a:extLst>
          </p:cNvPr>
          <p:cNvSpPr>
            <a:spLocks noGrp="1"/>
          </p:cNvSpPr>
          <p:nvPr>
            <p:ph type="hdr" sz="quarter"/>
          </p:nvPr>
        </p:nvSpPr>
        <p:spPr>
          <a:xfrm>
            <a:off x="2" y="3"/>
            <a:ext cx="2945659" cy="498055"/>
          </a:xfrm>
          <a:prstGeom prst="rect">
            <a:avLst/>
          </a:prstGeom>
        </p:spPr>
        <p:txBody>
          <a:bodyPr vert="horz" lIns="91431" tIns="45715" rIns="91431" bIns="45715" rtlCol="0"/>
          <a:lstStyle>
            <a:lvl1pPr algn="l">
              <a:defRPr sz="1200"/>
            </a:lvl1pPr>
          </a:lstStyle>
          <a:p>
            <a:endParaRPr lang="en-IN"/>
          </a:p>
        </p:txBody>
      </p:sp>
      <p:sp>
        <p:nvSpPr>
          <p:cNvPr id="3" name="Date Placeholder 2">
            <a:extLst>
              <a:ext uri="{FF2B5EF4-FFF2-40B4-BE49-F238E27FC236}">
                <a16:creationId xmlns:a16="http://schemas.microsoft.com/office/drawing/2014/main" id="{18A056D1-6CF5-4A9F-A0F0-FDCFBBBDFA19}"/>
              </a:ext>
            </a:extLst>
          </p:cNvPr>
          <p:cNvSpPr>
            <a:spLocks noGrp="1"/>
          </p:cNvSpPr>
          <p:nvPr>
            <p:ph type="dt" sz="quarter" idx="1"/>
          </p:nvPr>
        </p:nvSpPr>
        <p:spPr>
          <a:xfrm>
            <a:off x="3850445" y="3"/>
            <a:ext cx="2945659" cy="498055"/>
          </a:xfrm>
          <a:prstGeom prst="rect">
            <a:avLst/>
          </a:prstGeom>
        </p:spPr>
        <p:txBody>
          <a:bodyPr vert="horz" lIns="91431" tIns="45715" rIns="91431" bIns="45715" rtlCol="0"/>
          <a:lstStyle>
            <a:lvl1pPr algn="r">
              <a:defRPr sz="1200"/>
            </a:lvl1pPr>
          </a:lstStyle>
          <a:p>
            <a:fld id="{65B6F8FA-BCC2-4E0A-ABD4-7E391EC7666B}" type="datetimeFigureOut">
              <a:rPr lang="en-IN" smtClean="0"/>
              <a:t>17-11-2023</a:t>
            </a:fld>
            <a:endParaRPr lang="en-IN"/>
          </a:p>
        </p:txBody>
      </p:sp>
      <p:sp>
        <p:nvSpPr>
          <p:cNvPr id="4" name="Footer Placeholder 3">
            <a:extLst>
              <a:ext uri="{FF2B5EF4-FFF2-40B4-BE49-F238E27FC236}">
                <a16:creationId xmlns:a16="http://schemas.microsoft.com/office/drawing/2014/main" id="{E8648F5B-2010-4B29-AB28-EDD35388A90D}"/>
              </a:ext>
            </a:extLst>
          </p:cNvPr>
          <p:cNvSpPr>
            <a:spLocks noGrp="1"/>
          </p:cNvSpPr>
          <p:nvPr>
            <p:ph type="ftr" sz="quarter" idx="2"/>
          </p:nvPr>
        </p:nvSpPr>
        <p:spPr>
          <a:xfrm>
            <a:off x="2" y="9428585"/>
            <a:ext cx="2945659" cy="498054"/>
          </a:xfrm>
          <a:prstGeom prst="rect">
            <a:avLst/>
          </a:prstGeom>
        </p:spPr>
        <p:txBody>
          <a:bodyPr vert="horz" lIns="91431" tIns="45715" rIns="91431" bIns="45715"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24FD59E6-323A-4765-9DF4-2B416B98CE32}"/>
              </a:ext>
            </a:extLst>
          </p:cNvPr>
          <p:cNvSpPr>
            <a:spLocks noGrp="1"/>
          </p:cNvSpPr>
          <p:nvPr>
            <p:ph type="sldNum" sz="quarter" idx="3"/>
          </p:nvPr>
        </p:nvSpPr>
        <p:spPr>
          <a:xfrm>
            <a:off x="3850445" y="9428585"/>
            <a:ext cx="2945659" cy="498054"/>
          </a:xfrm>
          <a:prstGeom prst="rect">
            <a:avLst/>
          </a:prstGeom>
        </p:spPr>
        <p:txBody>
          <a:bodyPr vert="horz" lIns="91431" tIns="45715" rIns="91431" bIns="45715" rtlCol="0" anchor="b"/>
          <a:lstStyle>
            <a:lvl1pPr algn="r">
              <a:defRPr sz="1200"/>
            </a:lvl1pPr>
          </a:lstStyle>
          <a:p>
            <a:fld id="{29ACA6B3-A21D-4C80-818F-505807BD4FEB}" type="slidenum">
              <a:rPr lang="en-IN" smtClean="0"/>
              <a:t>‹#›</a:t>
            </a:fld>
            <a:endParaRPr lang="en-IN"/>
          </a:p>
        </p:txBody>
      </p:sp>
    </p:spTree>
    <p:extLst>
      <p:ext uri="{BB962C8B-B14F-4D97-AF65-F5344CB8AC3E}">
        <p14:creationId xmlns:p14="http://schemas.microsoft.com/office/powerpoint/2010/main" val="20317159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5659" cy="498055"/>
          </a:xfrm>
          <a:prstGeom prst="rect">
            <a:avLst/>
          </a:prstGeom>
        </p:spPr>
        <p:txBody>
          <a:bodyPr vert="horz" lIns="91431" tIns="45715" rIns="91431" bIns="45715" rtlCol="0"/>
          <a:lstStyle>
            <a:lvl1pPr algn="l">
              <a:defRPr sz="1200"/>
            </a:lvl1pPr>
          </a:lstStyle>
          <a:p>
            <a:endParaRPr lang="en-IN"/>
          </a:p>
        </p:txBody>
      </p:sp>
      <p:sp>
        <p:nvSpPr>
          <p:cNvPr id="3" name="Date Placeholder 2"/>
          <p:cNvSpPr>
            <a:spLocks noGrp="1"/>
          </p:cNvSpPr>
          <p:nvPr>
            <p:ph type="dt" idx="1"/>
          </p:nvPr>
        </p:nvSpPr>
        <p:spPr>
          <a:xfrm>
            <a:off x="3850445" y="3"/>
            <a:ext cx="2945659" cy="498055"/>
          </a:xfrm>
          <a:prstGeom prst="rect">
            <a:avLst/>
          </a:prstGeom>
        </p:spPr>
        <p:txBody>
          <a:bodyPr vert="horz" lIns="91431" tIns="45715" rIns="91431" bIns="45715" rtlCol="0"/>
          <a:lstStyle>
            <a:lvl1pPr algn="r">
              <a:defRPr sz="1200"/>
            </a:lvl1pPr>
          </a:lstStyle>
          <a:p>
            <a:fld id="{F431FAD4-67B7-4368-97D3-1942FDFEB022}" type="datetimeFigureOut">
              <a:rPr lang="en-IN" smtClean="0"/>
              <a:t>17-11-2023</a:t>
            </a:fld>
            <a:endParaRPr lang="en-IN"/>
          </a:p>
        </p:txBody>
      </p:sp>
      <p:sp>
        <p:nvSpPr>
          <p:cNvPr id="4" name="Slide Image Placeholder 3"/>
          <p:cNvSpPr>
            <a:spLocks noGrp="1" noRot="1" noChangeAspect="1"/>
          </p:cNvSpPr>
          <p:nvPr>
            <p:ph type="sldImg" idx="2"/>
          </p:nvPr>
        </p:nvSpPr>
        <p:spPr>
          <a:xfrm>
            <a:off x="1165225" y="1239838"/>
            <a:ext cx="4467225" cy="3351212"/>
          </a:xfrm>
          <a:prstGeom prst="rect">
            <a:avLst/>
          </a:prstGeom>
          <a:noFill/>
          <a:ln w="12700">
            <a:solidFill>
              <a:prstClr val="black"/>
            </a:solidFill>
          </a:ln>
        </p:spPr>
        <p:txBody>
          <a:bodyPr vert="horz" lIns="91431" tIns="45715" rIns="91431" bIns="45715" rtlCol="0" anchor="ctr"/>
          <a:lstStyle/>
          <a:p>
            <a:endParaRPr lang="en-IN"/>
          </a:p>
        </p:txBody>
      </p:sp>
      <p:sp>
        <p:nvSpPr>
          <p:cNvPr id="5" name="Notes Placeholder 4"/>
          <p:cNvSpPr>
            <a:spLocks noGrp="1"/>
          </p:cNvSpPr>
          <p:nvPr>
            <p:ph type="body" sz="quarter" idx="3"/>
          </p:nvPr>
        </p:nvSpPr>
        <p:spPr>
          <a:xfrm>
            <a:off x="679768" y="4777196"/>
            <a:ext cx="5438140" cy="3908614"/>
          </a:xfrm>
          <a:prstGeom prst="rect">
            <a:avLst/>
          </a:prstGeom>
        </p:spPr>
        <p:txBody>
          <a:bodyPr vert="horz" lIns="91431" tIns="45715" rIns="91431" bIns="45715"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2" y="9428585"/>
            <a:ext cx="2945659" cy="498054"/>
          </a:xfrm>
          <a:prstGeom prst="rect">
            <a:avLst/>
          </a:prstGeom>
        </p:spPr>
        <p:txBody>
          <a:bodyPr vert="horz" lIns="91431" tIns="45715" rIns="91431" bIns="45715" rtlCol="0" anchor="b"/>
          <a:lstStyle>
            <a:lvl1pPr algn="l">
              <a:defRPr sz="1200"/>
            </a:lvl1pPr>
          </a:lstStyle>
          <a:p>
            <a:endParaRPr lang="en-IN"/>
          </a:p>
        </p:txBody>
      </p:sp>
      <p:sp>
        <p:nvSpPr>
          <p:cNvPr id="7" name="Slide Number Placeholder 6"/>
          <p:cNvSpPr>
            <a:spLocks noGrp="1"/>
          </p:cNvSpPr>
          <p:nvPr>
            <p:ph type="sldNum" sz="quarter" idx="5"/>
          </p:nvPr>
        </p:nvSpPr>
        <p:spPr>
          <a:xfrm>
            <a:off x="3850445" y="9428585"/>
            <a:ext cx="2945659" cy="498054"/>
          </a:xfrm>
          <a:prstGeom prst="rect">
            <a:avLst/>
          </a:prstGeom>
        </p:spPr>
        <p:txBody>
          <a:bodyPr vert="horz" lIns="91431" tIns="45715" rIns="91431" bIns="45715" rtlCol="0" anchor="b"/>
          <a:lstStyle>
            <a:lvl1pPr algn="r">
              <a:defRPr sz="1200"/>
            </a:lvl1pPr>
          </a:lstStyle>
          <a:p>
            <a:fld id="{59DBA685-4CEB-4458-AAF4-DC55E27113A6}" type="slidenum">
              <a:rPr lang="en-IN" smtClean="0"/>
              <a:t>‹#›</a:t>
            </a:fld>
            <a:endParaRPr lang="en-IN"/>
          </a:p>
        </p:txBody>
      </p:sp>
    </p:spTree>
    <p:extLst>
      <p:ext uri="{BB962C8B-B14F-4D97-AF65-F5344CB8AC3E}">
        <p14:creationId xmlns:p14="http://schemas.microsoft.com/office/powerpoint/2010/main" val="23612896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350" b="1">
                <a:solidFill>
                  <a:schemeClr val="tx2"/>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A8E90C67-E677-48E1-8007-28A6950FAE02}" type="datetime1">
              <a:rPr lang="en-IN" smtClean="0"/>
              <a:t>17-11-2023</a:t>
            </a:fld>
            <a:endParaRPr lang="en-IN"/>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IN"/>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AF90783-203F-4A0B-94C9-A1FF1C2A050D}" type="slidenum">
              <a:rPr lang="en-IN" smtClean="0"/>
              <a:t>‹#›</a:t>
            </a:fld>
            <a:endParaRPr lang="en-IN"/>
          </a:p>
        </p:txBody>
      </p:sp>
    </p:spTree>
    <p:extLst>
      <p:ext uri="{BB962C8B-B14F-4D97-AF65-F5344CB8AC3E}">
        <p14:creationId xmlns:p14="http://schemas.microsoft.com/office/powerpoint/2010/main" val="2963207310"/>
      </p:ext>
    </p:extLst>
  </p:cSld>
  <p:clrMapOvr>
    <a:overrideClrMapping bg1="lt1" tx1="dk1" bg2="lt2" tx2="dk2" accent1="accent1" accent2="accent2" accent3="accent3" accent4="accent4" accent5="accent5" accent6="accent6" hlink="hlink" folHlink="folHlink"/>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324D08A-BD63-41BB-90FE-374ECACB101B}" type="datetime1">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F90783-203F-4A0B-94C9-A1FF1C2A050D}" type="slidenum">
              <a:rPr lang="en-IN" smtClean="0"/>
              <a:t>‹#›</a:t>
            </a:fld>
            <a:endParaRPr lang="en-IN"/>
          </a:p>
        </p:txBody>
      </p:sp>
    </p:spTree>
    <p:extLst>
      <p:ext uri="{BB962C8B-B14F-4D97-AF65-F5344CB8AC3E}">
        <p14:creationId xmlns:p14="http://schemas.microsoft.com/office/powerpoint/2010/main" val="615402236"/>
      </p:ext>
    </p:extLst>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F6CF230-C0D0-4259-B995-607D967FAFC7}" type="datetime1">
              <a:rPr lang="en-IN" smtClean="0"/>
              <a:t>17-11-2023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F90783-203F-4A0B-94C9-A1FF1C2A050D}" type="slidenum">
              <a:rPr lang="en-IN" smtClean="0"/>
              <a:t>‹#›</a:t>
            </a:fld>
            <a:endParaRPr lang="en-IN"/>
          </a:p>
        </p:txBody>
      </p:sp>
    </p:spTree>
    <p:extLst>
      <p:ext uri="{BB962C8B-B14F-4D97-AF65-F5344CB8AC3E}">
        <p14:creationId xmlns:p14="http://schemas.microsoft.com/office/powerpoint/2010/main" val="925167416"/>
      </p:ext>
    </p:extLst>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9E682D32-0B85-4CFF-A993-2F0C221E7FB7}" type="datetime1">
              <a:rPr lang="en-IN" smtClean="0"/>
              <a:t>17-11-2023</a:t>
            </a:fld>
            <a:endParaRPr lang="en-IN"/>
          </a:p>
        </p:txBody>
      </p:sp>
      <p:sp>
        <p:nvSpPr>
          <p:cNvPr id="9" name="Slide Number Placeholder 8"/>
          <p:cNvSpPr>
            <a:spLocks noGrp="1"/>
          </p:cNvSpPr>
          <p:nvPr>
            <p:ph type="sldNum" sz="quarter" idx="15"/>
          </p:nvPr>
        </p:nvSpPr>
        <p:spPr/>
        <p:txBody>
          <a:bodyPr rtlCol="0"/>
          <a:lstStyle/>
          <a:p>
            <a:fld id="{0AF90783-203F-4A0B-94C9-A1FF1C2A050D}" type="slidenum">
              <a:rPr lang="en-IN" smtClean="0"/>
              <a:t>‹#›</a:t>
            </a:fld>
            <a:endParaRPr lang="en-IN"/>
          </a:p>
        </p:txBody>
      </p:sp>
      <p:sp>
        <p:nvSpPr>
          <p:cNvPr id="10" name="Footer Placeholder 9"/>
          <p:cNvSpPr>
            <a:spLocks noGrp="1"/>
          </p:cNvSpPr>
          <p:nvPr>
            <p:ph type="ftr" sz="quarter" idx="16"/>
          </p:nvPr>
        </p:nvSpPr>
        <p:spPr/>
        <p:txBody>
          <a:bodyPr rtlCol="0"/>
          <a:lstStyle/>
          <a:p>
            <a:endParaRPr lang="en-IN"/>
          </a:p>
        </p:txBody>
      </p:sp>
    </p:spTree>
    <p:extLst>
      <p:ext uri="{BB962C8B-B14F-4D97-AF65-F5344CB8AC3E}">
        <p14:creationId xmlns:p14="http://schemas.microsoft.com/office/powerpoint/2010/main" val="3830909621"/>
      </p:ext>
    </p:extLst>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225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350" b="1">
                <a:solidFill>
                  <a:schemeClr val="tx2"/>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E7685CD-DBEA-4413-9AD8-3358AA8F500D}" type="datetime1">
              <a:rPr lang="en-IN" smtClean="0"/>
              <a:t>17-11-2023</a:t>
            </a:fld>
            <a:endParaRPr lang="en-IN"/>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IN"/>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6" name="Slide Number Placeholder 5"/>
          <p:cNvSpPr>
            <a:spLocks noGrp="1"/>
          </p:cNvSpPr>
          <p:nvPr>
            <p:ph type="sldNum" sz="quarter" idx="12"/>
          </p:nvPr>
        </p:nvSpPr>
        <p:spPr bwMode="auto">
          <a:xfrm>
            <a:off x="1340616" y="4928702"/>
            <a:ext cx="609600" cy="517524"/>
          </a:xfrm>
        </p:spPr>
        <p:txBody>
          <a:bodyPr/>
          <a:lstStyle/>
          <a:p>
            <a:fld id="{0AF90783-203F-4A0B-94C9-A1FF1C2A050D}" type="slidenum">
              <a:rPr lang="en-IN" smtClean="0"/>
              <a:t>‹#›</a:t>
            </a:fld>
            <a:endParaRPr lang="en-IN"/>
          </a:p>
        </p:txBody>
      </p:sp>
    </p:spTree>
    <p:extLst>
      <p:ext uri="{BB962C8B-B14F-4D97-AF65-F5344CB8AC3E}">
        <p14:creationId xmlns:p14="http://schemas.microsoft.com/office/powerpoint/2010/main" val="889678523"/>
      </p:ext>
    </p:extLst>
  </p:cSld>
  <p:clrMapOvr>
    <a:overrideClrMapping bg1="dk1" tx1="lt1" bg2="dk2" tx2="lt2" accent1="accent1" accent2="accent2" accent3="accent3" accent4="accent4" accent5="accent5" accent6="accent6" hlink="hlink" folHlink="folHlink"/>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AFA3C690-FD13-47CD-9061-302037176C0B}" type="datetime1">
              <a:rPr lang="en-IN" smtClean="0"/>
              <a:t>17-11-2023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AF90783-203F-4A0B-94C9-A1FF1C2A050D}" type="slidenum">
              <a:rPr lang="en-IN" smtClean="0"/>
              <a:t>‹#›</a:t>
            </a:fld>
            <a:endParaRPr lang="en-IN"/>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215763945"/>
      </p:ext>
    </p:extLst>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114492B7-96D3-4041-AD9C-AE7631B53169}" type="datetime1">
              <a:rPr lang="en-IN" smtClean="0"/>
              <a:t>17-11-2023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AF90783-203F-4A0B-94C9-A1FF1C2A050D}" type="slidenum">
              <a:rPr lang="en-IN" smtClean="0"/>
              <a:t>‹#›</a:t>
            </a:fld>
            <a:endParaRPr lang="en-IN"/>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1500" b="1">
                <a:solidFill>
                  <a:srgbClr val="FFFFFF"/>
                </a:solidFill>
              </a:defRPr>
            </a:lvl1pPr>
          </a:lstStyle>
          <a:p>
            <a:pPr lvl="0" eaLnBrk="1" latinLnBrk="0" hangingPunct="1"/>
            <a:r>
              <a:rPr kumimoji="0" lang="en-US"/>
              <a:t>Edit Master text styles</a:t>
            </a:r>
          </a:p>
        </p:txBody>
      </p:sp>
    </p:spTree>
    <p:extLst>
      <p:ext uri="{BB962C8B-B14F-4D97-AF65-F5344CB8AC3E}">
        <p14:creationId xmlns:p14="http://schemas.microsoft.com/office/powerpoint/2010/main" val="2292720761"/>
      </p:ext>
    </p:extLst>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1AB81BFC-C50B-41D5-AFEF-C684D9C0BC12}" type="datetime1">
              <a:rPr lang="en-IN" smtClean="0"/>
              <a:t>17-11-2023</a:t>
            </a:fld>
            <a:endParaRPr lang="en-IN"/>
          </a:p>
        </p:txBody>
      </p:sp>
      <p:sp>
        <p:nvSpPr>
          <p:cNvPr id="7" name="Slide Number Placeholder 6"/>
          <p:cNvSpPr>
            <a:spLocks noGrp="1"/>
          </p:cNvSpPr>
          <p:nvPr>
            <p:ph type="sldNum" sz="quarter" idx="11"/>
          </p:nvPr>
        </p:nvSpPr>
        <p:spPr/>
        <p:txBody>
          <a:bodyPr rtlCol="0"/>
          <a:lstStyle/>
          <a:p>
            <a:fld id="{0AF90783-203F-4A0B-94C9-A1FF1C2A050D}" type="slidenum">
              <a:rPr lang="en-IN" smtClean="0"/>
              <a:t>‹#›</a:t>
            </a:fld>
            <a:endParaRPr lang="en-IN"/>
          </a:p>
        </p:txBody>
      </p:sp>
      <p:sp>
        <p:nvSpPr>
          <p:cNvPr id="8" name="Footer Placeholder 7"/>
          <p:cNvSpPr>
            <a:spLocks noGrp="1"/>
          </p:cNvSpPr>
          <p:nvPr>
            <p:ph type="ftr" sz="quarter" idx="12"/>
          </p:nvPr>
        </p:nvSpPr>
        <p:spPr/>
        <p:txBody>
          <a:bodyPr rtlCol="0"/>
          <a:lstStyle/>
          <a:p>
            <a:endParaRPr lang="en-IN"/>
          </a:p>
        </p:txBody>
      </p:sp>
    </p:spTree>
    <p:extLst>
      <p:ext uri="{BB962C8B-B14F-4D97-AF65-F5344CB8AC3E}">
        <p14:creationId xmlns:p14="http://schemas.microsoft.com/office/powerpoint/2010/main" val="1053300369"/>
      </p:ext>
    </p:extLst>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46E334-1400-49AB-872C-4C65DD2B15D7}" type="datetime1">
              <a:rPr lang="en-IN" smtClean="0"/>
              <a:t>17-11-2023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AF90783-203F-4A0B-94C9-A1FF1C2A050D}" type="slidenum">
              <a:rPr lang="en-IN" smtClean="0"/>
              <a:t>‹#›</a:t>
            </a:fld>
            <a:endParaRPr lang="en-IN"/>
          </a:p>
        </p:txBody>
      </p:sp>
    </p:spTree>
    <p:extLst>
      <p:ext uri="{BB962C8B-B14F-4D97-AF65-F5344CB8AC3E}">
        <p14:creationId xmlns:p14="http://schemas.microsoft.com/office/powerpoint/2010/main" val="4074248423"/>
      </p:ext>
    </p:extLst>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 name="Title 1"/>
          <p:cNvSpPr>
            <a:spLocks noGrp="1"/>
          </p:cNvSpPr>
          <p:nvPr>
            <p:ph type="title"/>
          </p:nvPr>
        </p:nvSpPr>
        <p:spPr>
          <a:xfrm rot="5400000">
            <a:off x="3371850" y="3200400"/>
            <a:ext cx="6309360" cy="457200"/>
          </a:xfrm>
        </p:spPr>
        <p:txBody>
          <a:bodyPr anchor="b"/>
          <a:lstStyle>
            <a:lvl1pPr algn="l">
              <a:buNone/>
              <a:defRPr sz="15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300"/>
              </a:spcBef>
              <a:spcAft>
                <a:spcPts val="750"/>
              </a:spcAft>
              <a:buNone/>
              <a:defRPr sz="900"/>
            </a:lvl1pPr>
            <a:lvl2pPr>
              <a:buNone/>
              <a:defRPr sz="900"/>
            </a:lvl2pPr>
            <a:lvl3pPr>
              <a:buNone/>
              <a:defRPr sz="750"/>
            </a:lvl3pPr>
            <a:lvl4pPr>
              <a:buNone/>
              <a:defRPr sz="675"/>
            </a:lvl4pPr>
            <a:lvl5pPr>
              <a:buNone/>
              <a:defRPr sz="675"/>
            </a:lvl5pPr>
          </a:lstStyle>
          <a:p>
            <a:pPr lvl="0" eaLnBrk="1" latinLnBrk="0" hangingPunct="1"/>
            <a:r>
              <a:rPr kumimoji="0" lang="en-US"/>
              <a:t>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D350BAD9-E1E3-47AE-B950-7468C545B0EE}" type="datetime1">
              <a:rPr lang="en-IN" smtClean="0"/>
              <a:t>17-11-2023</a:t>
            </a:fld>
            <a:endParaRPr lang="en-IN"/>
          </a:p>
        </p:txBody>
      </p:sp>
      <p:sp>
        <p:nvSpPr>
          <p:cNvPr id="22" name="Slide Number Placeholder 21"/>
          <p:cNvSpPr>
            <a:spLocks noGrp="1"/>
          </p:cNvSpPr>
          <p:nvPr>
            <p:ph type="sldNum" sz="quarter" idx="15"/>
          </p:nvPr>
        </p:nvSpPr>
        <p:spPr/>
        <p:txBody>
          <a:bodyPr rtlCol="0"/>
          <a:lstStyle/>
          <a:p>
            <a:fld id="{0AF90783-203F-4A0B-94C9-A1FF1C2A050D}" type="slidenum">
              <a:rPr lang="en-IN" smtClean="0"/>
              <a:t>‹#›</a:t>
            </a:fld>
            <a:endParaRPr lang="en-IN"/>
          </a:p>
        </p:txBody>
      </p:sp>
      <p:sp>
        <p:nvSpPr>
          <p:cNvPr id="23" name="Footer Placeholder 22"/>
          <p:cNvSpPr>
            <a:spLocks noGrp="1"/>
          </p:cNvSpPr>
          <p:nvPr>
            <p:ph type="ftr" sz="quarter" idx="16"/>
          </p:nvPr>
        </p:nvSpPr>
        <p:spPr/>
        <p:txBody>
          <a:bodyPr rtlCol="0"/>
          <a:lstStyle/>
          <a:p>
            <a:endParaRPr lang="en-IN"/>
          </a:p>
        </p:txBody>
      </p:sp>
    </p:spTree>
    <p:extLst>
      <p:ext uri="{BB962C8B-B14F-4D97-AF65-F5344CB8AC3E}">
        <p14:creationId xmlns:p14="http://schemas.microsoft.com/office/powerpoint/2010/main" val="4156787176"/>
      </p:ext>
    </p:extLst>
  </p:cSld>
  <p:clrMapOvr>
    <a:overrideClrMapping bg1="lt1" tx1="dk1" bg2="lt2" tx2="dk2" accent1="accent1" accent2="accent2" accent3="accent3" accent4="accent4" accent5="accent5" accent6="accent6" hlink="hlink" folHlink="folHlink"/>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 name="Title 1"/>
          <p:cNvSpPr>
            <a:spLocks noGrp="1"/>
          </p:cNvSpPr>
          <p:nvPr>
            <p:ph type="title"/>
          </p:nvPr>
        </p:nvSpPr>
        <p:spPr>
          <a:xfrm rot="5400000">
            <a:off x="3350133" y="3200400"/>
            <a:ext cx="6309360" cy="457200"/>
          </a:xfrm>
        </p:spPr>
        <p:txBody>
          <a:bodyPr anchor="b"/>
          <a:lstStyle>
            <a:lvl1pPr algn="l">
              <a:buNone/>
              <a:defRPr sz="15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24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75"/>
              </a:spcBef>
              <a:spcAft>
                <a:spcPts val="300"/>
              </a:spcAft>
              <a:buFontTx/>
              <a:buNone/>
              <a:defRPr sz="900"/>
            </a:lvl1pPr>
            <a:lvl2pPr>
              <a:defRPr sz="900"/>
            </a:lvl2pPr>
            <a:lvl3pPr>
              <a:defRPr sz="750"/>
            </a:lvl3pPr>
            <a:lvl4pPr>
              <a:defRPr sz="675"/>
            </a:lvl4pPr>
            <a:lvl5pPr>
              <a:defRPr sz="675"/>
            </a:lvl5pPr>
          </a:lstStyle>
          <a:p>
            <a:pPr lvl="0" eaLnBrk="1" latinLnBrk="0" hangingPunct="1"/>
            <a:r>
              <a:rPr kumimoji="0" lang="en-US"/>
              <a:t>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17" name="Date Placeholder 16"/>
          <p:cNvSpPr>
            <a:spLocks noGrp="1"/>
          </p:cNvSpPr>
          <p:nvPr>
            <p:ph type="dt" sz="half" idx="10"/>
          </p:nvPr>
        </p:nvSpPr>
        <p:spPr/>
        <p:txBody>
          <a:bodyPr rtlCol="0"/>
          <a:lstStyle/>
          <a:p>
            <a:fld id="{BC886832-7B83-4BCB-96DE-B74A48C96100}" type="datetime1">
              <a:rPr lang="en-IN" smtClean="0"/>
              <a:t>17-11-2023</a:t>
            </a:fld>
            <a:endParaRPr lang="en-IN"/>
          </a:p>
        </p:txBody>
      </p:sp>
      <p:sp>
        <p:nvSpPr>
          <p:cNvPr id="18" name="Slide Number Placeholder 17"/>
          <p:cNvSpPr>
            <a:spLocks noGrp="1"/>
          </p:cNvSpPr>
          <p:nvPr>
            <p:ph type="sldNum" sz="quarter" idx="11"/>
          </p:nvPr>
        </p:nvSpPr>
        <p:spPr/>
        <p:txBody>
          <a:bodyPr rtlCol="0"/>
          <a:lstStyle/>
          <a:p>
            <a:fld id="{0AF90783-203F-4A0B-94C9-A1FF1C2A050D}" type="slidenum">
              <a:rPr lang="en-IN" smtClean="0"/>
              <a:t>‹#›</a:t>
            </a:fld>
            <a:endParaRPr lang="en-IN"/>
          </a:p>
        </p:txBody>
      </p:sp>
      <p:sp>
        <p:nvSpPr>
          <p:cNvPr id="21" name="Footer Placeholder 20"/>
          <p:cNvSpPr>
            <a:spLocks noGrp="1"/>
          </p:cNvSpPr>
          <p:nvPr>
            <p:ph type="ftr" sz="quarter" idx="12"/>
          </p:nvPr>
        </p:nvSpPr>
        <p:spPr/>
        <p:txBody>
          <a:bodyPr rtlCol="0"/>
          <a:lstStyle/>
          <a:p>
            <a:endParaRPr lang="en-IN"/>
          </a:p>
        </p:txBody>
      </p:sp>
    </p:spTree>
    <p:extLst>
      <p:ext uri="{BB962C8B-B14F-4D97-AF65-F5344CB8AC3E}">
        <p14:creationId xmlns:p14="http://schemas.microsoft.com/office/powerpoint/2010/main" val="3946046320"/>
      </p:ext>
    </p:extLst>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900">
                <a:solidFill>
                  <a:schemeClr val="tx2"/>
                </a:solidFill>
              </a:defRPr>
            </a:lvl1pPr>
          </a:lstStyle>
          <a:p>
            <a:fld id="{EF366B0E-EE51-48F6-8E1C-D68CD1EDAC61}" type="datetime1">
              <a:rPr lang="en-IN" smtClean="0"/>
              <a:t>17-11-2023</a:t>
            </a:fld>
            <a:endParaRPr lang="en-IN"/>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900">
                <a:solidFill>
                  <a:schemeClr val="tx2"/>
                </a:solidFill>
              </a:defRPr>
            </a:lvl1pPr>
          </a:lstStyle>
          <a:p>
            <a:endParaRPr lang="en-IN"/>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68580" tIns="34290" rIns="68580" bIns="34290" anchor="t" compatLnSpc="1"/>
          <a:lstStyle/>
          <a:p>
            <a:endParaRPr kumimoji="0" lang="en-US" sz="135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350"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050" b="1">
                <a:solidFill>
                  <a:srgbClr val="FFFFFF"/>
                </a:solidFill>
              </a:defRPr>
            </a:lvl1pPr>
          </a:lstStyle>
          <a:p>
            <a:fld id="{0AF90783-203F-4A0B-94C9-A1FF1C2A050D}" type="slidenum">
              <a:rPr lang="en-IN" smtClean="0"/>
              <a:t>‹#›</a:t>
            </a:fld>
            <a:endParaRPr lang="en-IN"/>
          </a:p>
        </p:txBody>
      </p:sp>
    </p:spTree>
    <p:extLst>
      <p:ext uri="{BB962C8B-B14F-4D97-AF65-F5344CB8AC3E}">
        <p14:creationId xmlns:p14="http://schemas.microsoft.com/office/powerpoint/2010/main" val="1628400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randomBar dir="vert"/>
  </p:transition>
  <p:hf hdr="0" ftr="0" dt="0"/>
  <p:txStyles>
    <p:titleStyle>
      <a:lvl1pPr algn="l" rtl="0" eaLnBrk="1" latinLnBrk="0" hangingPunct="1">
        <a:spcBef>
          <a:spcPct val="0"/>
        </a:spcBef>
        <a:buNone/>
        <a:defRPr kumimoji="0" sz="2250" b="0" kern="1200" cap="small" baseline="0">
          <a:solidFill>
            <a:schemeClr val="tx2"/>
          </a:solidFill>
          <a:latin typeface="+mj-lt"/>
          <a:ea typeface="+mj-ea"/>
          <a:cs typeface="+mj-cs"/>
        </a:defRPr>
      </a:lvl1pPr>
    </p:titleStyle>
    <p:body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B9F8-353B-D07D-929F-47E324B3CE98}"/>
              </a:ext>
            </a:extLst>
          </p:cNvPr>
          <p:cNvSpPr>
            <a:spLocks noGrp="1"/>
          </p:cNvSpPr>
          <p:nvPr>
            <p:ph type="ctrTitle"/>
          </p:nvPr>
        </p:nvSpPr>
        <p:spPr>
          <a:xfrm>
            <a:off x="1618592" y="591206"/>
            <a:ext cx="7062953" cy="3182007"/>
          </a:xfrm>
        </p:spPr>
        <p:txBody>
          <a:bodyPr>
            <a:noAutofit/>
          </a:bodyPr>
          <a:lstStyle/>
          <a:p>
            <a:pPr algn="ctr"/>
            <a:r>
              <a:rPr lang="en-IN" sz="2800" dirty="0">
                <a:solidFill>
                  <a:schemeClr val="tx1"/>
                </a:solidFill>
              </a:rPr>
              <a:t>'Pune Branch of WIRC of ICAI </a:t>
            </a:r>
            <a:br>
              <a:rPr lang="en-IN" sz="2800" dirty="0">
                <a:solidFill>
                  <a:schemeClr val="tx1"/>
                </a:solidFill>
              </a:rPr>
            </a:br>
            <a:r>
              <a:rPr lang="en-IN" sz="2800" dirty="0">
                <a:solidFill>
                  <a:schemeClr val="tx1"/>
                </a:solidFill>
              </a:rPr>
              <a:t>jointly with</a:t>
            </a:r>
            <a:br>
              <a:rPr lang="en-IN" sz="2800" dirty="0">
                <a:solidFill>
                  <a:schemeClr val="tx1"/>
                </a:solidFill>
              </a:rPr>
            </a:br>
            <a:r>
              <a:rPr lang="en-IN" sz="2800" dirty="0">
                <a:solidFill>
                  <a:schemeClr val="tx1"/>
                </a:solidFill>
              </a:rPr>
              <a:t>Pune Branch of WICASA of ICAI</a:t>
            </a:r>
            <a:br>
              <a:rPr lang="en-IN" sz="2800" dirty="0">
                <a:solidFill>
                  <a:schemeClr val="accent1"/>
                </a:solidFill>
              </a:rPr>
            </a:br>
            <a:br>
              <a:rPr lang="en-IN" sz="2800" dirty="0">
                <a:solidFill>
                  <a:schemeClr val="accent1"/>
                </a:solidFill>
              </a:rPr>
            </a:br>
            <a:r>
              <a:rPr lang="en-IN" sz="2800" dirty="0">
                <a:solidFill>
                  <a:schemeClr val="accent1"/>
                </a:solidFill>
              </a:rPr>
              <a:t>Topic: -  GST on real estate</a:t>
            </a:r>
            <a:br>
              <a:rPr lang="en-IN" sz="2800" dirty="0"/>
            </a:br>
            <a:endParaRPr lang="en-IN" sz="2800" dirty="0"/>
          </a:p>
        </p:txBody>
      </p:sp>
      <p:sp>
        <p:nvSpPr>
          <p:cNvPr id="3" name="Subtitle 2">
            <a:extLst>
              <a:ext uri="{FF2B5EF4-FFF2-40B4-BE49-F238E27FC236}">
                <a16:creationId xmlns:a16="http://schemas.microsoft.com/office/drawing/2014/main" id="{27924E7E-B8B6-6897-C087-4E901D79BEF1}"/>
              </a:ext>
            </a:extLst>
          </p:cNvPr>
          <p:cNvSpPr>
            <a:spLocks noGrp="1"/>
          </p:cNvSpPr>
          <p:nvPr>
            <p:ph type="subTitle" idx="1"/>
          </p:nvPr>
        </p:nvSpPr>
        <p:spPr>
          <a:xfrm>
            <a:off x="2286000" y="4277710"/>
            <a:ext cx="6172200" cy="2097212"/>
          </a:xfrm>
        </p:spPr>
        <p:txBody>
          <a:bodyPr>
            <a:normAutofit/>
          </a:bodyPr>
          <a:lstStyle/>
          <a:p>
            <a:pPr algn="ctr"/>
            <a:r>
              <a:rPr lang="en-US" sz="2400" dirty="0">
                <a:solidFill>
                  <a:schemeClr val="tx1"/>
                </a:solidFill>
              </a:rPr>
              <a:t>Date: 19</a:t>
            </a:r>
            <a:r>
              <a:rPr lang="en-US" sz="2400" baseline="30000" dirty="0">
                <a:solidFill>
                  <a:schemeClr val="tx1"/>
                </a:solidFill>
              </a:rPr>
              <a:t>th</a:t>
            </a:r>
            <a:r>
              <a:rPr lang="en-US" sz="2400" dirty="0">
                <a:solidFill>
                  <a:schemeClr val="tx1"/>
                </a:solidFill>
              </a:rPr>
              <a:t> November 2023</a:t>
            </a:r>
          </a:p>
          <a:p>
            <a:pPr algn="r"/>
            <a:endParaRPr lang="en-US" sz="2400" dirty="0">
              <a:solidFill>
                <a:schemeClr val="tx1"/>
              </a:solidFill>
            </a:endParaRPr>
          </a:p>
          <a:p>
            <a:pPr algn="r"/>
            <a:r>
              <a:rPr lang="en-US" sz="2400" dirty="0">
                <a:solidFill>
                  <a:schemeClr val="tx1"/>
                </a:solidFill>
              </a:rPr>
              <a:t>By CA S </a:t>
            </a:r>
            <a:r>
              <a:rPr lang="en-US" sz="2400" dirty="0" err="1">
                <a:solidFill>
                  <a:schemeClr val="tx1"/>
                </a:solidFill>
              </a:rPr>
              <a:t>S</a:t>
            </a:r>
            <a:r>
              <a:rPr lang="en-US" sz="2400" dirty="0">
                <a:solidFill>
                  <a:schemeClr val="tx1"/>
                </a:solidFill>
              </a:rPr>
              <a:t> Gupta</a:t>
            </a:r>
            <a:endParaRPr lang="en-IN" sz="2400" dirty="0">
              <a:solidFill>
                <a:schemeClr val="tx1"/>
              </a:solidFill>
            </a:endParaRPr>
          </a:p>
        </p:txBody>
      </p:sp>
      <p:sp>
        <p:nvSpPr>
          <p:cNvPr id="4" name="Slide Number Placeholder 3">
            <a:extLst>
              <a:ext uri="{FF2B5EF4-FFF2-40B4-BE49-F238E27FC236}">
                <a16:creationId xmlns:a16="http://schemas.microsoft.com/office/drawing/2014/main" id="{343156E8-355F-9A1C-FE3A-99047518B2A9}"/>
              </a:ext>
            </a:extLst>
          </p:cNvPr>
          <p:cNvSpPr>
            <a:spLocks noGrp="1"/>
          </p:cNvSpPr>
          <p:nvPr>
            <p:ph type="sldNum" sz="quarter" idx="12"/>
          </p:nvPr>
        </p:nvSpPr>
        <p:spPr/>
        <p:txBody>
          <a:bodyPr/>
          <a:lstStyle/>
          <a:p>
            <a:fld id="{0AF90783-203F-4A0B-94C9-A1FF1C2A050D}" type="slidenum">
              <a:rPr lang="en-IN" sz="1600" smtClean="0"/>
              <a:t>1</a:t>
            </a:fld>
            <a:endParaRPr lang="en-IN" dirty="0"/>
          </a:p>
        </p:txBody>
      </p:sp>
    </p:spTree>
    <p:extLst>
      <p:ext uri="{BB962C8B-B14F-4D97-AF65-F5344CB8AC3E}">
        <p14:creationId xmlns:p14="http://schemas.microsoft.com/office/powerpoint/2010/main" val="2601258954"/>
      </p:ext>
    </p:extLst>
  </p:cSld>
  <p:clrMapOvr>
    <a:masterClrMapping/>
  </p:clrMapOvr>
  <p:transition>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Supply of </a:t>
            </a:r>
            <a:r>
              <a:rPr lang="en-IN" sz="2800" b="1" dirty="0" err="1">
                <a:solidFill>
                  <a:schemeClr val="tx1"/>
                </a:solidFill>
              </a:rPr>
              <a:t>tdr</a:t>
            </a:r>
            <a:r>
              <a:rPr lang="en-IN" sz="2800" b="1" dirty="0">
                <a:solidFill>
                  <a:schemeClr val="tx1"/>
                </a:solidFill>
              </a:rPr>
              <a:t> / long term lease</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algn="just"/>
            <a:r>
              <a:rPr lang="en-US" sz="2000" dirty="0"/>
              <a:t>The Entry No. 41A of Notification No. 12/2017 – CT (Rate) which has been added by Notification No. 4/2019 – CT (Rate) exempts supply of TDR from payment of tax used for construction of residential apartments subject to the conditions specified therein.</a:t>
            </a:r>
          </a:p>
          <a:p>
            <a:pPr algn="just"/>
            <a:endParaRPr lang="en-US" sz="2000" dirty="0"/>
          </a:p>
          <a:p>
            <a:pPr algn="just"/>
            <a:r>
              <a:rPr lang="en-US" sz="2000" dirty="0"/>
              <a:t>The condition is that the promoter is required to compute the payment of tax by two methods discussed below (specified in the notification) and pay the tax amount whichever is higher.</a:t>
            </a:r>
          </a:p>
          <a:p>
            <a:pPr algn="just"/>
            <a:endParaRPr lang="en-US" sz="2000" dirty="0"/>
          </a:p>
          <a:p>
            <a:pPr marL="274320" lvl="1" indent="0" algn="just">
              <a:buNone/>
            </a:pPr>
            <a:r>
              <a:rPr lang="en-US" sz="1800" dirty="0"/>
              <a:t>a) Compute the tax @ 18% on value of TDR. The value of TDR will be the value of apartments as on the date of transfer of TDR, remaining unsold on the date of Occupation Certificate. </a:t>
            </a:r>
          </a:p>
          <a:p>
            <a:pPr marL="274320" lvl="1" indent="0" algn="just">
              <a:buNone/>
            </a:pPr>
            <a:endParaRPr lang="en-US" sz="1800" dirty="0"/>
          </a:p>
          <a:p>
            <a:pPr marL="274320" lvl="1" indent="0" algn="just">
              <a:buNone/>
            </a:pPr>
            <a:r>
              <a:rPr lang="en-US" sz="1800" dirty="0"/>
              <a:t>b) 5% of the value of apartments remaining unsold as on the date of Occupation Certificate. The value of apartments will be determined on the basis of rate prevailing on the date of receipt of Occupation Certificate.</a:t>
            </a:r>
          </a:p>
          <a:p>
            <a:pPr algn="just"/>
            <a:endParaRPr lang="en-IN"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10</a:t>
            </a:fld>
            <a:endParaRPr lang="en-IN" sz="1600" dirty="0"/>
          </a:p>
        </p:txBody>
      </p:sp>
    </p:spTree>
    <p:extLst>
      <p:ext uri="{BB962C8B-B14F-4D97-AF65-F5344CB8AC3E}">
        <p14:creationId xmlns:p14="http://schemas.microsoft.com/office/powerpoint/2010/main" val="3265834368"/>
      </p:ext>
    </p:extLst>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Supply of </a:t>
            </a:r>
            <a:r>
              <a:rPr lang="en-IN" sz="2800" b="1" dirty="0" err="1">
                <a:solidFill>
                  <a:schemeClr val="tx1"/>
                </a:solidFill>
              </a:rPr>
              <a:t>tdr</a:t>
            </a:r>
            <a:r>
              <a:rPr lang="en-IN" sz="2800" b="1" dirty="0">
                <a:solidFill>
                  <a:schemeClr val="tx1"/>
                </a:solidFill>
              </a:rPr>
              <a:t> / long term lease</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956441"/>
            <a:ext cx="8267412" cy="5626921"/>
          </a:xfrm>
        </p:spPr>
        <p:txBody>
          <a:bodyPr>
            <a:normAutofit fontScale="92500" lnSpcReduction="10000"/>
          </a:bodyPr>
          <a:lstStyle/>
          <a:p>
            <a:pPr algn="just"/>
            <a:r>
              <a:rPr lang="en-US" sz="2000" dirty="0"/>
              <a:t>In case, the project is for construction of wholly commercial apartments, the exemption from payment of tax will not be available. However, the tax will be continued to be paid by the promoter on reverse charge basis as per Notification No. 5/2019 – CT (Rate).</a:t>
            </a:r>
          </a:p>
          <a:p>
            <a:pPr algn="just"/>
            <a:endParaRPr lang="en-US" sz="2000" dirty="0"/>
          </a:p>
          <a:p>
            <a:pPr algn="just"/>
            <a:r>
              <a:rPr lang="en-US" sz="2000" dirty="0"/>
              <a:t>However, in case of RREP/REP projects, the tax on TDR to the extent used for commercial apartments will be payable by the promoter, and for residential apartments, the tax on sale of TDR will be exempt subject to the conditions mentioned in Notification No. 12/2017-CT (Rate).</a:t>
            </a:r>
          </a:p>
          <a:p>
            <a:pPr algn="just"/>
            <a:endParaRPr lang="en-US" sz="2000" dirty="0"/>
          </a:p>
          <a:p>
            <a:pPr algn="just"/>
            <a:r>
              <a:rPr lang="en-US" sz="2000" dirty="0"/>
              <a:t>In case supply of TDR is for construction of commercial apartments and supplier receives the consideration in any form other than the constructed premises, the tax will be payable upfront on supply of TDR. </a:t>
            </a:r>
          </a:p>
          <a:p>
            <a:pPr algn="just"/>
            <a:endParaRPr lang="en-US" sz="2000" dirty="0"/>
          </a:p>
          <a:p>
            <a:pPr algn="just"/>
            <a:r>
              <a:rPr lang="en-US" sz="2000" dirty="0"/>
              <a:t>However, if the consideration to the supply is in the form of constructed premises, the tax will be payable on the date of receipt of Occupation Certificate. However, it will be advisable to pay tax earlier so that the credit can be obtained by the landowner.</a:t>
            </a:r>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11</a:t>
            </a:fld>
            <a:endParaRPr lang="en-IN" dirty="0"/>
          </a:p>
        </p:txBody>
      </p:sp>
    </p:spTree>
    <p:extLst>
      <p:ext uri="{BB962C8B-B14F-4D97-AF65-F5344CB8AC3E}">
        <p14:creationId xmlns:p14="http://schemas.microsoft.com/office/powerpoint/2010/main" val="3872490828"/>
      </p:ext>
    </p:extLst>
  </p:cSld>
  <p:clrMapOvr>
    <a:masterClrMapping/>
  </p:clrMapOvr>
  <p:transition>
    <p:randomBar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CD2683-7F7F-F2A2-F337-8B27DC87B431}"/>
              </a:ext>
            </a:extLst>
          </p:cNvPr>
          <p:cNvSpPr>
            <a:spLocks noGrp="1"/>
          </p:cNvSpPr>
          <p:nvPr>
            <p:ph sz="quarter" idx="1"/>
          </p:nvPr>
        </p:nvSpPr>
        <p:spPr>
          <a:xfrm>
            <a:off x="457200" y="404734"/>
            <a:ext cx="7817370" cy="6069218"/>
          </a:xfrm>
        </p:spPr>
        <p:txBody>
          <a:bodyPr>
            <a:normAutofit fontScale="77500" lnSpcReduction="20000"/>
          </a:bodyPr>
          <a:lstStyle/>
          <a:p>
            <a:pPr algn="just">
              <a:lnSpc>
                <a:spcPct val="200000"/>
              </a:lnSpc>
              <a:spcAft>
                <a:spcPts val="800"/>
              </a:spcAft>
            </a:pPr>
            <a:r>
              <a:rPr lang="en-IN" sz="2100" dirty="0"/>
              <a:t>The Local Authority/ SRA provides FSI for re-development of slum or construction of various premises which are to be used by Local Authority for various purposes like allotting premiss to project affected persons, etc. GST is not payable on reverse charge on such FSI allotted by Local Authority in view of provision of Notification No. 14/2017-CT (Rate) which reads as follows:</a:t>
            </a:r>
          </a:p>
          <a:p>
            <a:pPr marL="525780" lvl="1" indent="0" algn="just">
              <a:lnSpc>
                <a:spcPct val="200000"/>
              </a:lnSpc>
              <a:spcAft>
                <a:spcPts val="800"/>
              </a:spcAft>
              <a:buNone/>
            </a:pPr>
            <a:r>
              <a:rPr lang="en-IN" sz="1900" kern="100" dirty="0">
                <a:effectLst/>
                <a:latin typeface="Arial" panose="020B0604020202020204" pitchFamily="34" charset="0"/>
                <a:ea typeface="Calibri" panose="020F0502020204030204" pitchFamily="34" charset="0"/>
                <a:cs typeface="Times New Roman" panose="02020603050405020304" pitchFamily="18" charset="0"/>
              </a:rPr>
              <a:t>“Services by way of any activity in relation to a function entrusted to a Panchayat under article 243G of the Constitution or to a Municipality under article 243W of the Constitution.”</a:t>
            </a:r>
          </a:p>
          <a:p>
            <a:pPr marL="205740" lvl="2" indent="0" algn="just">
              <a:lnSpc>
                <a:spcPct val="200000"/>
              </a:lnSpc>
              <a:spcBef>
                <a:spcPts val="450"/>
              </a:spcBef>
              <a:spcAft>
                <a:spcPts val="800"/>
              </a:spcAft>
              <a:buSzPct val="70000"/>
              <a:buNone/>
            </a:pPr>
            <a:r>
              <a:rPr lang="en-IN" sz="2100" dirty="0"/>
              <a:t>The various functions specified in Article 243W inter-alia includes regulation of land use, construction of buildings, urban planning including town planning. It is felt that such allotment of FSI is to regulate the use of land as well as construction of building.</a:t>
            </a:r>
          </a:p>
          <a:p>
            <a:endParaRPr lang="en-IN" dirty="0"/>
          </a:p>
        </p:txBody>
      </p:sp>
      <p:sp>
        <p:nvSpPr>
          <p:cNvPr id="4" name="Slide Number Placeholder 3">
            <a:extLst>
              <a:ext uri="{FF2B5EF4-FFF2-40B4-BE49-F238E27FC236}">
                <a16:creationId xmlns:a16="http://schemas.microsoft.com/office/drawing/2014/main" id="{3ABBD3D5-641A-E5C8-A9F7-C798E0D6E1ED}"/>
              </a:ext>
            </a:extLst>
          </p:cNvPr>
          <p:cNvSpPr>
            <a:spLocks noGrp="1"/>
          </p:cNvSpPr>
          <p:nvPr>
            <p:ph type="sldNum" sz="quarter" idx="15"/>
          </p:nvPr>
        </p:nvSpPr>
        <p:spPr/>
        <p:txBody>
          <a:bodyPr/>
          <a:lstStyle/>
          <a:p>
            <a:fld id="{0AF90783-203F-4A0B-94C9-A1FF1C2A050D}" type="slidenum">
              <a:rPr lang="en-IN" smtClean="0"/>
              <a:t>12</a:t>
            </a:fld>
            <a:endParaRPr lang="en-IN"/>
          </a:p>
        </p:txBody>
      </p:sp>
    </p:spTree>
    <p:extLst>
      <p:ext uri="{BB962C8B-B14F-4D97-AF65-F5344CB8AC3E}">
        <p14:creationId xmlns:p14="http://schemas.microsoft.com/office/powerpoint/2010/main" val="3994417773"/>
      </p:ext>
    </p:extLst>
  </p:cSld>
  <p:clrMapOvr>
    <a:masterClrMapping/>
  </p:clrMapOvr>
  <p:transition>
    <p:randomBar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232012" y="998484"/>
            <a:ext cx="8544126" cy="5647976"/>
          </a:xfrm>
        </p:spPr>
        <p:txBody>
          <a:bodyPr>
            <a:noAutofit/>
          </a:bodyPr>
          <a:lstStyle/>
          <a:p>
            <a:pPr algn="just"/>
            <a:r>
              <a:rPr lang="en-US" dirty="0"/>
              <a:t>Notification No. 13/2017-CT (R) has been amended by Notification No. 05/2019-CT (R) to provide for payment of tax on reverse charge basis of following supplies,</a:t>
            </a:r>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marL="0" indent="0" algn="just">
              <a:buNone/>
            </a:pPr>
            <a:endParaRPr lang="en-US" dirty="0"/>
          </a:p>
          <a:p>
            <a:pPr algn="just"/>
            <a:r>
              <a:rPr lang="en-US" b="1" dirty="0"/>
              <a:t>RCM is applicable even for Commercial property &amp; even for periodic rent towards long term lease.</a:t>
            </a:r>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a:p>
            <a:pPr algn="just"/>
            <a:endParaRPr lang="en-US" dirty="0"/>
          </a:p>
        </p:txBody>
      </p:sp>
      <p:sp>
        <p:nvSpPr>
          <p:cNvPr id="5" name="Slide Number Placeholder 4">
            <a:extLst>
              <a:ext uri="{FF2B5EF4-FFF2-40B4-BE49-F238E27FC236}">
                <a16:creationId xmlns:a16="http://schemas.microsoft.com/office/drawing/2014/main" id="{0D19BBD1-0BAA-4A00-83BB-200A88F767D1}"/>
              </a:ext>
            </a:extLst>
          </p:cNvPr>
          <p:cNvSpPr txBox="1">
            <a:spLocks/>
          </p:cNvSpPr>
          <p:nvPr/>
        </p:nvSpPr>
        <p:spPr>
          <a:xfrm>
            <a:off x="7869836" y="5846164"/>
            <a:ext cx="1180604" cy="823941"/>
          </a:xfrm>
          <a:prstGeom prst="rect">
            <a:avLst/>
          </a:prstGeom>
        </p:spPr>
        <p:txBody>
          <a:bodyPr/>
          <a:lstStyle>
            <a:defPPr>
              <a:defRPr lang="en-US"/>
            </a:defPPr>
            <a:lvl1pPr algn="l" rtl="0" fontAlgn="base">
              <a:spcBef>
                <a:spcPct val="0"/>
              </a:spcBef>
              <a:spcAft>
                <a:spcPct val="0"/>
              </a:spcAft>
              <a:defRPr i="1" u="sng" kern="1200">
                <a:solidFill>
                  <a:schemeClr val="tx1"/>
                </a:solidFill>
                <a:latin typeface="Garamond" pitchFamily="18" charset="0"/>
                <a:ea typeface="+mn-ea"/>
                <a:cs typeface="+mn-cs"/>
              </a:defRPr>
            </a:lvl1pPr>
            <a:lvl2pPr marL="457200" algn="l" rtl="0" fontAlgn="base">
              <a:spcBef>
                <a:spcPct val="0"/>
              </a:spcBef>
              <a:spcAft>
                <a:spcPct val="0"/>
              </a:spcAft>
              <a:defRPr i="1" u="sng" kern="1200">
                <a:solidFill>
                  <a:schemeClr val="tx1"/>
                </a:solidFill>
                <a:latin typeface="Garamond" pitchFamily="18" charset="0"/>
                <a:ea typeface="+mn-ea"/>
                <a:cs typeface="+mn-cs"/>
              </a:defRPr>
            </a:lvl2pPr>
            <a:lvl3pPr marL="914400" algn="l" rtl="0" fontAlgn="base">
              <a:spcBef>
                <a:spcPct val="0"/>
              </a:spcBef>
              <a:spcAft>
                <a:spcPct val="0"/>
              </a:spcAft>
              <a:defRPr i="1" u="sng" kern="1200">
                <a:solidFill>
                  <a:schemeClr val="tx1"/>
                </a:solidFill>
                <a:latin typeface="Garamond" pitchFamily="18" charset="0"/>
                <a:ea typeface="+mn-ea"/>
                <a:cs typeface="+mn-cs"/>
              </a:defRPr>
            </a:lvl3pPr>
            <a:lvl4pPr marL="1371600" algn="l" rtl="0" fontAlgn="base">
              <a:spcBef>
                <a:spcPct val="0"/>
              </a:spcBef>
              <a:spcAft>
                <a:spcPct val="0"/>
              </a:spcAft>
              <a:defRPr i="1" u="sng" kern="1200">
                <a:solidFill>
                  <a:schemeClr val="tx1"/>
                </a:solidFill>
                <a:latin typeface="Garamond" pitchFamily="18" charset="0"/>
                <a:ea typeface="+mn-ea"/>
                <a:cs typeface="+mn-cs"/>
              </a:defRPr>
            </a:lvl4pPr>
            <a:lvl5pPr marL="1828800" algn="l" rtl="0" fontAlgn="base">
              <a:spcBef>
                <a:spcPct val="0"/>
              </a:spcBef>
              <a:spcAft>
                <a:spcPct val="0"/>
              </a:spcAft>
              <a:defRPr i="1" u="sng" kern="1200">
                <a:solidFill>
                  <a:schemeClr val="tx1"/>
                </a:solidFill>
                <a:latin typeface="Garamond" pitchFamily="18" charset="0"/>
                <a:ea typeface="+mn-ea"/>
                <a:cs typeface="+mn-cs"/>
              </a:defRPr>
            </a:lvl5pPr>
            <a:lvl6pPr marL="2286000" algn="l" defTabSz="914400" rtl="0" eaLnBrk="1" latinLnBrk="0" hangingPunct="1">
              <a:defRPr i="1" u="sng" kern="1200">
                <a:solidFill>
                  <a:schemeClr val="tx1"/>
                </a:solidFill>
                <a:latin typeface="Garamond" pitchFamily="18" charset="0"/>
                <a:ea typeface="+mn-ea"/>
                <a:cs typeface="+mn-cs"/>
              </a:defRPr>
            </a:lvl6pPr>
            <a:lvl7pPr marL="2743200" algn="l" defTabSz="914400" rtl="0" eaLnBrk="1" latinLnBrk="0" hangingPunct="1">
              <a:defRPr i="1" u="sng" kern="1200">
                <a:solidFill>
                  <a:schemeClr val="tx1"/>
                </a:solidFill>
                <a:latin typeface="Garamond" pitchFamily="18" charset="0"/>
                <a:ea typeface="+mn-ea"/>
                <a:cs typeface="+mn-cs"/>
              </a:defRPr>
            </a:lvl7pPr>
            <a:lvl8pPr marL="3200400" algn="l" defTabSz="914400" rtl="0" eaLnBrk="1" latinLnBrk="0" hangingPunct="1">
              <a:defRPr i="1" u="sng" kern="1200">
                <a:solidFill>
                  <a:schemeClr val="tx1"/>
                </a:solidFill>
                <a:latin typeface="Garamond" pitchFamily="18" charset="0"/>
                <a:ea typeface="+mn-ea"/>
                <a:cs typeface="+mn-cs"/>
              </a:defRPr>
            </a:lvl8pPr>
            <a:lvl9pPr marL="3657600" algn="l" defTabSz="914400" rtl="0" eaLnBrk="1" latinLnBrk="0" hangingPunct="1">
              <a:defRPr i="1" u="sng" kern="1200">
                <a:solidFill>
                  <a:schemeClr val="tx1"/>
                </a:solidFill>
                <a:latin typeface="Garamond" pitchFamily="18" charset="0"/>
                <a:ea typeface="+mn-ea"/>
                <a:cs typeface="+mn-cs"/>
              </a:defRPr>
            </a:lvl9pPr>
          </a:lstStyle>
          <a:p>
            <a:pPr algn="ctr"/>
            <a:fld id="{ADB63EE2-3D19-409D-AECE-488E9653ABB8}" type="slidenum">
              <a:rPr lang="en-US" b="1" i="0" u="none" smtClean="0">
                <a:solidFill>
                  <a:schemeClr val="bg1"/>
                </a:solidFill>
              </a:rPr>
              <a:pPr algn="ctr"/>
              <a:t>13</a:t>
            </a:fld>
            <a:endParaRPr lang="en-US" b="1" i="0" u="none" dirty="0">
              <a:solidFill>
                <a:schemeClr val="bg1"/>
              </a:solidFill>
            </a:endParaRPr>
          </a:p>
        </p:txBody>
      </p:sp>
      <p:graphicFrame>
        <p:nvGraphicFramePr>
          <p:cNvPr id="16" name="Table 15">
            <a:extLst>
              <a:ext uri="{FF2B5EF4-FFF2-40B4-BE49-F238E27FC236}">
                <a16:creationId xmlns:a16="http://schemas.microsoft.com/office/drawing/2014/main" id="{AA34DF68-0B3E-498B-856E-F735B4D73C18}"/>
              </a:ext>
            </a:extLst>
          </p:cNvPr>
          <p:cNvGraphicFramePr>
            <a:graphicFrameLocks noGrp="1"/>
          </p:cNvGraphicFramePr>
          <p:nvPr>
            <p:extLst>
              <p:ext uri="{D42A27DB-BD31-4B8C-83A1-F6EECF244321}">
                <p14:modId xmlns:p14="http://schemas.microsoft.com/office/powerpoint/2010/main" val="1095063015"/>
              </p:ext>
            </p:extLst>
          </p:nvPr>
        </p:nvGraphicFramePr>
        <p:xfrm>
          <a:off x="480646" y="2115061"/>
          <a:ext cx="8182708" cy="3548696"/>
        </p:xfrm>
        <a:graphic>
          <a:graphicData uri="http://schemas.openxmlformats.org/drawingml/2006/table">
            <a:tbl>
              <a:tblPr firstRow="1" bandRow="1">
                <a:tableStyleId>{5C22544A-7EE6-4342-B048-85BDC9FD1C3A}</a:tableStyleId>
              </a:tblPr>
              <a:tblGrid>
                <a:gridCol w="967991">
                  <a:extLst>
                    <a:ext uri="{9D8B030D-6E8A-4147-A177-3AD203B41FA5}">
                      <a16:colId xmlns:a16="http://schemas.microsoft.com/office/drawing/2014/main" val="2683687913"/>
                    </a:ext>
                  </a:extLst>
                </a:gridCol>
                <a:gridCol w="4431323">
                  <a:extLst>
                    <a:ext uri="{9D8B030D-6E8A-4147-A177-3AD203B41FA5}">
                      <a16:colId xmlns:a16="http://schemas.microsoft.com/office/drawing/2014/main" val="2374156467"/>
                    </a:ext>
                  </a:extLst>
                </a:gridCol>
                <a:gridCol w="1446962">
                  <a:extLst>
                    <a:ext uri="{9D8B030D-6E8A-4147-A177-3AD203B41FA5}">
                      <a16:colId xmlns:a16="http://schemas.microsoft.com/office/drawing/2014/main" val="3180797034"/>
                    </a:ext>
                  </a:extLst>
                </a:gridCol>
                <a:gridCol w="1336432">
                  <a:extLst>
                    <a:ext uri="{9D8B030D-6E8A-4147-A177-3AD203B41FA5}">
                      <a16:colId xmlns:a16="http://schemas.microsoft.com/office/drawing/2014/main" val="678968339"/>
                    </a:ext>
                  </a:extLst>
                </a:gridCol>
              </a:tblGrid>
              <a:tr h="581871">
                <a:tc>
                  <a:txBody>
                    <a:bodyPr/>
                    <a:lstStyle/>
                    <a:p>
                      <a:r>
                        <a:rPr lang="en-IN" sz="1700" dirty="0"/>
                        <a:t>Sr. No.</a:t>
                      </a:r>
                      <a:endParaRPr lang="en-IN" sz="1700" dirty="0">
                        <a:latin typeface="Palatino Linotype" panose="02040502050505030304" pitchFamily="18" charset="0"/>
                      </a:endParaRPr>
                    </a:p>
                  </a:txBody>
                  <a:tcPr/>
                </a:tc>
                <a:tc>
                  <a:txBody>
                    <a:bodyPr/>
                    <a:lstStyle/>
                    <a:p>
                      <a:r>
                        <a:rPr lang="en-IN" sz="1700" dirty="0"/>
                        <a:t>Category of supply of services</a:t>
                      </a:r>
                      <a:endParaRPr lang="en-IN" sz="1700" dirty="0">
                        <a:latin typeface="Palatino Linotype" panose="02040502050505030304" pitchFamily="18" charset="0"/>
                      </a:endParaRPr>
                    </a:p>
                  </a:txBody>
                  <a:tcPr/>
                </a:tc>
                <a:tc>
                  <a:txBody>
                    <a:bodyPr/>
                    <a:lstStyle/>
                    <a:p>
                      <a:r>
                        <a:rPr lang="en-IN" sz="1700" dirty="0"/>
                        <a:t>Supplier of Service</a:t>
                      </a:r>
                      <a:endParaRPr lang="en-IN" sz="1700" dirty="0">
                        <a:latin typeface="Palatino Linotype" panose="02040502050505030304" pitchFamily="18" charset="0"/>
                      </a:endParaRPr>
                    </a:p>
                  </a:txBody>
                  <a:tcPr/>
                </a:tc>
                <a:tc>
                  <a:txBody>
                    <a:bodyPr/>
                    <a:lstStyle/>
                    <a:p>
                      <a:r>
                        <a:rPr lang="en-IN" sz="1700" dirty="0"/>
                        <a:t>Recipient of Service</a:t>
                      </a:r>
                      <a:endParaRPr lang="en-IN" sz="1700" dirty="0">
                        <a:latin typeface="Palatino Linotype" panose="02040502050505030304" pitchFamily="18" charset="0"/>
                      </a:endParaRPr>
                    </a:p>
                  </a:txBody>
                  <a:tcPr/>
                </a:tc>
                <a:extLst>
                  <a:ext uri="{0D108BD9-81ED-4DB2-BD59-A6C34878D82A}">
                    <a16:rowId xmlns:a16="http://schemas.microsoft.com/office/drawing/2014/main" val="1959675400"/>
                  </a:ext>
                </a:extLst>
              </a:tr>
              <a:tr h="1153710">
                <a:tc>
                  <a:txBody>
                    <a:bodyPr/>
                    <a:lstStyle/>
                    <a:p>
                      <a:pPr algn="just"/>
                      <a:r>
                        <a:rPr lang="en-IN" sz="1700" dirty="0"/>
                        <a:t>5B.</a:t>
                      </a:r>
                      <a:endParaRPr lang="en-IN" sz="1700" dirty="0">
                        <a:latin typeface="Palatino Linotype" panose="02040502050505030304" pitchFamily="18" charset="0"/>
                      </a:endParaRPr>
                    </a:p>
                  </a:txBody>
                  <a:tcPr/>
                </a:tc>
                <a:tc>
                  <a:txBody>
                    <a:bodyPr/>
                    <a:lstStyle/>
                    <a:p>
                      <a:pPr algn="just"/>
                      <a:r>
                        <a:rPr lang="en-US" sz="1700" dirty="0"/>
                        <a:t>Services supplied by any person by way of transfer of development rights or Floor Space Index (FSI) (including additional FSI) </a:t>
                      </a:r>
                      <a:r>
                        <a:rPr lang="en-US" sz="1700" b="1" dirty="0">
                          <a:solidFill>
                            <a:schemeClr val="accent1"/>
                          </a:solidFill>
                        </a:rPr>
                        <a:t>for construction of a project </a:t>
                      </a:r>
                      <a:r>
                        <a:rPr lang="en-US" sz="1700" dirty="0"/>
                        <a:t>by a promoter</a:t>
                      </a:r>
                      <a:endParaRPr lang="en-IN" sz="1700" dirty="0">
                        <a:latin typeface="Palatino Linotype" panose="02040502050505030304" pitchFamily="18" charset="0"/>
                      </a:endParaRPr>
                    </a:p>
                  </a:txBody>
                  <a:tcPr/>
                </a:tc>
                <a:tc>
                  <a:txBody>
                    <a:bodyPr/>
                    <a:lstStyle/>
                    <a:p>
                      <a:pPr algn="just"/>
                      <a:r>
                        <a:rPr lang="en-IN" sz="1700" dirty="0"/>
                        <a:t>Any person</a:t>
                      </a:r>
                      <a:endParaRPr lang="en-IN" sz="1700" dirty="0">
                        <a:latin typeface="Palatino Linotype" panose="02040502050505030304" pitchFamily="18" charset="0"/>
                      </a:endParaRPr>
                    </a:p>
                  </a:txBody>
                  <a:tcPr/>
                </a:tc>
                <a:tc>
                  <a:txBody>
                    <a:bodyPr/>
                    <a:lstStyle/>
                    <a:p>
                      <a:pPr algn="just"/>
                      <a:r>
                        <a:rPr lang="en-IN" sz="1700" dirty="0"/>
                        <a:t>Promotor</a:t>
                      </a:r>
                      <a:endParaRPr lang="en-IN" sz="1700" dirty="0">
                        <a:latin typeface="Palatino Linotype" panose="02040502050505030304" pitchFamily="18" charset="0"/>
                      </a:endParaRPr>
                    </a:p>
                  </a:txBody>
                  <a:tcPr/>
                </a:tc>
                <a:extLst>
                  <a:ext uri="{0D108BD9-81ED-4DB2-BD59-A6C34878D82A}">
                    <a16:rowId xmlns:a16="http://schemas.microsoft.com/office/drawing/2014/main" val="2682390475"/>
                  </a:ext>
                </a:extLst>
              </a:tr>
              <a:tr h="1785386">
                <a:tc>
                  <a:txBody>
                    <a:bodyPr/>
                    <a:lstStyle/>
                    <a:p>
                      <a:pPr algn="just"/>
                      <a:r>
                        <a:rPr lang="en-IN" sz="1700" dirty="0"/>
                        <a:t>5C</a:t>
                      </a:r>
                      <a:endParaRPr lang="en-IN" sz="1700" dirty="0">
                        <a:latin typeface="Palatino Linotype" panose="02040502050505030304" pitchFamily="18" charset="0"/>
                      </a:endParaRPr>
                    </a:p>
                  </a:txBody>
                  <a:tcPr/>
                </a:tc>
                <a:tc>
                  <a:txBody>
                    <a:bodyPr/>
                    <a:lstStyle/>
                    <a:p>
                      <a:pPr algn="just"/>
                      <a:r>
                        <a:rPr lang="en-US" sz="1700" dirty="0"/>
                        <a:t>Long term lease of land (30 years or more) by any person against consideration in the form of upfront amount (called as premium, salami, cost, price, development charges or by any other name) </a:t>
                      </a:r>
                      <a:r>
                        <a:rPr lang="en-US" sz="1700" b="1" dirty="0">
                          <a:solidFill>
                            <a:schemeClr val="accent1"/>
                          </a:solidFill>
                        </a:rPr>
                        <a:t>and/or periodic rent </a:t>
                      </a:r>
                      <a:r>
                        <a:rPr lang="en-US" sz="1700" dirty="0"/>
                        <a:t>for construction of a project by a promoter. </a:t>
                      </a:r>
                      <a:endParaRPr lang="en-IN" sz="1700" dirty="0">
                        <a:latin typeface="Palatino Linotype" panose="02040502050505030304" pitchFamily="18" charset="0"/>
                      </a:endParaRPr>
                    </a:p>
                  </a:txBody>
                  <a:tcPr/>
                </a:tc>
                <a:tc>
                  <a:txBody>
                    <a:bodyPr/>
                    <a:lstStyle/>
                    <a:p>
                      <a:pPr algn="just"/>
                      <a:r>
                        <a:rPr lang="en-IN" sz="1700" dirty="0"/>
                        <a:t>Any person</a:t>
                      </a:r>
                      <a:endParaRPr lang="en-IN" sz="1700" dirty="0">
                        <a:latin typeface="Palatino Linotype" panose="02040502050505030304" pitchFamily="18" charset="0"/>
                      </a:endParaRPr>
                    </a:p>
                  </a:txBody>
                  <a:tcPr/>
                </a:tc>
                <a:tc>
                  <a:txBody>
                    <a:bodyPr/>
                    <a:lstStyle/>
                    <a:p>
                      <a:pPr algn="just"/>
                      <a:r>
                        <a:rPr lang="en-IN" sz="1700" dirty="0"/>
                        <a:t>Promotor</a:t>
                      </a:r>
                      <a:endParaRPr lang="en-IN" sz="1700" dirty="0">
                        <a:latin typeface="Palatino Linotype" panose="02040502050505030304" pitchFamily="18" charset="0"/>
                      </a:endParaRPr>
                    </a:p>
                  </a:txBody>
                  <a:tcPr/>
                </a:tc>
                <a:extLst>
                  <a:ext uri="{0D108BD9-81ED-4DB2-BD59-A6C34878D82A}">
                    <a16:rowId xmlns:a16="http://schemas.microsoft.com/office/drawing/2014/main" val="1464456030"/>
                  </a:ext>
                </a:extLst>
              </a:tr>
            </a:tbl>
          </a:graphicData>
        </a:graphic>
      </p:graphicFrame>
      <p:sp>
        <p:nvSpPr>
          <p:cNvPr id="2" name="Title 1">
            <a:extLst>
              <a:ext uri="{FF2B5EF4-FFF2-40B4-BE49-F238E27FC236}">
                <a16:creationId xmlns:a16="http://schemas.microsoft.com/office/drawing/2014/main" id="{758EC660-AD6B-2B03-9319-44B35CA34B7E}"/>
              </a:ext>
            </a:extLst>
          </p:cNvPr>
          <p:cNvSpPr>
            <a:spLocks noGrp="1"/>
          </p:cNvSpPr>
          <p:nvPr>
            <p:ph type="title"/>
          </p:nvPr>
        </p:nvSpPr>
        <p:spPr>
          <a:xfrm>
            <a:off x="457200" y="274638"/>
            <a:ext cx="7467600" cy="541439"/>
          </a:xfrm>
        </p:spPr>
        <p:txBody>
          <a:bodyPr>
            <a:normAutofit fontScale="90000"/>
          </a:bodyPr>
          <a:lstStyle/>
          <a:p>
            <a:pPr marL="457200" indent="-457200">
              <a:buFont typeface="Wingdings" panose="05000000000000000000" pitchFamily="2" charset="2"/>
              <a:buChar char="q"/>
            </a:pPr>
            <a:r>
              <a:rPr lang="en-IN" sz="2800" b="1" dirty="0">
                <a:solidFill>
                  <a:schemeClr val="tx1"/>
                </a:solidFill>
              </a:rPr>
              <a:t>Reverse Charge of </a:t>
            </a:r>
            <a:r>
              <a:rPr lang="en-IN" sz="2800" b="1" dirty="0" err="1">
                <a:solidFill>
                  <a:schemeClr val="tx1"/>
                </a:solidFill>
              </a:rPr>
              <a:t>tdr</a:t>
            </a:r>
            <a:r>
              <a:rPr lang="en-IN" sz="2800" b="1" dirty="0">
                <a:solidFill>
                  <a:schemeClr val="tx1"/>
                </a:solidFill>
              </a:rPr>
              <a:t> / long term lease</a:t>
            </a:r>
          </a:p>
        </p:txBody>
      </p:sp>
    </p:spTree>
    <p:extLst>
      <p:ext uri="{BB962C8B-B14F-4D97-AF65-F5344CB8AC3E}">
        <p14:creationId xmlns:p14="http://schemas.microsoft.com/office/powerpoint/2010/main" val="583385913"/>
      </p:ext>
    </p:extLst>
  </p:cSld>
  <p:clrMapOvr>
    <a:masterClrMapping/>
  </p:clrMapOvr>
  <p:transition>
    <p:randomBar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5DBE4F-8941-9A7B-C7A5-500EA211657C}"/>
              </a:ext>
            </a:extLst>
          </p:cNvPr>
          <p:cNvSpPr>
            <a:spLocks noGrp="1"/>
          </p:cNvSpPr>
          <p:nvPr>
            <p:ph sz="quarter" idx="1"/>
          </p:nvPr>
        </p:nvSpPr>
        <p:spPr>
          <a:xfrm>
            <a:off x="457200" y="314793"/>
            <a:ext cx="7671816" cy="6159159"/>
          </a:xfrm>
        </p:spPr>
        <p:txBody>
          <a:bodyPr>
            <a:normAutofit fontScale="85000" lnSpcReduction="20000"/>
          </a:bodyPr>
          <a:lstStyle/>
          <a:p>
            <a:pPr algn="just">
              <a:lnSpc>
                <a:spcPct val="200000"/>
              </a:lnSpc>
              <a:spcAft>
                <a:spcPts val="800"/>
              </a:spcAft>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The valuation of premises allotted to SRA or members of the society is to be determined as per Rule 27 which reads as follows:</a:t>
            </a:r>
          </a:p>
          <a:p>
            <a:pPr marL="0" indent="0" algn="just">
              <a:lnSpc>
                <a:spcPct val="200000"/>
              </a:lnSpc>
              <a:spcAft>
                <a:spcPts val="800"/>
              </a:spcAft>
              <a:buNone/>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Rule 27. </a:t>
            </a:r>
            <a:r>
              <a:rPr lang="en-IN" sz="1800" b="1" kern="100" dirty="0">
                <a:effectLst/>
                <a:latin typeface="Arial" panose="020B0604020202020204" pitchFamily="34" charset="0"/>
                <a:ea typeface="Calibri" panose="020F0502020204030204" pitchFamily="34" charset="0"/>
                <a:cs typeface="Times New Roman" panose="02020603050405020304" pitchFamily="18" charset="0"/>
              </a:rPr>
              <a:t>Value of supply of goods or services where the consideration is not wholly in money. -</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Where the supply of goods or services is for a consideration not wholly in money, the value of the supply shall, -</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Both"/>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be the open market value of such supply;</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Both"/>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if the open market value is not available under clause (a), be the sum total of consideration in money and any such further amount in money as is equivalent to the consideration not in money, if such amount is known at the time of supply;</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buFont typeface="+mj-lt"/>
              <a:buAutoNum type="alphaLcParenBoth"/>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if the value of supply is not determinable under clause (a) or clause (b), be the value of supply of goods or services or both of like kind and quality;</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800"/>
              </a:spcAft>
              <a:buFont typeface="+mj-lt"/>
              <a:buAutoNum type="alphaLcParenBoth"/>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if the value is not determinable under clause (a) or clause (b) or clause (c), be the sum total of consideration in money and such further amount in money that is equivalent to consideration not in money as determined by the application of rule 30 or rule 31 in that order.</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6EB93E93-03D0-A6DB-18EA-EE6DD2E86314}"/>
              </a:ext>
            </a:extLst>
          </p:cNvPr>
          <p:cNvSpPr>
            <a:spLocks noGrp="1"/>
          </p:cNvSpPr>
          <p:nvPr>
            <p:ph type="sldNum" sz="quarter" idx="15"/>
          </p:nvPr>
        </p:nvSpPr>
        <p:spPr/>
        <p:txBody>
          <a:bodyPr/>
          <a:lstStyle/>
          <a:p>
            <a:fld id="{0AF90783-203F-4A0B-94C9-A1FF1C2A050D}" type="slidenum">
              <a:rPr lang="en-IN" smtClean="0"/>
              <a:t>14</a:t>
            </a:fld>
            <a:endParaRPr lang="en-IN"/>
          </a:p>
        </p:txBody>
      </p:sp>
    </p:spTree>
    <p:extLst>
      <p:ext uri="{BB962C8B-B14F-4D97-AF65-F5344CB8AC3E}">
        <p14:creationId xmlns:p14="http://schemas.microsoft.com/office/powerpoint/2010/main" val="1897404279"/>
      </p:ext>
    </p:extLst>
  </p:cSld>
  <p:clrMapOvr>
    <a:masterClrMapping/>
  </p:clrMapOvr>
  <p:transition>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046509-4424-133E-636D-A99506DFBABE}"/>
              </a:ext>
            </a:extLst>
          </p:cNvPr>
          <p:cNvSpPr>
            <a:spLocks noGrp="1"/>
          </p:cNvSpPr>
          <p:nvPr>
            <p:ph sz="quarter" idx="1"/>
          </p:nvPr>
        </p:nvSpPr>
        <p:spPr>
          <a:xfrm>
            <a:off x="457200" y="269823"/>
            <a:ext cx="7467600" cy="6204129"/>
          </a:xfrm>
        </p:spPr>
        <p:txBody>
          <a:bodyPr>
            <a:normAutofit fontScale="92500" lnSpcReduction="20000"/>
          </a:bodyPr>
          <a:lstStyle/>
          <a:p>
            <a:pPr marL="0" indent="0" algn="just">
              <a:lnSpc>
                <a:spcPct val="150000"/>
              </a:lnSpc>
              <a:spcAft>
                <a:spcPts val="800"/>
              </a:spcAft>
              <a:buNone/>
            </a:pPr>
            <a:r>
              <a:rPr lang="en-IN" sz="1700" i="1" kern="100" dirty="0">
                <a:effectLst/>
                <a:latin typeface="Arial" panose="020B0604020202020204" pitchFamily="34" charset="0"/>
                <a:ea typeface="Calibri" panose="020F0502020204030204" pitchFamily="34" charset="0"/>
                <a:cs typeface="Times New Roman" panose="02020603050405020304" pitchFamily="18" charset="0"/>
              </a:rPr>
              <a:t>Illustration :</a:t>
            </a:r>
            <a:endParaRPr lang="en-IN" sz="1700" kern="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mj-lt"/>
              <a:buAutoNum type="arabicParenBoth"/>
            </a:pPr>
            <a:r>
              <a:rPr lang="en-IN" sz="1700" i="1" kern="100" dirty="0">
                <a:effectLst/>
                <a:latin typeface="Arial" panose="020B0604020202020204" pitchFamily="34" charset="0"/>
                <a:ea typeface="Calibri" panose="020F0502020204030204" pitchFamily="34" charset="0"/>
                <a:cs typeface="Times New Roman" panose="02020603050405020304" pitchFamily="18" charset="0"/>
              </a:rPr>
              <a:t>Where a new phone is supplied for twenty thousand rupees along with the exchange of an old phone and if the price of the new phone without exchange is twenty four thousand rupees, the open market value of the new phone is twenty four thousand rupees.</a:t>
            </a:r>
            <a:endParaRPr lang="en-IN" sz="1700" kern="100" dirty="0">
              <a:effectLst/>
              <a:latin typeface="Arial" panose="020B0604020202020204" pitchFamily="34" charset="0"/>
              <a:ea typeface="Calibri" panose="020F0502020204030204" pitchFamily="34" charset="0"/>
              <a:cs typeface="Times New Roman" panose="02020603050405020304" pitchFamily="18" charset="0"/>
            </a:endParaRPr>
          </a:p>
          <a:p>
            <a:pPr marL="742950" lvl="1" indent="-285750" algn="just">
              <a:lnSpc>
                <a:spcPct val="150000"/>
              </a:lnSpc>
              <a:spcAft>
                <a:spcPts val="800"/>
              </a:spcAft>
              <a:buFont typeface="+mj-lt"/>
              <a:buAutoNum type="arabicParenBoth"/>
            </a:pPr>
            <a:r>
              <a:rPr lang="en-IN" sz="1700" i="1" kern="100" dirty="0">
                <a:effectLst/>
                <a:latin typeface="Arial" panose="020B0604020202020204" pitchFamily="34" charset="0"/>
                <a:ea typeface="Calibri" panose="020F0502020204030204" pitchFamily="34" charset="0"/>
                <a:cs typeface="Times New Roman" panose="02020603050405020304" pitchFamily="18" charset="0"/>
              </a:rPr>
              <a:t>Where a laptop is supplied for forty thousand rupees along with the barter of a printer that is manufactured by the recipient and the value of the printer known at the time of supply is four thousand rupees but the open market value of the laptop is not known, the value of the supply of the laptop is forty four thousand rupee</a:t>
            </a:r>
            <a:endParaRPr lang="en-IN" sz="17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200000"/>
              </a:lnSpc>
              <a:spcAft>
                <a:spcPts val="800"/>
              </a:spcAft>
              <a:buNone/>
            </a:pPr>
            <a:r>
              <a:rPr lang="en-IN" sz="1700" kern="100" dirty="0">
                <a:effectLst/>
                <a:latin typeface="Arial" panose="020B0604020202020204" pitchFamily="34" charset="0"/>
                <a:ea typeface="Calibri" panose="020F0502020204030204" pitchFamily="34" charset="0"/>
                <a:cs typeface="Times New Roman" panose="02020603050405020304" pitchFamily="18" charset="0"/>
              </a:rPr>
              <a:t>The phrase ‘open market value’ and ‘like, kind and quality’ is defined in explanation below Rule 35 of the GST Rules which is reproduced below:</a:t>
            </a:r>
          </a:p>
          <a:p>
            <a:pPr marL="342900" lvl="0" indent="-342900" algn="just">
              <a:lnSpc>
                <a:spcPct val="115000"/>
              </a:lnSpc>
              <a:spcAft>
                <a:spcPts val="800"/>
              </a:spcAft>
              <a:buFont typeface="+mj-lt"/>
              <a:buAutoNum type="alphaLcParenBoth"/>
            </a:pPr>
            <a:r>
              <a:rPr lang="en-IN" sz="1700" i="1" kern="100" dirty="0">
                <a:effectLst/>
                <a:latin typeface="Arial" panose="020B0604020202020204" pitchFamily="34" charset="0"/>
                <a:ea typeface="Calibri" panose="020F0502020204030204" pitchFamily="34" charset="0"/>
                <a:cs typeface="Times New Roman" panose="02020603050405020304" pitchFamily="18" charset="0"/>
              </a:rPr>
              <a:t>"open market value" of a supply of goods or services or both means the full value in money, excluding the integrated tax, central tax, State tax, Union territory tax and the cess payable by a person in a transaction, where the supplier and the recipient of the supply are not related and the price is the sole consideration, to obtain such supply at the same time when the supply being valued is made;</a:t>
            </a:r>
            <a:endParaRPr lang="en-IN" sz="1700" kern="100" dirty="0">
              <a:effectLst/>
              <a:latin typeface="Arial" panose="020B060402020202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212F6310-EA52-C99A-974C-7A225CEBF961}"/>
              </a:ext>
            </a:extLst>
          </p:cNvPr>
          <p:cNvSpPr>
            <a:spLocks noGrp="1"/>
          </p:cNvSpPr>
          <p:nvPr>
            <p:ph type="sldNum" sz="quarter" idx="15"/>
          </p:nvPr>
        </p:nvSpPr>
        <p:spPr/>
        <p:txBody>
          <a:bodyPr/>
          <a:lstStyle/>
          <a:p>
            <a:fld id="{0AF90783-203F-4A0B-94C9-A1FF1C2A050D}" type="slidenum">
              <a:rPr lang="en-IN" smtClean="0"/>
              <a:t>15</a:t>
            </a:fld>
            <a:endParaRPr lang="en-IN"/>
          </a:p>
        </p:txBody>
      </p:sp>
    </p:spTree>
    <p:extLst>
      <p:ext uri="{BB962C8B-B14F-4D97-AF65-F5344CB8AC3E}">
        <p14:creationId xmlns:p14="http://schemas.microsoft.com/office/powerpoint/2010/main" val="2112342287"/>
      </p:ext>
    </p:extLst>
  </p:cSld>
  <p:clrMapOvr>
    <a:masterClrMapping/>
  </p:clrMapOvr>
  <p:transition>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649CAF-F390-E44B-9B83-A673E1E8D5E7}"/>
              </a:ext>
            </a:extLst>
          </p:cNvPr>
          <p:cNvSpPr>
            <a:spLocks noGrp="1"/>
          </p:cNvSpPr>
          <p:nvPr>
            <p:ph sz="quarter" idx="1"/>
          </p:nvPr>
        </p:nvSpPr>
        <p:spPr>
          <a:xfrm>
            <a:off x="457200" y="359764"/>
            <a:ext cx="7467600" cy="6114188"/>
          </a:xfrm>
        </p:spPr>
        <p:txBody>
          <a:bodyPr>
            <a:normAutofit fontScale="85000" lnSpcReduction="10000"/>
          </a:bodyPr>
          <a:lstStyle/>
          <a:p>
            <a:pPr marL="342900" lvl="0" indent="-342900" algn="just">
              <a:lnSpc>
                <a:spcPct val="160000"/>
              </a:lnSpc>
              <a:spcAft>
                <a:spcPts val="800"/>
              </a:spcAft>
              <a:buFont typeface="+mj-lt"/>
              <a:buAutoNum type="alphaLcParenR" startAt="2"/>
            </a:pPr>
            <a:r>
              <a:rPr lang="en-IN" sz="1800" i="1" kern="100" dirty="0">
                <a:effectLst/>
                <a:latin typeface="Arial" panose="020B0604020202020204" pitchFamily="34" charset="0"/>
                <a:ea typeface="Calibri" panose="020F0502020204030204" pitchFamily="34" charset="0"/>
                <a:cs typeface="Times New Roman" panose="02020603050405020304" pitchFamily="18" charset="0"/>
              </a:rPr>
              <a:t>"supply of goods or services or both of like kind and quality" means any other supply of goods or services or both made under similar circumstances that, in respect of the characteristics, quality, quantity, functional components, materials, and the reputation of the goods or services or both first mentioned, is the same as, or closely or substantially resembles, that supply of goods or services or both.</a:t>
            </a:r>
            <a:endParaRPr lang="en-IN" sz="1800" kern="100" dirty="0">
              <a:effectLst/>
              <a:latin typeface="Arial" panose="020B0604020202020204" pitchFamily="34" charset="0"/>
              <a:ea typeface="Calibri" panose="020F0502020204030204" pitchFamily="34" charset="0"/>
              <a:cs typeface="Times New Roman" panose="02020603050405020304" pitchFamily="18" charset="0"/>
            </a:endParaRPr>
          </a:p>
          <a:p>
            <a:pPr marL="0" indent="0" algn="just">
              <a:lnSpc>
                <a:spcPct val="200000"/>
              </a:lnSpc>
              <a:spcAft>
                <a:spcPts val="800"/>
              </a:spcAft>
              <a:buNone/>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If the allotted premises does not fit in the above definition the value will have to be determined under Rule 30 of GST Rules on the basis of cost of construction plus 10%.</a:t>
            </a:r>
          </a:p>
          <a:p>
            <a:pPr algn="just">
              <a:lnSpc>
                <a:spcPct val="200000"/>
              </a:lnSpc>
              <a:spcAft>
                <a:spcPts val="800"/>
              </a:spcAft>
              <a:buFont typeface="Courier New" panose="02070309020205020404" pitchFamily="49" charset="0"/>
              <a:buChar char="o"/>
            </a:pPr>
            <a:r>
              <a:rPr lang="en-IN" sz="1800" b="1" u="sng" kern="100" dirty="0">
                <a:effectLst/>
                <a:latin typeface="Arial" panose="020B0604020202020204" pitchFamily="34" charset="0"/>
                <a:ea typeface="Calibri" panose="020F0502020204030204" pitchFamily="34" charset="0"/>
                <a:cs typeface="Times New Roman" panose="02020603050405020304" pitchFamily="18" charset="0"/>
              </a:rPr>
              <a:t>Self development</a:t>
            </a:r>
          </a:p>
          <a:p>
            <a:pPr marL="0" indent="0" algn="just">
              <a:lnSpc>
                <a:spcPct val="200000"/>
              </a:lnSpc>
              <a:spcAft>
                <a:spcPts val="800"/>
              </a:spcAft>
              <a:buNone/>
            </a:pPr>
            <a:r>
              <a:rPr lang="en-IN" sz="1800" kern="100" dirty="0">
                <a:effectLst/>
                <a:latin typeface="Arial" panose="020B0604020202020204" pitchFamily="34" charset="0"/>
                <a:ea typeface="Calibri" panose="020F0502020204030204" pitchFamily="34" charset="0"/>
                <a:cs typeface="Times New Roman" panose="02020603050405020304" pitchFamily="18" charset="0"/>
              </a:rPr>
              <a:t>Some of the society also undertake development of society by themselves. By deeming fiction under Section 7 sub-section (1) (aa), the activities or transactions other than individual to its members for valuable consideration is taxable supply. Therefore, it is felt that GST is payable on premises allotted to members of society.</a:t>
            </a:r>
          </a:p>
          <a:p>
            <a:endParaRPr lang="en-IN" dirty="0"/>
          </a:p>
        </p:txBody>
      </p:sp>
      <p:sp>
        <p:nvSpPr>
          <p:cNvPr id="4" name="Slide Number Placeholder 3">
            <a:extLst>
              <a:ext uri="{FF2B5EF4-FFF2-40B4-BE49-F238E27FC236}">
                <a16:creationId xmlns:a16="http://schemas.microsoft.com/office/drawing/2014/main" id="{C7994CFF-DCAF-9515-D40A-61FD9A1FB479}"/>
              </a:ext>
            </a:extLst>
          </p:cNvPr>
          <p:cNvSpPr>
            <a:spLocks noGrp="1"/>
          </p:cNvSpPr>
          <p:nvPr>
            <p:ph type="sldNum" sz="quarter" idx="15"/>
          </p:nvPr>
        </p:nvSpPr>
        <p:spPr/>
        <p:txBody>
          <a:bodyPr/>
          <a:lstStyle/>
          <a:p>
            <a:fld id="{0AF90783-203F-4A0B-94C9-A1FF1C2A050D}" type="slidenum">
              <a:rPr lang="en-IN" smtClean="0"/>
              <a:t>16</a:t>
            </a:fld>
            <a:endParaRPr lang="en-IN"/>
          </a:p>
        </p:txBody>
      </p:sp>
    </p:spTree>
    <p:extLst>
      <p:ext uri="{BB962C8B-B14F-4D97-AF65-F5344CB8AC3E}">
        <p14:creationId xmlns:p14="http://schemas.microsoft.com/office/powerpoint/2010/main" val="282352732"/>
      </p:ext>
    </p:extLst>
  </p:cSld>
  <p:clrMapOvr>
    <a:masterClrMapping/>
  </p:clrMapOvr>
  <p:transition>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Landowner-Promoter</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061546"/>
            <a:ext cx="8267412" cy="5584914"/>
          </a:xfrm>
        </p:spPr>
        <p:txBody>
          <a:bodyPr>
            <a:normAutofit/>
          </a:bodyPr>
          <a:lstStyle/>
          <a:p>
            <a:pPr algn="just"/>
            <a:r>
              <a:rPr lang="en-US" sz="2000" dirty="0"/>
              <a:t>The landowner who are unable to develop the property themselves transfers the development right to the developer in consideration of constructed premises.</a:t>
            </a:r>
          </a:p>
          <a:p>
            <a:pPr algn="just"/>
            <a:endParaRPr lang="en-US" sz="2000" dirty="0"/>
          </a:p>
          <a:p>
            <a:pPr algn="just"/>
            <a:r>
              <a:rPr lang="en-US" sz="2000" dirty="0"/>
              <a:t>The developer is liable to pay GST on such constructed premises handed over to the landowner.</a:t>
            </a:r>
          </a:p>
          <a:p>
            <a:pPr algn="just"/>
            <a:endParaRPr lang="en-US" sz="2000" dirty="0"/>
          </a:p>
          <a:p>
            <a:pPr algn="just"/>
            <a:r>
              <a:rPr lang="en-US" sz="2000" dirty="0"/>
              <a:t>Notification No. 11/2017-CT (Rate) specifically provides that the landowner will be entitled to the credit of such GST paid which can be utilized by him on payment of GST on sale of such premises.</a:t>
            </a:r>
          </a:p>
          <a:p>
            <a:pPr algn="just"/>
            <a:endParaRPr lang="en-US" sz="2000" dirty="0"/>
          </a:p>
          <a:p>
            <a:pPr algn="just"/>
            <a:r>
              <a:rPr lang="en-US" sz="2000" dirty="0"/>
              <a:t>The credit can be availed by the landowner only when the sale of property and the payment of tax by the builder happens while the property is under construction. </a:t>
            </a:r>
          </a:p>
          <a:p>
            <a:pPr algn="just"/>
            <a:endParaRPr lang="en-US" sz="2000" dirty="0"/>
          </a:p>
          <a:p>
            <a:pPr algn="just"/>
            <a:r>
              <a:rPr lang="en-US" sz="2000" dirty="0"/>
              <a:t>The notification is applicable only for residential property.</a:t>
            </a:r>
            <a:endParaRPr lang="en-IN"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17</a:t>
            </a:fld>
            <a:endParaRPr lang="en-IN" sz="1600" dirty="0"/>
          </a:p>
        </p:txBody>
      </p:sp>
    </p:spTree>
    <p:extLst>
      <p:ext uri="{BB962C8B-B14F-4D97-AF65-F5344CB8AC3E}">
        <p14:creationId xmlns:p14="http://schemas.microsoft.com/office/powerpoint/2010/main" val="3372120709"/>
      </p:ext>
    </p:extLst>
  </p:cSld>
  <p:clrMapOvr>
    <a:masterClrMapping/>
  </p:clrMapOvr>
  <p:transition>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Time of payment</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061546"/>
            <a:ext cx="8267412" cy="5584914"/>
          </a:xfrm>
        </p:spPr>
        <p:txBody>
          <a:bodyPr>
            <a:normAutofit/>
          </a:bodyPr>
          <a:lstStyle/>
          <a:p>
            <a:pPr algn="just"/>
            <a:r>
              <a:rPr lang="en-US" sz="2000" dirty="0"/>
              <a:t>As per Notification No. 6/2019 – CT (Rate) the tax on the constructed premises handed over to the landowner/developer will be payable at the time of obtaining Occupation Certificate.</a:t>
            </a:r>
          </a:p>
          <a:p>
            <a:pPr algn="just"/>
            <a:endParaRPr lang="en-US" sz="2000" dirty="0">
              <a:highlight>
                <a:srgbClr val="FFFF00"/>
              </a:highlight>
            </a:endParaRPr>
          </a:p>
          <a:p>
            <a:pPr algn="just"/>
            <a:r>
              <a:rPr lang="en-US" sz="2000" dirty="0"/>
              <a:t>However, the tax on the supply of TDR on reverse charge basis will be payable upfront when the TDR is supplied for development of commercial apartments and the consideration is not paid in the form of constructed premises.</a:t>
            </a:r>
          </a:p>
          <a:p>
            <a:pPr algn="just"/>
            <a:endParaRPr lang="en-US" sz="2000" dirty="0"/>
          </a:p>
          <a:p>
            <a:pPr algn="just"/>
            <a:r>
              <a:rPr lang="en-US" sz="2000" dirty="0"/>
              <a:t>If the consideration is paid in the form of constructed premises, the tax will be payable at the time of Occupation Certificate.</a:t>
            </a:r>
            <a:endParaRPr lang="en-IN"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18</a:t>
            </a:fld>
            <a:endParaRPr lang="en-IN" sz="1600" dirty="0"/>
          </a:p>
        </p:txBody>
      </p:sp>
    </p:spTree>
    <p:extLst>
      <p:ext uri="{BB962C8B-B14F-4D97-AF65-F5344CB8AC3E}">
        <p14:creationId xmlns:p14="http://schemas.microsoft.com/office/powerpoint/2010/main" val="811371880"/>
      </p:ext>
    </p:extLst>
  </p:cSld>
  <p:clrMapOvr>
    <a:masterClrMapping/>
  </p:clrMapOvr>
  <p:transition>
    <p:randomBar dir="ver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232012" y="1072055"/>
            <a:ext cx="8319138" cy="5574405"/>
          </a:xfrm>
        </p:spPr>
        <p:txBody>
          <a:bodyPr>
            <a:normAutofit/>
          </a:bodyPr>
          <a:lstStyle/>
          <a:p>
            <a:pPr algn="just"/>
            <a:r>
              <a:rPr lang="en-US" sz="2000" dirty="0"/>
              <a:t>Whether a view can be taken that no GST is payable in case of receipt of development rights from society as it is not in course of business?</a:t>
            </a:r>
          </a:p>
          <a:p>
            <a:pPr marL="0" indent="0" algn="just">
              <a:buNone/>
            </a:pPr>
            <a:endParaRPr lang="en-US" sz="2000" dirty="0"/>
          </a:p>
          <a:p>
            <a:pPr algn="just"/>
            <a:r>
              <a:rPr lang="en-US" sz="2000" dirty="0"/>
              <a:t>Whether a view can be taken that no GST is payable on area developed for society or land owner on the basis of Vasantha Greens judgement?</a:t>
            </a:r>
          </a:p>
          <a:p>
            <a:pPr algn="just"/>
            <a:endParaRPr lang="en-US" sz="2000" dirty="0"/>
          </a:p>
          <a:p>
            <a:pPr algn="just"/>
            <a:r>
              <a:rPr lang="en-US" sz="2000" dirty="0"/>
              <a:t>What will be the value of flats given to society members in case of society redevelopment where the flats sold in open market are having altogether different amenities and different construction quality?</a:t>
            </a:r>
          </a:p>
          <a:p>
            <a:pPr algn="just"/>
            <a:endParaRPr lang="en-US" sz="2000" dirty="0"/>
          </a:p>
          <a:p>
            <a:pPr algn="just"/>
            <a:r>
              <a:rPr lang="en-US" sz="2000" dirty="0"/>
              <a:t>What is the time of payment of GST in case of redevelopment?</a:t>
            </a:r>
          </a:p>
          <a:p>
            <a:pPr algn="just"/>
            <a:endParaRPr lang="en-US" sz="2000" dirty="0"/>
          </a:p>
          <a:p>
            <a:pPr marL="0" indent="0" algn="just">
              <a:buNone/>
            </a:pPr>
            <a:endParaRPr lang="en-US" sz="2000" b="1" dirty="0">
              <a:solidFill>
                <a:schemeClr val="accent1"/>
              </a:solidFill>
            </a:endParaRPr>
          </a:p>
          <a:p>
            <a:pPr marL="0" lvl="1" indent="0" algn="just">
              <a:buNone/>
            </a:pPr>
            <a:endParaRPr lang="en-US" sz="2000" dirty="0">
              <a:latin typeface="Palatino Linotype" panose="02040502050505030304" pitchFamily="18" charset="0"/>
            </a:endParaRPr>
          </a:p>
        </p:txBody>
      </p:sp>
      <p:sp>
        <p:nvSpPr>
          <p:cNvPr id="5" name="Slide Number Placeholder 4">
            <a:extLst>
              <a:ext uri="{FF2B5EF4-FFF2-40B4-BE49-F238E27FC236}">
                <a16:creationId xmlns:a16="http://schemas.microsoft.com/office/drawing/2014/main" id="{0D19BBD1-0BAA-4A00-83BB-200A88F767D1}"/>
              </a:ext>
            </a:extLst>
          </p:cNvPr>
          <p:cNvSpPr txBox="1">
            <a:spLocks/>
          </p:cNvSpPr>
          <p:nvPr/>
        </p:nvSpPr>
        <p:spPr>
          <a:xfrm>
            <a:off x="7869837" y="5785851"/>
            <a:ext cx="1180604" cy="884254"/>
          </a:xfrm>
          <a:prstGeom prst="rect">
            <a:avLst/>
          </a:prstGeom>
        </p:spPr>
        <p:txBody>
          <a:bodyPr/>
          <a:lstStyle>
            <a:defPPr>
              <a:defRPr lang="en-US"/>
            </a:defPPr>
            <a:lvl1pPr algn="l" rtl="0" fontAlgn="base">
              <a:spcBef>
                <a:spcPct val="0"/>
              </a:spcBef>
              <a:spcAft>
                <a:spcPct val="0"/>
              </a:spcAft>
              <a:defRPr i="1" u="sng" kern="1200">
                <a:solidFill>
                  <a:schemeClr val="tx1"/>
                </a:solidFill>
                <a:latin typeface="Garamond" pitchFamily="18" charset="0"/>
                <a:ea typeface="+mn-ea"/>
                <a:cs typeface="+mn-cs"/>
              </a:defRPr>
            </a:lvl1pPr>
            <a:lvl2pPr marL="457200" algn="l" rtl="0" fontAlgn="base">
              <a:spcBef>
                <a:spcPct val="0"/>
              </a:spcBef>
              <a:spcAft>
                <a:spcPct val="0"/>
              </a:spcAft>
              <a:defRPr i="1" u="sng" kern="1200">
                <a:solidFill>
                  <a:schemeClr val="tx1"/>
                </a:solidFill>
                <a:latin typeface="Garamond" pitchFamily="18" charset="0"/>
                <a:ea typeface="+mn-ea"/>
                <a:cs typeface="+mn-cs"/>
              </a:defRPr>
            </a:lvl2pPr>
            <a:lvl3pPr marL="914400" algn="l" rtl="0" fontAlgn="base">
              <a:spcBef>
                <a:spcPct val="0"/>
              </a:spcBef>
              <a:spcAft>
                <a:spcPct val="0"/>
              </a:spcAft>
              <a:defRPr i="1" u="sng" kern="1200">
                <a:solidFill>
                  <a:schemeClr val="tx1"/>
                </a:solidFill>
                <a:latin typeface="Garamond" pitchFamily="18" charset="0"/>
                <a:ea typeface="+mn-ea"/>
                <a:cs typeface="+mn-cs"/>
              </a:defRPr>
            </a:lvl3pPr>
            <a:lvl4pPr marL="1371600" algn="l" rtl="0" fontAlgn="base">
              <a:spcBef>
                <a:spcPct val="0"/>
              </a:spcBef>
              <a:spcAft>
                <a:spcPct val="0"/>
              </a:spcAft>
              <a:defRPr i="1" u="sng" kern="1200">
                <a:solidFill>
                  <a:schemeClr val="tx1"/>
                </a:solidFill>
                <a:latin typeface="Garamond" pitchFamily="18" charset="0"/>
                <a:ea typeface="+mn-ea"/>
                <a:cs typeface="+mn-cs"/>
              </a:defRPr>
            </a:lvl4pPr>
            <a:lvl5pPr marL="1828800" algn="l" rtl="0" fontAlgn="base">
              <a:spcBef>
                <a:spcPct val="0"/>
              </a:spcBef>
              <a:spcAft>
                <a:spcPct val="0"/>
              </a:spcAft>
              <a:defRPr i="1" u="sng" kern="1200">
                <a:solidFill>
                  <a:schemeClr val="tx1"/>
                </a:solidFill>
                <a:latin typeface="Garamond" pitchFamily="18" charset="0"/>
                <a:ea typeface="+mn-ea"/>
                <a:cs typeface="+mn-cs"/>
              </a:defRPr>
            </a:lvl5pPr>
            <a:lvl6pPr marL="2286000" algn="l" defTabSz="914400" rtl="0" eaLnBrk="1" latinLnBrk="0" hangingPunct="1">
              <a:defRPr i="1" u="sng" kern="1200">
                <a:solidFill>
                  <a:schemeClr val="tx1"/>
                </a:solidFill>
                <a:latin typeface="Garamond" pitchFamily="18" charset="0"/>
                <a:ea typeface="+mn-ea"/>
                <a:cs typeface="+mn-cs"/>
              </a:defRPr>
            </a:lvl6pPr>
            <a:lvl7pPr marL="2743200" algn="l" defTabSz="914400" rtl="0" eaLnBrk="1" latinLnBrk="0" hangingPunct="1">
              <a:defRPr i="1" u="sng" kern="1200">
                <a:solidFill>
                  <a:schemeClr val="tx1"/>
                </a:solidFill>
                <a:latin typeface="Garamond" pitchFamily="18" charset="0"/>
                <a:ea typeface="+mn-ea"/>
                <a:cs typeface="+mn-cs"/>
              </a:defRPr>
            </a:lvl7pPr>
            <a:lvl8pPr marL="3200400" algn="l" defTabSz="914400" rtl="0" eaLnBrk="1" latinLnBrk="0" hangingPunct="1">
              <a:defRPr i="1" u="sng" kern="1200">
                <a:solidFill>
                  <a:schemeClr val="tx1"/>
                </a:solidFill>
                <a:latin typeface="Garamond" pitchFamily="18" charset="0"/>
                <a:ea typeface="+mn-ea"/>
                <a:cs typeface="+mn-cs"/>
              </a:defRPr>
            </a:lvl8pPr>
            <a:lvl9pPr marL="3657600" algn="l" defTabSz="914400" rtl="0" eaLnBrk="1" latinLnBrk="0" hangingPunct="1">
              <a:defRPr i="1" u="sng" kern="1200">
                <a:solidFill>
                  <a:schemeClr val="tx1"/>
                </a:solidFill>
                <a:latin typeface="Garamond" pitchFamily="18" charset="0"/>
                <a:ea typeface="+mn-ea"/>
                <a:cs typeface="+mn-cs"/>
              </a:defRPr>
            </a:lvl9pPr>
          </a:lstStyle>
          <a:p>
            <a:pPr algn="ctr"/>
            <a:fld id="{ADB63EE2-3D19-409D-AECE-488E9653ABB8}" type="slidenum">
              <a:rPr lang="en-US" b="1" i="0" u="none" smtClean="0">
                <a:solidFill>
                  <a:schemeClr val="bg1"/>
                </a:solidFill>
              </a:rPr>
              <a:pPr algn="ctr"/>
              <a:t>19</a:t>
            </a:fld>
            <a:endParaRPr lang="en-US" b="1" i="0" u="none" dirty="0">
              <a:solidFill>
                <a:schemeClr val="bg1"/>
              </a:solidFill>
            </a:endParaRPr>
          </a:p>
        </p:txBody>
      </p:sp>
      <p:sp>
        <p:nvSpPr>
          <p:cNvPr id="2" name="Title 1">
            <a:extLst>
              <a:ext uri="{FF2B5EF4-FFF2-40B4-BE49-F238E27FC236}">
                <a16:creationId xmlns:a16="http://schemas.microsoft.com/office/drawing/2014/main" id="{37E46B5E-D87B-51E4-DAD4-991BE655CC3D}"/>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US" sz="2800" b="1" dirty="0">
                <a:solidFill>
                  <a:schemeClr val="tx1"/>
                </a:solidFill>
              </a:rPr>
              <a:t>I</a:t>
            </a:r>
            <a:r>
              <a:rPr lang="en-IN" sz="2800" b="1" dirty="0" err="1">
                <a:solidFill>
                  <a:schemeClr val="tx1"/>
                </a:solidFill>
              </a:rPr>
              <a:t>ssues</a:t>
            </a:r>
            <a:r>
              <a:rPr lang="en-IN" sz="2800" b="1" dirty="0">
                <a:solidFill>
                  <a:schemeClr val="tx1"/>
                </a:solidFill>
              </a:rPr>
              <a:t> in Redevelopment</a:t>
            </a:r>
          </a:p>
        </p:txBody>
      </p:sp>
    </p:spTree>
    <p:extLst>
      <p:ext uri="{BB962C8B-B14F-4D97-AF65-F5344CB8AC3E}">
        <p14:creationId xmlns:p14="http://schemas.microsoft.com/office/powerpoint/2010/main" val="2136580338"/>
      </p:ext>
    </p:extLst>
  </p:cSld>
  <p:clrMapOvr>
    <a:masterClrMapping/>
  </p:clrMapOvr>
  <p:transition>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2280C-2CDE-4A96-ABE1-283738B1FD83}"/>
              </a:ext>
            </a:extLst>
          </p:cNvPr>
          <p:cNvSpPr>
            <a:spLocks noGrp="1"/>
          </p:cNvSpPr>
          <p:nvPr>
            <p:ph type="title"/>
          </p:nvPr>
        </p:nvSpPr>
        <p:spPr>
          <a:xfrm>
            <a:off x="457200" y="134911"/>
            <a:ext cx="7467600" cy="599607"/>
          </a:xfrm>
        </p:spPr>
        <p:txBody>
          <a:bodyPr>
            <a:normAutofit/>
          </a:bodyPr>
          <a:lstStyle/>
          <a:p>
            <a:r>
              <a:rPr lang="en-GB" sz="2500" b="1" dirty="0">
                <a:solidFill>
                  <a:schemeClr val="accent1"/>
                </a:solidFill>
              </a:rPr>
              <a:t>REAL ESTATE – TOPICS</a:t>
            </a:r>
            <a:endParaRPr lang="en-IN" sz="2500" b="1" dirty="0">
              <a:solidFill>
                <a:schemeClr val="accent1"/>
              </a:solidFill>
            </a:endParaRPr>
          </a:p>
        </p:txBody>
      </p:sp>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457200" y="809297"/>
            <a:ext cx="7467600" cy="5664655"/>
          </a:xfrm>
        </p:spPr>
        <p:txBody>
          <a:bodyPr>
            <a:normAutofit fontScale="92500" lnSpcReduction="10000"/>
          </a:bodyPr>
          <a:lstStyle/>
          <a:p>
            <a:pPr marL="457200" indent="-457200" algn="just">
              <a:lnSpc>
                <a:spcPct val="150000"/>
              </a:lnSpc>
              <a:buSzPct val="100000"/>
              <a:buAutoNum type="arabicParenR"/>
            </a:pPr>
            <a:r>
              <a:rPr lang="en-GB" b="1" dirty="0">
                <a:effectLst/>
              </a:rPr>
              <a:t>Before &amp; After 01-04-2019</a:t>
            </a:r>
          </a:p>
          <a:p>
            <a:pPr marL="457200" indent="-457200" algn="just">
              <a:lnSpc>
                <a:spcPct val="150000"/>
              </a:lnSpc>
              <a:buSzPct val="100000"/>
              <a:buAutoNum type="arabicParenR"/>
            </a:pPr>
            <a:r>
              <a:rPr lang="en-GB" b="1" dirty="0">
                <a:effectLst/>
              </a:rPr>
              <a:t>Option of Ongoing Project</a:t>
            </a:r>
          </a:p>
          <a:p>
            <a:pPr marL="457200" indent="-457200" algn="just">
              <a:lnSpc>
                <a:spcPct val="150000"/>
              </a:lnSpc>
              <a:buSzPct val="100000"/>
              <a:buAutoNum type="arabicParenR"/>
            </a:pPr>
            <a:r>
              <a:rPr lang="en-GB" b="1" dirty="0"/>
              <a:t>Rate of Tax on Affordable &amp; Non-Affordable Apartment</a:t>
            </a:r>
          </a:p>
          <a:p>
            <a:pPr marL="457200" indent="-457200" algn="just">
              <a:lnSpc>
                <a:spcPct val="150000"/>
              </a:lnSpc>
              <a:buSzPct val="100000"/>
              <a:buAutoNum type="arabicParenR"/>
            </a:pPr>
            <a:r>
              <a:rPr lang="en-GB" b="1" dirty="0">
                <a:effectLst/>
              </a:rPr>
              <a:t>Supply of TD</a:t>
            </a:r>
            <a:r>
              <a:rPr lang="en-GB" b="1" dirty="0"/>
              <a:t>R/Long Term Lease</a:t>
            </a:r>
          </a:p>
          <a:p>
            <a:pPr marL="457200" indent="-457200" algn="just">
              <a:lnSpc>
                <a:spcPct val="150000"/>
              </a:lnSpc>
              <a:buSzPct val="100000"/>
              <a:buFont typeface="Wingdings"/>
              <a:buAutoNum type="arabicParenR"/>
            </a:pPr>
            <a:r>
              <a:rPr lang="en-GB" b="1" dirty="0">
                <a:effectLst/>
              </a:rPr>
              <a:t>Reverse Charge of TD</a:t>
            </a:r>
            <a:r>
              <a:rPr lang="en-GB" b="1" dirty="0"/>
              <a:t>R/Long Term Lease</a:t>
            </a:r>
          </a:p>
          <a:p>
            <a:pPr marL="457200" indent="-457200" algn="just">
              <a:lnSpc>
                <a:spcPct val="150000"/>
              </a:lnSpc>
              <a:buSzPct val="100000"/>
              <a:buFont typeface="Wingdings"/>
              <a:buAutoNum type="arabicParenR"/>
            </a:pPr>
            <a:r>
              <a:rPr lang="en-GB" b="1" dirty="0">
                <a:effectLst/>
              </a:rPr>
              <a:t>Landowner-Pr</a:t>
            </a:r>
            <a:r>
              <a:rPr lang="en-GB" b="1" dirty="0"/>
              <a:t>omoter</a:t>
            </a:r>
          </a:p>
          <a:p>
            <a:pPr marL="457200" indent="-457200" algn="just">
              <a:lnSpc>
                <a:spcPct val="150000"/>
              </a:lnSpc>
              <a:buSzPct val="100000"/>
              <a:buFont typeface="Wingdings"/>
              <a:buAutoNum type="arabicParenR"/>
            </a:pPr>
            <a:r>
              <a:rPr lang="en-GB" b="1" dirty="0"/>
              <a:t>Time of Payment</a:t>
            </a:r>
          </a:p>
          <a:p>
            <a:pPr marL="457200" indent="-457200" algn="just">
              <a:lnSpc>
                <a:spcPct val="150000"/>
              </a:lnSpc>
              <a:buSzPct val="100000"/>
              <a:buFont typeface="Wingdings"/>
              <a:buAutoNum type="arabicParenR"/>
            </a:pPr>
            <a:r>
              <a:rPr lang="en-GB" b="1" dirty="0">
                <a:effectLst/>
              </a:rPr>
              <a:t>Co</a:t>
            </a:r>
            <a:r>
              <a:rPr lang="en-GB" b="1" dirty="0"/>
              <a:t>mpliance to Condition for New Rate</a:t>
            </a:r>
          </a:p>
          <a:p>
            <a:pPr marL="457200" indent="-457200" algn="just">
              <a:lnSpc>
                <a:spcPct val="150000"/>
              </a:lnSpc>
              <a:buSzPct val="100000"/>
              <a:buFont typeface="Wingdings"/>
              <a:buAutoNum type="arabicParenR"/>
            </a:pPr>
            <a:r>
              <a:rPr lang="en-GB" b="1" dirty="0">
                <a:effectLst/>
              </a:rPr>
              <a:t>Reversal of Credit</a:t>
            </a:r>
          </a:p>
          <a:p>
            <a:pPr marL="457200" indent="-457200" algn="just">
              <a:lnSpc>
                <a:spcPct val="150000"/>
              </a:lnSpc>
              <a:buSzPct val="100000"/>
              <a:buFont typeface="Wingdings"/>
              <a:buAutoNum type="arabicParenR"/>
            </a:pPr>
            <a:r>
              <a:rPr lang="en-GB" b="1" dirty="0"/>
              <a:t>Maintenance of Record</a:t>
            </a:r>
          </a:p>
          <a:p>
            <a:pPr marL="457200" indent="-457200" algn="just">
              <a:lnSpc>
                <a:spcPct val="150000"/>
              </a:lnSpc>
              <a:buSzPct val="100000"/>
              <a:buFont typeface="Wingdings"/>
              <a:buAutoNum type="arabicParenR"/>
            </a:pPr>
            <a:r>
              <a:rPr lang="en-GB" b="1" dirty="0">
                <a:effectLst/>
              </a:rPr>
              <a:t>Activit</a:t>
            </a:r>
            <a:r>
              <a:rPr lang="en-GB" b="1" dirty="0"/>
              <a:t>y of Plotted Development</a:t>
            </a:r>
          </a:p>
          <a:p>
            <a:pPr marL="457200" indent="-457200" algn="just">
              <a:lnSpc>
                <a:spcPct val="150000"/>
              </a:lnSpc>
              <a:buSzPct val="100000"/>
              <a:buFont typeface="Wingdings"/>
              <a:buAutoNum type="arabicParenR"/>
            </a:pPr>
            <a:r>
              <a:rPr lang="en-GB" b="1" dirty="0">
                <a:effectLst/>
              </a:rPr>
              <a:t>Cancellation of Flat</a:t>
            </a:r>
          </a:p>
          <a:p>
            <a:pPr marL="457200" indent="-457200" algn="just">
              <a:lnSpc>
                <a:spcPct val="150000"/>
              </a:lnSpc>
              <a:buSzPct val="100000"/>
              <a:buFont typeface="Wingdings"/>
              <a:buAutoNum type="arabicParenR"/>
            </a:pPr>
            <a:r>
              <a:rPr lang="en-GB" b="1" dirty="0"/>
              <a:t>Issues in Redevelopment</a:t>
            </a:r>
            <a:endParaRPr lang="en-GB" b="1" dirty="0">
              <a:effectLst/>
            </a:endParaRPr>
          </a:p>
          <a:p>
            <a:pPr marL="457200" indent="-457200" algn="just">
              <a:lnSpc>
                <a:spcPct val="150000"/>
              </a:lnSpc>
              <a:buSzPct val="100000"/>
              <a:buAutoNum type="arabicParenR"/>
            </a:pPr>
            <a:endParaRPr lang="en-GB" b="1" dirty="0">
              <a:effectLst/>
            </a:endParaRPr>
          </a:p>
          <a:p>
            <a:pPr marL="457200" indent="-457200" algn="just">
              <a:lnSpc>
                <a:spcPct val="150000"/>
              </a:lnSpc>
              <a:buSzPct val="100000"/>
              <a:buAutoNum type="arabicParenR"/>
            </a:pPr>
            <a:endParaRPr lang="en-GB" b="1" dirty="0">
              <a:effectLst/>
            </a:endParaRPr>
          </a:p>
        </p:txBody>
      </p:sp>
      <p:sp>
        <p:nvSpPr>
          <p:cNvPr id="7" name="Slide Number Placeholder 3">
            <a:extLst>
              <a:ext uri="{FF2B5EF4-FFF2-40B4-BE49-F238E27FC236}">
                <a16:creationId xmlns:a16="http://schemas.microsoft.com/office/drawing/2014/main" id="{5597F970-C95D-4A71-95C6-39D71AF285A9}"/>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a:t>
            </a:fld>
            <a:endParaRPr lang="en-IN" dirty="0"/>
          </a:p>
        </p:txBody>
      </p:sp>
    </p:spTree>
    <p:extLst>
      <p:ext uri="{BB962C8B-B14F-4D97-AF65-F5344CB8AC3E}">
        <p14:creationId xmlns:p14="http://schemas.microsoft.com/office/powerpoint/2010/main" val="3447308479"/>
      </p:ext>
    </p:extLst>
  </p:cSld>
  <p:clrMapOvr>
    <a:masterClrMapping/>
  </p:clrMapOvr>
  <p:transition>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8042224" cy="541439"/>
          </a:xfrm>
        </p:spPr>
        <p:txBody>
          <a:bodyPr>
            <a:normAutofit/>
          </a:bodyPr>
          <a:lstStyle/>
          <a:p>
            <a:pPr marL="457200" indent="-457200">
              <a:buFont typeface="Wingdings" panose="05000000000000000000" pitchFamily="2" charset="2"/>
              <a:buChar char="q"/>
            </a:pPr>
            <a:r>
              <a:rPr lang="en-IN" sz="2800" b="1" dirty="0">
                <a:solidFill>
                  <a:schemeClr val="tx1"/>
                </a:solidFill>
              </a:rPr>
              <a:t>Compliance to conditions for New Rate</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algn="just"/>
            <a:r>
              <a:rPr lang="en-US" sz="2000" dirty="0"/>
              <a:t>Tax shall be paid in Cash. Closing balance of ITC should not be used.</a:t>
            </a:r>
          </a:p>
          <a:p>
            <a:pPr algn="just"/>
            <a:endParaRPr lang="en-US" sz="2000" dirty="0"/>
          </a:p>
          <a:p>
            <a:pPr algn="just"/>
            <a:r>
              <a:rPr lang="en-US" sz="2000" dirty="0"/>
              <a:t>ITC cannot be taken except to the extent of transition credit as calculated as per Annexure I &amp; II of the notification.</a:t>
            </a:r>
          </a:p>
          <a:p>
            <a:pPr algn="just"/>
            <a:endParaRPr lang="en-US" sz="2000" dirty="0"/>
          </a:p>
          <a:p>
            <a:pPr algn="just"/>
            <a:r>
              <a:rPr lang="en-US" sz="2000" dirty="0"/>
              <a:t>Where value of input and input services received from registered suppliers falls short of the said threshold of 80%, tax will have to be paid by the promoter under RCM @ 18%.</a:t>
            </a:r>
          </a:p>
          <a:p>
            <a:pPr algn="just"/>
            <a:endParaRPr lang="en-US" sz="2000" dirty="0"/>
          </a:p>
          <a:p>
            <a:pPr marL="274320" lvl="1" indent="0" algn="just">
              <a:buNone/>
            </a:pPr>
            <a:r>
              <a:rPr lang="en-US" sz="1775" dirty="0"/>
              <a:t>(a) In computing value of 80%, the purchase/obtaining of services by way of grant of TDR/FSI, long term lease premium of land, electricity, high speed diesel, motor spirit, natural gas will not be computed.</a:t>
            </a:r>
          </a:p>
          <a:p>
            <a:pPr marL="274320" lvl="1" indent="0" algn="just">
              <a:buNone/>
            </a:pPr>
            <a:endParaRPr lang="en-US" sz="1775" dirty="0"/>
          </a:p>
          <a:p>
            <a:pPr marL="274320" lvl="1" indent="0" algn="just">
              <a:buNone/>
            </a:pPr>
            <a:r>
              <a:rPr lang="en-US" sz="1775" dirty="0"/>
              <a:t>(b) Where cement is received from an unregistered person, the promoter shall pay tax at the applicable rates of cement under RCM. [benefit of 80% is not available]. Tax shall be paid in the month in which cement is received.</a:t>
            </a:r>
          </a:p>
          <a:p>
            <a:pPr algn="just"/>
            <a:endParaRPr lang="en-US"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20</a:t>
            </a:fld>
            <a:endParaRPr lang="en-IN" sz="1600" dirty="0"/>
          </a:p>
        </p:txBody>
      </p:sp>
    </p:spTree>
    <p:extLst>
      <p:ext uri="{BB962C8B-B14F-4D97-AF65-F5344CB8AC3E}">
        <p14:creationId xmlns:p14="http://schemas.microsoft.com/office/powerpoint/2010/main" val="1563860411"/>
      </p:ext>
    </p:extLst>
  </p:cSld>
  <p:clrMapOvr>
    <a:masterClrMapping/>
  </p:clrMapOvr>
  <p:transition>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8042224" cy="541439"/>
          </a:xfrm>
        </p:spPr>
        <p:txBody>
          <a:bodyPr>
            <a:normAutofit/>
          </a:bodyPr>
          <a:lstStyle/>
          <a:p>
            <a:pPr marL="457200" indent="-457200">
              <a:buFont typeface="Wingdings" panose="05000000000000000000" pitchFamily="2" charset="2"/>
              <a:buChar char="q"/>
            </a:pPr>
            <a:r>
              <a:rPr lang="en-IN" sz="2800" b="1" dirty="0">
                <a:solidFill>
                  <a:schemeClr val="tx1"/>
                </a:solidFill>
              </a:rPr>
              <a:t>Compliance to conditions for New Rate</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marL="274320" lvl="1" indent="0" algn="just">
              <a:buNone/>
            </a:pPr>
            <a:r>
              <a:rPr lang="en-US" sz="1775" dirty="0"/>
              <a:t>(c) Values of inward supplies received should be calculated during the financial year (or part of the financial year till the date of issuance of CC/OC) and for each project.</a:t>
            </a:r>
          </a:p>
          <a:p>
            <a:pPr marL="274320" lvl="1" indent="0" algn="just">
              <a:buNone/>
            </a:pPr>
            <a:endParaRPr lang="en-US" sz="1775" dirty="0"/>
          </a:p>
          <a:p>
            <a:pPr marL="274320" lvl="1" indent="0" algn="just">
              <a:buNone/>
            </a:pPr>
            <a:r>
              <a:rPr lang="en-US" sz="1775" dirty="0"/>
              <a:t>(d) The said tax payments on the shortfall shall be submitted in the prescribed form electronically on the common portal by end of the quarter following the financial year. The said tax liability be added to the output tax liability in the month not later than June following the end of the financial year.</a:t>
            </a:r>
          </a:p>
          <a:p>
            <a:pPr algn="just"/>
            <a:endParaRPr lang="en-US" sz="2000" dirty="0"/>
          </a:p>
          <a:p>
            <a:pPr algn="just"/>
            <a:r>
              <a:rPr lang="en-US" sz="2000" dirty="0"/>
              <a:t>Inputs and input services on which tax is paid on reverse charge basis shall be deemed to have been purchased from registered person;</a:t>
            </a:r>
          </a:p>
          <a:p>
            <a:pPr algn="just"/>
            <a:endParaRPr lang="en-US" sz="2000" dirty="0"/>
          </a:p>
          <a:p>
            <a:pPr algn="just"/>
            <a:r>
              <a:rPr lang="en-US" sz="2000" dirty="0"/>
              <a:t>ITC not availed shall be reported every month by reporting the same as “Ineligible Credit” in Row No. 4(D)(2) in GSTR-3B. </a:t>
            </a:r>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21</a:t>
            </a:fld>
            <a:endParaRPr lang="en-IN" dirty="0"/>
          </a:p>
        </p:txBody>
      </p:sp>
    </p:spTree>
    <p:extLst>
      <p:ext uri="{BB962C8B-B14F-4D97-AF65-F5344CB8AC3E}">
        <p14:creationId xmlns:p14="http://schemas.microsoft.com/office/powerpoint/2010/main" val="2828595079"/>
      </p:ext>
    </p:extLst>
  </p:cSld>
  <p:clrMapOvr>
    <a:masterClrMapping/>
  </p:clrMapOvr>
  <p:transition>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Reversal of Credit</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algn="just"/>
            <a:r>
              <a:rPr lang="en-US" sz="2000" dirty="0"/>
              <a:t>Rule 42 of the CGST Act has been amended w.e.f. 01/04/2019. As per this rule, the credit will have to be reversed based on the carpet area of the project and not on the basis of value.</a:t>
            </a:r>
          </a:p>
          <a:p>
            <a:pPr algn="just"/>
            <a:endParaRPr lang="en-US" sz="2000" dirty="0"/>
          </a:p>
          <a:p>
            <a:pPr algn="just"/>
            <a:endParaRPr lang="en-US" sz="2000" dirty="0"/>
          </a:p>
          <a:p>
            <a:pPr algn="just"/>
            <a:r>
              <a:rPr lang="en-US" sz="2000" b="1" u="sng" dirty="0"/>
              <a:t>For RREP</a:t>
            </a:r>
          </a:p>
          <a:p>
            <a:pPr algn="just"/>
            <a:r>
              <a:rPr lang="en-US" sz="2000" dirty="0"/>
              <a:t>In case of ongoing projects, if the developer has opted to continue to pay the tax at the earlier rate the reversal of credit will be done at the time of obtaining Occupation Certificate based on the area.</a:t>
            </a:r>
          </a:p>
          <a:p>
            <a:pPr algn="just"/>
            <a:endParaRPr lang="en-US" sz="2000" dirty="0"/>
          </a:p>
          <a:p>
            <a:pPr algn="just"/>
            <a:r>
              <a:rPr lang="en-US" sz="2000" dirty="0"/>
              <a:t>In case the developer has opted to pay the tax at the new rate, reversal will be done at the time of opting for new rate. </a:t>
            </a:r>
          </a:p>
          <a:p>
            <a:pPr algn="just"/>
            <a:endParaRPr lang="en-US" sz="2000" dirty="0"/>
          </a:p>
          <a:p>
            <a:pPr algn="just"/>
            <a:r>
              <a:rPr lang="en-US" sz="2000" dirty="0"/>
              <a:t>In case of new project, the question for reversal does not arise as the reversal cannot be taken.</a:t>
            </a:r>
            <a:endParaRPr lang="en-IN" sz="2000" dirty="0"/>
          </a:p>
          <a:p>
            <a:pPr algn="just"/>
            <a:endParaRPr lang="en-US" sz="2000" dirty="0"/>
          </a:p>
          <a:p>
            <a:pPr algn="just"/>
            <a:endParaRPr lang="en-US"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22</a:t>
            </a:fld>
            <a:endParaRPr lang="en-IN" dirty="0"/>
          </a:p>
        </p:txBody>
      </p:sp>
    </p:spTree>
    <p:extLst>
      <p:ext uri="{BB962C8B-B14F-4D97-AF65-F5344CB8AC3E}">
        <p14:creationId xmlns:p14="http://schemas.microsoft.com/office/powerpoint/2010/main" val="2926340120"/>
      </p:ext>
    </p:extLst>
  </p:cSld>
  <p:clrMapOvr>
    <a:masterClrMapping/>
  </p:clrMapOvr>
  <p:transition>
    <p:randomBa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Reversal of Credit</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030014"/>
            <a:ext cx="8267412" cy="5616445"/>
          </a:xfrm>
        </p:spPr>
        <p:txBody>
          <a:bodyPr>
            <a:normAutofit/>
          </a:bodyPr>
          <a:lstStyle/>
          <a:p>
            <a:pPr algn="just"/>
            <a:r>
              <a:rPr lang="en-US" sz="2000" b="1" u="sng" dirty="0"/>
              <a:t>For REP</a:t>
            </a:r>
          </a:p>
          <a:p>
            <a:pPr algn="just"/>
            <a:r>
              <a:rPr lang="en-US" sz="2000" dirty="0"/>
              <a:t>In case of ongoing projects, if the developer has opted to continue to pay the tax at the earlier rate the reversal of credit will be done at the time of obtaining Occupation Certificate based on the area.</a:t>
            </a:r>
          </a:p>
          <a:p>
            <a:pPr algn="just"/>
            <a:endParaRPr lang="en-US" sz="2000" dirty="0"/>
          </a:p>
          <a:p>
            <a:pPr algn="just"/>
            <a:r>
              <a:rPr lang="en-US" sz="2000" dirty="0"/>
              <a:t>In case the developer has opted to pay the tax at the new rate, reversal will be done at the time of opting for new rate. </a:t>
            </a:r>
          </a:p>
          <a:p>
            <a:pPr algn="just"/>
            <a:endParaRPr lang="en-US" sz="2000" dirty="0"/>
          </a:p>
          <a:p>
            <a:pPr algn="just"/>
            <a:r>
              <a:rPr lang="en-US" sz="2000" dirty="0"/>
              <a:t>In case of new project, proportionate reversal as per Rule 42 will be done on monthly basis since ITC </a:t>
            </a:r>
            <a:r>
              <a:rPr lang="en-US" sz="2000" dirty="0" err="1"/>
              <a:t>w.r.t.</a:t>
            </a:r>
            <a:r>
              <a:rPr lang="en-US" sz="2000" dirty="0"/>
              <a:t> commercial apartment is eligible. Final reversal as on the date of OC will have to be done.</a:t>
            </a:r>
            <a:endParaRPr lang="en-IN" sz="2000" dirty="0"/>
          </a:p>
          <a:p>
            <a:pPr algn="just"/>
            <a:endParaRPr lang="en-US" sz="2000" b="1" u="sng"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23</a:t>
            </a:fld>
            <a:endParaRPr lang="en-IN" dirty="0"/>
          </a:p>
        </p:txBody>
      </p:sp>
    </p:spTree>
    <p:extLst>
      <p:ext uri="{BB962C8B-B14F-4D97-AF65-F5344CB8AC3E}">
        <p14:creationId xmlns:p14="http://schemas.microsoft.com/office/powerpoint/2010/main" val="276605220"/>
      </p:ext>
    </p:extLst>
  </p:cSld>
  <p:clrMapOvr>
    <a:masterClrMapping/>
  </p:clrMapOvr>
  <p:transition>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Maintenance of Records</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algn="just"/>
            <a:r>
              <a:rPr lang="en-US" sz="2000" dirty="0"/>
              <a:t>The builder will have to maintain the records for each project separately to substantiate that 80% cost of inputs and input services have been obtained from registered persons.</a:t>
            </a:r>
          </a:p>
          <a:p>
            <a:pPr algn="just"/>
            <a:endParaRPr lang="en-US" sz="2000" dirty="0">
              <a:highlight>
                <a:srgbClr val="FFFF00"/>
              </a:highlight>
            </a:endParaRPr>
          </a:p>
          <a:p>
            <a:pPr algn="just"/>
            <a:r>
              <a:rPr lang="en-US" sz="2000" dirty="0"/>
              <a:t>He will also have to ensure that the credit not availed by him is reflected in Form GSTR-3B.</a:t>
            </a:r>
            <a:endParaRPr lang="en-IN"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24</a:t>
            </a:fld>
            <a:endParaRPr lang="en-IN" sz="1800" dirty="0"/>
          </a:p>
        </p:txBody>
      </p:sp>
    </p:spTree>
    <p:extLst>
      <p:ext uri="{BB962C8B-B14F-4D97-AF65-F5344CB8AC3E}">
        <p14:creationId xmlns:p14="http://schemas.microsoft.com/office/powerpoint/2010/main" val="4291162671"/>
      </p:ext>
    </p:extLst>
  </p:cSld>
  <p:clrMapOvr>
    <a:masterClrMapping/>
  </p:clrMapOvr>
  <p:transition>
    <p:randomBar dir="ver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232012" y="1145628"/>
            <a:ext cx="8319138" cy="5500832"/>
          </a:xfrm>
        </p:spPr>
        <p:txBody>
          <a:bodyPr>
            <a:normAutofit/>
          </a:bodyPr>
          <a:lstStyle/>
          <a:p>
            <a:pPr algn="just"/>
            <a:r>
              <a:rPr lang="en-US" sz="2000" dirty="0"/>
              <a:t>As per </a:t>
            </a:r>
            <a:r>
              <a:rPr lang="en-US" sz="1800" b="0" i="0" u="none" strike="noStrike" baseline="0" dirty="0">
                <a:solidFill>
                  <a:srgbClr val="000000"/>
                </a:solidFill>
              </a:rPr>
              <a:t>Sr. No. 5 of Schedule III of the CGST Act, 2017, sale of land is kept outside the purview of GST.</a:t>
            </a:r>
          </a:p>
          <a:p>
            <a:pPr algn="just"/>
            <a:endParaRPr lang="en-US" sz="2000" dirty="0"/>
          </a:p>
          <a:p>
            <a:pPr algn="just"/>
            <a:r>
              <a:rPr lang="en-US" sz="2000" dirty="0"/>
              <a:t>In case of plotted development, the land is sold by the developer to plot owner and activities like levelling, laying drainage lines, electricity lines etc. is carried out. </a:t>
            </a:r>
          </a:p>
          <a:p>
            <a:pPr algn="just"/>
            <a:endParaRPr lang="en-US" sz="2000" dirty="0"/>
          </a:p>
          <a:p>
            <a:pPr algn="just"/>
            <a:r>
              <a:rPr lang="en-US" sz="2000" dirty="0"/>
              <a:t>As per Circular No. 177/09/2022 – TRU dated 03-08-2022 (para 14), land sold after some development, like levelling, laying down of sewage lines etc., is also covered within Sr. No.5 of Schedule III and hence no GST is payable.</a:t>
            </a:r>
          </a:p>
          <a:p>
            <a:pPr algn="just"/>
            <a:endParaRPr lang="en-US" sz="2000" dirty="0"/>
          </a:p>
          <a:p>
            <a:pPr algn="just"/>
            <a:r>
              <a:rPr lang="en-US" sz="2000" dirty="0"/>
              <a:t>It appears that other services provided by the developer to the plot owner, such as club house facility, garden, maintenance services, etc. is liable to GST.</a:t>
            </a:r>
            <a:endParaRPr lang="en-US" dirty="0">
              <a:latin typeface="Palatino Linotype" panose="02040502050505030304" pitchFamily="18" charset="0"/>
            </a:endParaRPr>
          </a:p>
        </p:txBody>
      </p:sp>
      <p:sp>
        <p:nvSpPr>
          <p:cNvPr id="5" name="Slide Number Placeholder 4">
            <a:extLst>
              <a:ext uri="{FF2B5EF4-FFF2-40B4-BE49-F238E27FC236}">
                <a16:creationId xmlns:a16="http://schemas.microsoft.com/office/drawing/2014/main" id="{0D19BBD1-0BAA-4A00-83BB-200A88F767D1}"/>
              </a:ext>
            </a:extLst>
          </p:cNvPr>
          <p:cNvSpPr txBox="1">
            <a:spLocks/>
          </p:cNvSpPr>
          <p:nvPr/>
        </p:nvSpPr>
        <p:spPr>
          <a:xfrm>
            <a:off x="7869837" y="5785851"/>
            <a:ext cx="1180604" cy="884254"/>
          </a:xfrm>
          <a:prstGeom prst="rect">
            <a:avLst/>
          </a:prstGeom>
        </p:spPr>
        <p:txBody>
          <a:bodyPr/>
          <a:lstStyle>
            <a:defPPr>
              <a:defRPr lang="en-US"/>
            </a:defPPr>
            <a:lvl1pPr algn="l" rtl="0" fontAlgn="base">
              <a:spcBef>
                <a:spcPct val="0"/>
              </a:spcBef>
              <a:spcAft>
                <a:spcPct val="0"/>
              </a:spcAft>
              <a:defRPr i="1" u="sng" kern="1200">
                <a:solidFill>
                  <a:schemeClr val="tx1"/>
                </a:solidFill>
                <a:latin typeface="Garamond" pitchFamily="18" charset="0"/>
                <a:ea typeface="+mn-ea"/>
                <a:cs typeface="+mn-cs"/>
              </a:defRPr>
            </a:lvl1pPr>
            <a:lvl2pPr marL="457200" algn="l" rtl="0" fontAlgn="base">
              <a:spcBef>
                <a:spcPct val="0"/>
              </a:spcBef>
              <a:spcAft>
                <a:spcPct val="0"/>
              </a:spcAft>
              <a:defRPr i="1" u="sng" kern="1200">
                <a:solidFill>
                  <a:schemeClr val="tx1"/>
                </a:solidFill>
                <a:latin typeface="Garamond" pitchFamily="18" charset="0"/>
                <a:ea typeface="+mn-ea"/>
                <a:cs typeface="+mn-cs"/>
              </a:defRPr>
            </a:lvl2pPr>
            <a:lvl3pPr marL="914400" algn="l" rtl="0" fontAlgn="base">
              <a:spcBef>
                <a:spcPct val="0"/>
              </a:spcBef>
              <a:spcAft>
                <a:spcPct val="0"/>
              </a:spcAft>
              <a:defRPr i="1" u="sng" kern="1200">
                <a:solidFill>
                  <a:schemeClr val="tx1"/>
                </a:solidFill>
                <a:latin typeface="Garamond" pitchFamily="18" charset="0"/>
                <a:ea typeface="+mn-ea"/>
                <a:cs typeface="+mn-cs"/>
              </a:defRPr>
            </a:lvl3pPr>
            <a:lvl4pPr marL="1371600" algn="l" rtl="0" fontAlgn="base">
              <a:spcBef>
                <a:spcPct val="0"/>
              </a:spcBef>
              <a:spcAft>
                <a:spcPct val="0"/>
              </a:spcAft>
              <a:defRPr i="1" u="sng" kern="1200">
                <a:solidFill>
                  <a:schemeClr val="tx1"/>
                </a:solidFill>
                <a:latin typeface="Garamond" pitchFamily="18" charset="0"/>
                <a:ea typeface="+mn-ea"/>
                <a:cs typeface="+mn-cs"/>
              </a:defRPr>
            </a:lvl4pPr>
            <a:lvl5pPr marL="1828800" algn="l" rtl="0" fontAlgn="base">
              <a:spcBef>
                <a:spcPct val="0"/>
              </a:spcBef>
              <a:spcAft>
                <a:spcPct val="0"/>
              </a:spcAft>
              <a:defRPr i="1" u="sng" kern="1200">
                <a:solidFill>
                  <a:schemeClr val="tx1"/>
                </a:solidFill>
                <a:latin typeface="Garamond" pitchFamily="18" charset="0"/>
                <a:ea typeface="+mn-ea"/>
                <a:cs typeface="+mn-cs"/>
              </a:defRPr>
            </a:lvl5pPr>
            <a:lvl6pPr marL="2286000" algn="l" defTabSz="914400" rtl="0" eaLnBrk="1" latinLnBrk="0" hangingPunct="1">
              <a:defRPr i="1" u="sng" kern="1200">
                <a:solidFill>
                  <a:schemeClr val="tx1"/>
                </a:solidFill>
                <a:latin typeface="Garamond" pitchFamily="18" charset="0"/>
                <a:ea typeface="+mn-ea"/>
                <a:cs typeface="+mn-cs"/>
              </a:defRPr>
            </a:lvl6pPr>
            <a:lvl7pPr marL="2743200" algn="l" defTabSz="914400" rtl="0" eaLnBrk="1" latinLnBrk="0" hangingPunct="1">
              <a:defRPr i="1" u="sng" kern="1200">
                <a:solidFill>
                  <a:schemeClr val="tx1"/>
                </a:solidFill>
                <a:latin typeface="Garamond" pitchFamily="18" charset="0"/>
                <a:ea typeface="+mn-ea"/>
                <a:cs typeface="+mn-cs"/>
              </a:defRPr>
            </a:lvl7pPr>
            <a:lvl8pPr marL="3200400" algn="l" defTabSz="914400" rtl="0" eaLnBrk="1" latinLnBrk="0" hangingPunct="1">
              <a:defRPr i="1" u="sng" kern="1200">
                <a:solidFill>
                  <a:schemeClr val="tx1"/>
                </a:solidFill>
                <a:latin typeface="Garamond" pitchFamily="18" charset="0"/>
                <a:ea typeface="+mn-ea"/>
                <a:cs typeface="+mn-cs"/>
              </a:defRPr>
            </a:lvl8pPr>
            <a:lvl9pPr marL="3657600" algn="l" defTabSz="914400" rtl="0" eaLnBrk="1" latinLnBrk="0" hangingPunct="1">
              <a:defRPr i="1" u="sng" kern="1200">
                <a:solidFill>
                  <a:schemeClr val="tx1"/>
                </a:solidFill>
                <a:latin typeface="Garamond" pitchFamily="18" charset="0"/>
                <a:ea typeface="+mn-ea"/>
                <a:cs typeface="+mn-cs"/>
              </a:defRPr>
            </a:lvl9pPr>
          </a:lstStyle>
          <a:p>
            <a:pPr algn="ctr"/>
            <a:fld id="{ADB63EE2-3D19-409D-AECE-488E9653ABB8}" type="slidenum">
              <a:rPr lang="en-US" b="1" i="0" u="none" smtClean="0">
                <a:solidFill>
                  <a:schemeClr val="bg1"/>
                </a:solidFill>
              </a:rPr>
              <a:pPr algn="ctr"/>
              <a:t>25</a:t>
            </a:fld>
            <a:endParaRPr lang="en-US" b="1" i="0" u="none" dirty="0">
              <a:solidFill>
                <a:schemeClr val="bg1"/>
              </a:solidFill>
            </a:endParaRPr>
          </a:p>
        </p:txBody>
      </p:sp>
      <p:sp>
        <p:nvSpPr>
          <p:cNvPr id="2" name="Title 1">
            <a:extLst>
              <a:ext uri="{FF2B5EF4-FFF2-40B4-BE49-F238E27FC236}">
                <a16:creationId xmlns:a16="http://schemas.microsoft.com/office/drawing/2014/main" id="{81F9BDBF-B1D5-6B00-0330-B968D663EF04}"/>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Activity of Plotted Development</a:t>
            </a:r>
          </a:p>
        </p:txBody>
      </p:sp>
    </p:spTree>
    <p:extLst>
      <p:ext uri="{BB962C8B-B14F-4D97-AF65-F5344CB8AC3E}">
        <p14:creationId xmlns:p14="http://schemas.microsoft.com/office/powerpoint/2010/main" val="3203757472"/>
      </p:ext>
    </p:extLst>
  </p:cSld>
  <p:clrMapOvr>
    <a:masterClrMapping/>
  </p:clrMapOvr>
  <p:transition>
    <p:randomBar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232012" y="1008993"/>
            <a:ext cx="8319138" cy="5637467"/>
          </a:xfrm>
        </p:spPr>
        <p:txBody>
          <a:bodyPr>
            <a:normAutofit lnSpcReduction="10000"/>
          </a:bodyPr>
          <a:lstStyle/>
          <a:p>
            <a:pPr algn="just"/>
            <a:r>
              <a:rPr lang="en-US" sz="2000" dirty="0"/>
              <a:t>It is very common in Real Estate Sector that the customer cancels the flat booked by him. In such case, the company must have already paid GST @ 5% while receiving advance at the time of booking from the customer.</a:t>
            </a:r>
          </a:p>
          <a:p>
            <a:pPr algn="just"/>
            <a:endParaRPr lang="en-US" sz="2000" dirty="0"/>
          </a:p>
          <a:p>
            <a:pPr algn="just"/>
            <a:r>
              <a:rPr lang="en-US" sz="2000" dirty="0"/>
              <a:t>Company may forfeit the amount of advance already paid or may separately charge cancellation charges.</a:t>
            </a:r>
          </a:p>
          <a:p>
            <a:pPr algn="just"/>
            <a:endParaRPr lang="en-US" sz="2000" dirty="0"/>
          </a:p>
          <a:p>
            <a:pPr algn="just"/>
            <a:r>
              <a:rPr lang="en-US" sz="2000" b="1" dirty="0">
                <a:solidFill>
                  <a:srgbClr val="FF0000"/>
                </a:solidFill>
              </a:rPr>
              <a:t>Issue: Whether the company will be liable to charge GST @ 18% on cancellation charges received or GST @ 5% is to be charged since it is not a separate supply?</a:t>
            </a:r>
          </a:p>
          <a:p>
            <a:pPr algn="just"/>
            <a:endParaRPr lang="en-US" sz="2000" b="1" dirty="0">
              <a:solidFill>
                <a:srgbClr val="FF0000"/>
              </a:solidFill>
            </a:endParaRPr>
          </a:p>
          <a:p>
            <a:pPr algn="just"/>
            <a:r>
              <a:rPr lang="en-US" sz="2000" dirty="0"/>
              <a:t>Recent CBIC Circular No. 178/10/2022-GST dated 03-08-2022 has clarified that facilitation  supply  of  allowing  cancellation  of  an  intended supply  against payment  of  cancellation  fee  or  retention  or  forfeiture  of  a  part  or  whole  of  the  consideration  or security deposit in such cases should be assessed as the principal supply. Hence, it will attract same GST Rate as that of principal supply.</a:t>
            </a:r>
          </a:p>
          <a:p>
            <a:pPr algn="just"/>
            <a:endParaRPr lang="en-US" sz="2000" dirty="0"/>
          </a:p>
        </p:txBody>
      </p:sp>
      <p:sp>
        <p:nvSpPr>
          <p:cNvPr id="5" name="Slide Number Placeholder 4">
            <a:extLst>
              <a:ext uri="{FF2B5EF4-FFF2-40B4-BE49-F238E27FC236}">
                <a16:creationId xmlns:a16="http://schemas.microsoft.com/office/drawing/2014/main" id="{0D19BBD1-0BAA-4A00-83BB-200A88F767D1}"/>
              </a:ext>
            </a:extLst>
          </p:cNvPr>
          <p:cNvSpPr txBox="1">
            <a:spLocks/>
          </p:cNvSpPr>
          <p:nvPr/>
        </p:nvSpPr>
        <p:spPr>
          <a:xfrm>
            <a:off x="7869837" y="5785851"/>
            <a:ext cx="1180604" cy="884254"/>
          </a:xfrm>
          <a:prstGeom prst="rect">
            <a:avLst/>
          </a:prstGeom>
        </p:spPr>
        <p:txBody>
          <a:bodyPr/>
          <a:lstStyle>
            <a:defPPr>
              <a:defRPr lang="en-US"/>
            </a:defPPr>
            <a:lvl1pPr algn="l" rtl="0" fontAlgn="base">
              <a:spcBef>
                <a:spcPct val="0"/>
              </a:spcBef>
              <a:spcAft>
                <a:spcPct val="0"/>
              </a:spcAft>
              <a:defRPr i="1" u="sng" kern="1200">
                <a:solidFill>
                  <a:schemeClr val="tx1"/>
                </a:solidFill>
                <a:latin typeface="Garamond" pitchFamily="18" charset="0"/>
                <a:ea typeface="+mn-ea"/>
                <a:cs typeface="+mn-cs"/>
              </a:defRPr>
            </a:lvl1pPr>
            <a:lvl2pPr marL="457200" algn="l" rtl="0" fontAlgn="base">
              <a:spcBef>
                <a:spcPct val="0"/>
              </a:spcBef>
              <a:spcAft>
                <a:spcPct val="0"/>
              </a:spcAft>
              <a:defRPr i="1" u="sng" kern="1200">
                <a:solidFill>
                  <a:schemeClr val="tx1"/>
                </a:solidFill>
                <a:latin typeface="Garamond" pitchFamily="18" charset="0"/>
                <a:ea typeface="+mn-ea"/>
                <a:cs typeface="+mn-cs"/>
              </a:defRPr>
            </a:lvl2pPr>
            <a:lvl3pPr marL="914400" algn="l" rtl="0" fontAlgn="base">
              <a:spcBef>
                <a:spcPct val="0"/>
              </a:spcBef>
              <a:spcAft>
                <a:spcPct val="0"/>
              </a:spcAft>
              <a:defRPr i="1" u="sng" kern="1200">
                <a:solidFill>
                  <a:schemeClr val="tx1"/>
                </a:solidFill>
                <a:latin typeface="Garamond" pitchFamily="18" charset="0"/>
                <a:ea typeface="+mn-ea"/>
                <a:cs typeface="+mn-cs"/>
              </a:defRPr>
            </a:lvl3pPr>
            <a:lvl4pPr marL="1371600" algn="l" rtl="0" fontAlgn="base">
              <a:spcBef>
                <a:spcPct val="0"/>
              </a:spcBef>
              <a:spcAft>
                <a:spcPct val="0"/>
              </a:spcAft>
              <a:defRPr i="1" u="sng" kern="1200">
                <a:solidFill>
                  <a:schemeClr val="tx1"/>
                </a:solidFill>
                <a:latin typeface="Garamond" pitchFamily="18" charset="0"/>
                <a:ea typeface="+mn-ea"/>
                <a:cs typeface="+mn-cs"/>
              </a:defRPr>
            </a:lvl4pPr>
            <a:lvl5pPr marL="1828800" algn="l" rtl="0" fontAlgn="base">
              <a:spcBef>
                <a:spcPct val="0"/>
              </a:spcBef>
              <a:spcAft>
                <a:spcPct val="0"/>
              </a:spcAft>
              <a:defRPr i="1" u="sng" kern="1200">
                <a:solidFill>
                  <a:schemeClr val="tx1"/>
                </a:solidFill>
                <a:latin typeface="Garamond" pitchFamily="18" charset="0"/>
                <a:ea typeface="+mn-ea"/>
                <a:cs typeface="+mn-cs"/>
              </a:defRPr>
            </a:lvl5pPr>
            <a:lvl6pPr marL="2286000" algn="l" defTabSz="914400" rtl="0" eaLnBrk="1" latinLnBrk="0" hangingPunct="1">
              <a:defRPr i="1" u="sng" kern="1200">
                <a:solidFill>
                  <a:schemeClr val="tx1"/>
                </a:solidFill>
                <a:latin typeface="Garamond" pitchFamily="18" charset="0"/>
                <a:ea typeface="+mn-ea"/>
                <a:cs typeface="+mn-cs"/>
              </a:defRPr>
            </a:lvl6pPr>
            <a:lvl7pPr marL="2743200" algn="l" defTabSz="914400" rtl="0" eaLnBrk="1" latinLnBrk="0" hangingPunct="1">
              <a:defRPr i="1" u="sng" kern="1200">
                <a:solidFill>
                  <a:schemeClr val="tx1"/>
                </a:solidFill>
                <a:latin typeface="Garamond" pitchFamily="18" charset="0"/>
                <a:ea typeface="+mn-ea"/>
                <a:cs typeface="+mn-cs"/>
              </a:defRPr>
            </a:lvl7pPr>
            <a:lvl8pPr marL="3200400" algn="l" defTabSz="914400" rtl="0" eaLnBrk="1" latinLnBrk="0" hangingPunct="1">
              <a:defRPr i="1" u="sng" kern="1200">
                <a:solidFill>
                  <a:schemeClr val="tx1"/>
                </a:solidFill>
                <a:latin typeface="Garamond" pitchFamily="18" charset="0"/>
                <a:ea typeface="+mn-ea"/>
                <a:cs typeface="+mn-cs"/>
              </a:defRPr>
            </a:lvl8pPr>
            <a:lvl9pPr marL="3657600" algn="l" defTabSz="914400" rtl="0" eaLnBrk="1" latinLnBrk="0" hangingPunct="1">
              <a:defRPr i="1" u="sng" kern="1200">
                <a:solidFill>
                  <a:schemeClr val="tx1"/>
                </a:solidFill>
                <a:latin typeface="Garamond" pitchFamily="18" charset="0"/>
                <a:ea typeface="+mn-ea"/>
                <a:cs typeface="+mn-cs"/>
              </a:defRPr>
            </a:lvl9pPr>
          </a:lstStyle>
          <a:p>
            <a:pPr algn="ctr"/>
            <a:fld id="{ADB63EE2-3D19-409D-AECE-488E9653ABB8}" type="slidenum">
              <a:rPr lang="en-US" b="1" i="0" u="none" smtClean="0">
                <a:solidFill>
                  <a:schemeClr val="bg1"/>
                </a:solidFill>
              </a:rPr>
              <a:pPr algn="ctr"/>
              <a:t>26</a:t>
            </a:fld>
            <a:endParaRPr lang="en-US" b="1" i="0" u="none" dirty="0">
              <a:solidFill>
                <a:schemeClr val="bg1"/>
              </a:solidFill>
            </a:endParaRPr>
          </a:p>
        </p:txBody>
      </p:sp>
      <p:sp>
        <p:nvSpPr>
          <p:cNvPr id="2" name="Title 1">
            <a:extLst>
              <a:ext uri="{FF2B5EF4-FFF2-40B4-BE49-F238E27FC236}">
                <a16:creationId xmlns:a16="http://schemas.microsoft.com/office/drawing/2014/main" id="{81F9BDBF-B1D5-6B00-0330-B968D663EF04}"/>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Cancellation of Apartment</a:t>
            </a:r>
          </a:p>
        </p:txBody>
      </p:sp>
    </p:spTree>
    <p:extLst>
      <p:ext uri="{BB962C8B-B14F-4D97-AF65-F5344CB8AC3E}">
        <p14:creationId xmlns:p14="http://schemas.microsoft.com/office/powerpoint/2010/main" val="842104299"/>
      </p:ext>
    </p:extLst>
  </p:cSld>
  <p:clrMapOvr>
    <a:masterClrMapping/>
  </p:clrMapOvr>
  <p:transition>
    <p:randomBar dir="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04028C-2BFF-426D-AF14-20FCB6785823}"/>
              </a:ext>
            </a:extLst>
          </p:cNvPr>
          <p:cNvSpPr>
            <a:spLocks noGrp="1"/>
          </p:cNvSpPr>
          <p:nvPr>
            <p:ph sz="quarter" idx="1"/>
          </p:nvPr>
        </p:nvSpPr>
        <p:spPr>
          <a:xfrm>
            <a:off x="232012" y="1008993"/>
            <a:ext cx="8319138" cy="5637467"/>
          </a:xfrm>
        </p:spPr>
        <p:txBody>
          <a:bodyPr>
            <a:normAutofit/>
          </a:bodyPr>
          <a:lstStyle/>
          <a:p>
            <a:pPr algn="just"/>
            <a:r>
              <a:rPr lang="en-US" sz="2000" dirty="0"/>
              <a:t>Refund of GST on cancellation of apartment – It is possible to obtain refund of GST paid within 2 years provided the application is made by the purchaser.</a:t>
            </a:r>
          </a:p>
          <a:p>
            <a:pPr algn="just"/>
            <a:endParaRPr lang="en-US" sz="2000" dirty="0"/>
          </a:p>
        </p:txBody>
      </p:sp>
      <p:sp>
        <p:nvSpPr>
          <p:cNvPr id="5" name="Slide Number Placeholder 4">
            <a:extLst>
              <a:ext uri="{FF2B5EF4-FFF2-40B4-BE49-F238E27FC236}">
                <a16:creationId xmlns:a16="http://schemas.microsoft.com/office/drawing/2014/main" id="{0D19BBD1-0BAA-4A00-83BB-200A88F767D1}"/>
              </a:ext>
            </a:extLst>
          </p:cNvPr>
          <p:cNvSpPr txBox="1">
            <a:spLocks/>
          </p:cNvSpPr>
          <p:nvPr/>
        </p:nvSpPr>
        <p:spPr>
          <a:xfrm>
            <a:off x="7869837" y="5785851"/>
            <a:ext cx="1180604" cy="884254"/>
          </a:xfrm>
          <a:prstGeom prst="rect">
            <a:avLst/>
          </a:prstGeom>
        </p:spPr>
        <p:txBody>
          <a:bodyPr/>
          <a:lstStyle>
            <a:defPPr>
              <a:defRPr lang="en-US"/>
            </a:defPPr>
            <a:lvl1pPr algn="l" rtl="0" fontAlgn="base">
              <a:spcBef>
                <a:spcPct val="0"/>
              </a:spcBef>
              <a:spcAft>
                <a:spcPct val="0"/>
              </a:spcAft>
              <a:defRPr i="1" u="sng" kern="1200">
                <a:solidFill>
                  <a:schemeClr val="tx1"/>
                </a:solidFill>
                <a:latin typeface="Garamond" pitchFamily="18" charset="0"/>
                <a:ea typeface="+mn-ea"/>
                <a:cs typeface="+mn-cs"/>
              </a:defRPr>
            </a:lvl1pPr>
            <a:lvl2pPr marL="457200" algn="l" rtl="0" fontAlgn="base">
              <a:spcBef>
                <a:spcPct val="0"/>
              </a:spcBef>
              <a:spcAft>
                <a:spcPct val="0"/>
              </a:spcAft>
              <a:defRPr i="1" u="sng" kern="1200">
                <a:solidFill>
                  <a:schemeClr val="tx1"/>
                </a:solidFill>
                <a:latin typeface="Garamond" pitchFamily="18" charset="0"/>
                <a:ea typeface="+mn-ea"/>
                <a:cs typeface="+mn-cs"/>
              </a:defRPr>
            </a:lvl2pPr>
            <a:lvl3pPr marL="914400" algn="l" rtl="0" fontAlgn="base">
              <a:spcBef>
                <a:spcPct val="0"/>
              </a:spcBef>
              <a:spcAft>
                <a:spcPct val="0"/>
              </a:spcAft>
              <a:defRPr i="1" u="sng" kern="1200">
                <a:solidFill>
                  <a:schemeClr val="tx1"/>
                </a:solidFill>
                <a:latin typeface="Garamond" pitchFamily="18" charset="0"/>
                <a:ea typeface="+mn-ea"/>
                <a:cs typeface="+mn-cs"/>
              </a:defRPr>
            </a:lvl3pPr>
            <a:lvl4pPr marL="1371600" algn="l" rtl="0" fontAlgn="base">
              <a:spcBef>
                <a:spcPct val="0"/>
              </a:spcBef>
              <a:spcAft>
                <a:spcPct val="0"/>
              </a:spcAft>
              <a:defRPr i="1" u="sng" kern="1200">
                <a:solidFill>
                  <a:schemeClr val="tx1"/>
                </a:solidFill>
                <a:latin typeface="Garamond" pitchFamily="18" charset="0"/>
                <a:ea typeface="+mn-ea"/>
                <a:cs typeface="+mn-cs"/>
              </a:defRPr>
            </a:lvl4pPr>
            <a:lvl5pPr marL="1828800" algn="l" rtl="0" fontAlgn="base">
              <a:spcBef>
                <a:spcPct val="0"/>
              </a:spcBef>
              <a:spcAft>
                <a:spcPct val="0"/>
              </a:spcAft>
              <a:defRPr i="1" u="sng" kern="1200">
                <a:solidFill>
                  <a:schemeClr val="tx1"/>
                </a:solidFill>
                <a:latin typeface="Garamond" pitchFamily="18" charset="0"/>
                <a:ea typeface="+mn-ea"/>
                <a:cs typeface="+mn-cs"/>
              </a:defRPr>
            </a:lvl5pPr>
            <a:lvl6pPr marL="2286000" algn="l" defTabSz="914400" rtl="0" eaLnBrk="1" latinLnBrk="0" hangingPunct="1">
              <a:defRPr i="1" u="sng" kern="1200">
                <a:solidFill>
                  <a:schemeClr val="tx1"/>
                </a:solidFill>
                <a:latin typeface="Garamond" pitchFamily="18" charset="0"/>
                <a:ea typeface="+mn-ea"/>
                <a:cs typeface="+mn-cs"/>
              </a:defRPr>
            </a:lvl6pPr>
            <a:lvl7pPr marL="2743200" algn="l" defTabSz="914400" rtl="0" eaLnBrk="1" latinLnBrk="0" hangingPunct="1">
              <a:defRPr i="1" u="sng" kern="1200">
                <a:solidFill>
                  <a:schemeClr val="tx1"/>
                </a:solidFill>
                <a:latin typeface="Garamond" pitchFamily="18" charset="0"/>
                <a:ea typeface="+mn-ea"/>
                <a:cs typeface="+mn-cs"/>
              </a:defRPr>
            </a:lvl7pPr>
            <a:lvl8pPr marL="3200400" algn="l" defTabSz="914400" rtl="0" eaLnBrk="1" latinLnBrk="0" hangingPunct="1">
              <a:defRPr i="1" u="sng" kern="1200">
                <a:solidFill>
                  <a:schemeClr val="tx1"/>
                </a:solidFill>
                <a:latin typeface="Garamond" pitchFamily="18" charset="0"/>
                <a:ea typeface="+mn-ea"/>
                <a:cs typeface="+mn-cs"/>
              </a:defRPr>
            </a:lvl8pPr>
            <a:lvl9pPr marL="3657600" algn="l" defTabSz="914400" rtl="0" eaLnBrk="1" latinLnBrk="0" hangingPunct="1">
              <a:defRPr i="1" u="sng" kern="1200">
                <a:solidFill>
                  <a:schemeClr val="tx1"/>
                </a:solidFill>
                <a:latin typeface="Garamond" pitchFamily="18" charset="0"/>
                <a:ea typeface="+mn-ea"/>
                <a:cs typeface="+mn-cs"/>
              </a:defRPr>
            </a:lvl9pPr>
          </a:lstStyle>
          <a:p>
            <a:pPr algn="ctr"/>
            <a:fld id="{ADB63EE2-3D19-409D-AECE-488E9653ABB8}" type="slidenum">
              <a:rPr lang="en-US" b="1" i="0" u="none" smtClean="0">
                <a:solidFill>
                  <a:schemeClr val="bg1"/>
                </a:solidFill>
              </a:rPr>
              <a:pPr algn="ctr"/>
              <a:t>27</a:t>
            </a:fld>
            <a:endParaRPr lang="en-US" b="1" i="0" u="none" dirty="0">
              <a:solidFill>
                <a:schemeClr val="bg1"/>
              </a:solidFill>
            </a:endParaRPr>
          </a:p>
        </p:txBody>
      </p:sp>
      <p:sp>
        <p:nvSpPr>
          <p:cNvPr id="2" name="Title 1">
            <a:extLst>
              <a:ext uri="{FF2B5EF4-FFF2-40B4-BE49-F238E27FC236}">
                <a16:creationId xmlns:a16="http://schemas.microsoft.com/office/drawing/2014/main" id="{81F9BDBF-B1D5-6B00-0330-B968D663EF04}"/>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Cancellation of Apartment</a:t>
            </a:r>
          </a:p>
        </p:txBody>
      </p:sp>
    </p:spTree>
    <p:extLst>
      <p:ext uri="{BB962C8B-B14F-4D97-AF65-F5344CB8AC3E}">
        <p14:creationId xmlns:p14="http://schemas.microsoft.com/office/powerpoint/2010/main" val="6163159"/>
      </p:ext>
    </p:extLst>
  </p:cSld>
  <p:clrMapOvr>
    <a:masterClrMapping/>
  </p:clrMapOvr>
  <p:transition>
    <p:randomBar dir="ver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2514600" y="164892"/>
            <a:ext cx="6172200" cy="825708"/>
          </a:xfrm>
        </p:spPr>
        <p:txBody>
          <a:bodyPr>
            <a:noAutofit/>
          </a:bodyPr>
          <a:lstStyle/>
          <a:p>
            <a:pPr algn="ctr" fontAlgn="auto">
              <a:spcAft>
                <a:spcPts val="0"/>
              </a:spcAft>
              <a:defRPr/>
            </a:pPr>
            <a:r>
              <a:rPr lang="en-US" sz="4400" b="1" u="sng" dirty="0">
                <a:solidFill>
                  <a:schemeClr val="tx1"/>
                </a:solidFill>
              </a:rPr>
              <a:t>THANK YOU</a:t>
            </a:r>
          </a:p>
        </p:txBody>
      </p:sp>
      <p:sp>
        <p:nvSpPr>
          <p:cNvPr id="90115" name="Rectangle 3"/>
          <p:cNvSpPr>
            <a:spLocks noGrp="1" noChangeArrowheads="1"/>
          </p:cNvSpPr>
          <p:nvPr>
            <p:ph type="subTitle" idx="1"/>
          </p:nvPr>
        </p:nvSpPr>
        <p:spPr>
          <a:xfrm>
            <a:off x="2362200" y="1289154"/>
            <a:ext cx="6477000" cy="5264046"/>
          </a:xfrm>
        </p:spPr>
        <p:txBody>
          <a:bodyPr>
            <a:normAutofit/>
          </a:bodyPr>
          <a:lstStyle/>
          <a:p>
            <a:pPr marL="265113" indent="-265113" algn="ctr">
              <a:lnSpc>
                <a:spcPct val="90000"/>
              </a:lnSpc>
              <a:buFont typeface="Wingdings" pitchFamily="2" charset="2"/>
              <a:buNone/>
            </a:pPr>
            <a:endParaRPr lang="en-US" sz="2800" dirty="0">
              <a:solidFill>
                <a:schemeClr val="tx1"/>
              </a:solidFill>
              <a:latin typeface="+mj-lt"/>
            </a:endParaRPr>
          </a:p>
          <a:p>
            <a:pPr marL="265113" indent="-265113" algn="ctr">
              <a:lnSpc>
                <a:spcPct val="90000"/>
              </a:lnSpc>
              <a:spcBef>
                <a:spcPct val="0"/>
              </a:spcBef>
              <a:defRPr/>
            </a:pPr>
            <a:r>
              <a:rPr lang="en-US" sz="2800" dirty="0">
                <a:solidFill>
                  <a:schemeClr val="tx1"/>
                </a:solidFill>
                <a:latin typeface="+mj-lt"/>
                <a:ea typeface="+mj-ea"/>
                <a:cs typeface="+mj-cs"/>
              </a:rPr>
              <a:t>Presented by</a:t>
            </a:r>
          </a:p>
          <a:p>
            <a:pPr marL="265113" indent="-265113" algn="ctr">
              <a:lnSpc>
                <a:spcPct val="90000"/>
              </a:lnSpc>
              <a:spcBef>
                <a:spcPct val="0"/>
              </a:spcBef>
              <a:defRPr/>
            </a:pPr>
            <a:endParaRPr lang="en-US" sz="2800" dirty="0">
              <a:solidFill>
                <a:schemeClr val="tx1"/>
              </a:solidFill>
              <a:latin typeface="+mj-lt"/>
              <a:ea typeface="+mj-ea"/>
              <a:cs typeface="+mj-cs"/>
            </a:endParaRPr>
          </a:p>
          <a:p>
            <a:pPr marL="265113" indent="-265113" algn="ctr">
              <a:lnSpc>
                <a:spcPct val="90000"/>
              </a:lnSpc>
              <a:spcBef>
                <a:spcPct val="0"/>
              </a:spcBef>
              <a:defRPr/>
            </a:pPr>
            <a:r>
              <a:rPr lang="en-US" sz="3200" dirty="0">
                <a:solidFill>
                  <a:schemeClr val="tx1"/>
                </a:solidFill>
                <a:latin typeface="+mj-lt"/>
                <a:ea typeface="+mj-ea"/>
                <a:cs typeface="+mj-cs"/>
              </a:rPr>
              <a:t>	</a:t>
            </a:r>
            <a:r>
              <a:rPr lang="en-US" sz="2400" u="sng" dirty="0">
                <a:solidFill>
                  <a:schemeClr val="tx2">
                    <a:lumMod val="75000"/>
                  </a:schemeClr>
                </a:solidFill>
                <a:latin typeface="+mj-lt"/>
              </a:rPr>
              <a:t>S</a:t>
            </a:r>
            <a:r>
              <a:rPr lang="en-US" sz="2400" u="sng" dirty="0">
                <a:solidFill>
                  <a:schemeClr val="tx1"/>
                </a:solidFill>
                <a:latin typeface="+mj-lt"/>
              </a:rPr>
              <a:t>. S. Gupta</a:t>
            </a:r>
          </a:p>
          <a:p>
            <a:pPr marL="265113" indent="-265113" algn="ctr">
              <a:lnSpc>
                <a:spcPct val="90000"/>
              </a:lnSpc>
              <a:spcBef>
                <a:spcPct val="0"/>
              </a:spcBef>
              <a:defRPr/>
            </a:pPr>
            <a:r>
              <a:rPr lang="en-US" sz="2400" dirty="0">
                <a:solidFill>
                  <a:schemeClr val="tx1"/>
                </a:solidFill>
                <a:latin typeface="+mj-lt"/>
              </a:rPr>
              <a:t>		</a:t>
            </a:r>
            <a:r>
              <a:rPr lang="en-US" sz="2400" u="sng" dirty="0">
                <a:solidFill>
                  <a:schemeClr val="tx1"/>
                </a:solidFill>
                <a:latin typeface="+mj-lt"/>
              </a:rPr>
              <a:t>Chartered Accountant</a:t>
            </a:r>
          </a:p>
          <a:p>
            <a:pPr marL="265113" indent="-265113" algn="ctr">
              <a:lnSpc>
                <a:spcPct val="90000"/>
              </a:lnSpc>
              <a:spcBef>
                <a:spcPct val="0"/>
              </a:spcBef>
              <a:defRPr/>
            </a:pPr>
            <a:endParaRPr lang="en-US" sz="2400" u="sng" dirty="0">
              <a:solidFill>
                <a:schemeClr val="tx1"/>
              </a:solidFill>
              <a:latin typeface="+mj-lt"/>
            </a:endParaRPr>
          </a:p>
          <a:p>
            <a:pPr marL="265113" indent="-265113" algn="ctr">
              <a:lnSpc>
                <a:spcPct val="90000"/>
              </a:lnSpc>
              <a:buFont typeface="Wingdings" pitchFamily="2" charset="2"/>
              <a:buNone/>
            </a:pPr>
            <a:r>
              <a:rPr lang="en-US" sz="2400" dirty="0">
                <a:solidFill>
                  <a:schemeClr val="tx1"/>
                </a:solidFill>
                <a:latin typeface="+mj-lt"/>
              </a:rPr>
              <a:t>		</a:t>
            </a:r>
            <a:r>
              <a:rPr lang="en-US" sz="2400" i="1" dirty="0">
                <a:solidFill>
                  <a:schemeClr val="tx1"/>
                </a:solidFill>
                <a:latin typeface="+mj-lt"/>
              </a:rPr>
              <a:t>1009-1015, 10</a:t>
            </a:r>
            <a:r>
              <a:rPr lang="en-US" sz="2400" i="1" baseline="30000" dirty="0">
                <a:solidFill>
                  <a:schemeClr val="tx1"/>
                </a:solidFill>
                <a:latin typeface="+mj-lt"/>
              </a:rPr>
              <a:t>th</a:t>
            </a:r>
            <a:r>
              <a:rPr lang="en-US" sz="2400" i="1" dirty="0">
                <a:solidFill>
                  <a:schemeClr val="tx1"/>
                </a:solidFill>
                <a:latin typeface="+mj-lt"/>
              </a:rPr>
              <a:t> Floor, Topiwala Centre,</a:t>
            </a:r>
          </a:p>
          <a:p>
            <a:pPr marL="265113" indent="-265113" algn="ctr">
              <a:lnSpc>
                <a:spcPct val="90000"/>
              </a:lnSpc>
              <a:buFont typeface="Wingdings" pitchFamily="2" charset="2"/>
              <a:buNone/>
            </a:pPr>
            <a:r>
              <a:rPr lang="en-US" sz="2400" i="1" dirty="0">
                <a:solidFill>
                  <a:schemeClr val="tx1"/>
                </a:solidFill>
                <a:latin typeface="+mj-lt"/>
              </a:rPr>
              <a:t>	</a:t>
            </a:r>
            <a:r>
              <a:rPr lang="en-US" sz="2400" i="1" dirty="0" err="1">
                <a:solidFill>
                  <a:schemeClr val="tx1"/>
                </a:solidFill>
                <a:latin typeface="+mj-lt"/>
              </a:rPr>
              <a:t>Topiwala</a:t>
            </a:r>
            <a:r>
              <a:rPr lang="en-US" sz="2400" i="1" dirty="0">
                <a:solidFill>
                  <a:schemeClr val="tx1"/>
                </a:solidFill>
                <a:latin typeface="+mj-lt"/>
              </a:rPr>
              <a:t> Theatre Compound,</a:t>
            </a:r>
          </a:p>
          <a:p>
            <a:pPr marL="265113" indent="-265113" algn="ctr">
              <a:lnSpc>
                <a:spcPct val="90000"/>
              </a:lnSpc>
              <a:buFont typeface="Wingdings" pitchFamily="2" charset="2"/>
              <a:buNone/>
            </a:pPr>
            <a:r>
              <a:rPr lang="en-US" sz="2400" i="1" dirty="0">
                <a:solidFill>
                  <a:schemeClr val="tx1"/>
                </a:solidFill>
                <a:latin typeface="+mj-lt"/>
              </a:rPr>
              <a:t>	Near Goregaon Station,</a:t>
            </a:r>
          </a:p>
          <a:p>
            <a:pPr marL="265113" indent="-265113" algn="ctr">
              <a:lnSpc>
                <a:spcPct val="90000"/>
              </a:lnSpc>
              <a:buFont typeface="Wingdings" pitchFamily="2" charset="2"/>
              <a:buNone/>
            </a:pPr>
            <a:r>
              <a:rPr lang="en-US" sz="2400" i="1" dirty="0">
                <a:solidFill>
                  <a:schemeClr val="tx1"/>
                </a:solidFill>
                <a:latin typeface="+mj-lt"/>
              </a:rPr>
              <a:t>	</a:t>
            </a:r>
            <a:r>
              <a:rPr lang="en-US" sz="2400" i="1" dirty="0" err="1">
                <a:solidFill>
                  <a:schemeClr val="tx1"/>
                </a:solidFill>
                <a:latin typeface="+mj-lt"/>
              </a:rPr>
              <a:t>Goregaon</a:t>
            </a:r>
            <a:r>
              <a:rPr lang="en-US" sz="2400" i="1" dirty="0">
                <a:solidFill>
                  <a:schemeClr val="tx1"/>
                </a:solidFill>
                <a:latin typeface="+mj-lt"/>
              </a:rPr>
              <a:t> (W), Mumbai 400 062</a:t>
            </a:r>
          </a:p>
          <a:p>
            <a:pPr marL="265113" indent="-265113" algn="ctr">
              <a:lnSpc>
                <a:spcPct val="90000"/>
              </a:lnSpc>
              <a:buFont typeface="Wingdings" pitchFamily="2" charset="2"/>
              <a:buNone/>
            </a:pPr>
            <a:r>
              <a:rPr lang="en-US" sz="2400" i="1" dirty="0">
                <a:solidFill>
                  <a:schemeClr val="tx1"/>
                </a:solidFill>
                <a:latin typeface="+mj-lt"/>
              </a:rPr>
              <a:t>	E-mail : archit@ssgupta.in</a:t>
            </a:r>
          </a:p>
          <a:p>
            <a:pPr marL="265113" indent="-265113" algn="ctr">
              <a:lnSpc>
                <a:spcPct val="90000"/>
              </a:lnSpc>
              <a:buFont typeface="Wingdings" pitchFamily="2" charset="2"/>
              <a:buNone/>
            </a:pPr>
            <a:r>
              <a:rPr lang="en-US" sz="2400" i="1" dirty="0">
                <a:solidFill>
                  <a:schemeClr val="tx1"/>
                </a:solidFill>
                <a:latin typeface="+mj-lt"/>
              </a:rPr>
              <a:t>	Ph : 28761424 / 287560161.</a:t>
            </a:r>
          </a:p>
        </p:txBody>
      </p:sp>
      <p:sp>
        <p:nvSpPr>
          <p:cNvPr id="4" name="Slide Number Placeholder 3"/>
          <p:cNvSpPr>
            <a:spLocks noGrp="1"/>
          </p:cNvSpPr>
          <p:nvPr>
            <p:ph type="sldNum" sz="quarter" idx="12"/>
          </p:nvPr>
        </p:nvSpPr>
        <p:spPr>
          <a:xfrm>
            <a:off x="1295400" y="4953000"/>
            <a:ext cx="609600" cy="517524"/>
          </a:xfrm>
          <a:prstGeom prst="rect">
            <a:avLst/>
          </a:prstGeom>
        </p:spPr>
        <p:txBody>
          <a:bodyPr>
            <a:normAutofit/>
          </a:bodyPr>
          <a:lstStyle/>
          <a:p>
            <a:pPr>
              <a:defRPr/>
            </a:pPr>
            <a:fld id="{1C81B983-8D86-44C2-AC9C-6BC120F166A0}" type="slidenum">
              <a:rPr lang="en-US" sz="1800">
                <a:solidFill>
                  <a:schemeClr val="bg1"/>
                </a:solidFill>
              </a:rPr>
              <a:pPr>
                <a:defRPr/>
              </a:pPr>
              <a:t>28</a:t>
            </a:fld>
            <a:endParaRPr lang="en-US" sz="1800" dirty="0">
              <a:solidFill>
                <a:schemeClr val="bg1"/>
              </a:solidFill>
            </a:endParaRPr>
          </a:p>
        </p:txBody>
      </p:sp>
    </p:spTree>
  </p:cSld>
  <p:clrMapOvr>
    <a:masterClrMapping/>
  </p:clrMapOvr>
  <p:transition>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BB252-4454-40BB-B0E7-225C687B69CB}"/>
              </a:ext>
            </a:extLst>
          </p:cNvPr>
          <p:cNvSpPr>
            <a:spLocks noGrp="1"/>
          </p:cNvSpPr>
          <p:nvPr>
            <p:ph type="title"/>
          </p:nvPr>
        </p:nvSpPr>
        <p:spPr>
          <a:xfrm>
            <a:off x="457200" y="274638"/>
            <a:ext cx="7467600" cy="699723"/>
          </a:xfrm>
        </p:spPr>
        <p:txBody>
          <a:bodyPr/>
          <a:lstStyle/>
          <a:p>
            <a:pPr marL="457200" indent="-457200">
              <a:buFont typeface="Wingdings" panose="05000000000000000000" pitchFamily="2" charset="2"/>
              <a:buChar char="q"/>
            </a:pPr>
            <a:r>
              <a:rPr lang="en-US" sz="2800" b="1" dirty="0">
                <a:solidFill>
                  <a:schemeClr val="tx1"/>
                </a:solidFill>
              </a:rPr>
              <a:t>before</a:t>
            </a:r>
            <a:r>
              <a:rPr lang="en-US" dirty="0">
                <a:solidFill>
                  <a:srgbClr val="FF0000"/>
                </a:solidFill>
              </a:rPr>
              <a:t> </a:t>
            </a:r>
            <a:r>
              <a:rPr lang="en-US" sz="2800" b="1" dirty="0">
                <a:solidFill>
                  <a:schemeClr val="tx1"/>
                </a:solidFill>
              </a:rPr>
              <a:t>and</a:t>
            </a:r>
            <a:r>
              <a:rPr lang="en-US" dirty="0">
                <a:solidFill>
                  <a:srgbClr val="FF0000"/>
                </a:solidFill>
              </a:rPr>
              <a:t> </a:t>
            </a:r>
            <a:r>
              <a:rPr lang="en-US" sz="2800" b="1" dirty="0">
                <a:solidFill>
                  <a:schemeClr val="tx1"/>
                </a:solidFill>
              </a:rPr>
              <a:t>after 01-04-2019</a:t>
            </a:r>
            <a:endParaRPr lang="en-US" dirty="0"/>
          </a:p>
        </p:txBody>
      </p:sp>
      <p:sp>
        <p:nvSpPr>
          <p:cNvPr id="4" name="Slide Number Placeholder 3">
            <a:extLst>
              <a:ext uri="{FF2B5EF4-FFF2-40B4-BE49-F238E27FC236}">
                <a16:creationId xmlns:a16="http://schemas.microsoft.com/office/drawing/2014/main" id="{D5E26371-76ED-4868-AC41-C7A6F53F9613}"/>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3</a:t>
            </a:fld>
            <a:endParaRPr lang="en-IN" dirty="0"/>
          </a:p>
        </p:txBody>
      </p:sp>
      <p:sp>
        <p:nvSpPr>
          <p:cNvPr id="5" name="Content Placeholder 2">
            <a:extLst>
              <a:ext uri="{FF2B5EF4-FFF2-40B4-BE49-F238E27FC236}">
                <a16:creationId xmlns:a16="http://schemas.microsoft.com/office/drawing/2014/main" id="{4F95456F-1EDD-06DD-5A79-B82F9F1867E7}"/>
              </a:ext>
            </a:extLst>
          </p:cNvPr>
          <p:cNvSpPr txBox="1">
            <a:spLocks/>
          </p:cNvSpPr>
          <p:nvPr/>
        </p:nvSpPr>
        <p:spPr>
          <a:xfrm>
            <a:off x="405384" y="1229710"/>
            <a:ext cx="8267412" cy="5025547"/>
          </a:xfrm>
          <a:prstGeom prst="rect">
            <a:avLst/>
          </a:prstGeom>
        </p:spPr>
        <p:txBody>
          <a:bodyPr vert="horz">
            <a:normAutofit/>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algn="just"/>
            <a:r>
              <a:rPr lang="en-US" sz="2000" dirty="0" err="1"/>
              <a:t>Upto</a:t>
            </a:r>
            <a:r>
              <a:rPr lang="en-US" sz="2000" dirty="0"/>
              <a:t> 31.03.2019, rate of construction of residential complex service after claiming deduction of 1/3</a:t>
            </a:r>
            <a:r>
              <a:rPr lang="en-US" sz="2000" baseline="30000" dirty="0"/>
              <a:t>rd</a:t>
            </a:r>
            <a:r>
              <a:rPr lang="en-US" sz="2000" dirty="0"/>
              <a:t> for the value of land was 12% and construction of flats under affordable housing was taxed at the rate of 8%.</a:t>
            </a:r>
          </a:p>
          <a:p>
            <a:pPr algn="just"/>
            <a:endParaRPr lang="en-US" sz="2000" dirty="0"/>
          </a:p>
          <a:p>
            <a:pPr algn="just"/>
            <a:r>
              <a:rPr lang="en-US" sz="2000" dirty="0">
                <a:latin typeface="Palatino Linotype" panose="02040502050505030304" pitchFamily="18" charset="0"/>
                <a:ea typeface="Calibri" panose="020F0502020204030204" pitchFamily="34" charset="0"/>
                <a:cs typeface="Mangal" panose="02040503050203030202" pitchFamily="18" charset="0"/>
              </a:rPr>
              <a:t>W.e.f. 01.04.2019, new rates were notified and builders were given an option to avail one option. Either they can continue to charge 12% and 8% and avail input tax credit or they can opt for new rates and forgo the input tax credit.</a:t>
            </a:r>
          </a:p>
          <a:p>
            <a:pPr algn="just"/>
            <a:endParaRPr lang="en-US" sz="2000" dirty="0">
              <a:latin typeface="Palatino Linotype" panose="02040502050505030304" pitchFamily="18" charset="0"/>
              <a:ea typeface="Calibri" panose="020F0502020204030204" pitchFamily="34" charset="0"/>
              <a:cs typeface="Mangal" panose="02040503050203030202" pitchFamily="18" charset="0"/>
            </a:endParaRPr>
          </a:p>
          <a:p>
            <a:pPr marL="274320" lvl="1" indent="0" algn="just">
              <a:buNone/>
            </a:pPr>
            <a:r>
              <a:rPr lang="en-US" sz="2000" dirty="0">
                <a:latin typeface="Palatino Linotype" panose="02040502050505030304" pitchFamily="18" charset="0"/>
                <a:ea typeface="Calibri" panose="020F0502020204030204" pitchFamily="34" charset="0"/>
                <a:cs typeface="Mangal" panose="02040503050203030202" pitchFamily="18" charset="0"/>
              </a:rPr>
              <a:t>The provisions related to new rates are explained in the upcoming slides.</a:t>
            </a:r>
          </a:p>
        </p:txBody>
      </p:sp>
    </p:spTree>
    <p:extLst>
      <p:ext uri="{BB962C8B-B14F-4D97-AF65-F5344CB8AC3E}">
        <p14:creationId xmlns:p14="http://schemas.microsoft.com/office/powerpoint/2010/main" val="3929634547"/>
      </p:ext>
    </p:extLst>
  </p:cSld>
  <p:clrMapOvr>
    <a:masterClrMapping/>
  </p:clrMapOvr>
  <p:transition>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BB252-4454-40BB-B0E7-225C687B69CB}"/>
              </a:ext>
            </a:extLst>
          </p:cNvPr>
          <p:cNvSpPr>
            <a:spLocks noGrp="1"/>
          </p:cNvSpPr>
          <p:nvPr>
            <p:ph type="title"/>
          </p:nvPr>
        </p:nvSpPr>
        <p:spPr>
          <a:xfrm>
            <a:off x="405384" y="148514"/>
            <a:ext cx="7467600" cy="699723"/>
          </a:xfrm>
        </p:spPr>
        <p:txBody>
          <a:bodyPr/>
          <a:lstStyle/>
          <a:p>
            <a:pPr marL="457200" indent="-457200">
              <a:buFont typeface="Wingdings" panose="05000000000000000000" pitchFamily="2" charset="2"/>
              <a:buChar char="q"/>
            </a:pPr>
            <a:r>
              <a:rPr lang="en-US" sz="2800" b="1" dirty="0">
                <a:solidFill>
                  <a:schemeClr val="tx1"/>
                </a:solidFill>
              </a:rPr>
              <a:t>before</a:t>
            </a:r>
            <a:r>
              <a:rPr lang="en-US" dirty="0">
                <a:solidFill>
                  <a:srgbClr val="FF0000"/>
                </a:solidFill>
              </a:rPr>
              <a:t> </a:t>
            </a:r>
            <a:r>
              <a:rPr lang="en-US" sz="2800" b="1" dirty="0">
                <a:solidFill>
                  <a:schemeClr val="tx1"/>
                </a:solidFill>
              </a:rPr>
              <a:t>and</a:t>
            </a:r>
            <a:r>
              <a:rPr lang="en-US" dirty="0">
                <a:solidFill>
                  <a:srgbClr val="FF0000"/>
                </a:solidFill>
              </a:rPr>
              <a:t> </a:t>
            </a:r>
            <a:r>
              <a:rPr lang="en-US" sz="2800" b="1" dirty="0">
                <a:solidFill>
                  <a:schemeClr val="tx1"/>
                </a:solidFill>
              </a:rPr>
              <a:t>after 01-04-2019</a:t>
            </a:r>
            <a:endParaRPr lang="en-US" dirty="0"/>
          </a:p>
        </p:txBody>
      </p:sp>
      <p:sp>
        <p:nvSpPr>
          <p:cNvPr id="4" name="Slide Number Placeholder 3">
            <a:extLst>
              <a:ext uri="{FF2B5EF4-FFF2-40B4-BE49-F238E27FC236}">
                <a16:creationId xmlns:a16="http://schemas.microsoft.com/office/drawing/2014/main" id="{D5E26371-76ED-4868-AC41-C7A6F53F9613}"/>
              </a:ext>
            </a:extLst>
          </p:cNvPr>
          <p:cNvSpPr>
            <a:spLocks noGrp="1"/>
          </p:cNvSpPr>
          <p:nvPr>
            <p:ph type="sldNum" sz="quarter" idx="15"/>
          </p:nvPr>
        </p:nvSpPr>
        <p:spPr>
          <a:xfrm>
            <a:off x="8129016" y="5734050"/>
            <a:ext cx="609600" cy="521208"/>
          </a:xfrm>
        </p:spPr>
        <p:txBody>
          <a:bodyPr/>
          <a:lstStyle/>
          <a:p>
            <a:fld id="{0AF90783-203F-4A0B-94C9-A1FF1C2A050D}" type="slidenum">
              <a:rPr lang="en-IN" smtClean="0"/>
              <a:t>4</a:t>
            </a:fld>
            <a:endParaRPr lang="en-IN" dirty="0"/>
          </a:p>
        </p:txBody>
      </p:sp>
      <p:sp>
        <p:nvSpPr>
          <p:cNvPr id="5" name="Content Placeholder 2">
            <a:extLst>
              <a:ext uri="{FF2B5EF4-FFF2-40B4-BE49-F238E27FC236}">
                <a16:creationId xmlns:a16="http://schemas.microsoft.com/office/drawing/2014/main" id="{4F95456F-1EDD-06DD-5A79-B82F9F1867E7}"/>
              </a:ext>
            </a:extLst>
          </p:cNvPr>
          <p:cNvSpPr txBox="1">
            <a:spLocks/>
          </p:cNvSpPr>
          <p:nvPr/>
        </p:nvSpPr>
        <p:spPr>
          <a:xfrm>
            <a:off x="405384" y="998483"/>
            <a:ext cx="8267412" cy="5584879"/>
          </a:xfrm>
          <a:prstGeom prst="rect">
            <a:avLst/>
          </a:prstGeom>
        </p:spPr>
        <p:txBody>
          <a:bodyPr vert="horz">
            <a:normAutofit fontScale="92500" lnSpcReduction="10000"/>
          </a:bodyPr>
          <a:lstStyle>
            <a:lvl1pPr marL="205740" indent="-205740" algn="l" rtl="0" eaLnBrk="1" latinLnBrk="0" hangingPunct="1">
              <a:spcBef>
                <a:spcPts val="450"/>
              </a:spcBef>
              <a:buClr>
                <a:schemeClr val="accent1"/>
              </a:buClr>
              <a:buSzPct val="70000"/>
              <a:buFont typeface="Wingdings"/>
              <a:buChar char=""/>
              <a:defRPr kumimoji="0" sz="1800" kern="1200">
                <a:solidFill>
                  <a:schemeClr val="tx1"/>
                </a:solidFill>
                <a:latin typeface="+mn-lt"/>
                <a:ea typeface="+mn-ea"/>
                <a:cs typeface="+mn-cs"/>
              </a:defRPr>
            </a:lvl1pPr>
            <a:lvl2pPr marL="480060" indent="-205740" algn="l" rtl="0" eaLnBrk="1" latinLnBrk="0" hangingPunct="1">
              <a:spcBef>
                <a:spcPct val="20000"/>
              </a:spcBef>
              <a:buClr>
                <a:schemeClr val="accent1"/>
              </a:buClr>
              <a:buSzPct val="80000"/>
              <a:buFont typeface="Wingdings 2"/>
              <a:buChar char=""/>
              <a:defRPr kumimoji="0" sz="1575" kern="1200">
                <a:solidFill>
                  <a:schemeClr val="tx1"/>
                </a:solidFill>
                <a:latin typeface="+mn-lt"/>
                <a:ea typeface="+mn-ea"/>
                <a:cs typeface="+mn-cs"/>
              </a:defRPr>
            </a:lvl2pPr>
            <a:lvl3pPr marL="685800" indent="-137160" algn="l" rtl="0" eaLnBrk="1" latinLnBrk="0" hangingPunct="1">
              <a:spcBef>
                <a:spcPct val="20000"/>
              </a:spcBef>
              <a:buClr>
                <a:schemeClr val="accent1">
                  <a:shade val="75000"/>
                </a:schemeClr>
              </a:buClr>
              <a:buSzPct val="60000"/>
              <a:buFont typeface="Wingdings"/>
              <a:buChar char=""/>
              <a:defRPr kumimoji="0" sz="1350" kern="1200">
                <a:solidFill>
                  <a:schemeClr val="tx1"/>
                </a:solidFill>
                <a:latin typeface="+mn-lt"/>
                <a:ea typeface="+mn-ea"/>
                <a:cs typeface="+mn-cs"/>
              </a:defRPr>
            </a:lvl3pPr>
            <a:lvl4pPr marL="891540" indent="-137160" algn="l" rtl="0" eaLnBrk="1" latinLnBrk="0" hangingPunct="1">
              <a:spcBef>
                <a:spcPct val="20000"/>
              </a:spcBef>
              <a:buClr>
                <a:schemeClr val="accent1">
                  <a:tint val="60000"/>
                </a:schemeClr>
              </a:buClr>
              <a:buSzPct val="60000"/>
              <a:buFont typeface="Wingdings"/>
              <a:buChar char=""/>
              <a:defRPr kumimoji="0" sz="1350" kern="1200">
                <a:solidFill>
                  <a:schemeClr val="tx1"/>
                </a:solidFill>
                <a:latin typeface="+mn-lt"/>
                <a:ea typeface="+mn-ea"/>
                <a:cs typeface="+mn-cs"/>
              </a:defRPr>
            </a:lvl4pPr>
            <a:lvl5pPr marL="1097280" indent="-137160" algn="l" rtl="0" eaLnBrk="1" latinLnBrk="0" hangingPunct="1">
              <a:spcBef>
                <a:spcPct val="20000"/>
              </a:spcBef>
              <a:buClr>
                <a:schemeClr val="accent2">
                  <a:tint val="60000"/>
                </a:schemeClr>
              </a:buClr>
              <a:buSzPct val="68000"/>
              <a:buFont typeface="Wingdings 2"/>
              <a:buChar char=""/>
              <a:defRPr kumimoji="0" sz="1200" kern="1200">
                <a:solidFill>
                  <a:schemeClr val="tx1"/>
                </a:solidFill>
                <a:latin typeface="+mn-lt"/>
                <a:ea typeface="+mn-ea"/>
                <a:cs typeface="+mn-cs"/>
              </a:defRPr>
            </a:lvl5pPr>
            <a:lvl6pPr marL="1303020" indent="-137160" algn="l" rtl="0" eaLnBrk="1" latinLnBrk="0" hangingPunct="1">
              <a:spcBef>
                <a:spcPct val="20000"/>
              </a:spcBef>
              <a:buClr>
                <a:schemeClr val="accent1"/>
              </a:buClr>
              <a:buChar char="•"/>
              <a:defRPr kumimoji="0" sz="1200" kern="1200">
                <a:solidFill>
                  <a:schemeClr val="tx2"/>
                </a:solidFill>
                <a:latin typeface="+mn-lt"/>
                <a:ea typeface="+mn-ea"/>
                <a:cs typeface="+mn-cs"/>
              </a:defRPr>
            </a:lvl6pPr>
            <a:lvl7pPr marL="1508760" indent="-137160" algn="l" rtl="0" eaLnBrk="1" latinLnBrk="0" hangingPunct="1">
              <a:spcBef>
                <a:spcPct val="20000"/>
              </a:spcBef>
              <a:buClr>
                <a:schemeClr val="accent1">
                  <a:tint val="60000"/>
                </a:schemeClr>
              </a:buClr>
              <a:buSzPct val="60000"/>
              <a:buFont typeface="Wingdings"/>
              <a:buChar char=""/>
              <a:defRPr kumimoji="0" sz="1050" kern="1200" baseline="0">
                <a:solidFill>
                  <a:schemeClr val="tx2"/>
                </a:solidFill>
                <a:latin typeface="+mn-lt"/>
                <a:ea typeface="+mn-ea"/>
                <a:cs typeface="+mn-cs"/>
              </a:defRPr>
            </a:lvl7pPr>
            <a:lvl8pPr marL="1714500" indent="-137160" algn="l" rtl="0" eaLnBrk="1" latinLnBrk="0" hangingPunct="1">
              <a:spcBef>
                <a:spcPct val="20000"/>
              </a:spcBef>
              <a:buClr>
                <a:schemeClr val="accent2"/>
              </a:buClr>
              <a:buChar char="•"/>
              <a:defRPr kumimoji="0" sz="1050" kern="1200" cap="small" baseline="0">
                <a:solidFill>
                  <a:schemeClr val="tx2"/>
                </a:solidFill>
                <a:latin typeface="+mn-lt"/>
                <a:ea typeface="+mn-ea"/>
                <a:cs typeface="+mn-cs"/>
              </a:defRPr>
            </a:lvl8pPr>
            <a:lvl9pPr marL="1920240" indent="-137160" algn="l" rtl="0" eaLnBrk="1" latinLnBrk="0" hangingPunct="1">
              <a:spcBef>
                <a:spcPct val="20000"/>
              </a:spcBef>
              <a:buClr>
                <a:schemeClr val="accent1">
                  <a:shade val="75000"/>
                </a:schemeClr>
              </a:buClr>
              <a:buChar char="•"/>
              <a:defRPr kumimoji="0" sz="1050" kern="1200" baseline="0">
                <a:solidFill>
                  <a:schemeClr val="tx2"/>
                </a:solidFill>
                <a:latin typeface="+mn-lt"/>
                <a:ea typeface="+mn-ea"/>
                <a:cs typeface="+mn-cs"/>
              </a:defRPr>
            </a:lvl9pPr>
          </a:lstStyle>
          <a:p>
            <a:pPr algn="just"/>
            <a:r>
              <a:rPr lang="en-US" sz="2000" dirty="0"/>
              <a:t>Gujarat High Court in the case of </a:t>
            </a:r>
            <a:r>
              <a:rPr lang="en-US" sz="2000" b="1" dirty="0" err="1"/>
              <a:t>Munjaal</a:t>
            </a:r>
            <a:r>
              <a:rPr lang="en-US" sz="2000" b="1" dirty="0"/>
              <a:t> </a:t>
            </a:r>
            <a:r>
              <a:rPr lang="en-US" sz="2000" b="1" dirty="0" err="1"/>
              <a:t>Manishbhai</a:t>
            </a:r>
            <a:r>
              <a:rPr lang="en-US" sz="2000" b="1" dirty="0"/>
              <a:t> Bhatt 2022 (5) TMI 397</a:t>
            </a:r>
            <a:r>
              <a:rPr lang="en-US" sz="2000" dirty="0"/>
              <a:t> has held that deeming fiction of 1/3</a:t>
            </a:r>
            <a:r>
              <a:rPr lang="en-US" sz="2000" baseline="30000" dirty="0"/>
              <a:t>rd</a:t>
            </a:r>
            <a:r>
              <a:rPr lang="en-US" sz="2000" dirty="0"/>
              <a:t> land abatement can be applied only where actual value is not ascertainable and the mandatory application of such deeming fiction where the actual value of land is ascertainable is clearly contrary to the provisions of CGST Act. Relevant para reads as follows,</a:t>
            </a:r>
          </a:p>
          <a:p>
            <a:pPr algn="just"/>
            <a:endParaRPr lang="en-US" sz="2000" i="1" dirty="0">
              <a:latin typeface="Palatino Linotype" panose="02040502050505030304" pitchFamily="18" charset="0"/>
              <a:ea typeface="Calibri" panose="020F0502020204030204" pitchFamily="34" charset="0"/>
              <a:cs typeface="Mangal" panose="02040503050203030202" pitchFamily="18" charset="0"/>
            </a:endParaRPr>
          </a:p>
          <a:p>
            <a:pPr marL="0" indent="0" algn="just">
              <a:buNone/>
            </a:pPr>
            <a:r>
              <a:rPr lang="en-US" sz="2000" i="1" dirty="0">
                <a:latin typeface="Palatino Linotype" panose="02040502050505030304" pitchFamily="18" charset="0"/>
                <a:ea typeface="Calibri" panose="020F0502020204030204" pitchFamily="34" charset="0"/>
                <a:cs typeface="Mangal" panose="02040503050203030202" pitchFamily="18" charset="0"/>
              </a:rPr>
              <a:t>123. While we so conclude, the question is whether the impugned paragraph 2 needs to be struck down or the same can be saved by reading it down. In our considered view, while maintaining the mandatory deduction of 1/3rd for value of land is not sustainable in cases where the value of land is clearly ascertainable or where the value of construction service can be derived with the aid of valuation rules, such deduction can be permitted at the option of a taxable person particularly in cases where the value of land or undivided share of land is not ascertainable.</a:t>
            </a:r>
          </a:p>
          <a:p>
            <a:pPr algn="just"/>
            <a:endParaRPr lang="en-US" sz="2000" i="1" dirty="0">
              <a:latin typeface="Palatino Linotype" panose="02040502050505030304" pitchFamily="18" charset="0"/>
              <a:ea typeface="Calibri" panose="020F0502020204030204" pitchFamily="34" charset="0"/>
              <a:cs typeface="Mangal" panose="02040503050203030202" pitchFamily="18" charset="0"/>
            </a:endParaRPr>
          </a:p>
          <a:p>
            <a:pPr marL="0" indent="0" algn="just">
              <a:buNone/>
            </a:pPr>
            <a:r>
              <a:rPr lang="en-US" sz="2000" i="1" dirty="0">
                <a:latin typeface="Palatino Linotype" panose="02040502050505030304" pitchFamily="18" charset="0"/>
                <a:ea typeface="Calibri" panose="020F0502020204030204" pitchFamily="34" charset="0"/>
                <a:cs typeface="Mangal" panose="02040503050203030202" pitchFamily="18" charset="0"/>
              </a:rPr>
              <a:t>124. The impugned paragraph 2 of Notification No. 11/2017-Central Tax (Rate) dated 28th June 2017 and the parallel State tax Notification is read down to the effect that the deeming fiction of 1/3rd will not be mandatory in nature. It will only be available at the option of the taxable person in cases where the actual value of land or undivided share in land is not ascertainable.</a:t>
            </a:r>
          </a:p>
        </p:txBody>
      </p:sp>
    </p:spTree>
    <p:extLst>
      <p:ext uri="{BB962C8B-B14F-4D97-AF65-F5344CB8AC3E}">
        <p14:creationId xmlns:p14="http://schemas.microsoft.com/office/powerpoint/2010/main" val="2704119535"/>
      </p:ext>
    </p:extLst>
  </p:cSld>
  <p:clrMapOvr>
    <a:masterClrMapping/>
  </p:clrMapOvr>
  <p:transition>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Option of Ongoing Projects</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1150374"/>
            <a:ext cx="8267412" cy="5496085"/>
          </a:xfrm>
        </p:spPr>
        <p:txBody>
          <a:bodyPr>
            <a:normAutofit/>
          </a:bodyPr>
          <a:lstStyle/>
          <a:p>
            <a:pPr algn="just"/>
            <a:r>
              <a:rPr lang="en-IN" sz="2000" dirty="0">
                <a:effectLst/>
                <a:latin typeface="Palatino Linotype" panose="02040502050505030304" pitchFamily="18" charset="0"/>
                <a:ea typeface="Calibri" panose="020F0502020204030204" pitchFamily="34" charset="0"/>
                <a:cs typeface="Mangal" panose="02040503050203030202" pitchFamily="18" charset="0"/>
              </a:rPr>
              <a:t>As on the date of change over as on 01/04/2019, the notification provided the option to on-going projects either to continue with the old rate of tax with credit or switch over to new rate of tax.</a:t>
            </a:r>
          </a:p>
          <a:p>
            <a:pPr algn="just"/>
            <a:endParaRPr lang="en-IN" sz="2000" dirty="0">
              <a:latin typeface="Palatino Linotype" panose="02040502050505030304" pitchFamily="18" charset="0"/>
              <a:cs typeface="Mangal" panose="02040503050203030202" pitchFamily="18" charset="0"/>
            </a:endParaRPr>
          </a:p>
          <a:p>
            <a:pPr algn="just"/>
            <a:r>
              <a:rPr lang="en-IN" sz="2000" dirty="0">
                <a:effectLst/>
                <a:latin typeface="Palatino Linotype" panose="02040502050505030304" pitchFamily="18" charset="0"/>
                <a:ea typeface="Calibri" panose="020F0502020204030204" pitchFamily="34" charset="0"/>
                <a:cs typeface="Mangal" panose="02040503050203030202" pitchFamily="18" charset="0"/>
              </a:rPr>
              <a:t>The builder/developer was required to reverse the appropriate amount of credit on or before September-2019.</a:t>
            </a:r>
          </a:p>
          <a:p>
            <a:pPr algn="just"/>
            <a:endParaRPr lang="en-IN" sz="2000" dirty="0">
              <a:latin typeface="Palatino Linotype" panose="02040502050505030304" pitchFamily="18" charset="0"/>
              <a:cs typeface="Mangal" panose="02040503050203030202" pitchFamily="18" charset="0"/>
            </a:endParaRPr>
          </a:p>
          <a:p>
            <a:pPr algn="just"/>
            <a:r>
              <a:rPr lang="en-US" sz="2000" dirty="0"/>
              <a:t>In case the option to shift to new tax regime is selected, the method of computation for reversal of credit is given in Annexure-1 and Anneuxre-2 of Notification No. 3/2019 – CT (Rate) which amends Notification No. 11/2017 – CT (Rate) needs to be followed.</a:t>
            </a:r>
          </a:p>
          <a:p>
            <a:pPr algn="just"/>
            <a:endParaRPr lang="en-US" sz="2000" dirty="0"/>
          </a:p>
          <a:p>
            <a:pPr algn="just"/>
            <a:r>
              <a:rPr lang="en-US" sz="2000" dirty="0">
                <a:effectLst/>
                <a:latin typeface="Palatino Linotype" panose="02040502050505030304" pitchFamily="18" charset="0"/>
                <a:ea typeface="Calibri" panose="020F0502020204030204" pitchFamily="34" charset="0"/>
                <a:cs typeface="Mangal" panose="02040503050203030202" pitchFamily="18" charset="0"/>
              </a:rPr>
              <a:t>As per the notification such option was to pay the tax at the old rate required to be exercised by availing Annexure-IV of the Notification with the Jurisdictional Commissioner of the registered person.</a:t>
            </a:r>
          </a:p>
          <a:p>
            <a:pPr algn="just"/>
            <a:endParaRPr lang="en-IN" sz="2000" dirty="0"/>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5</a:t>
            </a:fld>
            <a:endParaRPr lang="en-IN" sz="1600" dirty="0"/>
          </a:p>
        </p:txBody>
      </p:sp>
    </p:spTree>
    <p:extLst>
      <p:ext uri="{BB962C8B-B14F-4D97-AF65-F5344CB8AC3E}">
        <p14:creationId xmlns:p14="http://schemas.microsoft.com/office/powerpoint/2010/main" val="1413758374"/>
      </p:ext>
    </p:extLst>
  </p:cSld>
  <p:clrMapOvr>
    <a:masterClrMapping/>
  </p:clrMapOvr>
  <p:transition>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457200" y="274638"/>
            <a:ext cx="7467600" cy="541439"/>
          </a:xfrm>
        </p:spPr>
        <p:txBody>
          <a:bodyPr>
            <a:normAutofit/>
          </a:bodyPr>
          <a:lstStyle/>
          <a:p>
            <a:pPr marL="457200" indent="-457200">
              <a:buFont typeface="Wingdings" panose="05000000000000000000" pitchFamily="2" charset="2"/>
              <a:buChar char="q"/>
            </a:pPr>
            <a:r>
              <a:rPr lang="en-IN" sz="2800" b="1" dirty="0">
                <a:solidFill>
                  <a:schemeClr val="tx1"/>
                </a:solidFill>
              </a:rPr>
              <a:t>Option of Ongoing Projects</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1" y="987972"/>
            <a:ext cx="8197285" cy="5658487"/>
          </a:xfrm>
        </p:spPr>
        <p:txBody>
          <a:bodyPr>
            <a:normAutofit fontScale="92500" lnSpcReduction="20000"/>
          </a:bodyPr>
          <a:lstStyle/>
          <a:p>
            <a:pPr algn="just"/>
            <a:r>
              <a:rPr lang="en-US" sz="2000" dirty="0">
                <a:effectLst/>
                <a:latin typeface="Palatino Linotype" panose="02040502050505030304" pitchFamily="18" charset="0"/>
                <a:ea typeface="Calibri" panose="020F0502020204030204" pitchFamily="34" charset="0"/>
                <a:cs typeface="Mangal" panose="02040503050203030202" pitchFamily="18" charset="0"/>
              </a:rPr>
              <a:t>However, even if the Annexure IV is not filed, it was presumed that the builder/developer has opted to pay the tax on new regime. The Annexure-4 was:</a:t>
            </a:r>
          </a:p>
          <a:p>
            <a:pPr marL="0" indent="357188" algn="just">
              <a:buNone/>
            </a:pPr>
            <a:r>
              <a:rPr lang="en-US" sz="2000" dirty="0">
                <a:effectLst/>
                <a:latin typeface="Palatino Linotype" panose="02040502050505030304" pitchFamily="18" charset="0"/>
                <a:ea typeface="Calibri" panose="020F0502020204030204" pitchFamily="34" charset="0"/>
                <a:cs typeface="Mangal" panose="02040503050203030202" pitchFamily="18" charset="0"/>
              </a:rPr>
              <a:t>a)	Required to be filed for each projects separately.</a:t>
            </a:r>
          </a:p>
          <a:p>
            <a:pPr marL="0" indent="357188" algn="just">
              <a:buNone/>
            </a:pPr>
            <a:r>
              <a:rPr lang="en-US" sz="2000" dirty="0">
                <a:effectLst/>
                <a:latin typeface="Palatino Linotype" panose="02040502050505030304" pitchFamily="18" charset="0"/>
                <a:ea typeface="Calibri" panose="020F0502020204030204" pitchFamily="34" charset="0"/>
                <a:cs typeface="Mangal" panose="02040503050203030202" pitchFamily="18" charset="0"/>
              </a:rPr>
              <a:t>b)	It was required to be submitted physically.</a:t>
            </a:r>
          </a:p>
          <a:p>
            <a:pPr marL="0" indent="357188" algn="just">
              <a:buNone/>
            </a:pPr>
            <a:r>
              <a:rPr lang="en-US" sz="2000" dirty="0">
                <a:effectLst/>
                <a:latin typeface="Palatino Linotype" panose="02040502050505030304" pitchFamily="18" charset="0"/>
                <a:ea typeface="Calibri" panose="020F0502020204030204" pitchFamily="34" charset="0"/>
                <a:cs typeface="Mangal" panose="02040503050203030202" pitchFamily="18" charset="0"/>
              </a:rPr>
              <a:t>c)	Option once exercised could not be changed subsequently.</a:t>
            </a:r>
          </a:p>
          <a:p>
            <a:pPr marL="0" indent="357188" algn="just">
              <a:buNone/>
            </a:pPr>
            <a:endParaRPr lang="en-US" sz="2000" dirty="0">
              <a:effectLst/>
              <a:latin typeface="Palatino Linotype" panose="02040502050505030304" pitchFamily="18" charset="0"/>
              <a:ea typeface="Calibri" panose="020F0502020204030204" pitchFamily="34" charset="0"/>
              <a:cs typeface="Mangal" panose="02040503050203030202" pitchFamily="18" charset="0"/>
            </a:endParaRPr>
          </a:p>
          <a:p>
            <a:pPr algn="just"/>
            <a:r>
              <a:rPr lang="en-US" sz="2000" b="1" dirty="0">
                <a:solidFill>
                  <a:srgbClr val="FF0000"/>
                </a:solidFill>
              </a:rPr>
              <a:t>Issue 1: Can developer &amp; landowner opt for different rates (i.e. 12% / 5%) under the same project which has single RERA registration?</a:t>
            </a:r>
          </a:p>
          <a:p>
            <a:pPr marL="0" indent="0" algn="just">
              <a:buNone/>
            </a:pPr>
            <a:endParaRPr lang="en-US" sz="2000" b="1" dirty="0">
              <a:solidFill>
                <a:srgbClr val="FF0000"/>
              </a:solidFill>
            </a:endParaRPr>
          </a:p>
          <a:p>
            <a:pPr algn="just"/>
            <a:r>
              <a:rPr lang="en-US" sz="2000" b="1" dirty="0">
                <a:solidFill>
                  <a:srgbClr val="FF0000"/>
                </a:solidFill>
              </a:rPr>
              <a:t>Issue 2: Suppose, a builder has opted for 12% rate and filed Annexure IV accordingly. However, now the project is taken over by new builder who cannot file Annexure IV now. Whether new builder will have to pay 5% or 12% GST?</a:t>
            </a:r>
          </a:p>
          <a:p>
            <a:pPr algn="just"/>
            <a:endParaRPr lang="en-US" sz="2000" b="1" dirty="0">
              <a:solidFill>
                <a:srgbClr val="FF0000"/>
              </a:solidFill>
            </a:endParaRPr>
          </a:p>
          <a:p>
            <a:pPr algn="just"/>
            <a:r>
              <a:rPr lang="en-US" sz="2000" b="1" dirty="0">
                <a:solidFill>
                  <a:srgbClr val="FF0000"/>
                </a:solidFill>
              </a:rPr>
              <a:t>Issue 3: A company is developing a project under a single RERA registration comprising of 1,00,000 sq. ft. area. Company has opted to GST @ 12%. After April 2019, extra area of 5,000 sq. ft. has been added to the existing project. Whether the project will still be considered as “ongoing” </a:t>
            </a:r>
            <a:r>
              <a:rPr lang="en-US" sz="2000" b="1" dirty="0" err="1">
                <a:solidFill>
                  <a:srgbClr val="FF0000"/>
                </a:solidFill>
              </a:rPr>
              <a:t>w.r.t.</a:t>
            </a:r>
            <a:r>
              <a:rPr lang="en-US" sz="2000" b="1" dirty="0">
                <a:solidFill>
                  <a:srgbClr val="FF0000"/>
                </a:solidFill>
              </a:rPr>
              <a:t> 5,000 sq. ft. area?</a:t>
            </a:r>
          </a:p>
          <a:p>
            <a:pPr algn="just"/>
            <a:endParaRPr lang="en-US" sz="2000" b="1" dirty="0">
              <a:solidFill>
                <a:srgbClr val="FF0000"/>
              </a:solidFill>
            </a:endParaRPr>
          </a:p>
          <a:p>
            <a:pPr marL="0" indent="357188" algn="just">
              <a:buNone/>
            </a:pPr>
            <a:endParaRPr lang="en-US" sz="2000" dirty="0">
              <a:effectLst/>
              <a:latin typeface="Palatino Linotype" panose="02040502050505030304" pitchFamily="18" charset="0"/>
              <a:ea typeface="Calibri" panose="020F0502020204030204" pitchFamily="34" charset="0"/>
              <a:cs typeface="Mangal" panose="02040503050203030202" pitchFamily="18" charset="0"/>
            </a:endParaRPr>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6</a:t>
            </a:fld>
            <a:endParaRPr lang="en-IN" dirty="0"/>
          </a:p>
        </p:txBody>
      </p:sp>
    </p:spTree>
    <p:extLst>
      <p:ext uri="{BB962C8B-B14F-4D97-AF65-F5344CB8AC3E}">
        <p14:creationId xmlns:p14="http://schemas.microsoft.com/office/powerpoint/2010/main" val="2964129533"/>
      </p:ext>
    </p:extLst>
  </p:cSld>
  <p:clrMapOvr>
    <a:masterClrMapping/>
  </p:clrMapOvr>
  <p:transition>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96B6F4-8B0F-4E98-8E2D-ADC7208DEAF7}"/>
              </a:ext>
            </a:extLst>
          </p:cNvPr>
          <p:cNvSpPr>
            <a:spLocks noGrp="1"/>
          </p:cNvSpPr>
          <p:nvPr>
            <p:ph type="title"/>
          </p:nvPr>
        </p:nvSpPr>
        <p:spPr>
          <a:xfrm>
            <a:off x="232012" y="154156"/>
            <a:ext cx="8296346" cy="541439"/>
          </a:xfrm>
        </p:spPr>
        <p:txBody>
          <a:bodyPr>
            <a:noAutofit/>
          </a:bodyPr>
          <a:lstStyle/>
          <a:p>
            <a:pPr marL="457200" indent="-457200">
              <a:buFont typeface="Wingdings" panose="05000000000000000000" pitchFamily="2" charset="2"/>
              <a:buChar char="q"/>
            </a:pPr>
            <a:r>
              <a:rPr lang="en-IN" sz="2000" b="1" dirty="0">
                <a:solidFill>
                  <a:schemeClr val="tx1"/>
                </a:solidFill>
              </a:rPr>
              <a:t>Rate of tax on Affordable and Non-Affordable Apartments</a:t>
            </a:r>
          </a:p>
        </p:txBody>
      </p:sp>
      <p:sp>
        <p:nvSpPr>
          <p:cNvPr id="3" name="Content Placeholder 2">
            <a:extLst>
              <a:ext uri="{FF2B5EF4-FFF2-40B4-BE49-F238E27FC236}">
                <a16:creationId xmlns:a16="http://schemas.microsoft.com/office/drawing/2014/main" id="{F153266D-A9D4-49B6-8D71-9954E72E4DEA}"/>
              </a:ext>
            </a:extLst>
          </p:cNvPr>
          <p:cNvSpPr>
            <a:spLocks noGrp="1"/>
          </p:cNvSpPr>
          <p:nvPr>
            <p:ph sz="quarter" idx="1"/>
          </p:nvPr>
        </p:nvSpPr>
        <p:spPr>
          <a:xfrm>
            <a:off x="232012" y="816078"/>
            <a:ext cx="8071160" cy="5830382"/>
          </a:xfrm>
        </p:spPr>
        <p:txBody>
          <a:bodyPr>
            <a:normAutofit lnSpcReduction="10000"/>
          </a:bodyPr>
          <a:lstStyle/>
          <a:p>
            <a:pPr algn="just"/>
            <a:r>
              <a:rPr lang="en-US" sz="2000" dirty="0">
                <a:effectLst/>
                <a:latin typeface="+mj-lt"/>
                <a:ea typeface="Calibri" panose="020F0502020204030204" pitchFamily="34" charset="0"/>
                <a:cs typeface="Mangal" panose="02040503050203030202" pitchFamily="18" charset="0"/>
              </a:rPr>
              <a:t>The term ‘affordable apartments’ have been defined in clause 4(xvi) of Notification No</a:t>
            </a:r>
            <a:r>
              <a:rPr lang="en-US" sz="2000" dirty="0">
                <a:latin typeface="+mj-lt"/>
                <a:ea typeface="Calibri" panose="020F0502020204030204" pitchFamily="34" charset="0"/>
                <a:cs typeface="Mangal" panose="02040503050203030202" pitchFamily="18" charset="0"/>
              </a:rPr>
              <a:t>. 11/2017-CT (Rate). The tax rate is 1%.</a:t>
            </a:r>
          </a:p>
          <a:p>
            <a:pPr algn="just"/>
            <a:endParaRPr lang="en-US" sz="2000" dirty="0">
              <a:latin typeface="+mj-lt"/>
              <a:ea typeface="Calibri" panose="020F0502020204030204" pitchFamily="34" charset="0"/>
              <a:cs typeface="Mangal" panose="02040503050203030202" pitchFamily="18" charset="0"/>
            </a:endParaRPr>
          </a:p>
          <a:p>
            <a:pPr algn="just"/>
            <a:r>
              <a:rPr lang="en-US" sz="2000" dirty="0">
                <a:latin typeface="+mj-lt"/>
                <a:ea typeface="Calibri" panose="020F0502020204030204" pitchFamily="34" charset="0"/>
                <a:cs typeface="Mangal" panose="02040503050203030202" pitchFamily="18" charset="0"/>
              </a:rPr>
              <a:t>The alternative definition is given in clause (a) and (b). The condition for sale price of Rs. 45 lacs are only applicable for clause (a) and not applicable for clause (b). The clause (a) and (b) is reproduced below:</a:t>
            </a:r>
          </a:p>
          <a:p>
            <a:pPr algn="just"/>
            <a:endParaRPr lang="en-US" sz="2000" dirty="0">
              <a:latin typeface="+mj-lt"/>
              <a:ea typeface="Calibri" panose="020F0502020204030204" pitchFamily="34" charset="0"/>
              <a:cs typeface="Mangal" panose="02040503050203030202" pitchFamily="18" charset="0"/>
            </a:endParaRPr>
          </a:p>
          <a:p>
            <a:pPr marL="179388" indent="0" algn="just">
              <a:buNone/>
              <a:tabLst>
                <a:tab pos="630238" algn="l"/>
              </a:tabLst>
            </a:pPr>
            <a:r>
              <a:rPr lang="en-IN" sz="2000" b="0" dirty="0">
                <a:solidFill>
                  <a:srgbClr val="000000"/>
                </a:solidFill>
                <a:effectLst/>
                <a:latin typeface="+mj-lt"/>
              </a:rPr>
              <a:t>(a) 	a residential apartment in a project which commences on or 	after 1st April, 2019, or in an ongoing project in respect of 	which the promoter has not exercised option in the prescribed 	form to pay central tax on construction of apartments at the 	rates as specified for item (</a:t>
            </a:r>
            <a:r>
              <a:rPr lang="en-IN" sz="2000" b="0" dirty="0" err="1">
                <a:solidFill>
                  <a:srgbClr val="000000"/>
                </a:solidFill>
                <a:effectLst/>
                <a:latin typeface="+mj-lt"/>
              </a:rPr>
              <a:t>ie</a:t>
            </a:r>
            <a:r>
              <a:rPr lang="en-IN" sz="2000" b="0" dirty="0">
                <a:solidFill>
                  <a:srgbClr val="000000"/>
                </a:solidFill>
                <a:effectLst/>
                <a:latin typeface="+mj-lt"/>
              </a:rPr>
              <a:t>) or (if) against serial number 3, 	as the case may be, having carpet area not exceeding 60 	square meter in metropolitan cities or 90 square meter in 	cities or towns other than metropolitan cities and for which the 	gross amount charged is not more than forty five lakhs 	rupees. </a:t>
            </a:r>
            <a:endParaRPr lang="en-US" sz="2000" dirty="0">
              <a:latin typeface="+mj-lt"/>
              <a:ea typeface="Calibri" panose="020F0502020204030204" pitchFamily="34" charset="0"/>
              <a:cs typeface="Mangal" panose="02040503050203030202" pitchFamily="18" charset="0"/>
            </a:endParaRPr>
          </a:p>
          <a:p>
            <a:pPr algn="just"/>
            <a:endParaRPr lang="en-US" sz="2000" dirty="0">
              <a:latin typeface="Palatino Linotype" panose="02040502050505030304" pitchFamily="18" charset="0"/>
              <a:ea typeface="Calibri" panose="020F0502020204030204" pitchFamily="34" charset="0"/>
              <a:cs typeface="Mangal" panose="02040503050203030202" pitchFamily="18" charset="0"/>
            </a:endParaRPr>
          </a:p>
          <a:p>
            <a:pPr algn="just"/>
            <a:endParaRPr lang="en-US" sz="2000" dirty="0">
              <a:effectLst/>
              <a:latin typeface="Palatino Linotype" panose="02040502050505030304" pitchFamily="18" charset="0"/>
              <a:ea typeface="Calibri" panose="020F0502020204030204" pitchFamily="34" charset="0"/>
              <a:cs typeface="Mangal" panose="02040503050203030202" pitchFamily="18" charset="0"/>
            </a:endParaRPr>
          </a:p>
          <a:p>
            <a:pPr algn="just"/>
            <a:endParaRPr lang="en-US" sz="2000" dirty="0">
              <a:latin typeface="Palatino Linotype" panose="02040502050505030304" pitchFamily="18" charset="0"/>
              <a:ea typeface="Calibri" panose="020F0502020204030204" pitchFamily="34" charset="0"/>
              <a:cs typeface="Mangal" panose="02040503050203030202" pitchFamily="18" charset="0"/>
            </a:endParaRPr>
          </a:p>
        </p:txBody>
      </p:sp>
      <p:sp>
        <p:nvSpPr>
          <p:cNvPr id="5" name="Slide Number Placeholder 3">
            <a:extLst>
              <a:ext uri="{FF2B5EF4-FFF2-40B4-BE49-F238E27FC236}">
                <a16:creationId xmlns:a16="http://schemas.microsoft.com/office/drawing/2014/main" id="{7A42E9A4-518F-48BB-A720-572DA4768CC1}"/>
              </a:ext>
            </a:extLst>
          </p:cNvPr>
          <p:cNvSpPr>
            <a:spLocks noGrp="1"/>
          </p:cNvSpPr>
          <p:nvPr>
            <p:ph type="sldNum" sz="quarter" idx="15"/>
          </p:nvPr>
        </p:nvSpPr>
        <p:spPr>
          <a:xfrm>
            <a:off x="8129016" y="5734050"/>
            <a:ext cx="609600" cy="521208"/>
          </a:xfrm>
        </p:spPr>
        <p:txBody>
          <a:bodyPr/>
          <a:lstStyle/>
          <a:p>
            <a:fld id="{0AF90783-203F-4A0B-94C9-A1FF1C2A050D}" type="slidenum">
              <a:rPr lang="en-IN" sz="1600" smtClean="0"/>
              <a:t>7</a:t>
            </a:fld>
            <a:endParaRPr lang="en-IN" dirty="0"/>
          </a:p>
        </p:txBody>
      </p:sp>
    </p:spTree>
    <p:extLst>
      <p:ext uri="{BB962C8B-B14F-4D97-AF65-F5344CB8AC3E}">
        <p14:creationId xmlns:p14="http://schemas.microsoft.com/office/powerpoint/2010/main" val="236429335"/>
      </p:ext>
    </p:extLst>
  </p:cSld>
  <p:clrMapOvr>
    <a:masterClrMapping/>
  </p:clrMapOvr>
  <p:transition>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8AA339E-FE8C-5EEE-AD1B-EC6932C0BC1F}"/>
              </a:ext>
            </a:extLst>
          </p:cNvPr>
          <p:cNvSpPr>
            <a:spLocks noGrp="1"/>
          </p:cNvSpPr>
          <p:nvPr>
            <p:ph sz="quarter" idx="1"/>
          </p:nvPr>
        </p:nvSpPr>
        <p:spPr>
          <a:xfrm>
            <a:off x="457200" y="404734"/>
            <a:ext cx="7671816" cy="6069218"/>
          </a:xfrm>
        </p:spPr>
        <p:txBody>
          <a:bodyPr/>
          <a:lstStyle/>
          <a:p>
            <a:pPr marL="0" indent="0" algn="just">
              <a:lnSpc>
                <a:spcPct val="150000"/>
              </a:lnSpc>
              <a:spcAft>
                <a:spcPts val="800"/>
              </a:spcAft>
              <a:buNone/>
            </a:pPr>
            <a:r>
              <a:rPr lang="en-IN" sz="1600" kern="100" dirty="0">
                <a:effectLst/>
                <a:latin typeface="+mj-lt"/>
                <a:ea typeface="Calibri" panose="020F0502020204030204" pitchFamily="34" charset="0"/>
                <a:cs typeface="Times New Roman" panose="02020603050405020304" pitchFamily="18" charset="0"/>
              </a:rPr>
              <a:t>For the purpose of this clause, -</a:t>
            </a:r>
          </a:p>
          <a:p>
            <a:pPr marL="342900" lvl="0" indent="-342900" algn="just">
              <a:lnSpc>
                <a:spcPct val="150000"/>
              </a:lnSpc>
              <a:buFont typeface="+mj-lt"/>
              <a:buAutoNum type="romanLcParenBoth"/>
            </a:pPr>
            <a:r>
              <a:rPr lang="en-IN" sz="1600" kern="100" dirty="0">
                <a:effectLst/>
                <a:latin typeface="+mj-lt"/>
                <a:ea typeface="Calibri" panose="020F0502020204030204" pitchFamily="34" charset="0"/>
                <a:cs typeface="Times New Roman" panose="02020603050405020304" pitchFamily="18" charset="0"/>
              </a:rPr>
              <a:t>Metropolitan cities are Bengaluru, Chennai, Delhi NCR (limited to Delhi, Noida, Greater Noida, Ghaziabad, Gurgaon, Faridabad), Hyderabad, Kolkata and Mumbai (whole of MMR) with their respective geographical limits prescribed by an order issued by the Central or State Government in this regard;</a:t>
            </a:r>
          </a:p>
          <a:p>
            <a:pPr marL="342900" lvl="0" indent="-342900" algn="just">
              <a:lnSpc>
                <a:spcPct val="150000"/>
              </a:lnSpc>
              <a:buFont typeface="+mj-lt"/>
              <a:buAutoNum type="romanLcParenBoth"/>
            </a:pPr>
            <a:r>
              <a:rPr lang="en-IN" sz="1600" kern="100" dirty="0">
                <a:effectLst/>
                <a:latin typeface="+mj-lt"/>
                <a:ea typeface="Calibri" panose="020F0502020204030204" pitchFamily="34" charset="0"/>
                <a:cs typeface="Times New Roman" panose="02020603050405020304" pitchFamily="18" charset="0"/>
              </a:rPr>
              <a:t>Gross amount shall be the sum total of; -</a:t>
            </a:r>
          </a:p>
          <a:p>
            <a:pPr marL="719138" lvl="2" indent="-358775" algn="just">
              <a:lnSpc>
                <a:spcPct val="150000"/>
              </a:lnSpc>
              <a:buFont typeface="+mj-lt"/>
              <a:buAutoNum type="alphaUcPeriod"/>
            </a:pPr>
            <a:r>
              <a:rPr lang="en-IN" sz="1600" kern="100" dirty="0">
                <a:effectLst/>
                <a:latin typeface="+mj-lt"/>
                <a:ea typeface="Calibri" panose="020F0502020204030204" pitchFamily="34" charset="0"/>
                <a:cs typeface="Times New Roman" panose="02020603050405020304" pitchFamily="18" charset="0"/>
              </a:rPr>
              <a:t>Consideration charged for the services specified at item (</a:t>
            </a:r>
            <a:r>
              <a:rPr lang="en-IN" sz="1600" kern="100" dirty="0" err="1">
                <a:effectLst/>
                <a:latin typeface="+mj-lt"/>
                <a:ea typeface="Calibri" panose="020F0502020204030204" pitchFamily="34" charset="0"/>
                <a:cs typeface="Times New Roman" panose="02020603050405020304" pitchFamily="18" charset="0"/>
              </a:rPr>
              <a:t>i</a:t>
            </a:r>
            <a:r>
              <a:rPr lang="en-IN" sz="1600" kern="100" dirty="0">
                <a:effectLst/>
                <a:latin typeface="+mj-lt"/>
                <a:ea typeface="Calibri" panose="020F0502020204030204" pitchFamily="34" charset="0"/>
                <a:cs typeface="Times New Roman" panose="02020603050405020304" pitchFamily="18" charset="0"/>
              </a:rPr>
              <a:t>) and (</a:t>
            </a:r>
            <a:r>
              <a:rPr lang="en-IN" sz="1600" kern="100" dirty="0" err="1">
                <a:effectLst/>
                <a:latin typeface="+mj-lt"/>
                <a:ea typeface="Calibri" panose="020F0502020204030204" pitchFamily="34" charset="0"/>
                <a:cs typeface="Times New Roman" panose="02020603050405020304" pitchFamily="18" charset="0"/>
              </a:rPr>
              <a:t>ic</a:t>
            </a:r>
            <a:r>
              <a:rPr lang="en-IN" sz="1600" kern="100" dirty="0">
                <a:effectLst/>
                <a:latin typeface="+mj-lt"/>
                <a:ea typeface="Calibri" panose="020F0502020204030204" pitchFamily="34" charset="0"/>
                <a:cs typeface="Times New Roman" panose="02020603050405020304" pitchFamily="18" charset="0"/>
              </a:rPr>
              <a:t>) in column (3) against sl. No. 3 in the Table;</a:t>
            </a:r>
          </a:p>
          <a:p>
            <a:pPr marL="719138" lvl="2" indent="-358775" algn="just">
              <a:lnSpc>
                <a:spcPct val="150000"/>
              </a:lnSpc>
              <a:buFont typeface="+mj-lt"/>
              <a:buAutoNum type="alphaUcPeriod"/>
            </a:pPr>
            <a:r>
              <a:rPr lang="en-IN" sz="1600" kern="100" dirty="0">
                <a:effectLst/>
                <a:latin typeface="+mj-lt"/>
                <a:ea typeface="Calibri" panose="020F0502020204030204" pitchFamily="34" charset="0"/>
                <a:cs typeface="Times New Roman" panose="02020603050405020304" pitchFamily="18" charset="0"/>
              </a:rPr>
              <a:t>Amount charged for the transfer of land or undivided share of land, as the case may be including by way of lease or sub lease; and</a:t>
            </a:r>
          </a:p>
          <a:p>
            <a:pPr marL="719138" lvl="2" indent="-358775" algn="just">
              <a:lnSpc>
                <a:spcPct val="150000"/>
              </a:lnSpc>
              <a:spcAft>
                <a:spcPts val="800"/>
              </a:spcAft>
              <a:buFont typeface="+mj-lt"/>
              <a:buAutoNum type="alphaUcPeriod"/>
            </a:pPr>
            <a:r>
              <a:rPr lang="en-IN" sz="1600" kern="100" dirty="0">
                <a:effectLst/>
                <a:latin typeface="+mj-lt"/>
                <a:ea typeface="Calibri" panose="020F0502020204030204" pitchFamily="34" charset="0"/>
                <a:cs typeface="Times New Roman" panose="02020603050405020304" pitchFamily="18" charset="0"/>
              </a:rPr>
              <a:t>Any other amount charged by the promoter from the buyer of the apartment including preferential location charges, development charges, parking charges, common facility charges etc.</a:t>
            </a:r>
          </a:p>
          <a:p>
            <a:endParaRPr lang="en-IN" dirty="0"/>
          </a:p>
        </p:txBody>
      </p:sp>
      <p:sp>
        <p:nvSpPr>
          <p:cNvPr id="4" name="Slide Number Placeholder 3">
            <a:extLst>
              <a:ext uri="{FF2B5EF4-FFF2-40B4-BE49-F238E27FC236}">
                <a16:creationId xmlns:a16="http://schemas.microsoft.com/office/drawing/2014/main" id="{8A7A33C9-8549-B7AB-419C-DEFF29B64BB3}"/>
              </a:ext>
            </a:extLst>
          </p:cNvPr>
          <p:cNvSpPr>
            <a:spLocks noGrp="1"/>
          </p:cNvSpPr>
          <p:nvPr>
            <p:ph type="sldNum" sz="quarter" idx="15"/>
          </p:nvPr>
        </p:nvSpPr>
        <p:spPr/>
        <p:txBody>
          <a:bodyPr/>
          <a:lstStyle/>
          <a:p>
            <a:fld id="{0AF90783-203F-4A0B-94C9-A1FF1C2A050D}" type="slidenum">
              <a:rPr lang="en-IN" smtClean="0"/>
              <a:t>8</a:t>
            </a:fld>
            <a:endParaRPr lang="en-IN"/>
          </a:p>
        </p:txBody>
      </p:sp>
    </p:spTree>
    <p:extLst>
      <p:ext uri="{BB962C8B-B14F-4D97-AF65-F5344CB8AC3E}">
        <p14:creationId xmlns:p14="http://schemas.microsoft.com/office/powerpoint/2010/main" val="1059344392"/>
      </p:ext>
    </p:extLst>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B6B6F6-D75E-5B94-2B66-206FC789E9E0}"/>
              </a:ext>
            </a:extLst>
          </p:cNvPr>
          <p:cNvSpPr>
            <a:spLocks noGrp="1"/>
          </p:cNvSpPr>
          <p:nvPr>
            <p:ph sz="quarter" idx="1"/>
          </p:nvPr>
        </p:nvSpPr>
        <p:spPr>
          <a:xfrm>
            <a:off x="405384" y="389745"/>
            <a:ext cx="7671816" cy="5865514"/>
          </a:xfrm>
        </p:spPr>
        <p:txBody>
          <a:bodyPr>
            <a:normAutofit/>
          </a:bodyPr>
          <a:lstStyle/>
          <a:p>
            <a:pPr marL="0" indent="0" algn="just" defTabSz="449263">
              <a:buNone/>
            </a:pPr>
            <a:r>
              <a:rPr lang="en-IN" sz="1700" b="0" i="0" dirty="0">
                <a:solidFill>
                  <a:srgbClr val="000000"/>
                </a:solidFill>
                <a:effectLst/>
                <a:latin typeface="+mj-lt"/>
              </a:rPr>
              <a:t>(b) 	an apartment being constructed in an ongoing project under any of 	the schemes specified in sub-item (b), sub-item (c), sub-item (d), sub-	item (da) and sub-item (</a:t>
            </a:r>
            <a:r>
              <a:rPr lang="en-IN" sz="1700" b="0" i="0" dirty="0" err="1">
                <a:solidFill>
                  <a:srgbClr val="000000"/>
                </a:solidFill>
                <a:effectLst/>
                <a:latin typeface="+mj-lt"/>
              </a:rPr>
              <a:t>db</a:t>
            </a:r>
            <a:r>
              <a:rPr lang="en-IN" sz="1700" b="0" i="0" dirty="0">
                <a:solidFill>
                  <a:srgbClr val="000000"/>
                </a:solidFill>
                <a:effectLst/>
                <a:latin typeface="+mj-lt"/>
              </a:rPr>
              <a:t>) of item (iv); sub-item (b), sub-item (c), 	sub-item (d) and sub-item (da) of item (v); and sub-item (c) of item 	(vi), against serial number 3 of the Table above, in respect of which 	the promoter has not exercised option to pay central tax on 	construction 	of apartments at the rates as specified for item (</a:t>
            </a:r>
            <a:r>
              <a:rPr lang="en-IN" sz="1700" b="0" i="0" dirty="0" err="1">
                <a:solidFill>
                  <a:srgbClr val="000000"/>
                </a:solidFill>
                <a:effectLst/>
                <a:latin typeface="+mj-lt"/>
              </a:rPr>
              <a:t>ie</a:t>
            </a:r>
            <a:r>
              <a:rPr lang="en-IN" sz="1700" b="0" i="0" dirty="0">
                <a:solidFill>
                  <a:srgbClr val="000000"/>
                </a:solidFill>
                <a:effectLst/>
                <a:latin typeface="+mj-lt"/>
              </a:rPr>
              <a:t>) or 	(if) against serial 	number 3, as the case may be.</a:t>
            </a:r>
            <a:endParaRPr lang="en-US" sz="1700" dirty="0">
              <a:effectLst/>
              <a:latin typeface="+mj-lt"/>
              <a:ea typeface="Calibri" panose="020F0502020204030204" pitchFamily="34" charset="0"/>
              <a:cs typeface="Mangal" panose="02040503050203030202" pitchFamily="18" charset="0"/>
            </a:endParaRPr>
          </a:p>
          <a:p>
            <a:pPr algn="just"/>
            <a:endParaRPr lang="en-US" sz="1700" dirty="0">
              <a:effectLst/>
              <a:latin typeface="+mj-lt"/>
              <a:ea typeface="Calibri" panose="020F0502020204030204" pitchFamily="34" charset="0"/>
              <a:cs typeface="Mangal" panose="02040503050203030202" pitchFamily="18" charset="0"/>
            </a:endParaRPr>
          </a:p>
          <a:p>
            <a:pPr algn="just"/>
            <a:r>
              <a:rPr lang="en-US" sz="1700" dirty="0">
                <a:effectLst/>
                <a:latin typeface="+mj-lt"/>
                <a:ea typeface="Calibri" panose="020F0502020204030204" pitchFamily="34" charset="0"/>
                <a:cs typeface="Mangal" panose="02040503050203030202" pitchFamily="18" charset="0"/>
              </a:rPr>
              <a:t>Thus, the builder/developer who were availing benefit of concessional rate of tax in different clauses of Entry No. 3 of Notification No. 11/2017 – CT (Rate) will continue to avail such benefits even if the sale price of the apartments is above Rs. 45 lacs in clause (b).</a:t>
            </a:r>
          </a:p>
          <a:p>
            <a:pPr algn="just"/>
            <a:endParaRPr lang="en-US" sz="1700" dirty="0">
              <a:effectLst/>
              <a:latin typeface="+mj-lt"/>
              <a:ea typeface="Calibri" panose="020F0502020204030204" pitchFamily="34" charset="0"/>
              <a:cs typeface="Mangal" panose="02040503050203030202" pitchFamily="18" charset="0"/>
            </a:endParaRPr>
          </a:p>
          <a:p>
            <a:pPr algn="just"/>
            <a:r>
              <a:rPr lang="en-US" sz="1700" dirty="0">
                <a:effectLst/>
                <a:latin typeface="+mj-lt"/>
                <a:ea typeface="Calibri" panose="020F0502020204030204" pitchFamily="34" charset="0"/>
                <a:cs typeface="Mangal" panose="02040503050203030202" pitchFamily="18" charset="0"/>
              </a:rPr>
              <a:t>The notification itself laid down the method of computing Rs. 45 lacs. Therefore, the provisions of Section 15 for determination of transaction value will not apply. </a:t>
            </a:r>
          </a:p>
          <a:p>
            <a:pPr algn="just"/>
            <a:endParaRPr lang="en-US" sz="1700" dirty="0">
              <a:effectLst/>
              <a:latin typeface="+mj-lt"/>
              <a:ea typeface="Calibri" panose="020F0502020204030204" pitchFamily="34" charset="0"/>
              <a:cs typeface="Mangal" panose="02040503050203030202" pitchFamily="18" charset="0"/>
            </a:endParaRPr>
          </a:p>
          <a:p>
            <a:pPr algn="just"/>
            <a:r>
              <a:rPr lang="en-US" sz="1700" dirty="0">
                <a:effectLst/>
                <a:latin typeface="+mj-lt"/>
                <a:ea typeface="Calibri" panose="020F0502020204030204" pitchFamily="34" charset="0"/>
                <a:cs typeface="Mangal" panose="02040503050203030202" pitchFamily="18" charset="0"/>
              </a:rPr>
              <a:t>In case of apartments are non-affordable the tax rate of 5% is payable for all the apartments.</a:t>
            </a:r>
          </a:p>
          <a:p>
            <a:endParaRPr lang="en-IN" dirty="0"/>
          </a:p>
        </p:txBody>
      </p:sp>
      <p:sp>
        <p:nvSpPr>
          <p:cNvPr id="4" name="Slide Number Placeholder 3">
            <a:extLst>
              <a:ext uri="{FF2B5EF4-FFF2-40B4-BE49-F238E27FC236}">
                <a16:creationId xmlns:a16="http://schemas.microsoft.com/office/drawing/2014/main" id="{00629D71-CC36-C36A-EB07-68C30D915C8E}"/>
              </a:ext>
            </a:extLst>
          </p:cNvPr>
          <p:cNvSpPr>
            <a:spLocks noGrp="1"/>
          </p:cNvSpPr>
          <p:nvPr>
            <p:ph type="sldNum" sz="quarter" idx="15"/>
          </p:nvPr>
        </p:nvSpPr>
        <p:spPr/>
        <p:txBody>
          <a:bodyPr/>
          <a:lstStyle/>
          <a:p>
            <a:fld id="{0AF90783-203F-4A0B-94C9-A1FF1C2A050D}" type="slidenum">
              <a:rPr lang="en-IN" smtClean="0"/>
              <a:t>9</a:t>
            </a:fld>
            <a:endParaRPr lang="en-IN"/>
          </a:p>
        </p:txBody>
      </p:sp>
    </p:spTree>
    <p:extLst>
      <p:ext uri="{BB962C8B-B14F-4D97-AF65-F5344CB8AC3E}">
        <p14:creationId xmlns:p14="http://schemas.microsoft.com/office/powerpoint/2010/main" val="488815763"/>
      </p:ext>
    </p:extLst>
  </p:cSld>
  <p:clrMapOvr>
    <a:masterClrMapping/>
  </p:clrMapOvr>
  <p:transition>
    <p:randomBar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stom">
      <a:majorFont>
        <a:latin typeface="Palatino Linotype"/>
        <a:ea typeface=""/>
        <a:cs typeface=""/>
      </a:majorFont>
      <a:minorFont>
        <a:latin typeface="Palatino Linotype"/>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GST-Const. PPT</Template>
  <TotalTime>3916</TotalTime>
  <Words>4145</Words>
  <Application>Microsoft Office PowerPoint</Application>
  <PresentationFormat>On-screen Show (4:3)</PresentationFormat>
  <Paragraphs>261</Paragraphs>
  <Slides>28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Courier New</vt:lpstr>
      <vt:lpstr>Garamond</vt:lpstr>
      <vt:lpstr>Palatino Linotype</vt:lpstr>
      <vt:lpstr>Wingdings</vt:lpstr>
      <vt:lpstr>Wingdings 2</vt:lpstr>
      <vt:lpstr>Oriel</vt:lpstr>
      <vt:lpstr>'Pune Branch of WIRC of ICAI  jointly with Pune Branch of WICASA of ICAI  Topic: -  GST on real estate </vt:lpstr>
      <vt:lpstr>REAL ESTATE – TOPICS</vt:lpstr>
      <vt:lpstr>before and after 01-04-2019</vt:lpstr>
      <vt:lpstr>before and after 01-04-2019</vt:lpstr>
      <vt:lpstr>Option of Ongoing Projects</vt:lpstr>
      <vt:lpstr>Option of Ongoing Projects</vt:lpstr>
      <vt:lpstr>Rate of tax on Affordable and Non-Affordable Apartments</vt:lpstr>
      <vt:lpstr>PowerPoint Presentation</vt:lpstr>
      <vt:lpstr>PowerPoint Presentation</vt:lpstr>
      <vt:lpstr>Supply of tdr / long term lease</vt:lpstr>
      <vt:lpstr>Supply of tdr / long term lease</vt:lpstr>
      <vt:lpstr>PowerPoint Presentation</vt:lpstr>
      <vt:lpstr>Reverse Charge of tdr / long term lease</vt:lpstr>
      <vt:lpstr>PowerPoint Presentation</vt:lpstr>
      <vt:lpstr>PowerPoint Presentation</vt:lpstr>
      <vt:lpstr>PowerPoint Presentation</vt:lpstr>
      <vt:lpstr>Landowner-Promoter</vt:lpstr>
      <vt:lpstr>Time of payment</vt:lpstr>
      <vt:lpstr>Issues in Redevelopment</vt:lpstr>
      <vt:lpstr>Compliance to conditions for New Rate</vt:lpstr>
      <vt:lpstr>Compliance to conditions for New Rate</vt:lpstr>
      <vt:lpstr>Reversal of Credit</vt:lpstr>
      <vt:lpstr>Reversal of Credit</vt:lpstr>
      <vt:lpstr>Maintenance of Records</vt:lpstr>
      <vt:lpstr>Activity of Plotted Development</vt:lpstr>
      <vt:lpstr>Cancellation of Apartment</vt:lpstr>
      <vt:lpstr>Cancellation of Apartment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ssguser26</dc:creator>
  <cp:lastModifiedBy>Bhavin Dubli</cp:lastModifiedBy>
  <cp:revision>455</cp:revision>
  <cp:lastPrinted>2023-11-17T10:28:38Z</cp:lastPrinted>
  <dcterms:created xsi:type="dcterms:W3CDTF">2018-09-25T11:07:17Z</dcterms:created>
  <dcterms:modified xsi:type="dcterms:W3CDTF">2023-11-17T10:33:17Z</dcterms:modified>
</cp:coreProperties>
</file>