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51"/>
  </p:notesMasterIdLst>
  <p:sldIdLst>
    <p:sldId id="256" r:id="rId2"/>
    <p:sldId id="283" r:id="rId3"/>
    <p:sldId id="263" r:id="rId4"/>
    <p:sldId id="297" r:id="rId5"/>
    <p:sldId id="258" r:id="rId6"/>
    <p:sldId id="288" r:id="rId7"/>
    <p:sldId id="262" r:id="rId8"/>
    <p:sldId id="268" r:id="rId9"/>
    <p:sldId id="270" r:id="rId10"/>
    <p:sldId id="271" r:id="rId11"/>
    <p:sldId id="273" r:id="rId12"/>
    <p:sldId id="274" r:id="rId13"/>
    <p:sldId id="275" r:id="rId14"/>
    <p:sldId id="276" r:id="rId15"/>
    <p:sldId id="277" r:id="rId16"/>
    <p:sldId id="278" r:id="rId17"/>
    <p:sldId id="279" r:id="rId18"/>
    <p:sldId id="280" r:id="rId19"/>
    <p:sldId id="281" r:id="rId20"/>
    <p:sldId id="264" r:id="rId21"/>
    <p:sldId id="265" r:id="rId22"/>
    <p:sldId id="266" r:id="rId23"/>
    <p:sldId id="267" r:id="rId24"/>
    <p:sldId id="269" r:id="rId25"/>
    <p:sldId id="282" r:id="rId26"/>
    <p:sldId id="306" r:id="rId27"/>
    <p:sldId id="307" r:id="rId28"/>
    <p:sldId id="305" r:id="rId29"/>
    <p:sldId id="308" r:id="rId30"/>
    <p:sldId id="309" r:id="rId31"/>
    <p:sldId id="310" r:id="rId32"/>
    <p:sldId id="311" r:id="rId33"/>
    <p:sldId id="321" r:id="rId34"/>
    <p:sldId id="313" r:id="rId35"/>
    <p:sldId id="312" r:id="rId36"/>
    <p:sldId id="315" r:id="rId37"/>
    <p:sldId id="314" r:id="rId38"/>
    <p:sldId id="316" r:id="rId39"/>
    <p:sldId id="318" r:id="rId40"/>
    <p:sldId id="319" r:id="rId41"/>
    <p:sldId id="320" r:id="rId42"/>
    <p:sldId id="326" r:id="rId43"/>
    <p:sldId id="325" r:id="rId44"/>
    <p:sldId id="322" r:id="rId45"/>
    <p:sldId id="324" r:id="rId46"/>
    <p:sldId id="323" r:id="rId47"/>
    <p:sldId id="302" r:id="rId48"/>
    <p:sldId id="303" r:id="rId49"/>
    <p:sldId id="28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2" autoAdjust="0"/>
    <p:restoredTop sz="94206" autoAdjust="0"/>
  </p:normalViewPr>
  <p:slideViewPr>
    <p:cSldViewPr snapToGrid="0">
      <p:cViewPr varScale="1">
        <p:scale>
          <a:sx n="71" d="100"/>
          <a:sy n="71" d="100"/>
        </p:scale>
        <p:origin x="6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8B276-FABC-47AF-BEE1-047A06F94CB6}" type="doc">
      <dgm:prSet loTypeId="urn:microsoft.com/office/officeart/2005/8/layout/pList2" loCatId="list" qsTypeId="urn:microsoft.com/office/officeart/2005/8/quickstyle/simple1" qsCatId="simple" csTypeId="urn:microsoft.com/office/officeart/2005/8/colors/accent1_2" csCatId="accent1" phldr="1"/>
      <dgm:spPr/>
    </dgm:pt>
    <dgm:pt modelId="{D1BF2E6A-55CA-4F33-9433-32C4EFA842CD}">
      <dgm:prSet phldrT="[Text]" custT="1">
        <dgm:style>
          <a:lnRef idx="1">
            <a:schemeClr val="accent1"/>
          </a:lnRef>
          <a:fillRef idx="2">
            <a:schemeClr val="accent1"/>
          </a:fillRef>
          <a:effectRef idx="1">
            <a:schemeClr val="accent1"/>
          </a:effectRef>
          <a:fontRef idx="minor">
            <a:schemeClr val="dk1"/>
          </a:fontRef>
        </dgm:style>
      </dgm:prSet>
      <dgm:spPr/>
      <dgm:t>
        <a:bodyPr anchor="ctr" anchorCtr="0"/>
        <a:lstStyle/>
        <a:p>
          <a:r>
            <a:rPr lang="en-IN" sz="2600" b="1" dirty="0">
              <a:effectLst>
                <a:outerShdw blurRad="38100" dist="38100" dir="2700000" algn="tl">
                  <a:srgbClr val="000000">
                    <a:alpha val="43137"/>
                  </a:srgbClr>
                </a:outerShdw>
              </a:effectLst>
              <a:latin typeface="Sitka Banner" pitchFamily="2" charset="0"/>
              <a:cs typeface="Calibri" panose="020F0502020204030204" pitchFamily="34" charset="0"/>
            </a:rPr>
            <a:t>AT THE TIME OF REGISTRATION</a:t>
          </a:r>
        </a:p>
      </dgm:t>
    </dgm:pt>
    <dgm:pt modelId="{BD06B4E3-4C3E-4983-9A91-2060E3EA2F76}" type="parTrans" cxnId="{9966F9B7-C96B-465A-A62D-895C389C0062}">
      <dgm:prSet/>
      <dgm:spPr/>
      <dgm:t>
        <a:bodyPr/>
        <a:lstStyle/>
        <a:p>
          <a:endParaRPr lang="en-IN"/>
        </a:p>
      </dgm:t>
    </dgm:pt>
    <dgm:pt modelId="{1886FE10-3930-4311-B42F-EB44CCC45397}" type="sibTrans" cxnId="{9966F9B7-C96B-465A-A62D-895C389C0062}">
      <dgm:prSet/>
      <dgm:spPr/>
      <dgm:t>
        <a:bodyPr/>
        <a:lstStyle/>
        <a:p>
          <a:endParaRPr lang="en-IN"/>
        </a:p>
      </dgm:t>
    </dgm:pt>
    <dgm:pt modelId="{C81C776E-6291-40C4-999E-8F389FE9BBD4}">
      <dgm:prSet phldrT="[Text]" custT="1">
        <dgm:style>
          <a:lnRef idx="1">
            <a:schemeClr val="accent1"/>
          </a:lnRef>
          <a:fillRef idx="2">
            <a:schemeClr val="accent1"/>
          </a:fillRef>
          <a:effectRef idx="1">
            <a:schemeClr val="accent1"/>
          </a:effectRef>
          <a:fontRef idx="minor">
            <a:schemeClr val="dk1"/>
          </a:fontRef>
        </dgm:style>
      </dgm:prSet>
      <dgm:spPr>
        <a:ln/>
      </dgm:spPr>
      <dgm:t>
        <a:bodyPr spcFirstLastPara="0" vert="horz" wrap="square" lIns="184912" tIns="184912" rIns="184912" bIns="184912" numCol="1" spcCol="1270" anchor="ctr" anchorCtr="0"/>
        <a:lstStyle/>
        <a:p>
          <a:pPr marL="0" lvl="0" indent="0" algn="ctr" defTabSz="1155700">
            <a:lnSpc>
              <a:spcPct val="90000"/>
            </a:lnSpc>
            <a:spcBef>
              <a:spcPct val="0"/>
            </a:spcBef>
            <a:spcAft>
              <a:spcPct val="35000"/>
            </a:spcAft>
            <a:buNone/>
          </a:pPr>
          <a:r>
            <a:rPr lang="en-IN" sz="2600" b="1" kern="1200" dirty="0">
              <a:solidFill>
                <a:prstClr val="black"/>
              </a:solidFill>
              <a:effectLst>
                <a:outerShdw blurRad="38100" dist="38100" dir="2700000" algn="tl">
                  <a:srgbClr val="000000">
                    <a:alpha val="43137"/>
                  </a:srgbClr>
                </a:outerShdw>
              </a:effectLst>
              <a:latin typeface="Sitka Banner" pitchFamily="2" charset="0"/>
              <a:ea typeface="+mn-ea"/>
              <a:cs typeface="Calibri" panose="020F0502020204030204" pitchFamily="34" charset="0"/>
            </a:rPr>
            <a:t>PREVIOUS LIMIT FULLY UTILISED</a:t>
          </a:r>
        </a:p>
      </dgm:t>
    </dgm:pt>
    <dgm:pt modelId="{EFD25B9D-05B1-41E5-A16F-CEFAF3A74B76}" type="parTrans" cxnId="{30B84EAD-A3B7-40CA-B8CF-BBEEEF0E7B09}">
      <dgm:prSet/>
      <dgm:spPr/>
      <dgm:t>
        <a:bodyPr/>
        <a:lstStyle/>
        <a:p>
          <a:endParaRPr lang="en-IN"/>
        </a:p>
      </dgm:t>
    </dgm:pt>
    <dgm:pt modelId="{F48522E8-F06D-40B2-91E2-774C3E2A5780}" type="sibTrans" cxnId="{30B84EAD-A3B7-40CA-B8CF-BBEEEF0E7B09}">
      <dgm:prSet/>
      <dgm:spPr/>
      <dgm:t>
        <a:bodyPr/>
        <a:lstStyle/>
        <a:p>
          <a:endParaRPr lang="en-IN"/>
        </a:p>
      </dgm:t>
    </dgm:pt>
    <dgm:pt modelId="{DB81CFB2-FD76-43B8-9222-D095E084DCC8}">
      <dgm:prSet phldrT="[Text]" custT="1">
        <dgm:style>
          <a:lnRef idx="1">
            <a:schemeClr val="accent1"/>
          </a:lnRef>
          <a:fillRef idx="2">
            <a:schemeClr val="accent1"/>
          </a:fillRef>
          <a:effectRef idx="1">
            <a:schemeClr val="accent1"/>
          </a:effectRef>
          <a:fontRef idx="minor">
            <a:schemeClr val="dk1"/>
          </a:fontRef>
        </dgm:style>
      </dgm:prSet>
      <dgm:spPr>
        <a:ln/>
      </dgm:spPr>
      <dgm:t>
        <a:bodyPr spcFirstLastPara="0" vert="horz" wrap="square" lIns="184912" tIns="184912" rIns="184912" bIns="184912" numCol="1" spcCol="1270" anchor="ctr" anchorCtr="0"/>
        <a:lstStyle/>
        <a:p>
          <a:pPr marL="0" lvl="0" indent="0" algn="ctr" defTabSz="1155700">
            <a:lnSpc>
              <a:spcPct val="90000"/>
            </a:lnSpc>
            <a:spcBef>
              <a:spcPct val="0"/>
            </a:spcBef>
            <a:spcAft>
              <a:spcPct val="35000"/>
            </a:spcAft>
            <a:buNone/>
          </a:pPr>
          <a:r>
            <a:rPr lang="en-IN" sz="2600" b="1" kern="1200" dirty="0">
              <a:solidFill>
                <a:prstClr val="black"/>
              </a:solidFill>
              <a:effectLst>
                <a:outerShdw blurRad="38100" dist="38100" dir="2700000" algn="tl">
                  <a:srgbClr val="000000">
                    <a:alpha val="43137"/>
                  </a:srgbClr>
                </a:outerShdw>
              </a:effectLst>
              <a:latin typeface="Sitka Text" pitchFamily="2" charset="0"/>
              <a:ea typeface="+mn-ea"/>
              <a:cs typeface="Calibri" panose="020F0502020204030204" pitchFamily="34" charset="0"/>
            </a:rPr>
            <a:t>INTERVAL OF 90 DAYS</a:t>
          </a:r>
        </a:p>
      </dgm:t>
    </dgm:pt>
    <dgm:pt modelId="{9CD17F92-4183-4DD9-899B-267C04F560E2}" type="parTrans" cxnId="{6530DB59-C6CD-4D5D-B353-807A5504A98D}">
      <dgm:prSet/>
      <dgm:spPr/>
      <dgm:t>
        <a:bodyPr/>
        <a:lstStyle/>
        <a:p>
          <a:endParaRPr lang="en-IN"/>
        </a:p>
      </dgm:t>
    </dgm:pt>
    <dgm:pt modelId="{69005108-1A20-49E5-95DC-D3470D18318B}" type="sibTrans" cxnId="{6530DB59-C6CD-4D5D-B353-807A5504A98D}">
      <dgm:prSet/>
      <dgm:spPr/>
      <dgm:t>
        <a:bodyPr/>
        <a:lstStyle/>
        <a:p>
          <a:endParaRPr lang="en-IN"/>
        </a:p>
      </dgm:t>
    </dgm:pt>
    <dgm:pt modelId="{1E44D185-01D8-4F61-8555-1AEB8106B399}" type="pres">
      <dgm:prSet presAssocID="{3F38B276-FABC-47AF-BEE1-047A06F94CB6}" presName="Name0" presStyleCnt="0">
        <dgm:presLayoutVars>
          <dgm:dir/>
          <dgm:resizeHandles val="exact"/>
        </dgm:presLayoutVars>
      </dgm:prSet>
      <dgm:spPr/>
    </dgm:pt>
    <dgm:pt modelId="{F29FE561-78F9-4C15-B850-64F6346097A6}" type="pres">
      <dgm:prSet presAssocID="{3F38B276-FABC-47AF-BEE1-047A06F94CB6}" presName="bkgdShp" presStyleLbl="alignAccFollowNode1" presStyleIdx="0" presStyleCnt="1">
        <dgm:style>
          <a:lnRef idx="0">
            <a:scrgbClr r="0" g="0" b="0"/>
          </a:lnRef>
          <a:fillRef idx="0">
            <a:scrgbClr r="0" g="0" b="0"/>
          </a:fillRef>
          <a:effectRef idx="0">
            <a:scrgbClr r="0" g="0" b="0"/>
          </a:effectRef>
          <a:fontRef idx="minor">
            <a:schemeClr val="accent2"/>
          </a:fontRef>
        </dgm:style>
      </dgm:prSet>
      <dgm:spPr/>
    </dgm:pt>
    <dgm:pt modelId="{DAC52D02-B5A5-437A-A996-2ABB3E665F3C}" type="pres">
      <dgm:prSet presAssocID="{3F38B276-FABC-47AF-BEE1-047A06F94CB6}" presName="linComp" presStyleCnt="0"/>
      <dgm:spPr/>
    </dgm:pt>
    <dgm:pt modelId="{0F1E7DF2-566A-4244-943B-861362383845}" type="pres">
      <dgm:prSet presAssocID="{D1BF2E6A-55CA-4F33-9433-32C4EFA842CD}" presName="compNode" presStyleCnt="0"/>
      <dgm:spPr/>
    </dgm:pt>
    <dgm:pt modelId="{D4BFED73-9BD0-4126-9194-CCFA8A7B8ADB}" type="pres">
      <dgm:prSet presAssocID="{D1BF2E6A-55CA-4F33-9433-32C4EFA842CD}" presName="node" presStyleLbl="node1" presStyleIdx="0" presStyleCnt="3" custScaleX="110283" custLinFactNeighborY="5044">
        <dgm:presLayoutVars>
          <dgm:bulletEnabled val="1"/>
        </dgm:presLayoutVars>
      </dgm:prSet>
      <dgm:spPr/>
    </dgm:pt>
    <dgm:pt modelId="{01774218-2FDC-4F0A-BC7E-F64F1B262C3F}" type="pres">
      <dgm:prSet presAssocID="{D1BF2E6A-55CA-4F33-9433-32C4EFA842CD}" presName="invisiNode" presStyleLbl="node1" presStyleIdx="0" presStyleCnt="3"/>
      <dgm:spPr/>
    </dgm:pt>
    <dgm:pt modelId="{5ED09198-3FDC-48E8-A9F6-B269DB82FC0D}" type="pres">
      <dgm:prSet presAssocID="{D1BF2E6A-55CA-4F33-9433-32C4EFA842C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30FD50EE-AC3D-45AB-B691-3AB9950D37FE}" type="pres">
      <dgm:prSet presAssocID="{1886FE10-3930-4311-B42F-EB44CCC45397}" presName="sibTrans" presStyleLbl="sibTrans2D1" presStyleIdx="0" presStyleCnt="0"/>
      <dgm:spPr/>
    </dgm:pt>
    <dgm:pt modelId="{A6AE0FA7-DB68-4C62-AB65-AE758FD91810}" type="pres">
      <dgm:prSet presAssocID="{C81C776E-6291-40C4-999E-8F389FE9BBD4}" presName="compNode" presStyleCnt="0"/>
      <dgm:spPr/>
    </dgm:pt>
    <dgm:pt modelId="{E0DCEB06-D822-40EA-A831-2C0C3E4106EB}" type="pres">
      <dgm:prSet presAssocID="{C81C776E-6291-40C4-999E-8F389FE9BBD4}" presName="node" presStyleLbl="node1" presStyleIdx="1" presStyleCnt="3">
        <dgm:presLayoutVars>
          <dgm:bulletEnabled val="1"/>
        </dgm:presLayoutVars>
      </dgm:prSet>
      <dgm:spPr>
        <a:xfrm rot="10800000">
          <a:off x="3097018" y="1888583"/>
          <a:ext cx="2576281" cy="2308269"/>
        </a:xfrm>
        <a:prstGeom prst="round2SameRect">
          <a:avLst>
            <a:gd name="adj1" fmla="val 10500"/>
            <a:gd name="adj2" fmla="val 0"/>
          </a:avLst>
        </a:prstGeom>
      </dgm:spPr>
    </dgm:pt>
    <dgm:pt modelId="{4F0BF871-20B3-4D77-ACA8-A733FF1FA6BD}" type="pres">
      <dgm:prSet presAssocID="{C81C776E-6291-40C4-999E-8F389FE9BBD4}" presName="invisiNode" presStyleLbl="node1" presStyleIdx="1" presStyleCnt="3"/>
      <dgm:spPr/>
    </dgm:pt>
    <dgm:pt modelId="{F1A5EA2E-C35C-453C-8D05-CB95001C6216}" type="pres">
      <dgm:prSet presAssocID="{C81C776E-6291-40C4-999E-8F389FE9BBD4}" presName="imagNode" presStyleLbl="fgImgPlace1" presStyleIdx="1" presStyleCnt="3" custLinFactNeighborX="-936" custLinFactNeighborY="-416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5E57629D-659D-486A-BC9E-8A7177883059}" type="pres">
      <dgm:prSet presAssocID="{F48522E8-F06D-40B2-91E2-774C3E2A5780}" presName="sibTrans" presStyleLbl="sibTrans2D1" presStyleIdx="0" presStyleCnt="0"/>
      <dgm:spPr/>
    </dgm:pt>
    <dgm:pt modelId="{A1C18FB0-A087-4CC7-B787-D839618D59FE}" type="pres">
      <dgm:prSet presAssocID="{DB81CFB2-FD76-43B8-9222-D095E084DCC8}" presName="compNode" presStyleCnt="0"/>
      <dgm:spPr/>
    </dgm:pt>
    <dgm:pt modelId="{CC0FCCB4-5454-4758-9461-98FFAD4821FC}" type="pres">
      <dgm:prSet presAssocID="{DB81CFB2-FD76-43B8-9222-D095E084DCC8}" presName="node" presStyleLbl="node1" presStyleIdx="2" presStyleCnt="3">
        <dgm:presLayoutVars>
          <dgm:bulletEnabled val="1"/>
        </dgm:presLayoutVars>
      </dgm:prSet>
      <dgm:spPr>
        <a:xfrm rot="10800000">
          <a:off x="5930928" y="1888583"/>
          <a:ext cx="2576281" cy="2308269"/>
        </a:xfrm>
        <a:prstGeom prst="round2SameRect">
          <a:avLst>
            <a:gd name="adj1" fmla="val 10500"/>
            <a:gd name="adj2" fmla="val 0"/>
          </a:avLst>
        </a:prstGeom>
      </dgm:spPr>
    </dgm:pt>
    <dgm:pt modelId="{4550B8D8-4593-4DBA-8C7C-982937349FCD}" type="pres">
      <dgm:prSet presAssocID="{DB81CFB2-FD76-43B8-9222-D095E084DCC8}" presName="invisiNode" presStyleLbl="node1" presStyleIdx="2" presStyleCnt="3"/>
      <dgm:spPr/>
    </dgm:pt>
    <dgm:pt modelId="{69DD5E6B-0858-4B58-9126-3B3CC387D3E8}" type="pres">
      <dgm:prSet presAssocID="{DB81CFB2-FD76-43B8-9222-D095E084DCC8}"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Lst>
  <dgm:cxnLst>
    <dgm:cxn modelId="{91919F50-87B5-4D11-8927-C49F526D1305}" type="presOf" srcId="{C81C776E-6291-40C4-999E-8F389FE9BBD4}" destId="{E0DCEB06-D822-40EA-A831-2C0C3E4106EB}" srcOrd="0" destOrd="0" presId="urn:microsoft.com/office/officeart/2005/8/layout/pList2"/>
    <dgm:cxn modelId="{6530DB59-C6CD-4D5D-B353-807A5504A98D}" srcId="{3F38B276-FABC-47AF-BEE1-047A06F94CB6}" destId="{DB81CFB2-FD76-43B8-9222-D095E084DCC8}" srcOrd="2" destOrd="0" parTransId="{9CD17F92-4183-4DD9-899B-267C04F560E2}" sibTransId="{69005108-1A20-49E5-95DC-D3470D18318B}"/>
    <dgm:cxn modelId="{61896BA4-DDD0-4CAC-A5D5-F42CD57E7D90}" type="presOf" srcId="{3F38B276-FABC-47AF-BEE1-047A06F94CB6}" destId="{1E44D185-01D8-4F61-8555-1AEB8106B399}" srcOrd="0" destOrd="0" presId="urn:microsoft.com/office/officeart/2005/8/layout/pList2"/>
    <dgm:cxn modelId="{56C7BAA7-935F-42F4-84AB-796028FBB2F8}" type="presOf" srcId="{1886FE10-3930-4311-B42F-EB44CCC45397}" destId="{30FD50EE-AC3D-45AB-B691-3AB9950D37FE}" srcOrd="0" destOrd="0" presId="urn:microsoft.com/office/officeart/2005/8/layout/pList2"/>
    <dgm:cxn modelId="{30B84EAD-A3B7-40CA-B8CF-BBEEEF0E7B09}" srcId="{3F38B276-FABC-47AF-BEE1-047A06F94CB6}" destId="{C81C776E-6291-40C4-999E-8F389FE9BBD4}" srcOrd="1" destOrd="0" parTransId="{EFD25B9D-05B1-41E5-A16F-CEFAF3A74B76}" sibTransId="{F48522E8-F06D-40B2-91E2-774C3E2A5780}"/>
    <dgm:cxn modelId="{9966F9B7-C96B-465A-A62D-895C389C0062}" srcId="{3F38B276-FABC-47AF-BEE1-047A06F94CB6}" destId="{D1BF2E6A-55CA-4F33-9433-32C4EFA842CD}" srcOrd="0" destOrd="0" parTransId="{BD06B4E3-4C3E-4983-9A91-2060E3EA2F76}" sibTransId="{1886FE10-3930-4311-B42F-EB44CCC45397}"/>
    <dgm:cxn modelId="{C595E6BC-AF78-44CC-B94D-3EBBD1C51808}" type="presOf" srcId="{F48522E8-F06D-40B2-91E2-774C3E2A5780}" destId="{5E57629D-659D-486A-BC9E-8A7177883059}" srcOrd="0" destOrd="0" presId="urn:microsoft.com/office/officeart/2005/8/layout/pList2"/>
    <dgm:cxn modelId="{2E75BCD9-9C4C-4561-8274-1FB1EA5501F4}" type="presOf" srcId="{D1BF2E6A-55CA-4F33-9433-32C4EFA842CD}" destId="{D4BFED73-9BD0-4126-9194-CCFA8A7B8ADB}" srcOrd="0" destOrd="0" presId="urn:microsoft.com/office/officeart/2005/8/layout/pList2"/>
    <dgm:cxn modelId="{98A025DF-57DD-4A0B-9C31-292696A70B7F}" type="presOf" srcId="{DB81CFB2-FD76-43B8-9222-D095E084DCC8}" destId="{CC0FCCB4-5454-4758-9461-98FFAD4821FC}" srcOrd="0" destOrd="0" presId="urn:microsoft.com/office/officeart/2005/8/layout/pList2"/>
    <dgm:cxn modelId="{54D9F077-AF83-478A-A8F0-D7582DDBFC4F}" type="presParOf" srcId="{1E44D185-01D8-4F61-8555-1AEB8106B399}" destId="{F29FE561-78F9-4C15-B850-64F6346097A6}" srcOrd="0" destOrd="0" presId="urn:microsoft.com/office/officeart/2005/8/layout/pList2"/>
    <dgm:cxn modelId="{90183F23-B52E-4C2F-9F39-FB652DB7E5BE}" type="presParOf" srcId="{1E44D185-01D8-4F61-8555-1AEB8106B399}" destId="{DAC52D02-B5A5-437A-A996-2ABB3E665F3C}" srcOrd="1" destOrd="0" presId="urn:microsoft.com/office/officeart/2005/8/layout/pList2"/>
    <dgm:cxn modelId="{EF0ED868-6B70-4DEE-B38F-A4BA5B547F64}" type="presParOf" srcId="{DAC52D02-B5A5-437A-A996-2ABB3E665F3C}" destId="{0F1E7DF2-566A-4244-943B-861362383845}" srcOrd="0" destOrd="0" presId="urn:microsoft.com/office/officeart/2005/8/layout/pList2"/>
    <dgm:cxn modelId="{6E516B47-D39E-4D29-82F2-2DCF59F6317F}" type="presParOf" srcId="{0F1E7DF2-566A-4244-943B-861362383845}" destId="{D4BFED73-9BD0-4126-9194-CCFA8A7B8ADB}" srcOrd="0" destOrd="0" presId="urn:microsoft.com/office/officeart/2005/8/layout/pList2"/>
    <dgm:cxn modelId="{89729E8A-EEE1-4408-A270-4686E1B3CD34}" type="presParOf" srcId="{0F1E7DF2-566A-4244-943B-861362383845}" destId="{01774218-2FDC-4F0A-BC7E-F64F1B262C3F}" srcOrd="1" destOrd="0" presId="urn:microsoft.com/office/officeart/2005/8/layout/pList2"/>
    <dgm:cxn modelId="{3ABDBBBD-0271-48B4-BACF-502BF6442894}" type="presParOf" srcId="{0F1E7DF2-566A-4244-943B-861362383845}" destId="{5ED09198-3FDC-48E8-A9F6-B269DB82FC0D}" srcOrd="2" destOrd="0" presId="urn:microsoft.com/office/officeart/2005/8/layout/pList2"/>
    <dgm:cxn modelId="{2805DF55-343D-49D8-8D79-35C2A08737E9}" type="presParOf" srcId="{DAC52D02-B5A5-437A-A996-2ABB3E665F3C}" destId="{30FD50EE-AC3D-45AB-B691-3AB9950D37FE}" srcOrd="1" destOrd="0" presId="urn:microsoft.com/office/officeart/2005/8/layout/pList2"/>
    <dgm:cxn modelId="{31D38E66-3FD3-4302-A5F4-20A57456394A}" type="presParOf" srcId="{DAC52D02-B5A5-437A-A996-2ABB3E665F3C}" destId="{A6AE0FA7-DB68-4C62-AB65-AE758FD91810}" srcOrd="2" destOrd="0" presId="urn:microsoft.com/office/officeart/2005/8/layout/pList2"/>
    <dgm:cxn modelId="{1D593CF5-3A21-4501-A6ED-EEC394858E45}" type="presParOf" srcId="{A6AE0FA7-DB68-4C62-AB65-AE758FD91810}" destId="{E0DCEB06-D822-40EA-A831-2C0C3E4106EB}" srcOrd="0" destOrd="0" presId="urn:microsoft.com/office/officeart/2005/8/layout/pList2"/>
    <dgm:cxn modelId="{DE820EF4-831C-4874-8D7E-0B6E88787656}" type="presParOf" srcId="{A6AE0FA7-DB68-4C62-AB65-AE758FD91810}" destId="{4F0BF871-20B3-4D77-ACA8-A733FF1FA6BD}" srcOrd="1" destOrd="0" presId="urn:microsoft.com/office/officeart/2005/8/layout/pList2"/>
    <dgm:cxn modelId="{3EE5B91C-5BD1-4295-B333-3029B6A84799}" type="presParOf" srcId="{A6AE0FA7-DB68-4C62-AB65-AE758FD91810}" destId="{F1A5EA2E-C35C-453C-8D05-CB95001C6216}" srcOrd="2" destOrd="0" presId="urn:microsoft.com/office/officeart/2005/8/layout/pList2"/>
    <dgm:cxn modelId="{41D65CAD-535D-4FB5-A848-03B218F3155A}" type="presParOf" srcId="{DAC52D02-B5A5-437A-A996-2ABB3E665F3C}" destId="{5E57629D-659D-486A-BC9E-8A7177883059}" srcOrd="3" destOrd="0" presId="urn:microsoft.com/office/officeart/2005/8/layout/pList2"/>
    <dgm:cxn modelId="{33126608-9503-4111-987F-911D04F32339}" type="presParOf" srcId="{DAC52D02-B5A5-437A-A996-2ABB3E665F3C}" destId="{A1C18FB0-A087-4CC7-B787-D839618D59FE}" srcOrd="4" destOrd="0" presId="urn:microsoft.com/office/officeart/2005/8/layout/pList2"/>
    <dgm:cxn modelId="{4ABBD92A-B014-4B70-B8C7-268C06D2A610}" type="presParOf" srcId="{A1C18FB0-A087-4CC7-B787-D839618D59FE}" destId="{CC0FCCB4-5454-4758-9461-98FFAD4821FC}" srcOrd="0" destOrd="0" presId="urn:microsoft.com/office/officeart/2005/8/layout/pList2"/>
    <dgm:cxn modelId="{D99F90F4-AB83-41E1-A4D2-2CB3BAD2D4E5}" type="presParOf" srcId="{A1C18FB0-A087-4CC7-B787-D839618D59FE}" destId="{4550B8D8-4593-4DBA-8C7C-982937349FCD}" srcOrd="1" destOrd="0" presId="urn:microsoft.com/office/officeart/2005/8/layout/pList2"/>
    <dgm:cxn modelId="{111FD86B-FF89-409F-B7D4-5F6DB5C62DD0}" type="presParOf" srcId="{A1C18FB0-A087-4CC7-B787-D839618D59FE}" destId="{69DD5E6B-0858-4B58-9126-3B3CC387D3E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FE561-78F9-4C15-B850-64F6346097A6}">
      <dsp:nvSpPr>
        <dsp:cNvPr id="0" name=""/>
        <dsp:cNvSpPr/>
      </dsp:nvSpPr>
      <dsp:spPr>
        <a:xfrm>
          <a:off x="0" y="0"/>
          <a:ext cx="8770319" cy="1888583"/>
        </a:xfrm>
        <a:prstGeom prst="roundRect">
          <a:avLst>
            <a:gd name="adj" fmla="val 10000"/>
          </a:avLst>
        </a:prstGeom>
        <a:noFill/>
        <a:ln>
          <a:noFill/>
        </a:ln>
        <a:effectLst/>
      </dsp:spPr>
      <dsp:style>
        <a:lnRef idx="0">
          <a:scrgbClr r="0" g="0" b="0"/>
        </a:lnRef>
        <a:fillRef idx="0">
          <a:scrgbClr r="0" g="0" b="0"/>
        </a:fillRef>
        <a:effectRef idx="0">
          <a:scrgbClr r="0" g="0" b="0"/>
        </a:effectRef>
        <a:fontRef idx="minor">
          <a:schemeClr val="accent2"/>
        </a:fontRef>
      </dsp:style>
    </dsp:sp>
    <dsp:sp modelId="{5ED09198-3FDC-48E8-A9F6-B269DB82FC0D}">
      <dsp:nvSpPr>
        <dsp:cNvPr id="0" name=""/>
        <dsp:cNvSpPr/>
      </dsp:nvSpPr>
      <dsp:spPr>
        <a:xfrm>
          <a:off x="391923" y="251811"/>
          <a:ext cx="2495772" cy="138496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BFED73-9BD0-4126-9194-CCFA8A7B8ADB}">
      <dsp:nvSpPr>
        <dsp:cNvPr id="0" name=""/>
        <dsp:cNvSpPr/>
      </dsp:nvSpPr>
      <dsp:spPr>
        <a:xfrm rot="10800000">
          <a:off x="263603" y="1888583"/>
          <a:ext cx="2752412" cy="2308269"/>
        </a:xfrm>
        <a:prstGeom prst="round2SameRect">
          <a:avLst>
            <a:gd name="adj1" fmla="val 10500"/>
            <a:gd name="adj2" fmla="val 0"/>
          </a:avLst>
        </a:prstGeom>
        <a:gradFill rotWithShape="1">
          <a:gsLst>
            <a:gs pos="0">
              <a:schemeClr val="accent1">
                <a:tint val="68000"/>
                <a:alpha val="90000"/>
                <a:lumMod val="100000"/>
              </a:schemeClr>
            </a:gs>
            <a:gs pos="100000">
              <a:schemeClr val="accent1">
                <a:tint val="90000"/>
                <a:lumMod val="95000"/>
              </a:schemeClr>
            </a:gs>
          </a:gsLst>
          <a:lin ang="5400000" scaled="1"/>
        </a:gradFill>
        <a:ln w="12700" cap="rnd" cmpd="sng" algn="ctr">
          <a:solidFill>
            <a:schemeClr val="accent1">
              <a:lumMod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IN" sz="2600" b="1" kern="1200" dirty="0">
              <a:effectLst>
                <a:outerShdw blurRad="38100" dist="38100" dir="2700000" algn="tl">
                  <a:srgbClr val="000000">
                    <a:alpha val="43137"/>
                  </a:srgbClr>
                </a:outerShdw>
              </a:effectLst>
              <a:latin typeface="Sitka Banner" pitchFamily="2" charset="0"/>
              <a:cs typeface="Calibri" panose="020F0502020204030204" pitchFamily="34" charset="0"/>
            </a:rPr>
            <a:t>AT THE TIME OF REGISTRATION</a:t>
          </a:r>
        </a:p>
      </dsp:txBody>
      <dsp:txXfrm rot="10800000">
        <a:off x="334590" y="1888583"/>
        <a:ext cx="2610438" cy="2237282"/>
      </dsp:txXfrm>
    </dsp:sp>
    <dsp:sp modelId="{F1A5EA2E-C35C-453C-8D05-CB95001C6216}">
      <dsp:nvSpPr>
        <dsp:cNvPr id="0" name=""/>
        <dsp:cNvSpPr/>
      </dsp:nvSpPr>
      <dsp:spPr>
        <a:xfrm>
          <a:off x="3242232" y="194155"/>
          <a:ext cx="2495772" cy="138496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DCEB06-D822-40EA-A831-2C0C3E4106EB}">
      <dsp:nvSpPr>
        <dsp:cNvPr id="0" name=""/>
        <dsp:cNvSpPr/>
      </dsp:nvSpPr>
      <dsp:spPr>
        <a:xfrm rot="10800000">
          <a:off x="3265593" y="1888583"/>
          <a:ext cx="2495772" cy="2308269"/>
        </a:xfrm>
        <a:prstGeom prst="round2SameRect">
          <a:avLst>
            <a:gd name="adj1" fmla="val 10500"/>
            <a:gd name="adj2" fmla="val 0"/>
          </a:avLst>
        </a:prstGeom>
        <a:gradFill rotWithShape="1">
          <a:gsLst>
            <a:gs pos="0">
              <a:schemeClr val="accent1">
                <a:tint val="68000"/>
                <a:alpha val="90000"/>
                <a:lumMod val="100000"/>
              </a:schemeClr>
            </a:gs>
            <a:gs pos="100000">
              <a:schemeClr val="accent1">
                <a:tint val="90000"/>
                <a:lumMod val="95000"/>
              </a:schemeClr>
            </a:gs>
          </a:gsLst>
          <a:lin ang="5400000" scaled="1"/>
        </a:gradFill>
        <a:ln w="12700" cap="rnd" cmpd="sng" algn="ctr">
          <a:solidFill>
            <a:schemeClr val="accent1">
              <a:lumMod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IN" sz="2600" b="1" kern="1200" dirty="0">
              <a:solidFill>
                <a:prstClr val="black"/>
              </a:solidFill>
              <a:effectLst>
                <a:outerShdw blurRad="38100" dist="38100" dir="2700000" algn="tl">
                  <a:srgbClr val="000000">
                    <a:alpha val="43137"/>
                  </a:srgbClr>
                </a:outerShdw>
              </a:effectLst>
              <a:latin typeface="Sitka Banner" pitchFamily="2" charset="0"/>
              <a:ea typeface="+mn-ea"/>
              <a:cs typeface="Calibri" panose="020F0502020204030204" pitchFamily="34" charset="0"/>
            </a:rPr>
            <a:t>PREVIOUS LIMIT FULLY UTILISED</a:t>
          </a:r>
        </a:p>
      </dsp:txBody>
      <dsp:txXfrm rot="10800000">
        <a:off x="3336580" y="1888583"/>
        <a:ext cx="2353798" cy="2237282"/>
      </dsp:txXfrm>
    </dsp:sp>
    <dsp:sp modelId="{69DD5E6B-0858-4B58-9126-3B3CC387D3E8}">
      <dsp:nvSpPr>
        <dsp:cNvPr id="0" name=""/>
        <dsp:cNvSpPr/>
      </dsp:nvSpPr>
      <dsp:spPr>
        <a:xfrm>
          <a:off x="6010943" y="251811"/>
          <a:ext cx="2495772" cy="138496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0FCCB4-5454-4758-9461-98FFAD4821FC}">
      <dsp:nvSpPr>
        <dsp:cNvPr id="0" name=""/>
        <dsp:cNvSpPr/>
      </dsp:nvSpPr>
      <dsp:spPr>
        <a:xfrm rot="10800000">
          <a:off x="6010943" y="1888583"/>
          <a:ext cx="2495772" cy="2308269"/>
        </a:xfrm>
        <a:prstGeom prst="round2SameRect">
          <a:avLst>
            <a:gd name="adj1" fmla="val 10500"/>
            <a:gd name="adj2" fmla="val 0"/>
          </a:avLst>
        </a:prstGeom>
        <a:gradFill rotWithShape="1">
          <a:gsLst>
            <a:gs pos="0">
              <a:schemeClr val="accent1">
                <a:tint val="68000"/>
                <a:alpha val="90000"/>
                <a:lumMod val="100000"/>
              </a:schemeClr>
            </a:gs>
            <a:gs pos="100000">
              <a:schemeClr val="accent1">
                <a:tint val="90000"/>
                <a:lumMod val="95000"/>
              </a:schemeClr>
            </a:gs>
          </a:gsLst>
          <a:lin ang="5400000" scaled="1"/>
        </a:gradFill>
        <a:ln w="12700" cap="rnd" cmpd="sng" algn="ctr">
          <a:solidFill>
            <a:schemeClr val="accent1">
              <a:lumMod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IN" sz="2600" b="1" kern="1200" dirty="0">
              <a:solidFill>
                <a:prstClr val="black"/>
              </a:solidFill>
              <a:effectLst>
                <a:outerShdw blurRad="38100" dist="38100" dir="2700000" algn="tl">
                  <a:srgbClr val="000000">
                    <a:alpha val="43137"/>
                  </a:srgbClr>
                </a:outerShdw>
              </a:effectLst>
              <a:latin typeface="Sitka Text" pitchFamily="2" charset="0"/>
              <a:ea typeface="+mn-ea"/>
              <a:cs typeface="Calibri" panose="020F0502020204030204" pitchFamily="34" charset="0"/>
            </a:rPr>
            <a:t>INTERVAL OF 90 DAYS</a:t>
          </a:r>
        </a:p>
      </dsp:txBody>
      <dsp:txXfrm rot="10800000">
        <a:off x="6081930" y="1888583"/>
        <a:ext cx="2353798" cy="223728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A62E2-900E-4A6F-AB57-87F127947536}" type="datetimeFigureOut">
              <a:rPr lang="en-IN" smtClean="0"/>
              <a:t>19-11-2023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D8259-87BD-4DDA-899A-22E27B1086E2}" type="slidenum">
              <a:rPr lang="en-IN" smtClean="0"/>
              <a:t>‹#›</a:t>
            </a:fld>
            <a:endParaRPr lang="en-IN"/>
          </a:p>
        </p:txBody>
      </p:sp>
    </p:spTree>
    <p:extLst>
      <p:ext uri="{BB962C8B-B14F-4D97-AF65-F5344CB8AC3E}">
        <p14:creationId xmlns:p14="http://schemas.microsoft.com/office/powerpoint/2010/main" val="77038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9D8259-87BD-4DDA-899A-22E27B1086E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51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9D8259-87BD-4DDA-899A-22E27B1086E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61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5D33B66F-D1DE-4DCE-B037-56D870503808}" type="datetime1">
              <a:rPr lang="en-US" smtClean="0"/>
              <a:t>11/19/2023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Prepared by CA. Aditya Zantye, FCA, DISA</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6799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BBC80B-86C1-4768-AF24-769E9F5AF44B}" type="datetime1">
              <a:rPr lang="en-US" smtClean="0"/>
              <a:t>11/19/2023</a:t>
            </a:fld>
            <a:endParaRPr lang="en-US" dirty="0"/>
          </a:p>
        </p:txBody>
      </p:sp>
      <p:sp>
        <p:nvSpPr>
          <p:cNvPr id="5" name="Footer Placeholder 4"/>
          <p:cNvSpPr>
            <a:spLocks noGrp="1"/>
          </p:cNvSpPr>
          <p:nvPr>
            <p:ph type="ftr" sz="quarter" idx="11"/>
          </p:nvPr>
        </p:nvSpPr>
        <p:spPr/>
        <p:txBody>
          <a:bodyPr/>
          <a:lstStyle/>
          <a:p>
            <a:r>
              <a:rPr lang="en-US"/>
              <a:t>Prepared by CA. Aditya Zantye, FCA, DISA</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01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BEFA1ABE-F943-4AA5-AC23-B625F984C358}" type="datetime1">
              <a:rPr lang="en-US" smtClean="0"/>
              <a:t>11/19/2023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r>
              <a:rPr lang="en-US"/>
              <a:t>Prepared by CA. Aditya Zantye, FCA, DISA</a:t>
            </a:r>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9944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59D1AF61-F3CB-44C8-97ED-060D3465BB34}" type="datetime1">
              <a:rPr lang="en-US" smtClean="0"/>
              <a:t>11/19/2023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a:t>Prepared by CA. Aditya Zantye, FCA, DISA</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049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42EDBFE3-4F4C-49AE-A30C-C69A3B325608}" type="datetime1">
              <a:rPr lang="en-US" smtClean="0"/>
              <a:t>11/19/2023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US"/>
              <a:t>Prepared by CA. Aditya Zantye, FCA, DISA</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30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A00E3-FC16-4FB1-A0D5-8CDE8CBDAE33}" type="datetime1">
              <a:rPr lang="en-US" smtClean="0"/>
              <a:t>11/19/2023</a:t>
            </a:fld>
            <a:endParaRPr lang="en-US" dirty="0"/>
          </a:p>
        </p:txBody>
      </p:sp>
      <p:sp>
        <p:nvSpPr>
          <p:cNvPr id="6" name="Footer Placeholder 5"/>
          <p:cNvSpPr>
            <a:spLocks noGrp="1"/>
          </p:cNvSpPr>
          <p:nvPr>
            <p:ph type="ftr" sz="quarter" idx="11"/>
          </p:nvPr>
        </p:nvSpPr>
        <p:spPr/>
        <p:txBody>
          <a:bodyPr/>
          <a:lstStyle/>
          <a:p>
            <a:r>
              <a:rPr lang="en-US"/>
              <a:t>Prepared by CA. Aditya Zantye, FCA, DISA</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3225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08A88F-840B-4EEE-BC10-840E88E8ADD6}" type="datetime1">
              <a:rPr lang="en-US" smtClean="0"/>
              <a:t>11/19/2023</a:t>
            </a:fld>
            <a:endParaRPr lang="en-US" dirty="0"/>
          </a:p>
        </p:txBody>
      </p:sp>
      <p:sp>
        <p:nvSpPr>
          <p:cNvPr id="8" name="Footer Placeholder 7"/>
          <p:cNvSpPr>
            <a:spLocks noGrp="1"/>
          </p:cNvSpPr>
          <p:nvPr>
            <p:ph type="ftr" sz="quarter" idx="11"/>
          </p:nvPr>
        </p:nvSpPr>
        <p:spPr/>
        <p:txBody>
          <a:bodyPr/>
          <a:lstStyle/>
          <a:p>
            <a:r>
              <a:rPr lang="en-US"/>
              <a:t>Prepared by CA. Aditya Zantye, FCA, DISA</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2858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1559F5-1769-4BD5-AD63-AF72AD84FC96}" type="datetime1">
              <a:rPr lang="en-US" smtClean="0"/>
              <a:t>11/19/2023</a:t>
            </a:fld>
            <a:endParaRPr lang="en-US" dirty="0"/>
          </a:p>
        </p:txBody>
      </p:sp>
      <p:sp>
        <p:nvSpPr>
          <p:cNvPr id="4" name="Footer Placeholder 3"/>
          <p:cNvSpPr>
            <a:spLocks noGrp="1"/>
          </p:cNvSpPr>
          <p:nvPr>
            <p:ph type="ftr" sz="quarter" idx="11"/>
          </p:nvPr>
        </p:nvSpPr>
        <p:spPr/>
        <p:txBody>
          <a:bodyPr/>
          <a:lstStyle/>
          <a:p>
            <a:r>
              <a:rPr lang="en-US"/>
              <a:t>Prepared by CA. Aditya Zantye, FCA, DISA</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8980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60D50-6914-4249-A0E3-964430E17BDE}" type="datetime1">
              <a:rPr lang="en-US" smtClean="0"/>
              <a:t>11/19/2023</a:t>
            </a:fld>
            <a:endParaRPr lang="en-US" dirty="0"/>
          </a:p>
        </p:txBody>
      </p:sp>
      <p:sp>
        <p:nvSpPr>
          <p:cNvPr id="3" name="Footer Placeholder 2"/>
          <p:cNvSpPr>
            <a:spLocks noGrp="1"/>
          </p:cNvSpPr>
          <p:nvPr>
            <p:ph type="ftr" sz="quarter" idx="11"/>
          </p:nvPr>
        </p:nvSpPr>
        <p:spPr/>
        <p:txBody>
          <a:bodyPr/>
          <a:lstStyle/>
          <a:p>
            <a:r>
              <a:rPr lang="en-US"/>
              <a:t>Prepared by CA. Aditya Zantye, FCA, DISA</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6604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381ECD2B-3F13-41F4-8859-027C82F6CE3D}" type="datetime1">
              <a:rPr lang="en-US" smtClean="0"/>
              <a:t>11/19/2023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a:t>Prepared by CA. Aditya Zantye, FCA, DISA</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23433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08A4D0-3F85-44E8-8A69-EAAA0949AB83}" type="datetime1">
              <a:rPr lang="en-US" smtClean="0"/>
              <a:t>11/19/2023</a:t>
            </a:fld>
            <a:endParaRPr lang="en-US" dirty="0"/>
          </a:p>
        </p:txBody>
      </p:sp>
      <p:sp>
        <p:nvSpPr>
          <p:cNvPr id="6" name="Footer Placeholder 5"/>
          <p:cNvSpPr>
            <a:spLocks noGrp="1"/>
          </p:cNvSpPr>
          <p:nvPr>
            <p:ph type="ftr" sz="quarter" idx="11"/>
          </p:nvPr>
        </p:nvSpPr>
        <p:spPr/>
        <p:txBody>
          <a:bodyPr/>
          <a:lstStyle/>
          <a:p>
            <a:pPr algn="l"/>
            <a:r>
              <a:rPr lang="en-US"/>
              <a:t>Prepared by CA. Aditya Zantye, FCA, DISA</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1087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18F1C25F-E468-426E-8DB4-72182A7BBD79}" type="datetime1">
              <a:rPr lang="en-US" smtClean="0"/>
              <a:t>11/19/2023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a:t>Prepared by CA. Aditya Zantye, FCA, DISA</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862995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7" r:id="rId6"/>
    <p:sldLayoutId id="2147483713" r:id="rId7"/>
    <p:sldLayoutId id="2147483714" r:id="rId8"/>
    <p:sldLayoutId id="2147483715" r:id="rId9"/>
    <p:sldLayoutId id="2147483716" r:id="rId10"/>
    <p:sldLayoutId id="2147483718"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drive.google.com/file/d/17oc0og7WuQqz_Qciz-QV7QhKTMkWwx_D/view?usp=share_link" TargetMode="Externa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hyperlink" Target="https://drive.google.com/file/d/19ppC1WrEeJyvixId_PL291AgTg_tK5Hh/view?usp=share_link" TargetMode="External"/><Relationship Id="rId2" Type="http://schemas.openxmlformats.org/officeDocument/2006/relationships/hyperlink" Target="https://drive.google.com/file/d/18OJR46EImhEGUM60NAt4XZBnX964GpIw/view?usp=share_link" TargetMode="External"/><Relationship Id="rId1" Type="http://schemas.openxmlformats.org/officeDocument/2006/relationships/slideLayout" Target="../slideLayouts/slideLayout7.xml"/><Relationship Id="rId6" Type="http://schemas.openxmlformats.org/officeDocument/2006/relationships/hyperlink" Target="https://drive.google.com/file/d/1iPW9xUMrxjVYg5wg3NsMP14M2p6pLZGq/view?usp=share_link" TargetMode="Externa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hyperlink" Target="https://drive.google.com/file/d/1N7VvYFWwqJqHWAXFWo2LHRGRhHsTnAIn/view?usp=share_link" TargetMode="External"/><Relationship Id="rId4" Type="http://schemas.openxmlformats.org/officeDocument/2006/relationships/hyperlink" Target="https://drive.google.com/file/d/1NTTx3-OvH0JSewHZK7ALdqaZwtVa_Sm1/view?usp=share_link" TargetMode="External"/><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maharera.mahaonline.gov.in/Upload/PDF/MahaRERA%20General%20Regulations%202017.pdf" TargetMode="External"/><Relationship Id="rId1" Type="http://schemas.openxmlformats.org/officeDocument/2006/relationships/slideLayout" Target="../slideLayouts/slideLayout7.xml"/><Relationship Id="rId6" Type="http://schemas.openxmlformats.org/officeDocument/2006/relationships/hyperlink" Target="https://maharera.mahaonline.gov.in/Upload/PDF/MahaRERA%20RA%20(1).pdf" TargetMode="External"/><Relationship Id="rId5" Type="http://schemas.openxmlformats.org/officeDocument/2006/relationships/hyperlink" Target="https://maharera.mahaonline.gov.in/Upload/PDF/MahaRERA%20General%20-Second%20Amendment-%20Regulations%202019.pdf" TargetMode="External"/><Relationship Id="rId4" Type="http://schemas.openxmlformats.org/officeDocument/2006/relationships/hyperlink" Target="https://maharera.mahaonline.gov.in/Upload/PDF/MahaRERA%20General%20Amendment%20Regulations%202017.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CB5977A-5CE8-4D01-A784-06EA14C2A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F02942D-A53B-4A35-B44C-EEFD8241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75F3C53-82B4-457B-87C8-9077A906B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5A4487F9-8FD4-4FDA-899F-491058506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ACD9B3A4-4B72-4F8E-9D87-2D150F2AD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883" y="4432079"/>
            <a:ext cx="11274641" cy="196872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850BBE-FC8E-4EA2-9FC5-BDAD4D08CA0A}"/>
              </a:ext>
            </a:extLst>
          </p:cNvPr>
          <p:cNvSpPr>
            <a:spLocks noGrp="1"/>
          </p:cNvSpPr>
          <p:nvPr>
            <p:ph type="ctrTitle"/>
          </p:nvPr>
        </p:nvSpPr>
        <p:spPr>
          <a:xfrm>
            <a:off x="571932" y="4493661"/>
            <a:ext cx="10993549" cy="849406"/>
          </a:xfrm>
        </p:spPr>
        <p:txBody>
          <a:bodyPr>
            <a:normAutofit/>
          </a:bodyPr>
          <a:lstStyle/>
          <a:p>
            <a:pPr>
              <a:lnSpc>
                <a:spcPct val="90000"/>
              </a:lnSpc>
            </a:pPr>
            <a:r>
              <a:rPr lang="en-US" sz="3300" b="1" dirty="0">
                <a:solidFill>
                  <a:srgbClr val="FFFFFF"/>
                </a:solidFill>
                <a:latin typeface="Sitka Text" panose="02000505000000020004" pitchFamily="2" charset="0"/>
              </a:rPr>
              <a:t>RERA-CERTIFICATIONS, IMP ORDERS &amp; IMPACT</a:t>
            </a:r>
            <a:endParaRPr lang="en-IN" sz="3300" b="1" dirty="0">
              <a:solidFill>
                <a:srgbClr val="FFFFFF"/>
              </a:solidFill>
              <a:latin typeface="Sitka Text" panose="02000505000000020004" pitchFamily="2" charset="0"/>
            </a:endParaRPr>
          </a:p>
        </p:txBody>
      </p:sp>
      <p:sp>
        <p:nvSpPr>
          <p:cNvPr id="3" name="Subtitle 2">
            <a:extLst>
              <a:ext uri="{FF2B5EF4-FFF2-40B4-BE49-F238E27FC236}">
                <a16:creationId xmlns:a16="http://schemas.microsoft.com/office/drawing/2014/main" id="{CB02279A-4E52-4B7D-90B2-A7C44D22F138}"/>
              </a:ext>
            </a:extLst>
          </p:cNvPr>
          <p:cNvSpPr>
            <a:spLocks noGrp="1"/>
          </p:cNvSpPr>
          <p:nvPr>
            <p:ph type="subTitle" idx="1"/>
          </p:nvPr>
        </p:nvSpPr>
        <p:spPr>
          <a:xfrm>
            <a:off x="581194" y="5697215"/>
            <a:ext cx="10993546" cy="703585"/>
          </a:xfrm>
        </p:spPr>
        <p:txBody>
          <a:bodyPr>
            <a:normAutofit/>
          </a:bodyPr>
          <a:lstStyle/>
          <a:p>
            <a:r>
              <a:rPr lang="en-IN" b="1" dirty="0">
                <a:solidFill>
                  <a:srgbClr val="FFFFFF">
                    <a:alpha val="75000"/>
                  </a:srgbClr>
                </a:solidFill>
                <a:latin typeface="Sitka Text" panose="02000505000000020004" pitchFamily="2" charset="0"/>
              </a:rPr>
              <a:t>19.11.2023						</a:t>
            </a:r>
            <a:r>
              <a:rPr lang="en-IN" dirty="0">
                <a:solidFill>
                  <a:srgbClr val="FFFFFF">
                    <a:alpha val="75000"/>
                  </a:srgbClr>
                </a:solidFill>
                <a:latin typeface="Sitka Text" panose="02000505000000020004" pitchFamily="2" charset="0"/>
              </a:rPr>
              <a:t>						         </a:t>
            </a:r>
            <a:r>
              <a:rPr lang="en-IN" b="1" dirty="0">
                <a:solidFill>
                  <a:srgbClr val="FFFFFF">
                    <a:alpha val="75000"/>
                  </a:srgbClr>
                </a:solidFill>
                <a:latin typeface="Sitka Text" panose="02000505000000020004" pitchFamily="2" charset="0"/>
              </a:rPr>
              <a:t>By CA. ADITYA ZANTYE, FCA, DISA 																 </a:t>
            </a:r>
          </a:p>
        </p:txBody>
      </p:sp>
      <p:pic>
        <p:nvPicPr>
          <p:cNvPr id="7" name="Picture 6">
            <a:extLst>
              <a:ext uri="{FF2B5EF4-FFF2-40B4-BE49-F238E27FC236}">
                <a16:creationId xmlns:a16="http://schemas.microsoft.com/office/drawing/2014/main" id="{044945C0-3F6A-DA70-6832-F97303F1E8FA}"/>
              </a:ext>
            </a:extLst>
          </p:cNvPr>
          <p:cNvPicPr>
            <a:picLocks noChangeAspect="1"/>
          </p:cNvPicPr>
          <p:nvPr/>
        </p:nvPicPr>
        <p:blipFill>
          <a:blip r:embed="rId2"/>
          <a:stretch>
            <a:fillRect/>
          </a:stretch>
        </p:blipFill>
        <p:spPr>
          <a:xfrm>
            <a:off x="473476" y="2244043"/>
            <a:ext cx="3287374" cy="2195647"/>
          </a:xfrm>
          <a:prstGeom prst="rect">
            <a:avLst/>
          </a:prstGeom>
          <a:ln>
            <a:noFill/>
          </a:ln>
          <a:effectLst>
            <a:softEdge rad="112500"/>
          </a:effectLst>
        </p:spPr>
      </p:pic>
      <p:pic>
        <p:nvPicPr>
          <p:cNvPr id="11" name="Picture 10" descr="A picture containing text, sign, outdoor, wheel&#10;&#10;Description automatically generated">
            <a:extLst>
              <a:ext uri="{FF2B5EF4-FFF2-40B4-BE49-F238E27FC236}">
                <a16:creationId xmlns:a16="http://schemas.microsoft.com/office/drawing/2014/main" id="{4474C989-2EF0-1D13-CDDE-1508B86D7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651" y="2216279"/>
            <a:ext cx="2224098" cy="2229432"/>
          </a:xfrm>
          <a:prstGeom prst="rect">
            <a:avLst/>
          </a:prstGeom>
        </p:spPr>
      </p:pic>
      <p:pic>
        <p:nvPicPr>
          <p:cNvPr id="16" name="Picture 15" descr="Graphical user interface&#10;&#10;Description automatically generated">
            <a:extLst>
              <a:ext uri="{FF2B5EF4-FFF2-40B4-BE49-F238E27FC236}">
                <a16:creationId xmlns:a16="http://schemas.microsoft.com/office/drawing/2014/main" id="{BC374216-9AF1-AC81-0512-33663BC52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543" y="2244043"/>
            <a:ext cx="3295494" cy="2188036"/>
          </a:xfrm>
          <a:prstGeom prst="rect">
            <a:avLst/>
          </a:prstGeom>
        </p:spPr>
      </p:pic>
      <p:sp>
        <p:nvSpPr>
          <p:cNvPr id="10" name="Footer Placeholder 9">
            <a:extLst>
              <a:ext uri="{FF2B5EF4-FFF2-40B4-BE49-F238E27FC236}">
                <a16:creationId xmlns:a16="http://schemas.microsoft.com/office/drawing/2014/main" id="{31EA6ADC-17E6-C8E9-B60A-D3AAA62128BE}"/>
              </a:ext>
            </a:extLst>
          </p:cNvPr>
          <p:cNvSpPr>
            <a:spLocks noGrp="1"/>
          </p:cNvSpPr>
          <p:nvPr>
            <p:ph type="ftr" sz="quarter" idx="11"/>
          </p:nvPr>
        </p:nvSpPr>
        <p:spPr/>
        <p:txBody>
          <a:bodyPr/>
          <a:lstStyle/>
          <a:p>
            <a:r>
              <a:rPr lang="en-US"/>
              <a:t>Prepared by CA. Aditya Zantye, FCA, DISA</a:t>
            </a:r>
            <a:endParaRPr lang="en-US" dirty="0"/>
          </a:p>
        </p:txBody>
      </p:sp>
      <p:pic>
        <p:nvPicPr>
          <p:cNvPr id="6" name="Picture 5">
            <a:extLst>
              <a:ext uri="{FF2B5EF4-FFF2-40B4-BE49-F238E27FC236}">
                <a16:creationId xmlns:a16="http://schemas.microsoft.com/office/drawing/2014/main" id="{B478EF6F-116E-4E7F-5AD4-A9B7E7ACE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2700" y="1875291"/>
            <a:ext cx="4661654" cy="2925539"/>
          </a:xfrm>
          <a:prstGeom prst="rect">
            <a:avLst/>
          </a:prstGeom>
        </p:spPr>
      </p:pic>
      <p:pic>
        <p:nvPicPr>
          <p:cNvPr id="4" name="Picture 2">
            <a:extLst>
              <a:ext uri="{FF2B5EF4-FFF2-40B4-BE49-F238E27FC236}">
                <a16:creationId xmlns:a16="http://schemas.microsoft.com/office/drawing/2014/main" id="{DA5830D7-E5CA-B6FC-7513-8C14DFCAFF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851" y="734546"/>
            <a:ext cx="11340186" cy="114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38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732A7B-AB79-4C04-A2EF-EA9D14FA9299}"/>
              </a:ext>
            </a:extLst>
          </p:cNvPr>
          <p:cNvSpPr>
            <a:spLocks noGrp="1"/>
          </p:cNvSpPr>
          <p:nvPr>
            <p:ph type="title"/>
          </p:nvPr>
        </p:nvSpPr>
        <p:spPr>
          <a:xfrm>
            <a:off x="771148" y="1037967"/>
            <a:ext cx="3054091" cy="4709131"/>
          </a:xfrm>
        </p:spPr>
        <p:txBody>
          <a:bodyPr anchor="ctr">
            <a:normAutofit/>
          </a:bodyPr>
          <a:lstStyle/>
          <a:p>
            <a:r>
              <a:rPr lang="en-IN" b="1" dirty="0">
                <a:solidFill>
                  <a:srgbClr val="FFFEFF"/>
                </a:solidFill>
                <a:latin typeface="Sitka Text" panose="02000505000000020004" pitchFamily="2" charset="0"/>
              </a:rPr>
              <a:t>TABLE B- ACTUAL COST OF THE PROJECT</a:t>
            </a:r>
          </a:p>
        </p:txBody>
      </p:sp>
      <p:sp>
        <p:nvSpPr>
          <p:cNvPr id="3" name="Content Placeholder 2">
            <a:extLst>
              <a:ext uri="{FF2B5EF4-FFF2-40B4-BE49-F238E27FC236}">
                <a16:creationId xmlns:a16="http://schemas.microsoft.com/office/drawing/2014/main" id="{FD60FD43-1CF8-4DDD-B446-F9B8683BBA82}"/>
              </a:ext>
            </a:extLst>
          </p:cNvPr>
          <p:cNvSpPr>
            <a:spLocks noGrp="1"/>
          </p:cNvSpPr>
          <p:nvPr>
            <p:ph idx="1"/>
          </p:nvPr>
        </p:nvSpPr>
        <p:spPr>
          <a:xfrm>
            <a:off x="4546049" y="806860"/>
            <a:ext cx="6725899" cy="5792921"/>
          </a:xfrm>
        </p:spPr>
        <p:txBody>
          <a:bodyPr>
            <a:normAutofit/>
          </a:bodyPr>
          <a:lstStyle/>
          <a:p>
            <a:r>
              <a:rPr lang="en-IN" sz="2000" b="1" dirty="0">
                <a:latin typeface="Sitka Text" panose="02000505000000020004" pitchFamily="2" charset="0"/>
              </a:rPr>
              <a:t>SEPARATE TABLE </a:t>
            </a:r>
            <a:r>
              <a:rPr lang="en-IN" sz="2000" dirty="0">
                <a:latin typeface="Sitka Text" panose="02000505000000020004" pitchFamily="2" charset="0"/>
              </a:rPr>
              <a:t>FOR ACTUAL COST</a:t>
            </a:r>
          </a:p>
          <a:p>
            <a:r>
              <a:rPr lang="en-IN" sz="2000" dirty="0">
                <a:latin typeface="Sitka Text" panose="02000505000000020004" pitchFamily="2" charset="0"/>
              </a:rPr>
              <a:t>MINIMUM OF ACTUAL</a:t>
            </a:r>
            <a:r>
              <a:rPr lang="en-IN" sz="2000" b="1" dirty="0">
                <a:latin typeface="Sitka Text" panose="02000505000000020004" pitchFamily="2" charset="0"/>
              </a:rPr>
              <a:t> COST OF CONSTRUCTION </a:t>
            </a:r>
            <a:r>
              <a:rPr lang="en-IN" sz="2000" dirty="0">
                <a:latin typeface="Sitka Text" panose="02000505000000020004" pitchFamily="2" charset="0"/>
              </a:rPr>
              <a:t>BY ENGINEER OR CA TO BE MENTIONED</a:t>
            </a:r>
          </a:p>
          <a:p>
            <a:r>
              <a:rPr lang="en-IN" sz="2000" dirty="0">
                <a:latin typeface="Sitka Text" panose="02000505000000020004" pitchFamily="2" charset="0"/>
              </a:rPr>
              <a:t>PROVISION FOR COST INCURRED FOR </a:t>
            </a:r>
            <a:r>
              <a:rPr lang="en-IN" sz="2000" b="1" dirty="0">
                <a:latin typeface="Sitka Text" panose="02000505000000020004" pitchFamily="2" charset="0"/>
              </a:rPr>
              <a:t>ADDITIONAL ITEMS </a:t>
            </a:r>
            <a:r>
              <a:rPr lang="en-IN" sz="2000" dirty="0">
                <a:latin typeface="Sitka Text" panose="02000505000000020004" pitchFamily="2" charset="0"/>
              </a:rPr>
              <a:t>AS PER TABLE A &amp; B  OF ENGINEER CERTIFICATE</a:t>
            </a:r>
          </a:p>
          <a:p>
            <a:r>
              <a:rPr lang="en-IN" sz="2000" b="1" dirty="0">
                <a:latin typeface="Sitka Text" panose="02000505000000020004" pitchFamily="2" charset="0"/>
              </a:rPr>
              <a:t>PASS THROUGH CHARGES/INDIRECT TAXES </a:t>
            </a:r>
            <a:r>
              <a:rPr lang="en-IN" sz="2000" dirty="0">
                <a:latin typeface="Sitka Text" panose="02000505000000020004" pitchFamily="2" charset="0"/>
              </a:rPr>
              <a:t>EXCLUDED</a:t>
            </a:r>
          </a:p>
          <a:p>
            <a:r>
              <a:rPr lang="en-US" sz="2000" dirty="0">
                <a:latin typeface="Sitka Text" panose="02000505000000020004" pitchFamily="2" charset="0"/>
              </a:rPr>
              <a:t>ABSORBED COST OF MACHINERIES &amp;	</a:t>
            </a:r>
          </a:p>
          <a:p>
            <a:pPr marL="0" indent="0">
              <a:buNone/>
            </a:pPr>
            <a:r>
              <a:rPr lang="en-US" sz="2000" dirty="0">
                <a:latin typeface="Sitka Text" panose="02000505000000020004" pitchFamily="2" charset="0"/>
              </a:rPr>
              <a:t>    EQUIPMENT</a:t>
            </a:r>
          </a:p>
          <a:p>
            <a:endParaRPr lang="en-IN" sz="2000" dirty="0">
              <a:latin typeface="Sitka Text" panose="02000505000000020004" pitchFamily="2" charset="0"/>
            </a:endParaRPr>
          </a:p>
          <a:p>
            <a:endParaRPr lang="en-IN" sz="2000" dirty="0"/>
          </a:p>
        </p:txBody>
      </p:sp>
      <p:pic>
        <p:nvPicPr>
          <p:cNvPr id="11" name="Picture 10" descr="Graphical user interface, website&#10;&#10;Description automatically generated">
            <a:extLst>
              <a:ext uri="{FF2B5EF4-FFF2-40B4-BE49-F238E27FC236}">
                <a16:creationId xmlns:a16="http://schemas.microsoft.com/office/drawing/2014/main" id="{DBC279B4-778E-4634-BCAA-40F902B7AE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7087" y="3703320"/>
            <a:ext cx="5321358" cy="3800970"/>
          </a:xfrm>
          <a:prstGeom prst="rect">
            <a:avLst/>
          </a:prstGeom>
        </p:spPr>
      </p:pic>
      <p:sp>
        <p:nvSpPr>
          <p:cNvPr id="4" name="Footer Placeholder 3">
            <a:extLst>
              <a:ext uri="{FF2B5EF4-FFF2-40B4-BE49-F238E27FC236}">
                <a16:creationId xmlns:a16="http://schemas.microsoft.com/office/drawing/2014/main" id="{BBD656C5-7F9C-E194-CD2D-5B980701E58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2325578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fade">
                                      <p:cBhvr>
                                        <p:cTn id="65" dur="1000"/>
                                        <p:tgtEl>
                                          <p:spTgt spid="3">
                                            <p:txEl>
                                              <p:pRg st="5" end="5"/>
                                            </p:txEl>
                                          </p:spTgt>
                                        </p:tgtEl>
                                      </p:cBhvr>
                                    </p:animEffect>
                                    <p:anim calcmode="lin" valueType="num">
                                      <p:cBhvr>
                                        <p:cTn id="6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732A7B-AB79-4C04-A2EF-EA9D14FA9299}"/>
              </a:ext>
            </a:extLst>
          </p:cNvPr>
          <p:cNvSpPr>
            <a:spLocks noGrp="1"/>
          </p:cNvSpPr>
          <p:nvPr>
            <p:ph type="title"/>
          </p:nvPr>
        </p:nvSpPr>
        <p:spPr>
          <a:xfrm>
            <a:off x="771148" y="1037967"/>
            <a:ext cx="3378706" cy="4709131"/>
          </a:xfrm>
        </p:spPr>
        <p:txBody>
          <a:bodyPr anchor="ctr">
            <a:normAutofit/>
          </a:bodyPr>
          <a:lstStyle/>
          <a:p>
            <a:r>
              <a:rPr lang="en-IN" b="1" dirty="0">
                <a:solidFill>
                  <a:srgbClr val="FFFEFF"/>
                </a:solidFill>
                <a:latin typeface="Sitka Text" panose="02000505000000020004" pitchFamily="2" charset="0"/>
              </a:rPr>
              <a:t>TABLE C- STATEMENT FOR CALCULATION OF RECEIVABLES</a:t>
            </a:r>
          </a:p>
        </p:txBody>
      </p:sp>
      <p:sp>
        <p:nvSpPr>
          <p:cNvPr id="3" name="Content Placeholder 2">
            <a:extLst>
              <a:ext uri="{FF2B5EF4-FFF2-40B4-BE49-F238E27FC236}">
                <a16:creationId xmlns:a16="http://schemas.microsoft.com/office/drawing/2014/main" id="{FD60FD43-1CF8-4DDD-B446-F9B8683BBA82}"/>
              </a:ext>
            </a:extLst>
          </p:cNvPr>
          <p:cNvSpPr>
            <a:spLocks noGrp="1"/>
          </p:cNvSpPr>
          <p:nvPr>
            <p:ph idx="1"/>
          </p:nvPr>
        </p:nvSpPr>
        <p:spPr>
          <a:xfrm>
            <a:off x="4546049" y="806860"/>
            <a:ext cx="6725899" cy="5792921"/>
          </a:xfrm>
        </p:spPr>
        <p:txBody>
          <a:bodyPr>
            <a:normAutofit/>
          </a:bodyPr>
          <a:lstStyle/>
          <a:p>
            <a:r>
              <a:rPr lang="en-IN" sz="2000" dirty="0">
                <a:latin typeface="Sitka Text" panose="02000505000000020004" pitchFamily="2" charset="0"/>
              </a:rPr>
              <a:t>STATEMENT FOR CALCULATION OF </a:t>
            </a:r>
            <a:r>
              <a:rPr lang="en-IN" sz="2000" b="1" dirty="0">
                <a:latin typeface="Sitka Text" panose="02000505000000020004" pitchFamily="2" charset="0"/>
              </a:rPr>
              <a:t>RECEIVABLES</a:t>
            </a:r>
          </a:p>
          <a:p>
            <a:r>
              <a:rPr lang="en-IN" sz="2000" b="1" dirty="0">
                <a:latin typeface="Sitka Text" panose="02000505000000020004" pitchFamily="2" charset="0"/>
              </a:rPr>
              <a:t>SOLD INVENTORY</a:t>
            </a:r>
          </a:p>
          <a:p>
            <a:r>
              <a:rPr lang="en-IN" sz="2000" b="1" dirty="0">
                <a:latin typeface="Sitka Text" panose="02000505000000020004" pitchFamily="2" charset="0"/>
              </a:rPr>
              <a:t>UNSOLD INVENTORY</a:t>
            </a:r>
          </a:p>
          <a:p>
            <a:r>
              <a:rPr lang="en-IN" sz="2000" b="1" dirty="0">
                <a:latin typeface="Sitka Text" panose="02000505000000020004" pitchFamily="2" charset="0"/>
              </a:rPr>
              <a:t>PASS THROUGH CHARGES/INDIRECT TAXES </a:t>
            </a:r>
            <a:r>
              <a:rPr lang="en-IN" sz="2000" dirty="0">
                <a:latin typeface="Sitka Text" panose="02000505000000020004" pitchFamily="2" charset="0"/>
              </a:rPr>
              <a:t>EXCLUDED FROM UNIT CONSIDERATION</a:t>
            </a:r>
          </a:p>
          <a:p>
            <a:endParaRPr lang="en-IN" sz="2000" dirty="0"/>
          </a:p>
        </p:txBody>
      </p:sp>
      <p:pic>
        <p:nvPicPr>
          <p:cNvPr id="11" name="Picture 10" descr="Graphical user interface, website&#10;&#10;Description automatically generated">
            <a:extLst>
              <a:ext uri="{FF2B5EF4-FFF2-40B4-BE49-F238E27FC236}">
                <a16:creationId xmlns:a16="http://schemas.microsoft.com/office/drawing/2014/main" id="{DBC279B4-778E-4634-BCAA-40F902B7AE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7087" y="3703320"/>
            <a:ext cx="5321358" cy="3800970"/>
          </a:xfrm>
          <a:prstGeom prst="rect">
            <a:avLst/>
          </a:prstGeom>
        </p:spPr>
      </p:pic>
      <p:sp>
        <p:nvSpPr>
          <p:cNvPr id="4" name="Footer Placeholder 3">
            <a:extLst>
              <a:ext uri="{FF2B5EF4-FFF2-40B4-BE49-F238E27FC236}">
                <a16:creationId xmlns:a16="http://schemas.microsoft.com/office/drawing/2014/main" id="{A08A23D2-B0AB-1E3F-448E-60DFBC017FE9}"/>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013798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732A7B-AB79-4C04-A2EF-EA9D14FA9299}"/>
              </a:ext>
            </a:extLst>
          </p:cNvPr>
          <p:cNvSpPr>
            <a:spLocks noGrp="1"/>
          </p:cNvSpPr>
          <p:nvPr>
            <p:ph type="title"/>
          </p:nvPr>
        </p:nvSpPr>
        <p:spPr>
          <a:xfrm>
            <a:off x="771148" y="1037967"/>
            <a:ext cx="3378706" cy="4709131"/>
          </a:xfrm>
        </p:spPr>
        <p:txBody>
          <a:bodyPr anchor="ctr">
            <a:normAutofit/>
          </a:bodyPr>
          <a:lstStyle/>
          <a:p>
            <a:r>
              <a:rPr lang="en-IN" b="1" dirty="0">
                <a:solidFill>
                  <a:srgbClr val="FFFEFF"/>
                </a:solidFill>
                <a:latin typeface="Sitka Text" panose="02000505000000020004" pitchFamily="2" charset="0"/>
              </a:rPr>
              <a:t>TABLE D- COMPARISON BETWEEN BALANCE COST &amp; RECEIVABLES</a:t>
            </a:r>
          </a:p>
        </p:txBody>
      </p:sp>
      <p:sp>
        <p:nvSpPr>
          <p:cNvPr id="3" name="Content Placeholder 2">
            <a:extLst>
              <a:ext uri="{FF2B5EF4-FFF2-40B4-BE49-F238E27FC236}">
                <a16:creationId xmlns:a16="http://schemas.microsoft.com/office/drawing/2014/main" id="{FD60FD43-1CF8-4DDD-B446-F9B8683BBA82}"/>
              </a:ext>
            </a:extLst>
          </p:cNvPr>
          <p:cNvSpPr>
            <a:spLocks noGrp="1"/>
          </p:cNvSpPr>
          <p:nvPr>
            <p:ph idx="1"/>
          </p:nvPr>
        </p:nvSpPr>
        <p:spPr>
          <a:xfrm>
            <a:off x="4546049" y="806860"/>
            <a:ext cx="6725899" cy="5792921"/>
          </a:xfrm>
        </p:spPr>
        <p:txBody>
          <a:bodyPr>
            <a:normAutofit/>
          </a:bodyPr>
          <a:lstStyle/>
          <a:p>
            <a:r>
              <a:rPr lang="en-IN" sz="2000" b="1" dirty="0">
                <a:latin typeface="Sitka Text" panose="02000505000000020004" pitchFamily="2" charset="0"/>
              </a:rPr>
              <a:t>ESTIMATED BALANCE COST </a:t>
            </a:r>
            <a:r>
              <a:rPr lang="en-IN" sz="2000" dirty="0">
                <a:latin typeface="Sitka Text" panose="02000505000000020004" pitchFamily="2" charset="0"/>
              </a:rPr>
              <a:t>TO COMPLETE</a:t>
            </a:r>
            <a:endParaRPr lang="en-IN" sz="2000" b="1" dirty="0">
              <a:latin typeface="Sitka Text" panose="02000505000000020004" pitchFamily="2" charset="0"/>
            </a:endParaRPr>
          </a:p>
          <a:p>
            <a:r>
              <a:rPr lang="en-IN" sz="2000" dirty="0">
                <a:latin typeface="Sitka Text" panose="02000505000000020004" pitchFamily="2" charset="0"/>
              </a:rPr>
              <a:t>BALANCE AMOUNT OF </a:t>
            </a:r>
            <a:r>
              <a:rPr lang="en-IN" sz="2000" b="1" dirty="0">
                <a:latin typeface="Sitka Text" panose="02000505000000020004" pitchFamily="2" charset="0"/>
              </a:rPr>
              <a:t>RECEIVABLES-SOLD APARTMENTS</a:t>
            </a:r>
          </a:p>
          <a:p>
            <a:r>
              <a:rPr lang="en-IN" sz="2000" dirty="0">
                <a:latin typeface="Sitka Text" panose="02000505000000020004" pitchFamily="2" charset="0"/>
              </a:rPr>
              <a:t>ESTIMATED </a:t>
            </a:r>
            <a:r>
              <a:rPr lang="en-IN" sz="2000" b="1" dirty="0">
                <a:latin typeface="Sitka Text" panose="02000505000000020004" pitchFamily="2" charset="0"/>
              </a:rPr>
              <a:t>UNSOLD SALES </a:t>
            </a:r>
          </a:p>
          <a:p>
            <a:r>
              <a:rPr lang="en-IN" sz="2000" dirty="0">
                <a:latin typeface="Sitka Text" panose="02000505000000020004" pitchFamily="2" charset="0"/>
              </a:rPr>
              <a:t>TOTAL </a:t>
            </a:r>
            <a:r>
              <a:rPr lang="en-IN" sz="2000" b="1" dirty="0">
                <a:latin typeface="Sitka Text" panose="02000505000000020004" pitchFamily="2" charset="0"/>
              </a:rPr>
              <a:t>ESTIMATED RECEIVABLES</a:t>
            </a:r>
          </a:p>
          <a:p>
            <a:r>
              <a:rPr lang="en-IN" sz="2000" b="1" dirty="0">
                <a:latin typeface="Sitka Text" panose="02000505000000020004" pitchFamily="2" charset="0"/>
              </a:rPr>
              <a:t>70%/ 100%</a:t>
            </a:r>
            <a:r>
              <a:rPr lang="en-IN" sz="2000" dirty="0">
                <a:latin typeface="Sitka Text" panose="02000505000000020004" pitchFamily="2" charset="0"/>
              </a:rPr>
              <a:t> CHECK ONLY FOR </a:t>
            </a:r>
            <a:r>
              <a:rPr lang="en-IN" sz="2000" b="1" dirty="0">
                <a:latin typeface="Sitka Text" panose="02000505000000020004" pitchFamily="2" charset="0"/>
              </a:rPr>
              <a:t>ONGOING PROJECTS</a:t>
            </a:r>
          </a:p>
          <a:p>
            <a:r>
              <a:rPr lang="en-IN" sz="2000" dirty="0">
                <a:latin typeface="Sitka Text" panose="02000505000000020004" pitchFamily="2" charset="0"/>
              </a:rPr>
              <a:t>APPLICABLE TO </a:t>
            </a:r>
            <a:r>
              <a:rPr lang="en-IN" sz="2000" b="1" dirty="0">
                <a:latin typeface="Sitka Text" panose="02000505000000020004" pitchFamily="2" charset="0"/>
              </a:rPr>
              <a:t>ALL PROJECTS</a:t>
            </a:r>
          </a:p>
          <a:p>
            <a:endParaRPr lang="en-IN" sz="2000" b="1" dirty="0">
              <a:latin typeface="Sitka Text" panose="02000505000000020004" pitchFamily="2" charset="0"/>
            </a:endParaRPr>
          </a:p>
          <a:p>
            <a:endParaRPr lang="en-IN" sz="2000" dirty="0"/>
          </a:p>
        </p:txBody>
      </p:sp>
      <p:pic>
        <p:nvPicPr>
          <p:cNvPr id="11" name="Picture 10" descr="Graphical user interface, website&#10;&#10;Description automatically generated">
            <a:extLst>
              <a:ext uri="{FF2B5EF4-FFF2-40B4-BE49-F238E27FC236}">
                <a16:creationId xmlns:a16="http://schemas.microsoft.com/office/drawing/2014/main" id="{DBC279B4-778E-4634-BCAA-40F902B7AE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7087" y="3703320"/>
            <a:ext cx="5321358" cy="3800970"/>
          </a:xfrm>
          <a:prstGeom prst="rect">
            <a:avLst/>
          </a:prstGeom>
        </p:spPr>
      </p:pic>
      <p:sp>
        <p:nvSpPr>
          <p:cNvPr id="4" name="Footer Placeholder 3">
            <a:extLst>
              <a:ext uri="{FF2B5EF4-FFF2-40B4-BE49-F238E27FC236}">
                <a16:creationId xmlns:a16="http://schemas.microsoft.com/office/drawing/2014/main" id="{9A1C4DEC-46AF-B431-E61B-A1E46CFEA64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1033130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1000"/>
                                        <p:tgtEl>
                                          <p:spTgt spid="3">
                                            <p:txEl>
                                              <p:pRg st="5" end="5"/>
                                            </p:txEl>
                                          </p:spTgt>
                                        </p:tgtEl>
                                      </p:cBhvr>
                                    </p:animEffect>
                                    <p:anim calcmode="lin" valueType="num">
                                      <p:cBhvr>
                                        <p:cTn id="6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732A7B-AB79-4C04-A2EF-EA9D14FA9299}"/>
              </a:ext>
            </a:extLst>
          </p:cNvPr>
          <p:cNvSpPr>
            <a:spLocks noGrp="1"/>
          </p:cNvSpPr>
          <p:nvPr>
            <p:ph type="title"/>
          </p:nvPr>
        </p:nvSpPr>
        <p:spPr>
          <a:xfrm>
            <a:off x="771148" y="1037967"/>
            <a:ext cx="3378706" cy="4709131"/>
          </a:xfrm>
        </p:spPr>
        <p:txBody>
          <a:bodyPr anchor="ctr">
            <a:normAutofit/>
          </a:bodyPr>
          <a:lstStyle/>
          <a:p>
            <a:r>
              <a:rPr lang="en-IN" b="1" dirty="0">
                <a:solidFill>
                  <a:srgbClr val="FFFEFF"/>
                </a:solidFill>
                <a:latin typeface="Sitka Text" panose="02000505000000020004" pitchFamily="2" charset="0"/>
              </a:rPr>
              <a:t>TABLE E-DESIGNATED BANK ACCOUNT DETAILS</a:t>
            </a:r>
          </a:p>
        </p:txBody>
      </p:sp>
      <p:pic>
        <p:nvPicPr>
          <p:cNvPr id="11" name="Picture 10" descr="Graphical user interface, website&#10;&#10;Description automatically generated">
            <a:extLst>
              <a:ext uri="{FF2B5EF4-FFF2-40B4-BE49-F238E27FC236}">
                <a16:creationId xmlns:a16="http://schemas.microsoft.com/office/drawing/2014/main" id="{DBC279B4-778E-4634-BCAA-40F902B7AE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7087" y="3703320"/>
            <a:ext cx="5321358" cy="3800970"/>
          </a:xfrm>
          <a:prstGeom prst="rect">
            <a:avLst/>
          </a:prstGeom>
        </p:spPr>
      </p:pic>
      <p:graphicFrame>
        <p:nvGraphicFramePr>
          <p:cNvPr id="6" name="Table 6">
            <a:extLst>
              <a:ext uri="{FF2B5EF4-FFF2-40B4-BE49-F238E27FC236}">
                <a16:creationId xmlns:a16="http://schemas.microsoft.com/office/drawing/2014/main" id="{971F5412-59DA-48EA-8B04-928DF192D6F3}"/>
              </a:ext>
            </a:extLst>
          </p:cNvPr>
          <p:cNvGraphicFramePr>
            <a:graphicFrameLocks noGrp="1"/>
          </p:cNvGraphicFramePr>
          <p:nvPr>
            <p:extLst>
              <p:ext uri="{D42A27DB-BD31-4B8C-83A1-F6EECF244321}">
                <p14:modId xmlns:p14="http://schemas.microsoft.com/office/powerpoint/2010/main" val="1608076699"/>
              </p:ext>
            </p:extLst>
          </p:nvPr>
        </p:nvGraphicFramePr>
        <p:xfrm>
          <a:off x="4497931" y="784748"/>
          <a:ext cx="7247535" cy="3743358"/>
        </p:xfrm>
        <a:graphic>
          <a:graphicData uri="http://schemas.openxmlformats.org/drawingml/2006/table">
            <a:tbl>
              <a:tblPr firstRow="1" bandRow="1">
                <a:tableStyleId>{5C22544A-7EE6-4342-B048-85BDC9FD1C3A}</a:tableStyleId>
              </a:tblPr>
              <a:tblGrid>
                <a:gridCol w="1030671">
                  <a:extLst>
                    <a:ext uri="{9D8B030D-6E8A-4147-A177-3AD203B41FA5}">
                      <a16:colId xmlns:a16="http://schemas.microsoft.com/office/drawing/2014/main" val="2247009251"/>
                    </a:ext>
                  </a:extLst>
                </a:gridCol>
                <a:gridCol w="2067952">
                  <a:extLst>
                    <a:ext uri="{9D8B030D-6E8A-4147-A177-3AD203B41FA5}">
                      <a16:colId xmlns:a16="http://schemas.microsoft.com/office/drawing/2014/main" val="3314962210"/>
                    </a:ext>
                  </a:extLst>
                </a:gridCol>
                <a:gridCol w="4148912">
                  <a:extLst>
                    <a:ext uri="{9D8B030D-6E8A-4147-A177-3AD203B41FA5}">
                      <a16:colId xmlns:a16="http://schemas.microsoft.com/office/drawing/2014/main" val="3351601829"/>
                    </a:ext>
                  </a:extLst>
                </a:gridCol>
              </a:tblGrid>
              <a:tr h="708618">
                <a:tc rowSpan="2">
                  <a:txBody>
                    <a:bodyPr/>
                    <a:lstStyle/>
                    <a:p>
                      <a:r>
                        <a:rPr lang="en-IN" dirty="0">
                          <a:latin typeface="Sitka Text" panose="02000505000000020004" pitchFamily="2" charset="0"/>
                        </a:rPr>
                        <a:t>S.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en-IN" dirty="0">
                          <a:latin typeface="Sitka Text" panose="02000505000000020004" pitchFamily="2"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dirty="0">
                          <a:latin typeface="Sitka Text" panose="02000505000000020004" pitchFamily="2" charset="0"/>
                        </a:rPr>
                        <a:t>DESIGNATED BANK ACCOUNT 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0088592"/>
                  </a:ext>
                </a:extLst>
              </a:tr>
              <a:tr h="128413">
                <a:tc vMerge="1">
                  <a:txBody>
                    <a:bodyPr/>
                    <a:lstStyle/>
                    <a:p>
                      <a:endParaRPr lang="en-IN"/>
                    </a:p>
                  </a:txBody>
                  <a:tcPr/>
                </a:tc>
                <a:tc vMerge="1">
                  <a:txBody>
                    <a:bodyPr/>
                    <a:lstStyle/>
                    <a:p>
                      <a:endParaRPr lang="en-IN"/>
                    </a:p>
                  </a:txBody>
                  <a:tcPr/>
                </a:tc>
                <a:tc>
                  <a:txBody>
                    <a:bodyPr/>
                    <a:lstStyle/>
                    <a:p>
                      <a:r>
                        <a:rPr lang="en-IN" b="1" dirty="0">
                          <a:latin typeface="Sitka Text" panose="02000505000000020004" pitchFamily="2" charset="0"/>
                        </a:rPr>
                        <a:t>ACTUAL AMOUNT TILL DATE </a:t>
                      </a:r>
                      <a:r>
                        <a:rPr lang="en-IN" dirty="0">
                          <a:latin typeface="Sitka Text" panose="02000505000000020004" pitchFamily="2" charset="0"/>
                        </a:rPr>
                        <a:t>[FROM START OF BANK ACCOUNT TO TILL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7347043"/>
                  </a:ext>
                </a:extLst>
              </a:tr>
              <a:tr h="420090">
                <a:tc>
                  <a:txBody>
                    <a:bodyPr/>
                    <a:lstStyle/>
                    <a:p>
                      <a:r>
                        <a:rPr lang="en-IN" dirty="0">
                          <a:latin typeface="Sitka Text" panose="02000505000000020004"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1" dirty="0">
                          <a:latin typeface="Sitka Text" panose="02000505000000020004" pitchFamily="2" charset="0"/>
                        </a:rPr>
                        <a:t>OPENING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NIL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2716855"/>
                  </a:ext>
                </a:extLst>
              </a:tr>
              <a:tr h="420090">
                <a:tc>
                  <a:txBody>
                    <a:bodyPr/>
                    <a:lstStyle/>
                    <a:p>
                      <a:r>
                        <a:rPr lang="en-IN" dirty="0">
                          <a:latin typeface="Sitka Text" panose="02000505000000020004"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1" dirty="0">
                          <a:latin typeface="Sitka Text" panose="02000505000000020004" pitchFamily="2" charset="0"/>
                        </a:rPr>
                        <a:t>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3247467"/>
                  </a:ext>
                </a:extLst>
              </a:tr>
              <a:tr h="420090">
                <a:tc>
                  <a:txBody>
                    <a:bodyPr/>
                    <a:lstStyle/>
                    <a:p>
                      <a:r>
                        <a:rPr lang="en-IN" dirty="0">
                          <a:latin typeface="Sitka Text" panose="02000505000000020004"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1" dirty="0">
                          <a:latin typeface="Sitka Text" panose="02000505000000020004" pitchFamily="2" charset="0"/>
                        </a:rPr>
                        <a:t>WITHDRAWALS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597276"/>
                  </a:ext>
                </a:extLst>
              </a:tr>
              <a:tr h="420090">
                <a:tc>
                  <a:txBody>
                    <a:bodyPr/>
                    <a:lstStyle/>
                    <a:p>
                      <a:r>
                        <a:rPr lang="en-IN" dirty="0">
                          <a:latin typeface="Sitka Text" panose="02000505000000020004" pitchFamily="2"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b="1" dirty="0">
                          <a:latin typeface="Sitka Text" panose="02000505000000020004" pitchFamily="2" charset="0"/>
                        </a:rPr>
                        <a:t>CLOSING 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534774"/>
                  </a:ext>
                </a:extLst>
              </a:tr>
            </a:tbl>
          </a:graphicData>
        </a:graphic>
      </p:graphicFrame>
      <p:sp>
        <p:nvSpPr>
          <p:cNvPr id="3" name="Footer Placeholder 2">
            <a:extLst>
              <a:ext uri="{FF2B5EF4-FFF2-40B4-BE49-F238E27FC236}">
                <a16:creationId xmlns:a16="http://schemas.microsoft.com/office/drawing/2014/main" id="{82E8B53A-91B3-8BD0-53A3-B9B993828F0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053618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FF78-317B-4299-B1D1-2B05000AA86D}"/>
              </a:ext>
            </a:extLst>
          </p:cNvPr>
          <p:cNvSpPr>
            <a:spLocks noGrp="1"/>
          </p:cNvSpPr>
          <p:nvPr>
            <p:ph type="title"/>
          </p:nvPr>
        </p:nvSpPr>
        <p:spPr>
          <a:xfrm>
            <a:off x="629333" y="622082"/>
            <a:ext cx="11029616" cy="520918"/>
          </a:xfrm>
        </p:spPr>
        <p:txBody>
          <a:bodyPr>
            <a:normAutofit fontScale="90000"/>
          </a:bodyPr>
          <a:lstStyle/>
          <a:p>
            <a:r>
              <a:rPr lang="en-IN" b="1" dirty="0">
                <a:latin typeface="Sitka Text" panose="02000505000000020004" pitchFamily="2" charset="0"/>
              </a:rPr>
              <a:t>TABLE F-MEANS OF FINANCE</a:t>
            </a:r>
          </a:p>
        </p:txBody>
      </p:sp>
      <p:graphicFrame>
        <p:nvGraphicFramePr>
          <p:cNvPr id="3" name="Table 3">
            <a:extLst>
              <a:ext uri="{FF2B5EF4-FFF2-40B4-BE49-F238E27FC236}">
                <a16:creationId xmlns:a16="http://schemas.microsoft.com/office/drawing/2014/main" id="{22B8BFD9-8C84-431B-AA89-FA6DDC7DFB33}"/>
              </a:ext>
            </a:extLst>
          </p:cNvPr>
          <p:cNvGraphicFramePr>
            <a:graphicFrameLocks noGrp="1"/>
          </p:cNvGraphicFramePr>
          <p:nvPr>
            <p:extLst>
              <p:ext uri="{D42A27DB-BD31-4B8C-83A1-F6EECF244321}">
                <p14:modId xmlns:p14="http://schemas.microsoft.com/office/powerpoint/2010/main" val="3679934672"/>
              </p:ext>
            </p:extLst>
          </p:nvPr>
        </p:nvGraphicFramePr>
        <p:xfrm>
          <a:off x="575893" y="1143000"/>
          <a:ext cx="11136495" cy="4653280"/>
        </p:xfrm>
        <a:graphic>
          <a:graphicData uri="http://schemas.openxmlformats.org/drawingml/2006/table">
            <a:tbl>
              <a:tblPr firstRow="1" bandRow="1">
                <a:tableStyleId>{5C22544A-7EE6-4342-B048-85BDC9FD1C3A}</a:tableStyleId>
              </a:tblPr>
              <a:tblGrid>
                <a:gridCol w="647789">
                  <a:extLst>
                    <a:ext uri="{9D8B030D-6E8A-4147-A177-3AD203B41FA5}">
                      <a16:colId xmlns:a16="http://schemas.microsoft.com/office/drawing/2014/main" val="751761176"/>
                    </a:ext>
                  </a:extLst>
                </a:gridCol>
                <a:gridCol w="4504765">
                  <a:extLst>
                    <a:ext uri="{9D8B030D-6E8A-4147-A177-3AD203B41FA5}">
                      <a16:colId xmlns:a16="http://schemas.microsoft.com/office/drawing/2014/main" val="1196628059"/>
                    </a:ext>
                  </a:extLst>
                </a:gridCol>
                <a:gridCol w="1707777">
                  <a:extLst>
                    <a:ext uri="{9D8B030D-6E8A-4147-A177-3AD203B41FA5}">
                      <a16:colId xmlns:a16="http://schemas.microsoft.com/office/drawing/2014/main" val="2952152195"/>
                    </a:ext>
                  </a:extLst>
                </a:gridCol>
                <a:gridCol w="2164976">
                  <a:extLst>
                    <a:ext uri="{9D8B030D-6E8A-4147-A177-3AD203B41FA5}">
                      <a16:colId xmlns:a16="http://schemas.microsoft.com/office/drawing/2014/main" val="1589192240"/>
                    </a:ext>
                  </a:extLst>
                </a:gridCol>
                <a:gridCol w="2111188">
                  <a:extLst>
                    <a:ext uri="{9D8B030D-6E8A-4147-A177-3AD203B41FA5}">
                      <a16:colId xmlns:a16="http://schemas.microsoft.com/office/drawing/2014/main" val="1092959033"/>
                    </a:ext>
                  </a:extLst>
                </a:gridCol>
              </a:tblGrid>
              <a:tr h="370840">
                <a:tc>
                  <a:txBody>
                    <a:bodyPr/>
                    <a:lstStyle/>
                    <a:p>
                      <a:r>
                        <a:rPr lang="en-IN" dirty="0">
                          <a:latin typeface="Sitka Text" panose="02000505000000020004" pitchFamily="2" charset="0"/>
                        </a:rPr>
                        <a:t>S. NO.</a:t>
                      </a:r>
                    </a:p>
                  </a:txBody>
                  <a:tcPr/>
                </a:tc>
                <a:tc>
                  <a:txBody>
                    <a:bodyPr/>
                    <a:lstStyle/>
                    <a:p>
                      <a:r>
                        <a:rPr lang="en-IN" dirty="0">
                          <a:latin typeface="Sitka Text" panose="02000505000000020004" pitchFamily="2" charset="0"/>
                        </a:rPr>
                        <a:t>PARTICULARS</a:t>
                      </a:r>
                    </a:p>
                  </a:txBody>
                  <a:tcPr/>
                </a:tc>
                <a:tc>
                  <a:txBody>
                    <a:bodyPr/>
                    <a:lstStyle/>
                    <a:p>
                      <a:pPr algn="ctr"/>
                      <a:r>
                        <a:rPr lang="en-IN" dirty="0">
                          <a:latin typeface="Sitka Text" panose="02000505000000020004" pitchFamily="2" charset="0"/>
                        </a:rPr>
                        <a:t>ESTIMATED*          </a:t>
                      </a:r>
                      <a:r>
                        <a:rPr lang="en-IN" b="0" dirty="0">
                          <a:latin typeface="Sitka Text" panose="02000505000000020004" pitchFamily="2" charset="0"/>
                        </a:rPr>
                        <a:t>(AT THE TIME OF REGISTRATION)(IN </a:t>
                      </a:r>
                      <a:r>
                        <a:rPr lang="en-IN" b="0" dirty="0">
                          <a:latin typeface="Sitka Text" panose="02000505000000020004" pitchFamily="2" charset="0"/>
                          <a:cs typeface="Calibri" panose="020F0502020204030204" pitchFamily="34" charset="0"/>
                        </a:rPr>
                        <a:t>₹) (PROPOSED &amp; INDICATIVE)</a:t>
                      </a:r>
                      <a:endParaRPr lang="en-IN" b="0" dirty="0">
                        <a:latin typeface="Sitka Text" panose="02000505000000020004" pitchFamily="2" charset="0"/>
                      </a:endParaRPr>
                    </a:p>
                  </a:txBody>
                  <a:tcPr/>
                </a:tc>
                <a:tc>
                  <a:txBody>
                    <a:bodyPr/>
                    <a:lstStyle/>
                    <a:p>
                      <a:pPr algn="ctr"/>
                      <a:r>
                        <a:rPr lang="en-IN" dirty="0">
                          <a:latin typeface="Sitka Text" panose="02000505000000020004" pitchFamily="2" charset="0"/>
                        </a:rPr>
                        <a:t>PROPOSED/ ESTIMATED                  </a:t>
                      </a:r>
                      <a:r>
                        <a:rPr lang="en-IN" b="0" dirty="0">
                          <a:latin typeface="Sitka Text" panose="02000505000000020004" pitchFamily="2" charset="0"/>
                        </a:rPr>
                        <a:t>(AS ON THE DATE OF THE CERTIFICATE)  (IN </a:t>
                      </a:r>
                      <a:r>
                        <a:rPr lang="en-IN" b="0" dirty="0">
                          <a:latin typeface="Sitka Text" panose="02000505000000020004" pitchFamily="2" charset="0"/>
                          <a:cs typeface="Calibri" panose="020F0502020204030204" pitchFamily="34" charset="0"/>
                        </a:rPr>
                        <a:t>₹)</a:t>
                      </a:r>
                      <a:endParaRPr lang="en-IN" b="0" dirty="0">
                        <a:latin typeface="Sitka Text" panose="02000505000000020004" pitchFamily="2" charset="0"/>
                      </a:endParaRPr>
                    </a:p>
                  </a:txBody>
                  <a:tcPr/>
                </a:tc>
                <a:tc>
                  <a:txBody>
                    <a:bodyPr/>
                    <a:lstStyle/>
                    <a:p>
                      <a:pPr algn="ctr"/>
                      <a:r>
                        <a:rPr lang="en-IN" dirty="0">
                          <a:latin typeface="Sitka Text" panose="02000505000000020004" pitchFamily="2" charset="0"/>
                        </a:rPr>
                        <a:t>ACTUAL                   </a:t>
                      </a:r>
                      <a:r>
                        <a:rPr lang="en-IN" b="0" dirty="0">
                          <a:latin typeface="Sitka Text" panose="02000505000000020004" pitchFamily="2" charset="0"/>
                        </a:rPr>
                        <a:t>(AS ON DATE OF CERTIFICATE) (IN </a:t>
                      </a:r>
                      <a:r>
                        <a:rPr lang="en-IN" b="0" dirty="0">
                          <a:latin typeface="Sitka Text" panose="02000505000000020004" pitchFamily="2" charset="0"/>
                          <a:cs typeface="Calibri" panose="020F0502020204030204" pitchFamily="34" charset="0"/>
                        </a:rPr>
                        <a:t>₹)</a:t>
                      </a:r>
                      <a:endParaRPr lang="en-IN" b="0" dirty="0">
                        <a:latin typeface="Sitka Text" panose="02000505000000020004" pitchFamily="2" charset="0"/>
                      </a:endParaRPr>
                    </a:p>
                  </a:txBody>
                  <a:tcPr/>
                </a:tc>
                <a:extLst>
                  <a:ext uri="{0D108BD9-81ED-4DB2-BD59-A6C34878D82A}">
                    <a16:rowId xmlns:a16="http://schemas.microsoft.com/office/drawing/2014/main" val="2693652221"/>
                  </a:ext>
                </a:extLst>
              </a:tr>
              <a:tr h="370840">
                <a:tc>
                  <a:txBody>
                    <a:bodyPr/>
                    <a:lstStyle/>
                    <a:p>
                      <a:r>
                        <a:rPr lang="en-IN" dirty="0">
                          <a:latin typeface="Sitka Text" panose="02000505000000020004" pitchFamily="2" charset="0"/>
                        </a:rPr>
                        <a:t>1.</a:t>
                      </a:r>
                    </a:p>
                  </a:txBody>
                  <a:tcPr/>
                </a:tc>
                <a:tc>
                  <a:txBody>
                    <a:bodyPr/>
                    <a:lstStyle/>
                    <a:p>
                      <a:r>
                        <a:rPr lang="en-IN" sz="1600" dirty="0">
                          <a:latin typeface="Sitka Text" panose="02000505000000020004" pitchFamily="2" charset="0"/>
                        </a:rPr>
                        <a:t>OWN FUNDS</a:t>
                      </a:r>
                    </a:p>
                  </a:txBody>
                  <a:tcPr/>
                </a:tc>
                <a:tc>
                  <a:txBody>
                    <a:bodyPr/>
                    <a:lstStyle/>
                    <a:p>
                      <a:pPr algn="ctr"/>
                      <a:r>
                        <a:rPr lang="en-IN" sz="1600" b="1" dirty="0">
                          <a:latin typeface="Sitka Text" panose="02000505000000020004" pitchFamily="2" charset="0"/>
                        </a:rPr>
                        <a:t>      25</a:t>
                      </a:r>
                    </a:p>
                  </a:txBody>
                  <a:tcPr/>
                </a:tc>
                <a:tc>
                  <a:txBody>
                    <a:bodyPr/>
                    <a:lstStyle/>
                    <a:p>
                      <a:pPr algn="ctr"/>
                      <a:r>
                        <a:rPr lang="en-IN" sz="1600" b="1" dirty="0">
                          <a:latin typeface="Sitka Text" panose="02000505000000020004" pitchFamily="2" charset="0"/>
                        </a:rPr>
                        <a:t>      25</a:t>
                      </a:r>
                    </a:p>
                  </a:txBody>
                  <a:tcPr/>
                </a:tc>
                <a:tc>
                  <a:txBody>
                    <a:bodyPr/>
                    <a:lstStyle/>
                    <a:p>
                      <a:pPr algn="ctr"/>
                      <a:r>
                        <a:rPr lang="en-IN" sz="1600" b="1" dirty="0">
                          <a:latin typeface="Sitka Text" panose="02000505000000020004" pitchFamily="2" charset="0"/>
                        </a:rPr>
                        <a:t>15</a:t>
                      </a:r>
                    </a:p>
                  </a:txBody>
                  <a:tcPr/>
                </a:tc>
                <a:extLst>
                  <a:ext uri="{0D108BD9-81ED-4DB2-BD59-A6C34878D82A}">
                    <a16:rowId xmlns:a16="http://schemas.microsoft.com/office/drawing/2014/main" val="3881236849"/>
                  </a:ext>
                </a:extLst>
              </a:tr>
              <a:tr h="370840">
                <a:tc>
                  <a:txBody>
                    <a:bodyPr/>
                    <a:lstStyle/>
                    <a:p>
                      <a:r>
                        <a:rPr lang="en-IN" dirty="0">
                          <a:latin typeface="Sitka Text" panose="02000505000000020004" pitchFamily="2" charset="0"/>
                        </a:rPr>
                        <a:t>2.</a:t>
                      </a:r>
                    </a:p>
                  </a:txBody>
                  <a:tcPr/>
                </a:tc>
                <a:tc>
                  <a:txBody>
                    <a:bodyPr/>
                    <a:lstStyle/>
                    <a:p>
                      <a:r>
                        <a:rPr lang="en-IN" sz="1600" dirty="0">
                          <a:latin typeface="Sitka Text" panose="02000505000000020004" pitchFamily="2" charset="0"/>
                        </a:rPr>
                        <a:t>TOTAL BORROWED FUNDS </a:t>
                      </a:r>
                      <a:r>
                        <a:rPr lang="en-IN" sz="1600" b="1" dirty="0">
                          <a:latin typeface="Sitka Text" panose="02000505000000020004" pitchFamily="2" charset="0"/>
                        </a:rPr>
                        <a:t>(SECURED)</a:t>
                      </a:r>
                    </a:p>
                    <a:p>
                      <a:r>
                        <a:rPr lang="en-IN" sz="1600" dirty="0">
                          <a:latin typeface="Sitka Text" panose="02000505000000020004" pitchFamily="2" charset="0"/>
                        </a:rPr>
                        <a:t>-DRAWDOWN AVAILED TILL DATE</a:t>
                      </a:r>
                    </a:p>
                  </a:txBody>
                  <a:tcPr/>
                </a:tc>
                <a:tc>
                  <a:txBody>
                    <a:bodyPr/>
                    <a:lstStyle/>
                    <a:p>
                      <a:pPr algn="ctr"/>
                      <a:r>
                        <a:rPr lang="en-IN" sz="1600" b="1" dirty="0">
                          <a:latin typeface="Sitka Text" panose="02000505000000020004" pitchFamily="2" charset="0"/>
                        </a:rPr>
                        <a:t>      50      </a:t>
                      </a:r>
                    </a:p>
                  </a:txBody>
                  <a:tcPr/>
                </a:tc>
                <a:tc>
                  <a:txBody>
                    <a:bodyPr/>
                    <a:lstStyle/>
                    <a:p>
                      <a:pPr algn="ctr"/>
                      <a:r>
                        <a:rPr lang="en-IN" sz="1600" b="1" dirty="0">
                          <a:latin typeface="Sitka Text" panose="02000505000000020004" pitchFamily="2" charset="0"/>
                        </a:rPr>
                        <a:t>      50      </a:t>
                      </a:r>
                    </a:p>
                  </a:txBody>
                  <a:tcPr/>
                </a:tc>
                <a:tc>
                  <a:txBody>
                    <a:bodyPr/>
                    <a:lstStyle/>
                    <a:p>
                      <a:pPr algn="ctr"/>
                      <a:r>
                        <a:rPr lang="en-IN" sz="1600" b="1" dirty="0">
                          <a:latin typeface="Sitka Text" panose="02000505000000020004" pitchFamily="2" charset="0"/>
                        </a:rPr>
                        <a:t>25</a:t>
                      </a:r>
                    </a:p>
                  </a:txBody>
                  <a:tcPr/>
                </a:tc>
                <a:extLst>
                  <a:ext uri="{0D108BD9-81ED-4DB2-BD59-A6C34878D82A}">
                    <a16:rowId xmlns:a16="http://schemas.microsoft.com/office/drawing/2014/main" val="683515520"/>
                  </a:ext>
                </a:extLst>
              </a:tr>
              <a:tr h="0">
                <a:tc>
                  <a:txBody>
                    <a:bodyPr/>
                    <a:lstStyle/>
                    <a:p>
                      <a:r>
                        <a:rPr lang="en-IN" dirty="0">
                          <a:latin typeface="Sitka Text" panose="02000505000000020004" pitchFamily="2" charset="0"/>
                        </a:rPr>
                        <a:t>3.</a:t>
                      </a:r>
                    </a:p>
                  </a:txBody>
                  <a:tcPr/>
                </a:tc>
                <a:tc>
                  <a:txBody>
                    <a:bodyPr/>
                    <a:lstStyle/>
                    <a:p>
                      <a:r>
                        <a:rPr lang="en-IN" sz="1600" dirty="0">
                          <a:latin typeface="Sitka Text" panose="02000505000000020004" pitchFamily="2" charset="0"/>
                        </a:rPr>
                        <a:t>TOTAL BORROWED FUNDS </a:t>
                      </a:r>
                      <a:r>
                        <a:rPr lang="en-IN" sz="1600" b="1" dirty="0">
                          <a:latin typeface="Sitka Text" panose="02000505000000020004" pitchFamily="2" charset="0"/>
                        </a:rPr>
                        <a:t>(UNSECURED)</a:t>
                      </a:r>
                    </a:p>
                    <a:p>
                      <a:r>
                        <a:rPr lang="en-IN" sz="1600" dirty="0">
                          <a:latin typeface="Sitka Text" panose="02000505000000020004" pitchFamily="2" charset="0"/>
                        </a:rPr>
                        <a:t>-DRAWDOWN AVAILED TILL DATE</a:t>
                      </a:r>
                    </a:p>
                  </a:txBody>
                  <a:tcPr/>
                </a:tc>
                <a:tc>
                  <a:txBody>
                    <a:bodyPr/>
                    <a:lstStyle/>
                    <a:p>
                      <a:pPr algn="ctr"/>
                      <a:r>
                        <a:rPr lang="en-IN" sz="1600" b="1" dirty="0">
                          <a:latin typeface="Sitka Text" panose="02000505000000020004" pitchFamily="2" charset="0"/>
                        </a:rPr>
                        <a:t>      25</a:t>
                      </a:r>
                    </a:p>
                  </a:txBody>
                  <a:tcPr/>
                </a:tc>
                <a:tc>
                  <a:txBody>
                    <a:bodyPr/>
                    <a:lstStyle/>
                    <a:p>
                      <a:pPr algn="ctr"/>
                      <a:r>
                        <a:rPr lang="en-IN" sz="1600" b="1" dirty="0">
                          <a:latin typeface="Sitka Text" panose="02000505000000020004" pitchFamily="2" charset="0"/>
                        </a:rPr>
                        <a:t>      25</a:t>
                      </a:r>
                    </a:p>
                  </a:txBody>
                  <a:tcPr/>
                </a:tc>
                <a:tc>
                  <a:txBody>
                    <a:bodyPr/>
                    <a:lstStyle/>
                    <a:p>
                      <a:pPr algn="ctr"/>
                      <a:r>
                        <a:rPr lang="en-IN" sz="1600" b="1" dirty="0">
                          <a:latin typeface="Sitka Text" panose="02000505000000020004" pitchFamily="2" charset="0"/>
                        </a:rPr>
                        <a:t>15</a:t>
                      </a:r>
                    </a:p>
                  </a:txBody>
                  <a:tcPr/>
                </a:tc>
                <a:extLst>
                  <a:ext uri="{0D108BD9-81ED-4DB2-BD59-A6C34878D82A}">
                    <a16:rowId xmlns:a16="http://schemas.microsoft.com/office/drawing/2014/main" val="2753295967"/>
                  </a:ext>
                </a:extLst>
              </a:tr>
              <a:tr h="370840">
                <a:tc>
                  <a:txBody>
                    <a:bodyPr/>
                    <a:lstStyle/>
                    <a:p>
                      <a:r>
                        <a:rPr lang="en-IN" dirty="0">
                          <a:latin typeface="Sitka Text" panose="02000505000000020004" pitchFamily="2" charset="0"/>
                        </a:rPr>
                        <a:t>4.</a:t>
                      </a:r>
                    </a:p>
                  </a:txBody>
                  <a:tcPr/>
                </a:tc>
                <a:tc>
                  <a:txBody>
                    <a:bodyPr/>
                    <a:lstStyle/>
                    <a:p>
                      <a:r>
                        <a:rPr lang="en-IN" sz="1600" dirty="0">
                          <a:latin typeface="Sitka Text" panose="02000505000000020004" pitchFamily="2" charset="0"/>
                        </a:rPr>
                        <a:t>CUSTOMER RECEIPTS </a:t>
                      </a:r>
                      <a:r>
                        <a:rPr lang="en-IN" sz="1600" b="1" dirty="0">
                          <a:latin typeface="Sitka Text" panose="02000505000000020004" pitchFamily="2" charset="0"/>
                        </a:rPr>
                        <a:t>USED FOR </a:t>
                      </a:r>
                      <a:r>
                        <a:rPr lang="en-IN" sz="1600" dirty="0">
                          <a:latin typeface="Sitka Text" panose="02000505000000020004" pitchFamily="2" charset="0"/>
                        </a:rPr>
                        <a:t>PROJECT</a:t>
                      </a:r>
                    </a:p>
                  </a:txBody>
                  <a:tcPr/>
                </a:tc>
                <a:tc>
                  <a:txBody>
                    <a:bodyPr/>
                    <a:lstStyle/>
                    <a:p>
                      <a:pPr algn="ctr"/>
                      <a:r>
                        <a:rPr lang="en-IN" sz="1600" b="1" dirty="0">
                          <a:latin typeface="Sitka Text" panose="02000505000000020004" pitchFamily="2" charset="0"/>
                        </a:rPr>
                        <a:t>     200</a:t>
                      </a:r>
                    </a:p>
                  </a:txBody>
                  <a:tcPr/>
                </a:tc>
                <a:tc>
                  <a:txBody>
                    <a:bodyPr/>
                    <a:lstStyle/>
                    <a:p>
                      <a:pPr algn="ctr"/>
                      <a:r>
                        <a:rPr lang="en-IN" sz="1600" b="1" dirty="0">
                          <a:latin typeface="Sitka Text" panose="02000505000000020004" pitchFamily="2" charset="0"/>
                        </a:rPr>
                        <a:t>     200</a:t>
                      </a:r>
                    </a:p>
                  </a:txBody>
                  <a:tcPr/>
                </a:tc>
                <a:tc>
                  <a:txBody>
                    <a:bodyPr/>
                    <a:lstStyle/>
                    <a:p>
                      <a:pPr algn="ctr"/>
                      <a:r>
                        <a:rPr lang="en-IN" sz="1600" b="1" dirty="0">
                          <a:latin typeface="Sitka Text" panose="02000505000000020004" pitchFamily="2" charset="0"/>
                        </a:rPr>
                        <a:t>50</a:t>
                      </a:r>
                    </a:p>
                  </a:txBody>
                  <a:tcPr/>
                </a:tc>
                <a:extLst>
                  <a:ext uri="{0D108BD9-81ED-4DB2-BD59-A6C34878D82A}">
                    <a16:rowId xmlns:a16="http://schemas.microsoft.com/office/drawing/2014/main" val="2642982414"/>
                  </a:ext>
                </a:extLst>
              </a:tr>
              <a:tr h="370840">
                <a:tc>
                  <a:txBody>
                    <a:bodyPr/>
                    <a:lstStyle/>
                    <a:p>
                      <a:r>
                        <a:rPr lang="en-IN" dirty="0">
                          <a:latin typeface="Sitka Text" panose="02000505000000020004" pitchFamily="2" charset="0"/>
                        </a:rPr>
                        <a:t>5.</a:t>
                      </a:r>
                    </a:p>
                  </a:txBody>
                  <a:tcPr/>
                </a:tc>
                <a:tc>
                  <a:txBody>
                    <a:bodyPr/>
                    <a:lstStyle/>
                    <a:p>
                      <a:r>
                        <a:rPr lang="en-IN" sz="1600" dirty="0">
                          <a:latin typeface="Sitka Text" panose="02000505000000020004" pitchFamily="2" charset="0"/>
                        </a:rPr>
                        <a:t>TOTAL FUNDS FOR PROJECT</a:t>
                      </a:r>
                    </a:p>
                  </a:txBody>
                  <a:tcPr/>
                </a:tc>
                <a:tc>
                  <a:txBody>
                    <a:bodyPr/>
                    <a:lstStyle/>
                    <a:p>
                      <a:pPr algn="ctr"/>
                      <a:r>
                        <a:rPr lang="en-IN" sz="1600" b="1" dirty="0">
                          <a:latin typeface="Sitka Text" panose="02000505000000020004" pitchFamily="2" charset="0"/>
                        </a:rPr>
                        <a:t>     300</a:t>
                      </a:r>
                    </a:p>
                  </a:txBody>
                  <a:tcPr/>
                </a:tc>
                <a:tc>
                  <a:txBody>
                    <a:bodyPr/>
                    <a:lstStyle/>
                    <a:p>
                      <a:pPr algn="ctr"/>
                      <a:r>
                        <a:rPr lang="en-IN" sz="1600" b="1" dirty="0">
                          <a:latin typeface="Sitka Text" panose="02000505000000020004" pitchFamily="2" charset="0"/>
                        </a:rPr>
                        <a:t>     300</a:t>
                      </a:r>
                    </a:p>
                  </a:txBody>
                  <a:tcPr/>
                </a:tc>
                <a:tc>
                  <a:txBody>
                    <a:bodyPr/>
                    <a:lstStyle/>
                    <a:p>
                      <a:pPr algn="ctr"/>
                      <a:r>
                        <a:rPr lang="en-IN" sz="1600" b="1" dirty="0">
                          <a:latin typeface="Sitka Text" panose="02000505000000020004" pitchFamily="2" charset="0"/>
                        </a:rPr>
                        <a:t>105</a:t>
                      </a:r>
                    </a:p>
                  </a:txBody>
                  <a:tcPr/>
                </a:tc>
                <a:extLst>
                  <a:ext uri="{0D108BD9-81ED-4DB2-BD59-A6C34878D82A}">
                    <a16:rowId xmlns:a16="http://schemas.microsoft.com/office/drawing/2014/main" val="988321785"/>
                  </a:ext>
                </a:extLst>
              </a:tr>
              <a:tr h="370840">
                <a:tc>
                  <a:txBody>
                    <a:bodyPr/>
                    <a:lstStyle/>
                    <a:p>
                      <a:r>
                        <a:rPr lang="en-IN" dirty="0">
                          <a:latin typeface="Sitka Text" panose="02000505000000020004" pitchFamily="2" charset="0"/>
                        </a:rPr>
                        <a:t>6.</a:t>
                      </a:r>
                    </a:p>
                  </a:txBody>
                  <a:tcPr/>
                </a:tc>
                <a:tc>
                  <a:txBody>
                    <a:bodyPr/>
                    <a:lstStyle/>
                    <a:p>
                      <a:r>
                        <a:rPr lang="en-IN" sz="1600" dirty="0">
                          <a:latin typeface="Sitka Text" panose="02000505000000020004" pitchFamily="2" charset="0"/>
                        </a:rPr>
                        <a:t>TOTAL ESTIMATED COST [AS PER TABLE A]</a:t>
                      </a:r>
                    </a:p>
                  </a:txBody>
                  <a:tcPr/>
                </a:tc>
                <a:tc>
                  <a:txBody>
                    <a:bodyPr/>
                    <a:lstStyle/>
                    <a:p>
                      <a:pPr algn="ctr"/>
                      <a:r>
                        <a:rPr lang="en-IN" sz="1600" b="1" dirty="0">
                          <a:latin typeface="Sitka Text" panose="02000505000000020004" pitchFamily="2" charset="0"/>
                        </a:rPr>
                        <a:t>     275</a:t>
                      </a:r>
                    </a:p>
                  </a:txBody>
                  <a:tcPr/>
                </a:tc>
                <a:tc>
                  <a:txBody>
                    <a:bodyPr/>
                    <a:lstStyle/>
                    <a:p>
                      <a:pPr algn="ctr"/>
                      <a:r>
                        <a:rPr lang="en-IN" sz="1600" b="1" dirty="0">
                          <a:latin typeface="Sitka Text" panose="02000505000000020004" pitchFamily="2" charset="0"/>
                        </a:rPr>
                        <a:t>     275</a:t>
                      </a:r>
                      <a:endParaRPr lang="en-IN" sz="1600" dirty="0">
                        <a:latin typeface="Sitka Text" panose="02000505000000020004" pitchFamily="2"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latin typeface="Sitka Text" panose="02000505000000020004" pitchFamily="2" charset="0"/>
                        </a:rPr>
                        <a:t>1</a:t>
                      </a:r>
                      <a:r>
                        <a:rPr lang="en-IN" sz="1600" b="1" dirty="0">
                          <a:latin typeface="Sitka Text" panose="02000505000000020004" pitchFamily="2" charset="0"/>
                        </a:rPr>
                        <a:t>25</a:t>
                      </a:r>
                      <a:endParaRPr lang="en-IN" sz="1600" dirty="0">
                        <a:latin typeface="Sitka Text" panose="02000505000000020004" pitchFamily="2" charset="0"/>
                      </a:endParaRPr>
                    </a:p>
                  </a:txBody>
                  <a:tcPr/>
                </a:tc>
                <a:extLst>
                  <a:ext uri="{0D108BD9-81ED-4DB2-BD59-A6C34878D82A}">
                    <a16:rowId xmlns:a16="http://schemas.microsoft.com/office/drawing/2014/main" val="3565774680"/>
                  </a:ext>
                </a:extLst>
              </a:tr>
            </a:tbl>
          </a:graphicData>
        </a:graphic>
      </p:graphicFrame>
      <p:sp>
        <p:nvSpPr>
          <p:cNvPr id="4" name="Footer Placeholder 3">
            <a:extLst>
              <a:ext uri="{FF2B5EF4-FFF2-40B4-BE49-F238E27FC236}">
                <a16:creationId xmlns:a16="http://schemas.microsoft.com/office/drawing/2014/main" id="{60E007C8-912A-1273-704D-31E02DF2BD0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2292411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732A7B-AB79-4C04-A2EF-EA9D14FA9299}"/>
              </a:ext>
            </a:extLst>
          </p:cNvPr>
          <p:cNvSpPr>
            <a:spLocks noGrp="1"/>
          </p:cNvSpPr>
          <p:nvPr>
            <p:ph type="title"/>
          </p:nvPr>
        </p:nvSpPr>
        <p:spPr>
          <a:xfrm>
            <a:off x="583672" y="1009397"/>
            <a:ext cx="3453756" cy="4709131"/>
          </a:xfrm>
        </p:spPr>
        <p:txBody>
          <a:bodyPr anchor="ctr">
            <a:normAutofit/>
          </a:bodyPr>
          <a:lstStyle/>
          <a:p>
            <a:r>
              <a:rPr lang="en-IN" b="1" dirty="0">
                <a:solidFill>
                  <a:srgbClr val="FFFEFF"/>
                </a:solidFill>
                <a:latin typeface="Sitka Text" panose="02000505000000020004" pitchFamily="2" charset="0"/>
              </a:rPr>
              <a:t>TABLE G- ANY COMMENTS / OBSERVATIONS OF CA</a:t>
            </a:r>
          </a:p>
        </p:txBody>
      </p:sp>
      <p:sp>
        <p:nvSpPr>
          <p:cNvPr id="3" name="Content Placeholder 2">
            <a:extLst>
              <a:ext uri="{FF2B5EF4-FFF2-40B4-BE49-F238E27FC236}">
                <a16:creationId xmlns:a16="http://schemas.microsoft.com/office/drawing/2014/main" id="{FD60FD43-1CF8-4DDD-B446-F9B8683BBA82}"/>
              </a:ext>
            </a:extLst>
          </p:cNvPr>
          <p:cNvSpPr>
            <a:spLocks noGrp="1"/>
          </p:cNvSpPr>
          <p:nvPr>
            <p:ph idx="1"/>
          </p:nvPr>
        </p:nvSpPr>
        <p:spPr>
          <a:xfrm>
            <a:off x="4546049" y="806860"/>
            <a:ext cx="6725899" cy="5792921"/>
          </a:xfrm>
        </p:spPr>
        <p:txBody>
          <a:bodyPr anchor="t">
            <a:normAutofit/>
          </a:bodyPr>
          <a:lstStyle/>
          <a:p>
            <a:r>
              <a:rPr lang="en-IN" sz="2000" dirty="0">
                <a:latin typeface="Sitka Text" panose="02000505000000020004" pitchFamily="2" charset="0"/>
              </a:rPr>
              <a:t>ANY EXCEPTIONS IN </a:t>
            </a:r>
            <a:r>
              <a:rPr lang="en-IN" sz="2000" b="1" dirty="0">
                <a:latin typeface="Sitka Text" panose="02000505000000020004" pitchFamily="2" charset="0"/>
              </a:rPr>
              <a:t>LAND COST </a:t>
            </a:r>
            <a:r>
              <a:rPr lang="en-IN" sz="2000" dirty="0">
                <a:latin typeface="Sitka Text" panose="02000505000000020004" pitchFamily="2" charset="0"/>
              </a:rPr>
              <a:t>AND </a:t>
            </a:r>
            <a:r>
              <a:rPr lang="en-IN" sz="2000" b="1" dirty="0">
                <a:latin typeface="Sitka Text" panose="02000505000000020004" pitchFamily="2" charset="0"/>
              </a:rPr>
              <a:t>CONSTRUCTION COST</a:t>
            </a:r>
          </a:p>
          <a:p>
            <a:r>
              <a:rPr lang="en-IN" sz="2000" dirty="0">
                <a:latin typeface="Sitka Text" panose="02000505000000020004" pitchFamily="2" charset="0"/>
              </a:rPr>
              <a:t>ANY DISCREPANCY IN </a:t>
            </a:r>
            <a:r>
              <a:rPr lang="en-IN" sz="2000" b="1" dirty="0">
                <a:latin typeface="Sitka Text" panose="02000505000000020004" pitchFamily="2" charset="0"/>
              </a:rPr>
              <a:t>BANK ACCOUNT OPERATIONS</a:t>
            </a:r>
          </a:p>
          <a:p>
            <a:r>
              <a:rPr lang="en-IN" sz="2000" b="1" dirty="0">
                <a:latin typeface="Sitka Text" panose="02000505000000020004" pitchFamily="2" charset="0"/>
              </a:rPr>
              <a:t>SOLD &amp; UNSOLD INVENTORY</a:t>
            </a:r>
          </a:p>
          <a:p>
            <a:r>
              <a:rPr lang="en-IN" sz="2000" b="1" dirty="0">
                <a:latin typeface="Sitka Text" panose="02000505000000020004" pitchFamily="2" charset="0"/>
              </a:rPr>
              <a:t>PASS THROUGH CHARGES/INDIRECT TAXES </a:t>
            </a:r>
            <a:r>
              <a:rPr lang="en-IN" sz="2000" dirty="0">
                <a:latin typeface="Sitka Text" panose="02000505000000020004" pitchFamily="2" charset="0"/>
              </a:rPr>
              <a:t>INCLUDED IN UNIT CONSIDERATION</a:t>
            </a:r>
          </a:p>
          <a:p>
            <a:r>
              <a:rPr lang="en-IN" sz="2000" b="1" dirty="0">
                <a:latin typeface="Sitka Text" panose="02000505000000020004" pitchFamily="2" charset="0"/>
              </a:rPr>
              <a:t>DEPOSIT &amp; UTILISATION </a:t>
            </a:r>
            <a:r>
              <a:rPr lang="en-IN" sz="2000" dirty="0">
                <a:latin typeface="Sitka Text" panose="02000505000000020004" pitchFamily="2" charset="0"/>
              </a:rPr>
              <a:t>OF CUSTOMER RECEIPTS</a:t>
            </a:r>
            <a:endParaRPr lang="en-IN" sz="2000" b="1" dirty="0">
              <a:latin typeface="Sitka Text" panose="02000505000000020004" pitchFamily="2" charset="0"/>
            </a:endParaRPr>
          </a:p>
          <a:p>
            <a:r>
              <a:rPr lang="en-IN" sz="2000" b="1" dirty="0">
                <a:latin typeface="Sitka Text" panose="02000505000000020004" pitchFamily="2" charset="0"/>
              </a:rPr>
              <a:t>OTHER EXCEPTIONS </a:t>
            </a:r>
            <a:r>
              <a:rPr lang="en-IN" sz="2000" dirty="0">
                <a:latin typeface="Sitka Text" panose="02000505000000020004" pitchFamily="2" charset="0"/>
              </a:rPr>
              <a:t>RELATED TO PROJECT</a:t>
            </a:r>
          </a:p>
        </p:txBody>
      </p:sp>
      <p:pic>
        <p:nvPicPr>
          <p:cNvPr id="11" name="Picture 10" descr="Graphical user interface, website&#10;&#10;Description automatically generated">
            <a:extLst>
              <a:ext uri="{FF2B5EF4-FFF2-40B4-BE49-F238E27FC236}">
                <a16:creationId xmlns:a16="http://schemas.microsoft.com/office/drawing/2014/main" id="{DBC279B4-778E-4634-BCAA-40F902B7AE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827" y="3969409"/>
            <a:ext cx="5321358" cy="3800970"/>
          </a:xfrm>
          <a:prstGeom prst="rect">
            <a:avLst/>
          </a:prstGeom>
        </p:spPr>
      </p:pic>
      <p:sp>
        <p:nvSpPr>
          <p:cNvPr id="4" name="Footer Placeholder 3">
            <a:extLst>
              <a:ext uri="{FF2B5EF4-FFF2-40B4-BE49-F238E27FC236}">
                <a16:creationId xmlns:a16="http://schemas.microsoft.com/office/drawing/2014/main" id="{A4B865F0-0E8D-E884-4773-B11CBAE4EE4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918398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1000"/>
                                        <p:tgtEl>
                                          <p:spTgt spid="3">
                                            <p:txEl>
                                              <p:pRg st="5" end="5"/>
                                            </p:txEl>
                                          </p:spTgt>
                                        </p:tgtEl>
                                      </p:cBhvr>
                                    </p:animEffect>
                                    <p:anim calcmode="lin" valueType="num">
                                      <p:cBhvr>
                                        <p:cTn id="6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C91F-A3D0-4076-906E-DC24EC1F04A0}"/>
              </a:ext>
            </a:extLst>
          </p:cNvPr>
          <p:cNvSpPr>
            <a:spLocks noGrp="1"/>
          </p:cNvSpPr>
          <p:nvPr>
            <p:ph type="title"/>
          </p:nvPr>
        </p:nvSpPr>
        <p:spPr/>
        <p:txBody>
          <a:bodyPr>
            <a:normAutofit/>
          </a:bodyPr>
          <a:lstStyle/>
          <a:p>
            <a:r>
              <a:rPr lang="en-IN" b="1" dirty="0">
                <a:latin typeface="Sitka Text" panose="02000505000000020004" pitchFamily="2" charset="0"/>
              </a:rPr>
              <a:t>FORM 5-ANNUAL REPORT ON STATEMENT OF ACCOUNTS</a:t>
            </a:r>
          </a:p>
        </p:txBody>
      </p:sp>
      <p:sp>
        <p:nvSpPr>
          <p:cNvPr id="3" name="Content Placeholder 2">
            <a:extLst>
              <a:ext uri="{FF2B5EF4-FFF2-40B4-BE49-F238E27FC236}">
                <a16:creationId xmlns:a16="http://schemas.microsoft.com/office/drawing/2014/main" id="{0C40BEA0-2243-4FA0-AB89-E6AEE8B4EAA0}"/>
              </a:ext>
            </a:extLst>
          </p:cNvPr>
          <p:cNvSpPr>
            <a:spLocks noGrp="1"/>
          </p:cNvSpPr>
          <p:nvPr>
            <p:ph idx="1"/>
          </p:nvPr>
        </p:nvSpPr>
        <p:spPr>
          <a:xfrm>
            <a:off x="4773152" y="636978"/>
            <a:ext cx="6650991" cy="6073103"/>
          </a:xfrm>
        </p:spPr>
        <p:txBody>
          <a:bodyPr anchor="t">
            <a:normAutofit lnSpcReduction="10000"/>
          </a:bodyPr>
          <a:lstStyle/>
          <a:p>
            <a:pPr>
              <a:lnSpc>
                <a:spcPct val="200000"/>
              </a:lnSpc>
              <a:buFont typeface="Wingdings" panose="05000000000000000000" pitchFamily="2" charset="2"/>
              <a:buChar char="q"/>
            </a:pPr>
            <a:r>
              <a:rPr lang="en-IN" dirty="0">
                <a:latin typeface="Sitka Text" panose="02000505000000020004" pitchFamily="2" charset="0"/>
              </a:rPr>
              <a:t>SUBJECT CLAUSE CERTIFYING </a:t>
            </a:r>
            <a:r>
              <a:rPr lang="en-IN" b="1" dirty="0">
                <a:latin typeface="Sitka Text" panose="02000505000000020004" pitchFamily="2" charset="0"/>
              </a:rPr>
              <a:t>DEPOSIT, UTILIZATION &amp; WITHDRAWAL</a:t>
            </a:r>
          </a:p>
          <a:p>
            <a:pPr>
              <a:lnSpc>
                <a:spcPct val="200000"/>
              </a:lnSpc>
              <a:buFont typeface="Wingdings" panose="05000000000000000000" pitchFamily="2" charset="2"/>
              <a:buChar char="q"/>
            </a:pPr>
            <a:r>
              <a:rPr lang="en-IN" b="1" dirty="0">
                <a:latin typeface="Sitka Text" panose="02000505000000020004" pitchFamily="2" charset="0"/>
              </a:rPr>
              <a:t>FOUR TABLES &amp; 2 SUB-TABLES INTRODUCED</a:t>
            </a:r>
          </a:p>
          <a:p>
            <a:pPr>
              <a:lnSpc>
                <a:spcPct val="200000"/>
              </a:lnSpc>
              <a:buFont typeface="Wingdings" panose="05000000000000000000" pitchFamily="2" charset="2"/>
              <a:buChar char="q"/>
            </a:pPr>
            <a:r>
              <a:rPr lang="en-IN" b="1" dirty="0">
                <a:latin typeface="Sitka Text" panose="02000505000000020004" pitchFamily="2" charset="0"/>
              </a:rPr>
              <a:t>SHORTFALL DEPOSIT AMOUNT </a:t>
            </a:r>
            <a:r>
              <a:rPr lang="en-IN" dirty="0">
                <a:latin typeface="Sitka Text" panose="02000505000000020004" pitchFamily="2" charset="0"/>
              </a:rPr>
              <a:t>TO BE PROVIDED</a:t>
            </a:r>
          </a:p>
          <a:p>
            <a:pPr>
              <a:lnSpc>
                <a:spcPct val="200000"/>
              </a:lnSpc>
              <a:buFont typeface="Wingdings" panose="05000000000000000000" pitchFamily="2" charset="2"/>
              <a:buChar char="q"/>
            </a:pPr>
            <a:r>
              <a:rPr lang="en-IN" b="1" dirty="0">
                <a:latin typeface="Sitka Text" panose="02000505000000020004" pitchFamily="2" charset="0"/>
              </a:rPr>
              <a:t>DATE WISE DETAILS OF EXCESS WITHDRAWALS </a:t>
            </a:r>
            <a:r>
              <a:rPr lang="en-IN" dirty="0">
                <a:latin typeface="Sitka Text" panose="02000505000000020004" pitchFamily="2" charset="0"/>
              </a:rPr>
              <a:t>TO BE PROVIDED</a:t>
            </a:r>
          </a:p>
          <a:p>
            <a:pPr>
              <a:lnSpc>
                <a:spcPct val="200000"/>
              </a:lnSpc>
              <a:buFont typeface="Wingdings" panose="05000000000000000000" pitchFamily="2" charset="2"/>
              <a:buChar char="q"/>
            </a:pPr>
            <a:r>
              <a:rPr lang="en-IN" b="1" dirty="0">
                <a:latin typeface="Sitka Text" panose="02000505000000020004" pitchFamily="2" charset="0"/>
              </a:rPr>
              <a:t>DATE WISE DETAILS OF NON-UTILISATION FOR PROJECT COST </a:t>
            </a:r>
            <a:r>
              <a:rPr lang="en-IN" dirty="0">
                <a:latin typeface="Sitka Text" panose="02000505000000020004" pitchFamily="2" charset="0"/>
              </a:rPr>
              <a:t>TO BE PROVIDED</a:t>
            </a:r>
          </a:p>
          <a:p>
            <a:pPr>
              <a:lnSpc>
                <a:spcPct val="200000"/>
              </a:lnSpc>
              <a:buFont typeface="Wingdings" panose="05000000000000000000" pitchFamily="2" charset="2"/>
              <a:buChar char="q"/>
            </a:pPr>
            <a:r>
              <a:rPr lang="en-IN" dirty="0">
                <a:latin typeface="Sitka Text" panose="02000505000000020004" pitchFamily="2" charset="0"/>
              </a:rPr>
              <a:t>COUNTER </a:t>
            </a:r>
            <a:r>
              <a:rPr lang="en-IN" b="1" dirty="0">
                <a:latin typeface="Sitka Text" panose="02000505000000020004" pitchFamily="2" charset="0"/>
              </a:rPr>
              <a:t>SIGNATURE</a:t>
            </a:r>
            <a:r>
              <a:rPr lang="en-IN" dirty="0">
                <a:latin typeface="Sitka Text" panose="02000505000000020004" pitchFamily="2" charset="0"/>
              </a:rPr>
              <a:t> OF PROMOTER</a:t>
            </a:r>
          </a:p>
          <a:p>
            <a:pPr marL="0" indent="0">
              <a:lnSpc>
                <a:spcPct val="200000"/>
              </a:lnSpc>
              <a:buNone/>
            </a:pPr>
            <a:endParaRPr lang="en-IN" b="1" dirty="0">
              <a:latin typeface="Sitka Text" panose="02000505000000020004" pitchFamily="2" charset="0"/>
            </a:endParaRPr>
          </a:p>
          <a:p>
            <a:pPr>
              <a:lnSpc>
                <a:spcPct val="200000"/>
              </a:lnSpc>
              <a:buFont typeface="Wingdings" panose="05000000000000000000" pitchFamily="2" charset="2"/>
              <a:buChar char="q"/>
            </a:pPr>
            <a:endParaRPr lang="en-IN" b="1"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p:txBody>
      </p:sp>
      <p:pic>
        <p:nvPicPr>
          <p:cNvPr id="6" name="Picture 5" descr="A picture containing text, clock&#10;&#10;Description automatically generated">
            <a:extLst>
              <a:ext uri="{FF2B5EF4-FFF2-40B4-BE49-F238E27FC236}">
                <a16:creationId xmlns:a16="http://schemas.microsoft.com/office/drawing/2014/main" id="{C61E62F3-5AB8-4319-80A9-B1171450A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7" y="3032386"/>
            <a:ext cx="3307904" cy="3408755"/>
          </a:xfrm>
          <a:prstGeom prst="rect">
            <a:avLst/>
          </a:prstGeom>
        </p:spPr>
      </p:pic>
      <p:sp>
        <p:nvSpPr>
          <p:cNvPr id="4" name="Footer Placeholder 3">
            <a:extLst>
              <a:ext uri="{FF2B5EF4-FFF2-40B4-BE49-F238E27FC236}">
                <a16:creationId xmlns:a16="http://schemas.microsoft.com/office/drawing/2014/main" id="{7A48D778-5FBE-AB57-EE84-DDC5BB26B84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206721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1000"/>
                                        <p:tgtEl>
                                          <p:spTgt spid="3">
                                            <p:txEl>
                                              <p:pRg st="5" end="5"/>
                                            </p:txEl>
                                          </p:spTgt>
                                        </p:tgtEl>
                                      </p:cBhvr>
                                    </p:animEffect>
                                    <p:anim calcmode="lin" valueType="num">
                                      <p:cBhvr>
                                        <p:cTn id="6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FF78-317B-4299-B1D1-2B05000AA86D}"/>
              </a:ext>
            </a:extLst>
          </p:cNvPr>
          <p:cNvSpPr>
            <a:spLocks noGrp="1"/>
          </p:cNvSpPr>
          <p:nvPr>
            <p:ph type="title"/>
          </p:nvPr>
        </p:nvSpPr>
        <p:spPr>
          <a:xfrm>
            <a:off x="629333" y="622082"/>
            <a:ext cx="11029616" cy="520918"/>
          </a:xfrm>
        </p:spPr>
        <p:txBody>
          <a:bodyPr>
            <a:normAutofit fontScale="90000"/>
          </a:bodyPr>
          <a:lstStyle/>
          <a:p>
            <a:r>
              <a:rPr lang="en-IN" b="1" dirty="0">
                <a:latin typeface="Sitka Text" panose="02000505000000020004" pitchFamily="2" charset="0"/>
              </a:rPr>
              <a:t>TABLE A-DEPOSITS</a:t>
            </a:r>
          </a:p>
        </p:txBody>
      </p:sp>
      <p:graphicFrame>
        <p:nvGraphicFramePr>
          <p:cNvPr id="3" name="Table 3">
            <a:extLst>
              <a:ext uri="{FF2B5EF4-FFF2-40B4-BE49-F238E27FC236}">
                <a16:creationId xmlns:a16="http://schemas.microsoft.com/office/drawing/2014/main" id="{22B8BFD9-8C84-431B-AA89-FA6DDC7DFB33}"/>
              </a:ext>
            </a:extLst>
          </p:cNvPr>
          <p:cNvGraphicFramePr>
            <a:graphicFrameLocks noGrp="1"/>
          </p:cNvGraphicFramePr>
          <p:nvPr/>
        </p:nvGraphicFramePr>
        <p:xfrm>
          <a:off x="554472" y="1411941"/>
          <a:ext cx="11083056" cy="4907280"/>
        </p:xfrm>
        <a:graphic>
          <a:graphicData uri="http://schemas.openxmlformats.org/drawingml/2006/table">
            <a:tbl>
              <a:tblPr firstRow="1" bandRow="1">
                <a:tableStyleId>{5C22544A-7EE6-4342-B048-85BDC9FD1C3A}</a:tableStyleId>
              </a:tblPr>
              <a:tblGrid>
                <a:gridCol w="800253">
                  <a:extLst>
                    <a:ext uri="{9D8B030D-6E8A-4147-A177-3AD203B41FA5}">
                      <a16:colId xmlns:a16="http://schemas.microsoft.com/office/drawing/2014/main" val="751761176"/>
                    </a:ext>
                  </a:extLst>
                </a:gridCol>
                <a:gridCol w="5565006">
                  <a:extLst>
                    <a:ext uri="{9D8B030D-6E8A-4147-A177-3AD203B41FA5}">
                      <a16:colId xmlns:a16="http://schemas.microsoft.com/office/drawing/2014/main" val="1196628059"/>
                    </a:ext>
                  </a:extLst>
                </a:gridCol>
                <a:gridCol w="2377659">
                  <a:extLst>
                    <a:ext uri="{9D8B030D-6E8A-4147-A177-3AD203B41FA5}">
                      <a16:colId xmlns:a16="http://schemas.microsoft.com/office/drawing/2014/main" val="2952152195"/>
                    </a:ext>
                  </a:extLst>
                </a:gridCol>
                <a:gridCol w="2340138">
                  <a:extLst>
                    <a:ext uri="{9D8B030D-6E8A-4147-A177-3AD203B41FA5}">
                      <a16:colId xmlns:a16="http://schemas.microsoft.com/office/drawing/2014/main" val="1092959033"/>
                    </a:ext>
                  </a:extLst>
                </a:gridCol>
              </a:tblGrid>
              <a:tr h="370840">
                <a:tc>
                  <a:txBody>
                    <a:bodyPr/>
                    <a:lstStyle/>
                    <a:p>
                      <a:r>
                        <a:rPr lang="en-IN" sz="2000" dirty="0">
                          <a:latin typeface="Sitka Text" panose="02000505000000020004" pitchFamily="2" charset="0"/>
                        </a:rPr>
                        <a:t>S. NO.</a:t>
                      </a:r>
                    </a:p>
                  </a:txBody>
                  <a:tcPr/>
                </a:tc>
                <a:tc>
                  <a:txBody>
                    <a:bodyPr/>
                    <a:lstStyle/>
                    <a:p>
                      <a:r>
                        <a:rPr lang="en-IN" sz="2000" dirty="0">
                          <a:latin typeface="Sitka Text" panose="02000505000000020004" pitchFamily="2" charset="0"/>
                        </a:rPr>
                        <a:t>PARTICULARS</a:t>
                      </a:r>
                    </a:p>
                  </a:txBody>
                  <a:tcPr/>
                </a:tc>
                <a:tc>
                  <a:txBody>
                    <a:bodyPr/>
                    <a:lstStyle/>
                    <a:p>
                      <a:pPr algn="ctr"/>
                      <a:r>
                        <a:rPr lang="en-IN" sz="2000" dirty="0">
                          <a:latin typeface="Sitka Text" panose="02000505000000020004" pitchFamily="2" charset="0"/>
                        </a:rPr>
                        <a:t>FOR THIS FISCAL YEAR</a:t>
                      </a:r>
                      <a:endParaRPr lang="en-IN" sz="2000" b="0" dirty="0">
                        <a:latin typeface="Sitka Text" panose="02000505000000020004" pitchFamily="2" charset="0"/>
                      </a:endParaRPr>
                    </a:p>
                  </a:txBody>
                  <a:tcPr/>
                </a:tc>
                <a:tc>
                  <a:txBody>
                    <a:bodyPr/>
                    <a:lstStyle/>
                    <a:p>
                      <a:pPr algn="ctr"/>
                      <a:r>
                        <a:rPr lang="en-IN" sz="2000" b="1" dirty="0">
                          <a:latin typeface="Sitka Text" panose="02000505000000020004" pitchFamily="2" charset="0"/>
                        </a:rPr>
                        <a:t>TOTAL FOR THIS PROJECT TILL DATE</a:t>
                      </a:r>
                    </a:p>
                  </a:txBody>
                  <a:tcPr/>
                </a:tc>
                <a:extLst>
                  <a:ext uri="{0D108BD9-81ED-4DB2-BD59-A6C34878D82A}">
                    <a16:rowId xmlns:a16="http://schemas.microsoft.com/office/drawing/2014/main" val="2693652221"/>
                  </a:ext>
                </a:extLst>
              </a:tr>
              <a:tr h="370840">
                <a:tc>
                  <a:txBody>
                    <a:bodyPr/>
                    <a:lstStyle/>
                    <a:p>
                      <a:r>
                        <a:rPr lang="en-IN" sz="2000" dirty="0">
                          <a:latin typeface="Sitka Text" panose="02000505000000020004" pitchFamily="2" charset="0"/>
                        </a:rPr>
                        <a:t>1.</a:t>
                      </a:r>
                    </a:p>
                  </a:txBody>
                  <a:tcPr/>
                </a:tc>
                <a:tc>
                  <a:txBody>
                    <a:bodyPr/>
                    <a:lstStyle/>
                    <a:p>
                      <a:r>
                        <a:rPr lang="en-IN" sz="2000" dirty="0">
                          <a:latin typeface="Sitka Text" panose="02000505000000020004" pitchFamily="2" charset="0"/>
                        </a:rPr>
                        <a:t>TOTAL AMOUNT COLLECTED FROM ALLOTTEES</a:t>
                      </a:r>
                    </a:p>
                  </a:txBody>
                  <a:tcPr/>
                </a:tc>
                <a:tc>
                  <a:txBody>
                    <a:bodyPr/>
                    <a:lstStyle/>
                    <a:p>
                      <a:pPr algn="ctr"/>
                      <a:r>
                        <a:rPr lang="en-IN" sz="2000" b="1" dirty="0">
                          <a:latin typeface="Sitka Text" panose="02000505000000020004" pitchFamily="2" charset="0"/>
                        </a:rPr>
                        <a:t>50</a:t>
                      </a:r>
                    </a:p>
                  </a:txBody>
                  <a:tcPr/>
                </a:tc>
                <a:tc>
                  <a:txBody>
                    <a:bodyPr/>
                    <a:lstStyle/>
                    <a:p>
                      <a:pPr algn="ctr"/>
                      <a:r>
                        <a:rPr lang="en-IN" sz="2000" b="1" dirty="0">
                          <a:latin typeface="Sitka Text" panose="02000505000000020004" pitchFamily="2" charset="0"/>
                        </a:rPr>
                        <a:t>100</a:t>
                      </a:r>
                    </a:p>
                  </a:txBody>
                  <a:tcPr/>
                </a:tc>
                <a:extLst>
                  <a:ext uri="{0D108BD9-81ED-4DB2-BD59-A6C34878D82A}">
                    <a16:rowId xmlns:a16="http://schemas.microsoft.com/office/drawing/2014/main" val="3881236849"/>
                  </a:ext>
                </a:extLst>
              </a:tr>
              <a:tr h="370840">
                <a:tc>
                  <a:txBody>
                    <a:bodyPr/>
                    <a:lstStyle/>
                    <a:p>
                      <a:r>
                        <a:rPr lang="en-IN" sz="2000" dirty="0">
                          <a:latin typeface="Sitka Text" panose="02000505000000020004" pitchFamily="2" charset="0"/>
                        </a:rPr>
                        <a:t>2.</a:t>
                      </a:r>
                    </a:p>
                  </a:txBody>
                  <a:tcPr/>
                </a:tc>
                <a:tc>
                  <a:txBody>
                    <a:bodyPr/>
                    <a:lstStyle/>
                    <a:p>
                      <a:r>
                        <a:rPr lang="en-IN" sz="2000" dirty="0">
                          <a:latin typeface="Sitka Text" panose="02000505000000020004" pitchFamily="2" charset="0"/>
                        </a:rPr>
                        <a:t>% OF AMOUNT TO BE DEPOSITED AS PER ACT</a:t>
                      </a:r>
                    </a:p>
                  </a:txBody>
                  <a:tcPr/>
                </a:tc>
                <a:tc>
                  <a:txBody>
                    <a:bodyPr/>
                    <a:lstStyle/>
                    <a:p>
                      <a:pPr algn="ctr"/>
                      <a:r>
                        <a:rPr lang="en-IN" sz="2000" b="1" dirty="0">
                          <a:latin typeface="Sitka Text" panose="02000505000000020004" pitchFamily="2" charset="0"/>
                        </a:rPr>
                        <a:t>70%/100%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000" b="1" dirty="0">
                          <a:latin typeface="Sitka Text" panose="02000505000000020004" pitchFamily="2" charset="0"/>
                        </a:rPr>
                        <a:t>70%/100%</a:t>
                      </a:r>
                    </a:p>
                    <a:p>
                      <a:pPr algn="ctr"/>
                      <a:endParaRPr lang="en-IN" sz="2000" b="1" dirty="0">
                        <a:latin typeface="Sitka Text" panose="02000505000000020004" pitchFamily="2" charset="0"/>
                      </a:endParaRPr>
                    </a:p>
                  </a:txBody>
                  <a:tcPr/>
                </a:tc>
                <a:extLst>
                  <a:ext uri="{0D108BD9-81ED-4DB2-BD59-A6C34878D82A}">
                    <a16:rowId xmlns:a16="http://schemas.microsoft.com/office/drawing/2014/main" val="683515520"/>
                  </a:ext>
                </a:extLst>
              </a:tr>
              <a:tr h="0">
                <a:tc>
                  <a:txBody>
                    <a:bodyPr/>
                    <a:lstStyle/>
                    <a:p>
                      <a:r>
                        <a:rPr lang="en-IN" sz="2000" dirty="0">
                          <a:latin typeface="Sitka Text" panose="02000505000000020004" pitchFamily="2" charset="0"/>
                        </a:rPr>
                        <a:t>3.</a:t>
                      </a:r>
                    </a:p>
                  </a:txBody>
                  <a:tcPr/>
                </a:tc>
                <a:tc>
                  <a:txBody>
                    <a:bodyPr/>
                    <a:lstStyle/>
                    <a:p>
                      <a:r>
                        <a:rPr lang="en-IN" sz="2000" b="1" dirty="0">
                          <a:latin typeface="Sitka Text" panose="02000505000000020004" pitchFamily="2" charset="0"/>
                        </a:rPr>
                        <a:t>AMOUNT TO BE DEPOSITED AS PER ACT </a:t>
                      </a:r>
                      <a:r>
                        <a:rPr lang="en-IN" sz="2000" dirty="0">
                          <a:latin typeface="Sitka Text" panose="02000505000000020004" pitchFamily="2" charset="0"/>
                        </a:rPr>
                        <a:t>(1*2)</a:t>
                      </a:r>
                    </a:p>
                  </a:txBody>
                  <a:tcPr/>
                </a:tc>
                <a:tc>
                  <a:txBody>
                    <a:bodyPr/>
                    <a:lstStyle/>
                    <a:p>
                      <a:pPr algn="ctr"/>
                      <a:r>
                        <a:rPr lang="en-IN" sz="2000" b="1" dirty="0">
                          <a:latin typeface="Sitka Text" panose="02000505000000020004" pitchFamily="2" charset="0"/>
                        </a:rPr>
                        <a:t>35</a:t>
                      </a:r>
                    </a:p>
                  </a:txBody>
                  <a:tcPr/>
                </a:tc>
                <a:tc>
                  <a:txBody>
                    <a:bodyPr/>
                    <a:lstStyle/>
                    <a:p>
                      <a:pPr algn="ctr"/>
                      <a:r>
                        <a:rPr lang="en-IN" sz="2000" b="1" dirty="0">
                          <a:latin typeface="Sitka Text" panose="02000505000000020004" pitchFamily="2" charset="0"/>
                        </a:rPr>
                        <a:t>70</a:t>
                      </a:r>
                    </a:p>
                  </a:txBody>
                  <a:tcPr/>
                </a:tc>
                <a:extLst>
                  <a:ext uri="{0D108BD9-81ED-4DB2-BD59-A6C34878D82A}">
                    <a16:rowId xmlns:a16="http://schemas.microsoft.com/office/drawing/2014/main" val="2753295967"/>
                  </a:ext>
                </a:extLst>
              </a:tr>
              <a:tr h="370840">
                <a:tc>
                  <a:txBody>
                    <a:bodyPr/>
                    <a:lstStyle/>
                    <a:p>
                      <a:r>
                        <a:rPr lang="en-IN" sz="2000" dirty="0">
                          <a:latin typeface="Sitka Text" panose="02000505000000020004" pitchFamily="2" charset="0"/>
                        </a:rPr>
                        <a:t>4.</a:t>
                      </a:r>
                    </a:p>
                  </a:txBody>
                  <a:tcPr/>
                </a:tc>
                <a:tc>
                  <a:txBody>
                    <a:bodyPr/>
                    <a:lstStyle/>
                    <a:p>
                      <a:r>
                        <a:rPr lang="en-IN" sz="2000" dirty="0">
                          <a:latin typeface="Sitka Text" panose="02000505000000020004" pitchFamily="2" charset="0"/>
                        </a:rPr>
                        <a:t>TOTAL AMOUNT DEPOSITED IN THE DESIGNATED BANK ACCOUNT</a:t>
                      </a:r>
                    </a:p>
                  </a:txBody>
                  <a:tcPr/>
                </a:tc>
                <a:tc>
                  <a:txBody>
                    <a:bodyPr/>
                    <a:lstStyle/>
                    <a:p>
                      <a:pPr algn="ctr"/>
                      <a:r>
                        <a:rPr lang="en-IN" sz="2000" b="1" dirty="0">
                          <a:latin typeface="Sitka Text" panose="02000505000000020004" pitchFamily="2" charset="0"/>
                        </a:rPr>
                        <a:t>30</a:t>
                      </a:r>
                    </a:p>
                  </a:txBody>
                  <a:tcPr/>
                </a:tc>
                <a:tc>
                  <a:txBody>
                    <a:bodyPr/>
                    <a:lstStyle/>
                    <a:p>
                      <a:pPr algn="ctr"/>
                      <a:r>
                        <a:rPr lang="en-IN" sz="2000" b="1" dirty="0">
                          <a:latin typeface="Sitka Text" panose="02000505000000020004" pitchFamily="2" charset="0"/>
                        </a:rPr>
                        <a:t>60</a:t>
                      </a:r>
                    </a:p>
                  </a:txBody>
                  <a:tcPr/>
                </a:tc>
                <a:extLst>
                  <a:ext uri="{0D108BD9-81ED-4DB2-BD59-A6C34878D82A}">
                    <a16:rowId xmlns:a16="http://schemas.microsoft.com/office/drawing/2014/main" val="2642982414"/>
                  </a:ext>
                </a:extLst>
              </a:tr>
              <a:tr h="370840">
                <a:tc>
                  <a:txBody>
                    <a:bodyPr/>
                    <a:lstStyle/>
                    <a:p>
                      <a:r>
                        <a:rPr lang="en-IN" sz="2000" dirty="0">
                          <a:latin typeface="Sitka Text" panose="02000505000000020004" pitchFamily="2" charset="0"/>
                        </a:rPr>
                        <a:t>5.</a:t>
                      </a:r>
                    </a:p>
                  </a:txBody>
                  <a:tcPr/>
                </a:tc>
                <a:tc>
                  <a:txBody>
                    <a:bodyPr/>
                    <a:lstStyle/>
                    <a:p>
                      <a:r>
                        <a:rPr lang="en-IN" sz="2000" dirty="0">
                          <a:latin typeface="Sitka Text" panose="02000505000000020004" pitchFamily="2" charset="0"/>
                        </a:rPr>
                        <a:t>% OF AMOUNT DEPOSITED IN DESIGNATED BANK ACCOUNT [(4)/(1)*100]</a:t>
                      </a:r>
                    </a:p>
                  </a:txBody>
                  <a:tcPr/>
                </a:tc>
                <a:tc>
                  <a:txBody>
                    <a:bodyPr/>
                    <a:lstStyle/>
                    <a:p>
                      <a:pPr algn="ctr"/>
                      <a:r>
                        <a:rPr lang="en-IN" sz="2000" b="1" dirty="0">
                          <a:latin typeface="Sitka Text" panose="02000505000000020004" pitchFamily="2" charset="0"/>
                        </a:rPr>
                        <a:t>60%</a:t>
                      </a:r>
                    </a:p>
                  </a:txBody>
                  <a:tcPr/>
                </a:tc>
                <a:tc>
                  <a:txBody>
                    <a:bodyPr/>
                    <a:lstStyle/>
                    <a:p>
                      <a:pPr algn="ctr"/>
                      <a:r>
                        <a:rPr lang="en-IN" sz="2000" b="1" dirty="0">
                          <a:latin typeface="Sitka Text" panose="02000505000000020004" pitchFamily="2" charset="0"/>
                        </a:rPr>
                        <a:t>60%</a:t>
                      </a:r>
                    </a:p>
                  </a:txBody>
                  <a:tcPr/>
                </a:tc>
                <a:extLst>
                  <a:ext uri="{0D108BD9-81ED-4DB2-BD59-A6C34878D82A}">
                    <a16:rowId xmlns:a16="http://schemas.microsoft.com/office/drawing/2014/main" val="988321785"/>
                  </a:ext>
                </a:extLst>
              </a:tr>
              <a:tr h="242346">
                <a:tc>
                  <a:txBody>
                    <a:bodyPr/>
                    <a:lstStyle/>
                    <a:p>
                      <a:r>
                        <a:rPr lang="en-IN" sz="2000" dirty="0">
                          <a:latin typeface="Sitka Text" panose="02000505000000020004" pitchFamily="2" charset="0"/>
                        </a:rPr>
                        <a:t>6.</a:t>
                      </a:r>
                    </a:p>
                  </a:txBody>
                  <a:tcPr/>
                </a:tc>
                <a:tc>
                  <a:txBody>
                    <a:bodyPr/>
                    <a:lstStyle/>
                    <a:p>
                      <a:r>
                        <a:rPr lang="en-IN" sz="2000" dirty="0">
                          <a:latin typeface="Sitka Text" panose="02000505000000020004" pitchFamily="2" charset="0"/>
                        </a:rPr>
                        <a:t>SHORTFALL/(EXCESS) DEPOSIT (3-4)</a:t>
                      </a:r>
                    </a:p>
                  </a:txBody>
                  <a:tcPr/>
                </a:tc>
                <a:tc>
                  <a:txBody>
                    <a:bodyPr/>
                    <a:lstStyle/>
                    <a:p>
                      <a:pPr algn="ctr"/>
                      <a:r>
                        <a:rPr lang="en-IN" sz="2000" b="1" dirty="0">
                          <a:latin typeface="Sitka Text" panose="02000505000000020004" pitchFamily="2" charset="0"/>
                        </a:rPr>
                        <a:t>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sz="2000" b="1" kern="1200" dirty="0">
                          <a:solidFill>
                            <a:schemeClr val="dk1"/>
                          </a:solidFill>
                          <a:latin typeface="Sitka Text" panose="02000505000000020004" pitchFamily="2" charset="0"/>
                          <a:ea typeface="+mn-ea"/>
                          <a:cs typeface="+mn-cs"/>
                        </a:rPr>
                        <a:t>10</a:t>
                      </a:r>
                    </a:p>
                  </a:txBody>
                  <a:tcPr/>
                </a:tc>
                <a:extLst>
                  <a:ext uri="{0D108BD9-81ED-4DB2-BD59-A6C34878D82A}">
                    <a16:rowId xmlns:a16="http://schemas.microsoft.com/office/drawing/2014/main" val="3565774680"/>
                  </a:ext>
                </a:extLst>
              </a:tr>
            </a:tbl>
          </a:graphicData>
        </a:graphic>
      </p:graphicFrame>
      <p:sp>
        <p:nvSpPr>
          <p:cNvPr id="4" name="Footer Placeholder 3">
            <a:extLst>
              <a:ext uri="{FF2B5EF4-FFF2-40B4-BE49-F238E27FC236}">
                <a16:creationId xmlns:a16="http://schemas.microsoft.com/office/drawing/2014/main" id="{0E9B974E-813E-9B4E-6C6E-22BC159638B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2456367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FF78-317B-4299-B1D1-2B05000AA86D}"/>
              </a:ext>
            </a:extLst>
          </p:cNvPr>
          <p:cNvSpPr>
            <a:spLocks noGrp="1"/>
          </p:cNvSpPr>
          <p:nvPr>
            <p:ph type="title"/>
          </p:nvPr>
        </p:nvSpPr>
        <p:spPr>
          <a:xfrm>
            <a:off x="629333" y="622082"/>
            <a:ext cx="11029616" cy="520918"/>
          </a:xfrm>
        </p:spPr>
        <p:txBody>
          <a:bodyPr>
            <a:normAutofit fontScale="90000"/>
          </a:bodyPr>
          <a:lstStyle/>
          <a:p>
            <a:r>
              <a:rPr lang="en-IN" b="1" dirty="0">
                <a:latin typeface="Sitka Text" panose="02000505000000020004" pitchFamily="2" charset="0"/>
              </a:rPr>
              <a:t>TABLE B-WITHDRAWALS</a:t>
            </a:r>
          </a:p>
        </p:txBody>
      </p:sp>
      <p:graphicFrame>
        <p:nvGraphicFramePr>
          <p:cNvPr id="3" name="Table 3">
            <a:extLst>
              <a:ext uri="{FF2B5EF4-FFF2-40B4-BE49-F238E27FC236}">
                <a16:creationId xmlns:a16="http://schemas.microsoft.com/office/drawing/2014/main" id="{22B8BFD9-8C84-431B-AA89-FA6DDC7DFB33}"/>
              </a:ext>
            </a:extLst>
          </p:cNvPr>
          <p:cNvGraphicFramePr>
            <a:graphicFrameLocks noGrp="1"/>
          </p:cNvGraphicFramePr>
          <p:nvPr/>
        </p:nvGraphicFramePr>
        <p:xfrm>
          <a:off x="554472" y="1143000"/>
          <a:ext cx="11083056" cy="2895600"/>
        </p:xfrm>
        <a:graphic>
          <a:graphicData uri="http://schemas.openxmlformats.org/drawingml/2006/table">
            <a:tbl>
              <a:tblPr firstRow="1" bandRow="1">
                <a:tableStyleId>{5C22544A-7EE6-4342-B048-85BDC9FD1C3A}</a:tableStyleId>
              </a:tblPr>
              <a:tblGrid>
                <a:gridCol w="800253">
                  <a:extLst>
                    <a:ext uri="{9D8B030D-6E8A-4147-A177-3AD203B41FA5}">
                      <a16:colId xmlns:a16="http://schemas.microsoft.com/office/drawing/2014/main" val="751761176"/>
                    </a:ext>
                  </a:extLst>
                </a:gridCol>
                <a:gridCol w="5565006">
                  <a:extLst>
                    <a:ext uri="{9D8B030D-6E8A-4147-A177-3AD203B41FA5}">
                      <a16:colId xmlns:a16="http://schemas.microsoft.com/office/drawing/2014/main" val="1196628059"/>
                    </a:ext>
                  </a:extLst>
                </a:gridCol>
                <a:gridCol w="2377659">
                  <a:extLst>
                    <a:ext uri="{9D8B030D-6E8A-4147-A177-3AD203B41FA5}">
                      <a16:colId xmlns:a16="http://schemas.microsoft.com/office/drawing/2014/main" val="2952152195"/>
                    </a:ext>
                  </a:extLst>
                </a:gridCol>
                <a:gridCol w="2340138">
                  <a:extLst>
                    <a:ext uri="{9D8B030D-6E8A-4147-A177-3AD203B41FA5}">
                      <a16:colId xmlns:a16="http://schemas.microsoft.com/office/drawing/2014/main" val="1092959033"/>
                    </a:ext>
                  </a:extLst>
                </a:gridCol>
              </a:tblGrid>
              <a:tr h="370840">
                <a:tc>
                  <a:txBody>
                    <a:bodyPr/>
                    <a:lstStyle/>
                    <a:p>
                      <a:r>
                        <a:rPr lang="en-IN" sz="2000" dirty="0">
                          <a:latin typeface="Sitka Text" panose="02000505000000020004" pitchFamily="2" charset="0"/>
                        </a:rPr>
                        <a:t>S. NO.</a:t>
                      </a:r>
                    </a:p>
                  </a:txBody>
                  <a:tcPr/>
                </a:tc>
                <a:tc>
                  <a:txBody>
                    <a:bodyPr/>
                    <a:lstStyle/>
                    <a:p>
                      <a:r>
                        <a:rPr lang="en-IN" sz="2000" dirty="0">
                          <a:latin typeface="Sitka Text" panose="02000505000000020004" pitchFamily="2" charset="0"/>
                        </a:rPr>
                        <a:t>PARTICULARS</a:t>
                      </a:r>
                    </a:p>
                  </a:txBody>
                  <a:tcPr/>
                </a:tc>
                <a:tc>
                  <a:txBody>
                    <a:bodyPr/>
                    <a:lstStyle/>
                    <a:p>
                      <a:pPr algn="ctr"/>
                      <a:r>
                        <a:rPr lang="en-IN" sz="2000" dirty="0">
                          <a:latin typeface="Sitka Text" panose="02000505000000020004" pitchFamily="2" charset="0"/>
                        </a:rPr>
                        <a:t>FOR THIS FISCAL YEAR</a:t>
                      </a:r>
                      <a:endParaRPr lang="en-IN" sz="2000" b="0" dirty="0">
                        <a:latin typeface="Sitka Text" panose="02000505000000020004" pitchFamily="2" charset="0"/>
                      </a:endParaRPr>
                    </a:p>
                  </a:txBody>
                  <a:tcPr/>
                </a:tc>
                <a:tc>
                  <a:txBody>
                    <a:bodyPr/>
                    <a:lstStyle/>
                    <a:p>
                      <a:pPr algn="ctr"/>
                      <a:r>
                        <a:rPr lang="en-IN" sz="2000" b="1" dirty="0">
                          <a:latin typeface="Sitka Text" panose="02000505000000020004" pitchFamily="2" charset="0"/>
                        </a:rPr>
                        <a:t>TOTAL FOR THIS PROJECT TILL DATE</a:t>
                      </a:r>
                    </a:p>
                  </a:txBody>
                  <a:tcPr/>
                </a:tc>
                <a:extLst>
                  <a:ext uri="{0D108BD9-81ED-4DB2-BD59-A6C34878D82A}">
                    <a16:rowId xmlns:a16="http://schemas.microsoft.com/office/drawing/2014/main" val="2693652221"/>
                  </a:ext>
                </a:extLst>
              </a:tr>
              <a:tr h="370840">
                <a:tc>
                  <a:txBody>
                    <a:bodyPr/>
                    <a:lstStyle/>
                    <a:p>
                      <a:r>
                        <a:rPr lang="en-IN" sz="2000" dirty="0">
                          <a:latin typeface="Sitka Text" panose="02000505000000020004" pitchFamily="2" charset="0"/>
                        </a:rPr>
                        <a:t>1.</a:t>
                      </a:r>
                    </a:p>
                  </a:txBody>
                  <a:tcPr/>
                </a:tc>
                <a:tc>
                  <a:txBody>
                    <a:bodyPr/>
                    <a:lstStyle/>
                    <a:p>
                      <a:r>
                        <a:rPr lang="en-IN" sz="2000" dirty="0">
                          <a:latin typeface="Sitka Text" panose="02000505000000020004" pitchFamily="2" charset="0"/>
                        </a:rPr>
                        <a:t>OPENING BALANCE OF DESIGNATED BANK ACCOUNT</a:t>
                      </a:r>
                    </a:p>
                  </a:txBody>
                  <a:tcPr/>
                </a:tc>
                <a:tc>
                  <a:txBody>
                    <a:bodyPr/>
                    <a:lstStyle/>
                    <a:p>
                      <a:pPr algn="ctr"/>
                      <a:endParaRPr lang="en-IN" sz="2000" b="1" dirty="0">
                        <a:latin typeface="Sitka Text" panose="02000505000000020004" pitchFamily="2" charset="0"/>
                      </a:endParaRPr>
                    </a:p>
                  </a:txBody>
                  <a:tcPr/>
                </a:tc>
                <a:tc>
                  <a:txBody>
                    <a:bodyPr/>
                    <a:lstStyle/>
                    <a:p>
                      <a:pPr algn="ctr"/>
                      <a:endParaRPr lang="en-IN" sz="2000" b="1" dirty="0">
                        <a:latin typeface="Sitka Text" panose="02000505000000020004" pitchFamily="2" charset="0"/>
                      </a:endParaRPr>
                    </a:p>
                  </a:txBody>
                  <a:tcPr/>
                </a:tc>
                <a:extLst>
                  <a:ext uri="{0D108BD9-81ED-4DB2-BD59-A6C34878D82A}">
                    <a16:rowId xmlns:a16="http://schemas.microsoft.com/office/drawing/2014/main" val="3881236849"/>
                  </a:ext>
                </a:extLst>
              </a:tr>
              <a:tr h="370840">
                <a:tc>
                  <a:txBody>
                    <a:bodyPr/>
                    <a:lstStyle/>
                    <a:p>
                      <a:r>
                        <a:rPr lang="en-IN" sz="2000" dirty="0">
                          <a:latin typeface="Sitka Text" panose="02000505000000020004" pitchFamily="2" charset="0"/>
                        </a:rPr>
                        <a:t>2.</a:t>
                      </a:r>
                    </a:p>
                  </a:txBody>
                  <a:tcPr/>
                </a:tc>
                <a:tc>
                  <a:txBody>
                    <a:bodyPr/>
                    <a:lstStyle/>
                    <a:p>
                      <a:r>
                        <a:rPr lang="en-IN" sz="2000" dirty="0">
                          <a:latin typeface="Sitka Text" panose="02000505000000020004" pitchFamily="2" charset="0"/>
                        </a:rPr>
                        <a:t>TOTAL DEPOSITS</a:t>
                      </a:r>
                    </a:p>
                  </a:txBody>
                  <a:tcPr/>
                </a:tc>
                <a:tc>
                  <a:txBody>
                    <a:bodyPr/>
                    <a:lstStyle/>
                    <a:p>
                      <a:pPr algn="ctr"/>
                      <a:endParaRPr lang="en-IN" sz="2000" b="1" dirty="0">
                        <a:latin typeface="Sitka Text" panose="02000505000000020004" pitchFamily="2" charset="0"/>
                      </a:endParaRPr>
                    </a:p>
                  </a:txBody>
                  <a:tcPr/>
                </a:tc>
                <a:tc>
                  <a:txBody>
                    <a:bodyPr/>
                    <a:lstStyle/>
                    <a:p>
                      <a:pPr algn="ctr"/>
                      <a:endParaRPr lang="en-IN" sz="2000" b="1" dirty="0">
                        <a:latin typeface="Sitka Text" panose="02000505000000020004" pitchFamily="2" charset="0"/>
                      </a:endParaRPr>
                    </a:p>
                  </a:txBody>
                  <a:tcPr/>
                </a:tc>
                <a:extLst>
                  <a:ext uri="{0D108BD9-81ED-4DB2-BD59-A6C34878D82A}">
                    <a16:rowId xmlns:a16="http://schemas.microsoft.com/office/drawing/2014/main" val="683515520"/>
                  </a:ext>
                </a:extLst>
              </a:tr>
              <a:tr h="0">
                <a:tc>
                  <a:txBody>
                    <a:bodyPr/>
                    <a:lstStyle/>
                    <a:p>
                      <a:r>
                        <a:rPr lang="en-IN" sz="2000" dirty="0">
                          <a:latin typeface="Sitka Text" panose="02000505000000020004" pitchFamily="2" charset="0"/>
                        </a:rPr>
                        <a:t>3.</a:t>
                      </a:r>
                    </a:p>
                  </a:txBody>
                  <a:tcPr/>
                </a:tc>
                <a:tc>
                  <a:txBody>
                    <a:bodyPr/>
                    <a:lstStyle/>
                    <a:p>
                      <a:r>
                        <a:rPr lang="en-IN" sz="2000" b="0" dirty="0">
                          <a:latin typeface="Sitka Text" panose="02000505000000020004" pitchFamily="2" charset="0"/>
                        </a:rPr>
                        <a:t>TOTAL AMOUNT WITHDRAWN</a:t>
                      </a:r>
                    </a:p>
                  </a:txBody>
                  <a:tcPr/>
                </a:tc>
                <a:tc>
                  <a:txBody>
                    <a:bodyPr/>
                    <a:lstStyle/>
                    <a:p>
                      <a:pPr algn="ctr"/>
                      <a:endParaRPr lang="en-IN" sz="2000" b="1" dirty="0">
                        <a:latin typeface="Sitka Text" panose="02000505000000020004" pitchFamily="2" charset="0"/>
                      </a:endParaRPr>
                    </a:p>
                  </a:txBody>
                  <a:tcPr/>
                </a:tc>
                <a:tc>
                  <a:txBody>
                    <a:bodyPr/>
                    <a:lstStyle/>
                    <a:p>
                      <a:pPr algn="ctr"/>
                      <a:endParaRPr lang="en-IN" sz="2000" b="1" dirty="0">
                        <a:latin typeface="Sitka Text" panose="02000505000000020004" pitchFamily="2" charset="0"/>
                      </a:endParaRPr>
                    </a:p>
                  </a:txBody>
                  <a:tcPr/>
                </a:tc>
                <a:extLst>
                  <a:ext uri="{0D108BD9-81ED-4DB2-BD59-A6C34878D82A}">
                    <a16:rowId xmlns:a16="http://schemas.microsoft.com/office/drawing/2014/main" val="2753295967"/>
                  </a:ext>
                </a:extLst>
              </a:tr>
              <a:tr h="370840">
                <a:tc>
                  <a:txBody>
                    <a:bodyPr/>
                    <a:lstStyle/>
                    <a:p>
                      <a:r>
                        <a:rPr lang="en-IN" sz="2000" dirty="0">
                          <a:latin typeface="Sitka Text" panose="02000505000000020004" pitchFamily="2" charset="0"/>
                        </a:rPr>
                        <a:t>4.</a:t>
                      </a:r>
                    </a:p>
                  </a:txBody>
                  <a:tcPr/>
                </a:tc>
                <a:tc>
                  <a:txBody>
                    <a:bodyPr/>
                    <a:lstStyle/>
                    <a:p>
                      <a:r>
                        <a:rPr lang="en-IN" sz="2000" b="1" dirty="0">
                          <a:latin typeface="Sitka Text" panose="02000505000000020004" pitchFamily="2" charset="0"/>
                        </a:rPr>
                        <a:t>CLOSING BALANCE</a:t>
                      </a:r>
                    </a:p>
                  </a:txBody>
                  <a:tcPr/>
                </a:tc>
                <a:tc>
                  <a:txBody>
                    <a:bodyPr/>
                    <a:lstStyle/>
                    <a:p>
                      <a:pPr algn="ctr"/>
                      <a:endParaRPr lang="en-IN" sz="2000" b="1" dirty="0">
                        <a:latin typeface="Sitka Text" panose="02000505000000020004" pitchFamily="2" charset="0"/>
                      </a:endParaRPr>
                    </a:p>
                  </a:txBody>
                  <a:tcPr/>
                </a:tc>
                <a:tc>
                  <a:txBody>
                    <a:bodyPr/>
                    <a:lstStyle/>
                    <a:p>
                      <a:pPr algn="ctr"/>
                      <a:endParaRPr lang="en-IN" sz="2000" b="1" dirty="0">
                        <a:latin typeface="Sitka Text" panose="02000505000000020004" pitchFamily="2" charset="0"/>
                      </a:endParaRPr>
                    </a:p>
                  </a:txBody>
                  <a:tcPr/>
                </a:tc>
                <a:extLst>
                  <a:ext uri="{0D108BD9-81ED-4DB2-BD59-A6C34878D82A}">
                    <a16:rowId xmlns:a16="http://schemas.microsoft.com/office/drawing/2014/main" val="2642982414"/>
                  </a:ext>
                </a:extLst>
              </a:tr>
            </a:tbl>
          </a:graphicData>
        </a:graphic>
      </p:graphicFrame>
      <p:pic>
        <p:nvPicPr>
          <p:cNvPr id="5" name="Picture 4" descr="Graphical user interface&#10;&#10;Description automatically generated">
            <a:extLst>
              <a:ext uri="{FF2B5EF4-FFF2-40B4-BE49-F238E27FC236}">
                <a16:creationId xmlns:a16="http://schemas.microsoft.com/office/drawing/2014/main" id="{626F3C46-6324-4381-9648-AA7861843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303" y="4038600"/>
            <a:ext cx="3782261" cy="2918124"/>
          </a:xfrm>
          <a:prstGeom prst="rect">
            <a:avLst/>
          </a:prstGeom>
        </p:spPr>
      </p:pic>
      <p:sp>
        <p:nvSpPr>
          <p:cNvPr id="4" name="Footer Placeholder 3">
            <a:extLst>
              <a:ext uri="{FF2B5EF4-FFF2-40B4-BE49-F238E27FC236}">
                <a16:creationId xmlns:a16="http://schemas.microsoft.com/office/drawing/2014/main" id="{8B338A3E-E813-4F09-CD28-F65FADF09B0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769644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732A7B-AB79-4C04-A2EF-EA9D14FA9299}"/>
              </a:ext>
            </a:extLst>
          </p:cNvPr>
          <p:cNvSpPr>
            <a:spLocks noGrp="1"/>
          </p:cNvSpPr>
          <p:nvPr>
            <p:ph type="title"/>
          </p:nvPr>
        </p:nvSpPr>
        <p:spPr>
          <a:xfrm>
            <a:off x="583672" y="1009397"/>
            <a:ext cx="3453756" cy="4709131"/>
          </a:xfrm>
        </p:spPr>
        <p:txBody>
          <a:bodyPr anchor="ctr">
            <a:normAutofit/>
          </a:bodyPr>
          <a:lstStyle/>
          <a:p>
            <a:r>
              <a:rPr lang="en-IN" b="1">
                <a:solidFill>
                  <a:srgbClr val="FFFEFF"/>
                </a:solidFill>
                <a:latin typeface="Sitka Text" panose="02000505000000020004" pitchFamily="2" charset="0"/>
              </a:rPr>
              <a:t>TABLE D- ANY COMMENTS / OBSERVATIONS OF CA</a:t>
            </a:r>
            <a:endParaRPr lang="en-IN" b="1" dirty="0">
              <a:solidFill>
                <a:srgbClr val="FFFEFF"/>
              </a:solidFill>
              <a:latin typeface="Sitka Text" panose="02000505000000020004" pitchFamily="2" charset="0"/>
            </a:endParaRPr>
          </a:p>
        </p:txBody>
      </p:sp>
      <p:sp>
        <p:nvSpPr>
          <p:cNvPr id="3" name="Content Placeholder 2">
            <a:extLst>
              <a:ext uri="{FF2B5EF4-FFF2-40B4-BE49-F238E27FC236}">
                <a16:creationId xmlns:a16="http://schemas.microsoft.com/office/drawing/2014/main" id="{FD60FD43-1CF8-4DDD-B446-F9B8683BBA82}"/>
              </a:ext>
            </a:extLst>
          </p:cNvPr>
          <p:cNvSpPr>
            <a:spLocks noGrp="1"/>
          </p:cNvSpPr>
          <p:nvPr>
            <p:ph idx="1"/>
          </p:nvPr>
        </p:nvSpPr>
        <p:spPr>
          <a:xfrm>
            <a:off x="4546049" y="806860"/>
            <a:ext cx="6725899" cy="5792921"/>
          </a:xfrm>
        </p:spPr>
        <p:txBody>
          <a:bodyPr anchor="t">
            <a:normAutofit/>
          </a:bodyPr>
          <a:lstStyle/>
          <a:p>
            <a:r>
              <a:rPr lang="en-IN" sz="2000">
                <a:latin typeface="Sitka Text" panose="02000505000000020004" pitchFamily="2" charset="0"/>
              </a:rPr>
              <a:t>EXCEPTIONS RELATING TO </a:t>
            </a:r>
            <a:r>
              <a:rPr lang="en-IN" sz="2000" b="1">
                <a:latin typeface="Sitka Text" panose="02000505000000020004" pitchFamily="2" charset="0"/>
              </a:rPr>
              <a:t>DEPOSIT, UTILISATION &amp; WITHDRAWALS</a:t>
            </a:r>
          </a:p>
          <a:p>
            <a:r>
              <a:rPr lang="en-IN" sz="2000">
                <a:latin typeface="Sitka Text" panose="02000505000000020004" pitchFamily="2" charset="0"/>
              </a:rPr>
              <a:t>ANY DISCREPANCY IN </a:t>
            </a:r>
            <a:r>
              <a:rPr lang="en-IN" sz="2000" b="1">
                <a:latin typeface="Sitka Text" panose="02000505000000020004" pitchFamily="2" charset="0"/>
              </a:rPr>
              <a:t>FORM 1, 2 &amp; 3</a:t>
            </a:r>
          </a:p>
          <a:p>
            <a:r>
              <a:rPr lang="en-IN" sz="2000" b="1">
                <a:latin typeface="Sitka Text" panose="02000505000000020004" pitchFamily="2" charset="0"/>
              </a:rPr>
              <a:t>OTHER EXCEPTIONS </a:t>
            </a:r>
            <a:r>
              <a:rPr lang="en-IN" sz="2000">
                <a:latin typeface="Sitka Text" panose="02000505000000020004" pitchFamily="2" charset="0"/>
              </a:rPr>
              <a:t>RELATED TO PROJECT</a:t>
            </a:r>
            <a:endParaRPr lang="en-IN" sz="2000" dirty="0">
              <a:latin typeface="Sitka Text" panose="02000505000000020004" pitchFamily="2" charset="0"/>
            </a:endParaRPr>
          </a:p>
        </p:txBody>
      </p:sp>
      <p:pic>
        <p:nvPicPr>
          <p:cNvPr id="13" name="Picture 12" descr="Graphical user interface&#10;&#10;Description automatically generated">
            <a:extLst>
              <a:ext uri="{FF2B5EF4-FFF2-40B4-BE49-F238E27FC236}">
                <a16:creationId xmlns:a16="http://schemas.microsoft.com/office/drawing/2014/main" id="{2C9E7C54-03EF-4657-ADF8-645393D9C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5151" y="3046415"/>
            <a:ext cx="4016114" cy="3004725"/>
          </a:xfrm>
          <a:prstGeom prst="rect">
            <a:avLst/>
          </a:prstGeom>
        </p:spPr>
      </p:pic>
      <p:sp>
        <p:nvSpPr>
          <p:cNvPr id="4" name="Footer Placeholder 3">
            <a:extLst>
              <a:ext uri="{FF2B5EF4-FFF2-40B4-BE49-F238E27FC236}">
                <a16:creationId xmlns:a16="http://schemas.microsoft.com/office/drawing/2014/main" id="{BF4BF2AD-ECE7-888B-BC85-298F945B656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270942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1A9FA7-46EC-4CB6-BACA-4E1A66623EFA}"/>
              </a:ext>
            </a:extLst>
          </p:cNvPr>
          <p:cNvSpPr txBox="1"/>
          <p:nvPr/>
        </p:nvSpPr>
        <p:spPr>
          <a:xfrm>
            <a:off x="1054295" y="1182231"/>
            <a:ext cx="10700170" cy="4139595"/>
          </a:xfrm>
          <a:prstGeom prst="rect">
            <a:avLst/>
          </a:prstGeom>
          <a:noFill/>
        </p:spPr>
        <p:txBody>
          <a:bodyPr wrap="square" rtlCol="0">
            <a:spAutoFit/>
          </a:bodyPr>
          <a:lstStyle/>
          <a:p>
            <a:r>
              <a:rPr lang="en-IN" sz="2400" b="1" u="sng">
                <a:solidFill>
                  <a:srgbClr val="FF0000"/>
                </a:solidFill>
                <a:effectLst>
                  <a:outerShdw blurRad="38100" dist="38100" dir="2700000" algn="tl">
                    <a:srgbClr val="000000">
                      <a:alpha val="43137"/>
                    </a:srgbClr>
                  </a:outerShdw>
                </a:effectLst>
                <a:latin typeface="Garamond" panose="02020404030301010803" pitchFamily="18" charset="0"/>
              </a:rPr>
              <a:t>DISCLAIMER:</a:t>
            </a:r>
          </a:p>
          <a:p>
            <a:endParaRPr lang="en-IN" sz="2300" b="1" u="sng">
              <a:latin typeface="Garamond" panose="02020404030301010803" pitchFamily="18" charset="0"/>
            </a:endParaRPr>
          </a:p>
          <a:p>
            <a:pPr marL="285750" indent="-285750" algn="just">
              <a:buFont typeface="Wingdings" panose="05000000000000000000" pitchFamily="2" charset="2"/>
              <a:buChar char="v"/>
            </a:pPr>
            <a:r>
              <a:rPr lang="en-IN" sz="2400">
                <a:latin typeface="Sitka Text" panose="02000505000000020004" pitchFamily="2" charset="0"/>
                <a:cs typeface="Calibri" panose="020F0502020204030204" pitchFamily="34" charset="0"/>
              </a:rPr>
              <a:t>The information contained in these PPT Slides is derived from public sources, which we believe to be reliable but which, without further investigation, cannot be warranted as to their accuracy, completeness or correctness and I am not obligated to update or amend the same. The information contained in these PPT Slides is not intended to be nor should be regarded as legal or professional advice and no one should act on such information without appropriate legal or professional advice. I do not accept any responsibility for any loss arising from any action taken or not taken by anyone using these slides.</a:t>
            </a:r>
            <a:endParaRPr lang="en-IN" sz="2400" dirty="0">
              <a:latin typeface="Sitka Text" panose="02000505000000020004" pitchFamily="2" charset="0"/>
              <a:cs typeface="Calibri" panose="020F0502020204030204" pitchFamily="34" charset="0"/>
            </a:endParaRPr>
          </a:p>
        </p:txBody>
      </p:sp>
      <p:sp>
        <p:nvSpPr>
          <p:cNvPr id="5" name="Footer Placeholder 4">
            <a:extLst>
              <a:ext uri="{FF2B5EF4-FFF2-40B4-BE49-F238E27FC236}">
                <a16:creationId xmlns:a16="http://schemas.microsoft.com/office/drawing/2014/main" id="{E382A3E9-1315-1B97-5D53-C2A4847700E4}"/>
              </a:ext>
            </a:extLst>
          </p:cNvPr>
          <p:cNvSpPr>
            <a:spLocks noGrp="1"/>
          </p:cNvSpPr>
          <p:nvPr>
            <p:ph type="ftr" sz="quarter" idx="11"/>
          </p:nvPr>
        </p:nvSpPr>
        <p:spPr/>
        <p:txBody>
          <a:bodyPr/>
          <a:lstStyle/>
          <a:p>
            <a:r>
              <a:rPr lang="en-US"/>
              <a:t>Prepared by CA. Aditya Zantye, FCA, DISA</a:t>
            </a:r>
            <a:endParaRPr lang="en-US" dirty="0"/>
          </a:p>
        </p:txBody>
      </p:sp>
    </p:spTree>
    <p:extLst>
      <p:ext uri="{BB962C8B-B14F-4D97-AF65-F5344CB8AC3E}">
        <p14:creationId xmlns:p14="http://schemas.microsoft.com/office/powerpoint/2010/main" val="4003845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C91F-A3D0-4076-906E-DC24EC1F04A0}"/>
              </a:ext>
            </a:extLst>
          </p:cNvPr>
          <p:cNvSpPr>
            <a:spLocks noGrp="1"/>
          </p:cNvSpPr>
          <p:nvPr>
            <p:ph type="title"/>
          </p:nvPr>
        </p:nvSpPr>
        <p:spPr/>
        <p:txBody>
          <a:bodyPr>
            <a:normAutofit fontScale="90000"/>
          </a:bodyPr>
          <a:lstStyle/>
          <a:p>
            <a:r>
              <a:rPr lang="en-IN" b="1" dirty="0">
                <a:latin typeface="Sitka Text" panose="02000505000000020004" pitchFamily="2" charset="0"/>
              </a:rPr>
              <a:t>FORM 1-ARCHITECT CERTIFICATE [REGISTRATION &amp; WITHDRAWAL]</a:t>
            </a:r>
          </a:p>
        </p:txBody>
      </p:sp>
      <p:sp>
        <p:nvSpPr>
          <p:cNvPr id="3" name="Content Placeholder 2">
            <a:extLst>
              <a:ext uri="{FF2B5EF4-FFF2-40B4-BE49-F238E27FC236}">
                <a16:creationId xmlns:a16="http://schemas.microsoft.com/office/drawing/2014/main" id="{0C40BEA0-2243-4FA0-AB89-E6AEE8B4EAA0}"/>
              </a:ext>
            </a:extLst>
          </p:cNvPr>
          <p:cNvSpPr>
            <a:spLocks noGrp="1"/>
          </p:cNvSpPr>
          <p:nvPr>
            <p:ph idx="1"/>
          </p:nvPr>
        </p:nvSpPr>
        <p:spPr>
          <a:xfrm>
            <a:off x="4773152" y="636979"/>
            <a:ext cx="6650991" cy="5584042"/>
          </a:xfrm>
        </p:spPr>
        <p:txBody>
          <a:bodyPr anchor="t">
            <a:normAutofit lnSpcReduction="10000"/>
          </a:bodyPr>
          <a:lstStyle/>
          <a:p>
            <a:pPr>
              <a:lnSpc>
                <a:spcPct val="200000"/>
              </a:lnSpc>
              <a:buFont typeface="Wingdings" panose="05000000000000000000" pitchFamily="2" charset="2"/>
              <a:buChar char="q"/>
            </a:pPr>
            <a:r>
              <a:rPr lang="en-IN" b="1" dirty="0">
                <a:latin typeface="Sitka Text" panose="02000505000000020004" pitchFamily="2" charset="0"/>
              </a:rPr>
              <a:t>PLOT DETAILS</a:t>
            </a:r>
            <a:r>
              <a:rPr lang="en-IN" dirty="0">
                <a:latin typeface="Sitka Text" panose="02000505000000020004" pitchFamily="2" charset="0"/>
              </a:rPr>
              <a:t>, </a:t>
            </a:r>
            <a:r>
              <a:rPr lang="en-IN" b="1" dirty="0">
                <a:latin typeface="Sitka Text" panose="02000505000000020004" pitchFamily="2" charset="0"/>
              </a:rPr>
              <a:t>LATTITUDE </a:t>
            </a:r>
            <a:r>
              <a:rPr lang="en-IN" dirty="0">
                <a:latin typeface="Sitka Text" panose="02000505000000020004" pitchFamily="2" charset="0"/>
              </a:rPr>
              <a:t>&amp; </a:t>
            </a:r>
            <a:r>
              <a:rPr lang="en-IN" b="1" dirty="0">
                <a:latin typeface="Sitka Text" panose="02000505000000020004" pitchFamily="2" charset="0"/>
              </a:rPr>
              <a:t>LONGITUDE</a:t>
            </a:r>
            <a:r>
              <a:rPr lang="en-IN" dirty="0">
                <a:latin typeface="Sitka Text" panose="02000505000000020004" pitchFamily="2" charset="0"/>
              </a:rPr>
              <a:t>, </a:t>
            </a:r>
            <a:r>
              <a:rPr lang="en-IN" b="1" dirty="0">
                <a:latin typeface="Sitka Text" panose="02000505000000020004" pitchFamily="2" charset="0"/>
              </a:rPr>
              <a:t>AREA</a:t>
            </a:r>
            <a:r>
              <a:rPr lang="en-IN" dirty="0">
                <a:latin typeface="Sitka Text" panose="02000505000000020004" pitchFamily="2" charset="0"/>
              </a:rPr>
              <a:t>, </a:t>
            </a:r>
            <a:r>
              <a:rPr lang="en-IN" b="1" dirty="0">
                <a:latin typeface="Sitka Text" panose="02000505000000020004" pitchFamily="2" charset="0"/>
              </a:rPr>
              <a:t>NEWS DELETED </a:t>
            </a:r>
            <a:r>
              <a:rPr lang="en-IN" dirty="0">
                <a:latin typeface="Sitka Text" panose="02000505000000020004" pitchFamily="2" charset="0"/>
              </a:rPr>
              <a:t>FROM SUBJECT CLAUSE</a:t>
            </a:r>
          </a:p>
          <a:p>
            <a:pPr>
              <a:lnSpc>
                <a:spcPct val="200000"/>
              </a:lnSpc>
              <a:buFont typeface="Wingdings" panose="05000000000000000000" pitchFamily="2" charset="2"/>
              <a:buChar char="q"/>
            </a:pPr>
            <a:r>
              <a:rPr lang="en-IN" dirty="0">
                <a:latin typeface="Sitka Text" panose="02000505000000020004" pitchFamily="2" charset="0"/>
              </a:rPr>
              <a:t>CERTIFICATE CAN BE ISSUED FOR THE ENTIRE </a:t>
            </a:r>
            <a:r>
              <a:rPr lang="en-IN" b="1" dirty="0">
                <a:latin typeface="Sitka Text" panose="02000505000000020004" pitchFamily="2" charset="0"/>
              </a:rPr>
              <a:t>LAYOUT</a:t>
            </a:r>
          </a:p>
          <a:p>
            <a:pPr>
              <a:lnSpc>
                <a:spcPct val="200000"/>
              </a:lnSpc>
              <a:buFont typeface="Wingdings" panose="05000000000000000000" pitchFamily="2" charset="2"/>
              <a:buChar char="q"/>
            </a:pPr>
            <a:r>
              <a:rPr lang="en-IN" dirty="0">
                <a:latin typeface="Sitka Text" panose="02000505000000020004" pitchFamily="2" charset="0"/>
              </a:rPr>
              <a:t>LIST OF </a:t>
            </a:r>
            <a:r>
              <a:rPr lang="en-IN" b="1" dirty="0">
                <a:latin typeface="Sitka Text" panose="02000505000000020004" pitchFamily="2" charset="0"/>
              </a:rPr>
              <a:t>TECHNICAL PROFESSIONALS </a:t>
            </a:r>
            <a:r>
              <a:rPr lang="en-IN" dirty="0">
                <a:latin typeface="Sitka Text" panose="02000505000000020004" pitchFamily="2" charset="0"/>
              </a:rPr>
              <a:t>DELETED</a:t>
            </a:r>
          </a:p>
          <a:p>
            <a:pPr>
              <a:lnSpc>
                <a:spcPct val="200000"/>
              </a:lnSpc>
              <a:buFont typeface="Wingdings" panose="05000000000000000000" pitchFamily="2" charset="2"/>
              <a:buChar char="q"/>
            </a:pPr>
            <a:r>
              <a:rPr lang="en-IN" b="1" dirty="0">
                <a:latin typeface="Sitka Text" panose="02000505000000020004" pitchFamily="2" charset="0"/>
              </a:rPr>
              <a:t>NUMBER </a:t>
            </a:r>
            <a:r>
              <a:rPr lang="en-IN" dirty="0">
                <a:latin typeface="Sitka Text" panose="02000505000000020004" pitchFamily="2" charset="0"/>
              </a:rPr>
              <a:t>OF BASEMENTS, PODIUMS, PLINTH &amp; SLABS OF SUPER STRUCTURE DELETED</a:t>
            </a:r>
          </a:p>
          <a:p>
            <a:pPr>
              <a:lnSpc>
                <a:spcPct val="200000"/>
              </a:lnSpc>
              <a:buFont typeface="Wingdings" panose="05000000000000000000" pitchFamily="2" charset="2"/>
              <a:buChar char="q"/>
            </a:pPr>
            <a:r>
              <a:rPr lang="en-IN" dirty="0">
                <a:latin typeface="Sitka Text" panose="02000505000000020004" pitchFamily="2" charset="0"/>
              </a:rPr>
              <a:t>COUNTER </a:t>
            </a:r>
            <a:r>
              <a:rPr lang="en-IN" b="1" dirty="0">
                <a:latin typeface="Sitka Text" panose="02000505000000020004" pitchFamily="2" charset="0"/>
              </a:rPr>
              <a:t>SIGNATURE</a:t>
            </a:r>
            <a:r>
              <a:rPr lang="en-IN" dirty="0">
                <a:latin typeface="Sitka Text" panose="02000505000000020004" pitchFamily="2" charset="0"/>
              </a:rPr>
              <a:t> OF PROMOTER</a:t>
            </a:r>
          </a:p>
          <a:p>
            <a:pPr>
              <a:lnSpc>
                <a:spcPct val="200000"/>
              </a:lnSpc>
              <a:buFont typeface="Wingdings" panose="05000000000000000000" pitchFamily="2" charset="2"/>
              <a:buChar char="q"/>
            </a:pPr>
            <a:endParaRPr lang="en-IN"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p:txBody>
      </p:sp>
      <p:pic>
        <p:nvPicPr>
          <p:cNvPr id="7" name="Picture 6" descr="A toy figure holding a tablet&#10;&#10;Description automatically generated with low confidence">
            <a:extLst>
              <a:ext uri="{FF2B5EF4-FFF2-40B4-BE49-F238E27FC236}">
                <a16:creationId xmlns:a16="http://schemas.microsoft.com/office/drawing/2014/main" id="{5985824C-D6B0-4865-B084-F75EBE860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857" y="2793606"/>
            <a:ext cx="2620589" cy="3130944"/>
          </a:xfrm>
          <a:prstGeom prst="rect">
            <a:avLst/>
          </a:prstGeom>
        </p:spPr>
      </p:pic>
      <p:sp>
        <p:nvSpPr>
          <p:cNvPr id="4" name="Footer Placeholder 3">
            <a:extLst>
              <a:ext uri="{FF2B5EF4-FFF2-40B4-BE49-F238E27FC236}">
                <a16:creationId xmlns:a16="http://schemas.microsoft.com/office/drawing/2014/main" id="{AEE7E1AF-EB28-A36E-2A8E-B00097F6CEF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296672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C91F-A3D0-4076-906E-DC24EC1F04A0}"/>
              </a:ext>
            </a:extLst>
          </p:cNvPr>
          <p:cNvSpPr>
            <a:spLocks noGrp="1"/>
          </p:cNvSpPr>
          <p:nvPr>
            <p:ph type="title"/>
          </p:nvPr>
        </p:nvSpPr>
        <p:spPr/>
        <p:txBody>
          <a:bodyPr>
            <a:normAutofit fontScale="90000"/>
          </a:bodyPr>
          <a:lstStyle/>
          <a:p>
            <a:r>
              <a:rPr lang="en-IN" b="1" dirty="0">
                <a:latin typeface="Sitka Text" panose="02000505000000020004" pitchFamily="2" charset="0"/>
              </a:rPr>
              <a:t>FORM 2-ENGINEER CERTIFICATE [REGISTRATION &amp; WITHDRAWAL]</a:t>
            </a:r>
          </a:p>
        </p:txBody>
      </p:sp>
      <p:sp>
        <p:nvSpPr>
          <p:cNvPr id="3" name="Content Placeholder 2">
            <a:extLst>
              <a:ext uri="{FF2B5EF4-FFF2-40B4-BE49-F238E27FC236}">
                <a16:creationId xmlns:a16="http://schemas.microsoft.com/office/drawing/2014/main" id="{0C40BEA0-2243-4FA0-AB89-E6AEE8B4EAA0}"/>
              </a:ext>
            </a:extLst>
          </p:cNvPr>
          <p:cNvSpPr>
            <a:spLocks noGrp="1"/>
          </p:cNvSpPr>
          <p:nvPr>
            <p:ph idx="1"/>
          </p:nvPr>
        </p:nvSpPr>
        <p:spPr>
          <a:xfrm>
            <a:off x="4773152" y="820271"/>
            <a:ext cx="6650991" cy="5809130"/>
          </a:xfrm>
        </p:spPr>
        <p:txBody>
          <a:bodyPr anchor="t">
            <a:normAutofit fontScale="85000" lnSpcReduction="10000"/>
          </a:bodyPr>
          <a:lstStyle/>
          <a:p>
            <a:pPr>
              <a:lnSpc>
                <a:spcPct val="200000"/>
              </a:lnSpc>
              <a:buFont typeface="Wingdings" panose="05000000000000000000" pitchFamily="2" charset="2"/>
              <a:buChar char="q"/>
            </a:pPr>
            <a:r>
              <a:rPr lang="en-IN" sz="2400" b="1" dirty="0">
                <a:latin typeface="Sitka Text" panose="02000505000000020004" pitchFamily="2" charset="0"/>
              </a:rPr>
              <a:t>PLOT DETAILS</a:t>
            </a:r>
            <a:r>
              <a:rPr lang="en-IN" sz="2400" dirty="0">
                <a:latin typeface="Sitka Text" panose="02000505000000020004" pitchFamily="2" charset="0"/>
              </a:rPr>
              <a:t>, </a:t>
            </a:r>
            <a:r>
              <a:rPr lang="en-IN" sz="2400" b="1" dirty="0">
                <a:latin typeface="Sitka Text" panose="02000505000000020004" pitchFamily="2" charset="0"/>
              </a:rPr>
              <a:t>LATTITUDE </a:t>
            </a:r>
            <a:r>
              <a:rPr lang="en-IN" sz="2400" dirty="0">
                <a:latin typeface="Sitka Text" panose="02000505000000020004" pitchFamily="2" charset="0"/>
              </a:rPr>
              <a:t>&amp; </a:t>
            </a:r>
            <a:r>
              <a:rPr lang="en-IN" sz="2400" b="1" dirty="0">
                <a:latin typeface="Sitka Text" panose="02000505000000020004" pitchFamily="2" charset="0"/>
              </a:rPr>
              <a:t>LONGITUDE</a:t>
            </a:r>
            <a:r>
              <a:rPr lang="en-IN" sz="2400" dirty="0">
                <a:latin typeface="Sitka Text" panose="02000505000000020004" pitchFamily="2" charset="0"/>
              </a:rPr>
              <a:t>, </a:t>
            </a:r>
            <a:r>
              <a:rPr lang="en-IN" sz="2400" b="1" dirty="0">
                <a:latin typeface="Sitka Text" panose="02000505000000020004" pitchFamily="2" charset="0"/>
              </a:rPr>
              <a:t>AREA</a:t>
            </a:r>
            <a:r>
              <a:rPr lang="en-IN" sz="2400" dirty="0">
                <a:latin typeface="Sitka Text" panose="02000505000000020004" pitchFamily="2" charset="0"/>
              </a:rPr>
              <a:t>, </a:t>
            </a:r>
            <a:r>
              <a:rPr lang="en-IN" sz="2400" b="1" dirty="0">
                <a:latin typeface="Sitka Text" panose="02000505000000020004" pitchFamily="2" charset="0"/>
              </a:rPr>
              <a:t>NEWS DELETED </a:t>
            </a:r>
            <a:r>
              <a:rPr lang="en-IN" sz="2400" dirty="0">
                <a:latin typeface="Sitka Text" panose="02000505000000020004" pitchFamily="2" charset="0"/>
              </a:rPr>
              <a:t>FROM SUBJECT CLAUSE</a:t>
            </a:r>
          </a:p>
          <a:p>
            <a:pPr>
              <a:lnSpc>
                <a:spcPct val="200000"/>
              </a:lnSpc>
              <a:buFont typeface="Wingdings" panose="05000000000000000000" pitchFamily="2" charset="2"/>
              <a:buChar char="q"/>
            </a:pPr>
            <a:r>
              <a:rPr lang="en-IN" sz="2400" dirty="0">
                <a:latin typeface="Sitka Text" panose="02000505000000020004" pitchFamily="2" charset="0"/>
              </a:rPr>
              <a:t>CERTIFICATE CAN BE ISSUED FOR THE ENTIRE </a:t>
            </a:r>
            <a:r>
              <a:rPr lang="en-IN" sz="2400" b="1" dirty="0">
                <a:latin typeface="Sitka Text" panose="02000505000000020004" pitchFamily="2" charset="0"/>
              </a:rPr>
              <a:t>LAYOUT</a:t>
            </a:r>
          </a:p>
          <a:p>
            <a:pPr>
              <a:lnSpc>
                <a:spcPct val="200000"/>
              </a:lnSpc>
              <a:buFont typeface="Wingdings" panose="05000000000000000000" pitchFamily="2" charset="2"/>
              <a:buChar char="q"/>
            </a:pPr>
            <a:r>
              <a:rPr lang="en-IN" sz="2400" dirty="0">
                <a:latin typeface="Sitka Text" panose="02000505000000020004" pitchFamily="2" charset="0"/>
              </a:rPr>
              <a:t>LIST OF </a:t>
            </a:r>
            <a:r>
              <a:rPr lang="en-IN" sz="2400" b="1" dirty="0">
                <a:latin typeface="Sitka Text" panose="02000505000000020004" pitchFamily="2" charset="0"/>
              </a:rPr>
              <a:t>TECHNICAL PROFESSIONALS </a:t>
            </a:r>
            <a:r>
              <a:rPr lang="en-IN" sz="2400" dirty="0">
                <a:latin typeface="Sitka Text" panose="02000505000000020004" pitchFamily="2" charset="0"/>
              </a:rPr>
              <a:t>DELETED</a:t>
            </a:r>
          </a:p>
          <a:p>
            <a:pPr>
              <a:lnSpc>
                <a:spcPct val="200000"/>
              </a:lnSpc>
              <a:buFont typeface="Wingdings" panose="05000000000000000000" pitchFamily="2" charset="2"/>
              <a:buChar char="q"/>
            </a:pPr>
            <a:r>
              <a:rPr lang="en-IN" sz="2400" dirty="0">
                <a:latin typeface="Sitka Text" panose="02000505000000020004" pitchFamily="2" charset="0"/>
              </a:rPr>
              <a:t>ESTIMATED COST OF CIVIL, MEP, ALLIED WORKS, INTERNAL &amp; EXTERNAL WORKS AS PER </a:t>
            </a:r>
            <a:r>
              <a:rPr lang="en-IN" sz="2400" b="1" dirty="0">
                <a:latin typeface="Sitka Text" panose="02000505000000020004" pitchFamily="2" charset="0"/>
              </a:rPr>
              <a:t>SPECIFICATIONS </a:t>
            </a:r>
            <a:r>
              <a:rPr lang="en-IN" sz="2400" dirty="0">
                <a:latin typeface="Sitka Text" panose="02000505000000020004" pitchFamily="2" charset="0"/>
              </a:rPr>
              <a:t>MENTIONED IN </a:t>
            </a:r>
            <a:r>
              <a:rPr lang="en-IN" sz="2400" b="1" dirty="0">
                <a:latin typeface="Sitka Text" panose="02000505000000020004" pitchFamily="2" charset="0"/>
              </a:rPr>
              <a:t>AGREEMENT OF SALE </a:t>
            </a:r>
          </a:p>
          <a:p>
            <a:pPr>
              <a:lnSpc>
                <a:spcPct val="200000"/>
              </a:lnSpc>
              <a:buFont typeface="Wingdings" panose="05000000000000000000" pitchFamily="2" charset="2"/>
              <a:buChar char="q"/>
            </a:pPr>
            <a:endParaRPr lang="en-IN" sz="1600"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p:txBody>
      </p:sp>
      <p:pic>
        <p:nvPicPr>
          <p:cNvPr id="7" name="Picture 6" descr="A picture containing toy&#10;&#10;Description automatically generated">
            <a:extLst>
              <a:ext uri="{FF2B5EF4-FFF2-40B4-BE49-F238E27FC236}">
                <a16:creationId xmlns:a16="http://schemas.microsoft.com/office/drawing/2014/main" id="{244427C5-D5CE-42BA-8657-840D7610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96" y="2947589"/>
            <a:ext cx="2634974" cy="2976961"/>
          </a:xfrm>
          <a:prstGeom prst="rect">
            <a:avLst/>
          </a:prstGeom>
        </p:spPr>
      </p:pic>
      <p:sp>
        <p:nvSpPr>
          <p:cNvPr id="4" name="Footer Placeholder 3">
            <a:extLst>
              <a:ext uri="{FF2B5EF4-FFF2-40B4-BE49-F238E27FC236}">
                <a16:creationId xmlns:a16="http://schemas.microsoft.com/office/drawing/2014/main" id="{71995223-4BB4-12CD-39E7-1F8A118755A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4015027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C91F-A3D0-4076-906E-DC24EC1F04A0}"/>
              </a:ext>
            </a:extLst>
          </p:cNvPr>
          <p:cNvSpPr>
            <a:spLocks noGrp="1"/>
          </p:cNvSpPr>
          <p:nvPr>
            <p:ph type="title"/>
          </p:nvPr>
        </p:nvSpPr>
        <p:spPr/>
        <p:txBody>
          <a:bodyPr>
            <a:normAutofit fontScale="90000"/>
          </a:bodyPr>
          <a:lstStyle/>
          <a:p>
            <a:r>
              <a:rPr lang="en-IN" b="1" dirty="0">
                <a:latin typeface="Sitka Text" panose="02000505000000020004" pitchFamily="2" charset="0"/>
              </a:rPr>
              <a:t>FORM 2-ENGINEER CERTIFICATE [REGISTRATION &amp; WITHDRAWAL]</a:t>
            </a:r>
          </a:p>
        </p:txBody>
      </p:sp>
      <p:sp>
        <p:nvSpPr>
          <p:cNvPr id="3" name="Content Placeholder 2">
            <a:extLst>
              <a:ext uri="{FF2B5EF4-FFF2-40B4-BE49-F238E27FC236}">
                <a16:creationId xmlns:a16="http://schemas.microsoft.com/office/drawing/2014/main" id="{0C40BEA0-2243-4FA0-AB89-E6AEE8B4EAA0}"/>
              </a:ext>
            </a:extLst>
          </p:cNvPr>
          <p:cNvSpPr>
            <a:spLocks noGrp="1"/>
          </p:cNvSpPr>
          <p:nvPr>
            <p:ph idx="1"/>
          </p:nvPr>
        </p:nvSpPr>
        <p:spPr>
          <a:xfrm>
            <a:off x="4773152" y="636978"/>
            <a:ext cx="6650991" cy="6073103"/>
          </a:xfrm>
        </p:spPr>
        <p:txBody>
          <a:bodyPr anchor="t">
            <a:normAutofit/>
          </a:bodyPr>
          <a:lstStyle/>
          <a:p>
            <a:pPr>
              <a:lnSpc>
                <a:spcPct val="200000"/>
              </a:lnSpc>
              <a:buFont typeface="Wingdings" panose="05000000000000000000" pitchFamily="2" charset="2"/>
              <a:buChar char="q"/>
            </a:pPr>
            <a:r>
              <a:rPr lang="en-IN" sz="2000" dirty="0">
                <a:latin typeface="Sitka Text" panose="02000505000000020004" pitchFamily="2" charset="0"/>
              </a:rPr>
              <a:t>ACTUAL COST INCURRED TO BE ON THE BASIS OF </a:t>
            </a:r>
            <a:r>
              <a:rPr lang="en-IN" sz="2000" b="1" dirty="0">
                <a:latin typeface="Sitka Text" panose="02000505000000020004" pitchFamily="2" charset="0"/>
              </a:rPr>
              <a:t>INPUT MATERIAL OR SERVICES USED</a:t>
            </a:r>
            <a:r>
              <a:rPr lang="en-IN" sz="2000" dirty="0">
                <a:latin typeface="Sitka Text" panose="02000505000000020004" pitchFamily="2" charset="0"/>
              </a:rPr>
              <a:t> &amp; </a:t>
            </a:r>
            <a:r>
              <a:rPr lang="en-IN" sz="2000" b="1" dirty="0">
                <a:latin typeface="Sitka Text" panose="02000505000000020004" pitchFamily="2" charset="0"/>
              </a:rPr>
              <a:t>UNIT COST</a:t>
            </a:r>
            <a:r>
              <a:rPr lang="en-IN" sz="2000" dirty="0">
                <a:latin typeface="Sitka Text" panose="02000505000000020004" pitchFamily="2" charset="0"/>
              </a:rPr>
              <a:t> OF THESE ITEMS</a:t>
            </a:r>
            <a:endParaRPr lang="en-IN" dirty="0">
              <a:latin typeface="Sitka Text" panose="02000505000000020004" pitchFamily="2" charset="0"/>
            </a:endParaRPr>
          </a:p>
          <a:p>
            <a:pPr>
              <a:lnSpc>
                <a:spcPct val="200000"/>
              </a:lnSpc>
              <a:buFont typeface="Wingdings" panose="05000000000000000000" pitchFamily="2" charset="2"/>
              <a:buChar char="q"/>
            </a:pPr>
            <a:r>
              <a:rPr lang="en-IN" dirty="0">
                <a:latin typeface="Sitka Text" panose="02000505000000020004" pitchFamily="2" charset="0"/>
              </a:rPr>
              <a:t>COMPLETE PROJECT AS PER </a:t>
            </a:r>
            <a:r>
              <a:rPr lang="en-IN" b="1" dirty="0">
                <a:latin typeface="Sitka Text" panose="02000505000000020004" pitchFamily="2" charset="0"/>
              </a:rPr>
              <a:t>APPROVED DRAWINGS</a:t>
            </a:r>
            <a:r>
              <a:rPr lang="en-IN" dirty="0">
                <a:latin typeface="Sitka Text" panose="02000505000000020004" pitchFamily="2" charset="0"/>
              </a:rPr>
              <a:t> &amp; </a:t>
            </a:r>
            <a:r>
              <a:rPr lang="en-IN" b="1" dirty="0">
                <a:latin typeface="Sitka Text" panose="02000505000000020004" pitchFamily="2" charset="0"/>
              </a:rPr>
              <a:t>SPECIFICATIONS</a:t>
            </a:r>
            <a:r>
              <a:rPr lang="en-IN" dirty="0">
                <a:latin typeface="Sitka Text" panose="02000505000000020004" pitchFamily="2" charset="0"/>
              </a:rPr>
              <a:t> MENTIONED IN </a:t>
            </a:r>
            <a:r>
              <a:rPr lang="en-IN" b="1" dirty="0">
                <a:latin typeface="Sitka Text" panose="02000505000000020004" pitchFamily="2" charset="0"/>
              </a:rPr>
              <a:t>AGREEMENT FOR SALE</a:t>
            </a:r>
          </a:p>
          <a:p>
            <a:pPr>
              <a:lnSpc>
                <a:spcPct val="200000"/>
              </a:lnSpc>
              <a:buFont typeface="Wingdings" panose="05000000000000000000" pitchFamily="2" charset="2"/>
              <a:buChar char="q"/>
            </a:pPr>
            <a:r>
              <a:rPr lang="en-IN" dirty="0">
                <a:latin typeface="Sitka Text" panose="02000505000000020004" pitchFamily="2" charset="0"/>
              </a:rPr>
              <a:t>AMENDMENT IN COST INCURRED OR TO BE INCURRED DUE TO </a:t>
            </a:r>
            <a:r>
              <a:rPr lang="en-IN" b="1" dirty="0">
                <a:latin typeface="Sitka Text" panose="02000505000000020004" pitchFamily="2" charset="0"/>
              </a:rPr>
              <a:t>DEVIATION IN QTY REQUIRED </a:t>
            </a:r>
            <a:r>
              <a:rPr lang="en-IN" dirty="0">
                <a:latin typeface="Sitka Text" panose="02000505000000020004" pitchFamily="2" charset="0"/>
              </a:rPr>
              <a:t>OR </a:t>
            </a:r>
            <a:r>
              <a:rPr lang="en-IN" b="1" dirty="0">
                <a:latin typeface="Sitka Text" panose="02000505000000020004" pitchFamily="2" charset="0"/>
              </a:rPr>
              <a:t>ESCALATION OF COST</a:t>
            </a:r>
          </a:p>
          <a:p>
            <a:pPr>
              <a:lnSpc>
                <a:spcPct val="200000"/>
              </a:lnSpc>
              <a:buFont typeface="Wingdings" panose="05000000000000000000" pitchFamily="2" charset="2"/>
              <a:buChar char="q"/>
            </a:pPr>
            <a:endParaRPr lang="en-IN"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p:txBody>
      </p:sp>
      <p:pic>
        <p:nvPicPr>
          <p:cNvPr id="7" name="Picture 6" descr="A picture containing toy&#10;&#10;Description automatically generated">
            <a:extLst>
              <a:ext uri="{FF2B5EF4-FFF2-40B4-BE49-F238E27FC236}">
                <a16:creationId xmlns:a16="http://schemas.microsoft.com/office/drawing/2014/main" id="{244427C5-D5CE-42BA-8657-840D7610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96" y="2947589"/>
            <a:ext cx="2634974" cy="2976961"/>
          </a:xfrm>
          <a:prstGeom prst="rect">
            <a:avLst/>
          </a:prstGeom>
        </p:spPr>
      </p:pic>
      <p:sp>
        <p:nvSpPr>
          <p:cNvPr id="4" name="Footer Placeholder 3">
            <a:extLst>
              <a:ext uri="{FF2B5EF4-FFF2-40B4-BE49-F238E27FC236}">
                <a16:creationId xmlns:a16="http://schemas.microsoft.com/office/drawing/2014/main" id="{E4C9F70F-A11C-E7D0-60DA-64B8592455A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70102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C91F-A3D0-4076-906E-DC24EC1F04A0}"/>
              </a:ext>
            </a:extLst>
          </p:cNvPr>
          <p:cNvSpPr>
            <a:spLocks noGrp="1"/>
          </p:cNvSpPr>
          <p:nvPr>
            <p:ph type="title"/>
          </p:nvPr>
        </p:nvSpPr>
        <p:spPr/>
        <p:txBody>
          <a:bodyPr>
            <a:normAutofit fontScale="90000"/>
          </a:bodyPr>
          <a:lstStyle/>
          <a:p>
            <a:r>
              <a:rPr lang="en-IN" b="1" dirty="0">
                <a:latin typeface="Sitka Text" panose="02000505000000020004" pitchFamily="2" charset="0"/>
              </a:rPr>
              <a:t>FORM 2-ENGINEER CERTIFICATE [REGISTRATION &amp; WITHDRAWAL]</a:t>
            </a:r>
          </a:p>
        </p:txBody>
      </p:sp>
      <p:sp>
        <p:nvSpPr>
          <p:cNvPr id="3" name="Content Placeholder 2">
            <a:extLst>
              <a:ext uri="{FF2B5EF4-FFF2-40B4-BE49-F238E27FC236}">
                <a16:creationId xmlns:a16="http://schemas.microsoft.com/office/drawing/2014/main" id="{0C40BEA0-2243-4FA0-AB89-E6AEE8B4EAA0}"/>
              </a:ext>
            </a:extLst>
          </p:cNvPr>
          <p:cNvSpPr>
            <a:spLocks noGrp="1"/>
          </p:cNvSpPr>
          <p:nvPr>
            <p:ph idx="1"/>
          </p:nvPr>
        </p:nvSpPr>
        <p:spPr>
          <a:xfrm>
            <a:off x="4773152" y="636978"/>
            <a:ext cx="6650991" cy="6073103"/>
          </a:xfrm>
        </p:spPr>
        <p:txBody>
          <a:bodyPr anchor="t">
            <a:normAutofit/>
          </a:bodyPr>
          <a:lstStyle/>
          <a:p>
            <a:pPr>
              <a:lnSpc>
                <a:spcPct val="200000"/>
              </a:lnSpc>
              <a:buFont typeface="Wingdings" panose="05000000000000000000" pitchFamily="2" charset="2"/>
              <a:buChar char="q"/>
            </a:pPr>
            <a:r>
              <a:rPr lang="en-IN" dirty="0">
                <a:latin typeface="Sitka Text" panose="02000505000000020004" pitchFamily="2" charset="0"/>
              </a:rPr>
              <a:t>DEVIATION IN </a:t>
            </a:r>
            <a:r>
              <a:rPr lang="en-IN" b="1" dirty="0">
                <a:latin typeface="Sitka Text" panose="02000505000000020004" pitchFamily="2" charset="0"/>
              </a:rPr>
              <a:t>MATERIAL USED </a:t>
            </a:r>
            <a:r>
              <a:rPr lang="en-IN" dirty="0">
                <a:latin typeface="Sitka Text" panose="02000505000000020004" pitchFamily="2" charset="0"/>
              </a:rPr>
              <a:t>TO BE REPORTED</a:t>
            </a:r>
          </a:p>
          <a:p>
            <a:pPr>
              <a:lnSpc>
                <a:spcPct val="200000"/>
              </a:lnSpc>
              <a:buFont typeface="Wingdings" panose="05000000000000000000" pitchFamily="2" charset="2"/>
              <a:buChar char="q"/>
            </a:pPr>
            <a:r>
              <a:rPr lang="en-IN" b="1" dirty="0">
                <a:latin typeface="Sitka Text" panose="02000505000000020004" pitchFamily="2" charset="0"/>
              </a:rPr>
              <a:t>LOCAL AUTHORITY LICENSE NO </a:t>
            </a:r>
            <a:r>
              <a:rPr lang="en-IN" dirty="0">
                <a:latin typeface="Sitka Text" panose="02000505000000020004" pitchFamily="2" charset="0"/>
              </a:rPr>
              <a:t>IF APPLICABLE</a:t>
            </a:r>
          </a:p>
          <a:p>
            <a:pPr>
              <a:lnSpc>
                <a:spcPct val="200000"/>
              </a:lnSpc>
              <a:buFont typeface="Wingdings" panose="05000000000000000000" pitchFamily="2" charset="2"/>
              <a:buChar char="q"/>
            </a:pPr>
            <a:r>
              <a:rPr lang="en-IN" b="1" dirty="0">
                <a:latin typeface="Sitka Text" panose="02000505000000020004" pitchFamily="2" charset="0"/>
              </a:rPr>
              <a:t>DELETED ITEMS </a:t>
            </a:r>
            <a:r>
              <a:rPr lang="en-IN" dirty="0">
                <a:latin typeface="Sitka Text" panose="02000505000000020004" pitchFamily="2" charset="0"/>
              </a:rPr>
              <a:t>TO BE MENTIONED IN TABLE C</a:t>
            </a:r>
          </a:p>
          <a:p>
            <a:pPr>
              <a:lnSpc>
                <a:spcPct val="200000"/>
              </a:lnSpc>
              <a:buFont typeface="Wingdings" panose="05000000000000000000" pitchFamily="2" charset="2"/>
              <a:buChar char="q"/>
            </a:pPr>
            <a:r>
              <a:rPr lang="en-IN" dirty="0">
                <a:latin typeface="Sitka Text" panose="02000505000000020004" pitchFamily="2" charset="0"/>
              </a:rPr>
              <a:t>COUNTER </a:t>
            </a:r>
            <a:r>
              <a:rPr lang="en-IN" b="1" dirty="0">
                <a:latin typeface="Sitka Text" panose="02000505000000020004" pitchFamily="2" charset="0"/>
              </a:rPr>
              <a:t>SIGNATURE</a:t>
            </a:r>
            <a:r>
              <a:rPr lang="en-IN" dirty="0">
                <a:latin typeface="Sitka Text" panose="02000505000000020004" pitchFamily="2" charset="0"/>
              </a:rPr>
              <a:t> OF PROMOTER</a:t>
            </a:r>
          </a:p>
          <a:p>
            <a:pPr>
              <a:lnSpc>
                <a:spcPct val="200000"/>
              </a:lnSpc>
              <a:buFont typeface="Wingdings" panose="05000000000000000000" pitchFamily="2" charset="2"/>
              <a:buChar char="q"/>
            </a:pPr>
            <a:endParaRPr lang="en-IN"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p:txBody>
      </p:sp>
      <p:pic>
        <p:nvPicPr>
          <p:cNvPr id="7" name="Picture 6" descr="A picture containing toy&#10;&#10;Description automatically generated">
            <a:extLst>
              <a:ext uri="{FF2B5EF4-FFF2-40B4-BE49-F238E27FC236}">
                <a16:creationId xmlns:a16="http://schemas.microsoft.com/office/drawing/2014/main" id="{244427C5-D5CE-42BA-8657-840D7610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96" y="2947589"/>
            <a:ext cx="2634974" cy="2976961"/>
          </a:xfrm>
          <a:prstGeom prst="rect">
            <a:avLst/>
          </a:prstGeom>
        </p:spPr>
      </p:pic>
      <p:sp>
        <p:nvSpPr>
          <p:cNvPr id="4" name="Footer Placeholder 3">
            <a:extLst>
              <a:ext uri="{FF2B5EF4-FFF2-40B4-BE49-F238E27FC236}">
                <a16:creationId xmlns:a16="http://schemas.microsoft.com/office/drawing/2014/main" id="{34D034D2-5056-6578-78C8-5E2165D0101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1697236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C91F-A3D0-4076-906E-DC24EC1F04A0}"/>
              </a:ext>
            </a:extLst>
          </p:cNvPr>
          <p:cNvSpPr>
            <a:spLocks noGrp="1"/>
          </p:cNvSpPr>
          <p:nvPr>
            <p:ph type="title"/>
          </p:nvPr>
        </p:nvSpPr>
        <p:spPr/>
        <p:txBody>
          <a:bodyPr>
            <a:normAutofit/>
          </a:bodyPr>
          <a:lstStyle/>
          <a:p>
            <a:r>
              <a:rPr lang="en-IN" b="1" dirty="0">
                <a:latin typeface="Sitka Text" panose="02000505000000020004" pitchFamily="2" charset="0"/>
              </a:rPr>
              <a:t>FORM 2A-QUALITY ASSURANCE</a:t>
            </a:r>
          </a:p>
        </p:txBody>
      </p:sp>
      <p:sp>
        <p:nvSpPr>
          <p:cNvPr id="3" name="Content Placeholder 2">
            <a:extLst>
              <a:ext uri="{FF2B5EF4-FFF2-40B4-BE49-F238E27FC236}">
                <a16:creationId xmlns:a16="http://schemas.microsoft.com/office/drawing/2014/main" id="{0C40BEA0-2243-4FA0-AB89-E6AEE8B4EAA0}"/>
              </a:ext>
            </a:extLst>
          </p:cNvPr>
          <p:cNvSpPr>
            <a:spLocks noGrp="1"/>
          </p:cNvSpPr>
          <p:nvPr>
            <p:ph idx="1"/>
          </p:nvPr>
        </p:nvSpPr>
        <p:spPr>
          <a:xfrm>
            <a:off x="4773152" y="636978"/>
            <a:ext cx="6650991" cy="6073103"/>
          </a:xfrm>
        </p:spPr>
        <p:txBody>
          <a:bodyPr anchor="t">
            <a:normAutofit lnSpcReduction="10000"/>
          </a:bodyPr>
          <a:lstStyle/>
          <a:p>
            <a:pPr>
              <a:lnSpc>
                <a:spcPct val="200000"/>
              </a:lnSpc>
              <a:buFont typeface="Wingdings" panose="05000000000000000000" pitchFamily="2" charset="2"/>
              <a:buChar char="q"/>
            </a:pPr>
            <a:r>
              <a:rPr lang="en-IN" sz="2000" b="1" dirty="0">
                <a:latin typeface="Sitka Text" panose="02000505000000020004" pitchFamily="2" charset="0"/>
              </a:rPr>
              <a:t>PLOT DETAILS</a:t>
            </a:r>
            <a:r>
              <a:rPr lang="en-IN" sz="2000" dirty="0">
                <a:latin typeface="Sitka Text" panose="02000505000000020004" pitchFamily="2" charset="0"/>
              </a:rPr>
              <a:t>, </a:t>
            </a:r>
            <a:r>
              <a:rPr lang="en-IN" sz="2000" b="1" dirty="0">
                <a:latin typeface="Sitka Text" panose="02000505000000020004" pitchFamily="2" charset="0"/>
              </a:rPr>
              <a:t>LATTITUDE </a:t>
            </a:r>
            <a:r>
              <a:rPr lang="en-IN" sz="2000" dirty="0">
                <a:latin typeface="Sitka Text" panose="02000505000000020004" pitchFamily="2" charset="0"/>
              </a:rPr>
              <a:t>&amp; </a:t>
            </a:r>
            <a:r>
              <a:rPr lang="en-IN" sz="2000" b="1" dirty="0">
                <a:latin typeface="Sitka Text" panose="02000505000000020004" pitchFamily="2" charset="0"/>
              </a:rPr>
              <a:t>LONGITUDE</a:t>
            </a:r>
            <a:r>
              <a:rPr lang="en-IN" sz="2000" dirty="0">
                <a:latin typeface="Sitka Text" panose="02000505000000020004" pitchFamily="2" charset="0"/>
              </a:rPr>
              <a:t>, </a:t>
            </a:r>
            <a:r>
              <a:rPr lang="en-IN" sz="2000" b="1" dirty="0">
                <a:latin typeface="Sitka Text" panose="02000505000000020004" pitchFamily="2" charset="0"/>
              </a:rPr>
              <a:t>AREA</a:t>
            </a:r>
            <a:r>
              <a:rPr lang="en-IN" sz="2000" dirty="0">
                <a:latin typeface="Sitka Text" panose="02000505000000020004" pitchFamily="2" charset="0"/>
              </a:rPr>
              <a:t>, </a:t>
            </a:r>
            <a:r>
              <a:rPr lang="en-IN" sz="2000" b="1" dirty="0">
                <a:latin typeface="Sitka Text" panose="02000505000000020004" pitchFamily="2" charset="0"/>
              </a:rPr>
              <a:t>NEWS DELETED </a:t>
            </a:r>
            <a:r>
              <a:rPr lang="en-IN" sz="2000" dirty="0">
                <a:latin typeface="Sitka Text" panose="02000505000000020004" pitchFamily="2" charset="0"/>
              </a:rPr>
              <a:t>FROM SUBJECT CLAUSE</a:t>
            </a:r>
          </a:p>
          <a:p>
            <a:pPr>
              <a:lnSpc>
                <a:spcPct val="200000"/>
              </a:lnSpc>
              <a:buFont typeface="Wingdings" panose="05000000000000000000" pitchFamily="2" charset="2"/>
              <a:buChar char="q"/>
            </a:pPr>
            <a:r>
              <a:rPr lang="en-IN" sz="2000" dirty="0">
                <a:latin typeface="Sitka Text" panose="02000505000000020004" pitchFamily="2" charset="0"/>
              </a:rPr>
              <a:t>TO BE ISSUED </a:t>
            </a:r>
            <a:r>
              <a:rPr lang="en-IN" sz="2000" b="1" dirty="0">
                <a:latin typeface="Sitka Text" panose="02000505000000020004" pitchFamily="2" charset="0"/>
              </a:rPr>
              <a:t>YEARLY</a:t>
            </a:r>
          </a:p>
          <a:p>
            <a:pPr>
              <a:lnSpc>
                <a:spcPct val="200000"/>
              </a:lnSpc>
              <a:buFont typeface="Wingdings" panose="05000000000000000000" pitchFamily="2" charset="2"/>
              <a:buChar char="q"/>
            </a:pPr>
            <a:r>
              <a:rPr lang="en-IN" b="1" dirty="0">
                <a:latin typeface="Sitka Text" panose="02000505000000020004" pitchFamily="2" charset="0"/>
              </a:rPr>
              <a:t>MATERIAL WISE </a:t>
            </a:r>
            <a:r>
              <a:rPr lang="en-IN" dirty="0">
                <a:latin typeface="Sitka Text" panose="02000505000000020004" pitchFamily="2" charset="0"/>
              </a:rPr>
              <a:t>DETAILS DELETED</a:t>
            </a:r>
          </a:p>
          <a:p>
            <a:pPr>
              <a:lnSpc>
                <a:spcPct val="200000"/>
              </a:lnSpc>
              <a:buFont typeface="Wingdings" panose="05000000000000000000" pitchFamily="2" charset="2"/>
              <a:buChar char="q"/>
            </a:pPr>
            <a:r>
              <a:rPr lang="en-IN" dirty="0">
                <a:latin typeface="Sitka Text" panose="02000505000000020004" pitchFamily="2" charset="0"/>
              </a:rPr>
              <a:t>SPECIFICATIONS-AS PER </a:t>
            </a:r>
            <a:r>
              <a:rPr lang="en-IN" b="1" dirty="0">
                <a:latin typeface="Sitka Text" panose="02000505000000020004" pitchFamily="2" charset="0"/>
              </a:rPr>
              <a:t>ANNX F</a:t>
            </a:r>
            <a:r>
              <a:rPr lang="en-IN" dirty="0">
                <a:latin typeface="Sitka Text" panose="02000505000000020004" pitchFamily="2" charset="0"/>
              </a:rPr>
              <a:t> OF </a:t>
            </a:r>
            <a:r>
              <a:rPr lang="en-IN" b="1" dirty="0">
                <a:latin typeface="Sitka Text" panose="02000505000000020004" pitchFamily="2" charset="0"/>
              </a:rPr>
              <a:t>AGREEMENT FOR SALE</a:t>
            </a:r>
          </a:p>
          <a:p>
            <a:pPr>
              <a:lnSpc>
                <a:spcPct val="200000"/>
              </a:lnSpc>
              <a:buFont typeface="Wingdings" panose="05000000000000000000" pitchFamily="2" charset="2"/>
              <a:buChar char="q"/>
            </a:pPr>
            <a:r>
              <a:rPr lang="en-IN" dirty="0">
                <a:latin typeface="Sitka Text" panose="02000505000000020004" pitchFamily="2" charset="0"/>
              </a:rPr>
              <a:t>NO SPECIFICATIONS-AS PER </a:t>
            </a:r>
            <a:r>
              <a:rPr lang="en-IN" b="1" dirty="0">
                <a:latin typeface="Sitka Text" panose="02000505000000020004" pitchFamily="2" charset="0"/>
              </a:rPr>
              <a:t>INDUSTRY STANDARDS</a:t>
            </a:r>
          </a:p>
          <a:p>
            <a:pPr>
              <a:lnSpc>
                <a:spcPct val="200000"/>
              </a:lnSpc>
              <a:buFont typeface="Wingdings" panose="05000000000000000000" pitchFamily="2" charset="2"/>
              <a:buChar char="q"/>
            </a:pPr>
            <a:r>
              <a:rPr lang="en-IN" dirty="0">
                <a:latin typeface="Sitka Text" panose="02000505000000020004" pitchFamily="2" charset="0"/>
              </a:rPr>
              <a:t>COUNTER </a:t>
            </a:r>
            <a:r>
              <a:rPr lang="en-IN" b="1" dirty="0">
                <a:latin typeface="Sitka Text" panose="02000505000000020004" pitchFamily="2" charset="0"/>
              </a:rPr>
              <a:t>SIGNATURE</a:t>
            </a:r>
            <a:r>
              <a:rPr lang="en-IN" dirty="0">
                <a:latin typeface="Sitka Text" panose="02000505000000020004" pitchFamily="2" charset="0"/>
              </a:rPr>
              <a:t> OF PROMOTER</a:t>
            </a:r>
          </a:p>
          <a:p>
            <a:pPr>
              <a:lnSpc>
                <a:spcPct val="200000"/>
              </a:lnSpc>
              <a:buFont typeface="Wingdings" panose="05000000000000000000" pitchFamily="2" charset="2"/>
              <a:buChar char="q"/>
            </a:pPr>
            <a:endParaRPr lang="en-IN" b="1"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p:txBody>
      </p:sp>
      <p:pic>
        <p:nvPicPr>
          <p:cNvPr id="7" name="Picture 6" descr="A picture containing toy&#10;&#10;Description automatically generated">
            <a:extLst>
              <a:ext uri="{FF2B5EF4-FFF2-40B4-BE49-F238E27FC236}">
                <a16:creationId xmlns:a16="http://schemas.microsoft.com/office/drawing/2014/main" id="{244427C5-D5CE-42BA-8657-840D76105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96" y="2947589"/>
            <a:ext cx="2634974" cy="2976961"/>
          </a:xfrm>
          <a:prstGeom prst="rect">
            <a:avLst/>
          </a:prstGeom>
        </p:spPr>
      </p:pic>
      <p:sp>
        <p:nvSpPr>
          <p:cNvPr id="4" name="Footer Placeholder 3">
            <a:extLst>
              <a:ext uri="{FF2B5EF4-FFF2-40B4-BE49-F238E27FC236}">
                <a16:creationId xmlns:a16="http://schemas.microsoft.com/office/drawing/2014/main" id="{C28DE233-200F-AABC-BAE6-ACA7544B883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858943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1000"/>
                                        <p:tgtEl>
                                          <p:spTgt spid="3">
                                            <p:txEl>
                                              <p:pRg st="5" end="5"/>
                                            </p:txEl>
                                          </p:spTgt>
                                        </p:tgtEl>
                                      </p:cBhvr>
                                    </p:animEffect>
                                    <p:anim calcmode="lin" valueType="num">
                                      <p:cBhvr>
                                        <p:cTn id="6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C91F-A3D0-4076-906E-DC24EC1F04A0}"/>
              </a:ext>
            </a:extLst>
          </p:cNvPr>
          <p:cNvSpPr>
            <a:spLocks noGrp="1"/>
          </p:cNvSpPr>
          <p:nvPr>
            <p:ph type="title"/>
          </p:nvPr>
        </p:nvSpPr>
        <p:spPr/>
        <p:txBody>
          <a:bodyPr>
            <a:normAutofit/>
          </a:bodyPr>
          <a:lstStyle/>
          <a:p>
            <a:r>
              <a:rPr lang="en-IN" b="1" dirty="0">
                <a:latin typeface="Sitka Text" panose="02000505000000020004" pitchFamily="2" charset="0"/>
              </a:rPr>
              <a:t>FORM 4-ARCHITECT CERTIFICATE [ON COMPLETION]</a:t>
            </a:r>
          </a:p>
        </p:txBody>
      </p:sp>
      <p:sp>
        <p:nvSpPr>
          <p:cNvPr id="3" name="Content Placeholder 2">
            <a:extLst>
              <a:ext uri="{FF2B5EF4-FFF2-40B4-BE49-F238E27FC236}">
                <a16:creationId xmlns:a16="http://schemas.microsoft.com/office/drawing/2014/main" id="{0C40BEA0-2243-4FA0-AB89-E6AEE8B4EAA0}"/>
              </a:ext>
            </a:extLst>
          </p:cNvPr>
          <p:cNvSpPr>
            <a:spLocks noGrp="1"/>
          </p:cNvSpPr>
          <p:nvPr>
            <p:ph idx="1"/>
          </p:nvPr>
        </p:nvSpPr>
        <p:spPr>
          <a:xfrm>
            <a:off x="4773152" y="636979"/>
            <a:ext cx="6650991" cy="5584042"/>
          </a:xfrm>
        </p:spPr>
        <p:txBody>
          <a:bodyPr anchor="t">
            <a:normAutofit fontScale="92500" lnSpcReduction="20000"/>
          </a:bodyPr>
          <a:lstStyle/>
          <a:p>
            <a:pPr>
              <a:lnSpc>
                <a:spcPct val="200000"/>
              </a:lnSpc>
              <a:buFont typeface="Wingdings" panose="05000000000000000000" pitchFamily="2" charset="2"/>
              <a:buChar char="q"/>
            </a:pPr>
            <a:r>
              <a:rPr lang="en-IN" b="1" dirty="0">
                <a:latin typeface="Sitka Text" panose="02000505000000020004" pitchFamily="2" charset="0"/>
              </a:rPr>
              <a:t>PLOT DETAILS</a:t>
            </a:r>
            <a:r>
              <a:rPr lang="en-IN" dirty="0">
                <a:latin typeface="Sitka Text" panose="02000505000000020004" pitchFamily="2" charset="0"/>
              </a:rPr>
              <a:t>, </a:t>
            </a:r>
            <a:r>
              <a:rPr lang="en-IN" b="1" dirty="0">
                <a:latin typeface="Sitka Text" panose="02000505000000020004" pitchFamily="2" charset="0"/>
              </a:rPr>
              <a:t>LATTITUDE </a:t>
            </a:r>
            <a:r>
              <a:rPr lang="en-IN" dirty="0">
                <a:latin typeface="Sitka Text" panose="02000505000000020004" pitchFamily="2" charset="0"/>
              </a:rPr>
              <a:t>&amp; </a:t>
            </a:r>
            <a:r>
              <a:rPr lang="en-IN" b="1" dirty="0">
                <a:latin typeface="Sitka Text" panose="02000505000000020004" pitchFamily="2" charset="0"/>
              </a:rPr>
              <a:t>LONGITUDE</a:t>
            </a:r>
            <a:r>
              <a:rPr lang="en-IN" dirty="0">
                <a:latin typeface="Sitka Text" panose="02000505000000020004" pitchFamily="2" charset="0"/>
              </a:rPr>
              <a:t>, </a:t>
            </a:r>
            <a:r>
              <a:rPr lang="en-IN" b="1" dirty="0">
                <a:latin typeface="Sitka Text" panose="02000505000000020004" pitchFamily="2" charset="0"/>
              </a:rPr>
              <a:t>AREA</a:t>
            </a:r>
            <a:r>
              <a:rPr lang="en-IN" dirty="0">
                <a:latin typeface="Sitka Text" panose="02000505000000020004" pitchFamily="2" charset="0"/>
              </a:rPr>
              <a:t>, </a:t>
            </a:r>
            <a:r>
              <a:rPr lang="en-IN" b="1" dirty="0">
                <a:latin typeface="Sitka Text" panose="02000505000000020004" pitchFamily="2" charset="0"/>
              </a:rPr>
              <a:t>NEWS DELETED </a:t>
            </a:r>
            <a:r>
              <a:rPr lang="en-IN" dirty="0">
                <a:latin typeface="Sitka Text" panose="02000505000000020004" pitchFamily="2" charset="0"/>
              </a:rPr>
              <a:t>FROM SUBJECT CLAUSE</a:t>
            </a:r>
          </a:p>
          <a:p>
            <a:pPr>
              <a:lnSpc>
                <a:spcPct val="200000"/>
              </a:lnSpc>
              <a:buFont typeface="Wingdings" panose="05000000000000000000" pitchFamily="2" charset="2"/>
              <a:buChar char="q"/>
            </a:pPr>
            <a:r>
              <a:rPr lang="en-IN" dirty="0">
                <a:latin typeface="Sitka Text" panose="02000505000000020004" pitchFamily="2" charset="0"/>
              </a:rPr>
              <a:t>CERTIFICATE CAN BE ISSUED FOR THE ENTIRE </a:t>
            </a:r>
            <a:r>
              <a:rPr lang="en-IN" b="1" dirty="0">
                <a:latin typeface="Sitka Text" panose="02000505000000020004" pitchFamily="2" charset="0"/>
              </a:rPr>
              <a:t>PROJECT	</a:t>
            </a:r>
          </a:p>
          <a:p>
            <a:pPr>
              <a:lnSpc>
                <a:spcPct val="200000"/>
              </a:lnSpc>
              <a:buFont typeface="Wingdings" panose="05000000000000000000" pitchFamily="2" charset="2"/>
              <a:buChar char="q"/>
            </a:pPr>
            <a:r>
              <a:rPr lang="en-IN" dirty="0">
                <a:latin typeface="Sitka Text" panose="02000505000000020004" pitchFamily="2" charset="0"/>
              </a:rPr>
              <a:t>LIST OF </a:t>
            </a:r>
            <a:r>
              <a:rPr lang="en-IN" b="1" dirty="0">
                <a:latin typeface="Sitka Text" panose="02000505000000020004" pitchFamily="2" charset="0"/>
              </a:rPr>
              <a:t>TECHNICAL PROFESSIONALS </a:t>
            </a:r>
            <a:r>
              <a:rPr lang="en-IN" dirty="0">
                <a:latin typeface="Sitka Text" panose="02000505000000020004" pitchFamily="2" charset="0"/>
              </a:rPr>
              <a:t>DELETED</a:t>
            </a:r>
          </a:p>
          <a:p>
            <a:pPr>
              <a:lnSpc>
                <a:spcPct val="200000"/>
              </a:lnSpc>
              <a:buFont typeface="Wingdings" panose="05000000000000000000" pitchFamily="2" charset="2"/>
              <a:buChar char="q"/>
            </a:pPr>
            <a:r>
              <a:rPr lang="en-IN" dirty="0">
                <a:latin typeface="Sitka Text" panose="02000505000000020004" pitchFamily="2" charset="0"/>
              </a:rPr>
              <a:t>ON THE BASIS OF </a:t>
            </a:r>
            <a:r>
              <a:rPr lang="en-IN" b="1" dirty="0">
                <a:latin typeface="Sitka Text" panose="02000505000000020004" pitchFamily="2" charset="0"/>
              </a:rPr>
              <a:t>INSPECTION </a:t>
            </a:r>
            <a:r>
              <a:rPr lang="en-IN" dirty="0">
                <a:latin typeface="Sitka Text" panose="02000505000000020004" pitchFamily="2" charset="0"/>
              </a:rPr>
              <a:t>&amp; CERTIFICATE FROM STRUCTURAL ENGINEER</a:t>
            </a:r>
          </a:p>
          <a:p>
            <a:pPr>
              <a:lnSpc>
                <a:spcPct val="200000"/>
              </a:lnSpc>
              <a:buFont typeface="Wingdings" panose="05000000000000000000" pitchFamily="2" charset="2"/>
              <a:buChar char="q"/>
            </a:pPr>
            <a:r>
              <a:rPr lang="en-IN" dirty="0">
                <a:latin typeface="Sitka Text" panose="02000505000000020004" pitchFamily="2" charset="0"/>
              </a:rPr>
              <a:t>COMPLETE AS PER </a:t>
            </a:r>
            <a:r>
              <a:rPr lang="en-IN" b="1" dirty="0">
                <a:latin typeface="Sitka Text" panose="02000505000000020004" pitchFamily="2" charset="0"/>
              </a:rPr>
              <a:t>AGREEMENT OF SALE</a:t>
            </a:r>
          </a:p>
          <a:p>
            <a:pPr>
              <a:lnSpc>
                <a:spcPct val="200000"/>
              </a:lnSpc>
              <a:buFont typeface="Wingdings" panose="05000000000000000000" pitchFamily="2" charset="2"/>
              <a:buChar char="q"/>
            </a:pPr>
            <a:r>
              <a:rPr lang="en-IN" dirty="0">
                <a:latin typeface="Sitka Text" panose="02000505000000020004" pitchFamily="2" charset="0"/>
              </a:rPr>
              <a:t>COUNTER </a:t>
            </a:r>
            <a:r>
              <a:rPr lang="en-IN" b="1" dirty="0">
                <a:latin typeface="Sitka Text" panose="02000505000000020004" pitchFamily="2" charset="0"/>
              </a:rPr>
              <a:t>SIGNATURE</a:t>
            </a:r>
            <a:r>
              <a:rPr lang="en-IN" dirty="0">
                <a:latin typeface="Sitka Text" panose="02000505000000020004" pitchFamily="2" charset="0"/>
              </a:rPr>
              <a:t> OF PROMOTER</a:t>
            </a:r>
          </a:p>
          <a:p>
            <a:pPr>
              <a:lnSpc>
                <a:spcPct val="200000"/>
              </a:lnSpc>
              <a:buFont typeface="Wingdings" panose="05000000000000000000" pitchFamily="2" charset="2"/>
              <a:buChar char="q"/>
            </a:pPr>
            <a:endParaRPr lang="en-IN"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p:txBody>
      </p:sp>
      <p:pic>
        <p:nvPicPr>
          <p:cNvPr id="5" name="Picture 4" descr="A person wearing a suit and tie&#10;&#10;Description automatically generated with low confidence">
            <a:extLst>
              <a:ext uri="{FF2B5EF4-FFF2-40B4-BE49-F238E27FC236}">
                <a16:creationId xmlns:a16="http://schemas.microsoft.com/office/drawing/2014/main" id="{FD5E03F9-78BB-4305-8F36-97E850AE2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95" y="2313983"/>
            <a:ext cx="3761775" cy="3776298"/>
          </a:xfrm>
          <a:prstGeom prst="rect">
            <a:avLst/>
          </a:prstGeom>
        </p:spPr>
      </p:pic>
      <p:sp>
        <p:nvSpPr>
          <p:cNvPr id="4" name="Footer Placeholder 3">
            <a:extLst>
              <a:ext uri="{FF2B5EF4-FFF2-40B4-BE49-F238E27FC236}">
                <a16:creationId xmlns:a16="http://schemas.microsoft.com/office/drawing/2014/main" id="{12EB3E1C-D75E-0DAA-629A-BCD70115AAA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443136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1000"/>
                                        <p:tgtEl>
                                          <p:spTgt spid="3">
                                            <p:txEl>
                                              <p:pRg st="5" end="5"/>
                                            </p:txEl>
                                          </p:spTgt>
                                        </p:tgtEl>
                                      </p:cBhvr>
                                    </p:animEffect>
                                    <p:anim calcmode="lin" valueType="num">
                                      <p:cBhvr>
                                        <p:cTn id="6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496000" y="571500"/>
            <a:ext cx="7200000" cy="11520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SECTION 11</a:t>
            </a:r>
          </a:p>
        </p:txBody>
      </p:sp>
      <p:pic>
        <p:nvPicPr>
          <p:cNvPr id="4" name="Picture 3">
            <a:extLst>
              <a:ext uri="{FF2B5EF4-FFF2-40B4-BE49-F238E27FC236}">
                <a16:creationId xmlns:a16="http://schemas.microsoft.com/office/drawing/2014/main" id="{E3EAF3C2-87CF-776D-6EDF-739445AF3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1860914"/>
            <a:ext cx="11134558" cy="44255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5171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686500" y="571500"/>
            <a:ext cx="7200000" cy="11520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RULE 20</a:t>
            </a:r>
          </a:p>
        </p:txBody>
      </p:sp>
      <p:pic>
        <p:nvPicPr>
          <p:cNvPr id="5" name="Picture 4">
            <a:extLst>
              <a:ext uri="{FF2B5EF4-FFF2-40B4-BE49-F238E27FC236}">
                <a16:creationId xmlns:a16="http://schemas.microsoft.com/office/drawing/2014/main" id="{8E8B2B20-0B07-9C58-F080-AA7082799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6" y="1835736"/>
            <a:ext cx="10915649" cy="4588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1699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1885950" y="728662"/>
            <a:ext cx="8730000" cy="13932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Order no. 33/2022 dated 05/07/2022</a:t>
            </a:r>
            <a:endParaRPr lang="en-IN" sz="3200" b="1" dirty="0">
              <a:solidFill>
                <a:schemeClr val="tx2"/>
              </a:solidFill>
              <a:latin typeface="Sitka Text" panose="02000505000000020004" pitchFamily="2" charset="0"/>
            </a:endParaRPr>
          </a:p>
        </p:txBody>
      </p:sp>
      <p:sp>
        <p:nvSpPr>
          <p:cNvPr id="16" name="Arrow: Up 15">
            <a:extLst>
              <a:ext uri="{FF2B5EF4-FFF2-40B4-BE49-F238E27FC236}">
                <a16:creationId xmlns:a16="http://schemas.microsoft.com/office/drawing/2014/main" id="{8FD32FEC-737E-1F14-3635-B3C0064C758B}"/>
              </a:ext>
            </a:extLst>
          </p:cNvPr>
          <p:cNvSpPr/>
          <p:nvPr/>
        </p:nvSpPr>
        <p:spPr>
          <a:xfrm>
            <a:off x="4819650" y="2849832"/>
            <a:ext cx="1238250" cy="1228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Arrow: Down 19">
            <a:extLst>
              <a:ext uri="{FF2B5EF4-FFF2-40B4-BE49-F238E27FC236}">
                <a16:creationId xmlns:a16="http://schemas.microsoft.com/office/drawing/2014/main" id="{C2941B12-7940-AA4D-D45D-D82B2E411528}"/>
              </a:ext>
            </a:extLst>
          </p:cNvPr>
          <p:cNvSpPr/>
          <p:nvPr/>
        </p:nvSpPr>
        <p:spPr>
          <a:xfrm>
            <a:off x="6879202" y="2868008"/>
            <a:ext cx="1238400" cy="1228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Scroll: Horizontal 21">
            <a:extLst>
              <a:ext uri="{FF2B5EF4-FFF2-40B4-BE49-F238E27FC236}">
                <a16:creationId xmlns:a16="http://schemas.microsoft.com/office/drawing/2014/main" id="{2CB2C71A-B91D-46F7-75F2-90311E722B77}"/>
              </a:ext>
            </a:extLst>
          </p:cNvPr>
          <p:cNvSpPr/>
          <p:nvPr/>
        </p:nvSpPr>
        <p:spPr>
          <a:xfrm>
            <a:off x="1885951" y="4449043"/>
            <a:ext cx="8730000" cy="1391349"/>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Order no. 18/2021 dated 28/07/2021</a:t>
            </a:r>
            <a:endParaRPr lang="en-IN" sz="3200" dirty="0"/>
          </a:p>
        </p:txBody>
      </p:sp>
    </p:spTree>
    <p:extLst>
      <p:ext uri="{BB962C8B-B14F-4D97-AF65-F5344CB8AC3E}">
        <p14:creationId xmlns:p14="http://schemas.microsoft.com/office/powerpoint/2010/main" val="1318035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20"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686500" y="571500"/>
            <a:ext cx="7200000" cy="11520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PROMOTER- COMPLIANCES</a:t>
            </a:r>
          </a:p>
        </p:txBody>
      </p:sp>
      <p:pic>
        <p:nvPicPr>
          <p:cNvPr id="4" name="Picture 3">
            <a:extLst>
              <a:ext uri="{FF2B5EF4-FFF2-40B4-BE49-F238E27FC236}">
                <a16:creationId xmlns:a16="http://schemas.microsoft.com/office/drawing/2014/main" id="{CCE9572C-9413-12FA-9585-F2A59BA58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048" y="1130587"/>
            <a:ext cx="8761904" cy="4596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0735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503B6-B44B-4551-9A45-8E229AA4E75B}"/>
              </a:ext>
            </a:extLst>
          </p:cNvPr>
          <p:cNvSpPr>
            <a:spLocks noGrp="1"/>
          </p:cNvSpPr>
          <p:nvPr>
            <p:ph type="title"/>
          </p:nvPr>
        </p:nvSpPr>
        <p:spPr>
          <a:xfrm>
            <a:off x="2605118" y="379029"/>
            <a:ext cx="7683339" cy="2205586"/>
          </a:xfrm>
        </p:spPr>
        <p:txBody>
          <a:bodyPr vert="horz" lIns="91440" tIns="45720" rIns="91440" bIns="45720" rtlCol="0" anchor="ctr">
            <a:normAutofit/>
          </a:bodyPr>
          <a:lstStyle/>
          <a:p>
            <a:r>
              <a:rPr lang="en-US" sz="4800" b="1" dirty="0">
                <a:solidFill>
                  <a:schemeClr val="tx2"/>
                </a:solidFill>
                <a:latin typeface="Sitka Text" panose="02000505000000020004" pitchFamily="2" charset="0"/>
              </a:rPr>
              <a:t>TIMELY COMPLIANCES</a:t>
            </a:r>
            <a:endParaRPr lang="en-US" sz="4800" b="1" kern="1200" cap="all" dirty="0">
              <a:solidFill>
                <a:schemeClr val="tx2"/>
              </a:solidFill>
              <a:latin typeface="Sitka Text" panose="02000505000000020004" pitchFamily="2" charset="0"/>
            </a:endParaRPr>
          </a:p>
        </p:txBody>
      </p:sp>
      <p:sp>
        <p:nvSpPr>
          <p:cNvPr id="17" name="Rectangle 16">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pic>
        <p:nvPicPr>
          <p:cNvPr id="4" name="Picture 3">
            <a:extLst>
              <a:ext uri="{FF2B5EF4-FFF2-40B4-BE49-F238E27FC236}">
                <a16:creationId xmlns:a16="http://schemas.microsoft.com/office/drawing/2014/main" id="{A90F2F57-61E5-098E-3CEF-1F5F504C3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033" y="1952413"/>
            <a:ext cx="4068226" cy="3947864"/>
          </a:xfrm>
          <a:prstGeom prst="rect">
            <a:avLst/>
          </a:prstGeom>
        </p:spPr>
      </p:pic>
      <p:pic>
        <p:nvPicPr>
          <p:cNvPr id="8" name="Picture 7">
            <a:extLst>
              <a:ext uri="{FF2B5EF4-FFF2-40B4-BE49-F238E27FC236}">
                <a16:creationId xmlns:a16="http://schemas.microsoft.com/office/drawing/2014/main" id="{61487E0A-3E1A-3128-F737-9728679A1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423" y="2546781"/>
            <a:ext cx="3297052" cy="3232117"/>
          </a:xfrm>
          <a:prstGeom prst="rect">
            <a:avLst/>
          </a:prstGeom>
        </p:spPr>
      </p:pic>
      <p:pic>
        <p:nvPicPr>
          <p:cNvPr id="14" name="Picture 13">
            <a:extLst>
              <a:ext uri="{FF2B5EF4-FFF2-40B4-BE49-F238E27FC236}">
                <a16:creationId xmlns:a16="http://schemas.microsoft.com/office/drawing/2014/main" id="{B2BA0A75-1202-421A-C3F3-FA1688865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212" y="1740226"/>
            <a:ext cx="954935" cy="954935"/>
          </a:xfrm>
          <a:prstGeom prst="rect">
            <a:avLst/>
          </a:prstGeom>
        </p:spPr>
      </p:pic>
      <p:pic>
        <p:nvPicPr>
          <p:cNvPr id="18" name="Picture 17">
            <a:extLst>
              <a:ext uri="{FF2B5EF4-FFF2-40B4-BE49-F238E27FC236}">
                <a16:creationId xmlns:a16="http://schemas.microsoft.com/office/drawing/2014/main" id="{58462D5D-BC68-1700-0D4C-FD2B88818A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5272" y="1741161"/>
            <a:ext cx="954000" cy="954000"/>
          </a:xfrm>
          <a:prstGeom prst="rect">
            <a:avLst/>
          </a:prstGeom>
        </p:spPr>
      </p:pic>
    </p:spTree>
    <p:extLst>
      <p:ext uri="{BB962C8B-B14F-4D97-AF65-F5344CB8AC3E}">
        <p14:creationId xmlns:p14="http://schemas.microsoft.com/office/powerpoint/2010/main" val="964181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686500" y="571500"/>
            <a:ext cx="7200000" cy="11520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QUARTERLY UPDATES</a:t>
            </a:r>
          </a:p>
        </p:txBody>
      </p:sp>
      <p:pic>
        <p:nvPicPr>
          <p:cNvPr id="1026" name="Picture 2" descr="Flat illustration for business financial report with digital devices and paper documents.">
            <a:extLst>
              <a:ext uri="{FF2B5EF4-FFF2-40B4-BE49-F238E27FC236}">
                <a16:creationId xmlns:a16="http://schemas.microsoft.com/office/drawing/2014/main" id="{8951C0F7-871E-FDD2-0F8A-2263F7748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638" y="1723500"/>
            <a:ext cx="7071862" cy="42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651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014986" y="657225"/>
            <a:ext cx="8543475" cy="1900238"/>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FINANCIAL QUARTER BASED PROJECT PROGRESS REPORTING SYSTEM</a:t>
            </a:r>
          </a:p>
        </p:txBody>
      </p:sp>
      <p:graphicFrame>
        <p:nvGraphicFramePr>
          <p:cNvPr id="2" name="Table 4">
            <a:extLst>
              <a:ext uri="{FF2B5EF4-FFF2-40B4-BE49-F238E27FC236}">
                <a16:creationId xmlns:a16="http://schemas.microsoft.com/office/drawing/2014/main" id="{A52D0262-EFED-8EE4-2518-BB950325728E}"/>
              </a:ext>
            </a:extLst>
          </p:cNvPr>
          <p:cNvGraphicFramePr>
            <a:graphicFrameLocks noGrp="1"/>
          </p:cNvGraphicFramePr>
          <p:nvPr>
            <p:extLst>
              <p:ext uri="{D42A27DB-BD31-4B8C-83A1-F6EECF244321}">
                <p14:modId xmlns:p14="http://schemas.microsoft.com/office/powerpoint/2010/main" val="2273704567"/>
              </p:ext>
            </p:extLst>
          </p:nvPr>
        </p:nvGraphicFramePr>
        <p:xfrm>
          <a:off x="2031999" y="2714625"/>
          <a:ext cx="8526462" cy="3486150"/>
        </p:xfrm>
        <a:graphic>
          <a:graphicData uri="http://schemas.openxmlformats.org/drawingml/2006/table">
            <a:tbl>
              <a:tblPr firstRow="1" bandRow="1">
                <a:tableStyleId>{5C22544A-7EE6-4342-B048-85BDC9FD1C3A}</a:tableStyleId>
              </a:tblPr>
              <a:tblGrid>
                <a:gridCol w="4263231">
                  <a:extLst>
                    <a:ext uri="{9D8B030D-6E8A-4147-A177-3AD203B41FA5}">
                      <a16:colId xmlns:a16="http://schemas.microsoft.com/office/drawing/2014/main" val="2002605576"/>
                    </a:ext>
                  </a:extLst>
                </a:gridCol>
                <a:gridCol w="4263231">
                  <a:extLst>
                    <a:ext uri="{9D8B030D-6E8A-4147-A177-3AD203B41FA5}">
                      <a16:colId xmlns:a16="http://schemas.microsoft.com/office/drawing/2014/main" val="1338865741"/>
                    </a:ext>
                  </a:extLst>
                </a:gridCol>
              </a:tblGrid>
              <a:tr h="697230">
                <a:tc>
                  <a:txBody>
                    <a:bodyPr/>
                    <a:lstStyle/>
                    <a:p>
                      <a:pPr algn="ctr"/>
                      <a:r>
                        <a:rPr lang="en-US" sz="2800" dirty="0">
                          <a:latin typeface="Sitka Text" pitchFamily="2" charset="0"/>
                        </a:rPr>
                        <a:t>FINANCIAL QUARTERS</a:t>
                      </a:r>
                      <a:endParaRPr lang="en-IN" sz="2800" dirty="0">
                        <a:latin typeface="Sitka Text" pitchFamily="2" charset="0"/>
                      </a:endParaRPr>
                    </a:p>
                  </a:txBody>
                  <a:tcPr/>
                </a:tc>
                <a:tc>
                  <a:txBody>
                    <a:bodyPr/>
                    <a:lstStyle/>
                    <a:p>
                      <a:pPr algn="ctr"/>
                      <a:r>
                        <a:rPr lang="en-US" sz="2800" dirty="0">
                          <a:latin typeface="Sitka Text" pitchFamily="2" charset="0"/>
                        </a:rPr>
                        <a:t>DUE-DATE</a:t>
                      </a:r>
                      <a:endParaRPr lang="en-IN" sz="2800" dirty="0">
                        <a:latin typeface="Sitka Text" pitchFamily="2" charset="0"/>
                      </a:endParaRPr>
                    </a:p>
                  </a:txBody>
                  <a:tcPr/>
                </a:tc>
                <a:extLst>
                  <a:ext uri="{0D108BD9-81ED-4DB2-BD59-A6C34878D82A}">
                    <a16:rowId xmlns:a16="http://schemas.microsoft.com/office/drawing/2014/main" val="4094983114"/>
                  </a:ext>
                </a:extLst>
              </a:tr>
              <a:tr h="697230">
                <a:tc>
                  <a:txBody>
                    <a:bodyPr/>
                    <a:lstStyle/>
                    <a:p>
                      <a:pPr algn="ctr"/>
                      <a:r>
                        <a:rPr lang="en-US" sz="2800" b="1" dirty="0">
                          <a:latin typeface="Sitka Text" pitchFamily="2" charset="0"/>
                        </a:rPr>
                        <a:t>APR-MAY-JUN</a:t>
                      </a:r>
                      <a:endParaRPr lang="en-IN" sz="2800" b="1" dirty="0">
                        <a:latin typeface="Sitka Text" pitchFamily="2" charset="0"/>
                      </a:endParaRPr>
                    </a:p>
                  </a:txBody>
                  <a:tcPr/>
                </a:tc>
                <a:tc>
                  <a:txBody>
                    <a:bodyPr/>
                    <a:lstStyle/>
                    <a:p>
                      <a:pPr algn="ctr"/>
                      <a:r>
                        <a:rPr lang="en-US" sz="2800" b="1" dirty="0">
                          <a:latin typeface="Sitka Text" pitchFamily="2" charset="0"/>
                        </a:rPr>
                        <a:t>20</a:t>
                      </a:r>
                      <a:r>
                        <a:rPr lang="en-US" sz="2800" b="1" baseline="30000" dirty="0">
                          <a:latin typeface="Sitka Text" pitchFamily="2" charset="0"/>
                        </a:rPr>
                        <a:t>TH</a:t>
                      </a:r>
                      <a:r>
                        <a:rPr lang="en-US" sz="2800" b="1" dirty="0">
                          <a:latin typeface="Sitka Text" pitchFamily="2" charset="0"/>
                        </a:rPr>
                        <a:t> JUL</a:t>
                      </a:r>
                      <a:endParaRPr lang="en-IN" sz="2800" b="1" dirty="0">
                        <a:latin typeface="Sitka Text" pitchFamily="2" charset="0"/>
                      </a:endParaRPr>
                    </a:p>
                  </a:txBody>
                  <a:tcPr/>
                </a:tc>
                <a:extLst>
                  <a:ext uri="{0D108BD9-81ED-4DB2-BD59-A6C34878D82A}">
                    <a16:rowId xmlns:a16="http://schemas.microsoft.com/office/drawing/2014/main" val="3173999924"/>
                  </a:ext>
                </a:extLst>
              </a:tr>
              <a:tr h="697230">
                <a:tc>
                  <a:txBody>
                    <a:bodyPr/>
                    <a:lstStyle/>
                    <a:p>
                      <a:pPr algn="ctr"/>
                      <a:r>
                        <a:rPr lang="en-US" sz="2800" b="1" dirty="0">
                          <a:latin typeface="Sitka Text" pitchFamily="2" charset="0"/>
                        </a:rPr>
                        <a:t>JUL-AUG-SEP</a:t>
                      </a:r>
                      <a:endParaRPr lang="en-IN" sz="2800" b="1" dirty="0">
                        <a:latin typeface="Sitka Text" pitchFamily="2" charset="0"/>
                      </a:endParaRPr>
                    </a:p>
                  </a:txBody>
                  <a:tcPr/>
                </a:tc>
                <a:tc>
                  <a:txBody>
                    <a:bodyPr/>
                    <a:lstStyle/>
                    <a:p>
                      <a:pPr algn="ctr"/>
                      <a:r>
                        <a:rPr lang="en-US" sz="2800" b="1" dirty="0">
                          <a:latin typeface="Sitka Text" pitchFamily="2" charset="0"/>
                        </a:rPr>
                        <a:t>20</a:t>
                      </a:r>
                      <a:r>
                        <a:rPr lang="en-US" sz="2800" b="1" baseline="30000" dirty="0">
                          <a:latin typeface="Sitka Text" pitchFamily="2" charset="0"/>
                        </a:rPr>
                        <a:t>TH</a:t>
                      </a:r>
                      <a:r>
                        <a:rPr lang="en-US" sz="2800" b="1" dirty="0">
                          <a:latin typeface="Sitka Text" pitchFamily="2" charset="0"/>
                        </a:rPr>
                        <a:t> OCT</a:t>
                      </a:r>
                      <a:endParaRPr lang="en-IN" sz="2800" b="1" dirty="0">
                        <a:latin typeface="Sitka Text" pitchFamily="2" charset="0"/>
                      </a:endParaRPr>
                    </a:p>
                  </a:txBody>
                  <a:tcPr/>
                </a:tc>
                <a:extLst>
                  <a:ext uri="{0D108BD9-81ED-4DB2-BD59-A6C34878D82A}">
                    <a16:rowId xmlns:a16="http://schemas.microsoft.com/office/drawing/2014/main" val="1589781015"/>
                  </a:ext>
                </a:extLst>
              </a:tr>
              <a:tr h="697230">
                <a:tc>
                  <a:txBody>
                    <a:bodyPr/>
                    <a:lstStyle/>
                    <a:p>
                      <a:pPr algn="ctr"/>
                      <a:r>
                        <a:rPr lang="en-US" sz="2800" b="1" dirty="0">
                          <a:latin typeface="Sitka Text" pitchFamily="2" charset="0"/>
                        </a:rPr>
                        <a:t>OCT-NOV-DEC</a:t>
                      </a:r>
                      <a:endParaRPr lang="en-IN" sz="2800" b="1" dirty="0">
                        <a:latin typeface="Sitka Text" pitchFamily="2" charset="0"/>
                      </a:endParaRPr>
                    </a:p>
                  </a:txBody>
                  <a:tcPr/>
                </a:tc>
                <a:tc>
                  <a:txBody>
                    <a:bodyPr/>
                    <a:lstStyle/>
                    <a:p>
                      <a:pPr algn="ctr"/>
                      <a:r>
                        <a:rPr lang="en-US" sz="2800" b="1" dirty="0">
                          <a:latin typeface="Sitka Text" pitchFamily="2" charset="0"/>
                        </a:rPr>
                        <a:t>20</a:t>
                      </a:r>
                      <a:r>
                        <a:rPr lang="en-US" sz="2800" b="1" baseline="30000" dirty="0">
                          <a:latin typeface="Sitka Text" pitchFamily="2" charset="0"/>
                        </a:rPr>
                        <a:t>TH</a:t>
                      </a:r>
                      <a:r>
                        <a:rPr lang="en-US" sz="2800" b="1" dirty="0">
                          <a:latin typeface="Sitka Text" pitchFamily="2" charset="0"/>
                        </a:rPr>
                        <a:t> JAN</a:t>
                      </a:r>
                      <a:endParaRPr lang="en-IN" sz="2800" b="1" dirty="0">
                        <a:latin typeface="Sitka Text" pitchFamily="2" charset="0"/>
                      </a:endParaRPr>
                    </a:p>
                  </a:txBody>
                  <a:tcPr/>
                </a:tc>
                <a:extLst>
                  <a:ext uri="{0D108BD9-81ED-4DB2-BD59-A6C34878D82A}">
                    <a16:rowId xmlns:a16="http://schemas.microsoft.com/office/drawing/2014/main" val="922128402"/>
                  </a:ext>
                </a:extLst>
              </a:tr>
              <a:tr h="697230">
                <a:tc>
                  <a:txBody>
                    <a:bodyPr/>
                    <a:lstStyle/>
                    <a:p>
                      <a:pPr algn="ctr"/>
                      <a:r>
                        <a:rPr lang="en-US" sz="2800" b="1" dirty="0">
                          <a:latin typeface="Sitka Text" pitchFamily="2" charset="0"/>
                        </a:rPr>
                        <a:t>JAN-FEB-MAR</a:t>
                      </a:r>
                      <a:endParaRPr lang="en-IN" sz="2800" b="1" dirty="0">
                        <a:latin typeface="Sitka Text" pitchFamily="2" charset="0"/>
                      </a:endParaRPr>
                    </a:p>
                  </a:txBody>
                  <a:tcPr/>
                </a:tc>
                <a:tc>
                  <a:txBody>
                    <a:bodyPr/>
                    <a:lstStyle/>
                    <a:p>
                      <a:pPr algn="ctr"/>
                      <a:r>
                        <a:rPr lang="en-US" sz="2800" b="1" dirty="0">
                          <a:latin typeface="Sitka Text" pitchFamily="2" charset="0"/>
                        </a:rPr>
                        <a:t>20</a:t>
                      </a:r>
                      <a:r>
                        <a:rPr lang="en-US" sz="2800" b="1" baseline="30000" dirty="0">
                          <a:latin typeface="Sitka Text" pitchFamily="2" charset="0"/>
                        </a:rPr>
                        <a:t>TH</a:t>
                      </a:r>
                      <a:r>
                        <a:rPr lang="en-US" sz="2800" b="1" dirty="0">
                          <a:latin typeface="Sitka Text" pitchFamily="2" charset="0"/>
                        </a:rPr>
                        <a:t> APR</a:t>
                      </a:r>
                      <a:endParaRPr lang="en-IN" sz="2800" b="1" dirty="0">
                        <a:latin typeface="Sitka Text" pitchFamily="2" charset="0"/>
                      </a:endParaRPr>
                    </a:p>
                  </a:txBody>
                  <a:tcPr/>
                </a:tc>
                <a:extLst>
                  <a:ext uri="{0D108BD9-81ED-4DB2-BD59-A6C34878D82A}">
                    <a16:rowId xmlns:a16="http://schemas.microsoft.com/office/drawing/2014/main" val="979771548"/>
                  </a:ext>
                </a:extLst>
              </a:tr>
            </a:tbl>
          </a:graphicData>
        </a:graphic>
      </p:graphicFrame>
    </p:spTree>
    <p:extLst>
      <p:ext uri="{BB962C8B-B14F-4D97-AF65-F5344CB8AC3E}">
        <p14:creationId xmlns:p14="http://schemas.microsoft.com/office/powerpoint/2010/main" val="3915903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014986" y="657225"/>
            <a:ext cx="8543475" cy="1900238"/>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FINANCIAL QUARTER BASED PROJECT PROGRESS REPORTING SYSTEM</a:t>
            </a:r>
          </a:p>
        </p:txBody>
      </p:sp>
      <p:sp>
        <p:nvSpPr>
          <p:cNvPr id="4" name="Rectangle: Diagonal Corners Rounded 3">
            <a:extLst>
              <a:ext uri="{FF2B5EF4-FFF2-40B4-BE49-F238E27FC236}">
                <a16:creationId xmlns:a16="http://schemas.microsoft.com/office/drawing/2014/main" id="{B620ECFD-DCDC-4D4E-DDE8-D467377FF181}"/>
              </a:ext>
            </a:extLst>
          </p:cNvPr>
          <p:cNvSpPr/>
          <p:nvPr/>
        </p:nvSpPr>
        <p:spPr>
          <a:xfrm>
            <a:off x="942975" y="2900363"/>
            <a:ext cx="3314700"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BUILDING PLAN APPROVALS</a:t>
            </a:r>
            <a:endParaRPr lang="en-IN" sz="2800" b="1" i="1" dirty="0">
              <a:effectLst>
                <a:outerShdw blurRad="38100" dist="38100" dir="2700000" algn="tl">
                  <a:srgbClr val="000000">
                    <a:alpha val="43137"/>
                  </a:srgbClr>
                </a:outerShdw>
              </a:effectLst>
              <a:latin typeface="Sitka Text" pitchFamily="2" charset="0"/>
            </a:endParaRPr>
          </a:p>
        </p:txBody>
      </p:sp>
      <p:sp>
        <p:nvSpPr>
          <p:cNvPr id="5" name="Rectangle: Diagonal Corners Rounded 4">
            <a:extLst>
              <a:ext uri="{FF2B5EF4-FFF2-40B4-BE49-F238E27FC236}">
                <a16:creationId xmlns:a16="http://schemas.microsoft.com/office/drawing/2014/main" id="{1485A07A-1045-E1A4-BFC0-5AE6E8FA252E}"/>
              </a:ext>
            </a:extLst>
          </p:cNvPr>
          <p:cNvSpPr/>
          <p:nvPr/>
        </p:nvSpPr>
        <p:spPr>
          <a:xfrm>
            <a:off x="4438650" y="2867026"/>
            <a:ext cx="3314700"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PHYSICAL PROGRESS</a:t>
            </a:r>
            <a:endParaRPr lang="en-IN" sz="2800" b="1" i="1" dirty="0">
              <a:effectLst>
                <a:outerShdw blurRad="38100" dist="38100" dir="2700000" algn="tl">
                  <a:srgbClr val="000000">
                    <a:alpha val="43137"/>
                  </a:srgbClr>
                </a:outerShdw>
              </a:effectLst>
              <a:latin typeface="Sitka Text" pitchFamily="2" charset="0"/>
            </a:endParaRPr>
          </a:p>
        </p:txBody>
      </p:sp>
      <p:sp>
        <p:nvSpPr>
          <p:cNvPr id="7" name="Rectangle: Diagonal Corners Rounded 6">
            <a:extLst>
              <a:ext uri="{FF2B5EF4-FFF2-40B4-BE49-F238E27FC236}">
                <a16:creationId xmlns:a16="http://schemas.microsoft.com/office/drawing/2014/main" id="{67785301-B4E6-7C1B-34F7-7ECDA0E7A168}"/>
              </a:ext>
            </a:extLst>
          </p:cNvPr>
          <p:cNvSpPr/>
          <p:nvPr/>
        </p:nvSpPr>
        <p:spPr>
          <a:xfrm>
            <a:off x="7934325" y="2867025"/>
            <a:ext cx="3314700"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BOOKING STATUS</a:t>
            </a:r>
            <a:endParaRPr lang="en-IN" sz="2800" b="1" i="1" dirty="0">
              <a:effectLst>
                <a:outerShdw blurRad="38100" dist="38100" dir="2700000" algn="tl">
                  <a:srgbClr val="000000">
                    <a:alpha val="43137"/>
                  </a:srgbClr>
                </a:outerShdw>
              </a:effectLst>
              <a:latin typeface="Sitka Text" pitchFamily="2" charset="0"/>
            </a:endParaRPr>
          </a:p>
        </p:txBody>
      </p:sp>
      <p:sp>
        <p:nvSpPr>
          <p:cNvPr id="8" name="Rectangle: Diagonal Corners Rounded 7">
            <a:extLst>
              <a:ext uri="{FF2B5EF4-FFF2-40B4-BE49-F238E27FC236}">
                <a16:creationId xmlns:a16="http://schemas.microsoft.com/office/drawing/2014/main" id="{25C71354-E7C3-9624-55B1-4C7F0BBD76E6}"/>
              </a:ext>
            </a:extLst>
          </p:cNvPr>
          <p:cNvSpPr/>
          <p:nvPr/>
        </p:nvSpPr>
        <p:spPr>
          <a:xfrm>
            <a:off x="942975" y="4662138"/>
            <a:ext cx="3314700"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PARKING</a:t>
            </a:r>
            <a:endParaRPr lang="en-IN" sz="2800" b="1" i="1" dirty="0">
              <a:effectLst>
                <a:outerShdw blurRad="38100" dist="38100" dir="2700000" algn="tl">
                  <a:srgbClr val="000000">
                    <a:alpha val="43137"/>
                  </a:srgbClr>
                </a:outerShdw>
              </a:effectLst>
              <a:latin typeface="Sitka Text" pitchFamily="2" charset="0"/>
            </a:endParaRPr>
          </a:p>
        </p:txBody>
      </p:sp>
      <p:sp>
        <p:nvSpPr>
          <p:cNvPr id="9" name="Rectangle: Diagonal Corners Rounded 8">
            <a:extLst>
              <a:ext uri="{FF2B5EF4-FFF2-40B4-BE49-F238E27FC236}">
                <a16:creationId xmlns:a16="http://schemas.microsoft.com/office/drawing/2014/main" id="{9302B5BB-7764-F463-914C-9FDBCD3418CF}"/>
              </a:ext>
            </a:extLst>
          </p:cNvPr>
          <p:cNvSpPr/>
          <p:nvPr/>
        </p:nvSpPr>
        <p:spPr>
          <a:xfrm>
            <a:off x="4438650" y="4662138"/>
            <a:ext cx="3314699" cy="1728438"/>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NO WITHDRAWAL-SELF DECLARATION</a:t>
            </a:r>
            <a:endParaRPr lang="en-IN" sz="2800" b="1" i="1" dirty="0">
              <a:effectLst>
                <a:outerShdw blurRad="38100" dist="38100" dir="2700000" algn="tl">
                  <a:srgbClr val="000000">
                    <a:alpha val="43137"/>
                  </a:srgbClr>
                </a:outerShdw>
              </a:effectLst>
              <a:latin typeface="Sitka Text" pitchFamily="2" charset="0"/>
            </a:endParaRPr>
          </a:p>
        </p:txBody>
      </p:sp>
      <p:sp>
        <p:nvSpPr>
          <p:cNvPr id="10" name="Rectangle: Diagonal Corners Rounded 9">
            <a:extLst>
              <a:ext uri="{FF2B5EF4-FFF2-40B4-BE49-F238E27FC236}">
                <a16:creationId xmlns:a16="http://schemas.microsoft.com/office/drawing/2014/main" id="{24722A43-AC01-34AB-CA10-C6168C65D791}"/>
              </a:ext>
            </a:extLst>
          </p:cNvPr>
          <p:cNvSpPr/>
          <p:nvPr/>
        </p:nvSpPr>
        <p:spPr>
          <a:xfrm>
            <a:off x="7934325" y="4662138"/>
            <a:ext cx="3314700"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MENTION DEPOSIT IN DECLARATION</a:t>
            </a:r>
            <a:endParaRPr lang="en-IN" sz="2800" b="1" i="1" dirty="0">
              <a:effectLst>
                <a:outerShdw blurRad="38100" dist="38100" dir="2700000" algn="tl">
                  <a:srgbClr val="000000">
                    <a:alpha val="43137"/>
                  </a:srgbClr>
                </a:outerShdw>
              </a:effectLst>
              <a:latin typeface="Sitka Text" pitchFamily="2" charset="0"/>
            </a:endParaRPr>
          </a:p>
        </p:txBody>
      </p:sp>
    </p:spTree>
    <p:extLst>
      <p:ext uri="{BB962C8B-B14F-4D97-AF65-F5344CB8AC3E}">
        <p14:creationId xmlns:p14="http://schemas.microsoft.com/office/powerpoint/2010/main" val="15082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014986" y="657225"/>
            <a:ext cx="8543475" cy="1900238"/>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QUARTERLY-COVEYANCE REPORT?</a:t>
            </a:r>
          </a:p>
        </p:txBody>
      </p:sp>
      <p:sp>
        <p:nvSpPr>
          <p:cNvPr id="4" name="Rectangle: Diagonal Corners Rounded 3">
            <a:extLst>
              <a:ext uri="{FF2B5EF4-FFF2-40B4-BE49-F238E27FC236}">
                <a16:creationId xmlns:a16="http://schemas.microsoft.com/office/drawing/2014/main" id="{B620ECFD-DCDC-4D4E-DDE8-D467377FF181}"/>
              </a:ext>
            </a:extLst>
          </p:cNvPr>
          <p:cNvSpPr/>
          <p:nvPr/>
        </p:nvSpPr>
        <p:spPr>
          <a:xfrm>
            <a:off x="942975" y="2900363"/>
            <a:ext cx="10809754"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QUARTERLY UP-TO-DATE STATUS REGARDING STEPS BY PROMOTER FOR CONVEYANCE DEED</a:t>
            </a:r>
            <a:endParaRPr lang="en-IN" sz="2800" b="1" i="1" dirty="0">
              <a:effectLst>
                <a:outerShdw blurRad="38100" dist="38100" dir="2700000" algn="tl">
                  <a:srgbClr val="000000">
                    <a:alpha val="43137"/>
                  </a:srgbClr>
                </a:outerShdw>
              </a:effectLst>
              <a:latin typeface="Sitka Text" pitchFamily="2" charset="0"/>
            </a:endParaRPr>
          </a:p>
        </p:txBody>
      </p:sp>
      <p:sp>
        <p:nvSpPr>
          <p:cNvPr id="2" name="Scroll: Horizontal 1">
            <a:extLst>
              <a:ext uri="{FF2B5EF4-FFF2-40B4-BE49-F238E27FC236}">
                <a16:creationId xmlns:a16="http://schemas.microsoft.com/office/drawing/2014/main" id="{BFA3947A-4D6F-7F83-9BAE-A3D134A894B1}"/>
              </a:ext>
            </a:extLst>
          </p:cNvPr>
          <p:cNvSpPr/>
          <p:nvPr/>
        </p:nvSpPr>
        <p:spPr>
          <a:xfrm>
            <a:off x="2014986" y="4300537"/>
            <a:ext cx="8543475" cy="1118628"/>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ORDER NO 20/2021 DATED 28/07/2021</a:t>
            </a:r>
          </a:p>
        </p:txBody>
      </p:sp>
    </p:spTree>
    <p:extLst>
      <p:ext uri="{BB962C8B-B14F-4D97-AF65-F5344CB8AC3E}">
        <p14:creationId xmlns:p14="http://schemas.microsoft.com/office/powerpoint/2010/main" val="1941878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686500" y="571500"/>
            <a:ext cx="7200000" cy="11520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PROMOTER- COMPLIANCES</a:t>
            </a:r>
          </a:p>
        </p:txBody>
      </p:sp>
      <p:pic>
        <p:nvPicPr>
          <p:cNvPr id="8" name="Picture 7">
            <a:extLst>
              <a:ext uri="{FF2B5EF4-FFF2-40B4-BE49-F238E27FC236}">
                <a16:creationId xmlns:a16="http://schemas.microsoft.com/office/drawing/2014/main" id="{463C6777-F315-B1F2-F678-80E08F756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787" y="1147500"/>
            <a:ext cx="4924425" cy="4924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24241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686500" y="571500"/>
            <a:ext cx="7200000" cy="11520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ANNUAL UPDATES</a:t>
            </a:r>
          </a:p>
        </p:txBody>
      </p:sp>
      <p:graphicFrame>
        <p:nvGraphicFramePr>
          <p:cNvPr id="2" name="Table 4">
            <a:extLst>
              <a:ext uri="{FF2B5EF4-FFF2-40B4-BE49-F238E27FC236}">
                <a16:creationId xmlns:a16="http://schemas.microsoft.com/office/drawing/2014/main" id="{1BDE03E2-6A40-1E4A-9AF6-A81C053E63BE}"/>
              </a:ext>
            </a:extLst>
          </p:cNvPr>
          <p:cNvGraphicFramePr>
            <a:graphicFrameLocks noGrp="1"/>
          </p:cNvGraphicFramePr>
          <p:nvPr>
            <p:extLst>
              <p:ext uri="{D42A27DB-BD31-4B8C-83A1-F6EECF244321}">
                <p14:modId xmlns:p14="http://schemas.microsoft.com/office/powerpoint/2010/main" val="2847065134"/>
              </p:ext>
            </p:extLst>
          </p:nvPr>
        </p:nvGraphicFramePr>
        <p:xfrm>
          <a:off x="2023269" y="2143125"/>
          <a:ext cx="8526462" cy="2091690"/>
        </p:xfrm>
        <a:graphic>
          <a:graphicData uri="http://schemas.openxmlformats.org/drawingml/2006/table">
            <a:tbl>
              <a:tblPr firstRow="1" bandRow="1">
                <a:tableStyleId>{5C22544A-7EE6-4342-B048-85BDC9FD1C3A}</a:tableStyleId>
              </a:tblPr>
              <a:tblGrid>
                <a:gridCol w="4263231">
                  <a:extLst>
                    <a:ext uri="{9D8B030D-6E8A-4147-A177-3AD203B41FA5}">
                      <a16:colId xmlns:a16="http://schemas.microsoft.com/office/drawing/2014/main" val="2002605576"/>
                    </a:ext>
                  </a:extLst>
                </a:gridCol>
                <a:gridCol w="4263231">
                  <a:extLst>
                    <a:ext uri="{9D8B030D-6E8A-4147-A177-3AD203B41FA5}">
                      <a16:colId xmlns:a16="http://schemas.microsoft.com/office/drawing/2014/main" val="1338865741"/>
                    </a:ext>
                  </a:extLst>
                </a:gridCol>
              </a:tblGrid>
              <a:tr h="697230">
                <a:tc>
                  <a:txBody>
                    <a:bodyPr/>
                    <a:lstStyle/>
                    <a:p>
                      <a:pPr algn="ctr"/>
                      <a:r>
                        <a:rPr lang="en-US" sz="2800" dirty="0">
                          <a:latin typeface="Sitka Text" pitchFamily="2" charset="0"/>
                        </a:rPr>
                        <a:t>TYPE OF FORM</a:t>
                      </a:r>
                      <a:endParaRPr lang="en-IN" sz="2800" dirty="0">
                        <a:latin typeface="Sitka Text" pitchFamily="2" charset="0"/>
                      </a:endParaRPr>
                    </a:p>
                  </a:txBody>
                  <a:tcPr/>
                </a:tc>
                <a:tc>
                  <a:txBody>
                    <a:bodyPr/>
                    <a:lstStyle/>
                    <a:p>
                      <a:pPr algn="ctr"/>
                      <a:r>
                        <a:rPr lang="en-US" sz="2800" dirty="0">
                          <a:latin typeface="Sitka Text" pitchFamily="2" charset="0"/>
                        </a:rPr>
                        <a:t>DUE-DATE</a:t>
                      </a:r>
                      <a:endParaRPr lang="en-IN" sz="2800" dirty="0">
                        <a:latin typeface="Sitka Text" pitchFamily="2" charset="0"/>
                      </a:endParaRPr>
                    </a:p>
                  </a:txBody>
                  <a:tcPr/>
                </a:tc>
                <a:extLst>
                  <a:ext uri="{0D108BD9-81ED-4DB2-BD59-A6C34878D82A}">
                    <a16:rowId xmlns:a16="http://schemas.microsoft.com/office/drawing/2014/main" val="4094983114"/>
                  </a:ext>
                </a:extLst>
              </a:tr>
              <a:tr h="697230">
                <a:tc>
                  <a:txBody>
                    <a:bodyPr/>
                    <a:lstStyle/>
                    <a:p>
                      <a:pPr algn="ctr"/>
                      <a:r>
                        <a:rPr lang="en-US" sz="2800" b="1" dirty="0">
                          <a:latin typeface="Sitka Text" pitchFamily="2" charset="0"/>
                        </a:rPr>
                        <a:t>FORM 2A</a:t>
                      </a:r>
                      <a:endParaRPr lang="en-IN" sz="2800" b="1" dirty="0">
                        <a:latin typeface="Sitka Text" pitchFamily="2" charset="0"/>
                      </a:endParaRPr>
                    </a:p>
                  </a:txBody>
                  <a:tcPr/>
                </a:tc>
                <a:tc>
                  <a:txBody>
                    <a:bodyPr/>
                    <a:lstStyle/>
                    <a:p>
                      <a:pPr algn="ctr"/>
                      <a:r>
                        <a:rPr lang="en-US" sz="2800" b="1" dirty="0">
                          <a:latin typeface="Sitka Text" pitchFamily="2" charset="0"/>
                        </a:rPr>
                        <a:t>30</a:t>
                      </a:r>
                      <a:r>
                        <a:rPr lang="en-US" sz="2800" b="1" baseline="30000" dirty="0">
                          <a:latin typeface="Sitka Text" pitchFamily="2" charset="0"/>
                        </a:rPr>
                        <a:t>TH</a:t>
                      </a:r>
                      <a:r>
                        <a:rPr lang="en-US" sz="2800" b="1" dirty="0">
                          <a:latin typeface="Sitka Text" pitchFamily="2" charset="0"/>
                        </a:rPr>
                        <a:t> JUN</a:t>
                      </a:r>
                      <a:endParaRPr lang="en-IN" sz="2800" b="1" dirty="0">
                        <a:latin typeface="Sitka Text" pitchFamily="2" charset="0"/>
                      </a:endParaRPr>
                    </a:p>
                  </a:txBody>
                  <a:tcPr/>
                </a:tc>
                <a:extLst>
                  <a:ext uri="{0D108BD9-81ED-4DB2-BD59-A6C34878D82A}">
                    <a16:rowId xmlns:a16="http://schemas.microsoft.com/office/drawing/2014/main" val="3173999924"/>
                  </a:ext>
                </a:extLst>
              </a:tr>
              <a:tr h="697230">
                <a:tc>
                  <a:txBody>
                    <a:bodyPr/>
                    <a:lstStyle/>
                    <a:p>
                      <a:pPr algn="l"/>
                      <a:r>
                        <a:rPr lang="en-US" sz="2800" b="1" dirty="0">
                          <a:latin typeface="Sitka Text" pitchFamily="2" charset="0"/>
                        </a:rPr>
                        <a:t>            FORM 5</a:t>
                      </a:r>
                      <a:endParaRPr lang="en-IN" sz="2800" b="1" dirty="0">
                        <a:latin typeface="Sitka Text" pitchFamily="2" charset="0"/>
                      </a:endParaRPr>
                    </a:p>
                  </a:txBody>
                  <a:tcPr/>
                </a:tc>
                <a:tc>
                  <a:txBody>
                    <a:bodyPr/>
                    <a:lstStyle/>
                    <a:p>
                      <a:pPr algn="ctr"/>
                      <a:r>
                        <a:rPr lang="en-US" sz="2800" b="1" dirty="0">
                          <a:latin typeface="Sitka Text" pitchFamily="2" charset="0"/>
                        </a:rPr>
                        <a:t>30</a:t>
                      </a:r>
                      <a:r>
                        <a:rPr lang="en-US" sz="2800" b="1" baseline="30000" dirty="0">
                          <a:latin typeface="Sitka Text" pitchFamily="2" charset="0"/>
                        </a:rPr>
                        <a:t>TH</a:t>
                      </a:r>
                      <a:r>
                        <a:rPr lang="en-US" sz="2800" b="1" dirty="0">
                          <a:latin typeface="Sitka Text" pitchFamily="2" charset="0"/>
                        </a:rPr>
                        <a:t> SEP</a:t>
                      </a:r>
                      <a:endParaRPr lang="en-IN" sz="2800" b="1" dirty="0">
                        <a:latin typeface="Sitka Text" pitchFamily="2" charset="0"/>
                      </a:endParaRPr>
                    </a:p>
                  </a:txBody>
                  <a:tcPr/>
                </a:tc>
                <a:extLst>
                  <a:ext uri="{0D108BD9-81ED-4DB2-BD59-A6C34878D82A}">
                    <a16:rowId xmlns:a16="http://schemas.microsoft.com/office/drawing/2014/main" val="1589781015"/>
                  </a:ext>
                </a:extLst>
              </a:tr>
            </a:tbl>
          </a:graphicData>
        </a:graphic>
      </p:graphicFrame>
    </p:spTree>
    <p:extLst>
      <p:ext uri="{BB962C8B-B14F-4D97-AF65-F5344CB8AC3E}">
        <p14:creationId xmlns:p14="http://schemas.microsoft.com/office/powerpoint/2010/main" val="939321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686500" y="571500"/>
            <a:ext cx="7200000" cy="11520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FORM 1,2,3 UPDATION</a:t>
            </a:r>
          </a:p>
        </p:txBody>
      </p:sp>
      <p:graphicFrame>
        <p:nvGraphicFramePr>
          <p:cNvPr id="5" name="Diagram 4">
            <a:extLst>
              <a:ext uri="{FF2B5EF4-FFF2-40B4-BE49-F238E27FC236}">
                <a16:creationId xmlns:a16="http://schemas.microsoft.com/office/drawing/2014/main" id="{9EBBA04F-5215-D8F9-1C1A-F34DFA70905A}"/>
              </a:ext>
            </a:extLst>
          </p:cNvPr>
          <p:cNvGraphicFramePr/>
          <p:nvPr>
            <p:extLst>
              <p:ext uri="{D42A27DB-BD31-4B8C-83A1-F6EECF244321}">
                <p14:modId xmlns:p14="http://schemas.microsoft.com/office/powerpoint/2010/main" val="1113908137"/>
              </p:ext>
            </p:extLst>
          </p:nvPr>
        </p:nvGraphicFramePr>
        <p:xfrm>
          <a:off x="2032000" y="1723500"/>
          <a:ext cx="8770319" cy="4196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28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15EBDAD-490E-4F06-8C3D-F04D779BC653}"/>
              </a:ext>
            </a:extLst>
          </p:cNvPr>
          <p:cNvGraphicFramePr>
            <a:graphicFrameLocks noGrp="1"/>
          </p:cNvGraphicFramePr>
          <p:nvPr/>
        </p:nvGraphicFramePr>
        <p:xfrm>
          <a:off x="1393468" y="823167"/>
          <a:ext cx="8128000" cy="4765040"/>
        </p:xfrm>
        <a:graphic>
          <a:graphicData uri="http://schemas.openxmlformats.org/drawingml/2006/table">
            <a:tbl>
              <a:tblPr firstRow="1" bandRow="1">
                <a:tableStyleId>{5C22544A-7EE6-4342-B048-85BDC9FD1C3A}</a:tableStyleId>
              </a:tblPr>
              <a:tblGrid>
                <a:gridCol w="3750235">
                  <a:extLst>
                    <a:ext uri="{9D8B030D-6E8A-4147-A177-3AD203B41FA5}">
                      <a16:colId xmlns:a16="http://schemas.microsoft.com/office/drawing/2014/main" val="3229637076"/>
                    </a:ext>
                  </a:extLst>
                </a:gridCol>
                <a:gridCol w="4377765">
                  <a:extLst>
                    <a:ext uri="{9D8B030D-6E8A-4147-A177-3AD203B41FA5}">
                      <a16:colId xmlns:a16="http://schemas.microsoft.com/office/drawing/2014/main" val="24261689"/>
                    </a:ext>
                  </a:extLst>
                </a:gridCol>
              </a:tblGrid>
              <a:tr h="370840">
                <a:tc>
                  <a:txBody>
                    <a:bodyPr/>
                    <a:lstStyle/>
                    <a:p>
                      <a:r>
                        <a:rPr lang="en-IN" dirty="0">
                          <a:latin typeface="Sitka Text" panose="02000505000000020004" pitchFamily="2" charset="0"/>
                        </a:rPr>
                        <a:t>STATUTE</a:t>
                      </a:r>
                    </a:p>
                  </a:txBody>
                  <a:tcPr/>
                </a:tc>
                <a:tc>
                  <a:txBody>
                    <a:bodyPr/>
                    <a:lstStyle/>
                    <a:p>
                      <a:r>
                        <a:rPr lang="en-IN" dirty="0">
                          <a:latin typeface="Sitka Text" panose="02000505000000020004" pitchFamily="2" charset="0"/>
                        </a:rPr>
                        <a:t>CERTIFICATES TO BE SUBMITTED TO BANK?</a:t>
                      </a:r>
                    </a:p>
                  </a:txBody>
                  <a:tcPr/>
                </a:tc>
                <a:extLst>
                  <a:ext uri="{0D108BD9-81ED-4DB2-BD59-A6C34878D82A}">
                    <a16:rowId xmlns:a16="http://schemas.microsoft.com/office/drawing/2014/main" val="1115708283"/>
                  </a:ext>
                </a:extLst>
              </a:tr>
              <a:tr h="370840">
                <a:tc>
                  <a:txBody>
                    <a:bodyPr/>
                    <a:lstStyle/>
                    <a:p>
                      <a:r>
                        <a:rPr lang="en-IN" sz="1800" b="1" dirty="0">
                          <a:latin typeface="Sitka Text" panose="02000505000000020004" pitchFamily="2" charset="0"/>
                        </a:rPr>
                        <a:t>RERA Act</a:t>
                      </a:r>
                    </a:p>
                  </a:txBody>
                  <a:tcPr/>
                </a:tc>
                <a:tc>
                  <a:txBody>
                    <a:bodyPr/>
                    <a:lstStyle/>
                    <a:p>
                      <a:r>
                        <a:rPr lang="en-US" sz="1800" b="1" dirty="0">
                          <a:latin typeface="Sitka Text" panose="02000505000000020004" pitchFamily="2" charset="0"/>
                        </a:rPr>
                        <a:t>YES</a:t>
                      </a:r>
                    </a:p>
                  </a:txBody>
                  <a:tcPr/>
                </a:tc>
                <a:extLst>
                  <a:ext uri="{0D108BD9-81ED-4DB2-BD59-A6C34878D82A}">
                    <a16:rowId xmlns:a16="http://schemas.microsoft.com/office/drawing/2014/main" val="7399768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latin typeface="Sitka Text" panose="02000505000000020004" pitchFamily="2" charset="0"/>
                          <a:cs typeface="Calibri" panose="020F0502020204030204" pitchFamily="34" charset="0"/>
                        </a:rPr>
                        <a:t>Maharera Rules &amp; Regulations</a:t>
                      </a:r>
                    </a:p>
                  </a:txBody>
                  <a:tcPr/>
                </a:tc>
                <a:tc>
                  <a:txBody>
                    <a:bodyPr/>
                    <a:lstStyle/>
                    <a:p>
                      <a:r>
                        <a:rPr lang="en-IN" sz="1800" b="1" dirty="0">
                          <a:latin typeface="Sitka Text" panose="02000505000000020004" pitchFamily="2" charset="0"/>
                          <a:cs typeface="Calibri" panose="020F0502020204030204" pitchFamily="34" charset="0"/>
                        </a:rPr>
                        <a:t>YES</a:t>
                      </a:r>
                    </a:p>
                  </a:txBody>
                  <a:tcPr/>
                </a:tc>
                <a:extLst>
                  <a:ext uri="{0D108BD9-81ED-4DB2-BD59-A6C34878D82A}">
                    <a16:rowId xmlns:a16="http://schemas.microsoft.com/office/drawing/2014/main" val="35176438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dirty="0">
                          <a:latin typeface="Sitka Text" panose="02000505000000020004" pitchFamily="2" charset="0"/>
                          <a:cs typeface="Calibri" panose="020F0502020204030204" pitchFamily="34" charset="0"/>
                        </a:rPr>
                        <a:t>Circular No. 3/2017 dated 07</a:t>
                      </a:r>
                      <a:r>
                        <a:rPr lang="en-IN" sz="1800" b="1" baseline="30000" dirty="0">
                          <a:latin typeface="Sitka Text" panose="02000505000000020004" pitchFamily="2" charset="0"/>
                          <a:cs typeface="Calibri" panose="020F0502020204030204" pitchFamily="34" charset="0"/>
                        </a:rPr>
                        <a:t>th</a:t>
                      </a:r>
                      <a:r>
                        <a:rPr lang="en-IN" sz="1800" b="1" dirty="0">
                          <a:latin typeface="Sitka Text" panose="02000505000000020004" pitchFamily="2" charset="0"/>
                          <a:cs typeface="Calibri" panose="020F0502020204030204" pitchFamily="34" charset="0"/>
                        </a:rPr>
                        <a:t> June 2017</a:t>
                      </a:r>
                      <a:endParaRPr lang="en-IN" sz="1800" dirty="0">
                        <a:latin typeface="Sitka Text" panose="02000505000000020004" pitchFamily="2" charset="0"/>
                      </a:endParaRPr>
                    </a:p>
                  </a:txBody>
                  <a:tcPr/>
                </a:tc>
                <a:tc>
                  <a:txBody>
                    <a:bodyPr/>
                    <a:lstStyle/>
                    <a:p>
                      <a:r>
                        <a:rPr lang="en-IN" sz="1800" b="1" dirty="0">
                          <a:latin typeface="Sitka Text" panose="02000505000000020004" pitchFamily="2" charset="0"/>
                        </a:rPr>
                        <a:t>NO. </a:t>
                      </a:r>
                      <a:r>
                        <a:rPr lang="en-IN" sz="1800" dirty="0">
                          <a:latin typeface="Sitka Text" panose="02000505000000020004" pitchFamily="2" charset="0"/>
                        </a:rPr>
                        <a:t>ONLY SELF-DECLARATION TO BE SUBMITTED</a:t>
                      </a:r>
                    </a:p>
                    <a:p>
                      <a:r>
                        <a:rPr lang="en-IN" sz="1800" b="1" i="1" dirty="0">
                          <a:latin typeface="Sitka Text" panose="02000505000000020004" pitchFamily="2" charset="0"/>
                        </a:rPr>
                        <a:t>[DELETED]</a:t>
                      </a:r>
                    </a:p>
                  </a:txBody>
                  <a:tcPr/>
                </a:tc>
                <a:extLst>
                  <a:ext uri="{0D108BD9-81ED-4DB2-BD59-A6C34878D82A}">
                    <a16:rowId xmlns:a16="http://schemas.microsoft.com/office/drawing/2014/main" val="2438534857"/>
                  </a:ext>
                </a:extLst>
              </a:tr>
              <a:tr h="370840">
                <a:tc>
                  <a:txBody>
                    <a:bodyPr/>
                    <a:lstStyle/>
                    <a:p>
                      <a:r>
                        <a:rPr lang="en-US" sz="1800" b="1" dirty="0">
                          <a:latin typeface="Sitka Text" panose="02000505000000020004" pitchFamily="2" charset="0"/>
                        </a:rPr>
                        <a:t>FAQ No. 58 dated 23rd July 2019</a:t>
                      </a:r>
                    </a:p>
                  </a:txBody>
                  <a:tcPr/>
                </a:tc>
                <a:tc>
                  <a:txBody>
                    <a:bodyPr/>
                    <a:lstStyle/>
                    <a:p>
                      <a:r>
                        <a:rPr lang="en-US" sz="1800" b="1" dirty="0">
                          <a:latin typeface="Sitka Text" panose="02000505000000020004" pitchFamily="2" charset="0"/>
                        </a:rPr>
                        <a:t>YES.</a:t>
                      </a:r>
                      <a:r>
                        <a:rPr lang="en-US" sz="1800" dirty="0">
                          <a:latin typeface="Sitka Text" panose="02000505000000020004" pitchFamily="2" charset="0"/>
                        </a:rPr>
                        <a:t> ORIGINAL TO BE RETAINED &amp; COPIES TO BE SUBMITTED TO BANK</a:t>
                      </a:r>
                    </a:p>
                  </a:txBody>
                  <a:tcPr/>
                </a:tc>
                <a:extLst>
                  <a:ext uri="{0D108BD9-81ED-4DB2-BD59-A6C34878D82A}">
                    <a16:rowId xmlns:a16="http://schemas.microsoft.com/office/drawing/2014/main" val="302406131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kern="1200" dirty="0">
                          <a:solidFill>
                            <a:schemeClr val="dk1"/>
                          </a:solidFill>
                          <a:latin typeface="Sitka Text" panose="02000505000000020004" pitchFamily="2" charset="0"/>
                          <a:ea typeface="+mn-ea"/>
                          <a:cs typeface="+mn-cs"/>
                        </a:rPr>
                        <a:t>Circular No. 39/2021 dated 28th Dec 2021</a:t>
                      </a:r>
                    </a:p>
                  </a:txBody>
                  <a:tcPr/>
                </a:tc>
                <a:tc>
                  <a:txBody>
                    <a:bodyPr/>
                    <a:lstStyle/>
                    <a:p>
                      <a:r>
                        <a:rPr lang="en-IN" sz="1800" b="1" kern="1200" dirty="0">
                          <a:solidFill>
                            <a:schemeClr val="dk1"/>
                          </a:solidFill>
                          <a:latin typeface="Sitka Text" panose="02000505000000020004" pitchFamily="2" charset="0"/>
                          <a:ea typeface="+mn-ea"/>
                          <a:cs typeface="+mn-cs"/>
                        </a:rPr>
                        <a:t>YES. </a:t>
                      </a:r>
                      <a:r>
                        <a:rPr lang="en-IN" sz="1800" kern="1200" dirty="0">
                          <a:solidFill>
                            <a:schemeClr val="dk1"/>
                          </a:solidFill>
                          <a:latin typeface="Sitka Text" panose="02000505000000020004" pitchFamily="2" charset="0"/>
                          <a:ea typeface="+mn-ea"/>
                          <a:cs typeface="+mn-cs"/>
                        </a:rPr>
                        <a:t>SUBMIT TO BANK AT THE TIME OF EVERY WITHDRAWAL &amp; COPIES ONLINE TO MAHARERA</a:t>
                      </a:r>
                    </a:p>
                  </a:txBody>
                  <a:tcPr/>
                </a:tc>
                <a:extLst>
                  <a:ext uri="{0D108BD9-81ED-4DB2-BD59-A6C34878D82A}">
                    <a16:rowId xmlns:a16="http://schemas.microsoft.com/office/drawing/2014/main" val="152142178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800" b="1" kern="1200" dirty="0">
                          <a:solidFill>
                            <a:schemeClr val="dk1"/>
                          </a:solidFill>
                          <a:latin typeface="Sitka Text" panose="02000505000000020004" pitchFamily="2" charset="0"/>
                          <a:ea typeface="+mn-ea"/>
                          <a:cs typeface="+mn-cs"/>
                        </a:rPr>
                        <a:t>Circular No. 39A/2022 dated 17th Mar 2022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N" sz="1800" b="1" kern="1200" dirty="0">
                        <a:solidFill>
                          <a:schemeClr val="dk1"/>
                        </a:solidFill>
                        <a:latin typeface="Sitka Text" panose="02000505000000020004" pitchFamily="2" charset="0"/>
                        <a:ea typeface="+mn-ea"/>
                        <a:cs typeface="+mn-cs"/>
                      </a:endParaRPr>
                    </a:p>
                  </a:txBody>
                  <a:tcPr/>
                </a:tc>
                <a:tc>
                  <a:txBody>
                    <a:bodyPr/>
                    <a:lstStyle/>
                    <a:p>
                      <a:r>
                        <a:rPr lang="en-IN" sz="1800" kern="1200" dirty="0">
                          <a:solidFill>
                            <a:schemeClr val="dk1"/>
                          </a:solidFill>
                          <a:latin typeface="Sitka Text" panose="02000505000000020004" pitchFamily="2" charset="0"/>
                          <a:ea typeface="+mn-ea"/>
                          <a:cs typeface="+mn-cs"/>
                        </a:rPr>
                        <a:t>YES. BUT IF WITHDRAWAL IN TRANCHES SAME CERTIFICATE &amp; DECLARATION</a:t>
                      </a:r>
                    </a:p>
                  </a:txBody>
                  <a:tcPr/>
                </a:tc>
                <a:extLst>
                  <a:ext uri="{0D108BD9-81ED-4DB2-BD59-A6C34878D82A}">
                    <a16:rowId xmlns:a16="http://schemas.microsoft.com/office/drawing/2014/main" val="347217095"/>
                  </a:ext>
                </a:extLst>
              </a:tr>
            </a:tbl>
          </a:graphicData>
        </a:graphic>
      </p:graphicFrame>
      <p:pic>
        <p:nvPicPr>
          <p:cNvPr id="3" name="Picture 2" descr="A picture containing text&#10;&#10;Description automatically generated">
            <a:extLst>
              <a:ext uri="{FF2B5EF4-FFF2-40B4-BE49-F238E27FC236}">
                <a16:creationId xmlns:a16="http://schemas.microsoft.com/office/drawing/2014/main" id="{BB74EED1-7291-4C42-AA54-16E379B43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5565" y="4673807"/>
            <a:ext cx="2442760" cy="2155376"/>
          </a:xfrm>
          <a:prstGeom prst="rect">
            <a:avLst/>
          </a:prstGeom>
        </p:spPr>
      </p:pic>
      <p:sp>
        <p:nvSpPr>
          <p:cNvPr id="4" name="Footer Placeholder 3">
            <a:extLst>
              <a:ext uri="{FF2B5EF4-FFF2-40B4-BE49-F238E27FC236}">
                <a16:creationId xmlns:a16="http://schemas.microsoft.com/office/drawing/2014/main" id="{BFB5291B-12F4-F583-D0F5-56C74BB414A6}"/>
              </a:ext>
            </a:extLst>
          </p:cNvPr>
          <p:cNvSpPr>
            <a:spLocks noGrp="1"/>
          </p:cNvSpPr>
          <p:nvPr>
            <p:ph type="ftr" sz="quarter" idx="11"/>
          </p:nvPr>
        </p:nvSpPr>
        <p:spPr/>
        <p:txBody>
          <a:bodyPr/>
          <a:lstStyle/>
          <a:p>
            <a:r>
              <a:rPr lang="en-US" b="1" dirty="0">
                <a:latin typeface="Sitka Text" panose="02000505000000020004" pitchFamily="2" charset="0"/>
              </a:rPr>
              <a:t>Prepared by CA. Aditya Zantye, FCA, DISA</a:t>
            </a:r>
          </a:p>
        </p:txBody>
      </p:sp>
    </p:spTree>
    <p:extLst>
      <p:ext uri="{BB962C8B-B14F-4D97-AF65-F5344CB8AC3E}">
        <p14:creationId xmlns:p14="http://schemas.microsoft.com/office/powerpoint/2010/main" val="307166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686500" y="571500"/>
            <a:ext cx="7200000" cy="11520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PROMOTER- COMPLIANCES</a:t>
            </a:r>
          </a:p>
        </p:txBody>
      </p:sp>
      <p:pic>
        <p:nvPicPr>
          <p:cNvPr id="5" name="Picture 4">
            <a:extLst>
              <a:ext uri="{FF2B5EF4-FFF2-40B4-BE49-F238E27FC236}">
                <a16:creationId xmlns:a16="http://schemas.microsoft.com/office/drawing/2014/main" id="{0D687EC4-F392-C753-BC2C-3A6BBFD47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380" y="2127412"/>
            <a:ext cx="4268599" cy="30070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7596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014986" y="657225"/>
            <a:ext cx="8543475" cy="1900238"/>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REGULAR UPDATES</a:t>
            </a:r>
          </a:p>
        </p:txBody>
      </p:sp>
      <p:sp>
        <p:nvSpPr>
          <p:cNvPr id="4" name="Rectangle: Diagonal Corners Rounded 3">
            <a:extLst>
              <a:ext uri="{FF2B5EF4-FFF2-40B4-BE49-F238E27FC236}">
                <a16:creationId xmlns:a16="http://schemas.microsoft.com/office/drawing/2014/main" id="{B620ECFD-DCDC-4D4E-DDE8-D467377FF181}"/>
              </a:ext>
            </a:extLst>
          </p:cNvPr>
          <p:cNvSpPr/>
          <p:nvPr/>
        </p:nvSpPr>
        <p:spPr>
          <a:xfrm>
            <a:off x="942975" y="2900363"/>
            <a:ext cx="3314700"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ENCUMBRANCE REPORT</a:t>
            </a:r>
            <a:endParaRPr lang="en-IN" sz="2800" b="1" i="1" dirty="0">
              <a:effectLst>
                <a:outerShdw blurRad="38100" dist="38100" dir="2700000" algn="tl">
                  <a:srgbClr val="000000">
                    <a:alpha val="43137"/>
                  </a:srgbClr>
                </a:outerShdw>
              </a:effectLst>
              <a:latin typeface="Sitka Text" pitchFamily="2" charset="0"/>
            </a:endParaRPr>
          </a:p>
        </p:txBody>
      </p:sp>
      <p:sp>
        <p:nvSpPr>
          <p:cNvPr id="5" name="Rectangle: Diagonal Corners Rounded 4">
            <a:extLst>
              <a:ext uri="{FF2B5EF4-FFF2-40B4-BE49-F238E27FC236}">
                <a16:creationId xmlns:a16="http://schemas.microsoft.com/office/drawing/2014/main" id="{1485A07A-1045-E1A4-BFC0-5AE6E8FA252E}"/>
              </a:ext>
            </a:extLst>
          </p:cNvPr>
          <p:cNvSpPr/>
          <p:nvPr/>
        </p:nvSpPr>
        <p:spPr>
          <a:xfrm>
            <a:off x="4438650" y="2867026"/>
            <a:ext cx="3314700"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CERSAI</a:t>
            </a:r>
            <a:endParaRPr lang="en-IN" sz="2800" b="1" i="1" dirty="0">
              <a:effectLst>
                <a:outerShdw blurRad="38100" dist="38100" dir="2700000" algn="tl">
                  <a:srgbClr val="000000">
                    <a:alpha val="43137"/>
                  </a:srgbClr>
                </a:outerShdw>
              </a:effectLst>
              <a:latin typeface="Sitka Text" pitchFamily="2" charset="0"/>
            </a:endParaRPr>
          </a:p>
        </p:txBody>
      </p:sp>
      <p:sp>
        <p:nvSpPr>
          <p:cNvPr id="7" name="Rectangle: Diagonal Corners Rounded 6">
            <a:extLst>
              <a:ext uri="{FF2B5EF4-FFF2-40B4-BE49-F238E27FC236}">
                <a16:creationId xmlns:a16="http://schemas.microsoft.com/office/drawing/2014/main" id="{67785301-B4E6-7C1B-34F7-7ECDA0E7A168}"/>
              </a:ext>
            </a:extLst>
          </p:cNvPr>
          <p:cNvSpPr/>
          <p:nvPr/>
        </p:nvSpPr>
        <p:spPr>
          <a:xfrm>
            <a:off x="7934325" y="2867025"/>
            <a:ext cx="3314700"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PROJECT PROFESSIONALS</a:t>
            </a:r>
            <a:endParaRPr lang="en-IN" sz="2800" b="1" i="1" dirty="0">
              <a:effectLst>
                <a:outerShdw blurRad="38100" dist="38100" dir="2700000" algn="tl">
                  <a:srgbClr val="000000">
                    <a:alpha val="43137"/>
                  </a:srgbClr>
                </a:outerShdw>
              </a:effectLst>
              <a:latin typeface="Sitka Text" pitchFamily="2" charset="0"/>
            </a:endParaRPr>
          </a:p>
        </p:txBody>
      </p:sp>
      <p:sp>
        <p:nvSpPr>
          <p:cNvPr id="8" name="Rectangle: Diagonal Corners Rounded 7">
            <a:extLst>
              <a:ext uri="{FF2B5EF4-FFF2-40B4-BE49-F238E27FC236}">
                <a16:creationId xmlns:a16="http://schemas.microsoft.com/office/drawing/2014/main" id="{25C71354-E7C3-9624-55B1-4C7F0BBD76E6}"/>
              </a:ext>
            </a:extLst>
          </p:cNvPr>
          <p:cNvSpPr/>
          <p:nvPr/>
        </p:nvSpPr>
        <p:spPr>
          <a:xfrm>
            <a:off x="1776693" y="4628801"/>
            <a:ext cx="3314700"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FORMATION OF SOCIETY</a:t>
            </a:r>
            <a:endParaRPr lang="en-IN" sz="2800" b="1" i="1" dirty="0">
              <a:effectLst>
                <a:outerShdw blurRad="38100" dist="38100" dir="2700000" algn="tl">
                  <a:srgbClr val="000000">
                    <a:alpha val="43137"/>
                  </a:srgbClr>
                </a:outerShdw>
              </a:effectLst>
              <a:latin typeface="Sitka Text" pitchFamily="2" charset="0"/>
            </a:endParaRPr>
          </a:p>
        </p:txBody>
      </p:sp>
      <p:sp>
        <p:nvSpPr>
          <p:cNvPr id="10" name="Rectangle: Diagonal Corners Rounded 9">
            <a:extLst>
              <a:ext uri="{FF2B5EF4-FFF2-40B4-BE49-F238E27FC236}">
                <a16:creationId xmlns:a16="http://schemas.microsoft.com/office/drawing/2014/main" id="{24722A43-AC01-34AB-CA10-C6168C65D791}"/>
              </a:ext>
            </a:extLst>
          </p:cNvPr>
          <p:cNvSpPr/>
          <p:nvPr/>
        </p:nvSpPr>
        <p:spPr>
          <a:xfrm>
            <a:off x="6549278" y="4662138"/>
            <a:ext cx="3314700"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LITIGATION DETAILS</a:t>
            </a:r>
            <a:endParaRPr lang="en-IN" sz="2800" b="1" i="1" dirty="0">
              <a:effectLst>
                <a:outerShdw blurRad="38100" dist="38100" dir="2700000" algn="tl">
                  <a:srgbClr val="000000">
                    <a:alpha val="43137"/>
                  </a:srgbClr>
                </a:outerShdw>
              </a:effectLst>
              <a:latin typeface="Sitka Text" pitchFamily="2" charset="0"/>
            </a:endParaRPr>
          </a:p>
        </p:txBody>
      </p:sp>
    </p:spTree>
    <p:extLst>
      <p:ext uri="{BB962C8B-B14F-4D97-AF65-F5344CB8AC3E}">
        <p14:creationId xmlns:p14="http://schemas.microsoft.com/office/powerpoint/2010/main" val="2065661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oy figure holding a tablet&#10;&#10;Description automatically generated with low confidence">
            <a:hlinkClick r:id="rId2"/>
            <a:extLst>
              <a:ext uri="{FF2B5EF4-FFF2-40B4-BE49-F238E27FC236}">
                <a16:creationId xmlns:a16="http://schemas.microsoft.com/office/drawing/2014/main" id="{E725B843-DE7B-452E-AD0A-A8D25D2AB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434" y="924465"/>
            <a:ext cx="2190496" cy="2617091"/>
          </a:xfrm>
          <a:prstGeom prst="rect">
            <a:avLst/>
          </a:prstGeom>
        </p:spPr>
      </p:pic>
      <p:pic>
        <p:nvPicPr>
          <p:cNvPr id="3" name="Picture 2" descr="A picture containing toy&#10;&#10;Description automatically generated">
            <a:hlinkClick r:id="rId4"/>
            <a:extLst>
              <a:ext uri="{FF2B5EF4-FFF2-40B4-BE49-F238E27FC236}">
                <a16:creationId xmlns:a16="http://schemas.microsoft.com/office/drawing/2014/main" id="{8E1D2211-A1DF-4E2E-9756-B4C1E9AD4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8061" y="1058937"/>
            <a:ext cx="2005504" cy="2265794"/>
          </a:xfrm>
          <a:prstGeom prst="rect">
            <a:avLst/>
          </a:prstGeom>
        </p:spPr>
      </p:pic>
      <p:pic>
        <p:nvPicPr>
          <p:cNvPr id="4" name="Picture 3" descr="Graphical user interface, website&#10;&#10;Description automatically generated">
            <a:hlinkClick r:id="rId6"/>
            <a:extLst>
              <a:ext uri="{FF2B5EF4-FFF2-40B4-BE49-F238E27FC236}">
                <a16:creationId xmlns:a16="http://schemas.microsoft.com/office/drawing/2014/main" id="{98916DFF-2CF2-43B7-AA6D-F6158DF5D4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434" y="3072470"/>
            <a:ext cx="5875970" cy="4197122"/>
          </a:xfrm>
          <a:prstGeom prst="rect">
            <a:avLst/>
          </a:prstGeom>
        </p:spPr>
      </p:pic>
      <p:pic>
        <p:nvPicPr>
          <p:cNvPr id="5" name="Picture 4" descr="A person wearing a suit and tie&#10;&#10;Description automatically generated with low confidence">
            <a:hlinkClick r:id="rId8"/>
            <a:extLst>
              <a:ext uri="{FF2B5EF4-FFF2-40B4-BE49-F238E27FC236}">
                <a16:creationId xmlns:a16="http://schemas.microsoft.com/office/drawing/2014/main" id="{6412E95A-AAE3-452A-A961-A5E987D856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39990" y="3208311"/>
            <a:ext cx="3362388" cy="3375369"/>
          </a:xfrm>
          <a:prstGeom prst="rect">
            <a:avLst/>
          </a:prstGeom>
        </p:spPr>
      </p:pic>
      <p:pic>
        <p:nvPicPr>
          <p:cNvPr id="6" name="Picture 5" descr="A picture containing text, clock&#10;&#10;Description automatically generated">
            <a:hlinkClick r:id="rId10"/>
            <a:extLst>
              <a:ext uri="{FF2B5EF4-FFF2-40B4-BE49-F238E27FC236}">
                <a16:creationId xmlns:a16="http://schemas.microsoft.com/office/drawing/2014/main" id="{8267C460-FAB1-422B-8C4A-6EE06244013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76438" y="3310509"/>
            <a:ext cx="3176331" cy="3273171"/>
          </a:xfrm>
          <a:prstGeom prst="rect">
            <a:avLst/>
          </a:prstGeom>
        </p:spPr>
      </p:pic>
      <p:pic>
        <p:nvPicPr>
          <p:cNvPr id="8" name="Picture 7" descr="A picture containing toy, doll&#10;&#10;Description automatically generated">
            <a:hlinkClick r:id="rId12"/>
            <a:extLst>
              <a:ext uri="{FF2B5EF4-FFF2-40B4-BE49-F238E27FC236}">
                <a16:creationId xmlns:a16="http://schemas.microsoft.com/office/drawing/2014/main" id="{11156FDA-6619-42A0-B159-FECB3C3C8BD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17759" y="1044715"/>
            <a:ext cx="2616626" cy="2265794"/>
          </a:xfrm>
          <a:prstGeom prst="rect">
            <a:avLst/>
          </a:prstGeom>
        </p:spPr>
      </p:pic>
      <p:sp>
        <p:nvSpPr>
          <p:cNvPr id="7" name="Oval 6">
            <a:extLst>
              <a:ext uri="{FF2B5EF4-FFF2-40B4-BE49-F238E27FC236}">
                <a16:creationId xmlns:a16="http://schemas.microsoft.com/office/drawing/2014/main" id="{74831B46-B0F2-2A88-209C-1A1E05BE3C5B}"/>
              </a:ext>
            </a:extLst>
          </p:cNvPr>
          <p:cNvSpPr/>
          <p:nvPr/>
        </p:nvSpPr>
        <p:spPr>
          <a:xfrm>
            <a:off x="488572" y="924465"/>
            <a:ext cx="749385" cy="70738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000" b="1" dirty="0">
                <a:latin typeface="Sitka Text" panose="02000505000000020004" pitchFamily="2" charset="0"/>
              </a:rPr>
              <a:t>1</a:t>
            </a:r>
          </a:p>
        </p:txBody>
      </p:sp>
      <p:sp>
        <p:nvSpPr>
          <p:cNvPr id="9" name="Oval 8">
            <a:extLst>
              <a:ext uri="{FF2B5EF4-FFF2-40B4-BE49-F238E27FC236}">
                <a16:creationId xmlns:a16="http://schemas.microsoft.com/office/drawing/2014/main" id="{86850334-84B3-9D33-4298-F725CA157E5C}"/>
              </a:ext>
            </a:extLst>
          </p:cNvPr>
          <p:cNvSpPr/>
          <p:nvPr/>
        </p:nvSpPr>
        <p:spPr>
          <a:xfrm>
            <a:off x="3606618" y="904050"/>
            <a:ext cx="749385" cy="70738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000" b="1" dirty="0">
                <a:latin typeface="Sitka Text" panose="02000505000000020004" pitchFamily="2" charset="0"/>
              </a:rPr>
              <a:t>2</a:t>
            </a:r>
          </a:p>
        </p:txBody>
      </p:sp>
      <p:sp>
        <p:nvSpPr>
          <p:cNvPr id="11" name="Oval 10">
            <a:extLst>
              <a:ext uri="{FF2B5EF4-FFF2-40B4-BE49-F238E27FC236}">
                <a16:creationId xmlns:a16="http://schemas.microsoft.com/office/drawing/2014/main" id="{9934ECF2-7CA6-C81C-390E-765E2A2ACD4B}"/>
              </a:ext>
            </a:extLst>
          </p:cNvPr>
          <p:cNvSpPr/>
          <p:nvPr/>
        </p:nvSpPr>
        <p:spPr>
          <a:xfrm>
            <a:off x="6800941" y="904049"/>
            <a:ext cx="749385" cy="70738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000" b="1" dirty="0">
                <a:latin typeface="Sitka Text" panose="02000505000000020004" pitchFamily="2" charset="0"/>
              </a:rPr>
              <a:t>2A</a:t>
            </a:r>
          </a:p>
        </p:txBody>
      </p:sp>
      <p:sp>
        <p:nvSpPr>
          <p:cNvPr id="12" name="Oval 11">
            <a:extLst>
              <a:ext uri="{FF2B5EF4-FFF2-40B4-BE49-F238E27FC236}">
                <a16:creationId xmlns:a16="http://schemas.microsoft.com/office/drawing/2014/main" id="{11B6F9B7-1316-4BF8-0F71-3961776548FA}"/>
              </a:ext>
            </a:extLst>
          </p:cNvPr>
          <p:cNvSpPr/>
          <p:nvPr/>
        </p:nvSpPr>
        <p:spPr>
          <a:xfrm>
            <a:off x="349767" y="3575512"/>
            <a:ext cx="749385" cy="70738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000" b="1" dirty="0">
                <a:latin typeface="Sitka Text" panose="02000505000000020004" pitchFamily="2" charset="0"/>
              </a:rPr>
              <a:t>3</a:t>
            </a:r>
          </a:p>
        </p:txBody>
      </p:sp>
      <p:sp>
        <p:nvSpPr>
          <p:cNvPr id="13" name="Oval 12">
            <a:extLst>
              <a:ext uri="{FF2B5EF4-FFF2-40B4-BE49-F238E27FC236}">
                <a16:creationId xmlns:a16="http://schemas.microsoft.com/office/drawing/2014/main" id="{C76565DF-912D-926C-EE10-AAFEEDB01375}"/>
              </a:ext>
            </a:extLst>
          </p:cNvPr>
          <p:cNvSpPr/>
          <p:nvPr/>
        </p:nvSpPr>
        <p:spPr>
          <a:xfrm>
            <a:off x="3606618" y="3575512"/>
            <a:ext cx="749385" cy="70738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000" b="1" dirty="0">
                <a:latin typeface="Sitka Text" panose="02000505000000020004" pitchFamily="2" charset="0"/>
              </a:rPr>
              <a:t>4</a:t>
            </a:r>
          </a:p>
        </p:txBody>
      </p:sp>
      <p:sp>
        <p:nvSpPr>
          <p:cNvPr id="14" name="Oval 13">
            <a:extLst>
              <a:ext uri="{FF2B5EF4-FFF2-40B4-BE49-F238E27FC236}">
                <a16:creationId xmlns:a16="http://schemas.microsoft.com/office/drawing/2014/main" id="{CB71CF1A-13F9-4FB4-6647-7F6799E520D4}"/>
              </a:ext>
            </a:extLst>
          </p:cNvPr>
          <p:cNvSpPr/>
          <p:nvPr/>
        </p:nvSpPr>
        <p:spPr>
          <a:xfrm>
            <a:off x="6818032" y="3575512"/>
            <a:ext cx="749385" cy="70738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000" b="1" dirty="0">
                <a:latin typeface="Sitka Text" panose="02000505000000020004" pitchFamily="2" charset="0"/>
              </a:rPr>
              <a:t>5</a:t>
            </a:r>
          </a:p>
        </p:txBody>
      </p:sp>
      <p:sp>
        <p:nvSpPr>
          <p:cNvPr id="10" name="Footer Placeholder 9">
            <a:extLst>
              <a:ext uri="{FF2B5EF4-FFF2-40B4-BE49-F238E27FC236}">
                <a16:creationId xmlns:a16="http://schemas.microsoft.com/office/drawing/2014/main" id="{22F2340E-655B-8057-1F77-7ED8A221C1ED}"/>
              </a:ext>
            </a:extLst>
          </p:cNvPr>
          <p:cNvSpPr>
            <a:spLocks noGrp="1"/>
          </p:cNvSpPr>
          <p:nvPr>
            <p:ph type="ftr" sz="quarter" idx="11"/>
          </p:nvPr>
        </p:nvSpPr>
        <p:spPr/>
        <p:txBody>
          <a:bodyPr/>
          <a:lstStyle/>
          <a:p>
            <a:r>
              <a:rPr lang="en-US"/>
              <a:t>Prepared by CA. Aditya Zantye, FCA, DISA</a:t>
            </a:r>
            <a:endParaRPr lang="en-US" dirty="0"/>
          </a:p>
        </p:txBody>
      </p:sp>
    </p:spTree>
    <p:extLst>
      <p:ext uri="{BB962C8B-B14F-4D97-AF65-F5344CB8AC3E}">
        <p14:creationId xmlns:p14="http://schemas.microsoft.com/office/powerpoint/2010/main" val="2502244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
                                          </p:val>
                                        </p:tav>
                                        <p:tav tm="100000">
                                          <p:val>
                                            <p:strVal val="#ppt_w"/>
                                          </p:val>
                                        </p:tav>
                                      </p:tavLst>
                                    </p:anim>
                                    <p:anim calcmode="lin" valueType="num">
                                      <p:cBhvr>
                                        <p:cTn id="61" dur="500" fill="hold"/>
                                        <p:tgtEl>
                                          <p:spTgt spid="5"/>
                                        </p:tgtEl>
                                        <p:attrNameLst>
                                          <p:attrName>ppt_h</p:attrName>
                                        </p:attrNameLst>
                                      </p:cBhvr>
                                      <p:tavLst>
                                        <p:tav tm="0">
                                          <p:val>
                                            <p:fltVal val="0"/>
                                          </p:val>
                                        </p:tav>
                                        <p:tav tm="100000">
                                          <p:val>
                                            <p:strVal val="#ppt_h"/>
                                          </p:val>
                                        </p:tav>
                                      </p:tavLst>
                                    </p:anim>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686500" y="571500"/>
            <a:ext cx="7200000" cy="11520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PROMOTER- COMPLIANCES</a:t>
            </a:r>
          </a:p>
        </p:txBody>
      </p:sp>
      <p:pic>
        <p:nvPicPr>
          <p:cNvPr id="4" name="Picture 3">
            <a:extLst>
              <a:ext uri="{FF2B5EF4-FFF2-40B4-BE49-F238E27FC236}">
                <a16:creationId xmlns:a16="http://schemas.microsoft.com/office/drawing/2014/main" id="{E1A68E48-5875-BFE2-F1A7-12CE9224C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511" y="2369370"/>
            <a:ext cx="2655347" cy="2655347"/>
          </a:xfrm>
          <a:prstGeom prst="rect">
            <a:avLst/>
          </a:prstGeom>
        </p:spPr>
      </p:pic>
    </p:spTree>
    <p:extLst>
      <p:ext uri="{BB962C8B-B14F-4D97-AF65-F5344CB8AC3E}">
        <p14:creationId xmlns:p14="http://schemas.microsoft.com/office/powerpoint/2010/main" val="2581861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sp>
        <p:nvSpPr>
          <p:cNvPr id="6" name="Scroll: Horizontal 5">
            <a:extLst>
              <a:ext uri="{FF2B5EF4-FFF2-40B4-BE49-F238E27FC236}">
                <a16:creationId xmlns:a16="http://schemas.microsoft.com/office/drawing/2014/main" id="{3C9D1C66-FDE7-004C-25F6-D3A029BEBFC7}"/>
              </a:ext>
            </a:extLst>
          </p:cNvPr>
          <p:cNvSpPr/>
          <p:nvPr/>
        </p:nvSpPr>
        <p:spPr>
          <a:xfrm>
            <a:off x="2686500" y="571500"/>
            <a:ext cx="7200000" cy="11520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tx2"/>
                </a:solidFill>
                <a:latin typeface="Sitka Text" panose="02000505000000020004" pitchFamily="2" charset="0"/>
              </a:rPr>
              <a:t>ON COMPLETION OF PROJECT</a:t>
            </a:r>
          </a:p>
        </p:txBody>
      </p:sp>
      <p:pic>
        <p:nvPicPr>
          <p:cNvPr id="10" name="Picture 9">
            <a:extLst>
              <a:ext uri="{FF2B5EF4-FFF2-40B4-BE49-F238E27FC236}">
                <a16:creationId xmlns:a16="http://schemas.microsoft.com/office/drawing/2014/main" id="{B1C9931D-BF60-47E5-487A-CE1D04BD5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325" y="1643062"/>
            <a:ext cx="6343650" cy="3571875"/>
          </a:xfrm>
          <a:prstGeom prst="rect">
            <a:avLst/>
          </a:prstGeom>
        </p:spPr>
      </p:pic>
      <p:sp>
        <p:nvSpPr>
          <p:cNvPr id="2" name="Rectangle: Diagonal Corners Rounded 1">
            <a:extLst>
              <a:ext uri="{FF2B5EF4-FFF2-40B4-BE49-F238E27FC236}">
                <a16:creationId xmlns:a16="http://schemas.microsoft.com/office/drawing/2014/main" id="{FA244E27-4C7D-44D3-95BB-E3356D7C9D2A}"/>
              </a:ext>
            </a:extLst>
          </p:cNvPr>
          <p:cNvSpPr/>
          <p:nvPr/>
        </p:nvSpPr>
        <p:spPr>
          <a:xfrm>
            <a:off x="6571800" y="1741326"/>
            <a:ext cx="3314700"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FORM 4</a:t>
            </a:r>
            <a:endParaRPr lang="en-IN" sz="2800" b="1" i="1" dirty="0">
              <a:effectLst>
                <a:outerShdw blurRad="38100" dist="38100" dir="2700000" algn="tl">
                  <a:srgbClr val="000000">
                    <a:alpha val="43137"/>
                  </a:srgbClr>
                </a:outerShdw>
              </a:effectLst>
              <a:latin typeface="Sitka Text" pitchFamily="2" charset="0"/>
            </a:endParaRPr>
          </a:p>
        </p:txBody>
      </p:sp>
      <p:sp>
        <p:nvSpPr>
          <p:cNvPr id="5" name="Rectangle: Diagonal Corners Rounded 4">
            <a:extLst>
              <a:ext uri="{FF2B5EF4-FFF2-40B4-BE49-F238E27FC236}">
                <a16:creationId xmlns:a16="http://schemas.microsoft.com/office/drawing/2014/main" id="{7172B407-5859-E2A2-4D9C-0CCDC8E0FDA1}"/>
              </a:ext>
            </a:extLst>
          </p:cNvPr>
          <p:cNvSpPr/>
          <p:nvPr/>
        </p:nvSpPr>
        <p:spPr>
          <a:xfrm>
            <a:off x="6571800" y="3209294"/>
            <a:ext cx="3314700" cy="12715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OC</a:t>
            </a:r>
            <a:endParaRPr lang="en-IN" sz="2800" b="1" i="1" dirty="0">
              <a:effectLst>
                <a:outerShdw blurRad="38100" dist="38100" dir="2700000" algn="tl">
                  <a:srgbClr val="000000">
                    <a:alpha val="43137"/>
                  </a:srgbClr>
                </a:outerShdw>
              </a:effectLst>
              <a:latin typeface="Sitka Text" pitchFamily="2" charset="0"/>
            </a:endParaRPr>
          </a:p>
        </p:txBody>
      </p:sp>
      <p:sp>
        <p:nvSpPr>
          <p:cNvPr id="7" name="Rectangle: Diagonal Corners Rounded 6">
            <a:extLst>
              <a:ext uri="{FF2B5EF4-FFF2-40B4-BE49-F238E27FC236}">
                <a16:creationId xmlns:a16="http://schemas.microsoft.com/office/drawing/2014/main" id="{2B8A7BA0-110B-7D78-6C7F-563446FACC74}"/>
              </a:ext>
            </a:extLst>
          </p:cNvPr>
          <p:cNvSpPr/>
          <p:nvPr/>
        </p:nvSpPr>
        <p:spPr>
          <a:xfrm>
            <a:off x="6571800" y="4677262"/>
            <a:ext cx="3314700" cy="1746652"/>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effectLst>
                  <a:outerShdw blurRad="38100" dist="38100" dir="2700000" algn="tl">
                    <a:srgbClr val="000000">
                      <a:alpha val="43137"/>
                    </a:srgbClr>
                  </a:outerShdw>
                </a:effectLst>
                <a:latin typeface="Sitka Text" pitchFamily="2" charset="0"/>
              </a:rPr>
              <a:t>DISCLOSURE BY PROMOTER &amp; AOA ON CONVEYANCE</a:t>
            </a:r>
            <a:endParaRPr lang="en-IN" sz="2800" b="1" i="1" dirty="0">
              <a:effectLst>
                <a:outerShdw blurRad="38100" dist="38100" dir="2700000" algn="tl">
                  <a:srgbClr val="000000">
                    <a:alpha val="43137"/>
                  </a:srgbClr>
                </a:outerShdw>
              </a:effectLst>
              <a:latin typeface="Sitka Text" pitchFamily="2" charset="0"/>
            </a:endParaRPr>
          </a:p>
        </p:txBody>
      </p:sp>
    </p:spTree>
    <p:extLst>
      <p:ext uri="{BB962C8B-B14F-4D97-AF65-F5344CB8AC3E}">
        <p14:creationId xmlns:p14="http://schemas.microsoft.com/office/powerpoint/2010/main" val="3091405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2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0B66245-13BC-4560-6313-EE19C79F29E8}"/>
              </a:ext>
            </a:extLst>
          </p:cNvPr>
          <p:cNvSpPr>
            <a:spLocks noGrp="1"/>
          </p:cNvSpPr>
          <p:nvPr>
            <p:ph type="ftr" sz="quarter" idx="11"/>
          </p:nvPr>
        </p:nvSpPr>
        <p:spPr/>
        <p:txBody>
          <a:bodyPr/>
          <a:lstStyle/>
          <a:p>
            <a:r>
              <a:rPr lang="en-US"/>
              <a:t>Prepared by CA. Aditya Zantye, FCA, DISA</a:t>
            </a:r>
            <a:endParaRPr lang="en-US" dirty="0"/>
          </a:p>
        </p:txBody>
      </p:sp>
      <p:pic>
        <p:nvPicPr>
          <p:cNvPr id="5" name="Picture 4">
            <a:extLst>
              <a:ext uri="{FF2B5EF4-FFF2-40B4-BE49-F238E27FC236}">
                <a16:creationId xmlns:a16="http://schemas.microsoft.com/office/drawing/2014/main" id="{8241B215-D86C-C4FE-F139-CB5273762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605118"/>
            <a:ext cx="2743200" cy="62528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894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46722B-C819-155F-0622-896065F638DE}"/>
              </a:ext>
            </a:extLst>
          </p:cNvPr>
          <p:cNvSpPr>
            <a:spLocks noGrp="1"/>
          </p:cNvSpPr>
          <p:nvPr>
            <p:ph type="ftr" sz="quarter" idx="11"/>
          </p:nvPr>
        </p:nvSpPr>
        <p:spPr/>
        <p:txBody>
          <a:bodyPr/>
          <a:lstStyle/>
          <a:p>
            <a:r>
              <a:rPr lang="en-US"/>
              <a:t>Prepared by CA. Aditya Zantye, FCA, DISA</a:t>
            </a:r>
            <a:endParaRPr lang="en-US" dirty="0"/>
          </a:p>
        </p:txBody>
      </p:sp>
      <p:pic>
        <p:nvPicPr>
          <p:cNvPr id="4" name="Picture 3">
            <a:extLst>
              <a:ext uri="{FF2B5EF4-FFF2-40B4-BE49-F238E27FC236}">
                <a16:creationId xmlns:a16="http://schemas.microsoft.com/office/drawing/2014/main" id="{8B0FF86F-2166-3192-9F6A-71F67C3B6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837" y="909637"/>
            <a:ext cx="10220325" cy="50387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16082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DEBEFC-B152-5631-106F-2D3BFD5B42AA}"/>
              </a:ext>
            </a:extLst>
          </p:cNvPr>
          <p:cNvSpPr>
            <a:spLocks noGrp="1"/>
          </p:cNvSpPr>
          <p:nvPr>
            <p:ph type="ftr" sz="quarter" idx="11"/>
          </p:nvPr>
        </p:nvSpPr>
        <p:spPr/>
        <p:txBody>
          <a:bodyPr/>
          <a:lstStyle/>
          <a:p>
            <a:r>
              <a:rPr lang="en-US"/>
              <a:t>Prepared by CA. Aditya Zantye, FCA, DISA</a:t>
            </a:r>
            <a:endParaRPr lang="en-US" dirty="0"/>
          </a:p>
        </p:txBody>
      </p:sp>
      <p:pic>
        <p:nvPicPr>
          <p:cNvPr id="4" name="Picture 3">
            <a:extLst>
              <a:ext uri="{FF2B5EF4-FFF2-40B4-BE49-F238E27FC236}">
                <a16:creationId xmlns:a16="http://schemas.microsoft.com/office/drawing/2014/main" id="{3714C423-94B1-411B-BD8F-7F4BF3978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525" y="886276"/>
            <a:ext cx="6805946" cy="50854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03416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83091E-DC3A-EA76-8D70-DA7503D24D2D}"/>
              </a:ext>
            </a:extLst>
          </p:cNvPr>
          <p:cNvSpPr>
            <a:spLocks noGrp="1"/>
          </p:cNvSpPr>
          <p:nvPr>
            <p:ph type="ftr" sz="quarter" idx="11"/>
          </p:nvPr>
        </p:nvSpPr>
        <p:spPr/>
        <p:txBody>
          <a:bodyPr/>
          <a:lstStyle/>
          <a:p>
            <a:r>
              <a:rPr lang="en-US"/>
              <a:t>Prepared by CA. Aditya Zantye, FCA, DISA</a:t>
            </a:r>
            <a:endParaRPr lang="en-US" dirty="0"/>
          </a:p>
        </p:txBody>
      </p:sp>
      <p:pic>
        <p:nvPicPr>
          <p:cNvPr id="4" name="Picture 3">
            <a:extLst>
              <a:ext uri="{FF2B5EF4-FFF2-40B4-BE49-F238E27FC236}">
                <a16:creationId xmlns:a16="http://schemas.microsoft.com/office/drawing/2014/main" id="{A4A368FD-0AE0-7F41-A780-04FDA810F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506" y="712693"/>
            <a:ext cx="5004247" cy="5711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4891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E05496-27EF-6536-A3F4-60C96733438E}"/>
              </a:ext>
            </a:extLst>
          </p:cNvPr>
          <p:cNvSpPr>
            <a:spLocks noGrp="1"/>
          </p:cNvSpPr>
          <p:nvPr>
            <p:ph type="ftr" sz="quarter" idx="11"/>
          </p:nvPr>
        </p:nvSpPr>
        <p:spPr/>
        <p:txBody>
          <a:bodyPr/>
          <a:lstStyle/>
          <a:p>
            <a:r>
              <a:rPr lang="en-US"/>
              <a:t>Prepared by CA. Aditya Zantye, FCA, DISA</a:t>
            </a:r>
            <a:endParaRPr lang="en-US" dirty="0"/>
          </a:p>
        </p:txBody>
      </p:sp>
      <p:pic>
        <p:nvPicPr>
          <p:cNvPr id="4" name="Picture 3">
            <a:extLst>
              <a:ext uri="{FF2B5EF4-FFF2-40B4-BE49-F238E27FC236}">
                <a16:creationId xmlns:a16="http://schemas.microsoft.com/office/drawing/2014/main" id="{F16D4E80-D57C-E35B-8596-131356704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527" y="743558"/>
            <a:ext cx="3804946" cy="587636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0803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E506A7-EABC-484E-89F1-E84C77839FC9}"/>
              </a:ext>
            </a:extLst>
          </p:cNvPr>
          <p:cNvSpPr>
            <a:spLocks noGrp="1"/>
          </p:cNvSpPr>
          <p:nvPr>
            <p:ph type="ftr" sz="quarter" idx="11"/>
          </p:nvPr>
        </p:nvSpPr>
        <p:spPr/>
        <p:txBody>
          <a:bodyPr/>
          <a:lstStyle/>
          <a:p>
            <a:r>
              <a:rPr lang="en-US"/>
              <a:t>Prepared by CA. Aditya Zantye, FCA, DISA</a:t>
            </a:r>
            <a:endParaRPr lang="en-US" dirty="0"/>
          </a:p>
        </p:txBody>
      </p:sp>
      <p:pic>
        <p:nvPicPr>
          <p:cNvPr id="4" name="Picture 3">
            <a:extLst>
              <a:ext uri="{FF2B5EF4-FFF2-40B4-BE49-F238E27FC236}">
                <a16:creationId xmlns:a16="http://schemas.microsoft.com/office/drawing/2014/main" id="{12243A0B-6736-49A2-99E0-6DC964244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89" y="779632"/>
            <a:ext cx="4336084" cy="5429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CAD54009-B3F4-4618-A874-6809D95EF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779632"/>
            <a:ext cx="4507760" cy="5429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0162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60ED28-771E-4608-8EDC-944AE02C2614}"/>
              </a:ext>
            </a:extLst>
          </p:cNvPr>
          <p:cNvSpPr>
            <a:spLocks noGrp="1"/>
          </p:cNvSpPr>
          <p:nvPr>
            <p:ph type="ftr" sz="quarter" idx="11"/>
          </p:nvPr>
        </p:nvSpPr>
        <p:spPr/>
        <p:txBody>
          <a:bodyPr/>
          <a:lstStyle/>
          <a:p>
            <a:r>
              <a:rPr lang="en-US"/>
              <a:t>Prepared by CA. Aditya Zantye, FCA, DISA</a:t>
            </a:r>
            <a:endParaRPr lang="en-US" dirty="0"/>
          </a:p>
        </p:txBody>
      </p:sp>
      <p:pic>
        <p:nvPicPr>
          <p:cNvPr id="1026" name="Picture 2" descr="MahaRERA Notice: MahaRERA probe finds 1,781 bank accounts linked to multiple  projects, issues notices - The Economic Times">
            <a:extLst>
              <a:ext uri="{FF2B5EF4-FFF2-40B4-BE49-F238E27FC236}">
                <a16:creationId xmlns:a16="http://schemas.microsoft.com/office/drawing/2014/main" id="{FFE10F15-B470-4005-B73E-754A8B989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238250"/>
            <a:ext cx="8420100" cy="4381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8840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DC235AAC-8216-49F7-9F55-49F9BBF29A13}"/>
              </a:ext>
            </a:extLst>
          </p:cNvPr>
          <p:cNvSpPr txBox="1"/>
          <p:nvPr/>
        </p:nvSpPr>
        <p:spPr>
          <a:xfrm>
            <a:off x="581194" y="1896533"/>
            <a:ext cx="6309003" cy="3103170"/>
          </a:xfrm>
          <a:prstGeom prst="rect">
            <a:avLst/>
          </a:prstGeom>
        </p:spPr>
        <p:txBody>
          <a:bodyPr vert="horz" lIns="91440" tIns="45720" rIns="91440" bIns="45720" rtlCol="0" anchor="ctr">
            <a:normAutofit/>
          </a:bodyPr>
          <a:lstStyle/>
          <a:p>
            <a:pPr>
              <a:spcBef>
                <a:spcPct val="20000"/>
              </a:spcBef>
              <a:spcAft>
                <a:spcPts val="600"/>
              </a:spcAft>
              <a:buClr>
                <a:schemeClr val="accent1"/>
              </a:buClr>
              <a:buSzPct val="92000"/>
              <a:buFont typeface="Wingdings 2" panose="05020102010507070707" pitchFamily="18" charset="2"/>
              <a:buChar char=""/>
            </a:pPr>
            <a:r>
              <a:rPr lang="en-US" sz="2400" b="1" dirty="0">
                <a:solidFill>
                  <a:schemeClr val="tx2"/>
                </a:solidFill>
                <a:latin typeface="Sitka Text" panose="02000505000000020004" pitchFamily="2" charset="0"/>
              </a:rPr>
              <a:t>CA. Aditya Zantye</a:t>
            </a:r>
          </a:p>
          <a:p>
            <a:pPr>
              <a:spcBef>
                <a:spcPct val="20000"/>
              </a:spcBef>
              <a:spcAft>
                <a:spcPts val="600"/>
              </a:spcAft>
              <a:buClr>
                <a:schemeClr val="accent1"/>
              </a:buClr>
              <a:buSzPct val="92000"/>
              <a:buFont typeface="Wingdings 2" panose="05020102010507070707" pitchFamily="18" charset="2"/>
              <a:buChar char=""/>
            </a:pPr>
            <a:r>
              <a:rPr lang="en-US" sz="2400" b="1" dirty="0">
                <a:solidFill>
                  <a:schemeClr val="tx2"/>
                </a:solidFill>
                <a:latin typeface="Sitka Text" panose="02000505000000020004" pitchFamily="2" charset="0"/>
              </a:rPr>
              <a:t>Partner</a:t>
            </a:r>
          </a:p>
          <a:p>
            <a:pPr>
              <a:spcBef>
                <a:spcPct val="20000"/>
              </a:spcBef>
              <a:spcAft>
                <a:spcPts val="600"/>
              </a:spcAft>
              <a:buClr>
                <a:schemeClr val="accent1"/>
              </a:buClr>
              <a:buSzPct val="92000"/>
              <a:buFont typeface="Wingdings 2" panose="05020102010507070707" pitchFamily="18" charset="2"/>
              <a:buChar char=""/>
            </a:pPr>
            <a:r>
              <a:rPr lang="en-US" sz="2400" b="1" dirty="0">
                <a:solidFill>
                  <a:schemeClr val="tx2"/>
                </a:solidFill>
                <a:latin typeface="Sitka Text" panose="02000505000000020004" pitchFamily="2" charset="0"/>
              </a:rPr>
              <a:t>A K O R D &amp; Co.</a:t>
            </a:r>
          </a:p>
          <a:p>
            <a:pPr>
              <a:spcBef>
                <a:spcPct val="20000"/>
              </a:spcBef>
              <a:spcAft>
                <a:spcPts val="600"/>
              </a:spcAft>
              <a:buClr>
                <a:schemeClr val="accent1"/>
              </a:buClr>
              <a:buSzPct val="92000"/>
              <a:buFont typeface="Wingdings 2" panose="05020102010507070707" pitchFamily="18" charset="2"/>
              <a:buChar char=""/>
            </a:pPr>
            <a:r>
              <a:rPr lang="en-US" sz="2400" b="1" dirty="0">
                <a:solidFill>
                  <a:schemeClr val="tx2"/>
                </a:solidFill>
                <a:latin typeface="Sitka Text" panose="02000505000000020004" pitchFamily="2" charset="0"/>
              </a:rPr>
              <a:t>✉ aditya.zantye@gmail.com</a:t>
            </a:r>
          </a:p>
          <a:p>
            <a:pPr>
              <a:spcBef>
                <a:spcPct val="20000"/>
              </a:spcBef>
              <a:spcAft>
                <a:spcPts val="600"/>
              </a:spcAft>
              <a:buClr>
                <a:schemeClr val="accent1"/>
              </a:buClr>
              <a:buSzPct val="92000"/>
              <a:buFont typeface="Wingdings 2" panose="05020102010507070707" pitchFamily="18" charset="2"/>
              <a:buChar char=""/>
            </a:pPr>
            <a:r>
              <a:rPr lang="en-US" sz="2400" b="1" dirty="0">
                <a:solidFill>
                  <a:schemeClr val="tx2"/>
                </a:solidFill>
                <a:latin typeface="Sitka Text" panose="02000505000000020004" pitchFamily="2" charset="0"/>
              </a:rPr>
              <a:t>📱 +91-9167120666</a:t>
            </a:r>
          </a:p>
          <a:p>
            <a:pPr>
              <a:spcBef>
                <a:spcPct val="20000"/>
              </a:spcBef>
              <a:spcAft>
                <a:spcPts val="600"/>
              </a:spcAft>
              <a:buClr>
                <a:schemeClr val="accent1"/>
              </a:buClr>
              <a:buSzPct val="92000"/>
            </a:pPr>
            <a:endParaRPr lang="en-US" sz="2400" b="1" dirty="0">
              <a:solidFill>
                <a:schemeClr val="tx2"/>
              </a:solidFill>
              <a:latin typeface="Sitka Text" panose="02000505000000020004" pitchFamily="2" charset="0"/>
            </a:endParaRPr>
          </a:p>
          <a:p>
            <a:pPr>
              <a:spcBef>
                <a:spcPct val="20000"/>
              </a:spcBef>
              <a:spcAft>
                <a:spcPts val="600"/>
              </a:spcAft>
              <a:buClr>
                <a:schemeClr val="accent1"/>
              </a:buClr>
              <a:buSzPct val="92000"/>
              <a:buFont typeface="Wingdings 2" panose="05020102010507070707" pitchFamily="18" charset="2"/>
              <a:buChar char=""/>
            </a:pPr>
            <a:endParaRPr lang="en-US" dirty="0">
              <a:solidFill>
                <a:schemeClr val="tx2"/>
              </a:solidFill>
            </a:endParaRPr>
          </a:p>
        </p:txBody>
      </p:sp>
      <p:pic>
        <p:nvPicPr>
          <p:cNvPr id="10" name="Picture 9" descr="A person with a beard and glasses&#10;&#10;Description automatically generated with low confidence">
            <a:extLst>
              <a:ext uri="{FF2B5EF4-FFF2-40B4-BE49-F238E27FC236}">
                <a16:creationId xmlns:a16="http://schemas.microsoft.com/office/drawing/2014/main" id="{3E0CDB68-27BB-4E2E-9B1C-C7A82E51E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0272" y="1647796"/>
            <a:ext cx="2727069" cy="27270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Text&#10;&#10;Description automatically generated">
            <a:extLst>
              <a:ext uri="{FF2B5EF4-FFF2-40B4-BE49-F238E27FC236}">
                <a16:creationId xmlns:a16="http://schemas.microsoft.com/office/drawing/2014/main" id="{E456DBF8-32B4-4445-9052-5D32F2AD5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654" y="4702978"/>
            <a:ext cx="4872928" cy="1534972"/>
          </a:xfrm>
          <a:prstGeom prst="rect">
            <a:avLst/>
          </a:prstGeom>
        </p:spPr>
      </p:pic>
      <p:sp>
        <p:nvSpPr>
          <p:cNvPr id="2" name="Footer Placeholder 1">
            <a:extLst>
              <a:ext uri="{FF2B5EF4-FFF2-40B4-BE49-F238E27FC236}">
                <a16:creationId xmlns:a16="http://schemas.microsoft.com/office/drawing/2014/main" id="{2DC13CE0-BD69-DF47-9D76-5162F75F1AC4}"/>
              </a:ext>
            </a:extLst>
          </p:cNvPr>
          <p:cNvSpPr>
            <a:spLocks noGrp="1"/>
          </p:cNvSpPr>
          <p:nvPr>
            <p:ph type="ftr" sz="quarter" idx="11"/>
          </p:nvPr>
        </p:nvSpPr>
        <p:spPr/>
        <p:txBody>
          <a:bodyPr/>
          <a:lstStyle/>
          <a:p>
            <a:r>
              <a:rPr lang="en-US"/>
              <a:t>Prepared by CA. Aditya Zantye, FCA, DISA</a:t>
            </a:r>
            <a:endParaRPr lang="en-US" dirty="0"/>
          </a:p>
        </p:txBody>
      </p:sp>
    </p:spTree>
    <p:extLst>
      <p:ext uri="{BB962C8B-B14F-4D97-AF65-F5344CB8AC3E}">
        <p14:creationId xmlns:p14="http://schemas.microsoft.com/office/powerpoint/2010/main" val="2831060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616732B-9C9D-496E-BBAF-F352A5AAD561}"/>
              </a:ext>
            </a:extLst>
          </p:cNvPr>
          <p:cNvGraphicFramePr>
            <a:graphicFrameLocks noGrp="1"/>
          </p:cNvGraphicFramePr>
          <p:nvPr/>
        </p:nvGraphicFramePr>
        <p:xfrm>
          <a:off x="2111188" y="670152"/>
          <a:ext cx="8485095" cy="4800600"/>
        </p:xfrm>
        <a:graphic>
          <a:graphicData uri="http://schemas.openxmlformats.org/drawingml/2006/table">
            <a:tbl>
              <a:tblPr firstRow="1" bandRow="1">
                <a:tableStyleId>{5C22544A-7EE6-4342-B048-85BDC9FD1C3A}</a:tableStyleId>
              </a:tblPr>
              <a:tblGrid>
                <a:gridCol w="1160968">
                  <a:extLst>
                    <a:ext uri="{9D8B030D-6E8A-4147-A177-3AD203B41FA5}">
                      <a16:colId xmlns:a16="http://schemas.microsoft.com/office/drawing/2014/main" val="386332204"/>
                    </a:ext>
                  </a:extLst>
                </a:gridCol>
                <a:gridCol w="3081579">
                  <a:extLst>
                    <a:ext uri="{9D8B030D-6E8A-4147-A177-3AD203B41FA5}">
                      <a16:colId xmlns:a16="http://schemas.microsoft.com/office/drawing/2014/main" val="2261164220"/>
                    </a:ext>
                  </a:extLst>
                </a:gridCol>
                <a:gridCol w="2121274">
                  <a:extLst>
                    <a:ext uri="{9D8B030D-6E8A-4147-A177-3AD203B41FA5}">
                      <a16:colId xmlns:a16="http://schemas.microsoft.com/office/drawing/2014/main" val="4060177211"/>
                    </a:ext>
                  </a:extLst>
                </a:gridCol>
                <a:gridCol w="2121274">
                  <a:extLst>
                    <a:ext uri="{9D8B030D-6E8A-4147-A177-3AD203B41FA5}">
                      <a16:colId xmlns:a16="http://schemas.microsoft.com/office/drawing/2014/main" val="2623872289"/>
                    </a:ext>
                  </a:extLst>
                </a:gridCol>
              </a:tblGrid>
              <a:tr h="688073">
                <a:tc>
                  <a:txBody>
                    <a:bodyPr/>
                    <a:lstStyle/>
                    <a:p>
                      <a:r>
                        <a:rPr lang="en-IN" sz="2000" b="1" dirty="0">
                          <a:latin typeface="Sitka Text" panose="02000505000000020004" pitchFamily="2" charset="0"/>
                        </a:rPr>
                        <a:t>Sr. No.</a:t>
                      </a:r>
                    </a:p>
                  </a:txBody>
                  <a:tcPr marL="167640" marR="167640" marT="83820" marB="83820"/>
                </a:tc>
                <a:tc>
                  <a:txBody>
                    <a:bodyPr/>
                    <a:lstStyle/>
                    <a:p>
                      <a:pPr marL="0" algn="l" defTabSz="457200" rtl="0" eaLnBrk="1" latinLnBrk="0" hangingPunct="1"/>
                      <a:r>
                        <a:rPr lang="en-IN" sz="2000" b="1" kern="1200" dirty="0">
                          <a:solidFill>
                            <a:schemeClr val="lt1"/>
                          </a:solidFill>
                          <a:latin typeface="Sitka Text" panose="02000505000000020004" pitchFamily="2" charset="0"/>
                          <a:ea typeface="+mn-ea"/>
                          <a:cs typeface="+mn-cs"/>
                        </a:rPr>
                        <a:t>Subject</a:t>
                      </a:r>
                    </a:p>
                  </a:txBody>
                  <a:tcPr marL="167640" marR="167640" marT="83820" marB="83820"/>
                </a:tc>
                <a:tc>
                  <a:txBody>
                    <a:bodyPr/>
                    <a:lstStyle/>
                    <a:p>
                      <a:pPr marL="0" algn="l" defTabSz="457200" rtl="0" eaLnBrk="1" latinLnBrk="0" hangingPunct="1"/>
                      <a:r>
                        <a:rPr lang="en-IN" sz="2000" b="1" kern="1200" dirty="0">
                          <a:solidFill>
                            <a:schemeClr val="lt1"/>
                          </a:solidFill>
                          <a:latin typeface="Sitka Text" panose="02000505000000020004" pitchFamily="2" charset="0"/>
                          <a:ea typeface="+mn-ea"/>
                          <a:cs typeface="+mn-cs"/>
                        </a:rPr>
                        <a:t>Date</a:t>
                      </a:r>
                    </a:p>
                  </a:txBody>
                  <a:tcPr marL="167640" marR="167640" marT="83820" marB="83820"/>
                </a:tc>
                <a:tc>
                  <a:txBody>
                    <a:bodyPr/>
                    <a:lstStyle/>
                    <a:p>
                      <a:pPr marL="0" algn="l" defTabSz="457200" rtl="0" eaLnBrk="1" latinLnBrk="0" hangingPunct="1"/>
                      <a:r>
                        <a:rPr lang="en-IN" sz="2000" b="1" kern="1200" dirty="0">
                          <a:solidFill>
                            <a:schemeClr val="lt1"/>
                          </a:solidFill>
                          <a:latin typeface="Sitka Text" panose="02000505000000020004" pitchFamily="2" charset="0"/>
                          <a:ea typeface="+mn-ea"/>
                          <a:cs typeface="+mn-cs"/>
                        </a:rPr>
                        <a:t>pdf</a:t>
                      </a:r>
                    </a:p>
                  </a:txBody>
                  <a:tcPr marL="167640" marR="167640" marT="83820" marB="83820"/>
                </a:tc>
                <a:extLst>
                  <a:ext uri="{0D108BD9-81ED-4DB2-BD59-A6C34878D82A}">
                    <a16:rowId xmlns:a16="http://schemas.microsoft.com/office/drawing/2014/main" val="3827551384"/>
                  </a:ext>
                </a:extLst>
              </a:tr>
              <a:tr h="688073">
                <a:tc>
                  <a:txBody>
                    <a:bodyPr/>
                    <a:lstStyle/>
                    <a:p>
                      <a:r>
                        <a:rPr lang="en-IN" sz="2000" b="0" kern="1200" dirty="0">
                          <a:solidFill>
                            <a:schemeClr val="tx1"/>
                          </a:solidFill>
                          <a:latin typeface="Sitka Text" panose="02000505000000020004" pitchFamily="2" charset="0"/>
                          <a:ea typeface="+mn-ea"/>
                          <a:cs typeface="+mn-cs"/>
                        </a:rPr>
                        <a:t>1.</a:t>
                      </a:r>
                    </a:p>
                  </a:txBody>
                  <a:tcPr marL="167640" marR="167640" marT="83820" marB="83820"/>
                </a:tc>
                <a:tc>
                  <a:txBody>
                    <a:bodyPr/>
                    <a:lstStyle/>
                    <a:p>
                      <a:r>
                        <a:rPr lang="en-IN" sz="2000" b="0" kern="1200" dirty="0" err="1">
                          <a:solidFill>
                            <a:schemeClr val="tx1"/>
                          </a:solidFill>
                          <a:latin typeface="Sitka Text" panose="02000505000000020004" pitchFamily="2" charset="0"/>
                          <a:ea typeface="+mn-ea"/>
                          <a:cs typeface="+mn-cs"/>
                        </a:rPr>
                        <a:t>MahaRERA</a:t>
                      </a:r>
                      <a:r>
                        <a:rPr lang="en-IN" sz="2000" b="0" kern="1200" dirty="0">
                          <a:solidFill>
                            <a:schemeClr val="tx1"/>
                          </a:solidFill>
                          <a:latin typeface="Sitka Text" panose="02000505000000020004" pitchFamily="2" charset="0"/>
                          <a:ea typeface="+mn-ea"/>
                          <a:cs typeface="+mn-cs"/>
                        </a:rPr>
                        <a:t> General Regulations 2017</a:t>
                      </a:r>
                    </a:p>
                  </a:txBody>
                  <a:tcPr marL="167640" marR="167640" marT="83820" marB="83820"/>
                </a:tc>
                <a:tc>
                  <a:txBody>
                    <a:bodyPr/>
                    <a:lstStyle/>
                    <a:p>
                      <a:r>
                        <a:rPr lang="en-IN" sz="2000" b="0" kern="1200" dirty="0">
                          <a:solidFill>
                            <a:schemeClr val="tx1"/>
                          </a:solidFill>
                          <a:latin typeface="Sitka Text" panose="02000505000000020004" pitchFamily="2" charset="0"/>
                          <a:ea typeface="+mn-ea"/>
                          <a:cs typeface="+mn-cs"/>
                        </a:rPr>
                        <a:t>24/04/2017</a:t>
                      </a:r>
                    </a:p>
                  </a:txBody>
                  <a:tcPr marL="167640" marR="167640" marT="83820" marB="83820"/>
                </a:tc>
                <a:tc>
                  <a:txBody>
                    <a:bodyPr/>
                    <a:lstStyle/>
                    <a:p>
                      <a:pPr marL="0" algn="l" defTabSz="457200" rtl="0" eaLnBrk="1" latinLnBrk="0" hangingPunct="1"/>
                      <a:endParaRPr lang="en-IN" sz="2000" b="0" kern="1200" dirty="0">
                        <a:solidFill>
                          <a:schemeClr val="tx1"/>
                        </a:solidFill>
                        <a:latin typeface="Sitka Text" panose="02000505000000020004" pitchFamily="2" charset="0"/>
                        <a:ea typeface="+mn-ea"/>
                        <a:cs typeface="+mn-cs"/>
                      </a:endParaRPr>
                    </a:p>
                  </a:txBody>
                  <a:tcPr marL="167640" marR="167640" marT="83820" marB="83820"/>
                </a:tc>
                <a:extLst>
                  <a:ext uri="{0D108BD9-81ED-4DB2-BD59-A6C34878D82A}">
                    <a16:rowId xmlns:a16="http://schemas.microsoft.com/office/drawing/2014/main" val="2089335320"/>
                  </a:ext>
                </a:extLst>
              </a:tr>
              <a:tr h="957906">
                <a:tc>
                  <a:txBody>
                    <a:bodyPr/>
                    <a:lstStyle/>
                    <a:p>
                      <a:r>
                        <a:rPr lang="en-IN" sz="2000" b="0" kern="1200" dirty="0">
                          <a:solidFill>
                            <a:schemeClr val="tx1"/>
                          </a:solidFill>
                          <a:latin typeface="Sitka Text" panose="02000505000000020004" pitchFamily="2" charset="0"/>
                          <a:ea typeface="+mn-ea"/>
                          <a:cs typeface="+mn-cs"/>
                        </a:rPr>
                        <a:t>2.</a:t>
                      </a:r>
                    </a:p>
                  </a:txBody>
                  <a:tcPr marL="167640" marR="167640" marT="83820" marB="83820"/>
                </a:tc>
                <a:tc>
                  <a:txBody>
                    <a:bodyPr/>
                    <a:lstStyle/>
                    <a:p>
                      <a:r>
                        <a:rPr lang="en-IN" sz="2000" b="0" kern="1200" dirty="0" err="1">
                          <a:solidFill>
                            <a:schemeClr val="tx1"/>
                          </a:solidFill>
                          <a:latin typeface="Sitka Text" panose="02000505000000020004" pitchFamily="2" charset="0"/>
                          <a:ea typeface="+mn-ea"/>
                          <a:cs typeface="+mn-cs"/>
                        </a:rPr>
                        <a:t>MahaRERA</a:t>
                      </a:r>
                      <a:r>
                        <a:rPr lang="en-IN" sz="2000" b="0" kern="1200" dirty="0">
                          <a:solidFill>
                            <a:schemeClr val="tx1"/>
                          </a:solidFill>
                          <a:latin typeface="Sitka Text" panose="02000505000000020004" pitchFamily="2" charset="0"/>
                          <a:ea typeface="+mn-ea"/>
                          <a:cs typeface="+mn-cs"/>
                        </a:rPr>
                        <a:t> General (Amendment) Regulations 2017</a:t>
                      </a:r>
                    </a:p>
                  </a:txBody>
                  <a:tcPr marL="167640" marR="167640" marT="83820" marB="83820"/>
                </a:tc>
                <a:tc>
                  <a:txBody>
                    <a:bodyPr/>
                    <a:lstStyle/>
                    <a:p>
                      <a:r>
                        <a:rPr lang="en-IN" sz="2000" b="0" kern="1200" dirty="0">
                          <a:solidFill>
                            <a:schemeClr val="tx1"/>
                          </a:solidFill>
                          <a:latin typeface="Sitka Text" panose="02000505000000020004" pitchFamily="2" charset="0"/>
                          <a:ea typeface="+mn-ea"/>
                          <a:cs typeface="+mn-cs"/>
                        </a:rPr>
                        <a:t>11/10/2019</a:t>
                      </a:r>
                    </a:p>
                  </a:txBody>
                  <a:tcPr marL="167640" marR="167640" marT="83820" marB="83820"/>
                </a:tc>
                <a:tc>
                  <a:txBody>
                    <a:bodyPr/>
                    <a:lstStyle/>
                    <a:p>
                      <a:endParaRPr lang="en-IN" sz="3300" b="0" dirty="0">
                        <a:solidFill>
                          <a:schemeClr val="tx1"/>
                        </a:solidFill>
                        <a:latin typeface="Sitka Text" panose="02000505000000020004" pitchFamily="2" charset="0"/>
                      </a:endParaRPr>
                    </a:p>
                  </a:txBody>
                  <a:tcPr marL="167640" marR="167640" marT="83820" marB="83820"/>
                </a:tc>
                <a:extLst>
                  <a:ext uri="{0D108BD9-81ED-4DB2-BD59-A6C34878D82A}">
                    <a16:rowId xmlns:a16="http://schemas.microsoft.com/office/drawing/2014/main" val="3378924811"/>
                  </a:ext>
                </a:extLst>
              </a:tr>
              <a:tr h="814557">
                <a:tc>
                  <a:txBody>
                    <a:bodyPr/>
                    <a:lstStyle/>
                    <a:p>
                      <a:r>
                        <a:rPr lang="en-IN" sz="2000" b="0" kern="1200" dirty="0">
                          <a:solidFill>
                            <a:schemeClr val="tx1"/>
                          </a:solidFill>
                          <a:latin typeface="Sitka Text" panose="02000505000000020004" pitchFamily="2" charset="0"/>
                          <a:ea typeface="+mn-ea"/>
                          <a:cs typeface="+mn-cs"/>
                        </a:rPr>
                        <a:t>3.</a:t>
                      </a:r>
                    </a:p>
                  </a:txBody>
                  <a:tcPr marL="167640" marR="167640" marT="83820" marB="8382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kern="1200" dirty="0" err="1">
                          <a:solidFill>
                            <a:schemeClr val="tx1"/>
                          </a:solidFill>
                          <a:latin typeface="Sitka Text" panose="02000505000000020004" pitchFamily="2" charset="0"/>
                          <a:ea typeface="+mn-ea"/>
                          <a:cs typeface="+mn-cs"/>
                        </a:rPr>
                        <a:t>MahaRERA</a:t>
                      </a:r>
                      <a:r>
                        <a:rPr lang="en-US" sz="2000" b="0" kern="1200" dirty="0">
                          <a:solidFill>
                            <a:schemeClr val="tx1"/>
                          </a:solidFill>
                          <a:latin typeface="Sitka Text" panose="02000505000000020004" pitchFamily="2" charset="0"/>
                          <a:ea typeface="+mn-ea"/>
                          <a:cs typeface="+mn-cs"/>
                        </a:rPr>
                        <a:t> General (Second Amendment) Regulations 2019</a:t>
                      </a:r>
                      <a:endParaRPr lang="en-IN" sz="2000" b="0" kern="1200" dirty="0">
                        <a:solidFill>
                          <a:schemeClr val="tx1"/>
                        </a:solidFill>
                        <a:latin typeface="Sitka Text" panose="02000505000000020004" pitchFamily="2" charset="0"/>
                        <a:ea typeface="+mn-ea"/>
                        <a:cs typeface="+mn-cs"/>
                      </a:endParaRPr>
                    </a:p>
                  </a:txBody>
                  <a:tcPr marL="167640" marR="167640" marT="83820" marB="83820"/>
                </a:tc>
                <a:tc>
                  <a:txBody>
                    <a:bodyPr/>
                    <a:lstStyle/>
                    <a:p>
                      <a:r>
                        <a:rPr lang="en-IN" sz="2000" b="0" kern="1200" dirty="0">
                          <a:solidFill>
                            <a:schemeClr val="tx1"/>
                          </a:solidFill>
                          <a:latin typeface="Sitka Text" panose="02000505000000020004" pitchFamily="2" charset="0"/>
                          <a:ea typeface="+mn-ea"/>
                          <a:cs typeface="+mn-cs"/>
                        </a:rPr>
                        <a:t>31/10/2019</a:t>
                      </a:r>
                    </a:p>
                  </a:txBody>
                  <a:tcPr marL="167640" marR="167640" marT="83820" marB="83820"/>
                </a:tc>
                <a:tc>
                  <a:txBody>
                    <a:bodyPr/>
                    <a:lstStyle/>
                    <a:p>
                      <a:endParaRPr lang="en-IN" sz="3300" b="0" dirty="0">
                        <a:solidFill>
                          <a:schemeClr val="tx1"/>
                        </a:solidFill>
                        <a:latin typeface="Sitka Text" panose="02000505000000020004" pitchFamily="2" charset="0"/>
                      </a:endParaRPr>
                    </a:p>
                  </a:txBody>
                  <a:tcPr marL="167640" marR="167640" marT="83820" marB="83820"/>
                </a:tc>
                <a:extLst>
                  <a:ext uri="{0D108BD9-81ED-4DB2-BD59-A6C34878D82A}">
                    <a16:rowId xmlns:a16="http://schemas.microsoft.com/office/drawing/2014/main" val="1143042359"/>
                  </a:ext>
                </a:extLst>
              </a:tr>
              <a:tr h="638002">
                <a:tc>
                  <a:txBody>
                    <a:bodyPr/>
                    <a:lstStyle/>
                    <a:p>
                      <a:r>
                        <a:rPr lang="en-IN" sz="2000" b="0" kern="1200" dirty="0">
                          <a:solidFill>
                            <a:schemeClr val="tx1"/>
                          </a:solidFill>
                          <a:latin typeface="Sitka Text" panose="02000505000000020004" pitchFamily="2" charset="0"/>
                          <a:ea typeface="+mn-ea"/>
                          <a:cs typeface="+mn-cs"/>
                        </a:rPr>
                        <a:t>4.</a:t>
                      </a:r>
                    </a:p>
                  </a:txBody>
                  <a:tcPr marL="167640" marR="167640" marT="83820" marB="8382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2000" b="0" kern="1200" dirty="0" err="1">
                          <a:solidFill>
                            <a:schemeClr val="tx1"/>
                          </a:solidFill>
                          <a:latin typeface="Sitka Text" panose="02000505000000020004" pitchFamily="2" charset="0"/>
                          <a:ea typeface="+mn-ea"/>
                          <a:cs typeface="+mn-cs"/>
                        </a:rPr>
                        <a:t>MahaRERA</a:t>
                      </a:r>
                      <a:r>
                        <a:rPr lang="en-IN" sz="2000" b="0" kern="1200" dirty="0">
                          <a:solidFill>
                            <a:schemeClr val="tx1"/>
                          </a:solidFill>
                          <a:latin typeface="Sitka Text" panose="02000505000000020004" pitchFamily="2" charset="0"/>
                          <a:ea typeface="+mn-ea"/>
                          <a:cs typeface="+mn-cs"/>
                        </a:rPr>
                        <a:t> General (Amendment) Regulations 2021</a:t>
                      </a:r>
                    </a:p>
                  </a:txBody>
                  <a:tcPr marL="167640" marR="167640" marT="83820" marB="83820"/>
                </a:tc>
                <a:tc>
                  <a:txBody>
                    <a:bodyPr/>
                    <a:lstStyle/>
                    <a:p>
                      <a:r>
                        <a:rPr lang="en-IN" sz="2000" b="0" kern="1200" dirty="0">
                          <a:solidFill>
                            <a:schemeClr val="tx1"/>
                          </a:solidFill>
                          <a:latin typeface="Sitka Text" panose="02000505000000020004" pitchFamily="2" charset="0"/>
                          <a:ea typeface="+mn-ea"/>
                          <a:cs typeface="+mn-cs"/>
                        </a:rPr>
                        <a:t>22/12/2021</a:t>
                      </a:r>
                    </a:p>
                  </a:txBody>
                  <a:tcPr marL="167640" marR="167640" marT="83820" marB="83820"/>
                </a:tc>
                <a:tc>
                  <a:txBody>
                    <a:bodyPr/>
                    <a:lstStyle/>
                    <a:p>
                      <a:endParaRPr lang="en-IN" sz="3300" b="0" dirty="0">
                        <a:solidFill>
                          <a:schemeClr val="tx1"/>
                        </a:solidFill>
                        <a:latin typeface="Sitka Text" panose="02000505000000020004" pitchFamily="2" charset="0"/>
                      </a:endParaRPr>
                    </a:p>
                  </a:txBody>
                  <a:tcPr marL="167640" marR="167640" marT="83820" marB="83820"/>
                </a:tc>
                <a:extLst>
                  <a:ext uri="{0D108BD9-81ED-4DB2-BD59-A6C34878D82A}">
                    <a16:rowId xmlns:a16="http://schemas.microsoft.com/office/drawing/2014/main" val="1617407242"/>
                  </a:ext>
                </a:extLst>
              </a:tr>
            </a:tbl>
          </a:graphicData>
        </a:graphic>
      </p:graphicFrame>
      <p:pic>
        <p:nvPicPr>
          <p:cNvPr id="12" name="Picture 11" descr="A picture containing text&#10;&#10;Description automatically generated">
            <a:hlinkClick r:id="rId2"/>
            <a:extLst>
              <a:ext uri="{FF2B5EF4-FFF2-40B4-BE49-F238E27FC236}">
                <a16:creationId xmlns:a16="http://schemas.microsoft.com/office/drawing/2014/main" id="{DE5F5CCD-3FFE-4515-85BB-8D12B05F2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4459" y="1494824"/>
            <a:ext cx="1256353" cy="697046"/>
          </a:xfrm>
          <a:prstGeom prst="rect">
            <a:avLst/>
          </a:prstGeom>
          <a:ln>
            <a:noFill/>
          </a:ln>
          <a:effectLst>
            <a:outerShdw blurRad="190500" algn="tl" rotWithShape="0">
              <a:srgbClr val="000000">
                <a:alpha val="70000"/>
              </a:srgbClr>
            </a:outerShdw>
          </a:effectLst>
        </p:spPr>
      </p:pic>
      <p:pic>
        <p:nvPicPr>
          <p:cNvPr id="19" name="Picture 18" descr="A picture containing text&#10;&#10;Description automatically generated">
            <a:hlinkClick r:id="rId4"/>
            <a:extLst>
              <a:ext uri="{FF2B5EF4-FFF2-40B4-BE49-F238E27FC236}">
                <a16:creationId xmlns:a16="http://schemas.microsoft.com/office/drawing/2014/main" id="{384EDFF1-1EBC-4C13-A517-A2EDFE6CD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4459" y="2513499"/>
            <a:ext cx="1256353" cy="697046"/>
          </a:xfrm>
          <a:prstGeom prst="rect">
            <a:avLst/>
          </a:prstGeom>
          <a:ln>
            <a:noFill/>
          </a:ln>
          <a:effectLst>
            <a:outerShdw blurRad="190500" algn="tl" rotWithShape="0">
              <a:srgbClr val="000000">
                <a:alpha val="70000"/>
              </a:srgbClr>
            </a:outerShdw>
          </a:effectLst>
        </p:spPr>
      </p:pic>
      <p:pic>
        <p:nvPicPr>
          <p:cNvPr id="20" name="Picture 19" descr="A picture containing text&#10;&#10;Description automatically generated">
            <a:hlinkClick r:id="rId5"/>
            <a:extLst>
              <a:ext uri="{FF2B5EF4-FFF2-40B4-BE49-F238E27FC236}">
                <a16:creationId xmlns:a16="http://schemas.microsoft.com/office/drawing/2014/main" id="{7DEA53A9-FB39-4907-A940-312BD3DD5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4459" y="3494749"/>
            <a:ext cx="1256353" cy="697046"/>
          </a:xfrm>
          <a:prstGeom prst="rect">
            <a:avLst/>
          </a:prstGeom>
          <a:ln>
            <a:noFill/>
          </a:ln>
          <a:effectLst>
            <a:outerShdw blurRad="190500" algn="tl" rotWithShape="0">
              <a:srgbClr val="000000">
                <a:alpha val="70000"/>
              </a:srgbClr>
            </a:outerShdw>
          </a:effectLst>
        </p:spPr>
      </p:pic>
      <p:pic>
        <p:nvPicPr>
          <p:cNvPr id="21" name="Picture 20" descr="A picture containing text&#10;&#10;Description automatically generated">
            <a:hlinkClick r:id="rId6"/>
            <a:extLst>
              <a:ext uri="{FF2B5EF4-FFF2-40B4-BE49-F238E27FC236}">
                <a16:creationId xmlns:a16="http://schemas.microsoft.com/office/drawing/2014/main" id="{082EDB84-4178-4F4E-9299-C72FE2F21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4459" y="4628321"/>
            <a:ext cx="1256353" cy="697046"/>
          </a:xfrm>
          <a:prstGeom prst="rect">
            <a:avLst/>
          </a:prstGeom>
          <a:ln>
            <a:noFill/>
          </a:ln>
          <a:effectLst>
            <a:outerShdw blurRad="190500" algn="tl" rotWithShape="0">
              <a:srgbClr val="000000">
                <a:alpha val="70000"/>
              </a:srgbClr>
            </a:outerShdw>
          </a:effectLst>
        </p:spPr>
      </p:pic>
      <p:sp>
        <p:nvSpPr>
          <p:cNvPr id="3" name="Footer Placeholder 2">
            <a:extLst>
              <a:ext uri="{FF2B5EF4-FFF2-40B4-BE49-F238E27FC236}">
                <a16:creationId xmlns:a16="http://schemas.microsoft.com/office/drawing/2014/main" id="{7BF22EF6-67B8-952B-C920-8F295DC55018}"/>
              </a:ext>
            </a:extLst>
          </p:cNvPr>
          <p:cNvSpPr>
            <a:spLocks noGrp="1"/>
          </p:cNvSpPr>
          <p:nvPr>
            <p:ph type="ftr" sz="quarter" idx="11"/>
          </p:nvPr>
        </p:nvSpPr>
        <p:spPr/>
        <p:txBody>
          <a:bodyPr/>
          <a:lstStyle/>
          <a:p>
            <a:r>
              <a:rPr lang="en-US"/>
              <a:t>Prepared by CA. Aditya Zantye, FCA, DISA</a:t>
            </a:r>
            <a:endParaRPr lang="en-US" dirty="0"/>
          </a:p>
        </p:txBody>
      </p:sp>
    </p:spTree>
    <p:extLst>
      <p:ext uri="{BB962C8B-B14F-4D97-AF65-F5344CB8AC3E}">
        <p14:creationId xmlns:p14="http://schemas.microsoft.com/office/powerpoint/2010/main" val="3381075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80">
                                          <p:stCondLst>
                                            <p:cond delay="0"/>
                                          </p:stCondLst>
                                        </p:cTn>
                                        <p:tgtEl>
                                          <p:spTgt spid="19"/>
                                        </p:tgtEl>
                                      </p:cBhvr>
                                    </p:animEffect>
                                    <p:anim calcmode="lin" valueType="num">
                                      <p:cBhvr>
                                        <p:cTn id="3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5" dur="26">
                                          <p:stCondLst>
                                            <p:cond delay="650"/>
                                          </p:stCondLst>
                                        </p:cTn>
                                        <p:tgtEl>
                                          <p:spTgt spid="19"/>
                                        </p:tgtEl>
                                      </p:cBhvr>
                                      <p:to x="100000" y="60000"/>
                                    </p:animScale>
                                    <p:animScale>
                                      <p:cBhvr>
                                        <p:cTn id="36" dur="166" decel="50000">
                                          <p:stCondLst>
                                            <p:cond delay="676"/>
                                          </p:stCondLst>
                                        </p:cTn>
                                        <p:tgtEl>
                                          <p:spTgt spid="19"/>
                                        </p:tgtEl>
                                      </p:cBhvr>
                                      <p:to x="100000" y="100000"/>
                                    </p:animScale>
                                    <p:animScale>
                                      <p:cBhvr>
                                        <p:cTn id="37" dur="26">
                                          <p:stCondLst>
                                            <p:cond delay="1312"/>
                                          </p:stCondLst>
                                        </p:cTn>
                                        <p:tgtEl>
                                          <p:spTgt spid="19"/>
                                        </p:tgtEl>
                                      </p:cBhvr>
                                      <p:to x="100000" y="80000"/>
                                    </p:animScale>
                                    <p:animScale>
                                      <p:cBhvr>
                                        <p:cTn id="38" dur="166" decel="50000">
                                          <p:stCondLst>
                                            <p:cond delay="1338"/>
                                          </p:stCondLst>
                                        </p:cTn>
                                        <p:tgtEl>
                                          <p:spTgt spid="19"/>
                                        </p:tgtEl>
                                      </p:cBhvr>
                                      <p:to x="100000" y="100000"/>
                                    </p:animScale>
                                    <p:animScale>
                                      <p:cBhvr>
                                        <p:cTn id="39" dur="26">
                                          <p:stCondLst>
                                            <p:cond delay="1642"/>
                                          </p:stCondLst>
                                        </p:cTn>
                                        <p:tgtEl>
                                          <p:spTgt spid="19"/>
                                        </p:tgtEl>
                                      </p:cBhvr>
                                      <p:to x="100000" y="90000"/>
                                    </p:animScale>
                                    <p:animScale>
                                      <p:cBhvr>
                                        <p:cTn id="40" dur="166" decel="50000">
                                          <p:stCondLst>
                                            <p:cond delay="1668"/>
                                          </p:stCondLst>
                                        </p:cTn>
                                        <p:tgtEl>
                                          <p:spTgt spid="19"/>
                                        </p:tgtEl>
                                      </p:cBhvr>
                                      <p:to x="100000" y="100000"/>
                                    </p:animScale>
                                    <p:animScale>
                                      <p:cBhvr>
                                        <p:cTn id="41" dur="26">
                                          <p:stCondLst>
                                            <p:cond delay="1808"/>
                                          </p:stCondLst>
                                        </p:cTn>
                                        <p:tgtEl>
                                          <p:spTgt spid="19"/>
                                        </p:tgtEl>
                                      </p:cBhvr>
                                      <p:to x="100000" y="95000"/>
                                    </p:animScale>
                                    <p:animScale>
                                      <p:cBhvr>
                                        <p:cTn id="42" dur="166" decel="50000">
                                          <p:stCondLst>
                                            <p:cond delay="1834"/>
                                          </p:stCondLst>
                                        </p:cTn>
                                        <p:tgtEl>
                                          <p:spTgt spid="19"/>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80">
                                          <p:stCondLst>
                                            <p:cond delay="0"/>
                                          </p:stCondLst>
                                        </p:cTn>
                                        <p:tgtEl>
                                          <p:spTgt spid="20"/>
                                        </p:tgtEl>
                                      </p:cBhvr>
                                    </p:animEffect>
                                    <p:anim calcmode="lin" valueType="num">
                                      <p:cBhvr>
                                        <p:cTn id="4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3" dur="26">
                                          <p:stCondLst>
                                            <p:cond delay="650"/>
                                          </p:stCondLst>
                                        </p:cTn>
                                        <p:tgtEl>
                                          <p:spTgt spid="20"/>
                                        </p:tgtEl>
                                      </p:cBhvr>
                                      <p:to x="100000" y="60000"/>
                                    </p:animScale>
                                    <p:animScale>
                                      <p:cBhvr>
                                        <p:cTn id="54" dur="166" decel="50000">
                                          <p:stCondLst>
                                            <p:cond delay="676"/>
                                          </p:stCondLst>
                                        </p:cTn>
                                        <p:tgtEl>
                                          <p:spTgt spid="20"/>
                                        </p:tgtEl>
                                      </p:cBhvr>
                                      <p:to x="100000" y="100000"/>
                                    </p:animScale>
                                    <p:animScale>
                                      <p:cBhvr>
                                        <p:cTn id="55" dur="26">
                                          <p:stCondLst>
                                            <p:cond delay="1312"/>
                                          </p:stCondLst>
                                        </p:cTn>
                                        <p:tgtEl>
                                          <p:spTgt spid="20"/>
                                        </p:tgtEl>
                                      </p:cBhvr>
                                      <p:to x="100000" y="80000"/>
                                    </p:animScale>
                                    <p:animScale>
                                      <p:cBhvr>
                                        <p:cTn id="56" dur="166" decel="50000">
                                          <p:stCondLst>
                                            <p:cond delay="1338"/>
                                          </p:stCondLst>
                                        </p:cTn>
                                        <p:tgtEl>
                                          <p:spTgt spid="20"/>
                                        </p:tgtEl>
                                      </p:cBhvr>
                                      <p:to x="100000" y="100000"/>
                                    </p:animScale>
                                    <p:animScale>
                                      <p:cBhvr>
                                        <p:cTn id="57" dur="26">
                                          <p:stCondLst>
                                            <p:cond delay="1642"/>
                                          </p:stCondLst>
                                        </p:cTn>
                                        <p:tgtEl>
                                          <p:spTgt spid="20"/>
                                        </p:tgtEl>
                                      </p:cBhvr>
                                      <p:to x="100000" y="90000"/>
                                    </p:animScale>
                                    <p:animScale>
                                      <p:cBhvr>
                                        <p:cTn id="58" dur="166" decel="50000">
                                          <p:stCondLst>
                                            <p:cond delay="1668"/>
                                          </p:stCondLst>
                                        </p:cTn>
                                        <p:tgtEl>
                                          <p:spTgt spid="20"/>
                                        </p:tgtEl>
                                      </p:cBhvr>
                                      <p:to x="100000" y="100000"/>
                                    </p:animScale>
                                    <p:animScale>
                                      <p:cBhvr>
                                        <p:cTn id="59" dur="26">
                                          <p:stCondLst>
                                            <p:cond delay="1808"/>
                                          </p:stCondLst>
                                        </p:cTn>
                                        <p:tgtEl>
                                          <p:spTgt spid="20"/>
                                        </p:tgtEl>
                                      </p:cBhvr>
                                      <p:to x="100000" y="95000"/>
                                    </p:animScale>
                                    <p:animScale>
                                      <p:cBhvr>
                                        <p:cTn id="60" dur="166" decel="50000">
                                          <p:stCondLst>
                                            <p:cond delay="1834"/>
                                          </p:stCondLst>
                                        </p:cTn>
                                        <p:tgtEl>
                                          <p:spTgt spid="20"/>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80">
                                          <p:stCondLst>
                                            <p:cond delay="0"/>
                                          </p:stCondLst>
                                        </p:cTn>
                                        <p:tgtEl>
                                          <p:spTgt spid="21"/>
                                        </p:tgtEl>
                                      </p:cBhvr>
                                    </p:animEffect>
                                    <p:anim calcmode="lin" valueType="num">
                                      <p:cBhvr>
                                        <p:cTn id="6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1" dur="26">
                                          <p:stCondLst>
                                            <p:cond delay="650"/>
                                          </p:stCondLst>
                                        </p:cTn>
                                        <p:tgtEl>
                                          <p:spTgt spid="21"/>
                                        </p:tgtEl>
                                      </p:cBhvr>
                                      <p:to x="100000" y="60000"/>
                                    </p:animScale>
                                    <p:animScale>
                                      <p:cBhvr>
                                        <p:cTn id="72" dur="166" decel="50000">
                                          <p:stCondLst>
                                            <p:cond delay="676"/>
                                          </p:stCondLst>
                                        </p:cTn>
                                        <p:tgtEl>
                                          <p:spTgt spid="21"/>
                                        </p:tgtEl>
                                      </p:cBhvr>
                                      <p:to x="100000" y="100000"/>
                                    </p:animScale>
                                    <p:animScale>
                                      <p:cBhvr>
                                        <p:cTn id="73" dur="26">
                                          <p:stCondLst>
                                            <p:cond delay="1312"/>
                                          </p:stCondLst>
                                        </p:cTn>
                                        <p:tgtEl>
                                          <p:spTgt spid="21"/>
                                        </p:tgtEl>
                                      </p:cBhvr>
                                      <p:to x="100000" y="80000"/>
                                    </p:animScale>
                                    <p:animScale>
                                      <p:cBhvr>
                                        <p:cTn id="74" dur="166" decel="50000">
                                          <p:stCondLst>
                                            <p:cond delay="1338"/>
                                          </p:stCondLst>
                                        </p:cTn>
                                        <p:tgtEl>
                                          <p:spTgt spid="21"/>
                                        </p:tgtEl>
                                      </p:cBhvr>
                                      <p:to x="100000" y="100000"/>
                                    </p:animScale>
                                    <p:animScale>
                                      <p:cBhvr>
                                        <p:cTn id="75" dur="26">
                                          <p:stCondLst>
                                            <p:cond delay="1642"/>
                                          </p:stCondLst>
                                        </p:cTn>
                                        <p:tgtEl>
                                          <p:spTgt spid="21"/>
                                        </p:tgtEl>
                                      </p:cBhvr>
                                      <p:to x="100000" y="90000"/>
                                    </p:animScale>
                                    <p:animScale>
                                      <p:cBhvr>
                                        <p:cTn id="76" dur="166" decel="50000">
                                          <p:stCondLst>
                                            <p:cond delay="1668"/>
                                          </p:stCondLst>
                                        </p:cTn>
                                        <p:tgtEl>
                                          <p:spTgt spid="21"/>
                                        </p:tgtEl>
                                      </p:cBhvr>
                                      <p:to x="100000" y="100000"/>
                                    </p:animScale>
                                    <p:animScale>
                                      <p:cBhvr>
                                        <p:cTn id="77" dur="26">
                                          <p:stCondLst>
                                            <p:cond delay="1808"/>
                                          </p:stCondLst>
                                        </p:cTn>
                                        <p:tgtEl>
                                          <p:spTgt spid="21"/>
                                        </p:tgtEl>
                                      </p:cBhvr>
                                      <p:to x="100000" y="95000"/>
                                    </p:animScale>
                                    <p:animScale>
                                      <p:cBhvr>
                                        <p:cTn id="78"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03B6-B44B-4551-9A45-8E229AA4E75B}"/>
              </a:ext>
            </a:extLst>
          </p:cNvPr>
          <p:cNvSpPr>
            <a:spLocks noGrp="1"/>
          </p:cNvSpPr>
          <p:nvPr>
            <p:ph type="title"/>
          </p:nvPr>
        </p:nvSpPr>
        <p:spPr>
          <a:xfrm>
            <a:off x="446533" y="1552397"/>
            <a:ext cx="8753738" cy="3654081"/>
          </a:xfrm>
        </p:spPr>
        <p:txBody>
          <a:bodyPr vert="horz" lIns="91440" tIns="45720" rIns="91440" bIns="45720" rtlCol="0" anchor="ctr">
            <a:normAutofit/>
          </a:bodyPr>
          <a:lstStyle/>
          <a:p>
            <a:r>
              <a:rPr lang="en-US" sz="5400" b="1" dirty="0">
                <a:solidFill>
                  <a:schemeClr val="tx2"/>
                </a:solidFill>
                <a:latin typeface="Sitka Text" panose="02000505000000020004" pitchFamily="2" charset="0"/>
              </a:rPr>
              <a:t>REGULATION 4</a:t>
            </a:r>
            <a:endParaRPr lang="en-US" sz="5400" b="1" kern="1200" cap="all" dirty="0">
              <a:solidFill>
                <a:schemeClr val="tx2"/>
              </a:solidFill>
              <a:latin typeface="Sitka Text" panose="02000505000000020004" pitchFamily="2" charset="0"/>
            </a:endParaRPr>
          </a:p>
        </p:txBody>
      </p:sp>
      <p:pic>
        <p:nvPicPr>
          <p:cNvPr id="3" name="Picture 2" descr="A person holding a computer&#10;&#10;Description automatically generated with medium confidence">
            <a:extLst>
              <a:ext uri="{FF2B5EF4-FFF2-40B4-BE49-F238E27FC236}">
                <a16:creationId xmlns:a16="http://schemas.microsoft.com/office/drawing/2014/main" id="{EE2A6957-4A9A-4F86-B4F3-BB6CB928F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018" y="2075812"/>
            <a:ext cx="4650519" cy="2894635"/>
          </a:xfrm>
          <a:prstGeom prst="rect">
            <a:avLst/>
          </a:prstGeom>
        </p:spPr>
      </p:pic>
      <p:sp>
        <p:nvSpPr>
          <p:cNvPr id="4" name="Footer Placeholder 3">
            <a:extLst>
              <a:ext uri="{FF2B5EF4-FFF2-40B4-BE49-F238E27FC236}">
                <a16:creationId xmlns:a16="http://schemas.microsoft.com/office/drawing/2014/main" id="{240A8D01-5658-F035-17F0-238D1406AC47}"/>
              </a:ext>
            </a:extLst>
          </p:cNvPr>
          <p:cNvSpPr>
            <a:spLocks noGrp="1"/>
          </p:cNvSpPr>
          <p:nvPr>
            <p:ph type="ftr" sz="quarter" idx="11"/>
          </p:nvPr>
        </p:nvSpPr>
        <p:spPr/>
        <p:txBody>
          <a:bodyPr/>
          <a:lstStyle/>
          <a:p>
            <a:r>
              <a:rPr lang="en-US"/>
              <a:t>Prepared by CA. Aditya Zantye, FCA, DISA</a:t>
            </a:r>
            <a:endParaRPr lang="en-US" dirty="0"/>
          </a:p>
        </p:txBody>
      </p:sp>
    </p:spTree>
    <p:extLst>
      <p:ext uri="{BB962C8B-B14F-4D97-AF65-F5344CB8AC3E}">
        <p14:creationId xmlns:p14="http://schemas.microsoft.com/office/powerpoint/2010/main" val="4239922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1837-E0DD-4758-AE8A-C97D49AC39AB}"/>
              </a:ext>
            </a:extLst>
          </p:cNvPr>
          <p:cNvSpPr>
            <a:spLocks noGrp="1"/>
          </p:cNvSpPr>
          <p:nvPr>
            <p:ph type="title"/>
          </p:nvPr>
        </p:nvSpPr>
        <p:spPr>
          <a:xfrm>
            <a:off x="581187" y="729658"/>
            <a:ext cx="11029616" cy="988332"/>
          </a:xfrm>
        </p:spPr>
        <p:txBody>
          <a:bodyPr/>
          <a:lstStyle/>
          <a:p>
            <a:r>
              <a:rPr lang="en-IN" b="1" dirty="0">
                <a:latin typeface="Sitka Text" panose="02000505000000020004" pitchFamily="2" charset="0"/>
              </a:rPr>
              <a:t>REGULATION 4</a:t>
            </a:r>
          </a:p>
        </p:txBody>
      </p:sp>
      <p:sp>
        <p:nvSpPr>
          <p:cNvPr id="3" name="Text Placeholder 2">
            <a:extLst>
              <a:ext uri="{FF2B5EF4-FFF2-40B4-BE49-F238E27FC236}">
                <a16:creationId xmlns:a16="http://schemas.microsoft.com/office/drawing/2014/main" id="{319B049B-D8DA-4F1D-8E40-390819DBEB54}"/>
              </a:ext>
            </a:extLst>
          </p:cNvPr>
          <p:cNvSpPr>
            <a:spLocks noGrp="1"/>
          </p:cNvSpPr>
          <p:nvPr>
            <p:ph type="body" idx="1"/>
          </p:nvPr>
        </p:nvSpPr>
        <p:spPr/>
        <p:txBody>
          <a:bodyPr/>
          <a:lstStyle/>
          <a:p>
            <a:r>
              <a:rPr lang="en-IN" b="1" dirty="0">
                <a:latin typeface="Sitka Text" panose="02000505000000020004" pitchFamily="2" charset="0"/>
              </a:rPr>
              <a:t>EARLIER</a:t>
            </a:r>
            <a:r>
              <a:rPr lang="en-IN" dirty="0">
                <a:latin typeface="Sitka Text" panose="02000505000000020004" pitchFamily="2" charset="0"/>
              </a:rPr>
              <a:t>	</a:t>
            </a:r>
          </a:p>
        </p:txBody>
      </p:sp>
      <p:sp>
        <p:nvSpPr>
          <p:cNvPr id="4" name="Content Placeholder 3">
            <a:extLst>
              <a:ext uri="{FF2B5EF4-FFF2-40B4-BE49-F238E27FC236}">
                <a16:creationId xmlns:a16="http://schemas.microsoft.com/office/drawing/2014/main" id="{6FD96FE7-300F-4385-A611-B880123A8934}"/>
              </a:ext>
            </a:extLst>
          </p:cNvPr>
          <p:cNvSpPr>
            <a:spLocks noGrp="1"/>
          </p:cNvSpPr>
          <p:nvPr>
            <p:ph sz="half" idx="2"/>
          </p:nvPr>
        </p:nvSpPr>
        <p:spPr>
          <a:xfrm>
            <a:off x="581194" y="2926053"/>
            <a:ext cx="5194766" cy="1013936"/>
          </a:xfrm>
        </p:spPr>
        <p:txBody>
          <a:bodyPr>
            <a:normAutofit lnSpcReduction="10000"/>
          </a:bodyPr>
          <a:lstStyle/>
          <a:p>
            <a:pPr algn="just"/>
            <a:r>
              <a:rPr lang="en-IN" dirty="0">
                <a:latin typeface="Sitka Text" panose="02000505000000020004" pitchFamily="2" charset="0"/>
              </a:rPr>
              <a:t>THE ANNUAL REPORT ON STATEMENT OF ACCOUNTS IN FORM 5 TO BE CERTIFIED AND SIGNED BY </a:t>
            </a:r>
          </a:p>
        </p:txBody>
      </p:sp>
      <p:sp>
        <p:nvSpPr>
          <p:cNvPr id="5" name="Text Placeholder 4">
            <a:extLst>
              <a:ext uri="{FF2B5EF4-FFF2-40B4-BE49-F238E27FC236}">
                <a16:creationId xmlns:a16="http://schemas.microsoft.com/office/drawing/2014/main" id="{9FA29707-D8D8-4587-96E0-1C7D9D74475D}"/>
              </a:ext>
            </a:extLst>
          </p:cNvPr>
          <p:cNvSpPr>
            <a:spLocks noGrp="1"/>
          </p:cNvSpPr>
          <p:nvPr>
            <p:ph type="body" sz="quarter" idx="3"/>
          </p:nvPr>
        </p:nvSpPr>
        <p:spPr/>
        <p:txBody>
          <a:bodyPr/>
          <a:lstStyle/>
          <a:p>
            <a:r>
              <a:rPr lang="en-IN" b="1" dirty="0">
                <a:latin typeface="Sitka Text" panose="02000505000000020004" pitchFamily="2" charset="0"/>
              </a:rPr>
              <a:t>AMENDED</a:t>
            </a:r>
          </a:p>
        </p:txBody>
      </p:sp>
      <p:sp>
        <p:nvSpPr>
          <p:cNvPr id="6" name="Content Placeholder 5">
            <a:extLst>
              <a:ext uri="{FF2B5EF4-FFF2-40B4-BE49-F238E27FC236}">
                <a16:creationId xmlns:a16="http://schemas.microsoft.com/office/drawing/2014/main" id="{A2D2B73B-BF2C-441C-8D0C-B196D682980F}"/>
              </a:ext>
            </a:extLst>
          </p:cNvPr>
          <p:cNvSpPr>
            <a:spLocks noGrp="1"/>
          </p:cNvSpPr>
          <p:nvPr>
            <p:ph sz="quarter" idx="4"/>
          </p:nvPr>
        </p:nvSpPr>
        <p:spPr>
          <a:xfrm>
            <a:off x="6416037" y="2926053"/>
            <a:ext cx="5194771" cy="1013936"/>
          </a:xfrm>
        </p:spPr>
        <p:txBody>
          <a:bodyPr>
            <a:normAutofit lnSpcReduction="10000"/>
          </a:bodyPr>
          <a:lstStyle/>
          <a:p>
            <a:pPr algn="just"/>
            <a:r>
              <a:rPr lang="en-IN" dirty="0">
                <a:latin typeface="Sitka Text" panose="02000505000000020004" pitchFamily="2" charset="0"/>
              </a:rPr>
              <a:t>THE ANNUAL REPORT ON STATEMENT OF ACCOUNTS IN FORM 5 TO BE CERTIFIED AND SIGNED BY </a:t>
            </a:r>
          </a:p>
        </p:txBody>
      </p:sp>
      <p:sp>
        <p:nvSpPr>
          <p:cNvPr id="7" name="Content Placeholder 3">
            <a:extLst>
              <a:ext uri="{FF2B5EF4-FFF2-40B4-BE49-F238E27FC236}">
                <a16:creationId xmlns:a16="http://schemas.microsoft.com/office/drawing/2014/main" id="{3295864A-F4E5-4E89-BA32-3CE8C4959C07}"/>
              </a:ext>
            </a:extLst>
          </p:cNvPr>
          <p:cNvSpPr txBox="1">
            <a:spLocks/>
          </p:cNvSpPr>
          <p:nvPr/>
        </p:nvSpPr>
        <p:spPr>
          <a:xfrm>
            <a:off x="581191" y="4057367"/>
            <a:ext cx="5194766" cy="1013936"/>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IN" b="1" u="sng" dirty="0">
                <a:solidFill>
                  <a:srgbClr val="FF0000"/>
                </a:solidFill>
                <a:latin typeface="Sitka Text" panose="02000505000000020004" pitchFamily="2" charset="0"/>
              </a:rPr>
              <a:t>STATUTORY AUDITOR</a:t>
            </a:r>
          </a:p>
        </p:txBody>
      </p:sp>
      <p:sp>
        <p:nvSpPr>
          <p:cNvPr id="9" name="Content Placeholder 3">
            <a:extLst>
              <a:ext uri="{FF2B5EF4-FFF2-40B4-BE49-F238E27FC236}">
                <a16:creationId xmlns:a16="http://schemas.microsoft.com/office/drawing/2014/main" id="{7B26B305-9DAF-4EEA-9B5F-F9A94A4CBE34}"/>
              </a:ext>
            </a:extLst>
          </p:cNvPr>
          <p:cNvSpPr txBox="1">
            <a:spLocks/>
          </p:cNvSpPr>
          <p:nvPr/>
        </p:nvSpPr>
        <p:spPr>
          <a:xfrm>
            <a:off x="6416037" y="4108362"/>
            <a:ext cx="5194766" cy="1013936"/>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IN" b="1" u="sng" dirty="0">
                <a:solidFill>
                  <a:srgbClr val="00B050"/>
                </a:solidFill>
                <a:latin typeface="Sitka Text" panose="02000505000000020004" pitchFamily="2" charset="0"/>
              </a:rPr>
              <a:t>ANNUAL AUDITOR</a:t>
            </a:r>
          </a:p>
        </p:txBody>
      </p:sp>
      <p:sp>
        <p:nvSpPr>
          <p:cNvPr id="8" name="Footer Placeholder 7">
            <a:extLst>
              <a:ext uri="{FF2B5EF4-FFF2-40B4-BE49-F238E27FC236}">
                <a16:creationId xmlns:a16="http://schemas.microsoft.com/office/drawing/2014/main" id="{09698B75-F2C7-4729-AAFA-EA3CEE60FD60}"/>
              </a:ext>
            </a:extLst>
          </p:cNvPr>
          <p:cNvSpPr>
            <a:spLocks noGrp="1"/>
          </p:cNvSpPr>
          <p:nvPr>
            <p:ph type="ftr" sz="quarter" idx="11"/>
          </p:nvPr>
        </p:nvSpPr>
        <p:spPr/>
        <p:txBody>
          <a:bodyPr/>
          <a:lstStyle/>
          <a:p>
            <a:r>
              <a:rPr lang="en-US"/>
              <a:t>Prepared by CA. Aditya Zantye, FCA, DISA</a:t>
            </a:r>
            <a:endParaRPr lang="en-US" dirty="0"/>
          </a:p>
        </p:txBody>
      </p:sp>
    </p:spTree>
    <p:extLst>
      <p:ext uri="{BB962C8B-B14F-4D97-AF65-F5344CB8AC3E}">
        <p14:creationId xmlns:p14="http://schemas.microsoft.com/office/powerpoint/2010/main" val="695435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barn(inVertical)">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barn(inVertical)">
                                      <p:cBhvr>
                                        <p:cTn id="38" dur="5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P spid="6"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C91F-A3D0-4076-906E-DC24EC1F04A0}"/>
              </a:ext>
            </a:extLst>
          </p:cNvPr>
          <p:cNvSpPr>
            <a:spLocks noGrp="1"/>
          </p:cNvSpPr>
          <p:nvPr>
            <p:ph type="title"/>
          </p:nvPr>
        </p:nvSpPr>
        <p:spPr/>
        <p:txBody>
          <a:bodyPr>
            <a:normAutofit/>
          </a:bodyPr>
          <a:lstStyle/>
          <a:p>
            <a:r>
              <a:rPr lang="en-IN" b="1" dirty="0">
                <a:latin typeface="Sitka Text" panose="02000505000000020004" pitchFamily="2" charset="0"/>
              </a:rPr>
              <a:t>FORM 3-CA CERTIFICATE [REGISTRATION &amp; WITHDRAWAL</a:t>
            </a:r>
          </a:p>
        </p:txBody>
      </p:sp>
      <p:sp>
        <p:nvSpPr>
          <p:cNvPr id="3" name="Content Placeholder 2">
            <a:extLst>
              <a:ext uri="{FF2B5EF4-FFF2-40B4-BE49-F238E27FC236}">
                <a16:creationId xmlns:a16="http://schemas.microsoft.com/office/drawing/2014/main" id="{0C40BEA0-2243-4FA0-AB89-E6AEE8B4EAA0}"/>
              </a:ext>
            </a:extLst>
          </p:cNvPr>
          <p:cNvSpPr>
            <a:spLocks noGrp="1"/>
          </p:cNvSpPr>
          <p:nvPr>
            <p:ph idx="1"/>
          </p:nvPr>
        </p:nvSpPr>
        <p:spPr>
          <a:xfrm>
            <a:off x="4773152" y="636978"/>
            <a:ext cx="6650991" cy="6073103"/>
          </a:xfrm>
        </p:spPr>
        <p:txBody>
          <a:bodyPr anchor="t">
            <a:normAutofit/>
          </a:bodyPr>
          <a:lstStyle/>
          <a:p>
            <a:pPr>
              <a:lnSpc>
                <a:spcPct val="200000"/>
              </a:lnSpc>
              <a:buFont typeface="Wingdings" panose="05000000000000000000" pitchFamily="2" charset="2"/>
              <a:buChar char="q"/>
            </a:pPr>
            <a:r>
              <a:rPr lang="en-IN" dirty="0">
                <a:latin typeface="Sitka Text" panose="02000505000000020004" pitchFamily="2" charset="0"/>
              </a:rPr>
              <a:t>SUBJECT CLAUSE CERTIFYING </a:t>
            </a:r>
            <a:r>
              <a:rPr lang="en-IN" b="1" dirty="0">
                <a:latin typeface="Sitka Text" panose="02000505000000020004" pitchFamily="2" charset="0"/>
              </a:rPr>
              <a:t>FINANCIAL PROGRESS OF WORK</a:t>
            </a:r>
          </a:p>
          <a:p>
            <a:pPr>
              <a:lnSpc>
                <a:spcPct val="200000"/>
              </a:lnSpc>
              <a:buFont typeface="Wingdings" panose="05000000000000000000" pitchFamily="2" charset="2"/>
              <a:buChar char="q"/>
            </a:pPr>
            <a:r>
              <a:rPr lang="en-IN" dirty="0">
                <a:latin typeface="Sitka Text" panose="02000505000000020004" pitchFamily="2" charset="0"/>
              </a:rPr>
              <a:t>ISSUED FOR</a:t>
            </a:r>
            <a:r>
              <a:rPr lang="en-IN" b="1" dirty="0">
                <a:latin typeface="Sitka Text" panose="02000505000000020004" pitchFamily="2" charset="0"/>
              </a:rPr>
              <a:t> RERA COMPLIANCE</a:t>
            </a:r>
          </a:p>
          <a:p>
            <a:pPr>
              <a:lnSpc>
                <a:spcPct val="200000"/>
              </a:lnSpc>
              <a:buFont typeface="Wingdings" panose="05000000000000000000" pitchFamily="2" charset="2"/>
              <a:buChar char="q"/>
            </a:pPr>
            <a:r>
              <a:rPr lang="en-IN" b="1" dirty="0">
                <a:latin typeface="Sitka Text" panose="02000505000000020004" pitchFamily="2" charset="0"/>
              </a:rPr>
              <a:t>SEVEN TABLES INTRODUCED</a:t>
            </a:r>
          </a:p>
          <a:p>
            <a:pPr>
              <a:lnSpc>
                <a:spcPct val="200000"/>
              </a:lnSpc>
              <a:buFont typeface="Wingdings" panose="05000000000000000000" pitchFamily="2" charset="2"/>
              <a:buChar char="q"/>
            </a:pPr>
            <a:r>
              <a:rPr lang="en-IN" dirty="0">
                <a:latin typeface="Sitka Text" panose="02000505000000020004" pitchFamily="2" charset="0"/>
              </a:rPr>
              <a:t>CERTIFYING </a:t>
            </a:r>
            <a:r>
              <a:rPr lang="en-IN" b="1" dirty="0">
                <a:latin typeface="Sitka Text" panose="02000505000000020004" pitchFamily="2" charset="0"/>
              </a:rPr>
              <a:t>DEPOSIT &amp; UTILISATION</a:t>
            </a:r>
            <a:r>
              <a:rPr lang="en-IN" dirty="0">
                <a:latin typeface="Sitka Text" panose="02000505000000020004" pitchFamily="2" charset="0"/>
              </a:rPr>
              <a:t> FOR LAND &amp; CONSTRUCTION OF PROJECT</a:t>
            </a:r>
          </a:p>
          <a:p>
            <a:pPr>
              <a:lnSpc>
                <a:spcPct val="200000"/>
              </a:lnSpc>
              <a:buFont typeface="Wingdings" panose="05000000000000000000" pitchFamily="2" charset="2"/>
              <a:buChar char="q"/>
            </a:pPr>
            <a:r>
              <a:rPr lang="en-IN" dirty="0">
                <a:latin typeface="Sitka Text" panose="02000505000000020004" pitchFamily="2" charset="0"/>
              </a:rPr>
              <a:t>COUNTER </a:t>
            </a:r>
            <a:r>
              <a:rPr lang="en-IN" b="1" dirty="0">
                <a:latin typeface="Sitka Text" panose="02000505000000020004" pitchFamily="2" charset="0"/>
              </a:rPr>
              <a:t>SIGNATURE</a:t>
            </a:r>
            <a:r>
              <a:rPr lang="en-IN" dirty="0">
                <a:latin typeface="Sitka Text" panose="02000505000000020004" pitchFamily="2" charset="0"/>
              </a:rPr>
              <a:t> OF PROMOTER</a:t>
            </a:r>
          </a:p>
          <a:p>
            <a:pPr marL="0" indent="0">
              <a:lnSpc>
                <a:spcPct val="200000"/>
              </a:lnSpc>
              <a:buNone/>
            </a:pPr>
            <a:endParaRPr lang="en-IN" b="1" dirty="0">
              <a:latin typeface="Sitka Text" panose="02000505000000020004" pitchFamily="2" charset="0"/>
            </a:endParaRPr>
          </a:p>
          <a:p>
            <a:pPr>
              <a:lnSpc>
                <a:spcPct val="200000"/>
              </a:lnSpc>
              <a:buFont typeface="Wingdings" panose="05000000000000000000" pitchFamily="2" charset="2"/>
              <a:buChar char="q"/>
            </a:pPr>
            <a:endParaRPr lang="en-IN" b="1"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a:p>
            <a:pPr>
              <a:buFont typeface="Wingdings" panose="05000000000000000000" pitchFamily="2" charset="2"/>
              <a:buChar char="q"/>
            </a:pPr>
            <a:endParaRPr lang="en-IN" dirty="0">
              <a:latin typeface="Sitka Text" panose="02000505000000020004" pitchFamily="2" charset="0"/>
            </a:endParaRPr>
          </a:p>
        </p:txBody>
      </p:sp>
      <p:pic>
        <p:nvPicPr>
          <p:cNvPr id="5" name="Picture 4" descr="Graphical user interface, website&#10;&#10;Description automatically generated">
            <a:extLst>
              <a:ext uri="{FF2B5EF4-FFF2-40B4-BE49-F238E27FC236}">
                <a16:creationId xmlns:a16="http://schemas.microsoft.com/office/drawing/2014/main" id="{1FADA40C-61F1-41E8-82B0-7C8756F14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00" y="2485332"/>
            <a:ext cx="6911772" cy="4936980"/>
          </a:xfrm>
          <a:prstGeom prst="rect">
            <a:avLst/>
          </a:prstGeom>
        </p:spPr>
      </p:pic>
      <p:sp>
        <p:nvSpPr>
          <p:cNvPr id="4" name="Footer Placeholder 3">
            <a:extLst>
              <a:ext uri="{FF2B5EF4-FFF2-40B4-BE49-F238E27FC236}">
                <a16:creationId xmlns:a16="http://schemas.microsoft.com/office/drawing/2014/main" id="{E12791C9-1AC7-F4E1-0CA6-585AF7D5473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3686492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502020104020203"/>
              <a:ea typeface="+mn-ea"/>
              <a:cs typeface="+mn-cs"/>
            </a:endParaRPr>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732A7B-AB79-4C04-A2EF-EA9D14FA9299}"/>
              </a:ext>
            </a:extLst>
          </p:cNvPr>
          <p:cNvSpPr>
            <a:spLocks noGrp="1"/>
          </p:cNvSpPr>
          <p:nvPr>
            <p:ph type="title"/>
          </p:nvPr>
        </p:nvSpPr>
        <p:spPr>
          <a:xfrm>
            <a:off x="771148" y="1037967"/>
            <a:ext cx="3054091" cy="4709131"/>
          </a:xfrm>
        </p:spPr>
        <p:txBody>
          <a:bodyPr anchor="ctr">
            <a:normAutofit/>
          </a:bodyPr>
          <a:lstStyle/>
          <a:p>
            <a:r>
              <a:rPr lang="en-IN" b="1" dirty="0">
                <a:solidFill>
                  <a:srgbClr val="FFFEFF"/>
                </a:solidFill>
                <a:latin typeface="Sitka Text" panose="02000505000000020004" pitchFamily="2" charset="0"/>
              </a:rPr>
              <a:t>TABLE A- ESTIMATED COST OF THE PROJECT</a:t>
            </a:r>
          </a:p>
        </p:txBody>
      </p:sp>
      <p:sp>
        <p:nvSpPr>
          <p:cNvPr id="3" name="Content Placeholder 2">
            <a:extLst>
              <a:ext uri="{FF2B5EF4-FFF2-40B4-BE49-F238E27FC236}">
                <a16:creationId xmlns:a16="http://schemas.microsoft.com/office/drawing/2014/main" id="{FD60FD43-1CF8-4DDD-B446-F9B8683BBA82}"/>
              </a:ext>
            </a:extLst>
          </p:cNvPr>
          <p:cNvSpPr>
            <a:spLocks noGrp="1"/>
          </p:cNvSpPr>
          <p:nvPr>
            <p:ph idx="1"/>
          </p:nvPr>
        </p:nvSpPr>
        <p:spPr>
          <a:xfrm>
            <a:off x="4546049" y="806860"/>
            <a:ext cx="6725899" cy="5792921"/>
          </a:xfrm>
        </p:spPr>
        <p:txBody>
          <a:bodyPr>
            <a:normAutofit lnSpcReduction="10000"/>
          </a:bodyPr>
          <a:lstStyle/>
          <a:p>
            <a:r>
              <a:rPr lang="en-IN" sz="2000" b="1" dirty="0">
                <a:latin typeface="Sitka Text" panose="02000505000000020004" pitchFamily="2" charset="0"/>
              </a:rPr>
              <a:t>SEPARATE TABLE </a:t>
            </a:r>
            <a:r>
              <a:rPr lang="en-IN" sz="2000" dirty="0">
                <a:latin typeface="Sitka Text" panose="02000505000000020004" pitchFamily="2" charset="0"/>
              </a:rPr>
              <a:t>FOR ESTIMATED COST</a:t>
            </a:r>
          </a:p>
          <a:p>
            <a:r>
              <a:rPr lang="en-IN" sz="2000" b="1" dirty="0">
                <a:latin typeface="Sitka Text" panose="02000505000000020004" pitchFamily="2" charset="0"/>
              </a:rPr>
              <a:t>AT THE TIME OF REGISTRATION </a:t>
            </a:r>
            <a:r>
              <a:rPr lang="en-IN" sz="2000" dirty="0">
                <a:latin typeface="Sitka Text" panose="02000505000000020004" pitchFamily="2" charset="0"/>
              </a:rPr>
              <a:t>OF PROJECT SUBJECT TO CHANGE</a:t>
            </a:r>
          </a:p>
          <a:p>
            <a:r>
              <a:rPr lang="en-IN" sz="2000" dirty="0">
                <a:latin typeface="Sitka Text" panose="02000505000000020004" pitchFamily="2" charset="0"/>
              </a:rPr>
              <a:t>ONLY </a:t>
            </a:r>
            <a:r>
              <a:rPr lang="en-IN" sz="2000" b="1" dirty="0">
                <a:latin typeface="Sitka Text" panose="02000505000000020004" pitchFamily="2" charset="0"/>
              </a:rPr>
              <a:t>ESTIMATED COST OF CONSTRUCTION </a:t>
            </a:r>
            <a:r>
              <a:rPr lang="en-IN" sz="2000" dirty="0">
                <a:latin typeface="Sitka Text" panose="02000505000000020004" pitchFamily="2" charset="0"/>
              </a:rPr>
              <a:t>BY ENGINEER TO BE MENTIONED</a:t>
            </a:r>
          </a:p>
          <a:p>
            <a:r>
              <a:rPr lang="en-IN" sz="2000" dirty="0">
                <a:latin typeface="Sitka Text" panose="02000505000000020004" pitchFamily="2" charset="0"/>
              </a:rPr>
              <a:t>PROVISION FOR COST INCURRED FOR </a:t>
            </a:r>
            <a:r>
              <a:rPr lang="en-IN" sz="2000" b="1" dirty="0">
                <a:latin typeface="Sitka Text" panose="02000505000000020004" pitchFamily="2" charset="0"/>
              </a:rPr>
              <a:t>ADDITIONAL ITEMS </a:t>
            </a:r>
            <a:r>
              <a:rPr lang="en-IN" sz="2000" dirty="0">
                <a:latin typeface="Sitka Text" panose="02000505000000020004" pitchFamily="2" charset="0"/>
              </a:rPr>
              <a:t>AS PER TABLE A &amp; B OF ENGINEER CERTIFICATE</a:t>
            </a:r>
          </a:p>
          <a:p>
            <a:r>
              <a:rPr lang="en-IN" sz="2000" b="1" dirty="0">
                <a:latin typeface="Sitka Text" panose="02000505000000020004" pitchFamily="2" charset="0"/>
              </a:rPr>
              <a:t>PASS THROUGH CHARGES/INDIRECT TAXES </a:t>
            </a:r>
            <a:r>
              <a:rPr lang="en-IN" sz="2000" dirty="0">
                <a:latin typeface="Sitka Text" panose="02000505000000020004" pitchFamily="2" charset="0"/>
              </a:rPr>
              <a:t>EXCLUDED</a:t>
            </a:r>
          </a:p>
          <a:p>
            <a:r>
              <a:rPr lang="en-IN" sz="2000" dirty="0">
                <a:latin typeface="Sitka Text" panose="02000505000000020004" pitchFamily="2" charset="0"/>
              </a:rPr>
              <a:t>CAN BE REVISED THROUGH  </a:t>
            </a:r>
            <a:r>
              <a:rPr lang="en-IN" sz="2000" b="1" dirty="0">
                <a:latin typeface="Sitka Text" panose="02000505000000020004" pitchFamily="2" charset="0"/>
              </a:rPr>
              <a:t>CORRECTION</a:t>
            </a:r>
            <a:r>
              <a:rPr lang="en-IN" sz="2000" dirty="0">
                <a:latin typeface="Sitka Text" panose="02000505000000020004" pitchFamily="2" charset="0"/>
              </a:rPr>
              <a:t> APPLICATION</a:t>
            </a:r>
          </a:p>
          <a:p>
            <a:r>
              <a:rPr lang="en-US" sz="2000" dirty="0">
                <a:latin typeface="Sitka Text" panose="02000505000000020004" pitchFamily="2" charset="0"/>
              </a:rPr>
              <a:t>ABSORBED COST OF MACHINERIES &amp;	</a:t>
            </a:r>
          </a:p>
          <a:p>
            <a:pPr marL="0" indent="0">
              <a:buNone/>
            </a:pPr>
            <a:r>
              <a:rPr lang="en-US" sz="2000" dirty="0">
                <a:latin typeface="Sitka Text" panose="02000505000000020004" pitchFamily="2" charset="0"/>
              </a:rPr>
              <a:t>    EQUIPMENT</a:t>
            </a:r>
          </a:p>
          <a:p>
            <a:endParaRPr lang="en-IN" sz="2000" dirty="0">
              <a:latin typeface="Sitka Text" panose="02000505000000020004" pitchFamily="2" charset="0"/>
            </a:endParaRPr>
          </a:p>
          <a:p>
            <a:endParaRPr lang="en-IN" sz="2000" dirty="0"/>
          </a:p>
        </p:txBody>
      </p:sp>
      <p:pic>
        <p:nvPicPr>
          <p:cNvPr id="11" name="Picture 10" descr="Graphical user interface, website&#10;&#10;Description automatically generated">
            <a:extLst>
              <a:ext uri="{FF2B5EF4-FFF2-40B4-BE49-F238E27FC236}">
                <a16:creationId xmlns:a16="http://schemas.microsoft.com/office/drawing/2014/main" id="{DBC279B4-778E-4634-BCAA-40F902B7AE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7087" y="3703320"/>
            <a:ext cx="5321358" cy="3800970"/>
          </a:xfrm>
          <a:prstGeom prst="rect">
            <a:avLst/>
          </a:prstGeom>
        </p:spPr>
      </p:pic>
      <p:sp>
        <p:nvSpPr>
          <p:cNvPr id="4" name="Footer Placeholder 3">
            <a:extLst>
              <a:ext uri="{FF2B5EF4-FFF2-40B4-BE49-F238E27FC236}">
                <a16:creationId xmlns:a16="http://schemas.microsoft.com/office/drawing/2014/main" id="{6AC7F994-AB28-7AC2-3C2F-4D62B4ADC06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prstClr val="black">
                    <a:lumMod val="75000"/>
                    <a:lumOff val="25000"/>
                  </a:prstClr>
                </a:solidFill>
                <a:effectLst/>
                <a:uLnTx/>
                <a:uFillTx/>
                <a:latin typeface="Tw Cen MT" panose="020B0502020104020203"/>
                <a:ea typeface="+mn-ea"/>
                <a:cs typeface="+mn-cs"/>
              </a:rPr>
              <a:t>Prepared by CA. Aditya Zantye, FCA, DISA</a:t>
            </a:r>
            <a:endParaRPr kumimoji="0" lang="en-US" sz="900" b="0" i="0" u="none" strike="noStrike" kern="1200" cap="all" spc="0" normalizeH="0" baseline="0" noProof="0" dirty="0">
              <a:ln>
                <a:noFill/>
              </a:ln>
              <a:solidFill>
                <a:prstClr val="black">
                  <a:lumMod val="75000"/>
                  <a:lumOff val="25000"/>
                </a:prstClr>
              </a:solidFill>
              <a:effectLst/>
              <a:uLnTx/>
              <a:uFillTx/>
              <a:latin typeface="Tw Cen MT" panose="020B0502020104020203"/>
              <a:ea typeface="+mn-ea"/>
              <a:cs typeface="+mn-cs"/>
            </a:endParaRPr>
          </a:p>
        </p:txBody>
      </p:sp>
    </p:spTree>
    <p:extLst>
      <p:ext uri="{BB962C8B-B14F-4D97-AF65-F5344CB8AC3E}">
        <p14:creationId xmlns:p14="http://schemas.microsoft.com/office/powerpoint/2010/main" val="2456380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0"/>
                                        <p:tgtEl>
                                          <p:spTgt spid="3">
                                            <p:txEl>
                                              <p:pRg st="2" end="2"/>
                                            </p:txEl>
                                          </p:spTgt>
                                        </p:tgtEl>
                                      </p:cBhvr>
                                    </p:animEffect>
                                    <p:anim calcmode="lin" valueType="num">
                                      <p:cBhvr>
                                        <p:cTn id="4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fade">
                                      <p:cBhvr>
                                        <p:cTn id="53" dur="1000"/>
                                        <p:tgtEl>
                                          <p:spTgt spid="3">
                                            <p:txEl>
                                              <p:pRg st="3" end="3"/>
                                            </p:txEl>
                                          </p:spTgt>
                                        </p:tgtEl>
                                      </p:cBhvr>
                                    </p:animEffect>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fade">
                                      <p:cBhvr>
                                        <p:cTn id="60" dur="1000"/>
                                        <p:tgtEl>
                                          <p:spTgt spid="3">
                                            <p:txEl>
                                              <p:pRg st="4" end="4"/>
                                            </p:txEl>
                                          </p:spTgt>
                                        </p:tgtEl>
                                      </p:cBhvr>
                                    </p:animEffect>
                                    <p:anim calcmode="lin" valueType="num">
                                      <p:cBhvr>
                                        <p:cTn id="6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fade">
                                      <p:cBhvr>
                                        <p:cTn id="67" dur="1000"/>
                                        <p:tgtEl>
                                          <p:spTgt spid="3">
                                            <p:txEl>
                                              <p:pRg st="5" end="5"/>
                                            </p:txEl>
                                          </p:spTgt>
                                        </p:tgtEl>
                                      </p:cBhvr>
                                    </p:animEffect>
                                    <p:anim calcmode="lin" valueType="num">
                                      <p:cBhvr>
                                        <p:cTn id="6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Effect transition="in" filter="fade">
                                      <p:cBhvr>
                                        <p:cTn id="74" dur="1000"/>
                                        <p:tgtEl>
                                          <p:spTgt spid="3">
                                            <p:txEl>
                                              <p:pRg st="6" end="6"/>
                                            </p:txEl>
                                          </p:spTgt>
                                        </p:tgtEl>
                                      </p:cBhvr>
                                    </p:animEffect>
                                    <p:anim calcmode="lin" valueType="num">
                                      <p:cBhvr>
                                        <p:cTn id="7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Effect transition="in" filter="fade">
                                      <p:cBhvr>
                                        <p:cTn id="79" dur="1000"/>
                                        <p:tgtEl>
                                          <p:spTgt spid="3">
                                            <p:txEl>
                                              <p:pRg st="7" end="7"/>
                                            </p:txEl>
                                          </p:spTgt>
                                        </p:tgtEl>
                                      </p:cBhvr>
                                    </p:animEffect>
                                    <p:anim calcmode="lin" valueType="num">
                                      <p:cBhvr>
                                        <p:cTn id="8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2270</TotalTime>
  <Words>1986</Words>
  <Application>Microsoft Office PowerPoint</Application>
  <PresentationFormat>Widescreen</PresentationFormat>
  <Paragraphs>348</Paragraphs>
  <Slides>49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Calibri</vt:lpstr>
      <vt:lpstr>Garamond</vt:lpstr>
      <vt:lpstr>Sitka Banner</vt:lpstr>
      <vt:lpstr>Sitka Text</vt:lpstr>
      <vt:lpstr>Tw Cen MT</vt:lpstr>
      <vt:lpstr>Wingdings</vt:lpstr>
      <vt:lpstr>Wingdings 2</vt:lpstr>
      <vt:lpstr>DividendVTI</vt:lpstr>
      <vt:lpstr>RERA-CERTIFICATIONS, IMP ORDERS &amp; IMPACT</vt:lpstr>
      <vt:lpstr>PowerPoint Presentation</vt:lpstr>
      <vt:lpstr>TIMELY COMPLIANCES</vt:lpstr>
      <vt:lpstr>PowerPoint Presentation</vt:lpstr>
      <vt:lpstr>PowerPoint Presentation</vt:lpstr>
      <vt:lpstr>REGULATION 4</vt:lpstr>
      <vt:lpstr>REGULATION 4</vt:lpstr>
      <vt:lpstr>FORM 3-CA CERTIFICATE [REGISTRATION &amp; WITHDRAWAL</vt:lpstr>
      <vt:lpstr>TABLE A- ESTIMATED COST OF THE PROJECT</vt:lpstr>
      <vt:lpstr>TABLE B- ACTUAL COST OF THE PROJECT</vt:lpstr>
      <vt:lpstr>TABLE C- STATEMENT FOR CALCULATION OF RECEIVABLES</vt:lpstr>
      <vt:lpstr>TABLE D- COMPARISON BETWEEN BALANCE COST &amp; RECEIVABLES</vt:lpstr>
      <vt:lpstr>TABLE E-DESIGNATED BANK ACCOUNT DETAILS</vt:lpstr>
      <vt:lpstr>TABLE F-MEANS OF FINANCE</vt:lpstr>
      <vt:lpstr>TABLE G- ANY COMMENTS / OBSERVATIONS OF CA</vt:lpstr>
      <vt:lpstr>FORM 5-ANNUAL REPORT ON STATEMENT OF ACCOUNTS</vt:lpstr>
      <vt:lpstr>TABLE A-DEPOSITS</vt:lpstr>
      <vt:lpstr>TABLE B-WITHDRAWALS</vt:lpstr>
      <vt:lpstr>TABLE D- ANY COMMENTS / OBSERVATIONS OF CA</vt:lpstr>
      <vt:lpstr>FORM 1-ARCHITECT CERTIFICATE [REGISTRATION &amp; WITHDRAWAL]</vt:lpstr>
      <vt:lpstr>FORM 2-ENGINEER CERTIFICATE [REGISTRATION &amp; WITHDRAWAL]</vt:lpstr>
      <vt:lpstr>FORM 2-ENGINEER CERTIFICATE [REGISTRATION &amp; WITHDRAWAL]</vt:lpstr>
      <vt:lpstr>FORM 2-ENGINEER CERTIFICATE [REGISTRATION &amp; WITHDRAWAL]</vt:lpstr>
      <vt:lpstr>FORM 2A-QUALITY ASSURANCE</vt:lpstr>
      <vt:lpstr>FORM 4-ARCHITECT CERTIFICATE [ON COMPLETION]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MahaRERA (General)Amendment Regulations, 2021</dc:title>
  <dc:creator>ADITYA ZANTYE</dc:creator>
  <cp:lastModifiedBy>ADITYA ZANTYE</cp:lastModifiedBy>
  <cp:revision>82</cp:revision>
  <dcterms:created xsi:type="dcterms:W3CDTF">2022-01-03T11:43:10Z</dcterms:created>
  <dcterms:modified xsi:type="dcterms:W3CDTF">2023-11-18T19:56:03Z</dcterms:modified>
</cp:coreProperties>
</file>